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17"/>
  </p:notesMasterIdLst>
  <p:handoutMasterIdLst>
    <p:handoutMasterId r:id="rId18"/>
  </p:handoutMasterIdLst>
  <p:sldIdLst>
    <p:sldId id="347" r:id="rId2"/>
    <p:sldId id="348" r:id="rId3"/>
    <p:sldId id="360" r:id="rId4"/>
    <p:sldId id="357" r:id="rId5"/>
    <p:sldId id="358" r:id="rId6"/>
    <p:sldId id="349" r:id="rId7"/>
    <p:sldId id="359" r:id="rId8"/>
    <p:sldId id="350" r:id="rId9"/>
    <p:sldId id="351" r:id="rId10"/>
    <p:sldId id="352" r:id="rId11"/>
    <p:sldId id="353" r:id="rId12"/>
    <p:sldId id="354" r:id="rId13"/>
    <p:sldId id="361" r:id="rId14"/>
    <p:sldId id="356" r:id="rId15"/>
    <p:sldId id="355" r:id="rId16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itchFamily="49" charset="0"/>
        <a:ea typeface="SimSun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itchFamily="49" charset="0"/>
        <a:ea typeface="SimSun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itchFamily="49" charset="0"/>
        <a:ea typeface="SimSun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itchFamily="49" charset="0"/>
        <a:ea typeface="SimSun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itchFamily="49" charset="0"/>
        <a:ea typeface="SimSun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urier New" pitchFamily="49" charset="0"/>
        <a:ea typeface="SimSun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urier New" pitchFamily="49" charset="0"/>
        <a:ea typeface="SimSun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urier New" pitchFamily="49" charset="0"/>
        <a:ea typeface="SimSun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urier New" pitchFamily="49" charset="0"/>
        <a:ea typeface="SimSun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27" autoAdjust="0"/>
    <p:restoredTop sz="83133" autoAdjust="0"/>
  </p:normalViewPr>
  <p:slideViewPr>
    <p:cSldViewPr>
      <p:cViewPr>
        <p:scale>
          <a:sx n="75" d="100"/>
          <a:sy n="75" d="100"/>
        </p:scale>
        <p:origin x="-1866" y="-4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75" d="100"/>
          <a:sy n="75" d="100"/>
        </p:scale>
        <p:origin x="-1320" y="108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458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201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201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458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fld id="{4BA92194-35C1-4095-9E81-FD900F9B9B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003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Tahoma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68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ahoma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67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7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160" y="3474720"/>
            <a:ext cx="704088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67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44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Tahoma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67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680" y="694944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ahoma" pitchFamily="34" charset="0"/>
              </a:defRPr>
            </a:lvl1pPr>
          </a:lstStyle>
          <a:p>
            <a:fld id="{73EB18CD-C13D-46F3-AF4F-E1364956FC5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19160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B18CD-C13D-46F3-AF4F-E1364956FC53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B18CD-C13D-46F3-AF4F-E1364956FC53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B18CD-C13D-46F3-AF4F-E1364956FC53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B18CD-C13D-46F3-AF4F-E1364956FC53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B18CD-C13D-46F3-AF4F-E1364956FC53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B18CD-C13D-46F3-AF4F-E1364956FC53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B18CD-C13D-46F3-AF4F-E1364956FC53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B18CD-C13D-46F3-AF4F-E1364956FC53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B18CD-C13D-46F3-AF4F-E1364956FC53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B18CD-C13D-46F3-AF4F-E1364956FC53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B18CD-C13D-46F3-AF4F-E1364956FC53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B18CD-C13D-46F3-AF4F-E1364956FC53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B18CD-C13D-46F3-AF4F-E1364956FC53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B18CD-C13D-46F3-AF4F-E1364956FC53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B18CD-C13D-46F3-AF4F-E1364956FC53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5B54-14A4-4C4E-B0A5-0BA1A339C59A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8C21-2219-4586-B9AF-5BDBEF8F53D1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69CF-CD73-43AF-BACC-F2F84DD7C466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1EF2E-F431-4973-9B32-5AEC99CCAC34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A76D4-E031-46FC-A9AB-B2FEC4E39566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B7288-650F-4226-B361-6E582CD998AF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A3462-80B7-4A9F-BB55-7A15561600DE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40FB1-A414-4419-93A7-C01501280333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1046-6E9F-4B76-95CD-F954E0FF8874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8A80-0149-4BB1-A8D8-BDE6609EDF78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0BA6F3B-8895-4FEC-9723-29BD3DD1BC49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901EF91-426E-4168-97EF-2E7006BBD77A}" type="slidenum">
              <a:rPr lang="zh-CN" altLang="en-US" smtClean="0"/>
              <a:pPr/>
              <a:t>‹#›</a:t>
            </a:fld>
            <a:endParaRPr lang="en-US" altLang="zh-C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5B54-14A4-4C4E-B0A5-0BA1A339C59A}" type="slidenum">
              <a:rPr lang="zh-CN" altLang="en-US" smtClean="0"/>
              <a:pPr/>
              <a:t>1</a:t>
            </a:fld>
            <a:endParaRPr lang="en-US" altLang="zh-CN"/>
          </a:p>
        </p:txBody>
      </p:sp>
      <p:sp>
        <p:nvSpPr>
          <p:cNvPr id="5" name="Rectangle 16"/>
          <p:cNvSpPr txBox="1">
            <a:spLocks noChangeArrowheads="1"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489E69-EBEF-4FBA-8E57-7CE3450BF6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Courier New" pitchFamily="49" charset="0"/>
                <a:ea typeface="SimSun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Courier New" pitchFamily="49" charset="0"/>
              <a:ea typeface="SimSun" pitchFamily="2" charset="-122"/>
              <a:cs typeface="+mn-cs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598613"/>
            <a:ext cx="8720138" cy="4268787"/>
          </a:xfrm>
        </p:spPr>
        <p:txBody>
          <a:bodyPr/>
          <a:lstStyle/>
          <a:p>
            <a:pPr marR="0" algn="ctr" eaLnBrk="1" hangingPunct="1">
              <a:lnSpc>
                <a:spcPct val="90000"/>
              </a:lnSpc>
            </a:pPr>
            <a:r>
              <a:rPr lang="en-US" sz="3400" dirty="0" smtClean="0">
                <a:solidFill>
                  <a:schemeClr val="tx2"/>
                </a:solidFill>
                <a:latin typeface="Comic Sans MS" pitchFamily="66" charset="0"/>
              </a:rPr>
              <a:t>EE 150</a:t>
            </a:r>
          </a:p>
          <a:p>
            <a:pPr marR="0" algn="ctr" eaLnBrk="1" hangingPunct="1">
              <a:lnSpc>
                <a:spcPct val="90000"/>
              </a:lnSpc>
            </a:pPr>
            <a:r>
              <a:rPr lang="en-US" sz="2800" u="sng" dirty="0" smtClean="0">
                <a:solidFill>
                  <a:schemeClr val="tx2"/>
                </a:solidFill>
                <a:latin typeface="Comic Sans MS" pitchFamily="66" charset="0"/>
              </a:rPr>
              <a:t>Intermediate Programming Concepts for Engineers </a:t>
            </a:r>
          </a:p>
          <a:p>
            <a:pPr marR="0" eaLnBrk="1" hangingPunct="1">
              <a:lnSpc>
                <a:spcPct val="90000"/>
              </a:lnSpc>
            </a:pPr>
            <a:endParaRPr lang="en-US" sz="3400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 marR="0" algn="ctr" eaLnBrk="1" hangingPunct="1">
              <a:lnSpc>
                <a:spcPct val="90000"/>
              </a:lnSpc>
            </a:pPr>
            <a:r>
              <a:rPr lang="en-US" sz="2800" dirty="0" smtClean="0">
                <a:solidFill>
                  <a:schemeClr val="tx2"/>
                </a:solidFill>
                <a:latin typeface="Comic Sans MS" pitchFamily="66" charset="0"/>
              </a:rPr>
              <a:t>Lecture Notes on</a:t>
            </a:r>
          </a:p>
          <a:p>
            <a:pPr marR="0" algn="ctr" eaLnBrk="1" hangingPunct="1">
              <a:lnSpc>
                <a:spcPct val="90000"/>
              </a:lnSpc>
            </a:pPr>
            <a:r>
              <a:rPr lang="en-US" sz="3200" dirty="0" smtClean="0">
                <a:solidFill>
                  <a:schemeClr val="tx2"/>
                </a:solidFill>
                <a:latin typeface="Comic Sans MS" pitchFamily="66" charset="0"/>
              </a:rPr>
              <a:t>Dynamic </a:t>
            </a:r>
            <a:r>
              <a:rPr lang="en-US" sz="3200" smtClean="0">
                <a:solidFill>
                  <a:schemeClr val="tx2"/>
                </a:solidFill>
                <a:latin typeface="Comic Sans MS" pitchFamily="66" charset="0"/>
              </a:rPr>
              <a:t>Memory Allocation I</a:t>
            </a:r>
            <a:endParaRPr lang="en-US" sz="3200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 marR="0" algn="l" eaLnBrk="1" hangingPunct="1">
              <a:lnSpc>
                <a:spcPct val="90000"/>
              </a:lnSpc>
              <a:spcBef>
                <a:spcPct val="0"/>
              </a:spcBef>
            </a:pPr>
            <a:endParaRPr lang="en-US" sz="2800" b="1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 marR="0" algn="ctr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3600" b="1" dirty="0" smtClean="0">
                <a:solidFill>
                  <a:schemeClr val="tx2"/>
                </a:solidFill>
                <a:latin typeface="Comic Sans MS" pitchFamily="66" charset="0"/>
              </a:rPr>
              <a:t>               </a:t>
            </a:r>
            <a:endParaRPr lang="en-US" sz="3400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 marR="0"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3400" dirty="0" smtClean="0">
                <a:solidFill>
                  <a:schemeClr val="tx2"/>
                </a:solidFill>
                <a:latin typeface="Comic Sans MS" pitchFamily="66" charset="0"/>
              </a:rPr>
              <a:t>		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27085"/>
            <a:ext cx="82296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1EF2E-F431-4973-9B32-5AEC99CCAC34}" type="slidenum">
              <a:rPr lang="zh-CN" altLang="en-US" smtClean="0"/>
              <a:pPr/>
              <a:t>10</a:t>
            </a:fld>
            <a:endParaRPr lang="en-US" altLang="zh-CN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09600" y="1470085"/>
            <a:ext cx="7513595" cy="452431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 defTabSz="403225"/>
            <a:r>
              <a:rPr lang="zh-CN" altLang="en-US" sz="1600" dirty="0"/>
              <a:t>#</a:t>
            </a:r>
            <a:r>
              <a:rPr lang="en-US" altLang="zh-CN" sz="1600" dirty="0"/>
              <a:t>include	&lt;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&gt;</a:t>
            </a:r>
          </a:p>
          <a:p>
            <a:pPr defTabSz="403225"/>
            <a:r>
              <a:rPr lang="en-US" altLang="zh-CN" sz="1600" dirty="0"/>
              <a:t>#include	&lt;</a:t>
            </a:r>
            <a:r>
              <a:rPr lang="en-US" altLang="zh-CN" sz="1600" dirty="0" err="1"/>
              <a:t>stdlib.h</a:t>
            </a:r>
            <a:r>
              <a:rPr lang="en-US" altLang="zh-CN" sz="1600" dirty="0"/>
              <a:t>&gt;</a:t>
            </a:r>
          </a:p>
          <a:p>
            <a:pPr defTabSz="403225"/>
            <a:endParaRPr lang="en-US" altLang="zh-CN" sz="1600" dirty="0"/>
          </a:p>
          <a:p>
            <a:pPr defTabSz="403225"/>
            <a:r>
              <a:rPr lang="en-US" altLang="zh-CN" sz="1600" dirty="0" err="1"/>
              <a:t>int</a:t>
            </a:r>
            <a:r>
              <a:rPr lang="en-US" altLang="zh-CN" sz="1600" dirty="0"/>
              <a:t> 	main( void )</a:t>
            </a:r>
          </a:p>
          <a:p>
            <a:pPr defTabSz="403225"/>
            <a:r>
              <a:rPr lang="en-US" altLang="zh-CN" sz="1600" dirty="0"/>
              <a:t>{</a:t>
            </a:r>
          </a:p>
          <a:p>
            <a:pPr defTabSz="403225"/>
            <a:r>
              <a:rPr lang="en-US" altLang="zh-CN" sz="1600" dirty="0"/>
              <a:t>	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	 *p1;	/* p1 is a dynamically allocated array */		</a:t>
            </a:r>
          </a:p>
          <a:p>
            <a:pPr defTabSz="403225"/>
            <a:r>
              <a:rPr lang="en-US" altLang="zh-CN" sz="1600" dirty="0"/>
              <a:t>	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	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= 0, j, data;</a:t>
            </a:r>
          </a:p>
          <a:p>
            <a:pPr defTabSz="403225"/>
            <a:endParaRPr lang="en-US" altLang="zh-CN" sz="1600" dirty="0"/>
          </a:p>
          <a:p>
            <a:pPr defTabSz="403225"/>
            <a:r>
              <a:rPr lang="en-US" altLang="zh-CN" sz="1600" dirty="0"/>
              <a:t>	/*	Allocate storage for 1 integer to p1 </a:t>
            </a:r>
            <a:r>
              <a:rPr lang="en-US" altLang="zh-CN" sz="1600" dirty="0" smtClean="0"/>
              <a:t>*/</a:t>
            </a:r>
          </a:p>
          <a:p>
            <a:pPr defTabSz="403225"/>
            <a:endParaRPr lang="en-US" altLang="zh-CN" sz="1600" dirty="0"/>
          </a:p>
          <a:p>
            <a:pPr defTabSz="403225"/>
            <a:r>
              <a:rPr lang="en-US" altLang="zh-CN" sz="1600" dirty="0" smtClean="0"/>
              <a:t>	p1 = (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*)</a:t>
            </a:r>
            <a:r>
              <a:rPr lang="en-US" altLang="zh-CN" sz="1600" dirty="0" err="1" smtClean="0"/>
              <a:t>malloc</a:t>
            </a:r>
            <a:r>
              <a:rPr lang="en-US" altLang="zh-CN" sz="1600" dirty="0" smtClean="0"/>
              <a:t>( </a:t>
            </a:r>
            <a:r>
              <a:rPr lang="en-US" altLang="zh-CN" sz="1600" dirty="0" err="1" smtClean="0"/>
              <a:t>sizeof</a:t>
            </a:r>
            <a:r>
              <a:rPr lang="en-US" altLang="zh-CN" sz="1600" dirty="0" smtClean="0"/>
              <a:t>(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) );</a:t>
            </a:r>
            <a:endParaRPr lang="en-US" altLang="zh-CN" sz="1600" dirty="0"/>
          </a:p>
          <a:p>
            <a:pPr defTabSz="403225"/>
            <a:endParaRPr lang="en-US" altLang="zh-CN" sz="1600" dirty="0"/>
          </a:p>
          <a:p>
            <a:pPr defTabSz="403225"/>
            <a:r>
              <a:rPr lang="en-US" altLang="zh-CN" sz="1600" dirty="0"/>
              <a:t>	if((</a:t>
            </a:r>
            <a:r>
              <a:rPr lang="en-US" altLang="zh-CN" sz="1600" dirty="0" smtClean="0"/>
              <a:t>p1 </a:t>
            </a:r>
            <a:r>
              <a:rPr lang="en-US" altLang="zh-CN" sz="1600" dirty="0"/>
              <a:t>== NULL )	{</a:t>
            </a:r>
          </a:p>
          <a:p>
            <a:pPr defTabSz="403225"/>
            <a:r>
              <a:rPr lang="en-US" altLang="zh-CN" sz="1600" dirty="0"/>
              <a:t>		</a:t>
            </a:r>
            <a:r>
              <a:rPr lang="en-US" altLang="zh-CN" sz="1600" dirty="0" err="1" smtClean="0"/>
              <a:t>fprintf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stderr</a:t>
            </a:r>
            <a:r>
              <a:rPr lang="en-US" altLang="zh-CN" sz="1600" dirty="0" smtClean="0"/>
              <a:t>, "No </a:t>
            </a:r>
            <a:r>
              <a:rPr lang="en-US" altLang="zh-CN" sz="1600" dirty="0"/>
              <a:t>Memory.....\n");</a:t>
            </a:r>
          </a:p>
          <a:p>
            <a:pPr defTabSz="403225"/>
            <a:r>
              <a:rPr lang="en-US" altLang="zh-CN" sz="1600" dirty="0"/>
              <a:t>		exit( </a:t>
            </a:r>
            <a:r>
              <a:rPr lang="en-US" altLang="zh-CN" sz="1600" dirty="0" smtClean="0"/>
              <a:t>1 </a:t>
            </a:r>
            <a:r>
              <a:rPr lang="en-US" altLang="zh-CN" sz="1600" dirty="0"/>
              <a:t>);</a:t>
            </a:r>
          </a:p>
          <a:p>
            <a:pPr defTabSz="403225"/>
            <a:r>
              <a:rPr lang="en-US" altLang="zh-CN" sz="1600" dirty="0"/>
              <a:t>	}</a:t>
            </a:r>
          </a:p>
          <a:p>
            <a:pPr defTabSz="403225"/>
            <a:endParaRPr lang="en-US" altLang="zh-CN" sz="1600" dirty="0"/>
          </a:p>
          <a:p>
            <a:pPr defTabSz="403225"/>
            <a:r>
              <a:rPr lang="en-US" altLang="zh-CN" sz="1600" dirty="0"/>
              <a:t> 	/* </a:t>
            </a:r>
            <a:r>
              <a:rPr lang="en-US" altLang="zh-CN" sz="1600" dirty="0" smtClean="0"/>
              <a:t>continued next slide </a:t>
            </a:r>
            <a:r>
              <a:rPr lang="en-US" altLang="zh-CN" sz="1600" dirty="0"/>
              <a:t>.... */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40FB1-A414-4419-93A7-C01501280333}" type="slidenum">
              <a:rPr lang="zh-CN" altLang="en-US" smtClean="0"/>
              <a:pPr/>
              <a:t>11</a:t>
            </a:fld>
            <a:endParaRPr lang="en-US" altLang="zh-CN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09600" y="952560"/>
            <a:ext cx="7380547" cy="452431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>
              <a:tabLst>
                <a:tab pos="403225" algn="l"/>
              </a:tabLst>
            </a:pPr>
            <a:r>
              <a:rPr lang="zh-CN" altLang="en-US" sz="1600" dirty="0"/>
              <a:t>	/* </a:t>
            </a:r>
            <a:r>
              <a:rPr lang="en-US" altLang="zh-CN" sz="1600" dirty="0" smtClean="0"/>
              <a:t>continued </a:t>
            </a:r>
            <a:r>
              <a:rPr lang="en-US" altLang="zh-CN" sz="1600" dirty="0"/>
              <a:t>from main</a:t>
            </a:r>
            <a:r>
              <a:rPr lang="en-US" altLang="zh-CN" sz="1600" dirty="0" smtClean="0"/>
              <a:t>() on previous slide... </a:t>
            </a:r>
            <a:r>
              <a:rPr lang="en-US" altLang="zh-CN" sz="1600" dirty="0"/>
              <a:t>*/</a:t>
            </a:r>
          </a:p>
          <a:p>
            <a:pPr>
              <a:tabLst>
                <a:tab pos="403225" algn="l"/>
              </a:tabLst>
            </a:pPr>
            <a:endParaRPr lang="en-US" altLang="zh-CN" sz="1600" dirty="0"/>
          </a:p>
          <a:p>
            <a:pPr>
              <a:tabLst>
                <a:tab pos="403225" algn="l"/>
              </a:tabLst>
            </a:pPr>
            <a:r>
              <a:rPr lang="en-US" altLang="zh-CN" sz="1600" dirty="0"/>
              <a:t>	/*  Read integer values from the keyboard, and copy it </a:t>
            </a:r>
          </a:p>
          <a:p>
            <a:pPr>
              <a:tabLst>
                <a:tab pos="403225" algn="l"/>
              </a:tabLst>
            </a:pPr>
            <a:r>
              <a:rPr lang="en-US" altLang="zh-CN" sz="1600" dirty="0"/>
              <a:t>	to p1. Resize the array and repeat. */</a:t>
            </a:r>
          </a:p>
          <a:p>
            <a:pPr>
              <a:tabLst>
                <a:tab pos="403225" algn="l"/>
              </a:tabLst>
            </a:pPr>
            <a:endParaRPr lang="en-US" altLang="zh-CN" sz="1600" dirty="0"/>
          </a:p>
          <a:p>
            <a:pPr>
              <a:tabLst>
                <a:tab pos="403225" algn="l"/>
              </a:tabLst>
            </a:pPr>
            <a:r>
              <a:rPr lang="en-US" altLang="zh-CN" sz="1600" dirty="0"/>
              <a:t>	while(scanf("%d", &amp;data) == 1)	{</a:t>
            </a:r>
          </a:p>
          <a:p>
            <a:pPr>
              <a:tabLst>
                <a:tab pos="403225" algn="l"/>
              </a:tabLst>
            </a:pPr>
            <a:r>
              <a:rPr lang="en-US" altLang="zh-CN" sz="1600" dirty="0"/>
              <a:t>		p1[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++ ] = data;   </a:t>
            </a:r>
          </a:p>
          <a:p>
            <a:pPr>
              <a:tabLst>
                <a:tab pos="403225" algn="l"/>
              </a:tabLst>
            </a:pPr>
            <a:r>
              <a:rPr lang="en-US" altLang="zh-CN" sz="1600" dirty="0"/>
              <a:t>		p1 = </a:t>
            </a:r>
            <a:r>
              <a:rPr lang="en-US" altLang="zh-CN" sz="1600" dirty="0" err="1"/>
              <a:t>realloc</a:t>
            </a:r>
            <a:r>
              <a:rPr lang="en-US" altLang="zh-CN" sz="1600" dirty="0"/>
              <a:t>( p1, (i+1) * </a:t>
            </a:r>
            <a:r>
              <a:rPr lang="en-US" altLang="zh-CN" sz="1600" dirty="0" err="1"/>
              <a:t>sizeof</a:t>
            </a:r>
            <a:r>
              <a:rPr lang="en-US" altLang="zh-CN" sz="1600" dirty="0"/>
              <a:t>(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));</a:t>
            </a:r>
          </a:p>
          <a:p>
            <a:pPr>
              <a:tabLst>
                <a:tab pos="403225" algn="l"/>
              </a:tabLst>
            </a:pPr>
            <a:r>
              <a:rPr lang="en-US" altLang="zh-CN" sz="1600" dirty="0"/>
              <a:t>	}</a:t>
            </a:r>
          </a:p>
          <a:p>
            <a:pPr>
              <a:tabLst>
                <a:tab pos="403225" algn="l"/>
              </a:tabLst>
            </a:pPr>
            <a:endParaRPr lang="en-US" altLang="zh-CN" sz="1600" dirty="0"/>
          </a:p>
          <a:p>
            <a:pPr>
              <a:tabLst>
                <a:tab pos="403225" algn="l"/>
              </a:tabLst>
            </a:pPr>
            <a:r>
              <a:rPr lang="en-US" altLang="zh-CN" sz="1600" dirty="0"/>
              <a:t>	/*	Now display the data </a:t>
            </a:r>
            <a:r>
              <a:rPr lang="en-US" altLang="zh-CN" sz="1600" dirty="0" smtClean="0"/>
              <a:t>*/</a:t>
            </a:r>
            <a:endParaRPr lang="en-US" altLang="zh-CN" sz="1600" dirty="0"/>
          </a:p>
          <a:p>
            <a:pPr>
              <a:tabLst>
                <a:tab pos="403225" algn="l"/>
              </a:tabLst>
            </a:pPr>
            <a:r>
              <a:rPr lang="en-US" altLang="zh-CN" sz="1600" dirty="0"/>
              <a:t>	for( j = 0; j &lt;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; j ++ )	</a:t>
            </a:r>
            <a:r>
              <a:rPr lang="en-US" altLang="zh-CN" sz="1600" dirty="0" smtClean="0"/>
              <a:t>{</a:t>
            </a:r>
            <a:r>
              <a:rPr lang="en-US" altLang="zh-CN" sz="1600" dirty="0"/>
              <a:t>	</a:t>
            </a:r>
          </a:p>
          <a:p>
            <a:pPr>
              <a:tabLst>
                <a:tab pos="403225" algn="l"/>
              </a:tabLst>
            </a:pPr>
            <a:r>
              <a:rPr lang="en-US" altLang="zh-CN" sz="1600" dirty="0"/>
              <a:t>		printf("%d ", p1[ j </a:t>
            </a:r>
            <a:r>
              <a:rPr lang="en-US" altLang="zh-CN" sz="1600" dirty="0" smtClean="0"/>
              <a:t>]);</a:t>
            </a:r>
          </a:p>
          <a:p>
            <a:pPr>
              <a:tabLst>
                <a:tab pos="403225" algn="l"/>
              </a:tabLst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}</a:t>
            </a:r>
          </a:p>
          <a:p>
            <a:pPr>
              <a:tabLst>
                <a:tab pos="403225" algn="l"/>
              </a:tabLst>
            </a:pPr>
            <a:endParaRPr lang="en-US" altLang="zh-CN" sz="1600" dirty="0"/>
          </a:p>
          <a:p>
            <a:pPr>
              <a:tabLst>
                <a:tab pos="403225" algn="l"/>
              </a:tabLst>
            </a:pPr>
            <a:r>
              <a:rPr lang="en-US" altLang="zh-CN" sz="1600" dirty="0"/>
              <a:t>	free( p1 );				</a:t>
            </a:r>
          </a:p>
          <a:p>
            <a:pPr>
              <a:tabLst>
                <a:tab pos="403225" algn="l"/>
              </a:tabLst>
            </a:pPr>
            <a:r>
              <a:rPr lang="en-US" altLang="zh-CN" sz="1600" dirty="0"/>
              <a:t>	return 0;</a:t>
            </a:r>
          </a:p>
          <a:p>
            <a:pPr>
              <a:tabLst>
                <a:tab pos="403225" algn="l"/>
              </a:tabLst>
            </a:pPr>
            <a:r>
              <a:rPr lang="en-US" altLang="zh-CN" sz="1600" dirty="0"/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Dynamic Arrays (1-D)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To create a dynamic one-dimensional array of unknown size</a:t>
            </a:r>
          </a:p>
          <a:p>
            <a:endParaRPr lang="en-US" dirty="0" smtClean="0"/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*p;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n; /*size of the array */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("%d", &amp;n); /* size is entered at run-time */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p =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*)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(n *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)); </a:t>
            </a:r>
          </a:p>
          <a:p>
            <a:pPr lvl="1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Or p =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*)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(n 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)); */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1EF2E-F431-4973-9B32-5AEC99CCAC34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Dynamic Arrays 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More complex example: an array of pointers to several dynamic one-dimensional arrays (with different sizes)</a:t>
            </a:r>
          </a:p>
          <a:p>
            <a:endParaRPr lang="en-US" dirty="0" smtClean="0"/>
          </a:p>
          <a:p>
            <a:pPr lvl="1"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**p;  /* pointer to pointer */</a:t>
            </a:r>
          </a:p>
          <a:p>
            <a:pPr lvl="1"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*count; /* pointer */</a:t>
            </a:r>
          </a:p>
          <a:p>
            <a:pPr lvl="1"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 </a:t>
            </a:r>
          </a:p>
          <a:p>
            <a:pPr lvl="1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**)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(5 *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*)); 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	/* array of 5 pointers/addresses */</a:t>
            </a:r>
          </a:p>
          <a:p>
            <a:pPr lvl="1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count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*)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(5 *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)); 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	/* stores the size of each array */</a:t>
            </a:r>
          </a:p>
          <a:p>
            <a:pPr lvl="1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1EF2E-F431-4973-9B32-5AEC99CCAC34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9392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1046-6E9F-4B76-95CD-F954E0FF8874}" type="slidenum">
              <a:rPr lang="zh-CN" altLang="en-US" smtClean="0"/>
              <a:pPr/>
              <a:t>14</a:t>
            </a:fld>
            <a:endParaRPr lang="en-US" altLang="zh-CN"/>
          </a:p>
        </p:txBody>
      </p:sp>
      <p:sp>
        <p:nvSpPr>
          <p:cNvPr id="3" name="Rectangle 2"/>
          <p:cNvSpPr/>
          <p:nvPr/>
        </p:nvSpPr>
        <p:spPr>
          <a:xfrm>
            <a:off x="685800" y="1066800"/>
            <a:ext cx="8153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None/>
            </a:pPr>
            <a:endParaRPr lang="en-US" sz="1600" dirty="0" smtClean="0">
              <a:latin typeface="Comic Sans MS" pitchFamily="66" charset="0"/>
              <a:cs typeface="Courier New" pitchFamily="49" charset="0"/>
            </a:endParaRPr>
          </a:p>
          <a:p>
            <a:pPr lvl="1">
              <a:buNone/>
            </a:pPr>
            <a:endParaRPr lang="en-US" sz="1600" dirty="0" smtClean="0">
              <a:latin typeface="Comic Sans MS" pitchFamily="66" charset="0"/>
              <a:cs typeface="Courier New" pitchFamily="49" charset="0"/>
            </a:endParaRPr>
          </a:p>
          <a:p>
            <a:pPr lvl="1">
              <a:buNone/>
            </a:pPr>
            <a:endParaRPr lang="en-US" sz="1600" dirty="0" smtClean="0">
              <a:latin typeface="Comic Sans MS" pitchFamily="66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600" dirty="0" smtClean="0">
                <a:latin typeface="Comic Sans MS" pitchFamily="66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endParaRPr lang="en-US" sz="1600" dirty="0" smtClean="0">
              <a:latin typeface="Comic Sans MS" pitchFamily="66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838200"/>
            <a:ext cx="7620000" cy="5509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cs typeface="Courier New" pitchFamily="49" charset="0"/>
              </a:rPr>
              <a:t>/* create the first array */</a:t>
            </a:r>
          </a:p>
          <a:p>
            <a:r>
              <a:rPr lang="en-US" sz="1600" dirty="0" smtClean="0">
                <a:cs typeface="Courier New" pitchFamily="49" charset="0"/>
              </a:rPr>
              <a:t>printf("Enter the size of the first array: ")</a:t>
            </a:r>
          </a:p>
          <a:p>
            <a:r>
              <a:rPr lang="en-US" sz="1600" dirty="0" smtClean="0">
                <a:cs typeface="Courier New" pitchFamily="49" charset="0"/>
              </a:rPr>
              <a:t>scanf("%d", &amp;count[0]);</a:t>
            </a:r>
          </a:p>
          <a:p>
            <a:endParaRPr lang="en-US" sz="1600" dirty="0" smtClean="0">
              <a:cs typeface="Courier New" pitchFamily="49" charset="0"/>
            </a:endParaRPr>
          </a:p>
          <a:p>
            <a:r>
              <a:rPr lang="en-US" sz="1600" dirty="0" smtClean="0">
                <a:cs typeface="Courier New" pitchFamily="49" charset="0"/>
              </a:rPr>
              <a:t>p[0] = (</a:t>
            </a:r>
            <a:r>
              <a:rPr lang="en-US" sz="1600" dirty="0" err="1" smtClean="0">
                <a:cs typeface="Courier New" pitchFamily="49" charset="0"/>
              </a:rPr>
              <a:t>int</a:t>
            </a:r>
            <a:r>
              <a:rPr lang="en-US" sz="1600" dirty="0" smtClean="0">
                <a:cs typeface="Courier New" pitchFamily="49" charset="0"/>
              </a:rPr>
              <a:t> *) </a:t>
            </a:r>
            <a:r>
              <a:rPr lang="en-US" sz="1600" dirty="0" err="1" smtClean="0">
                <a:cs typeface="Courier New" pitchFamily="49" charset="0"/>
              </a:rPr>
              <a:t>malloc</a:t>
            </a:r>
            <a:r>
              <a:rPr lang="en-US" sz="1600" dirty="0" smtClean="0">
                <a:cs typeface="Courier New" pitchFamily="49" charset="0"/>
              </a:rPr>
              <a:t> (count[0] * </a:t>
            </a:r>
            <a:r>
              <a:rPr lang="en-US" sz="1600" dirty="0" err="1" smtClean="0">
                <a:cs typeface="Courier New" pitchFamily="49" charset="0"/>
              </a:rPr>
              <a:t>sizeof</a:t>
            </a:r>
            <a:r>
              <a:rPr lang="en-US" sz="1600" dirty="0" smtClean="0">
                <a:cs typeface="Courier New" pitchFamily="49" charset="0"/>
              </a:rPr>
              <a:t> (</a:t>
            </a:r>
            <a:r>
              <a:rPr lang="en-US" sz="1600" dirty="0" err="1" smtClean="0">
                <a:cs typeface="Courier New" pitchFamily="49" charset="0"/>
              </a:rPr>
              <a:t>int</a:t>
            </a:r>
            <a:r>
              <a:rPr lang="en-US" sz="1600" dirty="0" smtClean="0">
                <a:cs typeface="Courier New" pitchFamily="49" charset="0"/>
              </a:rPr>
              <a:t> ));</a:t>
            </a:r>
          </a:p>
          <a:p>
            <a:r>
              <a:rPr lang="en-US" sz="1600" dirty="0" smtClean="0">
                <a:cs typeface="Courier New" pitchFamily="49" charset="0"/>
              </a:rPr>
              <a:t>		/*Create array 1 dynamically*/</a:t>
            </a:r>
          </a:p>
          <a:p>
            <a:endParaRPr lang="en-US" sz="1600" dirty="0" smtClean="0">
              <a:cs typeface="Courier New" pitchFamily="49" charset="0"/>
            </a:endParaRPr>
          </a:p>
          <a:p>
            <a:r>
              <a:rPr lang="en-US" sz="1600" dirty="0" smtClean="0">
                <a:cs typeface="Courier New" pitchFamily="49" charset="0"/>
              </a:rPr>
              <a:t>for (</a:t>
            </a:r>
            <a:r>
              <a:rPr lang="en-US" sz="1600" dirty="0" err="1" smtClean="0">
                <a:cs typeface="Courier New" pitchFamily="49" charset="0"/>
              </a:rPr>
              <a:t>i</a:t>
            </a:r>
            <a:r>
              <a:rPr lang="en-US" sz="1600" dirty="0" smtClean="0">
                <a:cs typeface="Courier New" pitchFamily="49" charset="0"/>
              </a:rPr>
              <a:t> = 0; </a:t>
            </a:r>
            <a:r>
              <a:rPr lang="en-US" sz="1600" dirty="0" err="1" smtClean="0">
                <a:cs typeface="Courier New" pitchFamily="49" charset="0"/>
              </a:rPr>
              <a:t>i</a:t>
            </a:r>
            <a:r>
              <a:rPr lang="en-US" sz="1600" dirty="0" smtClean="0">
                <a:cs typeface="Courier New" pitchFamily="49" charset="0"/>
              </a:rPr>
              <a:t>&lt; count[0]; </a:t>
            </a:r>
            <a:r>
              <a:rPr lang="en-US" sz="1600" dirty="0" err="1" smtClean="0">
                <a:cs typeface="Courier New" pitchFamily="49" charset="0"/>
              </a:rPr>
              <a:t>i</a:t>
            </a:r>
            <a:r>
              <a:rPr lang="en-US" sz="1600" dirty="0" smtClean="0"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cs typeface="Courier New" pitchFamily="49" charset="0"/>
              </a:rPr>
              <a:t>	(p[0])[</a:t>
            </a:r>
            <a:r>
              <a:rPr lang="en-US" sz="1600" dirty="0" err="1" smtClean="0">
                <a:cs typeface="Courier New" pitchFamily="49" charset="0"/>
              </a:rPr>
              <a:t>i</a:t>
            </a:r>
            <a:r>
              <a:rPr lang="en-US" sz="1600" dirty="0" smtClean="0">
                <a:cs typeface="Courier New" pitchFamily="49" charset="0"/>
              </a:rPr>
              <a:t>] = 10;</a:t>
            </a:r>
          </a:p>
          <a:p>
            <a:r>
              <a:rPr lang="en-US" sz="1600" dirty="0" smtClean="0">
                <a:cs typeface="Courier New" pitchFamily="49" charset="0"/>
              </a:rPr>
              <a:t>	/* initialize all elements of array to 10. */</a:t>
            </a:r>
          </a:p>
          <a:p>
            <a:endParaRPr lang="en-US" sz="1600" dirty="0" smtClean="0">
              <a:cs typeface="Courier New" pitchFamily="49" charset="0"/>
            </a:endParaRPr>
          </a:p>
          <a:p>
            <a:r>
              <a:rPr lang="en-US" sz="1600" dirty="0" smtClean="0">
                <a:cs typeface="Courier New" pitchFamily="49" charset="0"/>
              </a:rPr>
              <a:t>/* create the second array */</a:t>
            </a:r>
          </a:p>
          <a:p>
            <a:r>
              <a:rPr lang="en-US" sz="1600" dirty="0" err="1" smtClean="0">
                <a:cs typeface="Courier New" pitchFamily="49" charset="0"/>
              </a:rPr>
              <a:t>printf</a:t>
            </a:r>
            <a:r>
              <a:rPr lang="en-US" sz="1600" dirty="0" smtClean="0">
                <a:cs typeface="Courier New" pitchFamily="49" charset="0"/>
              </a:rPr>
              <a:t>("Enter the size of the second array: ")</a:t>
            </a:r>
          </a:p>
          <a:p>
            <a:r>
              <a:rPr lang="en-US" sz="1600" dirty="0" smtClean="0">
                <a:cs typeface="Courier New" pitchFamily="49" charset="0"/>
              </a:rPr>
              <a:t>scanf("%d", &amp;count[1]);</a:t>
            </a:r>
          </a:p>
          <a:p>
            <a:endParaRPr lang="en-US" sz="1600" dirty="0" smtClean="0">
              <a:cs typeface="Courier New" pitchFamily="49" charset="0"/>
            </a:endParaRPr>
          </a:p>
          <a:p>
            <a:r>
              <a:rPr lang="en-US" sz="1600" dirty="0" smtClean="0">
                <a:cs typeface="Courier New" pitchFamily="49" charset="0"/>
              </a:rPr>
              <a:t>p[1] = (</a:t>
            </a:r>
            <a:r>
              <a:rPr lang="en-US" sz="1600" dirty="0" err="1" smtClean="0">
                <a:cs typeface="Courier New" pitchFamily="49" charset="0"/>
              </a:rPr>
              <a:t>int</a:t>
            </a:r>
            <a:r>
              <a:rPr lang="en-US" sz="1600" dirty="0" smtClean="0">
                <a:cs typeface="Courier New" pitchFamily="49" charset="0"/>
              </a:rPr>
              <a:t> *) </a:t>
            </a:r>
            <a:r>
              <a:rPr lang="en-US" sz="1600" dirty="0" err="1" smtClean="0">
                <a:cs typeface="Courier New" pitchFamily="49" charset="0"/>
              </a:rPr>
              <a:t>malloc</a:t>
            </a:r>
            <a:r>
              <a:rPr lang="en-US" sz="1600" dirty="0" smtClean="0">
                <a:cs typeface="Courier New" pitchFamily="49" charset="0"/>
              </a:rPr>
              <a:t> (count[1] * </a:t>
            </a:r>
            <a:r>
              <a:rPr lang="en-US" sz="1600" dirty="0" err="1" smtClean="0">
                <a:cs typeface="Courier New" pitchFamily="49" charset="0"/>
              </a:rPr>
              <a:t>sizeof</a:t>
            </a:r>
            <a:r>
              <a:rPr lang="en-US" sz="1600" dirty="0" smtClean="0">
                <a:cs typeface="Courier New" pitchFamily="49" charset="0"/>
              </a:rPr>
              <a:t> (</a:t>
            </a:r>
            <a:r>
              <a:rPr lang="en-US" sz="1600" dirty="0" err="1" smtClean="0">
                <a:cs typeface="Courier New" pitchFamily="49" charset="0"/>
              </a:rPr>
              <a:t>int</a:t>
            </a:r>
            <a:r>
              <a:rPr lang="en-US" sz="1600" dirty="0" smtClean="0">
                <a:cs typeface="Courier New" pitchFamily="49" charset="0"/>
              </a:rPr>
              <a:t> ));</a:t>
            </a:r>
          </a:p>
          <a:p>
            <a:r>
              <a:rPr lang="en-US" sz="1600" dirty="0" smtClean="0">
                <a:cs typeface="Courier New" pitchFamily="49" charset="0"/>
              </a:rPr>
              <a:t>		/*Create array 2 dynamically*/</a:t>
            </a:r>
          </a:p>
          <a:p>
            <a:endParaRPr lang="en-US" sz="1600" dirty="0" smtClean="0">
              <a:cs typeface="Courier New" pitchFamily="49" charset="0"/>
            </a:endParaRPr>
          </a:p>
          <a:p>
            <a:r>
              <a:rPr lang="en-US" sz="1600" dirty="0" smtClean="0">
                <a:cs typeface="Courier New" pitchFamily="49" charset="0"/>
              </a:rPr>
              <a:t>for (</a:t>
            </a:r>
            <a:r>
              <a:rPr lang="en-US" sz="1600" dirty="0" err="1" smtClean="0">
                <a:cs typeface="Courier New" pitchFamily="49" charset="0"/>
              </a:rPr>
              <a:t>i</a:t>
            </a:r>
            <a:r>
              <a:rPr lang="en-US" sz="1600" dirty="0" smtClean="0">
                <a:cs typeface="Courier New" pitchFamily="49" charset="0"/>
              </a:rPr>
              <a:t> = 0; </a:t>
            </a:r>
            <a:r>
              <a:rPr lang="en-US" sz="1600" dirty="0" err="1" smtClean="0">
                <a:cs typeface="Courier New" pitchFamily="49" charset="0"/>
              </a:rPr>
              <a:t>i</a:t>
            </a:r>
            <a:r>
              <a:rPr lang="en-US" sz="1600" dirty="0" smtClean="0">
                <a:cs typeface="Courier New" pitchFamily="49" charset="0"/>
              </a:rPr>
              <a:t>&lt; count[1]; </a:t>
            </a:r>
            <a:r>
              <a:rPr lang="en-US" sz="1600" dirty="0" err="1" smtClean="0">
                <a:cs typeface="Courier New" pitchFamily="49" charset="0"/>
              </a:rPr>
              <a:t>i</a:t>
            </a:r>
            <a:r>
              <a:rPr lang="en-US" sz="1600" dirty="0" smtClean="0"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cs typeface="Courier New" pitchFamily="49" charset="0"/>
              </a:rPr>
              <a:t>	scanf ("%d", &amp;(p[1])[</a:t>
            </a:r>
            <a:r>
              <a:rPr lang="en-US" sz="1600" dirty="0" err="1" smtClean="0">
                <a:cs typeface="Courier New" pitchFamily="49" charset="0"/>
              </a:rPr>
              <a:t>i</a:t>
            </a:r>
            <a:r>
              <a:rPr lang="en-US" sz="1600" dirty="0" smtClean="0">
                <a:cs typeface="Courier New" pitchFamily="49" charset="0"/>
              </a:rPr>
              <a:t>] );</a:t>
            </a:r>
          </a:p>
          <a:p>
            <a:r>
              <a:rPr lang="en-US" sz="1600" dirty="0" smtClean="0">
                <a:cs typeface="Courier New" pitchFamily="49" charset="0"/>
              </a:rPr>
              <a:t>	/* read in all the elements of the array */</a:t>
            </a:r>
          </a:p>
          <a:p>
            <a:endParaRPr lang="en-US" sz="1600" dirty="0" smtClean="0"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1EF2E-F431-4973-9B32-5AEC99CCAC34}" type="slidenum">
              <a:rPr lang="zh-CN" altLang="en-US" smtClean="0"/>
              <a:pPr/>
              <a:t>15</a:t>
            </a:fld>
            <a:endParaRPr lang="en-US" altLang="zh-CN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1828800"/>
          <a:ext cx="838200" cy="18542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3886200"/>
          <a:ext cx="838200" cy="18542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867400" y="2438400"/>
            <a:ext cx="276550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input.txt</a:t>
            </a:r>
          </a:p>
          <a:p>
            <a:r>
              <a:rPr lang="en-US" dirty="0" smtClean="0"/>
              <a:t>3 5 1 8 3 0 -2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167640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p</a:t>
            </a:r>
            <a:endParaRPr lang="en-US" sz="20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3657600"/>
            <a:ext cx="779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count</a:t>
            </a:r>
            <a:endParaRPr lang="en-US" sz="2000" dirty="0">
              <a:latin typeface="+mj-lt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43000" y="1879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219200" y="38862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4191000" y="2413000"/>
          <a:ext cx="838200" cy="111252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4191000" y="4114800"/>
          <a:ext cx="838200" cy="18542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2" name="Straight Connector 21"/>
          <p:cNvCxnSpPr/>
          <p:nvPr/>
        </p:nvCxnSpPr>
        <p:spPr>
          <a:xfrm>
            <a:off x="1981200" y="2032000"/>
            <a:ext cx="22098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057400" y="2362200"/>
            <a:ext cx="2133600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505200" y="24130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j-lt"/>
              </a:rPr>
              <a:t>400</a:t>
            </a:r>
            <a:endParaRPr lang="en-US" sz="1800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05200" y="41148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j-lt"/>
              </a:rPr>
              <a:t>640</a:t>
            </a:r>
            <a:endParaRPr lang="en-US" sz="1800" dirty="0"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219200" y="762000"/>
            <a:ext cx="5715000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cs typeface="Courier New" pitchFamily="49" charset="0"/>
              </a:rPr>
              <a:t>p = (</a:t>
            </a:r>
            <a:r>
              <a:rPr lang="en-US" sz="1600" dirty="0" err="1" smtClean="0">
                <a:cs typeface="Courier New" pitchFamily="49" charset="0"/>
              </a:rPr>
              <a:t>int</a:t>
            </a:r>
            <a:r>
              <a:rPr lang="en-US" sz="1600" dirty="0" smtClean="0">
                <a:cs typeface="Courier New" pitchFamily="49" charset="0"/>
              </a:rPr>
              <a:t> **) </a:t>
            </a:r>
            <a:r>
              <a:rPr lang="en-US" sz="1600" dirty="0" err="1" smtClean="0">
                <a:cs typeface="Courier New" pitchFamily="49" charset="0"/>
              </a:rPr>
              <a:t>malloc</a:t>
            </a:r>
            <a:r>
              <a:rPr lang="en-US" sz="1600" dirty="0" smtClean="0">
                <a:cs typeface="Courier New" pitchFamily="49" charset="0"/>
              </a:rPr>
              <a:t> (5 * </a:t>
            </a:r>
            <a:r>
              <a:rPr lang="en-US" sz="1600" dirty="0" err="1" smtClean="0">
                <a:cs typeface="Courier New" pitchFamily="49" charset="0"/>
              </a:rPr>
              <a:t>sizeof</a:t>
            </a:r>
            <a:r>
              <a:rPr lang="en-US" sz="1600" dirty="0" smtClean="0">
                <a:cs typeface="Courier New" pitchFamily="49" charset="0"/>
              </a:rPr>
              <a:t> (</a:t>
            </a:r>
            <a:r>
              <a:rPr lang="en-US" sz="1600" dirty="0" err="1" smtClean="0">
                <a:cs typeface="Courier New" pitchFamily="49" charset="0"/>
              </a:rPr>
              <a:t>int</a:t>
            </a:r>
            <a:r>
              <a:rPr lang="en-US" sz="1600" dirty="0" smtClean="0">
                <a:cs typeface="Courier New" pitchFamily="49" charset="0"/>
              </a:rPr>
              <a:t> *)); </a:t>
            </a:r>
          </a:p>
          <a:p>
            <a:endParaRPr lang="en-US" sz="1600" dirty="0" smtClean="0">
              <a:cs typeface="Courier New" pitchFamily="49" charset="0"/>
            </a:endParaRPr>
          </a:p>
          <a:p>
            <a:r>
              <a:rPr lang="en-US" sz="1600" dirty="0" smtClean="0">
                <a:cs typeface="Courier New" pitchFamily="49" charset="0"/>
              </a:rPr>
              <a:t>count = (</a:t>
            </a:r>
            <a:r>
              <a:rPr lang="en-US" sz="1600" dirty="0" err="1" smtClean="0">
                <a:cs typeface="Courier New" pitchFamily="49" charset="0"/>
              </a:rPr>
              <a:t>int</a:t>
            </a:r>
            <a:r>
              <a:rPr lang="en-US" sz="1600" dirty="0" smtClean="0">
                <a:cs typeface="Courier New" pitchFamily="49" charset="0"/>
              </a:rPr>
              <a:t> *) </a:t>
            </a:r>
            <a:r>
              <a:rPr lang="en-US" sz="1600" dirty="0" err="1" smtClean="0">
                <a:cs typeface="Courier New" pitchFamily="49" charset="0"/>
              </a:rPr>
              <a:t>malloc</a:t>
            </a:r>
            <a:r>
              <a:rPr lang="en-US" sz="1600" dirty="0" smtClean="0">
                <a:cs typeface="Courier New" pitchFamily="49" charset="0"/>
              </a:rPr>
              <a:t> (5 * </a:t>
            </a:r>
            <a:r>
              <a:rPr lang="en-US" sz="1600" dirty="0" err="1" smtClean="0">
                <a:cs typeface="Courier New" pitchFamily="49" charset="0"/>
              </a:rPr>
              <a:t>sizeof</a:t>
            </a:r>
            <a:r>
              <a:rPr lang="en-US" sz="1600" dirty="0" smtClean="0">
                <a:cs typeface="Courier New" pitchFamily="49" charset="0"/>
              </a:rPr>
              <a:t> (</a:t>
            </a:r>
            <a:r>
              <a:rPr lang="en-US" sz="1600" dirty="0" err="1" smtClean="0">
                <a:cs typeface="Courier New" pitchFamily="49" charset="0"/>
              </a:rPr>
              <a:t>int</a:t>
            </a:r>
            <a:r>
              <a:rPr lang="en-US" sz="1600" dirty="0" smtClean="0">
                <a:cs typeface="Courier New" pitchFamily="49" charset="0"/>
              </a:rPr>
              <a:t>)); </a:t>
            </a:r>
            <a:endParaRPr lang="en-US" dirty="0"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Allocation (until now)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Up until now, when we have declared a variable, memory is allocated (reserved) statically (fixed) by the running program.</a:t>
            </a:r>
          </a:p>
          <a:p>
            <a:pPr lvl="1"/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x[10];</a:t>
            </a:r>
          </a:p>
          <a:p>
            <a:pPr lvl="1">
              <a:buNone/>
            </a:pPr>
            <a:r>
              <a:rPr lang="en-US" sz="2200" dirty="0" smtClean="0"/>
              <a:t>	</a:t>
            </a:r>
            <a:r>
              <a:rPr lang="en-US" sz="2200" i="1" dirty="0" smtClean="0"/>
              <a:t>Assuming </a:t>
            </a:r>
            <a:r>
              <a:rPr lang="en-US" sz="2200" i="1" dirty="0" err="1" smtClean="0"/>
              <a:t>sizeof</a:t>
            </a:r>
            <a:r>
              <a:rPr lang="en-US" sz="2200" i="1" dirty="0" smtClean="0"/>
              <a:t>(</a:t>
            </a:r>
            <a:r>
              <a:rPr lang="en-US" sz="2200" i="1" dirty="0" err="1" smtClean="0"/>
              <a:t>int</a:t>
            </a:r>
            <a:r>
              <a:rPr lang="en-US" sz="2200" i="1" dirty="0" smtClean="0"/>
              <a:t>)=4,  40 bytes are allocated for array x. </a:t>
            </a:r>
          </a:p>
          <a:p>
            <a:pPr lvl="1">
              <a:buNone/>
            </a:pPr>
            <a:endParaRPr lang="en-US" sz="2200" i="1" dirty="0" smtClean="0"/>
          </a:p>
          <a:p>
            <a:pPr lvl="1"/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double *p1;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i="1" dirty="0" smtClean="0"/>
              <a:t>allocates memory for one pointer. Does not allocate memory for the data type itself (a double).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1EF2E-F431-4973-9B32-5AEC99CCAC34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Problems with Static Memory Allocation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memory allocation works fine for many purposes…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But what if we don’t know how large an array we need, in advance?</a:t>
            </a:r>
          </a:p>
          <a:p>
            <a:pPr lvl="2"/>
            <a:r>
              <a:rPr lang="en-US" dirty="0" smtClean="0"/>
              <a:t>e.g., if we want to store a bunch of incoming integers, but we don’t know how many there will be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What have we done to solve that problem up until now?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1EF2E-F431-4973-9B32-5AEC99CCAC34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Dynamic Memory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Static (fixed in advance) allocation isn’t a good solution for some purposes</a:t>
            </a:r>
          </a:p>
          <a:p>
            <a:pPr lvl="1"/>
            <a:r>
              <a:rPr lang="en-US" sz="2000" dirty="0" smtClean="0"/>
              <a:t>Arrays of unknown size (potentially large)</a:t>
            </a:r>
          </a:p>
          <a:p>
            <a:pPr lvl="1"/>
            <a:r>
              <a:rPr lang="en-US" sz="2000" dirty="0" smtClean="0"/>
              <a:t>Arrays and other data structures that can change in size during program execution (as new entries are made, or old ones deleted). </a:t>
            </a:r>
          </a:p>
          <a:p>
            <a:endParaRPr lang="en-US" sz="2400" dirty="0" smtClean="0"/>
          </a:p>
          <a:p>
            <a:r>
              <a:rPr lang="en-US" sz="2400" dirty="0" smtClean="0"/>
              <a:t>Solution?  Memory can be allocated dynamically (at run-time)</a:t>
            </a:r>
          </a:p>
          <a:p>
            <a:pPr lvl="1"/>
            <a:r>
              <a:rPr lang="en-US" sz="2200" dirty="0" smtClean="0"/>
              <a:t>Very useful when amount of data that needs to be stored is unknown in advance</a:t>
            </a:r>
            <a:r>
              <a:rPr lang="en-US" sz="2200" dirty="0" smtClean="0"/>
              <a:t>.</a:t>
            </a:r>
          </a:p>
          <a:p>
            <a:pPr lvl="1"/>
            <a:r>
              <a:rPr lang="en-US" sz="2200" dirty="0" smtClean="0"/>
              <a:t>Efficient (little wasted space vis-à-vis the huge empty array solution)</a:t>
            </a:r>
            <a:endParaRPr lang="en-US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1EF2E-F431-4973-9B32-5AEC99CCAC34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Autofit/>
          </a:bodyPr>
          <a:lstStyle/>
          <a:p>
            <a:r>
              <a:rPr lang="en-US" sz="4000" dirty="0" smtClean="0"/>
              <a:t>Dynamic Memory Allocation Functions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89120"/>
          </a:xfrm>
        </p:spPr>
        <p:txBody>
          <a:bodyPr>
            <a:normAutofit/>
          </a:bodyPr>
          <a:lstStyle/>
          <a:p>
            <a:r>
              <a:rPr lang="en-US" dirty="0" err="1" smtClean="0"/>
              <a:t>malloc</a:t>
            </a:r>
            <a:r>
              <a:rPr lang="en-US" dirty="0" smtClean="0"/>
              <a:t> ()</a:t>
            </a:r>
          </a:p>
          <a:p>
            <a:pPr lvl="1"/>
            <a:r>
              <a:rPr lang="en-US" u="sng" dirty="0" smtClean="0"/>
              <a:t>m</a:t>
            </a:r>
            <a:r>
              <a:rPr lang="en-US" dirty="0" smtClean="0"/>
              <a:t>emory </a:t>
            </a:r>
            <a:r>
              <a:rPr lang="en-US" u="sng" dirty="0" smtClean="0"/>
              <a:t>alloc</a:t>
            </a:r>
            <a:r>
              <a:rPr lang="en-US" dirty="0" smtClean="0"/>
              <a:t>ate</a:t>
            </a:r>
          </a:p>
          <a:p>
            <a:r>
              <a:rPr lang="en-US" dirty="0" err="1" smtClean="0"/>
              <a:t>calloc</a:t>
            </a:r>
            <a:r>
              <a:rPr lang="en-US" dirty="0" smtClean="0"/>
              <a:t> ()</a:t>
            </a:r>
          </a:p>
          <a:p>
            <a:pPr lvl="1"/>
            <a:r>
              <a:rPr lang="en-US" u="sng" dirty="0" smtClean="0"/>
              <a:t>c</a:t>
            </a:r>
            <a:r>
              <a:rPr lang="en-US" dirty="0" smtClean="0"/>
              <a:t>lear and </a:t>
            </a:r>
            <a:r>
              <a:rPr lang="en-US" u="sng" dirty="0" smtClean="0"/>
              <a:t>alloc</a:t>
            </a:r>
            <a:r>
              <a:rPr lang="en-US" dirty="0" smtClean="0"/>
              <a:t>ate memory</a:t>
            </a:r>
          </a:p>
          <a:p>
            <a:r>
              <a:rPr lang="en-US" dirty="0" err="1" smtClean="0"/>
              <a:t>realloc</a:t>
            </a:r>
            <a:r>
              <a:rPr lang="en-US" dirty="0" smtClean="0"/>
              <a:t> ()</a:t>
            </a:r>
          </a:p>
          <a:p>
            <a:pPr lvl="1"/>
            <a:r>
              <a:rPr lang="en-US" u="sng" dirty="0" smtClean="0"/>
              <a:t>reallocate</a:t>
            </a:r>
            <a:r>
              <a:rPr lang="en-US" dirty="0" smtClean="0"/>
              <a:t> memory</a:t>
            </a:r>
          </a:p>
          <a:p>
            <a:r>
              <a:rPr lang="en-US" dirty="0" smtClean="0"/>
              <a:t>free()</a:t>
            </a:r>
          </a:p>
          <a:p>
            <a:pPr lvl="1"/>
            <a:r>
              <a:rPr lang="en-US" dirty="0" err="1" smtClean="0"/>
              <a:t>deallocate</a:t>
            </a:r>
            <a:r>
              <a:rPr lang="en-US" dirty="0" smtClean="0"/>
              <a:t> memory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1EF2E-F431-4973-9B32-5AEC99CCAC34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19912"/>
          </a:xfrm>
        </p:spPr>
        <p:txBody>
          <a:bodyPr>
            <a:noAutofit/>
          </a:bodyPr>
          <a:lstStyle/>
          <a:p>
            <a:r>
              <a:rPr lang="en-US" sz="4000" dirty="0" smtClean="0"/>
              <a:t>Dynamic Memory Allocation Functions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malloc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void *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)</a:t>
            </a:r>
          </a:p>
          <a:p>
            <a:pPr lvl="1"/>
            <a:r>
              <a:rPr lang="en-US" dirty="0" smtClean="0"/>
              <a:t>Function </a:t>
            </a:r>
            <a:r>
              <a:rPr lang="en-US" dirty="0" err="1" smtClean="0"/>
              <a:t>malloc</a:t>
            </a:r>
            <a:r>
              <a:rPr lang="en-US" dirty="0" smtClean="0"/>
              <a:t> takes the number of bytes to be allocated and returns a void pointer to the allocated memory, or NULL if no memory is available.</a:t>
            </a:r>
          </a:p>
          <a:p>
            <a:pPr lvl="1"/>
            <a:r>
              <a:rPr lang="en-US" dirty="0" smtClean="0"/>
              <a:t>Casting is typically used to cast the void pointer to the appropriate pointer type</a:t>
            </a:r>
          </a:p>
          <a:p>
            <a:pPr lvl="1"/>
            <a:r>
              <a:rPr lang="en-US" dirty="0" smtClean="0"/>
              <a:t>A pointer to a contiguous portion of memory created by </a:t>
            </a:r>
            <a:r>
              <a:rPr lang="en-US" dirty="0" err="1" smtClean="0"/>
              <a:t>malloc</a:t>
            </a:r>
            <a:r>
              <a:rPr lang="en-US" dirty="0" smtClean="0"/>
              <a:t> (or </a:t>
            </a:r>
            <a:r>
              <a:rPr lang="en-US" dirty="0" err="1" smtClean="0"/>
              <a:t>calloc</a:t>
            </a:r>
            <a:r>
              <a:rPr lang="en-US" dirty="0" smtClean="0"/>
              <a:t>) can be manipulated as an array</a:t>
            </a:r>
          </a:p>
          <a:p>
            <a:endParaRPr lang="en-US" dirty="0" smtClean="0"/>
          </a:p>
          <a:p>
            <a:r>
              <a:rPr lang="en-US" dirty="0" smtClean="0"/>
              <a:t>free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void free (void *)</a:t>
            </a:r>
          </a:p>
          <a:p>
            <a:pPr lvl="1"/>
            <a:r>
              <a:rPr lang="en-US" dirty="0" smtClean="0"/>
              <a:t>It frees the memory that was previous reserved dynamically (such as using </a:t>
            </a:r>
            <a:r>
              <a:rPr lang="en-US" dirty="0" err="1" smtClean="0"/>
              <a:t>malloc</a:t>
            </a:r>
            <a:r>
              <a:rPr lang="en-US" dirty="0" smtClean="0"/>
              <a:t> function)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1EF2E-F431-4973-9B32-5AEC99CCAC34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Momentary Interlude/Flashback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 smtClean="0"/>
              <a:t>function</a:t>
            </a:r>
          </a:p>
          <a:p>
            <a:pPr lvl="1"/>
            <a:r>
              <a:rPr lang="en-US" dirty="0" smtClean="0"/>
              <a:t>what is it?</a:t>
            </a:r>
          </a:p>
          <a:p>
            <a:pPr lvl="1"/>
            <a:r>
              <a:rPr lang="en-US" dirty="0" smtClean="0"/>
              <a:t>on what arguments can it be used?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1EF2E-F431-4973-9B32-5AEC99CCAC34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Static v. Dynamic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1EF2E-F431-4973-9B32-5AEC99CCAC34}" type="slidenum">
              <a:rPr lang="zh-CN" altLang="en-US" smtClean="0"/>
              <a:pPr/>
              <a:t>8</a:t>
            </a:fld>
            <a:endParaRPr lang="en-US" altLang="zh-C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24400" y="1981200"/>
            <a:ext cx="4191000" cy="3657600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main(void)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*p,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n; 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printf("Enter size of array: ");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scanf("%d", &amp;n);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p =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*)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 *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for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p[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57200" y="1981200"/>
            <a:ext cx="3886200" cy="36576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/>
          </a:bodyPr>
          <a:lstStyle/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r>
              <a:rPr lang="en-US" sz="1400" dirty="0" smtClean="0">
                <a:cs typeface="Courier New" pitchFamily="49" charset="0"/>
              </a:rPr>
              <a:t>#include &lt;</a:t>
            </a:r>
            <a:r>
              <a:rPr lang="en-US" sz="1400" dirty="0" err="1" smtClean="0">
                <a:cs typeface="Courier New" pitchFamily="49" charset="0"/>
              </a:rPr>
              <a:t>stdlib.h</a:t>
            </a:r>
            <a:r>
              <a:rPr lang="en-US" sz="1400" dirty="0" smtClean="0">
                <a:cs typeface="Courier New" pitchFamily="49" charset="0"/>
              </a:rPr>
              <a:t>&gt;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main(void)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q[100],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n;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printf("Enter size of array: ");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scanf("%d", &amp;n);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for (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0;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&lt; n;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++) 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q[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] =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return 0;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96112"/>
          </a:xfrm>
        </p:spPr>
        <p:txBody>
          <a:bodyPr>
            <a:noAutofit/>
          </a:bodyPr>
          <a:lstStyle/>
          <a:p>
            <a:r>
              <a:rPr lang="en-US" sz="3600" dirty="0" smtClean="0"/>
              <a:t>Dynamic Memory Allocation Functions 2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9392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calloc</a:t>
            </a:r>
            <a:endParaRPr lang="en-US" dirty="0" smtClean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void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size);</a:t>
            </a:r>
          </a:p>
          <a:p>
            <a:pPr lvl="2">
              <a:buNone/>
            </a:pPr>
            <a:r>
              <a:rPr lang="en-US" dirty="0" smtClean="0"/>
              <a:t>-- </a:t>
            </a:r>
            <a:r>
              <a:rPr lang="en-US" dirty="0" err="1" smtClean="0"/>
              <a:t>num</a:t>
            </a:r>
            <a:r>
              <a:rPr lang="en-US" dirty="0" smtClean="0"/>
              <a:t>: number of elements in an array</a:t>
            </a:r>
          </a:p>
          <a:p>
            <a:pPr lvl="2">
              <a:buNone/>
            </a:pPr>
            <a:r>
              <a:rPr lang="en-US" dirty="0" smtClean="0"/>
              <a:t>-- size: size of each element</a:t>
            </a:r>
          </a:p>
          <a:p>
            <a:pPr lvl="1"/>
            <a:r>
              <a:rPr lang="en-US" dirty="0" err="1" smtClean="0"/>
              <a:t>calloc</a:t>
            </a:r>
            <a:r>
              <a:rPr lang="en-US" dirty="0" smtClean="0"/>
              <a:t> is used to create and modify dynamic arrays.</a:t>
            </a:r>
          </a:p>
          <a:p>
            <a:pPr lvl="1"/>
            <a:r>
              <a:rPr lang="en-US" dirty="0" err="1" smtClean="0"/>
              <a:t>calloc</a:t>
            </a:r>
            <a:r>
              <a:rPr lang="en-US" dirty="0" smtClean="0"/>
              <a:t> clears the memory it allocates: it initializes the array elements to zero. (primary difference between </a:t>
            </a:r>
            <a:r>
              <a:rPr lang="en-US" dirty="0" err="1" smtClean="0"/>
              <a:t>calloc</a:t>
            </a:r>
            <a:r>
              <a:rPr lang="en-US" dirty="0" smtClean="0"/>
              <a:t> and </a:t>
            </a:r>
            <a:r>
              <a:rPr lang="en-US" dirty="0" err="1" smtClean="0"/>
              <a:t>malloc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realloc</a:t>
            </a:r>
            <a:endParaRPr lang="en-US" dirty="0" smtClean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void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(void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size);</a:t>
            </a:r>
          </a:p>
          <a:p>
            <a:pPr lvl="2">
              <a:buNone/>
            </a:pPr>
            <a:r>
              <a:rPr lang="en-US" dirty="0" smtClean="0"/>
              <a:t>-- </a:t>
            </a:r>
            <a:r>
              <a:rPr lang="en-US" dirty="0" err="1" smtClean="0"/>
              <a:t>ptr</a:t>
            </a:r>
            <a:r>
              <a:rPr lang="en-US" dirty="0" smtClean="0"/>
              <a:t>: a pointer to the original object (memory block)</a:t>
            </a:r>
          </a:p>
          <a:p>
            <a:pPr lvl="2">
              <a:buNone/>
            </a:pPr>
            <a:r>
              <a:rPr lang="en-US" dirty="0" smtClean="0"/>
              <a:t>-- size: the new size of the object</a:t>
            </a:r>
          </a:p>
          <a:p>
            <a:pPr lvl="1"/>
            <a:r>
              <a:rPr lang="en-US" dirty="0" err="1" smtClean="0"/>
              <a:t>realloc</a:t>
            </a:r>
            <a:r>
              <a:rPr lang="en-US" dirty="0" smtClean="0"/>
              <a:t> changes the size of a memory block allocated previously by </a:t>
            </a:r>
            <a:r>
              <a:rPr lang="en-US" dirty="0" err="1" smtClean="0"/>
              <a:t>malloc</a:t>
            </a:r>
            <a:r>
              <a:rPr lang="en-US" dirty="0" smtClean="0"/>
              <a:t>, </a:t>
            </a:r>
            <a:r>
              <a:rPr lang="en-US" dirty="0" err="1" smtClean="0"/>
              <a:t>calloc</a:t>
            </a:r>
            <a:r>
              <a:rPr lang="en-US" dirty="0" smtClean="0"/>
              <a:t>, or </a:t>
            </a:r>
            <a:r>
              <a:rPr lang="en-US" dirty="0" err="1" smtClean="0"/>
              <a:t>realloc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original object's contents are not modified if requested new size is larger than the old amount.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1EF2E-F431-4973-9B32-5AEC99CCAC34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22902</TotalTime>
  <Words>688</Words>
  <Application>Microsoft Office PowerPoint</Application>
  <PresentationFormat>On-screen Show (4:3)</PresentationFormat>
  <Paragraphs>232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PowerPoint Presentation</vt:lpstr>
      <vt:lpstr>Memory Allocation (until now)</vt:lpstr>
      <vt:lpstr>Problems with Static Memory Allocation</vt:lpstr>
      <vt:lpstr>Dynamic Memory Allocation</vt:lpstr>
      <vt:lpstr>Dynamic Memory Allocation Functions</vt:lpstr>
      <vt:lpstr>Dynamic Memory Allocation Functions</vt:lpstr>
      <vt:lpstr>Momentary Interlude/Flashback</vt:lpstr>
      <vt:lpstr>Example: Static v. Dynamic</vt:lpstr>
      <vt:lpstr>Dynamic Memory Allocation Functions 2</vt:lpstr>
      <vt:lpstr>Example</vt:lpstr>
      <vt:lpstr>PowerPoint Presentation</vt:lpstr>
      <vt:lpstr>Dynamic Arrays (1-D)</vt:lpstr>
      <vt:lpstr>Dynamic Arrays 2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EE114</dc:title>
  <dc:creator>Lan Xiang</dc:creator>
  <cp:lastModifiedBy>Windows User</cp:lastModifiedBy>
  <cp:revision>1029</cp:revision>
  <cp:lastPrinted>1601-01-01T00:00:00Z</cp:lastPrinted>
  <dcterms:created xsi:type="dcterms:W3CDTF">2001-09-06T13:56:39Z</dcterms:created>
  <dcterms:modified xsi:type="dcterms:W3CDTF">2015-03-31T16:03:29Z</dcterms:modified>
</cp:coreProperties>
</file>