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93" r:id="rId2"/>
    <p:sldId id="307" r:id="rId3"/>
    <p:sldId id="310" r:id="rId4"/>
    <p:sldId id="295" r:id="rId5"/>
    <p:sldId id="297" r:id="rId6"/>
    <p:sldId id="308" r:id="rId7"/>
    <p:sldId id="303" r:id="rId8"/>
    <p:sldId id="300" r:id="rId9"/>
    <p:sldId id="302" r:id="rId10"/>
    <p:sldId id="301" r:id="rId11"/>
    <p:sldId id="309" r:id="rId12"/>
    <p:sldId id="304" r:id="rId13"/>
    <p:sldId id="305" r:id="rId14"/>
    <p:sldId id="298" r:id="rId15"/>
    <p:sldId id="299" r:id="rId16"/>
  </p:sldIdLst>
  <p:sldSz cx="9144000" cy="6858000" type="screen4x3"/>
  <p:notesSz cx="9601200" cy="7315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0000"/>
    <a:srgbClr val="D60225"/>
    <a:srgbClr val="FEA0B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47" autoAdjust="0"/>
  </p:normalViewPr>
  <p:slideViewPr>
    <p:cSldViewPr snapToGrid="0" snapToObjects="1">
      <p:cViewPr varScale="1">
        <p:scale>
          <a:sx n="70" d="100"/>
          <a:sy n="70" d="100"/>
        </p:scale>
        <p:origin x="5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233" cy="3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1" tIns="48311" rIns="96621" bIns="48311" numCol="1" anchor="t" anchorCtr="0" compatLnSpc="1">
            <a:prstTxWarp prst="textNoShape">
              <a:avLst/>
            </a:prstTxWarp>
          </a:bodyPr>
          <a:lstStyle>
            <a:lvl1pPr algn="l" defTabSz="96570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806" y="1"/>
            <a:ext cx="4160233" cy="3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1" tIns="48311" rIns="96621" bIns="48311" numCol="1" anchor="t" anchorCtr="0" compatLnSpc="1">
            <a:prstTxWarp prst="textNoShape">
              <a:avLst/>
            </a:prstTxWarp>
          </a:bodyPr>
          <a:lstStyle>
            <a:lvl1pPr algn="r" defTabSz="96570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390"/>
            <a:ext cx="4160233" cy="3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1" tIns="48311" rIns="96621" bIns="48311" numCol="1" anchor="b" anchorCtr="0" compatLnSpc="1">
            <a:prstTxWarp prst="textNoShape">
              <a:avLst/>
            </a:prstTxWarp>
          </a:bodyPr>
          <a:lstStyle>
            <a:lvl1pPr algn="l" defTabSz="96570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806" y="6947390"/>
            <a:ext cx="4160233" cy="3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1" tIns="48311" rIns="96621" bIns="48311" numCol="1" anchor="b" anchorCtr="0" compatLnSpc="1">
            <a:prstTxWarp prst="textNoShape">
              <a:avLst/>
            </a:prstTxWarp>
          </a:bodyPr>
          <a:lstStyle>
            <a:lvl1pPr algn="r" defTabSz="96570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AD18CBB-559C-44B4-A016-B0860D64BD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3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233" cy="3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22" tIns="47462" rIns="94922" bIns="47462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806" y="1"/>
            <a:ext cx="4160233" cy="3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22" tIns="47462" rIns="94922" bIns="4746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4425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0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54" y="3475559"/>
            <a:ext cx="7680095" cy="329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22" tIns="47462" rIns="94922" bIns="474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0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7390"/>
            <a:ext cx="4160233" cy="3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22" tIns="47462" rIns="94922" bIns="47462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806" y="6947390"/>
            <a:ext cx="4160233" cy="3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22" tIns="47462" rIns="94922" bIns="474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995A2EA-E818-48A3-B5D7-BB009271B3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15A1E-5CA0-40A3-874D-F9EE7E300C7A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9604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80C7AA-BC31-4939-BF5A-10EBE8E4ED08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1520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5A2EA-E818-48A3-B5D7-BB009271B36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4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038F98-39F1-4046-9CCD-EB4B767F1944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742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14A25-4956-475F-B9A3-E38E5F16E015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444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EEA90-6814-4E25-8EEE-5D4E1BE5AD93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9450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70B84-C5C4-4F39-8E12-82DDB322EFC9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559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5A2EA-E818-48A3-B5D7-BB009271B3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66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5A2EA-E818-48A3-B5D7-BB009271B36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66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AA17E-28D7-42BC-98B1-B542B4810769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515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726A4-F87F-44AB-AF76-6C31563F8DE2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6328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5A2EA-E818-48A3-B5D7-BB009271B36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8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32794-35EE-4F0C-98CA-730970B3D435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28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D1F60-9F1E-40BE-A957-81F212F72606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335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3B86A-75AC-41DD-8643-53A50C0E3749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648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6DDBF-55AB-4AA8-AE25-6CDADF2B6B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3ECD9-1A38-4867-8E4F-DB62E451D9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DC84F-4916-4BD3-A7F4-C50E7E7F39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79B59-578D-4B06-B90D-71EB5A337B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DFB83-282A-4D23-92C1-8603CB9E63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DDF40-FA7B-4AE6-B03C-CA99A20A4B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01A1C-1927-4483-8A78-80B8121E6F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6D3C-F514-4748-8362-5E52D7A044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D36DA-D9D9-49FD-86EF-E06E9FC344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A89658C5-90F6-49A2-A3AD-4CCF6F026A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6FFC1324-7E1D-436D-B52F-1DF6116719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5B65B54-14A4-4C4E-B0A5-0BA1A339C59A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489E69-EBEF-4FBA-8E57-7CE3450BF6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SimSun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SimSun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Dynamic Memory Allocation II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54957" y="1153297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Matrices example, code part 3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54957" y="1981200"/>
            <a:ext cx="7989973" cy="41148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/* Fill in some values for the second matrix. */</a:t>
            </a:r>
          </a:p>
          <a:p>
            <a:pPr>
              <a:buNone/>
            </a:pPr>
            <a:r>
              <a:rPr lang="nn-NO" sz="1400" dirty="0" smtClean="0">
                <a:latin typeface="Courier New" pitchFamily="49" charset="0"/>
                <a:cs typeface="Courier New" pitchFamily="49" charset="0"/>
              </a:rPr>
              <a:t>    for (i = 0; i &lt; rows; i++)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(j = 0; j &lt; columns; j++) 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(matrices[1])[(i * columns) + j] = (j + 1) / (i + 1);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 Print out the matrices.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matrix_display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(matrices[0], 3, 2);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matrix_display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(matrices[1], 1, 5);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 Print out a 2 x 3 interpretation of the first matrix.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matrix_display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(matrices[0], 2, 3);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matrix_display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*matrix,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row_count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printf("--------\n"); /* Display a separator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row_count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(j = 0; j &lt;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/* Print a preceding separator unless this is the first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   column.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 (j &gt; 0)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printf(", ");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printf("%d", matrix[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j]);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printf("\n");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1876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Matrices example, code part 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Matrices example: output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--------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0, 1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0, 0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0, 1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--------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1, 2, 3, 4, 5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--------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0, 1, 0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0, 0, 1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527222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Memory Layout Assumptions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861751"/>
            <a:ext cx="7772400" cy="41621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For purposes of illustration, we assume:</a:t>
            </a:r>
          </a:p>
          <a:p>
            <a:r>
              <a:rPr lang="en-US" sz="2000" dirty="0" smtClean="0"/>
              <a:t>Each integer and pointer variable occupies four bytes</a:t>
            </a:r>
          </a:p>
          <a:p>
            <a:r>
              <a:rPr lang="en-US" sz="2000" dirty="0" smtClean="0"/>
              <a:t>The “matrices” variable is stored at location (memory cell address) 400</a:t>
            </a:r>
          </a:p>
          <a:p>
            <a:r>
              <a:rPr lang="en-US" sz="2000" dirty="0" smtClean="0"/>
              <a:t>The first </a:t>
            </a:r>
            <a:r>
              <a:rPr lang="en-US" sz="2000" dirty="0" err="1" smtClean="0"/>
              <a:t>malloc</a:t>
            </a:r>
            <a:r>
              <a:rPr lang="en-US" sz="2000" dirty="0" smtClean="0"/>
              <a:t> (creating space for pointers to two matrices) allocates a block that starts at location 50</a:t>
            </a:r>
          </a:p>
          <a:p>
            <a:r>
              <a:rPr lang="en-US" sz="2000" dirty="0" smtClean="0"/>
              <a:t>The second </a:t>
            </a:r>
            <a:r>
              <a:rPr lang="en-US" sz="2000" dirty="0" err="1" smtClean="0"/>
              <a:t>malloc</a:t>
            </a:r>
            <a:r>
              <a:rPr lang="en-US" sz="2000" dirty="0" smtClean="0"/>
              <a:t> (creating space for a 3x2 array of </a:t>
            </a:r>
            <a:r>
              <a:rPr lang="en-US" sz="2000" dirty="0" err="1" smtClean="0"/>
              <a:t>int</a:t>
            </a:r>
            <a:r>
              <a:rPr lang="en-US" sz="2000" dirty="0" smtClean="0"/>
              <a:t>) allocates a block that starts at location 180</a:t>
            </a:r>
          </a:p>
          <a:p>
            <a:r>
              <a:rPr lang="en-US" sz="2000" dirty="0" smtClean="0"/>
              <a:t>The third </a:t>
            </a:r>
            <a:r>
              <a:rPr lang="en-US" sz="2000" dirty="0" err="1" smtClean="0"/>
              <a:t>malloc</a:t>
            </a:r>
            <a:r>
              <a:rPr lang="en-US" sz="2000" dirty="0" smtClean="0"/>
              <a:t> (creating space for a 1x5 array of </a:t>
            </a:r>
            <a:r>
              <a:rPr lang="en-US" sz="2000" dirty="0" err="1" smtClean="0"/>
              <a:t>int</a:t>
            </a:r>
            <a:r>
              <a:rPr lang="en-US" sz="2000" dirty="0" smtClean="0"/>
              <a:t>) allocates a block that starts at location 320</a:t>
            </a:r>
          </a:p>
          <a:p>
            <a:r>
              <a:rPr lang="en-US" sz="2000" dirty="0" smtClean="0"/>
              <a:t>In this example, memory cell addresses and contents are represented in base 10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30200" y="744538"/>
            <a:ext cx="8128000" cy="7096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Matrices example, layout, part 1</a:t>
            </a:r>
          </a:p>
        </p:txBody>
      </p:sp>
      <p:pic>
        <p:nvPicPr>
          <p:cNvPr id="13315" name="Picture 3" descr="layout1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1635640"/>
            <a:ext cx="3565525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layout2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1550" y="1765300"/>
            <a:ext cx="3565525" cy="401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368300" y="1029730"/>
            <a:ext cx="8128000" cy="7096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Matrices example, layout, part 2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368300" y="1981200"/>
            <a:ext cx="8089900" cy="4114800"/>
          </a:xfrm>
        </p:spPr>
        <p:txBody>
          <a:bodyPr/>
          <a:lstStyle/>
          <a:p>
            <a:r>
              <a:rPr lang="en-US" smtClean="0"/>
              <a:t>Cells 50-57: Allocated by first malloc</a:t>
            </a:r>
          </a:p>
          <a:p>
            <a:r>
              <a:rPr lang="en-US" smtClean="0"/>
              <a:t>Cells 180-203: Allocated by second malloc</a:t>
            </a:r>
          </a:p>
          <a:p>
            <a:r>
              <a:rPr lang="en-US" smtClean="0"/>
              <a:t>Cells 320-339: Allocated by third malloc</a:t>
            </a:r>
          </a:p>
          <a:p>
            <a:r>
              <a:rPr lang="en-US" smtClean="0"/>
              <a:t>Cells 400-403: The “matrices” variable (allocated statically)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7818"/>
            <a:ext cx="8229600" cy="844626"/>
          </a:xfrm>
        </p:spPr>
        <p:txBody>
          <a:bodyPr/>
          <a:lstStyle/>
          <a:p>
            <a:r>
              <a:rPr lang="en-US" dirty="0" smtClean="0"/>
              <a:t>Storage of Matrices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48714"/>
            <a:ext cx="8229600" cy="5025081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Consider a statically-allocated matrix in C that is declared using a 2-dimensional array --- for example: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#define ROWS 3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#define COLUMNS 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matrix[ROWS][COLUMNS]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	{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1, -1, 8, 2},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	{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0,  3, 4, 2},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	{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1, -1, 0, 5</a:t>
            </a:r>
            <a:r>
              <a:rPr lang="en-US" sz="16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}};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How is this actually stored in computer memory?</a:t>
            </a:r>
          </a:p>
          <a:p>
            <a:r>
              <a:rPr lang="en-US" sz="2000" dirty="0" smtClean="0">
                <a:cs typeface="Courier New" pitchFamily="49" charset="0"/>
              </a:rPr>
              <a:t>When we ask for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matrix[1][2], </a:t>
            </a:r>
            <a:r>
              <a:rPr lang="en-US" sz="2000" dirty="0" smtClean="0">
                <a:cs typeface="Courier New" pitchFamily="49" charset="0"/>
              </a:rPr>
              <a:t>how does that work?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04331"/>
              </p:ext>
            </p:extLst>
          </p:nvPr>
        </p:nvGraphicFramePr>
        <p:xfrm>
          <a:off x="1435865" y="4085115"/>
          <a:ext cx="6096000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700"/>
            <a:ext cx="8229600" cy="844626"/>
          </a:xfrm>
        </p:spPr>
        <p:txBody>
          <a:bodyPr/>
          <a:lstStyle/>
          <a:p>
            <a:r>
              <a:rPr lang="en-US" dirty="0" smtClean="0"/>
              <a:t>Storage of Matrices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37251"/>
            <a:ext cx="7089354" cy="5025081"/>
          </a:xfrm>
        </p:spPr>
        <p:txBody>
          <a:bodyPr>
            <a:noAutofit/>
          </a:bodyPr>
          <a:lstStyle/>
          <a:p>
            <a:r>
              <a:rPr lang="en-US" sz="2000" dirty="0" smtClean="0">
                <a:cs typeface="Courier New" pitchFamily="49" charset="0"/>
              </a:rPr>
              <a:t>A two-dimensional array is stored </a:t>
            </a:r>
            <a:r>
              <a:rPr lang="en-US" sz="2000" i="1" dirty="0" smtClean="0">
                <a:cs typeface="Courier New" pitchFamily="49" charset="0"/>
              </a:rPr>
              <a:t>row-by-row</a:t>
            </a:r>
            <a:r>
              <a:rPr lang="en-US" sz="2000" dirty="0" smtClean="0">
                <a:cs typeface="Courier New" pitchFamily="49" charset="0"/>
              </a:rPr>
              <a:t> in a contiguous block of memory that contains (ROWS * COLUMNS * </a:t>
            </a:r>
            <a:r>
              <a:rPr lang="en-US" sz="2000" dirty="0" err="1" smtClean="0">
                <a:cs typeface="Courier New" pitchFamily="49" charset="0"/>
              </a:rPr>
              <a:t>sizeof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)) bytes</a:t>
            </a:r>
          </a:p>
          <a:p>
            <a:pPr>
              <a:spcAft>
                <a:spcPts val="1200"/>
              </a:spcAft>
            </a:pPr>
            <a:endParaRPr lang="en-US" sz="2000" dirty="0" smtClean="0">
              <a:cs typeface="Courier New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2000" dirty="0" smtClean="0">
                <a:cs typeface="Courier New" pitchFamily="49" charset="0"/>
              </a:rPr>
              <a:t>Element (</a:t>
            </a:r>
            <a:r>
              <a:rPr lang="en-US" sz="2000" dirty="0" err="1" smtClean="0">
                <a:cs typeface="Courier New" pitchFamily="49" charset="0"/>
              </a:rPr>
              <a:t>i</a:t>
            </a:r>
            <a:r>
              <a:rPr lang="en-US" sz="2000" dirty="0" smtClean="0">
                <a:cs typeface="Courier New" pitchFamily="49" charset="0"/>
              </a:rPr>
              <a:t>, j) of the matrix is stored at the following address: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matrix[</a:t>
            </a:r>
            <a:r>
              <a:rPr lang="en-US" sz="2000" dirty="0" err="1" smtClean="0">
                <a:cs typeface="Courier New" pitchFamily="49" charset="0"/>
              </a:rPr>
              <a:t>i</a:t>
            </a:r>
            <a:r>
              <a:rPr lang="en-US" sz="2000" dirty="0" smtClean="0">
                <a:cs typeface="Courier New" pitchFamily="49" charset="0"/>
              </a:rPr>
              <a:t>][j] </a:t>
            </a:r>
            <a:r>
              <a:rPr lang="en-US" sz="20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000" dirty="0" err="1" smtClean="0">
                <a:cs typeface="Courier New" pitchFamily="49" charset="0"/>
                <a:sym typeface="Wingdings" pitchFamily="2" charset="2"/>
              </a:rPr>
              <a:t>starting_address</a:t>
            </a:r>
            <a:r>
              <a:rPr lang="en-US" sz="2000" dirty="0" smtClean="0">
                <a:cs typeface="Courier New" pitchFamily="49" charset="0"/>
                <a:sym typeface="Wingdings" pitchFamily="2" charset="2"/>
              </a:rPr>
              <a:t> + (</a:t>
            </a:r>
            <a:r>
              <a:rPr lang="en-US" sz="2000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dirty="0" smtClean="0">
                <a:cs typeface="Courier New" pitchFamily="49" charset="0"/>
                <a:sym typeface="Wingdings" pitchFamily="2" charset="2"/>
              </a:rPr>
              <a:t> * COLUMNS + j) * </a:t>
            </a:r>
            <a:r>
              <a:rPr lang="en-US" sz="2000" dirty="0" err="1" smtClean="0">
                <a:cs typeface="Courier New" pitchFamily="49" charset="0"/>
                <a:sym typeface="Wingdings" pitchFamily="2" charset="2"/>
              </a:rPr>
              <a:t>sizeof</a:t>
            </a:r>
            <a:r>
              <a:rPr lang="en-US" sz="2000" dirty="0" smtClean="0">
                <a:cs typeface="Courier New" pitchFamily="49" charset="0"/>
                <a:sym typeface="Wingdings" pitchFamily="2" charset="2"/>
              </a:rPr>
              <a:t>(</a:t>
            </a:r>
            <a:r>
              <a:rPr lang="en-US" sz="2000" dirty="0" err="1" smtClean="0">
                <a:cs typeface="Courier New" pitchFamily="49" charset="0"/>
                <a:sym typeface="Wingdings" pitchFamily="2" charset="2"/>
              </a:rPr>
              <a:t>int</a:t>
            </a:r>
            <a:r>
              <a:rPr lang="en-US" sz="2000" dirty="0" smtClean="0">
                <a:cs typeface="Courier New" pitchFamily="49" charset="0"/>
                <a:sym typeface="Wingdings" pitchFamily="2" charset="2"/>
              </a:rPr>
              <a:t>)</a:t>
            </a:r>
          </a:p>
          <a:p>
            <a:r>
              <a:rPr lang="en-US" sz="2000" dirty="0" smtClean="0">
                <a:cs typeface="Courier New" pitchFamily="49" charset="0"/>
                <a:sym typeface="Wingdings" pitchFamily="2" charset="2"/>
              </a:rPr>
              <a:t>This can be viewed as a one-dimensional array with a total of ROWS*COLUMNS  elements.  And element (</a:t>
            </a:r>
            <a:r>
              <a:rPr lang="en-US" sz="2000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dirty="0" smtClean="0">
                <a:cs typeface="Courier New" pitchFamily="49" charset="0"/>
                <a:sym typeface="Wingdings" pitchFamily="2" charset="2"/>
              </a:rPr>
              <a:t>, j) of the matrix is element (</a:t>
            </a:r>
            <a:r>
              <a:rPr lang="en-US" sz="2000" dirty="0" err="1" smtClean="0"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dirty="0" smtClean="0">
                <a:cs typeface="Courier New" pitchFamily="49" charset="0"/>
                <a:sym typeface="Wingdings" pitchFamily="2" charset="2"/>
              </a:rPr>
              <a:t>*COLUMNS +j) of a one dimensional array. </a:t>
            </a:r>
          </a:p>
          <a:p>
            <a:endParaRPr lang="en-US" sz="2000" dirty="0" smtClean="0">
              <a:cs typeface="Courier New" pitchFamily="49" charset="0"/>
              <a:sym typeface="Wingdings" pitchFamily="2" charset="2"/>
            </a:endParaRPr>
          </a:p>
          <a:p>
            <a:r>
              <a:rPr lang="en-US" sz="2000" dirty="0" smtClean="0">
                <a:cs typeface="Courier New" pitchFamily="49" charset="0"/>
                <a:sym typeface="Wingdings" pitchFamily="2" charset="2"/>
              </a:rPr>
              <a:t>This relationship is useful to keep in mind when managing matrices dynamically</a:t>
            </a:r>
            <a:endParaRPr lang="en-US" sz="2000" dirty="0" smtClean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82086"/>
              </p:ext>
            </p:extLst>
          </p:nvPr>
        </p:nvGraphicFramePr>
        <p:xfrm>
          <a:off x="8018443" y="1337251"/>
          <a:ext cx="668357" cy="4450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83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6"/>
          <p:cNvSpPr txBox="1">
            <a:spLocks noChangeArrowheads="1"/>
          </p:cNvSpPr>
          <p:nvPr/>
        </p:nvSpPr>
        <p:spPr bwMode="auto">
          <a:xfrm>
            <a:off x="514090" y="1159360"/>
            <a:ext cx="80394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+mn-lt"/>
                <a:cs typeface="Courier New" pitchFamily="49" charset="0"/>
              </a:rPr>
              <a:t>Suppose we have an </a:t>
            </a:r>
            <a:r>
              <a:rPr lang="en-US" dirty="0" err="1" smtClean="0">
                <a:latin typeface="+mn-lt"/>
                <a:cs typeface="Courier New" pitchFamily="49" charset="0"/>
              </a:rPr>
              <a:t>int</a:t>
            </a:r>
            <a:r>
              <a:rPr lang="en-US" dirty="0" smtClean="0">
                <a:latin typeface="+mn-lt"/>
                <a:cs typeface="Courier New" pitchFamily="49" charset="0"/>
              </a:rPr>
              <a:t> matrix with 3 rows and 4 columns. Assume that the starting address is 2000 and </a:t>
            </a:r>
            <a:r>
              <a:rPr lang="en-US" dirty="0" err="1" smtClean="0">
                <a:latin typeface="+mn-lt"/>
                <a:cs typeface="Courier New" pitchFamily="49" charset="0"/>
              </a:rPr>
              <a:t>sizeof</a:t>
            </a:r>
            <a:r>
              <a:rPr lang="en-US" dirty="0" smtClean="0">
                <a:latin typeface="+mn-lt"/>
                <a:cs typeface="Courier New" pitchFamily="49" charset="0"/>
              </a:rPr>
              <a:t>(</a:t>
            </a:r>
            <a:r>
              <a:rPr lang="en-US" dirty="0" err="1" smtClean="0">
                <a:latin typeface="+mn-lt"/>
                <a:cs typeface="Courier New" pitchFamily="49" charset="0"/>
              </a:rPr>
              <a:t>int</a:t>
            </a:r>
            <a:r>
              <a:rPr lang="en-US" dirty="0" smtClean="0">
                <a:latin typeface="+mn-lt"/>
                <a:cs typeface="Courier New" pitchFamily="49" charset="0"/>
              </a:rPr>
              <a:t>) = 4. Table shows the memory locations and their contents.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pic>
        <p:nvPicPr>
          <p:cNvPr id="4099" name="Picture 7" descr="matrix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090" y="2082690"/>
            <a:ext cx="3279947" cy="446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8"/>
          <p:cNvSpPr txBox="1">
            <a:spLocks noChangeArrowheads="1"/>
          </p:cNvSpPr>
          <p:nvPr/>
        </p:nvSpPr>
        <p:spPr bwMode="auto">
          <a:xfrm>
            <a:off x="4017363" y="3929449"/>
            <a:ext cx="41957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chemeClr val="bg2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dirty="0">
                <a:latin typeface="+mn-lt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  Recall </a:t>
            </a:r>
            <a:r>
              <a:rPr lang="en-US" dirty="0">
                <a:latin typeface="+mn-lt"/>
                <a:cs typeface="Courier New" pitchFamily="49" charset="0"/>
              </a:rPr>
              <a:t>that matrix[</a:t>
            </a:r>
            <a:r>
              <a:rPr lang="en-US" dirty="0" err="1">
                <a:latin typeface="+mn-lt"/>
                <a:cs typeface="Courier New" pitchFamily="49" charset="0"/>
              </a:rPr>
              <a:t>i</a:t>
            </a:r>
            <a:r>
              <a:rPr lang="en-US" dirty="0">
                <a:latin typeface="+mn-lt"/>
                <a:cs typeface="Courier New" pitchFamily="49" charset="0"/>
              </a:rPr>
              <a:t>][j] </a:t>
            </a:r>
            <a:r>
              <a:rPr lang="en-US" dirty="0">
                <a:latin typeface="+mn-lt"/>
                <a:cs typeface="Courier New" pitchFamily="49" charset="0"/>
                <a:sym typeface="Wingdings" pitchFamily="2" charset="2"/>
              </a:rPr>
              <a:t> START + </a:t>
            </a:r>
            <a:br>
              <a:rPr lang="en-US" dirty="0">
                <a:latin typeface="+mn-lt"/>
                <a:cs typeface="Courier New" pitchFamily="49" charset="0"/>
                <a:sym typeface="Wingdings" pitchFamily="2" charset="2"/>
              </a:rPr>
            </a:br>
            <a:r>
              <a:rPr lang="en-US" dirty="0">
                <a:latin typeface="+mn-lt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 err="1">
                <a:latin typeface="+mn-lt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>
                <a:latin typeface="+mn-lt"/>
                <a:cs typeface="Courier New" pitchFamily="49" charset="0"/>
                <a:sym typeface="Wingdings" pitchFamily="2" charset="2"/>
              </a:rPr>
              <a:t> * COLUMNS + j) * </a:t>
            </a:r>
            <a:r>
              <a:rPr lang="en-US" dirty="0" err="1">
                <a:latin typeface="+mn-lt"/>
                <a:cs typeface="Courier New" pitchFamily="49" charset="0"/>
                <a:sym typeface="Wingdings" pitchFamily="2" charset="2"/>
              </a:rPr>
              <a:t>sizeof</a:t>
            </a:r>
            <a:r>
              <a:rPr lang="en-US" dirty="0">
                <a:latin typeface="+mn-lt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 err="1">
                <a:latin typeface="+mn-lt"/>
                <a:cs typeface="Courier New" pitchFamily="49" charset="0"/>
                <a:sym typeface="Wingdings" pitchFamily="2" charset="2"/>
              </a:rPr>
              <a:t>int</a:t>
            </a:r>
            <a:r>
              <a:rPr lang="en-US" dirty="0" smtClean="0">
                <a:latin typeface="+mn-lt"/>
                <a:cs typeface="Courier New" pitchFamily="49" charset="0"/>
                <a:sym typeface="Wingdings" pitchFamily="2" charset="2"/>
              </a:rPr>
              <a:t>)</a:t>
            </a:r>
          </a:p>
          <a:p>
            <a:pPr algn="l">
              <a:buClr>
                <a:schemeClr val="bg2">
                  <a:lumMod val="50000"/>
                </a:schemeClr>
              </a:buClr>
              <a:buSzPct val="60000"/>
            </a:pPr>
            <a:endParaRPr lang="en-US" dirty="0" smtClean="0">
              <a:latin typeface="+mn-lt"/>
              <a:cs typeface="Courier New" pitchFamily="49" charset="0"/>
              <a:sym typeface="Wingdings" pitchFamily="2" charset="2"/>
            </a:endParaRPr>
          </a:p>
          <a:p>
            <a:pPr algn="l">
              <a:buClr>
                <a:schemeClr val="bg2">
                  <a:lumMod val="50000"/>
                </a:schemeClr>
              </a:buClr>
              <a:buSzPct val="60000"/>
            </a:pPr>
            <a:r>
              <a:rPr lang="en-US" dirty="0" smtClean="0">
                <a:latin typeface="+mn-lt"/>
                <a:cs typeface="Courier New" pitchFamily="49" charset="0"/>
                <a:sym typeface="Wingdings" pitchFamily="2" charset="2"/>
              </a:rPr>
              <a:t>For example:</a:t>
            </a:r>
            <a:endParaRPr lang="en-US" dirty="0">
              <a:latin typeface="+mn-lt"/>
              <a:cs typeface="Courier New" pitchFamily="49" charset="0"/>
              <a:sym typeface="Wingdings" pitchFamily="2" charset="2"/>
            </a:endParaRPr>
          </a:p>
          <a:p>
            <a:pPr algn="l">
              <a:buClr>
                <a:schemeClr val="bg2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dirty="0" smtClean="0">
                <a:latin typeface="+mn-lt"/>
                <a:cs typeface="Courier New" pitchFamily="49" charset="0"/>
                <a:sym typeface="Wingdings" pitchFamily="2" charset="2"/>
              </a:rPr>
              <a:t>  matrix[2][ </a:t>
            </a:r>
            <a:r>
              <a:rPr lang="en-US" dirty="0">
                <a:latin typeface="+mn-lt"/>
                <a:cs typeface="Courier New" pitchFamily="49" charset="0"/>
                <a:sym typeface="Wingdings" pitchFamily="2" charset="2"/>
              </a:rPr>
              <a:t>2] </a:t>
            </a:r>
            <a:r>
              <a:rPr lang="en-US" dirty="0" smtClean="0">
                <a:latin typeface="+mn-lt"/>
                <a:cs typeface="Courier New" pitchFamily="49" charset="0"/>
                <a:sym typeface="Wingdings" pitchFamily="2" charset="2"/>
              </a:rPr>
              <a:t>is located at </a:t>
            </a:r>
            <a:br>
              <a:rPr lang="en-US" dirty="0" smtClean="0">
                <a:latin typeface="+mn-lt"/>
                <a:cs typeface="Courier New" pitchFamily="49" charset="0"/>
                <a:sym typeface="Wingdings" pitchFamily="2" charset="2"/>
              </a:rPr>
            </a:br>
            <a:r>
              <a:rPr lang="en-US" dirty="0" smtClean="0">
                <a:latin typeface="+mn-lt"/>
                <a:cs typeface="Courier New" pitchFamily="49" charset="0"/>
                <a:sym typeface="Wingdings" pitchFamily="2" charset="2"/>
              </a:rPr>
              <a:t>    2000 </a:t>
            </a:r>
            <a:r>
              <a:rPr lang="en-US" dirty="0">
                <a:latin typeface="+mn-lt"/>
                <a:cs typeface="Courier New" pitchFamily="49" charset="0"/>
                <a:sym typeface="Wingdings" pitchFamily="2" charset="2"/>
              </a:rPr>
              <a:t>+  (2 * 4 + 2) * 4 = 2040</a:t>
            </a:r>
          </a:p>
          <a:p>
            <a:pPr algn="l">
              <a:buClr>
                <a:schemeClr val="bg2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dirty="0" smtClean="0">
                <a:latin typeface="+mn-lt"/>
                <a:cs typeface="Courier New" pitchFamily="49" charset="0"/>
                <a:sym typeface="Wingdings" pitchFamily="2" charset="2"/>
              </a:rPr>
              <a:t>  matrix[1][3] is located at </a:t>
            </a:r>
            <a:br>
              <a:rPr lang="en-US" dirty="0" smtClean="0">
                <a:latin typeface="+mn-lt"/>
                <a:cs typeface="Courier New" pitchFamily="49" charset="0"/>
                <a:sym typeface="Wingdings" pitchFamily="2" charset="2"/>
              </a:rPr>
            </a:br>
            <a:r>
              <a:rPr lang="en-US" dirty="0" smtClean="0">
                <a:latin typeface="+mn-lt"/>
                <a:cs typeface="Courier New" pitchFamily="49" charset="0"/>
                <a:sym typeface="Wingdings" pitchFamily="2" charset="2"/>
              </a:rPr>
              <a:t>    2000 </a:t>
            </a:r>
            <a:r>
              <a:rPr lang="en-US" dirty="0">
                <a:latin typeface="+mn-lt"/>
                <a:cs typeface="Courier New" pitchFamily="49" charset="0"/>
                <a:sym typeface="Wingdings" pitchFamily="2" charset="2"/>
              </a:rPr>
              <a:t>+ (1 * 4 + 3) * 4 = 2028</a:t>
            </a:r>
            <a:endParaRPr lang="en-US" dirty="0">
              <a:latin typeface="+mn-lt"/>
            </a:endParaRPr>
          </a:p>
        </p:txBody>
      </p:sp>
      <p:sp>
        <p:nvSpPr>
          <p:cNvPr id="4102" name="TextBox 10"/>
          <p:cNvSpPr txBox="1">
            <a:spLocks noChangeArrowheads="1"/>
          </p:cNvSpPr>
          <p:nvPr/>
        </p:nvSpPr>
        <p:spPr bwMode="auto">
          <a:xfrm>
            <a:off x="691978" y="513029"/>
            <a:ext cx="69774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solidFill>
                  <a:schemeClr val="tx2"/>
                </a:solidFill>
                <a:latin typeface="+mj-lt"/>
              </a:rPr>
              <a:t>Matrix Storage Example</a:t>
            </a:r>
            <a:endParaRPr lang="en-US" sz="4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78674" y="2223217"/>
            <a:ext cx="4134451" cy="15696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ROWS 3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#define COLUMNS 4</a:t>
            </a:r>
          </a:p>
          <a:p>
            <a:pPr algn="l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matrix[ROWS][COLUMNS] </a:t>
            </a:r>
          </a:p>
          <a:p>
            <a:pPr algn="l"/>
            <a:r>
              <a:rPr lang="en-US" sz="1600" dirty="0">
                <a:latin typeface="Courier New" pitchFamily="49" charset="0"/>
                <a:cs typeface="Courier New" pitchFamily="49" charset="0"/>
              </a:rPr>
              <a:t>	= {{1, -1, 8, 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4, 2},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1, -1, 0, 5}};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03654" y="744109"/>
            <a:ext cx="8591550" cy="681037"/>
          </a:xfrm>
        </p:spPr>
        <p:txBody>
          <a:bodyPr/>
          <a:lstStyle/>
          <a:p>
            <a:r>
              <a:rPr lang="en-US" sz="3200" dirty="0" smtClean="0"/>
              <a:t>Example: A matrix as a one-dimensional array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>
          <a:xfrm>
            <a:off x="403654" y="1425146"/>
            <a:ext cx="8237838" cy="495094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ROWS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COLUMNS 4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matrix[ROWS * COLUMNS] = {1, -1, 8, 2, 0, 3, 4, 2, 1, -1, 0, 5};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0, j = 0;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printf("Enter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j: ");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 Check for invalid row and column index. */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((scanf("%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&amp;j) != 2) ||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0) ||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&gt;= ROWS) || (j &lt; 0) || (j &gt;= COLUMNS))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"Invalid indexing.\n");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printf("matrix[%d][%d] = %d\n",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j, matrix[(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COLUMNS) + j]);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827655"/>
            <a:ext cx="8229600" cy="78696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Arrays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14616"/>
            <a:ext cx="8229600" cy="438912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One-dimensional arrays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#define SIZE 10 /*number of elements of the array*/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*p1;</a:t>
            </a:r>
          </a:p>
          <a:p>
            <a:pPr marL="914400" marR="0" lvl="2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p1 =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 SIZE *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access each element: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p1[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0 ≤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≤ SIZE-1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Two-dimensional arrays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#define ROWS 10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#define COLUMNS 5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p2;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p2 =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( ROWS*COLUMNS *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access each element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p2[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* COLUMNS +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0 ≤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≤ ROWS-1 and 0 ≤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≤ COLUMNS-1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56D3C-F514-4748-8362-5E52D7A0446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17500"/>
            <a:ext cx="7772400" cy="1143000"/>
          </a:xfrm>
        </p:spPr>
        <p:txBody>
          <a:bodyPr/>
          <a:lstStyle/>
          <a:p>
            <a:r>
              <a:rPr lang="en-US" dirty="0" smtClean="0"/>
              <a:t>Matrices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460500"/>
            <a:ext cx="7772400" cy="4983163"/>
          </a:xfrm>
        </p:spPr>
        <p:txBody>
          <a:bodyPr/>
          <a:lstStyle/>
          <a:p>
            <a:r>
              <a:rPr lang="en-US" dirty="0" smtClean="0"/>
              <a:t>The following code example (“Matrices example”) illustrates these points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Management of a heterogeneous collection of matrices (i.e., matrices with different dimensions)</a:t>
            </a:r>
          </a:p>
          <a:p>
            <a:pPr lvl="2"/>
            <a:r>
              <a:rPr lang="en-US" dirty="0" smtClean="0"/>
              <a:t>… this collection is managed as an array of matrices, where each matrix is stored in an array</a:t>
            </a:r>
          </a:p>
          <a:p>
            <a:pPr lvl="1"/>
            <a:r>
              <a:rPr lang="en-US" dirty="0" smtClean="0"/>
              <a:t>Management of dynamically allocated matrices as one dimensional arrays</a:t>
            </a:r>
          </a:p>
          <a:p>
            <a:pPr lvl="1"/>
            <a:r>
              <a:rPr lang="en-US" dirty="0" smtClean="0"/>
              <a:t>The “pointer to pointer” data type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**matrices;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22189" y="544427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Matrices example, code part 1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89483" y="1260389"/>
            <a:ext cx="8358187" cy="469764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/*************************************************************************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STORING MATRICES EXAMPLE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**************************************************************************/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matrix_display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*matrix,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row_count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column_count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 A pointer to a collection of matrices. Each matrix is to be stored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row-by-row as a 2-D array of integers.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**matrices = NULL;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 Row and column counts to make the code more readable.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rows = 0, columns = 0;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0, j = 0; /* Loop iteration indices.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31892" y="6356350"/>
            <a:ext cx="762000" cy="365125"/>
          </a:xfrm>
        </p:spPr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71635" y="675503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Matrices example, code part 2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271635" y="1391465"/>
            <a:ext cx="8287478" cy="496488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/* Allocate space to hold two matrices.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matrices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(2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*));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 Allocate space for a 3 x 2 matrix for the first matrix.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rows = 3;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columns = 2;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matrices[0]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(rows * columns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 Fill in some values for the first matrix. */</a:t>
            </a:r>
          </a:p>
          <a:p>
            <a:pPr>
              <a:buNone/>
            </a:pPr>
            <a:r>
              <a:rPr lang="nn-NO" sz="1400" dirty="0" smtClean="0">
                <a:latin typeface="Courier New" pitchFamily="49" charset="0"/>
                <a:cs typeface="Courier New" pitchFamily="49" charset="0"/>
              </a:rPr>
              <a:t>    for (i = 0; i &lt; rows; i++)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(j = 0; j &lt; columns; j++) {</a:t>
            </a:r>
          </a:p>
          <a:p>
            <a:pPr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       (matrices[0])[(i * columns) + j] = (i + 1) % (j + 1);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 Allocate space for a 1 x 5 matrix for the second matrix.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rows = 1;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columns = 5;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matrices[1]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(rows * columns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D8FA-5AAC-4BA5-921E-0CA9AAC32AD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5328</TotalTime>
  <Words>861</Words>
  <Application>Microsoft Office PowerPoint</Application>
  <PresentationFormat>On-screen Show (4:3)</PresentationFormat>
  <Paragraphs>235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SimSun</vt:lpstr>
      <vt:lpstr>SimSun</vt:lpstr>
      <vt:lpstr>Arial</vt:lpstr>
      <vt:lpstr>Calibri</vt:lpstr>
      <vt:lpstr>Comic Sans MS</vt:lpstr>
      <vt:lpstr>Constantia</vt:lpstr>
      <vt:lpstr>Courier New</vt:lpstr>
      <vt:lpstr>Wingdings</vt:lpstr>
      <vt:lpstr>Wingdings 2</vt:lpstr>
      <vt:lpstr>Flow</vt:lpstr>
      <vt:lpstr>PowerPoint Presentation</vt:lpstr>
      <vt:lpstr>Storage of Matrices</vt:lpstr>
      <vt:lpstr>Storage of Matrices</vt:lpstr>
      <vt:lpstr>PowerPoint Presentation</vt:lpstr>
      <vt:lpstr>Example: A matrix as a one-dimensional array</vt:lpstr>
      <vt:lpstr>PowerPoint Presentation</vt:lpstr>
      <vt:lpstr>Matrices Example</vt:lpstr>
      <vt:lpstr>Matrices example, code part 1</vt:lpstr>
      <vt:lpstr>Matrices example, code part 2</vt:lpstr>
      <vt:lpstr>Matrices example, code part 3</vt:lpstr>
      <vt:lpstr>Matrices example, code part 4</vt:lpstr>
      <vt:lpstr>Matrices example: output</vt:lpstr>
      <vt:lpstr>Memory Layout Assumptions </vt:lpstr>
      <vt:lpstr>Matrices example, layout, part 1</vt:lpstr>
      <vt:lpstr>Matrices example, layout, part 2</vt:lpstr>
    </vt:vector>
  </TitlesOfParts>
  <Company>University of Maryland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EE150</dc:subject>
  <dc:creator>Lan Xiang</dc:creator>
  <cp:lastModifiedBy>Kuijt, David</cp:lastModifiedBy>
  <cp:revision>313</cp:revision>
  <cp:lastPrinted>2012-01-21T21:13:33Z</cp:lastPrinted>
  <dcterms:created xsi:type="dcterms:W3CDTF">2004-08-31T13:15:22Z</dcterms:created>
  <dcterms:modified xsi:type="dcterms:W3CDTF">2016-03-24T17:33:06Z</dcterms:modified>
</cp:coreProperties>
</file>