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2"/>
  </p:notesMasterIdLst>
  <p:handoutMasterIdLst>
    <p:handoutMasterId r:id="rId13"/>
  </p:handoutMasterIdLst>
  <p:sldIdLst>
    <p:sldId id="303" r:id="rId2"/>
    <p:sldId id="330" r:id="rId3"/>
    <p:sldId id="331" r:id="rId4"/>
    <p:sldId id="332" r:id="rId5"/>
    <p:sldId id="333" r:id="rId6"/>
    <p:sldId id="353" r:id="rId7"/>
    <p:sldId id="334" r:id="rId8"/>
    <p:sldId id="335" r:id="rId9"/>
    <p:sldId id="355" r:id="rId10"/>
    <p:sldId id="35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33" autoAdjust="0"/>
  </p:normalViewPr>
  <p:slideViewPr>
    <p:cSldViewPr>
      <p:cViewPr varScale="1">
        <p:scale>
          <a:sx n="48" d="100"/>
          <a:sy n="48" d="100"/>
        </p:scale>
        <p:origin x="-12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A711D1D-A73A-4441-98D8-B31D8B0F4C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9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F72D4A70-AE0A-414F-9CCE-FA8A4D7974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5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435E0-A1D3-43AF-B6D8-367845F2715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7528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8B018-6B10-48E0-BB1E-8E1EF334A2DB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5620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93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70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20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25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16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984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4A70-AE0A-414F-9CCE-FA8A4D79741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45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9D5-5685-442A-AA4C-A674A1EABD0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2A205-B57D-4C7E-B5F8-352F47C636F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80E1-1415-4A82-B400-E8EC14785F2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DC8-5E6F-4E24-8469-4002C0F1C03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888-A631-48D5-B28E-4202D7658A8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5AAE-9A0D-49B4-BC7F-6F05F8F16B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001-5605-4C79-BDB9-91DD7F843E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02C0-4771-4071-A39F-0449C872860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22E7-53E6-4C4D-8F6C-92CB4FE04CF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50-8A40-46CB-8C27-C644412A5A1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844DA3-DDE3-4D3B-8911-15424255A97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3FAE05-191E-40B4-850D-82778508E4B8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53EEFA6-5853-47DC-8F00-75BFAACDF29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489E69-EBEF-4FBA-8E57-7CE3450BF6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Recursive Functions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</a:t>
            </a:r>
            <a:r>
              <a:rPr lang="en-US" sz="4400" dirty="0" smtClean="0"/>
              <a:t>(</a:t>
            </a:r>
            <a:r>
              <a:rPr lang="en-US" sz="4400" smtClean="0"/>
              <a:t>due </a:t>
            </a:r>
            <a:r>
              <a:rPr lang="en-US" sz="4400" smtClean="0"/>
              <a:t>Tuesday </a:t>
            </a:r>
            <a:r>
              <a:rPr lang="en-US" sz="4400" dirty="0" smtClean="0"/>
              <a:t>start of class)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Write a recursive function that takes an integer argument and prints out that number converted to binary format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main() gets a number from the user to convert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(Work on your own on this one – individual, separate effort)</a:t>
            </a:r>
          </a:p>
          <a:p>
            <a:endParaRPr lang="en-US" dirty="0" smtClean="0"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22E7-53E6-4C4D-8F6C-92CB4FE04CF6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functions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2972-5816-4752-A777-5C967E0D3A71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5800" y="1676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Tahoma" pitchFamily="34" charset="0"/>
              </a:rPr>
              <a:t>Recursive function is a function </a:t>
            </a:r>
            <a:r>
              <a:rPr lang="en-US" dirty="0" smtClean="0">
                <a:latin typeface="Tahoma" pitchFamily="34" charset="0"/>
              </a:rPr>
              <a:t>that contains </a:t>
            </a:r>
            <a:r>
              <a:rPr lang="en-US" dirty="0">
                <a:latin typeface="Tahoma" pitchFamily="34" charset="0"/>
              </a:rPr>
              <a:t>statements that call itself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676400" y="3048000"/>
            <a:ext cx="22098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defTabSz="280988"/>
            <a:r>
              <a:rPr lang="en-US" sz="1800"/>
              <a:t>int r1 (void)</a:t>
            </a:r>
          </a:p>
          <a:p>
            <a:pPr defTabSz="280988"/>
            <a:r>
              <a:rPr lang="en-US" sz="1800"/>
              <a:t>{</a:t>
            </a:r>
          </a:p>
          <a:p>
            <a:pPr defTabSz="280988"/>
            <a:r>
              <a:rPr lang="en-US" sz="1800"/>
              <a:t>	....</a:t>
            </a:r>
          </a:p>
          <a:p>
            <a:pPr defTabSz="280988"/>
            <a:r>
              <a:rPr lang="en-US" sz="1800"/>
              <a:t>	a=r1();</a:t>
            </a:r>
          </a:p>
          <a:p>
            <a:pPr defTabSz="280988"/>
            <a:r>
              <a:rPr lang="en-US" sz="1800"/>
              <a:t>	....</a:t>
            </a:r>
          </a:p>
          <a:p>
            <a:pPr defTabSz="280988"/>
            <a:r>
              <a:rPr lang="en-US" sz="1800"/>
              <a:t>}</a:t>
            </a:r>
          </a:p>
        </p:txBody>
      </p:sp>
      <p:sp>
        <p:nvSpPr>
          <p:cNvPr id="10246" name="Freeform 5"/>
          <p:cNvSpPr>
            <a:spLocks/>
          </p:cNvSpPr>
          <p:nvPr/>
        </p:nvSpPr>
        <p:spPr bwMode="auto">
          <a:xfrm>
            <a:off x="2438400" y="2667000"/>
            <a:ext cx="2057400" cy="1371600"/>
          </a:xfrm>
          <a:custGeom>
            <a:avLst/>
            <a:gdLst>
              <a:gd name="T0" fmla="*/ 384 w 1296"/>
              <a:gd name="T1" fmla="*/ 864 h 864"/>
              <a:gd name="T2" fmla="*/ 1296 w 1296"/>
              <a:gd name="T3" fmla="*/ 864 h 864"/>
              <a:gd name="T4" fmla="*/ 1296 w 1296"/>
              <a:gd name="T5" fmla="*/ 0 h 864"/>
              <a:gd name="T6" fmla="*/ 0 w 1296"/>
              <a:gd name="T7" fmla="*/ 0 h 864"/>
              <a:gd name="T8" fmla="*/ 0 w 1296"/>
              <a:gd name="T9" fmla="*/ 24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864"/>
              <a:gd name="T17" fmla="*/ 1296 w 1296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864">
                <a:moveTo>
                  <a:pt x="384" y="864"/>
                </a:moveTo>
                <a:lnTo>
                  <a:pt x="1296" y="864"/>
                </a:lnTo>
                <a:lnTo>
                  <a:pt x="1296" y="0"/>
                </a:ln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685800" y="4953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>
                <a:latin typeface="Tahoma" pitchFamily="34" charset="0"/>
              </a:rPr>
              <a:t>Recursion is a powerful method to solve a problem by solving the same problem(s) of smaller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09F-B1D6-42AA-8373-01E7CE34F951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838200" y="838200"/>
            <a:ext cx="77930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Example: Factorial Function</a:t>
            </a:r>
            <a:endParaRPr 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8121903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defTabSz="280988">
              <a:spcAft>
                <a:spcPct val="20000"/>
              </a:spcAft>
            </a:pPr>
            <a:r>
              <a:rPr lang="en-US" dirty="0">
                <a:latin typeface="+mn-lt"/>
              </a:rPr>
              <a:t>For a positive integer number n, its factorial (n!) is given by:</a:t>
            </a:r>
          </a:p>
          <a:p>
            <a:pPr defTabSz="280988"/>
            <a:r>
              <a:rPr lang="en-US" dirty="0">
                <a:latin typeface="+mn-lt"/>
              </a:rPr>
              <a:t>n!=1 		(for n=1)</a:t>
            </a:r>
          </a:p>
          <a:p>
            <a:pPr defTabSz="280988"/>
            <a:r>
              <a:rPr lang="en-US" dirty="0">
                <a:latin typeface="+mn-lt"/>
              </a:rPr>
              <a:t>n!=n</a:t>
            </a:r>
            <a:r>
              <a:rPr lang="en-US" dirty="0">
                <a:latin typeface="+mn-lt"/>
                <a:sym typeface="Symbol" pitchFamily="18" charset="2"/>
              </a:rPr>
              <a:t>(n-1)!  	(for n&gt;1)</a:t>
            </a:r>
          </a:p>
          <a:p>
            <a:pPr defTabSz="280988"/>
            <a:endParaRPr lang="en-US" dirty="0">
              <a:latin typeface="+mn-lt"/>
              <a:sym typeface="Symbol" pitchFamily="18" charset="2"/>
            </a:endParaRPr>
          </a:p>
          <a:p>
            <a:pPr defTabSz="280988"/>
            <a:r>
              <a:rPr lang="en-US" dirty="0">
                <a:latin typeface="+mn-lt"/>
                <a:sym typeface="Symbol" pitchFamily="18" charset="2"/>
              </a:rPr>
              <a:t>Write a program to calculate n! using recursive function.</a:t>
            </a:r>
          </a:p>
          <a:p>
            <a:pPr defTabSz="280988"/>
            <a:endParaRPr lang="en-US" dirty="0">
              <a:latin typeface="+mn-lt"/>
              <a:sym typeface="Symbol" pitchFamily="18" charset="2"/>
            </a:endParaRPr>
          </a:p>
          <a:p>
            <a:pPr defTabSz="280988"/>
            <a:r>
              <a:rPr lang="en-US" dirty="0" err="1">
                <a:latin typeface="Comic Sans MS" pitchFamily="66" charset="0"/>
                <a:sym typeface="Symbol" pitchFamily="18" charset="2"/>
              </a:rPr>
              <a:t>int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factorial (</a:t>
            </a:r>
            <a:r>
              <a:rPr lang="en-US" dirty="0" err="1">
                <a:latin typeface="Comic Sans MS" pitchFamily="66" charset="0"/>
                <a:sym typeface="Symbol" pitchFamily="18" charset="2"/>
              </a:rPr>
              <a:t>int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n); 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--</a:t>
            </a:r>
            <a:r>
              <a:rPr lang="en-US" dirty="0" smtClean="0">
                <a:latin typeface="+mn-lt"/>
                <a:sym typeface="Symbol" pitchFamily="18" charset="2"/>
              </a:rPr>
              <a:t> </a:t>
            </a:r>
            <a:r>
              <a:rPr lang="en-US" dirty="0">
                <a:latin typeface="+mn-lt"/>
                <a:sym typeface="Symbol" pitchFamily="18" charset="2"/>
              </a:rPr>
              <a:t>function prototype of factorial()  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295400" y="4768671"/>
            <a:ext cx="626690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dirty="0">
                <a:latin typeface="+mn-lt"/>
              </a:rPr>
              <a:t>If n is 1, factorial (1) returns 1</a:t>
            </a:r>
            <a:endParaRPr lang="en-US" dirty="0">
              <a:latin typeface="+mn-lt"/>
              <a:sym typeface="Symbol" pitchFamily="18" charset="2"/>
            </a:endParaRPr>
          </a:p>
          <a:p>
            <a:r>
              <a:rPr lang="en-US" dirty="0">
                <a:latin typeface="+mn-lt"/>
              </a:rPr>
              <a:t>If n &gt; 1, factorial (n) returns  n </a:t>
            </a:r>
            <a:r>
              <a:rPr lang="en-US" dirty="0">
                <a:latin typeface="+mn-lt"/>
                <a:sym typeface="Symbol" pitchFamily="18" charset="2"/>
              </a:rPr>
              <a:t> factorial (n-1)</a:t>
            </a:r>
          </a:p>
          <a:p>
            <a:r>
              <a:rPr lang="en-US" dirty="0">
                <a:latin typeface="+mn-lt"/>
              </a:rPr>
              <a:t>Continue recursion until n is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4BE3-86A1-4C45-85D4-D5B1BDD440D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914400" y="533400"/>
            <a:ext cx="7391400" cy="575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defTabSz="349250"/>
            <a:r>
              <a:rPr lang="en-US" sz="1600"/>
              <a:t>#include		&lt;stdio.h&gt;</a:t>
            </a:r>
          </a:p>
          <a:p>
            <a:pPr defTabSz="349250"/>
            <a:endParaRPr lang="en-US" sz="1600"/>
          </a:p>
          <a:p>
            <a:pPr defTabSz="349250"/>
            <a:r>
              <a:rPr lang="en-US" sz="1600"/>
              <a:t>//Define a recursive function factorial</a:t>
            </a:r>
          </a:p>
          <a:p>
            <a:pPr defTabSz="349250"/>
            <a:r>
              <a:rPr lang="en-US" sz="1600"/>
              <a:t>int	factorial( int n )</a:t>
            </a:r>
          </a:p>
          <a:p>
            <a:pPr defTabSz="349250"/>
            <a:r>
              <a:rPr lang="en-US" sz="1600"/>
              <a:t>{</a:t>
            </a:r>
          </a:p>
          <a:p>
            <a:pPr defTabSz="349250"/>
            <a:r>
              <a:rPr lang="en-US" sz="1600"/>
              <a:t>	if( n &lt;= 1)</a:t>
            </a:r>
          </a:p>
          <a:p>
            <a:pPr defTabSz="349250"/>
            <a:r>
              <a:rPr lang="en-US" sz="1600"/>
              <a:t>		return 1;</a:t>
            </a:r>
          </a:p>
          <a:p>
            <a:pPr defTabSz="349250"/>
            <a:r>
              <a:rPr lang="en-US" sz="1600"/>
              <a:t>	else</a:t>
            </a:r>
          </a:p>
          <a:p>
            <a:pPr defTabSz="349250"/>
            <a:r>
              <a:rPr lang="en-US" sz="1600"/>
              <a:t>		return( n * factorial( n - 1 ));</a:t>
            </a:r>
          </a:p>
          <a:p>
            <a:pPr defTabSz="349250"/>
            <a:r>
              <a:rPr lang="en-US" sz="1600"/>
              <a:t>}</a:t>
            </a:r>
          </a:p>
          <a:p>
            <a:pPr defTabSz="349250"/>
            <a:endParaRPr lang="en-US" sz="1600"/>
          </a:p>
          <a:p>
            <a:pPr defTabSz="349250"/>
            <a:r>
              <a:rPr lang="en-US" sz="1600"/>
              <a:t>int	main( void )</a:t>
            </a:r>
          </a:p>
          <a:p>
            <a:pPr defTabSz="349250"/>
            <a:r>
              <a:rPr lang="en-US" sz="1600"/>
              <a:t>{</a:t>
            </a:r>
          </a:p>
          <a:p>
            <a:pPr defTabSz="349250"/>
            <a:r>
              <a:rPr lang="en-US" sz="1600"/>
              <a:t>   int 	n, result ;</a:t>
            </a:r>
          </a:p>
          <a:p>
            <a:pPr defTabSz="349250"/>
            <a:endParaRPr lang="en-US" sz="1600"/>
          </a:p>
          <a:p>
            <a:pPr defTabSz="349250"/>
            <a:r>
              <a:rPr lang="en-US" sz="1600"/>
              <a:t>	printf("Enter Value for n: ");</a:t>
            </a:r>
          </a:p>
          <a:p>
            <a:pPr defTabSz="349250"/>
            <a:r>
              <a:rPr lang="en-US" sz="1600"/>
              <a:t>	scanf("%d", &amp;n); //enter value n</a:t>
            </a:r>
          </a:p>
          <a:p>
            <a:pPr defTabSz="349250"/>
            <a:endParaRPr lang="en-US" sz="1600"/>
          </a:p>
          <a:p>
            <a:pPr defTabSz="349250"/>
            <a:r>
              <a:rPr lang="en-US" sz="1600"/>
              <a:t>	result = factorial (n); //call factorial() to compute n!</a:t>
            </a:r>
          </a:p>
          <a:p>
            <a:pPr defTabSz="349250"/>
            <a:r>
              <a:rPr lang="en-US" sz="1600"/>
              <a:t>	printf("%d! = %d\n", n, result);</a:t>
            </a:r>
          </a:p>
          <a:p>
            <a:pPr defTabSz="349250"/>
            <a:endParaRPr lang="en-US" sz="1600"/>
          </a:p>
          <a:p>
            <a:pPr defTabSz="349250"/>
            <a:r>
              <a:rPr lang="en-US" sz="1600"/>
              <a:t>	return 0 ;</a:t>
            </a:r>
          </a:p>
          <a:p>
            <a:pPr defTabSz="349250"/>
            <a:r>
              <a:rPr lang="en-US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1A94-FC61-497B-AFA9-0AFEB1743B4C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r>
              <a:rPr lang="en-US" sz="3600" dirty="0">
                <a:latin typeface="+mj-lt"/>
              </a:rPr>
              <a:t>Recursive </a:t>
            </a:r>
            <a:r>
              <a:rPr lang="en-US" sz="3600" dirty="0" smtClean="0">
                <a:latin typeface="+mj-lt"/>
              </a:rPr>
              <a:t>Process </a:t>
            </a:r>
            <a:r>
              <a:rPr lang="en-US" sz="3600" dirty="0">
                <a:latin typeface="+mj-lt"/>
              </a:rPr>
              <a:t>for factorial(5)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590800" y="2514600"/>
            <a:ext cx="2103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Function factorial()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590800" y="3352800"/>
            <a:ext cx="2103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Function factorial()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590800" y="4114800"/>
            <a:ext cx="2103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Function factorial()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2590800" y="4876800"/>
            <a:ext cx="2103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Function factorial()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2590800" y="5638800"/>
            <a:ext cx="2103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Function factorial()</a:t>
            </a:r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4191000" y="2895600"/>
            <a:ext cx="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4191000" y="37338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4191000" y="44958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4191000" y="52578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 flipV="1">
            <a:off x="3048000" y="52578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 flipV="1">
            <a:off x="3048000" y="44958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 flipV="1">
            <a:off x="3048000" y="37338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V="1">
            <a:off x="3048000" y="2895600"/>
            <a:ext cx="0" cy="457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9" name="Freeform 16"/>
          <p:cNvSpPr>
            <a:spLocks/>
          </p:cNvSpPr>
          <p:nvPr/>
        </p:nvSpPr>
        <p:spPr bwMode="auto">
          <a:xfrm>
            <a:off x="2819400" y="2209800"/>
            <a:ext cx="228600" cy="304800"/>
          </a:xfrm>
          <a:custGeom>
            <a:avLst/>
            <a:gdLst>
              <a:gd name="T0" fmla="*/ 1296 w 1296"/>
              <a:gd name="T1" fmla="*/ 144 h 144"/>
              <a:gd name="T2" fmla="*/ 1296 w 1296"/>
              <a:gd name="T3" fmla="*/ 0 h 144"/>
              <a:gd name="T4" fmla="*/ 0 w 1296"/>
              <a:gd name="T5" fmla="*/ 0 h 144"/>
              <a:gd name="T6" fmla="*/ 0 60000 65536"/>
              <a:gd name="T7" fmla="*/ 0 60000 65536"/>
              <a:gd name="T8" fmla="*/ 0 60000 65536"/>
              <a:gd name="T9" fmla="*/ 0 w 1296"/>
              <a:gd name="T10" fmla="*/ 0 h 144"/>
              <a:gd name="T11" fmla="*/ 1296 w 129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144">
                <a:moveTo>
                  <a:pt x="1296" y="144"/>
                </a:moveTo>
                <a:lnTo>
                  <a:pt x="1296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4876800" y="2514600"/>
            <a:ext cx="285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n=5, first call of factorial()</a:t>
            </a:r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4876800" y="3352800"/>
            <a:ext cx="3171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n=4, second call of factorial()</a:t>
            </a:r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4876800" y="4114800"/>
            <a:ext cx="293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n=3, third call of factorial()</a:t>
            </a:r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4876800" y="4876800"/>
            <a:ext cx="3076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n=2, fourth call of factorial()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4876800" y="5638800"/>
            <a:ext cx="286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n=1, fifth call of factorial()</a:t>
            </a:r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2362200" y="1524000"/>
            <a:ext cx="3421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Initial call from main() with n=5</a:t>
            </a:r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914400" y="19812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returns result 120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914400" y="2971800"/>
            <a:ext cx="185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returns result 24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914400" y="3733800"/>
            <a:ext cx="173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returns result 6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914400" y="4495800"/>
            <a:ext cx="173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returns result 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914400" y="5257800"/>
            <a:ext cx="185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>
                <a:latin typeface="Tahoma" pitchFamily="34" charset="0"/>
              </a:rPr>
              <a:t>returns result 1</a:t>
            </a:r>
          </a:p>
        </p:txBody>
      </p:sp>
      <p:sp>
        <p:nvSpPr>
          <p:cNvPr id="13341" name="Line 28"/>
          <p:cNvSpPr>
            <a:spLocks noChangeShapeType="1"/>
          </p:cNvSpPr>
          <p:nvPr/>
        </p:nvSpPr>
        <p:spPr bwMode="auto">
          <a:xfrm>
            <a:off x="4191000" y="1905000"/>
            <a:ext cx="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51CF-4F3E-48A4-AA8E-CC7B9386347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85800" y="1447800"/>
            <a:ext cx="8001000" cy="5262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49250"/>
            <a:r>
              <a:rPr lang="en-US" sz="1400" dirty="0"/>
              <a:t>#include		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defTabSz="349250"/>
            <a:endParaRPr lang="en-US" sz="1400" dirty="0"/>
          </a:p>
          <a:p>
            <a:pPr defTabSz="349250"/>
            <a:r>
              <a:rPr lang="en-US" sz="1400" dirty="0" smtClean="0"/>
              <a:t>/*Define </a:t>
            </a:r>
            <a:r>
              <a:rPr lang="en-US" sz="1400" dirty="0"/>
              <a:t>a non-recursive function </a:t>
            </a:r>
            <a:r>
              <a:rPr lang="en-US" sz="1400" dirty="0" smtClean="0"/>
              <a:t>factorial </a:t>
            </a:r>
            <a:r>
              <a:rPr lang="en-US" sz="1400" dirty="0"/>
              <a:t>(iterative</a:t>
            </a:r>
            <a:r>
              <a:rPr lang="en-US" sz="1400" dirty="0" smtClean="0"/>
              <a:t>) */</a:t>
            </a:r>
            <a:endParaRPr lang="en-US" sz="1400" dirty="0"/>
          </a:p>
          <a:p>
            <a:pPr defTabSz="349250"/>
            <a:r>
              <a:rPr lang="en-US" sz="1400" dirty="0" err="1"/>
              <a:t>int</a:t>
            </a:r>
            <a:r>
              <a:rPr lang="en-US" sz="1400" dirty="0"/>
              <a:t>	</a:t>
            </a:r>
            <a:r>
              <a:rPr lang="en-US" sz="1400" dirty="0" smtClean="0"/>
              <a:t> factorial</a:t>
            </a:r>
            <a:r>
              <a:rPr lang="en-US" sz="1400" dirty="0"/>
              <a:t>( </a:t>
            </a:r>
            <a:r>
              <a:rPr lang="en-US" sz="1400" dirty="0" err="1"/>
              <a:t>int</a:t>
            </a:r>
            <a:r>
              <a:rPr lang="en-US" sz="1400" dirty="0"/>
              <a:t> n )</a:t>
            </a:r>
          </a:p>
          <a:p>
            <a:pPr defTabSz="349250"/>
            <a:r>
              <a:rPr lang="en-US" sz="1400" dirty="0"/>
              <a:t>{	</a:t>
            </a:r>
          </a:p>
          <a:p>
            <a:pPr defTabSz="349250"/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, prod = 1;</a:t>
            </a:r>
          </a:p>
          <a:p>
            <a:pPr defTabSz="349250"/>
            <a:endParaRPr lang="en-US" sz="1400" dirty="0"/>
          </a:p>
          <a:p>
            <a:pPr defTabSz="349250"/>
            <a:r>
              <a:rPr lang="en-US" sz="1400" dirty="0"/>
              <a:t>	for (</a:t>
            </a:r>
            <a:r>
              <a:rPr lang="en-US" sz="1400" dirty="0" err="1"/>
              <a:t>i</a:t>
            </a:r>
            <a:r>
              <a:rPr lang="en-US" sz="1400" dirty="0"/>
              <a:t>=1;i&lt;=</a:t>
            </a:r>
            <a:r>
              <a:rPr lang="en-US" sz="1400" dirty="0" err="1"/>
              <a:t>n;i</a:t>
            </a:r>
            <a:r>
              <a:rPr lang="en-US" sz="1400" dirty="0"/>
              <a:t>++) {</a:t>
            </a:r>
          </a:p>
          <a:p>
            <a:pPr defTabSz="349250"/>
            <a:r>
              <a:rPr lang="en-US" sz="1400" dirty="0"/>
              <a:t>		prod = prod *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defTabSz="349250"/>
            <a:r>
              <a:rPr lang="en-US" sz="1400" dirty="0"/>
              <a:t>	}</a:t>
            </a:r>
          </a:p>
          <a:p>
            <a:pPr defTabSz="349250"/>
            <a:endParaRPr lang="en-US" sz="1400" dirty="0"/>
          </a:p>
          <a:p>
            <a:pPr defTabSz="349250"/>
            <a:r>
              <a:rPr lang="en-US" sz="1400" dirty="0"/>
              <a:t>	return prod;</a:t>
            </a:r>
          </a:p>
          <a:p>
            <a:pPr defTabSz="349250"/>
            <a:r>
              <a:rPr lang="en-US" sz="1400" dirty="0"/>
              <a:t>}</a:t>
            </a:r>
          </a:p>
          <a:p>
            <a:pPr defTabSz="349250"/>
            <a:endParaRPr lang="en-US" sz="1400" dirty="0"/>
          </a:p>
          <a:p>
            <a:pPr defTabSz="349250"/>
            <a:r>
              <a:rPr lang="en-US" sz="1400" dirty="0" err="1"/>
              <a:t>int</a:t>
            </a:r>
            <a:r>
              <a:rPr lang="en-US" sz="1400" dirty="0"/>
              <a:t>	main( void )</a:t>
            </a:r>
          </a:p>
          <a:p>
            <a:pPr defTabSz="349250"/>
            <a:r>
              <a:rPr lang="en-US" sz="1400" dirty="0"/>
              <a:t>{</a:t>
            </a:r>
          </a:p>
          <a:p>
            <a:pPr defTabSz="349250"/>
            <a:r>
              <a:rPr lang="en-US" sz="1400" dirty="0"/>
              <a:t>   </a:t>
            </a:r>
            <a:r>
              <a:rPr lang="en-US" sz="1400" dirty="0" err="1"/>
              <a:t>int</a:t>
            </a:r>
            <a:r>
              <a:rPr lang="en-US" sz="1400" dirty="0"/>
              <a:t> 	n;</a:t>
            </a:r>
          </a:p>
          <a:p>
            <a:pPr defTabSz="349250"/>
            <a:endParaRPr lang="en-US" sz="1400" dirty="0"/>
          </a:p>
          <a:p>
            <a:pPr defTabSz="349250"/>
            <a:r>
              <a:rPr lang="en-US" sz="1400" dirty="0"/>
              <a:t>	printf("Enter Value for n: ");</a:t>
            </a:r>
          </a:p>
          <a:p>
            <a:pPr defTabSz="349250"/>
            <a:r>
              <a:rPr lang="en-US" sz="1400" dirty="0"/>
              <a:t>	scanf("%d", &amp;n); </a:t>
            </a:r>
            <a:r>
              <a:rPr lang="en-US" sz="1400" dirty="0" smtClean="0"/>
              <a:t>/* enter </a:t>
            </a:r>
            <a:r>
              <a:rPr lang="en-US" sz="1400" dirty="0"/>
              <a:t>value </a:t>
            </a:r>
            <a:r>
              <a:rPr lang="en-US" sz="1400" dirty="0" smtClean="0"/>
              <a:t>n */</a:t>
            </a:r>
            <a:endParaRPr lang="en-US" sz="1400" dirty="0"/>
          </a:p>
          <a:p>
            <a:pPr defTabSz="349250"/>
            <a:endParaRPr lang="en-US" sz="1400" dirty="0"/>
          </a:p>
          <a:p>
            <a:pPr defTabSz="349250"/>
            <a:r>
              <a:rPr lang="en-US" sz="1400" dirty="0"/>
              <a:t>	printf("%d! = %d\n", n, factorial(n));</a:t>
            </a:r>
          </a:p>
          <a:p>
            <a:pPr defTabSz="349250"/>
            <a:r>
              <a:rPr lang="en-US" sz="1400" dirty="0"/>
              <a:t>	return 0 ;</a:t>
            </a:r>
          </a:p>
          <a:p>
            <a:pPr defTabSz="349250"/>
            <a:r>
              <a:rPr lang="en-US" sz="1400" dirty="0"/>
              <a:t>}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685800" y="685800"/>
            <a:ext cx="77930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2"/>
                </a:solidFill>
                <a:latin typeface="+mj-lt"/>
              </a:rPr>
              <a:t>Example: Non-recursive Implementation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305800" cy="591312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Example: Fibonacci Series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3E63-663A-4134-B849-A6F74604DD5F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838200" y="1457464"/>
            <a:ext cx="73986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2000" dirty="0">
                <a:latin typeface="+mn-lt"/>
              </a:rPr>
              <a:t>Fibonacci series: 1, 1, 2, 3, 5, 8, 13, 21, 34, 55, 89, 144, .....</a:t>
            </a:r>
          </a:p>
          <a:p>
            <a:r>
              <a:rPr lang="en-US" sz="2000" dirty="0">
                <a:latin typeface="+mn-lt"/>
              </a:rPr>
              <a:t>Write a recursive function to calculate the </a:t>
            </a:r>
            <a:r>
              <a:rPr lang="en-US" sz="2000" i="1" dirty="0" smtClean="0">
                <a:latin typeface="+mn-lt"/>
              </a:rPr>
              <a:t>n-</a:t>
            </a:r>
            <a:r>
              <a:rPr lang="en-US" sz="2000" dirty="0" err="1" smtClean="0">
                <a:latin typeface="+mn-lt"/>
              </a:rPr>
              <a:t>th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Fibonacci number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838200" y="2497138"/>
            <a:ext cx="7370763" cy="71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defTabSz="569913">
              <a:spcAft>
                <a:spcPct val="25000"/>
              </a:spcAft>
            </a:pPr>
            <a:r>
              <a:rPr lang="en-US" sz="1800">
                <a:latin typeface="Tahoma" pitchFamily="34" charset="0"/>
              </a:rPr>
              <a:t>Fib(n) returns 1					for n=1, 2</a:t>
            </a:r>
          </a:p>
          <a:p>
            <a:pPr defTabSz="569913">
              <a:spcAft>
                <a:spcPct val="20000"/>
              </a:spcAft>
            </a:pPr>
            <a:r>
              <a:rPr lang="en-US" sz="1800">
                <a:latin typeface="Tahoma" pitchFamily="34" charset="0"/>
              </a:rPr>
              <a:t>Fib(n) returns Fib(n-1) + Fib(n-2) 	for all integer values of n &gt;= 3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990600" y="3660775"/>
            <a:ext cx="495300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defTabSz="684213"/>
            <a:r>
              <a:rPr lang="en-US" sz="1800">
                <a:latin typeface="Tahoma" pitchFamily="34" charset="0"/>
              </a:rPr>
              <a:t>For example:</a:t>
            </a:r>
          </a:p>
          <a:p>
            <a:pPr defTabSz="684213"/>
            <a:endParaRPr lang="en-US" sz="1800">
              <a:latin typeface="Tahoma" pitchFamily="34" charset="0"/>
            </a:endParaRPr>
          </a:p>
          <a:p>
            <a:pPr defTabSz="684213"/>
            <a:r>
              <a:rPr lang="en-US" sz="1800">
                <a:latin typeface="Tahoma" pitchFamily="34" charset="0"/>
              </a:rPr>
              <a:t>n=5</a:t>
            </a:r>
          </a:p>
          <a:p>
            <a:pPr defTabSz="684213"/>
            <a:r>
              <a:rPr lang="en-US" sz="1800">
                <a:latin typeface="Tahoma" pitchFamily="34" charset="0"/>
              </a:rPr>
              <a:t>Fib(5) = Fib(4) + Fib(3)</a:t>
            </a:r>
          </a:p>
          <a:p>
            <a:pPr defTabSz="684213"/>
            <a:r>
              <a:rPr lang="en-US" sz="1800">
                <a:latin typeface="Tahoma" pitchFamily="34" charset="0"/>
              </a:rPr>
              <a:t>	= Fib(3) + Fib(2) + Fib(2) + Fib(1)</a:t>
            </a:r>
          </a:p>
          <a:p>
            <a:pPr defTabSz="684213"/>
            <a:r>
              <a:rPr lang="en-US" sz="1800">
                <a:latin typeface="Tahoma" pitchFamily="34" charset="0"/>
              </a:rPr>
              <a:t>	= Fib(2) + Fib(1) + 1 + 1 + 1</a:t>
            </a:r>
          </a:p>
          <a:p>
            <a:pPr defTabSz="684213"/>
            <a:r>
              <a:rPr lang="en-US" sz="1800">
                <a:latin typeface="Tahoma" pitchFamily="34" charset="0"/>
              </a:rPr>
              <a:t>	= 1 + 1 + 1 + 1 + 1</a:t>
            </a:r>
          </a:p>
          <a:p>
            <a:pPr defTabSz="684213"/>
            <a:r>
              <a:rPr lang="en-US" sz="1800">
                <a:latin typeface="Tahoma" pitchFamily="34" charset="0"/>
              </a:rPr>
              <a:t>	= 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1B63-1737-4C34-B519-C48910BE827F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143000" y="703302"/>
            <a:ext cx="4618572" cy="5478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defTabSz="349250"/>
            <a:r>
              <a:rPr lang="en-US" sz="1400" dirty="0"/>
              <a:t>#include	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defTabSz="349250"/>
            <a:endParaRPr lang="en-US" sz="1400" dirty="0"/>
          </a:p>
          <a:p>
            <a:pPr defTabSz="349250"/>
            <a:r>
              <a:rPr lang="en-US" sz="1400" dirty="0" err="1"/>
              <a:t>int</a:t>
            </a:r>
            <a:r>
              <a:rPr lang="en-US" sz="1400" dirty="0"/>
              <a:t> Fib( </a:t>
            </a:r>
            <a:r>
              <a:rPr lang="en-US" sz="1400" dirty="0" err="1"/>
              <a:t>int</a:t>
            </a:r>
            <a:r>
              <a:rPr lang="en-US" sz="1400" dirty="0"/>
              <a:t> n )</a:t>
            </a:r>
          </a:p>
          <a:p>
            <a:pPr defTabSz="349250"/>
            <a:r>
              <a:rPr lang="en-US" sz="1400" dirty="0"/>
              <a:t>{</a:t>
            </a:r>
          </a:p>
          <a:p>
            <a:pPr defTabSz="349250"/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x;</a:t>
            </a:r>
          </a:p>
          <a:p>
            <a:pPr defTabSz="349250"/>
            <a:endParaRPr lang="en-US" sz="1400" dirty="0"/>
          </a:p>
          <a:p>
            <a:pPr defTabSz="349250"/>
            <a:r>
              <a:rPr lang="en-US" sz="1400" dirty="0"/>
              <a:t>	if( n &lt; </a:t>
            </a:r>
            <a:r>
              <a:rPr lang="en-US" sz="1400" dirty="0" smtClean="0"/>
              <a:t>3 </a:t>
            </a:r>
            <a:r>
              <a:rPr lang="en-US" sz="1400" dirty="0"/>
              <a:t>)</a:t>
            </a:r>
          </a:p>
          <a:p>
            <a:pPr defTabSz="349250"/>
            <a:r>
              <a:rPr lang="en-US" sz="1400" dirty="0"/>
              <a:t>		return 1 ;</a:t>
            </a:r>
          </a:p>
          <a:p>
            <a:pPr defTabSz="349250"/>
            <a:r>
              <a:rPr lang="en-US" sz="1400" dirty="0"/>
              <a:t>	else {</a:t>
            </a:r>
          </a:p>
          <a:p>
            <a:pPr defTabSz="349250"/>
            <a:r>
              <a:rPr lang="en-US" sz="1400" dirty="0"/>
              <a:t>		</a:t>
            </a:r>
            <a:r>
              <a:rPr lang="en-US" sz="1400" dirty="0" smtClean="0"/>
              <a:t>x = </a:t>
            </a:r>
            <a:r>
              <a:rPr lang="en-US" sz="1400" dirty="0"/>
              <a:t>Fib( n - 1 ) + Fib( n - 2 );</a:t>
            </a:r>
          </a:p>
          <a:p>
            <a:pPr defTabSz="349250"/>
            <a:r>
              <a:rPr lang="en-US" sz="1400" dirty="0"/>
              <a:t>		return x;</a:t>
            </a:r>
          </a:p>
          <a:p>
            <a:pPr defTabSz="349250"/>
            <a:r>
              <a:rPr lang="en-US" sz="1400" dirty="0"/>
              <a:t>	}</a:t>
            </a:r>
          </a:p>
          <a:p>
            <a:pPr defTabSz="349250"/>
            <a:r>
              <a:rPr lang="en-US" sz="1400" dirty="0"/>
              <a:t>}</a:t>
            </a:r>
          </a:p>
          <a:p>
            <a:pPr defTabSz="349250"/>
            <a:endParaRPr lang="en-US" sz="1400" dirty="0"/>
          </a:p>
          <a:p>
            <a:pPr defTabSz="349250"/>
            <a:r>
              <a:rPr lang="en-US" sz="1400" dirty="0" err="1"/>
              <a:t>int</a:t>
            </a:r>
            <a:r>
              <a:rPr lang="en-US" sz="1400" dirty="0"/>
              <a:t> main( void )</a:t>
            </a:r>
          </a:p>
          <a:p>
            <a:pPr defTabSz="349250"/>
            <a:r>
              <a:rPr lang="en-US" sz="1400" dirty="0"/>
              <a:t>{</a:t>
            </a:r>
          </a:p>
          <a:p>
            <a:pPr defTabSz="349250"/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n;</a:t>
            </a:r>
          </a:p>
          <a:p>
            <a:pPr defTabSz="349250"/>
            <a:endParaRPr lang="en-US" sz="1400" dirty="0"/>
          </a:p>
          <a:p>
            <a:pPr defTabSz="349250"/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("Enter n: ");</a:t>
            </a:r>
          </a:p>
          <a:p>
            <a:pPr defTabSz="349250"/>
            <a:r>
              <a:rPr lang="en-US" sz="1400" dirty="0"/>
              <a:t>	</a:t>
            </a:r>
            <a:r>
              <a:rPr lang="en-US" sz="1400" dirty="0" err="1"/>
              <a:t>scanf</a:t>
            </a:r>
            <a:r>
              <a:rPr lang="en-US" sz="1400" dirty="0"/>
              <a:t>("%d", &amp;n);</a:t>
            </a:r>
          </a:p>
          <a:p>
            <a:pPr defTabSz="349250"/>
            <a:endParaRPr lang="en-US" sz="1400" dirty="0"/>
          </a:p>
          <a:p>
            <a:pPr defTabSz="349250"/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("Fib(%d) = %d\n", n, Fib( n ));</a:t>
            </a:r>
          </a:p>
          <a:p>
            <a:pPr defTabSz="349250"/>
            <a:endParaRPr lang="en-US" sz="1400" dirty="0"/>
          </a:p>
          <a:p>
            <a:pPr defTabSz="349250"/>
            <a:r>
              <a:rPr lang="en-US" sz="1400" dirty="0"/>
              <a:t>	return 0;</a:t>
            </a:r>
          </a:p>
          <a:p>
            <a:pPr defTabSz="349250"/>
            <a:r>
              <a:rPr lang="en-US" sz="1400" dirty="0"/>
              <a:t>}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553200" y="2590800"/>
            <a:ext cx="16954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/>
              <a:t>Enter n: 6</a:t>
            </a:r>
          </a:p>
          <a:p>
            <a:r>
              <a:rPr lang="en-US" sz="1800"/>
              <a:t>Fib(6) = 8 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553200" y="2209800"/>
            <a:ext cx="808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2000">
                <a:latin typeface="Tahoma" pitchFamily="34" charset="0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105"/>
            <a:ext cx="8229600" cy="1143000"/>
          </a:xfrm>
        </p:spPr>
        <p:txBody>
          <a:bodyPr/>
          <a:lstStyle/>
          <a:p>
            <a:r>
              <a:rPr lang="en-US" dirty="0" smtClean="0"/>
              <a:t>Recursion and Local Variables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Each call to a function creates  a whole new execution record including copies of all local variables</a:t>
            </a:r>
          </a:p>
          <a:p>
            <a:pPr lvl="1"/>
            <a:r>
              <a:rPr lang="en-US" dirty="0" smtClean="0"/>
              <a:t>The execution record for that run through the function is cleared when function execution ceases (through return);</a:t>
            </a:r>
          </a:p>
          <a:p>
            <a:pPr lvl="1"/>
            <a:r>
              <a:rPr lang="en-US" dirty="0" smtClean="0"/>
              <a:t>Recursive calls to a function may stack up many (many!) copies of a functions execution record</a:t>
            </a:r>
          </a:p>
          <a:p>
            <a:r>
              <a:rPr lang="en-US" dirty="0" smtClean="0"/>
              <a:t>Static variables</a:t>
            </a:r>
          </a:p>
          <a:p>
            <a:pPr lvl="1"/>
            <a:r>
              <a:rPr lang="en-US" dirty="0" smtClean="0"/>
              <a:t>Only one static variable is declared the first time; recursive calls to the same function do not create additional copies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22E7-53E6-4C4D-8F6C-92CB4FE04CF6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55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18252</TotalTime>
  <Words>413</Words>
  <Application>Microsoft Office PowerPoint</Application>
  <PresentationFormat>On-screen Show (4:3)</PresentationFormat>
  <Paragraphs>167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Recursive functions</vt:lpstr>
      <vt:lpstr>PowerPoint Presentation</vt:lpstr>
      <vt:lpstr>PowerPoint Presentation</vt:lpstr>
      <vt:lpstr>PowerPoint Presentation</vt:lpstr>
      <vt:lpstr>PowerPoint Presentation</vt:lpstr>
      <vt:lpstr>Example: Fibonacci Series</vt:lpstr>
      <vt:lpstr>PowerPoint Presentation</vt:lpstr>
      <vt:lpstr>Recursion and Local Variables </vt:lpstr>
      <vt:lpstr>Exercise (due Tuesday start of class)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EE114</dc:title>
  <dc:creator>Lan Xiang;David Kuijt</dc:creator>
  <cp:lastModifiedBy>Windows User</cp:lastModifiedBy>
  <cp:revision>896</cp:revision>
  <cp:lastPrinted>1601-01-01T00:00:00Z</cp:lastPrinted>
  <dcterms:created xsi:type="dcterms:W3CDTF">2001-09-06T13:56:39Z</dcterms:created>
  <dcterms:modified xsi:type="dcterms:W3CDTF">2015-04-09T14:17:18Z</dcterms:modified>
</cp:coreProperties>
</file>