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303" r:id="rId2"/>
    <p:sldId id="305" r:id="rId3"/>
    <p:sldId id="306" r:id="rId4"/>
    <p:sldId id="327" r:id="rId5"/>
    <p:sldId id="328" r:id="rId6"/>
    <p:sldId id="308" r:id="rId7"/>
    <p:sldId id="309" r:id="rId8"/>
    <p:sldId id="310" r:id="rId9"/>
    <p:sldId id="311" r:id="rId10"/>
    <p:sldId id="316" r:id="rId11"/>
    <p:sldId id="317" r:id="rId12"/>
    <p:sldId id="318" r:id="rId13"/>
    <p:sldId id="319" r:id="rId14"/>
    <p:sldId id="321" r:id="rId15"/>
    <p:sldId id="322" r:id="rId16"/>
    <p:sldId id="324" r:id="rId17"/>
    <p:sldId id="325" r:id="rId18"/>
    <p:sldId id="326" r:id="rId19"/>
    <p:sldId id="329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85" autoAdjust="0"/>
  </p:normalViewPr>
  <p:slideViewPr>
    <p:cSldViewPr>
      <p:cViewPr varScale="1">
        <p:scale>
          <a:sx n="80" d="100"/>
          <a:sy n="80" d="100"/>
        </p:scale>
        <p:origin x="-9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E4B123F-EB5E-4F67-91B8-F11B627A99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E22BC15-F68C-4CFC-B9F9-E0E8FD1790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872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F1D15-A55E-466A-94FA-BAD4E4DB30B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387-5673-4491-9862-2261F150277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F45-72D2-4CB0-B6EB-5C28D140BC3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40C-9F85-4B17-B144-BFC22F3AD01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3341-893E-48B3-8C75-BF00950D7B5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8D-C5A8-4F72-B89F-7E2B16C08E6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BE63-2FF1-475A-A555-AE4E2B4C5C1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BDEA-3C7D-4B2D-A2A6-229D5734938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1E1D04-7C23-427A-934E-5CD4F1F0CD2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DA3377-BC3B-43FF-B3E0-CF39D6873B9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Structures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Example: Complex Numbers</a:t>
            </a:r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7B1D-0946-401F-8B0A-2E7851AC5A1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515938" y="1371600"/>
            <a:ext cx="8628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altLang="zh-CN" sz="1800" dirty="0">
                <a:latin typeface="+mn-lt"/>
              </a:rPr>
              <a:t>Write functions to read two complex numbers from the keyboard, perform addition </a:t>
            </a:r>
          </a:p>
          <a:p>
            <a:pPr algn="l"/>
            <a:r>
              <a:rPr lang="en-US" altLang="zh-CN" sz="1800" dirty="0">
                <a:latin typeface="+mn-lt"/>
              </a:rPr>
              <a:t>and subtraction of them, and then display them.</a:t>
            </a: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838200" y="2057400"/>
            <a:ext cx="7343677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 defTabSz="403225"/>
            <a:r>
              <a:rPr lang="en-US" altLang="zh-CN" sz="1600" dirty="0" smtClean="0"/>
              <a:t>/* </a:t>
            </a:r>
            <a:r>
              <a:rPr lang="en-US" altLang="zh-CN" sz="1600" dirty="0" err="1" smtClean="0"/>
              <a:t>complex.h</a:t>
            </a:r>
            <a:r>
              <a:rPr lang="en-US" altLang="zh-CN" sz="1600" dirty="0" smtClean="0"/>
              <a:t> */</a:t>
            </a:r>
          </a:p>
          <a:p>
            <a:pPr algn="l" defTabSz="403225"/>
            <a:endParaRPr lang="en-US" altLang="zh-CN" sz="1600" dirty="0" smtClean="0"/>
          </a:p>
          <a:p>
            <a:pPr algn="l" defTabSz="403225"/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	complex	{</a:t>
            </a:r>
          </a:p>
          <a:p>
            <a:pPr algn="l" defTabSz="403225"/>
            <a:r>
              <a:rPr lang="en-US" altLang="zh-CN" sz="1600" dirty="0" smtClean="0"/>
              <a:t>	double real;</a:t>
            </a:r>
          </a:p>
          <a:p>
            <a:pPr algn="l" defTabSz="403225"/>
            <a:r>
              <a:rPr lang="en-US" altLang="zh-CN" sz="1600" dirty="0" smtClean="0"/>
              <a:t>	double </a:t>
            </a:r>
            <a:r>
              <a:rPr lang="en-US" altLang="zh-CN" sz="1600" dirty="0" err="1" smtClean="0"/>
              <a:t>imag</a:t>
            </a:r>
            <a:r>
              <a:rPr lang="en-US" altLang="zh-CN" sz="1600" dirty="0" smtClean="0"/>
              <a:t>;</a:t>
            </a:r>
          </a:p>
          <a:p>
            <a:pPr algn="l" defTabSz="403225"/>
            <a:r>
              <a:rPr lang="en-US" altLang="zh-CN" sz="1600" dirty="0" smtClean="0"/>
              <a:t>};</a:t>
            </a:r>
          </a:p>
          <a:p>
            <a:pPr algn="l"/>
            <a:endParaRPr lang="en-US" altLang="zh-CN" sz="1600" dirty="0" smtClean="0"/>
          </a:p>
          <a:p>
            <a:pPr algn="l"/>
            <a:r>
              <a:rPr lang="en-US" altLang="zh-CN" sz="1600" dirty="0" smtClean="0"/>
              <a:t>/* read in a complex number: real part, </a:t>
            </a:r>
            <a:r>
              <a:rPr lang="en-US" altLang="zh-CN" sz="1600" dirty="0" err="1" smtClean="0"/>
              <a:t>imag</a:t>
            </a:r>
            <a:r>
              <a:rPr lang="en-US" altLang="zh-CN" sz="1600" dirty="0" smtClean="0"/>
              <a:t> part */</a:t>
            </a:r>
          </a:p>
          <a:p>
            <a:pPr algn="l"/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complex </a:t>
            </a:r>
            <a:r>
              <a:rPr lang="en-US" altLang="zh-CN" sz="1600" dirty="0" err="1" smtClean="0"/>
              <a:t>get_data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(void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 smtClean="0"/>
              <a:t>/* Add two structures and return the sum */</a:t>
            </a:r>
          </a:p>
          <a:p>
            <a:pPr algn="l"/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complex add (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complex,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complex);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 smtClean="0"/>
              <a:t>/* Perform a – b and return the resulting structure */</a:t>
            </a:r>
          </a:p>
          <a:p>
            <a:pPr algn="l"/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complex sub (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complex,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complex);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 smtClean="0"/>
              <a:t>/* Display a given structure in a complex number format */</a:t>
            </a:r>
          </a:p>
          <a:p>
            <a:pPr algn="l"/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display_data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complex);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095A-E772-462A-B262-9706E394BE69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36258" name="Rectangle 2"/>
          <p:cNvSpPr>
            <a:spLocks noChangeArrowheads="1"/>
          </p:cNvSpPr>
          <p:nvPr/>
        </p:nvSpPr>
        <p:spPr bwMode="auto">
          <a:xfrm>
            <a:off x="1219200" y="1524000"/>
            <a:ext cx="4780796" cy="48320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 defTabSz="509588"/>
            <a:r>
              <a:rPr lang="en-US" altLang="zh-CN" sz="1400" dirty="0"/>
              <a:t>#include	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algn="l" defTabSz="509588"/>
            <a:r>
              <a:rPr lang="en-US" altLang="zh-CN" sz="1400" dirty="0" smtClean="0"/>
              <a:t>#include "</a:t>
            </a:r>
            <a:r>
              <a:rPr lang="en-US" altLang="zh-CN" sz="1400" dirty="0" err="1" smtClean="0"/>
              <a:t>complex.h</a:t>
            </a:r>
            <a:r>
              <a:rPr lang="en-US" altLang="zh-CN" sz="1400" dirty="0" smtClean="0"/>
              <a:t>"</a:t>
            </a:r>
            <a:endParaRPr lang="en-US" altLang="zh-CN" sz="1400" dirty="0"/>
          </a:p>
          <a:p>
            <a:pPr algn="l" defTabSz="509588"/>
            <a:endParaRPr lang="en-US" altLang="zh-CN" sz="1400" dirty="0"/>
          </a:p>
          <a:p>
            <a:pPr algn="l" defTabSz="509588"/>
            <a:r>
              <a:rPr lang="en-US" altLang="zh-CN" sz="1400" dirty="0" err="1"/>
              <a:t>struct</a:t>
            </a:r>
            <a:r>
              <a:rPr lang="en-US" altLang="zh-CN" sz="1400" dirty="0"/>
              <a:t>  complex </a:t>
            </a:r>
            <a:r>
              <a:rPr lang="en-US" altLang="zh-CN" sz="1400" dirty="0" err="1" smtClean="0"/>
              <a:t>get_data</a:t>
            </a:r>
            <a:r>
              <a:rPr lang="en-US" altLang="zh-CN" sz="1400" dirty="0" smtClean="0"/>
              <a:t>( </a:t>
            </a:r>
            <a:r>
              <a:rPr lang="en-US" altLang="zh-CN" sz="1400" dirty="0"/>
              <a:t>void )</a:t>
            </a:r>
          </a:p>
          <a:p>
            <a:pPr algn="l" defTabSz="509588"/>
            <a:r>
              <a:rPr lang="en-US" altLang="zh-CN" sz="1400" dirty="0"/>
              <a:t>{</a:t>
            </a:r>
          </a:p>
          <a:p>
            <a:pPr algn="l" defTabSz="509588"/>
            <a:r>
              <a:rPr lang="en-US" altLang="zh-CN" sz="1400" dirty="0"/>
              <a:t>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complex temp ;</a:t>
            </a:r>
          </a:p>
          <a:p>
            <a:pPr algn="l" defTabSz="509588"/>
            <a:endParaRPr lang="en-US" altLang="zh-CN" sz="1400" dirty="0"/>
          </a:p>
          <a:p>
            <a:pPr algn="l" defTabSz="509588"/>
            <a:r>
              <a:rPr lang="en-US" altLang="zh-CN" sz="1400" dirty="0"/>
              <a:t>	printf( "Enter Real Part.....") ;</a:t>
            </a:r>
          </a:p>
          <a:p>
            <a:pPr algn="l" defTabSz="509588"/>
            <a:r>
              <a:rPr lang="en-US" altLang="zh-CN" sz="1400" dirty="0"/>
              <a:t>	scanf( "%lf", &amp;</a:t>
            </a:r>
            <a:r>
              <a:rPr lang="en-US" altLang="zh-CN" sz="1400" dirty="0" err="1"/>
              <a:t>temp.real</a:t>
            </a:r>
            <a:r>
              <a:rPr lang="en-US" altLang="zh-CN" sz="1400" dirty="0"/>
              <a:t>);</a:t>
            </a:r>
          </a:p>
          <a:p>
            <a:pPr algn="l" defTabSz="509588"/>
            <a:r>
              <a:rPr lang="en-US" altLang="zh-CN" sz="1400" dirty="0"/>
              <a:t>	printf( "Enter Imaginary Part.....") ;</a:t>
            </a:r>
          </a:p>
          <a:p>
            <a:pPr algn="l" defTabSz="509588"/>
            <a:r>
              <a:rPr lang="en-US" altLang="zh-CN" sz="1400" dirty="0"/>
              <a:t>	scanf( "%lf", &amp;</a:t>
            </a:r>
            <a:r>
              <a:rPr lang="en-US" altLang="zh-CN" sz="1400" dirty="0" err="1"/>
              <a:t>temp.imag</a:t>
            </a:r>
            <a:r>
              <a:rPr lang="en-US" altLang="zh-CN" sz="1400" dirty="0"/>
              <a:t>);</a:t>
            </a:r>
          </a:p>
          <a:p>
            <a:pPr algn="l" defTabSz="509588"/>
            <a:r>
              <a:rPr lang="en-US" altLang="zh-CN" sz="1400" dirty="0"/>
              <a:t>	return( temp ) ;</a:t>
            </a:r>
          </a:p>
          <a:p>
            <a:pPr algn="l" defTabSz="509588"/>
            <a:r>
              <a:rPr lang="en-US" altLang="zh-CN" sz="1400" dirty="0"/>
              <a:t>}</a:t>
            </a:r>
          </a:p>
          <a:p>
            <a:pPr algn="l" defTabSz="509588"/>
            <a:endParaRPr lang="en-US" altLang="zh-CN" sz="1400" dirty="0"/>
          </a:p>
          <a:p>
            <a:pPr algn="l" defTabSz="509588"/>
            <a:r>
              <a:rPr lang="en-US" altLang="zh-CN" sz="1400" dirty="0"/>
              <a:t>void	  </a:t>
            </a:r>
            <a:r>
              <a:rPr lang="en-US" altLang="zh-CN" sz="1400" dirty="0" err="1" smtClean="0"/>
              <a:t>display_data</a:t>
            </a:r>
            <a:r>
              <a:rPr lang="en-US" altLang="zh-CN" sz="1400" dirty="0" smtClean="0"/>
              <a:t>( 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complex x )</a:t>
            </a:r>
          </a:p>
          <a:p>
            <a:pPr algn="l" defTabSz="509588"/>
            <a:r>
              <a:rPr lang="en-US" altLang="zh-CN" sz="1400" dirty="0"/>
              <a:t>{</a:t>
            </a:r>
          </a:p>
          <a:p>
            <a:pPr algn="l" defTabSz="509588"/>
            <a:r>
              <a:rPr lang="en-US" altLang="zh-CN" sz="1400" dirty="0" smtClean="0"/>
              <a:t>	printf( "(%g ", </a:t>
            </a:r>
            <a:r>
              <a:rPr lang="en-US" altLang="zh-CN" sz="1400" dirty="0" err="1" smtClean="0"/>
              <a:t>x.real</a:t>
            </a:r>
            <a:r>
              <a:rPr lang="en-US" altLang="zh-CN" sz="1400" dirty="0" smtClean="0"/>
              <a:t> ) ;</a:t>
            </a:r>
          </a:p>
          <a:p>
            <a:pPr algn="l" defTabSz="509588"/>
            <a:r>
              <a:rPr lang="en-US" altLang="zh-CN" sz="1400" dirty="0" smtClean="0"/>
              <a:t>	if( </a:t>
            </a:r>
            <a:r>
              <a:rPr lang="en-US" altLang="zh-CN" sz="1400" dirty="0" err="1" smtClean="0"/>
              <a:t>x.imag</a:t>
            </a:r>
            <a:r>
              <a:rPr lang="en-US" altLang="zh-CN" sz="1400" dirty="0" smtClean="0"/>
              <a:t> &lt; 0.0 )</a:t>
            </a:r>
          </a:p>
          <a:p>
            <a:pPr algn="l" defTabSz="509588"/>
            <a:r>
              <a:rPr lang="en-US" altLang="zh-CN" sz="1400" dirty="0" smtClean="0"/>
              <a:t>		printf("-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%g)\n", -</a:t>
            </a:r>
            <a:r>
              <a:rPr lang="en-US" altLang="zh-CN" sz="1400" dirty="0" err="1" smtClean="0"/>
              <a:t>x.imag</a:t>
            </a:r>
            <a:r>
              <a:rPr lang="en-US" altLang="zh-CN" sz="1400" dirty="0" smtClean="0"/>
              <a:t> ) ;</a:t>
            </a:r>
          </a:p>
          <a:p>
            <a:pPr algn="l" defTabSz="509588"/>
            <a:r>
              <a:rPr lang="en-US" altLang="zh-CN" sz="1400" dirty="0" smtClean="0"/>
              <a:t>	else</a:t>
            </a:r>
          </a:p>
          <a:p>
            <a:pPr algn="l" defTabSz="509588"/>
            <a:r>
              <a:rPr lang="en-US" altLang="zh-CN" sz="1400" dirty="0" smtClean="0"/>
              <a:t>		printf("+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%g)\n", </a:t>
            </a:r>
            <a:r>
              <a:rPr lang="en-US" altLang="zh-CN" sz="1400" dirty="0" err="1" smtClean="0"/>
              <a:t>x.imag</a:t>
            </a:r>
            <a:r>
              <a:rPr lang="en-US" altLang="zh-CN" sz="1400" dirty="0" smtClean="0"/>
              <a:t> ) ;</a:t>
            </a:r>
          </a:p>
          <a:p>
            <a:pPr algn="l" defTabSz="509588"/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6675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CN" dirty="0" smtClean="0"/>
              <a:t>Code &lt;</a:t>
            </a:r>
            <a:r>
              <a:rPr lang="en-US" altLang="zh-CN" dirty="0" err="1" smtClean="0"/>
              <a:t>complex.c</a:t>
            </a:r>
            <a:r>
              <a:rPr lang="en-US" altLang="zh-CN" dirty="0" smtClean="0"/>
              <a:t>&gt;: part 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4D6D-6CD7-4DF0-B8AA-1A5829FEE95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838200" y="1676400"/>
            <a:ext cx="7210307" cy="4278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 defTabSz="455613"/>
            <a:r>
              <a:rPr lang="en-US" altLang="zh-CN" sz="1600" dirty="0" err="1"/>
              <a:t>struct</a:t>
            </a:r>
            <a:r>
              <a:rPr lang="en-US" altLang="zh-CN" sz="1600" dirty="0"/>
              <a:t>	complex	</a:t>
            </a:r>
            <a:r>
              <a:rPr lang="en-US" altLang="zh-CN" sz="1600" dirty="0" smtClean="0"/>
              <a:t> add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a,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b )</a:t>
            </a:r>
          </a:p>
          <a:p>
            <a:pPr algn="l" defTabSz="455613"/>
            <a:r>
              <a:rPr lang="en-US" altLang="zh-CN" sz="1600" dirty="0"/>
              <a:t>{</a:t>
            </a:r>
          </a:p>
          <a:p>
            <a:pPr algn="l" defTabSz="455613"/>
            <a:r>
              <a:rPr lang="en-US" altLang="zh-CN" sz="1600" dirty="0"/>
              <a:t>	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z ;</a:t>
            </a:r>
          </a:p>
          <a:p>
            <a:pPr algn="l" defTabSz="455613"/>
            <a:endParaRPr lang="en-US" altLang="zh-CN" sz="1600" dirty="0"/>
          </a:p>
          <a:p>
            <a:pPr algn="l" defTabSz="455613"/>
            <a:r>
              <a:rPr lang="en-US" altLang="zh-CN" sz="1600" dirty="0"/>
              <a:t>	</a:t>
            </a:r>
            <a:r>
              <a:rPr lang="en-US" altLang="zh-CN" sz="1600" dirty="0" err="1"/>
              <a:t>z.real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a.real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b.real</a:t>
            </a:r>
            <a:r>
              <a:rPr lang="en-US" altLang="zh-CN" sz="1600" dirty="0"/>
              <a:t> ;</a:t>
            </a:r>
          </a:p>
          <a:p>
            <a:pPr algn="l" defTabSz="455613"/>
            <a:r>
              <a:rPr lang="en-US" altLang="zh-CN" sz="1600" dirty="0"/>
              <a:t>	</a:t>
            </a:r>
            <a:r>
              <a:rPr lang="en-US" altLang="zh-CN" sz="1600" dirty="0" err="1"/>
              <a:t>z.imag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a.imag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b.imag</a:t>
            </a:r>
            <a:r>
              <a:rPr lang="en-US" altLang="zh-CN" sz="1600" dirty="0"/>
              <a:t> ;</a:t>
            </a:r>
          </a:p>
          <a:p>
            <a:pPr algn="l" defTabSz="455613"/>
            <a:r>
              <a:rPr lang="en-US" altLang="zh-CN" sz="1600" dirty="0"/>
              <a:t>	return ( z ) ;</a:t>
            </a:r>
          </a:p>
          <a:p>
            <a:pPr algn="l" defTabSz="455613"/>
            <a:r>
              <a:rPr lang="en-US" altLang="zh-CN" sz="1600" dirty="0"/>
              <a:t>}</a:t>
            </a:r>
          </a:p>
          <a:p>
            <a:pPr algn="l" defTabSz="455613"/>
            <a:endParaRPr lang="en-US" altLang="zh-CN" sz="1600" dirty="0"/>
          </a:p>
          <a:p>
            <a:pPr algn="l" defTabSz="455613"/>
            <a:r>
              <a:rPr lang="en-US" altLang="zh-CN" sz="1600" dirty="0" err="1"/>
              <a:t>struct</a:t>
            </a:r>
            <a:r>
              <a:rPr lang="en-US" altLang="zh-CN" sz="1600" dirty="0"/>
              <a:t>	complex	</a:t>
            </a:r>
            <a:r>
              <a:rPr lang="en-US" altLang="zh-CN" sz="1600" dirty="0" smtClean="0"/>
              <a:t> sub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a,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b )</a:t>
            </a:r>
          </a:p>
          <a:p>
            <a:pPr algn="l" defTabSz="455613"/>
            <a:r>
              <a:rPr lang="en-US" altLang="zh-CN" sz="1600" dirty="0"/>
              <a:t>{</a:t>
            </a:r>
          </a:p>
          <a:p>
            <a:pPr algn="l" defTabSz="455613"/>
            <a:r>
              <a:rPr lang="en-US" altLang="zh-CN" sz="1600" dirty="0"/>
              <a:t>	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z;</a:t>
            </a:r>
          </a:p>
          <a:p>
            <a:pPr algn="l" defTabSz="455613"/>
            <a:endParaRPr lang="en-US" altLang="zh-CN" sz="1600" dirty="0"/>
          </a:p>
          <a:p>
            <a:pPr algn="l" defTabSz="455613"/>
            <a:r>
              <a:rPr lang="en-US" altLang="zh-CN" sz="1600" dirty="0"/>
              <a:t>	</a:t>
            </a:r>
            <a:r>
              <a:rPr lang="en-US" altLang="zh-CN" sz="1600" dirty="0" err="1"/>
              <a:t>z.real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a.real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b.real</a:t>
            </a:r>
            <a:r>
              <a:rPr lang="en-US" altLang="zh-CN" sz="1600" dirty="0"/>
              <a:t> ;</a:t>
            </a:r>
          </a:p>
          <a:p>
            <a:pPr algn="l" defTabSz="455613"/>
            <a:r>
              <a:rPr lang="en-US" altLang="zh-CN" sz="1600" dirty="0"/>
              <a:t>	</a:t>
            </a:r>
            <a:r>
              <a:rPr lang="en-US" altLang="zh-CN" sz="1600" dirty="0" err="1"/>
              <a:t>z.imag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a.imag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b.imag</a:t>
            </a:r>
            <a:r>
              <a:rPr lang="en-US" altLang="zh-CN" sz="1600" dirty="0"/>
              <a:t> ;</a:t>
            </a:r>
          </a:p>
          <a:p>
            <a:pPr algn="l" defTabSz="455613"/>
            <a:r>
              <a:rPr lang="en-US" altLang="zh-CN" sz="1600" dirty="0"/>
              <a:t>	return ( z ) ;</a:t>
            </a:r>
          </a:p>
          <a:p>
            <a:pPr algn="l" defTabSz="455613"/>
            <a:r>
              <a:rPr lang="en-US" altLang="zh-CN" sz="1600" dirty="0"/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838200"/>
            <a:ext cx="8229600" cy="667512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&lt;</a:t>
            </a:r>
            <a:r>
              <a:rPr lang="en-US" altLang="zh-CN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complex.c</a:t>
            </a:r>
            <a:r>
              <a:rPr lang="en-US" altLang="zh-CN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&gt;: part 2</a:t>
            </a:r>
            <a:endParaRPr kumimoji="0" lang="en-US" altLang="zh-CN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CF1-F0FE-4415-843D-B706CC03581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38306" name="Rectangle 2"/>
          <p:cNvSpPr>
            <a:spLocks noChangeArrowheads="1"/>
          </p:cNvSpPr>
          <p:nvPr/>
        </p:nvSpPr>
        <p:spPr bwMode="auto">
          <a:xfrm>
            <a:off x="914400" y="1143000"/>
            <a:ext cx="4267200" cy="550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 defTabSz="509588"/>
            <a:r>
              <a:rPr lang="en-US" altLang="zh-CN" sz="1600" dirty="0" smtClean="0"/>
              <a:t>#include	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pPr algn="l" defTabSz="509588"/>
            <a:r>
              <a:rPr lang="en-US" altLang="zh-CN" sz="1600" dirty="0" smtClean="0"/>
              <a:t>#include "</a:t>
            </a:r>
            <a:r>
              <a:rPr lang="en-US" altLang="zh-CN" sz="1600" dirty="0" err="1" smtClean="0"/>
              <a:t>complex.h</a:t>
            </a:r>
            <a:r>
              <a:rPr lang="en-US" altLang="zh-CN" sz="1600" dirty="0" smtClean="0"/>
              <a:t>"</a:t>
            </a:r>
          </a:p>
          <a:p>
            <a:pPr algn="l" defTabSz="455613"/>
            <a:endParaRPr lang="en-US" altLang="zh-CN" sz="1600" dirty="0" smtClean="0"/>
          </a:p>
          <a:p>
            <a:pPr algn="l" defTabSz="455613"/>
            <a:r>
              <a:rPr lang="en-US" altLang="zh-CN" sz="1600" dirty="0" err="1" smtClean="0"/>
              <a:t>int</a:t>
            </a:r>
            <a:r>
              <a:rPr lang="en-US" altLang="zh-CN" sz="1600" dirty="0"/>
              <a:t>	main( void )</a:t>
            </a:r>
          </a:p>
          <a:p>
            <a:pPr algn="l" defTabSz="455613"/>
            <a:r>
              <a:rPr lang="en-US" altLang="zh-CN" sz="1600" dirty="0"/>
              <a:t>{</a:t>
            </a:r>
          </a:p>
          <a:p>
            <a:pPr algn="l" defTabSz="455613"/>
            <a:r>
              <a:rPr lang="en-US" altLang="zh-CN" sz="1600" dirty="0"/>
              <a:t>	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	x;</a:t>
            </a:r>
          </a:p>
          <a:p>
            <a:pPr algn="l" defTabSz="455613"/>
            <a:r>
              <a:rPr lang="en-US" altLang="zh-CN" sz="1600" dirty="0"/>
              <a:t>	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	y;</a:t>
            </a:r>
          </a:p>
          <a:p>
            <a:pPr algn="l" defTabSz="455613"/>
            <a:endParaRPr lang="en-US" altLang="zh-CN" sz="1600" dirty="0"/>
          </a:p>
          <a:p>
            <a:pPr algn="l" defTabSz="455613"/>
            <a:r>
              <a:rPr lang="en-US" altLang="zh-CN" sz="1600" dirty="0"/>
              <a:t>	x = </a:t>
            </a:r>
            <a:r>
              <a:rPr lang="en-US" altLang="zh-CN" sz="1600" dirty="0" err="1" smtClean="0"/>
              <a:t>get_data</a:t>
            </a:r>
            <a:r>
              <a:rPr lang="en-US" altLang="zh-CN" sz="1600" dirty="0" smtClean="0"/>
              <a:t>( </a:t>
            </a:r>
            <a:r>
              <a:rPr lang="en-US" altLang="zh-CN" sz="1600" dirty="0"/>
              <a:t>);</a:t>
            </a:r>
          </a:p>
          <a:p>
            <a:pPr algn="l" defTabSz="455613"/>
            <a:r>
              <a:rPr lang="en-US" altLang="zh-CN" sz="1600" dirty="0"/>
              <a:t>	y = </a:t>
            </a:r>
            <a:r>
              <a:rPr lang="en-US" altLang="zh-CN" sz="1600" dirty="0" err="1" smtClean="0"/>
              <a:t>get_data</a:t>
            </a:r>
            <a:r>
              <a:rPr lang="en-US" altLang="zh-CN" sz="1600" dirty="0" smtClean="0"/>
              <a:t>( </a:t>
            </a:r>
            <a:r>
              <a:rPr lang="en-US" altLang="zh-CN" sz="1600" dirty="0"/>
              <a:t>);</a:t>
            </a:r>
          </a:p>
          <a:p>
            <a:pPr algn="l" defTabSz="455613"/>
            <a:r>
              <a:rPr lang="en-US" altLang="zh-CN" sz="1600" dirty="0"/>
              <a:t> </a:t>
            </a:r>
          </a:p>
          <a:p>
            <a:pPr algn="l" defTabSz="455613"/>
            <a:r>
              <a:rPr lang="en-US" altLang="zh-CN" sz="1600" dirty="0"/>
              <a:t>	printf( "x = "); </a:t>
            </a:r>
            <a:endParaRPr lang="en-US" altLang="zh-CN" sz="1600" dirty="0" smtClean="0"/>
          </a:p>
          <a:p>
            <a:pPr algn="l" defTabSz="455613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display_data</a:t>
            </a:r>
            <a:r>
              <a:rPr lang="en-US" altLang="zh-CN" sz="1600" dirty="0" smtClean="0"/>
              <a:t>( </a:t>
            </a:r>
            <a:r>
              <a:rPr lang="en-US" altLang="zh-CN" sz="1600" dirty="0"/>
              <a:t>x );</a:t>
            </a:r>
          </a:p>
          <a:p>
            <a:pPr algn="l" defTabSz="455613"/>
            <a:r>
              <a:rPr lang="en-US" altLang="zh-CN" sz="1600" dirty="0"/>
              <a:t>	printf( "y = "); </a:t>
            </a:r>
            <a:endParaRPr lang="en-US" altLang="zh-CN" sz="1600" dirty="0" smtClean="0"/>
          </a:p>
          <a:p>
            <a:pPr algn="l" defTabSz="455613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display_data</a:t>
            </a:r>
            <a:r>
              <a:rPr lang="en-US" altLang="zh-CN" sz="1600" dirty="0" smtClean="0"/>
              <a:t>( </a:t>
            </a:r>
            <a:r>
              <a:rPr lang="en-US" altLang="zh-CN" sz="1600" dirty="0"/>
              <a:t>y );</a:t>
            </a:r>
          </a:p>
          <a:p>
            <a:pPr algn="l" defTabSz="455613"/>
            <a:r>
              <a:rPr lang="en-US" altLang="zh-CN" sz="1600" dirty="0"/>
              <a:t>	printf( "</a:t>
            </a:r>
            <a:r>
              <a:rPr lang="en-US" altLang="zh-CN" sz="1600" dirty="0" err="1"/>
              <a:t>x+y</a:t>
            </a:r>
            <a:r>
              <a:rPr lang="en-US" altLang="zh-CN" sz="1600" dirty="0"/>
              <a:t> = "); </a:t>
            </a:r>
            <a:endParaRPr lang="en-US" altLang="zh-CN" sz="1600" dirty="0" smtClean="0"/>
          </a:p>
          <a:p>
            <a:pPr algn="l" defTabSz="455613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display_data</a:t>
            </a:r>
            <a:r>
              <a:rPr lang="en-US" altLang="zh-CN" sz="1600" dirty="0" smtClean="0"/>
              <a:t>( </a:t>
            </a:r>
            <a:r>
              <a:rPr lang="en-US" altLang="zh-CN" sz="1600" dirty="0"/>
              <a:t>add(x, y) );</a:t>
            </a:r>
          </a:p>
          <a:p>
            <a:pPr algn="l" defTabSz="455613"/>
            <a:r>
              <a:rPr lang="en-US" altLang="zh-CN" sz="1600" dirty="0"/>
              <a:t>	printf( "x-y = "); </a:t>
            </a:r>
            <a:endParaRPr lang="en-US" altLang="zh-CN" sz="1600" dirty="0" smtClean="0"/>
          </a:p>
          <a:p>
            <a:pPr algn="l" defTabSz="455613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display_data</a:t>
            </a:r>
            <a:r>
              <a:rPr lang="en-US" altLang="zh-CN" sz="1600" dirty="0" smtClean="0"/>
              <a:t>( </a:t>
            </a:r>
            <a:r>
              <a:rPr lang="en-US" altLang="zh-CN" sz="1600" dirty="0"/>
              <a:t>sub(x, y) );</a:t>
            </a:r>
          </a:p>
          <a:p>
            <a:pPr algn="l" defTabSz="455613"/>
            <a:endParaRPr lang="en-US" altLang="zh-CN" sz="1600" dirty="0"/>
          </a:p>
          <a:p>
            <a:pPr algn="l" defTabSz="455613"/>
            <a:r>
              <a:rPr lang="en-US" altLang="zh-CN" sz="1600" dirty="0"/>
              <a:t>	return 0 ;</a:t>
            </a:r>
          </a:p>
          <a:p>
            <a:pPr algn="l" defTabSz="455613"/>
            <a:r>
              <a:rPr lang="en-US" altLang="zh-CN" sz="1600" dirty="0"/>
              <a:t>}</a:t>
            </a: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5410200" y="1295400"/>
            <a:ext cx="337185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altLang="zh-CN" sz="1600" dirty="0"/>
              <a:t>Enter Real Part.....2</a:t>
            </a:r>
          </a:p>
          <a:p>
            <a:pPr algn="l"/>
            <a:r>
              <a:rPr lang="en-US" altLang="zh-CN" sz="1600" dirty="0"/>
              <a:t>Enter Imaginary Part.....3</a:t>
            </a:r>
          </a:p>
          <a:p>
            <a:pPr algn="l"/>
            <a:r>
              <a:rPr lang="en-US" altLang="zh-CN" sz="1600" dirty="0"/>
              <a:t>Enter Real Part.....5</a:t>
            </a:r>
          </a:p>
          <a:p>
            <a:pPr algn="l"/>
            <a:r>
              <a:rPr lang="en-US" altLang="zh-CN" sz="1600" dirty="0"/>
              <a:t>Enter Imaginary Part.....6</a:t>
            </a:r>
          </a:p>
          <a:p>
            <a:pPr algn="l"/>
            <a:r>
              <a:rPr lang="en-US" altLang="zh-CN" sz="1600" dirty="0"/>
              <a:t>x = (2 +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3)</a:t>
            </a:r>
          </a:p>
          <a:p>
            <a:pPr algn="l"/>
            <a:r>
              <a:rPr lang="en-US" altLang="zh-CN" sz="1600" dirty="0"/>
              <a:t>y = (5 +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6)</a:t>
            </a:r>
          </a:p>
          <a:p>
            <a:pPr algn="l"/>
            <a:r>
              <a:rPr lang="en-US" altLang="zh-CN" sz="1600" dirty="0" err="1"/>
              <a:t>x+y</a:t>
            </a:r>
            <a:r>
              <a:rPr lang="en-US" altLang="zh-CN" sz="1600" dirty="0"/>
              <a:t> = (7 +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9)</a:t>
            </a:r>
          </a:p>
          <a:p>
            <a:pPr algn="l"/>
            <a:r>
              <a:rPr lang="en-US" altLang="zh-CN" sz="1600" dirty="0"/>
              <a:t>x-y = (-3 -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3)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8200" y="533400"/>
            <a:ext cx="7848600" cy="667512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Main Code</a:t>
            </a:r>
            <a:endParaRPr kumimoji="0" lang="en-US" altLang="zh-CN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to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685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pointer can be defined and initialized to point to a structure to access members of the structure.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567F-1E8B-459E-B477-45CEE75F3314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1447800" y="2080300"/>
            <a:ext cx="2803973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sz="1800" dirty="0" err="1"/>
              <a:t>struct</a:t>
            </a:r>
            <a:r>
              <a:rPr lang="en-US" sz="1800" dirty="0"/>
              <a:t>	complex {</a:t>
            </a:r>
          </a:p>
          <a:p>
            <a:pPr algn="l"/>
            <a:r>
              <a:rPr lang="en-US" sz="1800" dirty="0"/>
              <a:t>	double real;</a:t>
            </a:r>
          </a:p>
          <a:p>
            <a:pPr algn="l"/>
            <a:r>
              <a:rPr lang="en-US" sz="1800" dirty="0"/>
              <a:t>	double </a:t>
            </a:r>
            <a:r>
              <a:rPr lang="en-US" sz="1800" dirty="0" err="1"/>
              <a:t>imag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 x;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err="1"/>
              <a:t>struct</a:t>
            </a:r>
            <a:r>
              <a:rPr lang="en-US" sz="1800" dirty="0"/>
              <a:t> complex *</a:t>
            </a:r>
            <a:r>
              <a:rPr lang="en-US" sz="1800" dirty="0" smtClean="0"/>
              <a:t>p1;</a:t>
            </a:r>
          </a:p>
          <a:p>
            <a:pPr algn="l"/>
            <a:r>
              <a:rPr lang="en-US" sz="1800" dirty="0" smtClean="0"/>
              <a:t>p1 = &amp;</a:t>
            </a:r>
            <a:r>
              <a:rPr lang="en-US" sz="1800" dirty="0"/>
              <a:t>x;</a:t>
            </a: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1295400" y="5029200"/>
            <a:ext cx="156324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sz="1800" dirty="0" smtClean="0"/>
              <a:t> </a:t>
            </a:r>
            <a:r>
              <a:rPr lang="en-US" sz="1800" dirty="0" err="1" smtClean="0"/>
              <a:t>x.real</a:t>
            </a:r>
            <a:endParaRPr lang="en-US" sz="1800" dirty="0" smtClean="0"/>
          </a:p>
          <a:p>
            <a:pPr algn="l"/>
            <a:r>
              <a:rPr lang="en-US" sz="1800" dirty="0" smtClean="0"/>
              <a:t>(*p1).real</a:t>
            </a:r>
          </a:p>
          <a:p>
            <a:pPr algn="l"/>
            <a:r>
              <a:rPr lang="en-US" sz="1800" dirty="0" smtClean="0"/>
              <a:t> p1-</a:t>
            </a:r>
            <a:r>
              <a:rPr lang="en-US" sz="1800" dirty="0"/>
              <a:t>&gt;</a:t>
            </a:r>
            <a:r>
              <a:rPr lang="en-US" sz="1800" dirty="0" smtClean="0"/>
              <a:t>real</a:t>
            </a:r>
          </a:p>
          <a:p>
            <a:pPr algn="l"/>
            <a:r>
              <a:rPr lang="en-US" sz="1800" dirty="0" smtClean="0"/>
              <a:t>(&amp;x)-&gt;real</a:t>
            </a:r>
          </a:p>
        </p:txBody>
      </p:sp>
      <p:sp>
        <p:nvSpPr>
          <p:cNvPr id="741384" name="Freeform 8"/>
          <p:cNvSpPr>
            <a:spLocks/>
          </p:cNvSpPr>
          <p:nvPr/>
        </p:nvSpPr>
        <p:spPr bwMode="auto">
          <a:xfrm>
            <a:off x="4267200" y="4038600"/>
            <a:ext cx="6096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384" y="144"/>
              </a:cxn>
            </a:cxnLst>
            <a:rect l="0" t="0" r="r" b="b"/>
            <a:pathLst>
              <a:path w="384" h="144">
                <a:moveTo>
                  <a:pt x="0" y="0"/>
                </a:moveTo>
                <a:lnTo>
                  <a:pt x="0" y="144"/>
                </a:lnTo>
                <a:lnTo>
                  <a:pt x="384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5" name="Text Box 9"/>
          <p:cNvSpPr txBox="1">
            <a:spLocks noChangeArrowheads="1"/>
          </p:cNvSpPr>
          <p:nvPr/>
        </p:nvSpPr>
        <p:spPr bwMode="auto">
          <a:xfrm>
            <a:off x="4953000" y="3886200"/>
            <a:ext cx="33339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p1= &amp;x; ‘&amp;’ must be used to take</a:t>
            </a:r>
          </a:p>
          <a:p>
            <a:pPr algn="l"/>
            <a:r>
              <a:rPr lang="en-US" sz="1600" dirty="0">
                <a:latin typeface="Tahoma" pitchFamily="34" charset="0"/>
              </a:rPr>
              <a:t>the address of a </a:t>
            </a:r>
            <a:r>
              <a:rPr lang="en-US" sz="1600" dirty="0" smtClean="0">
                <a:latin typeface="Tahoma" pitchFamily="34" charset="0"/>
              </a:rPr>
              <a:t>structure, like any</a:t>
            </a:r>
          </a:p>
          <a:p>
            <a:pPr algn="l"/>
            <a:r>
              <a:rPr lang="en-US" sz="1600" dirty="0" smtClean="0">
                <a:latin typeface="Tahoma" pitchFamily="34" charset="0"/>
              </a:rPr>
              <a:t>other variable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38200" y="4495800"/>
            <a:ext cx="7772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access a member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/>
              <a:t>Structures and </a:t>
            </a:r>
            <a:r>
              <a:rPr lang="en-US" dirty="0" smtClean="0"/>
              <a:t>Pointers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0B66-C836-41FD-AD8C-173A35B95BA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685800" y="1371600"/>
            <a:ext cx="7005638" cy="4959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 defTabSz="455613"/>
            <a:r>
              <a:rPr lang="en-US" sz="1600" dirty="0"/>
              <a:t>#include	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algn="l" defTabSz="455613"/>
            <a:endParaRPr lang="en-US" sz="1600" dirty="0"/>
          </a:p>
          <a:p>
            <a:pPr algn="l" defTabSz="455613"/>
            <a:r>
              <a:rPr lang="en-US" sz="1600" dirty="0" err="1"/>
              <a:t>struct</a:t>
            </a:r>
            <a:r>
              <a:rPr lang="en-US" sz="1600" dirty="0"/>
              <a:t>	complex	{</a:t>
            </a:r>
          </a:p>
          <a:p>
            <a:pPr algn="l" defTabSz="455613"/>
            <a:r>
              <a:rPr lang="en-US" sz="1600" dirty="0"/>
              <a:t>	double 	real ;</a:t>
            </a:r>
          </a:p>
          <a:p>
            <a:pPr algn="l" defTabSz="455613"/>
            <a:r>
              <a:rPr lang="en-US" sz="1600" dirty="0"/>
              <a:t>	double	</a:t>
            </a:r>
            <a:r>
              <a:rPr lang="en-US" sz="1600" dirty="0" err="1"/>
              <a:t>imag</a:t>
            </a:r>
            <a:r>
              <a:rPr lang="en-US" sz="1600" dirty="0"/>
              <a:t> ;</a:t>
            </a:r>
          </a:p>
          <a:p>
            <a:pPr algn="l" defTabSz="455613"/>
            <a:r>
              <a:rPr lang="en-US" sz="1600" dirty="0"/>
              <a:t>} x;</a:t>
            </a:r>
          </a:p>
          <a:p>
            <a:pPr algn="l" defTabSz="455613"/>
            <a:endParaRPr lang="en-US" sz="1600" dirty="0"/>
          </a:p>
          <a:p>
            <a:pPr algn="l" defTabSz="455613"/>
            <a:r>
              <a:rPr lang="en-US" sz="1600" dirty="0" err="1"/>
              <a:t>int</a:t>
            </a:r>
            <a:r>
              <a:rPr lang="en-US" sz="1600" dirty="0"/>
              <a:t>	main( void )</a:t>
            </a:r>
          </a:p>
          <a:p>
            <a:pPr algn="l" defTabSz="455613"/>
            <a:r>
              <a:rPr lang="en-US" sz="1600" dirty="0"/>
              <a:t>{</a:t>
            </a:r>
          </a:p>
          <a:p>
            <a:pPr algn="l" defTabSz="455613"/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complex	*</a:t>
            </a:r>
            <a:r>
              <a:rPr lang="en-US" sz="1600" dirty="0" err="1"/>
              <a:t>ptr</a:t>
            </a:r>
            <a:r>
              <a:rPr lang="en-US" sz="1600" dirty="0"/>
              <a:t> = &amp;x;</a:t>
            </a:r>
          </a:p>
          <a:p>
            <a:pPr algn="l" defTabSz="455613"/>
            <a:endParaRPr lang="en-US" sz="1000" dirty="0"/>
          </a:p>
          <a:p>
            <a:pPr algn="l" defTabSz="455613"/>
            <a:r>
              <a:rPr lang="en-US" sz="1600" dirty="0"/>
              <a:t>	</a:t>
            </a:r>
            <a:r>
              <a:rPr lang="en-US" sz="1600" dirty="0" err="1"/>
              <a:t>x.real</a:t>
            </a:r>
            <a:r>
              <a:rPr lang="en-US" sz="1600" dirty="0"/>
              <a:t> = 23.0;</a:t>
            </a:r>
          </a:p>
          <a:p>
            <a:pPr algn="l" defTabSz="455613"/>
            <a:r>
              <a:rPr lang="en-US" sz="1600" dirty="0"/>
              <a:t>	</a:t>
            </a:r>
            <a:r>
              <a:rPr lang="en-US" sz="1600" dirty="0" err="1" smtClean="0"/>
              <a:t>x.imag</a:t>
            </a:r>
            <a:r>
              <a:rPr lang="en-US" sz="1600" dirty="0" smtClean="0"/>
              <a:t> </a:t>
            </a:r>
            <a:r>
              <a:rPr lang="en-US" sz="1600" dirty="0"/>
              <a:t>= 45.12;</a:t>
            </a:r>
          </a:p>
          <a:p>
            <a:pPr algn="l" defTabSz="455613"/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("real=%</a:t>
            </a:r>
            <a:r>
              <a:rPr lang="en-US" sz="1600" dirty="0" err="1"/>
              <a:t>g,imag</a:t>
            </a:r>
            <a:r>
              <a:rPr lang="en-US" sz="1600" dirty="0"/>
              <a:t>=%g\n</a:t>
            </a:r>
            <a:r>
              <a:rPr lang="en-US" sz="1600" dirty="0" smtClean="0"/>
              <a:t>", </a:t>
            </a:r>
            <a:r>
              <a:rPr lang="en-US" sz="1600" dirty="0" err="1" smtClean="0"/>
              <a:t>ptr</a:t>
            </a:r>
            <a:r>
              <a:rPr lang="en-US" sz="1600" dirty="0" smtClean="0"/>
              <a:t>-</a:t>
            </a:r>
            <a:r>
              <a:rPr lang="en-US" sz="1600" dirty="0"/>
              <a:t>&gt;real</a:t>
            </a:r>
            <a:r>
              <a:rPr lang="en-US" sz="1600" dirty="0" smtClean="0"/>
              <a:t>, </a:t>
            </a:r>
            <a:r>
              <a:rPr lang="en-US" sz="1600" dirty="0" err="1" smtClean="0"/>
              <a:t>ptr</a:t>
            </a:r>
            <a:r>
              <a:rPr lang="en-US" sz="1600" dirty="0" smtClean="0"/>
              <a:t>-</a:t>
            </a:r>
            <a:r>
              <a:rPr lang="en-US" sz="1600" dirty="0"/>
              <a:t>&gt;</a:t>
            </a:r>
            <a:r>
              <a:rPr lang="en-US" sz="1600" dirty="0" err="1"/>
              <a:t>imag</a:t>
            </a:r>
            <a:r>
              <a:rPr lang="en-US" sz="1600" dirty="0"/>
              <a:t>);</a:t>
            </a:r>
          </a:p>
          <a:p>
            <a:pPr algn="l" defTabSz="455613"/>
            <a:endParaRPr lang="en-US" sz="1000" dirty="0"/>
          </a:p>
          <a:p>
            <a:pPr algn="l" defTabSz="455613"/>
            <a:r>
              <a:rPr lang="en-US" sz="1600" dirty="0"/>
              <a:t>	(&amp;x)-&gt;real = 23.0;</a:t>
            </a:r>
          </a:p>
          <a:p>
            <a:pPr algn="l" defTabSz="455613"/>
            <a:r>
              <a:rPr lang="en-US" sz="1600" dirty="0"/>
              <a:t>	(&amp;x)-&gt;</a:t>
            </a:r>
            <a:r>
              <a:rPr lang="en-US" sz="1600" dirty="0" err="1"/>
              <a:t>imag</a:t>
            </a:r>
            <a:r>
              <a:rPr lang="en-US" sz="1600" dirty="0"/>
              <a:t> = 45.12;</a:t>
            </a:r>
          </a:p>
          <a:p>
            <a:pPr algn="l" defTabSz="455613"/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("real=%</a:t>
            </a:r>
            <a:r>
              <a:rPr lang="en-US" sz="1600" dirty="0" err="1"/>
              <a:t>g,imag</a:t>
            </a:r>
            <a:r>
              <a:rPr lang="en-US" sz="1600" dirty="0"/>
              <a:t>=%g\n",(*</a:t>
            </a:r>
            <a:r>
              <a:rPr lang="en-US" sz="1600" dirty="0" err="1"/>
              <a:t>ptr</a:t>
            </a:r>
            <a:r>
              <a:rPr lang="en-US" sz="1600" dirty="0"/>
              <a:t>).real,(*</a:t>
            </a:r>
            <a:r>
              <a:rPr lang="en-US" sz="1600" dirty="0" err="1"/>
              <a:t>ptr</a:t>
            </a:r>
            <a:r>
              <a:rPr lang="en-US" sz="1600" dirty="0"/>
              <a:t>).</a:t>
            </a:r>
            <a:r>
              <a:rPr lang="en-US" sz="1600" dirty="0" err="1"/>
              <a:t>imag</a:t>
            </a:r>
            <a:r>
              <a:rPr lang="en-US" sz="1600" dirty="0"/>
              <a:t>);</a:t>
            </a:r>
          </a:p>
          <a:p>
            <a:pPr algn="l" defTabSz="455613"/>
            <a:endParaRPr lang="en-US" sz="1000" dirty="0"/>
          </a:p>
          <a:p>
            <a:pPr algn="l" defTabSz="455613"/>
            <a:r>
              <a:rPr lang="en-US" sz="1600" dirty="0"/>
              <a:t>	return 0 ;</a:t>
            </a:r>
          </a:p>
          <a:p>
            <a:pPr algn="l" defTabSz="455613"/>
            <a:r>
              <a:rPr lang="en-US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Allocation for </a:t>
            </a:r>
            <a:r>
              <a:rPr lang="en-US" sz="4000" dirty="0" smtClean="0"/>
              <a:t>Structures</a:t>
            </a:r>
            <a:endParaRPr lang="en-US" sz="4000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Allocate storage for a structure dynamically </a:t>
            </a:r>
            <a:r>
              <a:rPr lang="en-US" sz="2400" dirty="0" smtClean="0"/>
              <a:t>using </a:t>
            </a:r>
            <a:r>
              <a:rPr lang="en-US" sz="2400" dirty="0" err="1" smtClean="0"/>
              <a:t>malloc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One should use the </a:t>
            </a:r>
            <a:r>
              <a:rPr lang="en-US" sz="2400" dirty="0" err="1" smtClean="0"/>
              <a:t>sizeof</a:t>
            </a:r>
            <a:r>
              <a:rPr lang="en-US" sz="2400" dirty="0" smtClean="0"/>
              <a:t> operator to determine how many bytes needed to allocate for each </a:t>
            </a:r>
            <a:r>
              <a:rPr lang="en-US" sz="2400" dirty="0" smtClean="0"/>
              <a:t>structure.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 smtClean="0"/>
              <a:t>size of a structure is not always equal to the sum of the sizes of the individual </a:t>
            </a:r>
            <a:r>
              <a:rPr lang="en-US" sz="2200" dirty="0" smtClean="0"/>
              <a:t>members!</a:t>
            </a:r>
            <a:endParaRPr lang="en-US" sz="22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68ED-D697-413C-8838-D2E3FA2D513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914400" y="3017837"/>
            <a:ext cx="7829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sz="1800" dirty="0" err="1"/>
              <a:t>ptr</a:t>
            </a:r>
            <a:r>
              <a:rPr lang="en-US" sz="1800" dirty="0"/>
              <a:t> = (</a:t>
            </a:r>
            <a:r>
              <a:rPr lang="en-US" sz="1800" dirty="0" err="1"/>
              <a:t>struct</a:t>
            </a:r>
            <a:r>
              <a:rPr lang="en-US" sz="1800" dirty="0"/>
              <a:t> complex *) </a:t>
            </a:r>
            <a:r>
              <a:rPr lang="en-US" sz="1800" dirty="0" err="1"/>
              <a:t>malloc</a:t>
            </a:r>
            <a:r>
              <a:rPr lang="en-US" sz="1800" dirty="0"/>
              <a:t>(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struct</a:t>
            </a:r>
            <a:r>
              <a:rPr lang="en-US" sz="1800" dirty="0"/>
              <a:t> complex));</a:t>
            </a:r>
          </a:p>
        </p:txBody>
      </p:sp>
      <p:sp>
        <p:nvSpPr>
          <p:cNvPr id="744453" name="Freeform 5"/>
          <p:cNvSpPr>
            <a:spLocks/>
          </p:cNvSpPr>
          <p:nvPr/>
        </p:nvSpPr>
        <p:spPr bwMode="auto">
          <a:xfrm>
            <a:off x="5410200" y="2941637"/>
            <a:ext cx="25908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0"/>
              </a:cxn>
              <a:cxn ang="0">
                <a:pos x="1584" y="0"/>
              </a:cxn>
              <a:cxn ang="0">
                <a:pos x="1632" y="96"/>
              </a:cxn>
            </a:cxnLst>
            <a:rect l="0" t="0" r="r" b="b"/>
            <a:pathLst>
              <a:path w="1632" h="96">
                <a:moveTo>
                  <a:pt x="0" y="96"/>
                </a:moveTo>
                <a:lnTo>
                  <a:pt x="48" y="0"/>
                </a:lnTo>
                <a:lnTo>
                  <a:pt x="1584" y="0"/>
                </a:lnTo>
                <a:lnTo>
                  <a:pt x="1632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5105400" y="2286000"/>
            <a:ext cx="3357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sz="1600">
                <a:latin typeface="Tahoma" pitchFamily="34" charset="0"/>
              </a:rPr>
              <a:t>Request this many bytes of storage</a:t>
            </a:r>
          </a:p>
        </p:txBody>
      </p:sp>
      <p:sp>
        <p:nvSpPr>
          <p:cNvPr id="744455" name="Line 7"/>
          <p:cNvSpPr>
            <a:spLocks noChangeShapeType="1"/>
          </p:cNvSpPr>
          <p:nvPr/>
        </p:nvSpPr>
        <p:spPr bwMode="auto">
          <a:xfrm flipV="1">
            <a:off x="6629400" y="26368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4456" name="Freeform 8"/>
          <p:cNvSpPr>
            <a:spLocks/>
          </p:cNvSpPr>
          <p:nvPr/>
        </p:nvSpPr>
        <p:spPr bwMode="auto">
          <a:xfrm>
            <a:off x="1828800" y="3322637"/>
            <a:ext cx="24384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536" y="144"/>
              </a:cxn>
              <a:cxn ang="0">
                <a:pos x="1536" y="0"/>
              </a:cxn>
            </a:cxnLst>
            <a:rect l="0" t="0" r="r" b="b"/>
            <a:pathLst>
              <a:path w="1536" h="144">
                <a:moveTo>
                  <a:pt x="0" y="0"/>
                </a:moveTo>
                <a:lnTo>
                  <a:pt x="0" y="144"/>
                </a:ln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4457" name="Text Box 9"/>
          <p:cNvSpPr txBox="1">
            <a:spLocks noChangeArrowheads="1"/>
          </p:cNvSpPr>
          <p:nvPr/>
        </p:nvSpPr>
        <p:spPr bwMode="auto">
          <a:xfrm>
            <a:off x="1600200" y="3886200"/>
            <a:ext cx="3228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Cast pointer returned by </a:t>
            </a:r>
            <a:r>
              <a:rPr lang="en-US" sz="1600" dirty="0" err="1">
                <a:latin typeface="Tahoma" pitchFamily="34" charset="0"/>
              </a:rPr>
              <a:t>malloc</a:t>
            </a:r>
            <a:r>
              <a:rPr lang="en-US" sz="1600" dirty="0">
                <a:latin typeface="Tahoma" pitchFamily="34" charset="0"/>
              </a:rPr>
              <a:t>() </a:t>
            </a:r>
          </a:p>
          <a:p>
            <a:pPr algn="l"/>
            <a:r>
              <a:rPr lang="en-US" sz="1600" dirty="0">
                <a:latin typeface="Tahoma" pitchFamily="34" charset="0"/>
              </a:rPr>
              <a:t>to a pointer to structure complex</a:t>
            </a:r>
          </a:p>
        </p:txBody>
      </p:sp>
      <p:sp>
        <p:nvSpPr>
          <p:cNvPr id="744458" name="Line 10"/>
          <p:cNvSpPr>
            <a:spLocks noChangeShapeType="1"/>
          </p:cNvSpPr>
          <p:nvPr/>
        </p:nvSpPr>
        <p:spPr bwMode="auto">
          <a:xfrm>
            <a:off x="3048000" y="347503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A09-062B-4F11-A631-0BF11889F1E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685800" y="874296"/>
            <a:ext cx="8408712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 defTabSz="455613"/>
            <a:r>
              <a:rPr lang="en-US" sz="1400" dirty="0"/>
              <a:t>#include	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algn="l" defTabSz="455613"/>
            <a:r>
              <a:rPr lang="en-US" sz="1400" dirty="0"/>
              <a:t>#include	&lt;</a:t>
            </a:r>
            <a:r>
              <a:rPr lang="en-US" sz="1400" dirty="0" err="1"/>
              <a:t>stdlib.h</a:t>
            </a:r>
            <a:r>
              <a:rPr lang="en-US" sz="1400" dirty="0"/>
              <a:t>&gt;</a:t>
            </a:r>
          </a:p>
          <a:p>
            <a:pPr algn="l" defTabSz="455613"/>
            <a:endParaRPr lang="en-US" sz="1400" dirty="0"/>
          </a:p>
          <a:p>
            <a:pPr algn="l" defTabSz="455613"/>
            <a:r>
              <a:rPr lang="en-US" sz="1400" dirty="0" err="1"/>
              <a:t>struct</a:t>
            </a:r>
            <a:r>
              <a:rPr lang="en-US" sz="1400" dirty="0"/>
              <a:t>	complex	{</a:t>
            </a:r>
          </a:p>
          <a:p>
            <a:pPr algn="l" defTabSz="455613"/>
            <a:r>
              <a:rPr lang="en-US" sz="1400" dirty="0"/>
              <a:t>	double 	real ;</a:t>
            </a:r>
          </a:p>
          <a:p>
            <a:pPr algn="l" defTabSz="455613"/>
            <a:r>
              <a:rPr lang="en-US" sz="1400" dirty="0"/>
              <a:t>	double	</a:t>
            </a:r>
            <a:r>
              <a:rPr lang="en-US" sz="1400" dirty="0" err="1"/>
              <a:t>imag</a:t>
            </a:r>
            <a:r>
              <a:rPr lang="en-US" sz="1400" dirty="0"/>
              <a:t> ;</a:t>
            </a:r>
          </a:p>
          <a:p>
            <a:pPr algn="l" defTabSz="455613"/>
            <a:r>
              <a:rPr lang="en-US" sz="1400" dirty="0"/>
              <a:t>} ;</a:t>
            </a:r>
          </a:p>
          <a:p>
            <a:pPr algn="l" defTabSz="455613"/>
            <a:endParaRPr lang="en-US" sz="1400" dirty="0"/>
          </a:p>
          <a:p>
            <a:pPr algn="l" defTabSz="455613"/>
            <a:r>
              <a:rPr lang="en-US" sz="1400" dirty="0" err="1"/>
              <a:t>int</a:t>
            </a:r>
            <a:r>
              <a:rPr lang="en-US" sz="1400" dirty="0"/>
              <a:t>	main( void )</a:t>
            </a:r>
          </a:p>
          <a:p>
            <a:pPr algn="l" defTabSz="455613"/>
            <a:r>
              <a:rPr lang="en-US" sz="1400" dirty="0"/>
              <a:t>{</a:t>
            </a:r>
          </a:p>
          <a:p>
            <a:pPr algn="l" defTabSz="455613"/>
            <a:r>
              <a:rPr lang="en-US" sz="1400" dirty="0"/>
              <a:t>	</a:t>
            </a:r>
            <a:r>
              <a:rPr lang="en-US" sz="1400" dirty="0" err="1"/>
              <a:t>struct</a:t>
            </a:r>
            <a:r>
              <a:rPr lang="en-US" sz="1400" dirty="0"/>
              <a:t>	complex	*</a:t>
            </a:r>
            <a:r>
              <a:rPr lang="en-US" sz="1400" dirty="0" err="1"/>
              <a:t>ptr</a:t>
            </a:r>
            <a:r>
              <a:rPr lang="en-US" sz="1400" dirty="0"/>
              <a:t> ;</a:t>
            </a:r>
          </a:p>
          <a:p>
            <a:pPr algn="l" defTabSz="455613"/>
            <a:endParaRPr lang="en-US" sz="1400" dirty="0"/>
          </a:p>
          <a:p>
            <a:pPr algn="l" defTabSz="455613"/>
            <a:r>
              <a:rPr lang="en-US" sz="1400" dirty="0"/>
              <a:t>	if(( </a:t>
            </a:r>
            <a:r>
              <a:rPr lang="en-US" sz="1400" dirty="0" err="1"/>
              <a:t>ptr</a:t>
            </a:r>
            <a:r>
              <a:rPr lang="en-US" sz="1400" dirty="0"/>
              <a:t>=(</a:t>
            </a:r>
            <a:r>
              <a:rPr lang="en-US" sz="1400" dirty="0" err="1"/>
              <a:t>struct</a:t>
            </a:r>
            <a:r>
              <a:rPr lang="en-US" sz="1400" dirty="0"/>
              <a:t> complex *)</a:t>
            </a:r>
            <a:r>
              <a:rPr lang="en-US" sz="1400" dirty="0" err="1"/>
              <a:t>malloc</a:t>
            </a:r>
            <a:r>
              <a:rPr lang="en-US" sz="1400" dirty="0"/>
              <a:t>( </a:t>
            </a:r>
            <a:r>
              <a:rPr lang="en-US" sz="1400" dirty="0" err="1"/>
              <a:t>sizeof</a:t>
            </a:r>
            <a:r>
              <a:rPr lang="en-US" sz="1400" dirty="0"/>
              <a:t>( </a:t>
            </a:r>
            <a:r>
              <a:rPr lang="en-US" sz="1400" dirty="0" err="1"/>
              <a:t>struct</a:t>
            </a:r>
            <a:r>
              <a:rPr lang="en-US" sz="1400" dirty="0"/>
              <a:t> complex)))==NULL){</a:t>
            </a:r>
          </a:p>
          <a:p>
            <a:pPr algn="l" defTabSz="455613"/>
            <a:r>
              <a:rPr lang="en-US" sz="1400" dirty="0"/>
              <a:t>		</a:t>
            </a:r>
            <a:r>
              <a:rPr lang="en-US" sz="1400" dirty="0" err="1" smtClean="0"/>
              <a:t>fprintf</a:t>
            </a:r>
            <a:r>
              <a:rPr lang="en-US" sz="1400" dirty="0" smtClean="0"/>
              <a:t>(</a:t>
            </a:r>
            <a:r>
              <a:rPr lang="en-US" sz="1400" dirty="0" err="1" smtClean="0"/>
              <a:t>stderr</a:t>
            </a:r>
            <a:r>
              <a:rPr lang="en-US" sz="1400" dirty="0" smtClean="0"/>
              <a:t>, "Insufficient </a:t>
            </a:r>
            <a:r>
              <a:rPr lang="en-US" sz="1400" dirty="0"/>
              <a:t>Memory allocating Structure.....\n") ;</a:t>
            </a:r>
          </a:p>
          <a:p>
            <a:pPr algn="l" defTabSz="455613"/>
            <a:r>
              <a:rPr lang="en-US" sz="1400" dirty="0"/>
              <a:t>		exit(0) ;</a:t>
            </a:r>
          </a:p>
          <a:p>
            <a:pPr algn="l" defTabSz="455613"/>
            <a:r>
              <a:rPr lang="en-US" sz="1400" dirty="0"/>
              <a:t>	}</a:t>
            </a:r>
          </a:p>
          <a:p>
            <a:pPr algn="l" defTabSz="455613"/>
            <a:endParaRPr lang="en-US" sz="1400" dirty="0"/>
          </a:p>
          <a:p>
            <a:pPr algn="l" defTabSz="455613"/>
            <a:r>
              <a:rPr lang="en-US" sz="1400" dirty="0"/>
              <a:t>	</a:t>
            </a:r>
            <a:r>
              <a:rPr lang="en-US" sz="1400" dirty="0" err="1"/>
              <a:t>ptr</a:t>
            </a:r>
            <a:r>
              <a:rPr lang="en-US" sz="1400" dirty="0"/>
              <a:t>-</a:t>
            </a:r>
            <a:r>
              <a:rPr lang="en-US" sz="1400" dirty="0" smtClean="0"/>
              <a:t>&gt; real </a:t>
            </a:r>
            <a:r>
              <a:rPr lang="en-US" sz="1400" dirty="0"/>
              <a:t>= 12.65 ;</a:t>
            </a:r>
          </a:p>
          <a:p>
            <a:pPr algn="l" defTabSz="455613"/>
            <a:r>
              <a:rPr lang="en-US" sz="1400" dirty="0"/>
              <a:t>	</a:t>
            </a:r>
            <a:r>
              <a:rPr lang="en-US" sz="1400" dirty="0" err="1"/>
              <a:t>ptr</a:t>
            </a:r>
            <a:r>
              <a:rPr lang="en-US" sz="1400" dirty="0"/>
              <a:t>-&gt; </a:t>
            </a:r>
            <a:r>
              <a:rPr lang="en-US" sz="1400" dirty="0" err="1"/>
              <a:t>imag</a:t>
            </a:r>
            <a:r>
              <a:rPr lang="en-US" sz="1400" dirty="0"/>
              <a:t> = 19.23 ;</a:t>
            </a:r>
          </a:p>
          <a:p>
            <a:pPr algn="l" defTabSz="455613"/>
            <a:endParaRPr lang="en-US" sz="1400" dirty="0"/>
          </a:p>
          <a:p>
            <a:pPr algn="l" defTabSz="455613"/>
            <a:r>
              <a:rPr lang="en-US" sz="1400" dirty="0"/>
              <a:t>	printf("real = %g, </a:t>
            </a:r>
            <a:r>
              <a:rPr lang="en-US" sz="1400" dirty="0" err="1"/>
              <a:t>imag</a:t>
            </a:r>
            <a:r>
              <a:rPr lang="en-US" sz="1400" dirty="0"/>
              <a:t> = %g\n", </a:t>
            </a:r>
            <a:r>
              <a:rPr lang="en-US" sz="1400" dirty="0" err="1"/>
              <a:t>ptr</a:t>
            </a:r>
            <a:r>
              <a:rPr lang="en-US" sz="1400" dirty="0"/>
              <a:t>-&gt;real, </a:t>
            </a:r>
            <a:r>
              <a:rPr lang="en-US" sz="1400" dirty="0" err="1"/>
              <a:t>ptr</a:t>
            </a:r>
            <a:r>
              <a:rPr lang="en-US" sz="1400" dirty="0"/>
              <a:t>-&gt;</a:t>
            </a:r>
            <a:r>
              <a:rPr lang="en-US" sz="1400" dirty="0" err="1"/>
              <a:t>imag</a:t>
            </a:r>
            <a:r>
              <a:rPr lang="en-US" sz="1400" dirty="0"/>
              <a:t> ) </a:t>
            </a:r>
            <a:r>
              <a:rPr lang="en-US" sz="1400" dirty="0" smtClean="0"/>
              <a:t>;</a:t>
            </a:r>
          </a:p>
          <a:p>
            <a:pPr algn="l" defTabSz="455613"/>
            <a:r>
              <a:rPr lang="en-US" sz="1400" dirty="0" smtClean="0"/>
              <a:t>	free(</a:t>
            </a:r>
            <a:r>
              <a:rPr lang="en-US" sz="1400" dirty="0" err="1" smtClean="0"/>
              <a:t>ptr</a:t>
            </a:r>
            <a:r>
              <a:rPr lang="en-US" sz="1400" dirty="0" smtClean="0"/>
              <a:t>);</a:t>
            </a:r>
            <a:endParaRPr lang="en-US" sz="1400" dirty="0"/>
          </a:p>
          <a:p>
            <a:pPr algn="l" defTabSz="455613"/>
            <a:r>
              <a:rPr lang="en-US" sz="1400" dirty="0"/>
              <a:t>	return  0 </a:t>
            </a:r>
            <a:r>
              <a:rPr lang="en-US" sz="1400" dirty="0" smtClean="0"/>
              <a:t>;</a:t>
            </a:r>
            <a:endParaRPr lang="en-US" sz="1400" dirty="0"/>
          </a:p>
          <a:p>
            <a:pPr algn="l" defTabSz="455613"/>
            <a:r>
              <a:rPr 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762000"/>
          </a:xfrm>
        </p:spPr>
        <p:txBody>
          <a:bodyPr>
            <a:noAutofit/>
          </a:bodyPr>
          <a:lstStyle/>
          <a:p>
            <a:r>
              <a:rPr lang="en-US" sz="2400" dirty="0"/>
              <a:t>Nested structure: a template contains a number of other smaller templates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328-9178-43C6-B8A8-D08BCD65E08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38862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 defTabSz="455613"/>
            <a:r>
              <a:rPr lang="en-US" sz="1400" dirty="0" err="1" smtClean="0"/>
              <a:t>typedef</a:t>
            </a:r>
            <a:r>
              <a:rPr lang="en-US" sz="1400" dirty="0" smtClean="0"/>
              <a:t>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{</a:t>
            </a:r>
            <a:endParaRPr lang="en-US" sz="1400" dirty="0"/>
          </a:p>
          <a:p>
            <a:pPr algn="l" defTabSz="455613"/>
            <a:r>
              <a:rPr lang="en-US" sz="1400" dirty="0"/>
              <a:t>	char title[100];</a:t>
            </a:r>
          </a:p>
          <a:p>
            <a:pPr algn="l" defTabSz="455613"/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CRN;   </a:t>
            </a:r>
          </a:p>
          <a:p>
            <a:pPr algn="l" defTabSz="455613"/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number_students</a:t>
            </a:r>
            <a:r>
              <a:rPr lang="en-US" sz="1400" dirty="0"/>
              <a:t>;</a:t>
            </a:r>
          </a:p>
          <a:p>
            <a:pPr algn="l" defTabSz="455613"/>
            <a:r>
              <a:rPr lang="en-US" sz="1400" dirty="0" smtClean="0"/>
              <a:t>} </a:t>
            </a:r>
            <a:r>
              <a:rPr lang="en-US" sz="1400" dirty="0" err="1" smtClean="0"/>
              <a:t>courseType</a:t>
            </a:r>
            <a:r>
              <a:rPr lang="en-US" sz="1400" dirty="0" smtClean="0"/>
              <a:t>;</a:t>
            </a:r>
            <a:endParaRPr lang="en-US" sz="1400" dirty="0"/>
          </a:p>
          <a:p>
            <a:pPr algn="l" defTabSz="455613"/>
            <a:endParaRPr lang="en-US" sz="1400" dirty="0"/>
          </a:p>
          <a:p>
            <a:pPr algn="l" defTabSz="455613"/>
            <a:r>
              <a:rPr lang="en-US" sz="1400" dirty="0" err="1" smtClean="0"/>
              <a:t>typedef</a:t>
            </a:r>
            <a:r>
              <a:rPr lang="en-US" sz="1400" dirty="0" smtClean="0"/>
              <a:t>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{</a:t>
            </a:r>
            <a:endParaRPr lang="en-US" sz="1400" dirty="0"/>
          </a:p>
          <a:p>
            <a:pPr algn="l" defTabSz="455613"/>
            <a:r>
              <a:rPr lang="en-US" sz="1400" dirty="0"/>
              <a:t>	char name[10];</a:t>
            </a:r>
          </a:p>
          <a:p>
            <a:pPr algn="l" defTabSz="455613"/>
            <a:r>
              <a:rPr lang="en-US" sz="1400" dirty="0"/>
              <a:t>	char office[10];</a:t>
            </a:r>
          </a:p>
          <a:p>
            <a:pPr algn="l" defTabSz="455613"/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extension;</a:t>
            </a:r>
          </a:p>
          <a:p>
            <a:pPr algn="l" defTabSz="455613"/>
            <a:r>
              <a:rPr lang="en-US" sz="1400" dirty="0" smtClean="0"/>
              <a:t>} </a:t>
            </a:r>
            <a:r>
              <a:rPr lang="en-US" sz="1400" dirty="0" err="1" smtClean="0"/>
              <a:t>instructorType</a:t>
            </a:r>
            <a:r>
              <a:rPr lang="en-US" sz="1400" dirty="0" smtClean="0"/>
              <a:t>;</a:t>
            </a:r>
            <a:endParaRPr lang="en-US" sz="1400" dirty="0"/>
          </a:p>
          <a:p>
            <a:pPr algn="l" defTabSz="455613"/>
            <a:r>
              <a:rPr lang="en-US" sz="1400" dirty="0"/>
              <a:t>	</a:t>
            </a:r>
          </a:p>
          <a:p>
            <a:pPr algn="l" defTabSz="455613"/>
            <a:r>
              <a:rPr lang="en-US" sz="1400" dirty="0" err="1" smtClean="0"/>
              <a:t>typedef</a:t>
            </a:r>
            <a:r>
              <a:rPr lang="en-US" sz="1400" dirty="0" smtClean="0"/>
              <a:t> </a:t>
            </a:r>
            <a:r>
              <a:rPr lang="en-US" sz="1400" dirty="0" err="1" smtClean="0"/>
              <a:t>struct</a:t>
            </a:r>
            <a:r>
              <a:rPr lang="en-US" sz="1400" dirty="0" smtClean="0"/>
              <a:t>{</a:t>
            </a:r>
            <a:endParaRPr lang="en-US" sz="1400" dirty="0"/>
          </a:p>
          <a:p>
            <a:pPr algn="l" defTabSz="455613"/>
            <a:r>
              <a:rPr lang="en-US" sz="1400" dirty="0"/>
              <a:t>	</a:t>
            </a:r>
            <a:r>
              <a:rPr lang="en-US" sz="1400" dirty="0" err="1" smtClean="0"/>
              <a:t>courseType</a:t>
            </a:r>
            <a:r>
              <a:rPr lang="en-US" sz="1400" dirty="0" smtClean="0"/>
              <a:t> course;</a:t>
            </a:r>
            <a:endParaRPr lang="en-US" sz="1400" dirty="0"/>
          </a:p>
          <a:p>
            <a:pPr algn="l" defTabSz="455613"/>
            <a:r>
              <a:rPr lang="en-US" sz="1400" dirty="0"/>
              <a:t>	</a:t>
            </a:r>
            <a:r>
              <a:rPr lang="en-US" sz="1400" dirty="0" err="1" smtClean="0"/>
              <a:t>instructorType</a:t>
            </a:r>
            <a:r>
              <a:rPr lang="en-US" sz="1400" dirty="0" smtClean="0"/>
              <a:t> instructor;</a:t>
            </a:r>
          </a:p>
          <a:p>
            <a:pPr algn="l" defTabSz="455613"/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session_number</a:t>
            </a:r>
            <a:r>
              <a:rPr lang="en-US" sz="1400" dirty="0" smtClean="0"/>
              <a:t>;</a:t>
            </a:r>
            <a:endParaRPr lang="en-US" sz="1400" dirty="0"/>
          </a:p>
          <a:p>
            <a:pPr algn="l" defTabSz="455613"/>
            <a:r>
              <a:rPr lang="en-US" sz="1400" dirty="0" smtClean="0"/>
              <a:t>} </a:t>
            </a:r>
            <a:r>
              <a:rPr lang="en-US" sz="1400" dirty="0" err="1" smtClean="0"/>
              <a:t>classType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667000"/>
            <a:ext cx="4044697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classType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c1; </a:t>
            </a:r>
          </a:p>
          <a:p>
            <a:pPr algn="l"/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c1.course.CRN = 20868;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c1.instructor.name = "Mark";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c1.session_number = 400;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04088"/>
            <a:ext cx="8229600" cy="667512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 of Structures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37160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build an array of structure objects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D30328-9178-43C6-B8A8-D08BCD65E0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3200400" cy="1858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400" dirty="0" err="1" smtClean="0"/>
              <a:t>typedef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{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400" dirty="0" smtClean="0"/>
              <a:t>	char name[100];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400" dirty="0" smtClean="0"/>
              <a:t>	char address[100];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age;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400" dirty="0" smtClean="0"/>
              <a:t>} </a:t>
            </a:r>
            <a:r>
              <a:rPr lang="en-US" altLang="zh-CN" sz="1400" dirty="0" err="1" smtClean="0"/>
              <a:t>studentType</a:t>
            </a:r>
            <a:r>
              <a:rPr lang="en-US" altLang="zh-CN" sz="1400" dirty="0" smtClean="0"/>
              <a:t>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sz="1400" dirty="0" smtClean="0"/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err="1" smtClean="0"/>
              <a:t>studentType</a:t>
            </a:r>
            <a:r>
              <a:rPr lang="en-US" sz="1400" dirty="0" smtClean="0"/>
              <a:t> students[10];</a:t>
            </a:r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48200" y="2057400"/>
            <a:ext cx="3886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err="1" smtClean="0"/>
              <a:t>studentType</a:t>
            </a:r>
            <a:r>
              <a:rPr lang="en-US" sz="1400" dirty="0" smtClean="0"/>
              <a:t> </a:t>
            </a:r>
            <a:r>
              <a:rPr lang="en-US" sz="1400" dirty="0" err="1" smtClean="0"/>
              <a:t>newStudent</a:t>
            </a:r>
            <a:r>
              <a:rPr lang="en-US" sz="1400" dirty="0" smtClean="0"/>
              <a:t> (void) 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{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	</a:t>
            </a:r>
            <a:r>
              <a:rPr lang="en-US" sz="1400" dirty="0" err="1" smtClean="0"/>
              <a:t>studentType</a:t>
            </a:r>
            <a:r>
              <a:rPr lang="en-US" sz="1400" dirty="0" smtClean="0"/>
              <a:t> temp;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	printf("Enter name: ");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	gets(temp.name);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	printf("Enter address: ")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	gets(</a:t>
            </a:r>
            <a:r>
              <a:rPr lang="en-US" sz="1400" dirty="0" err="1" smtClean="0"/>
              <a:t>temp.address</a:t>
            </a:r>
            <a:r>
              <a:rPr lang="en-US" sz="1400" dirty="0" smtClean="0"/>
              <a:t>);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	printf("Enter age: ")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	scanf("%d", &amp;</a:t>
            </a:r>
            <a:r>
              <a:rPr lang="en-US" sz="1400" dirty="0" err="1" smtClean="0"/>
              <a:t>temp.age</a:t>
            </a:r>
            <a:r>
              <a:rPr lang="en-US" sz="1400" dirty="0" smtClean="0"/>
              <a:t>);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	return temp;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/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4724400" cy="824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400" dirty="0" smtClean="0"/>
              <a:t>for 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&lt; </a:t>
            </a:r>
            <a:r>
              <a:rPr lang="en-US" altLang="zh-CN" sz="1400" dirty="0" err="1" smtClean="0"/>
              <a:t>numberOfStudents</a:t>
            </a:r>
            <a:r>
              <a:rPr lang="en-US" altLang="zh-CN" sz="1400" dirty="0" smtClean="0"/>
              <a:t>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 ) {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400" dirty="0" smtClean="0"/>
              <a:t>	students[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 = </a:t>
            </a:r>
            <a:r>
              <a:rPr lang="en-US" altLang="zh-CN" sz="1400" dirty="0" err="1" smtClean="0"/>
              <a:t>newStudent</a:t>
            </a:r>
            <a:r>
              <a:rPr lang="en-US" altLang="zh-CN" sz="1400" dirty="0" smtClean="0"/>
              <a:t>();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altLang="zh-CN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 structure is a collection (or group) of related elements, possibly of different types, having a single </a:t>
            </a:r>
            <a:r>
              <a:rPr lang="en-US" altLang="zh-CN" sz="2000" dirty="0" smtClean="0"/>
              <a:t>name.</a:t>
            </a:r>
            <a:endParaRPr lang="en-US" altLang="zh-CN" sz="2000" dirty="0"/>
          </a:p>
          <a:p>
            <a:r>
              <a:rPr lang="en-US" altLang="zh-CN" sz="2000" dirty="0"/>
              <a:t>For example, define variables to record the details about a person without structures:</a:t>
            </a:r>
          </a:p>
          <a:p>
            <a:pPr lvl="1"/>
            <a:r>
              <a:rPr lang="en-US" altLang="zh-CN" sz="1800" dirty="0"/>
              <a:t>Name --- char name[100];</a:t>
            </a:r>
          </a:p>
          <a:p>
            <a:pPr lvl="1"/>
            <a:r>
              <a:rPr lang="en-US" altLang="zh-CN" sz="1800" dirty="0"/>
              <a:t>Address --- char address[100];</a:t>
            </a:r>
          </a:p>
          <a:p>
            <a:pPr lvl="1"/>
            <a:r>
              <a:rPr lang="en-US" altLang="zh-CN" sz="1800" dirty="0"/>
              <a:t>Age ---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age</a:t>
            </a:r>
            <a:r>
              <a:rPr lang="en-US" altLang="zh-CN" sz="1800" dirty="0" smtClean="0"/>
              <a:t>;</a:t>
            </a:r>
          </a:p>
          <a:p>
            <a:pPr lvl="1"/>
            <a:r>
              <a:rPr lang="en-US" altLang="zh-CN" sz="1800" dirty="0" smtClean="0"/>
              <a:t>Gender – char gender;</a:t>
            </a:r>
            <a:endParaRPr lang="en-US" altLang="zh-CN" sz="1800" dirty="0"/>
          </a:p>
          <a:p>
            <a:pPr lvl="1">
              <a:buNone/>
            </a:pPr>
            <a:endParaRPr lang="en-US" altLang="zh-CN" sz="1800" dirty="0"/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	When passing all the details about a person to a function, we need to pass 5 parameters. If we define a structure to include all of them, we only need to pass a structure to a function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2FF-371F-4A43-B437-62FEA5DFF077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r>
              <a:rPr lang="en-US" altLang="zh-CN" dirty="0"/>
              <a:t>Structure Declaration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Two-step declaration</a:t>
            </a:r>
          </a:p>
          <a:p>
            <a:pPr lvl="1"/>
            <a:r>
              <a:rPr lang="en-US" altLang="zh-CN" sz="2000" dirty="0"/>
              <a:t>Define a structure template (Usually declared globally</a:t>
            </a:r>
            <a:r>
              <a:rPr lang="en-US" altLang="zh-CN" sz="2000" dirty="0" smtClean="0"/>
              <a:t>)</a:t>
            </a:r>
            <a:endParaRPr lang="en-US" altLang="zh-CN" sz="1000" dirty="0"/>
          </a:p>
          <a:p>
            <a:pPr lvl="1">
              <a:buFont typeface="Wingdings" pitchFamily="2" charset="2"/>
              <a:buNone/>
            </a:pPr>
            <a:r>
              <a:rPr lang="en-US" altLang="zh-CN" sz="1600" dirty="0" err="1">
                <a:latin typeface="Courier New" pitchFamily="49" charset="0"/>
              </a:rPr>
              <a:t>struct</a:t>
            </a:r>
            <a:r>
              <a:rPr lang="en-US" altLang="zh-CN" sz="1600" dirty="0">
                <a:latin typeface="Courier New" pitchFamily="49" charset="0"/>
              </a:rPr>
              <a:t> student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>
                <a:latin typeface="Courier New" pitchFamily="49" charset="0"/>
              </a:rPr>
              <a:t>	char name[100];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>
                <a:latin typeface="Courier New" pitchFamily="49" charset="0"/>
              </a:rPr>
              <a:t>	char address[100];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>
                <a:latin typeface="Courier New" pitchFamily="49" charset="0"/>
              </a:rPr>
              <a:t>	</a:t>
            </a:r>
            <a:r>
              <a:rPr lang="en-US" altLang="zh-CN" sz="1600" dirty="0" err="1">
                <a:latin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</a:rPr>
              <a:t> age</a:t>
            </a:r>
            <a:r>
              <a:rPr lang="en-US" altLang="zh-CN" sz="1600" dirty="0" smtClean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</a:rPr>
              <a:t>	char gender;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</a:rPr>
              <a:t>}; </a:t>
            </a:r>
            <a:endParaRPr lang="en-US" altLang="zh-CN" sz="1600" dirty="0">
              <a:latin typeface="Courier New" pitchFamily="49" charset="0"/>
            </a:endParaRPr>
          </a:p>
          <a:p>
            <a:pPr lvl="1"/>
            <a:r>
              <a:rPr lang="en-US" altLang="zh-CN" sz="1800" dirty="0" smtClean="0"/>
              <a:t>The above declaration does not define a variable. It defines a new </a:t>
            </a:r>
            <a:r>
              <a:rPr lang="en-US" altLang="zh-CN" sz="1800" b="1" dirty="0" smtClean="0"/>
              <a:t>data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type</a:t>
            </a:r>
            <a:r>
              <a:rPr lang="en-US" altLang="zh-CN" sz="1800" dirty="0" smtClean="0"/>
              <a:t> "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student". This new type can be used to define variables like any other type name.</a:t>
            </a:r>
            <a:endParaRPr lang="en-US" altLang="zh-CN" sz="1800" dirty="0">
              <a:latin typeface="Courier New" pitchFamily="49" charset="0"/>
            </a:endParaRPr>
          </a:p>
          <a:p>
            <a:pPr lvl="1"/>
            <a:r>
              <a:rPr lang="en-US" altLang="zh-CN" sz="2000" dirty="0" smtClean="0"/>
              <a:t>Declare </a:t>
            </a:r>
            <a:r>
              <a:rPr lang="en-US" altLang="zh-CN" sz="2000" dirty="0"/>
              <a:t>a structure variable</a:t>
            </a:r>
          </a:p>
          <a:p>
            <a:pPr lvl="1">
              <a:buFont typeface="Wingdings" pitchFamily="2" charset="2"/>
              <a:buNone/>
            </a:pPr>
            <a:endParaRPr lang="en-US" altLang="zh-CN" sz="800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800" dirty="0" err="1">
                <a:latin typeface="Courier New" pitchFamily="49" charset="0"/>
              </a:rPr>
              <a:t>struct</a:t>
            </a:r>
            <a:r>
              <a:rPr lang="en-US" altLang="zh-CN" sz="1800" dirty="0">
                <a:latin typeface="Courier New" pitchFamily="49" charset="0"/>
              </a:rPr>
              <a:t> student </a:t>
            </a:r>
            <a:r>
              <a:rPr lang="en-US" altLang="zh-CN" sz="1800" dirty="0" smtClean="0">
                <a:latin typeface="Courier New" pitchFamily="49" charset="0"/>
              </a:rPr>
              <a:t>s1; </a:t>
            </a:r>
            <a:endParaRPr lang="en-US" altLang="zh-CN" sz="1800" dirty="0">
              <a:latin typeface="Courier New" pitchFamily="49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6DDE-0FA8-4F83-9B2A-66FC8B7F7171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4572000" y="5638800"/>
            <a:ext cx="3657600" cy="3385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/>
            <a:r>
              <a:rPr lang="en-US" altLang="zh-CN" sz="1600" dirty="0" smtClean="0">
                <a:latin typeface="Tahoma" pitchFamily="34" charset="0"/>
              </a:rPr>
              <a:t>s1 </a:t>
            </a:r>
            <a:r>
              <a:rPr lang="en-US" altLang="zh-CN" sz="1600" dirty="0">
                <a:latin typeface="Tahoma" pitchFamily="34" charset="0"/>
              </a:rPr>
              <a:t>is </a:t>
            </a:r>
            <a:r>
              <a:rPr lang="en-US" altLang="zh-CN" sz="1600" dirty="0" smtClean="0">
                <a:latin typeface="Tahoma" pitchFamily="34" charset="0"/>
              </a:rPr>
              <a:t>a variable of type </a:t>
            </a:r>
            <a:r>
              <a:rPr lang="en-US" altLang="zh-CN" sz="1600" dirty="0" err="1" smtClean="0">
                <a:latin typeface="Tahoma" pitchFamily="34" charset="0"/>
              </a:rPr>
              <a:t>struct</a:t>
            </a:r>
            <a:r>
              <a:rPr lang="en-US" altLang="zh-CN" sz="1600" dirty="0" smtClean="0">
                <a:latin typeface="Tahoma" pitchFamily="34" charset="0"/>
              </a:rPr>
              <a:t> student</a:t>
            </a:r>
            <a:endParaRPr lang="en-US" altLang="zh-CN" sz="1600" dirty="0">
              <a:latin typeface="Tahoma" pitchFamily="34" charset="0"/>
            </a:endParaRPr>
          </a:p>
        </p:txBody>
      </p:sp>
      <p:sp>
        <p:nvSpPr>
          <p:cNvPr id="724999" name="Line 7"/>
          <p:cNvSpPr>
            <a:spLocks noChangeShapeType="1"/>
          </p:cNvSpPr>
          <p:nvPr/>
        </p:nvSpPr>
        <p:spPr bwMode="auto">
          <a:xfrm>
            <a:off x="38862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altLang="zh-CN" dirty="0" smtClean="0"/>
              <a:t>Structure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Structure template declarations and associated variable declarations can be combined.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altLang="zh-CN" sz="1700" dirty="0" err="1" smtClean="0">
                <a:latin typeface="Courier New" pitchFamily="49" charset="0"/>
              </a:rPr>
              <a:t>struct</a:t>
            </a:r>
            <a:r>
              <a:rPr lang="en-US" altLang="zh-CN" sz="1700" dirty="0" smtClean="0">
                <a:latin typeface="Courier New" pitchFamily="49" charset="0"/>
              </a:rPr>
              <a:t> student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700" dirty="0" smtClean="0">
                <a:latin typeface="Courier New" pitchFamily="49" charset="0"/>
              </a:rPr>
              <a:t>	char name[100];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700" dirty="0" smtClean="0">
                <a:latin typeface="Courier New" pitchFamily="49" charset="0"/>
              </a:rPr>
              <a:t>	char address[100];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700" dirty="0" smtClean="0">
                <a:latin typeface="Courier New" pitchFamily="49" charset="0"/>
              </a:rPr>
              <a:t>	</a:t>
            </a:r>
            <a:r>
              <a:rPr lang="en-US" altLang="zh-CN" sz="1700" dirty="0" err="1" smtClean="0">
                <a:latin typeface="Courier New" pitchFamily="49" charset="0"/>
              </a:rPr>
              <a:t>int</a:t>
            </a:r>
            <a:r>
              <a:rPr lang="en-US" altLang="zh-CN" sz="1700" dirty="0" smtClean="0">
                <a:latin typeface="Courier New" pitchFamily="49" charset="0"/>
              </a:rPr>
              <a:t> age;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700" dirty="0" smtClean="0">
                <a:latin typeface="Courier New" pitchFamily="49" charset="0"/>
              </a:rPr>
              <a:t>	char gender;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700" dirty="0" smtClean="0">
                <a:latin typeface="Courier New" pitchFamily="49" charset="0"/>
              </a:rPr>
              <a:t>} s1</a:t>
            </a:r>
            <a:r>
              <a:rPr lang="en-US" altLang="zh-CN" sz="1700" dirty="0" smtClean="0">
                <a:latin typeface="Courier New" pitchFamily="49" charset="0"/>
              </a:rPr>
              <a:t>, s2</a:t>
            </a:r>
            <a:r>
              <a:rPr lang="en-US" altLang="zh-CN" sz="1600" dirty="0" smtClean="0">
                <a:latin typeface="Courier New" pitchFamily="49" charset="0"/>
              </a:rPr>
              <a:t>; </a:t>
            </a:r>
          </a:p>
          <a:p>
            <a:r>
              <a:rPr lang="en-US" sz="2000" dirty="0" smtClean="0"/>
              <a:t>We can use </a:t>
            </a:r>
            <a:r>
              <a:rPr lang="en-US" sz="2000" dirty="0" err="1" smtClean="0"/>
              <a:t>typedef</a:t>
            </a:r>
            <a:r>
              <a:rPr lang="en-US" sz="2000" dirty="0" smtClean="0"/>
              <a:t> to create an alias for previously defined data types.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student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studentType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studentType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s1, s2; 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b1, b2;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495800" cy="27127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dirty="0" err="1" smtClean="0">
                <a:latin typeface="Courier New" pitchFamily="49" charset="0"/>
              </a:rPr>
              <a:t>struct</a:t>
            </a:r>
            <a:r>
              <a:rPr lang="en-US" altLang="zh-CN" sz="1600" dirty="0" smtClean="0">
                <a:latin typeface="Courier New" pitchFamily="49" charset="0"/>
              </a:rPr>
              <a:t> student 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</a:rPr>
              <a:t>	char name[100];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</a:rPr>
              <a:t>	char address[100];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</a:rPr>
              <a:t>	</a:t>
            </a:r>
            <a:r>
              <a:rPr lang="en-US" altLang="zh-CN" sz="1600" dirty="0" err="1" smtClean="0">
                <a:latin typeface="Courier New" pitchFamily="49" charset="0"/>
              </a:rPr>
              <a:t>int</a:t>
            </a:r>
            <a:r>
              <a:rPr lang="en-US" altLang="zh-CN" sz="1600" dirty="0" smtClean="0">
                <a:latin typeface="Courier New" pitchFamily="49" charset="0"/>
              </a:rPr>
              <a:t> age;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</a:rPr>
              <a:t>	char gender;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</a:rPr>
              <a:t>}; </a:t>
            </a:r>
          </a:p>
          <a:p>
            <a:pPr>
              <a:buFont typeface="Wingdings" pitchFamily="2" charset="2"/>
              <a:buNone/>
            </a:pPr>
            <a:endParaRPr lang="en-US" altLang="zh-CN" sz="1600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err="1" smtClean="0">
                <a:latin typeface="Courier New" pitchFamily="49" charset="0"/>
              </a:rPr>
              <a:t>typedef</a:t>
            </a:r>
            <a:r>
              <a:rPr lang="en-US" altLang="zh-CN" sz="1600" dirty="0" smtClean="0">
                <a:latin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</a:rPr>
              <a:t>struct</a:t>
            </a:r>
            <a:r>
              <a:rPr lang="en-US" altLang="zh-CN" sz="1600" dirty="0" smtClean="0">
                <a:latin typeface="Courier New" pitchFamily="49" charset="0"/>
              </a:rPr>
              <a:t> student </a:t>
            </a:r>
            <a:r>
              <a:rPr lang="en-US" altLang="zh-CN" sz="1600" dirty="0" err="1" smtClean="0">
                <a:latin typeface="Courier New" pitchFamily="49" charset="0"/>
              </a:rPr>
              <a:t>studentType</a:t>
            </a:r>
            <a:r>
              <a:rPr lang="en-US" altLang="zh-CN" sz="1600" dirty="0" smtClean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err="1" smtClean="0">
                <a:latin typeface="Courier New" pitchFamily="49" charset="0"/>
              </a:rPr>
              <a:t>studentType</a:t>
            </a:r>
            <a:r>
              <a:rPr lang="en-US" altLang="zh-CN" sz="1600" dirty="0" smtClean="0">
                <a:latin typeface="Courier New" pitchFamily="49" charset="0"/>
              </a:rPr>
              <a:t> s1, s2;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1981200"/>
            <a:ext cx="3429000" cy="27127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typedef</a:t>
            </a:r>
            <a:r>
              <a:rPr kumimoji="0" lang="en-US" altLang="zh-C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char name[100];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char address[100];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age;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char gender;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studentType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studentType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s1, s2;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Accessing </a:t>
            </a:r>
            <a:r>
              <a:rPr lang="en-US" altLang="zh-CN" sz="4800" dirty="0" smtClean="0"/>
              <a:t>Structure Members</a:t>
            </a:r>
            <a:endParaRPr lang="en-US" altLang="zh-CN" sz="4800" dirty="0"/>
          </a:p>
        </p:txBody>
      </p:sp>
      <p:sp>
        <p:nvSpPr>
          <p:cNvPr id="7270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 altLang="zh-CN" sz="2000" dirty="0" smtClean="0"/>
              <a:t>Members (data fields) </a:t>
            </a:r>
            <a:r>
              <a:rPr lang="en-US" altLang="zh-CN" sz="2000" dirty="0"/>
              <a:t>of a structure variable can be accessed </a:t>
            </a:r>
            <a:r>
              <a:rPr lang="en-US" altLang="zh-CN" sz="2000" dirty="0" smtClean="0"/>
              <a:t>using</a:t>
            </a:r>
            <a:endParaRPr lang="en-US" altLang="zh-CN" sz="2000" dirty="0"/>
          </a:p>
          <a:p>
            <a:pPr lvl="1"/>
            <a:r>
              <a:rPr lang="en-US" altLang="zh-CN" sz="1800" dirty="0"/>
              <a:t>structure_variable. </a:t>
            </a:r>
            <a:r>
              <a:rPr lang="en-US" altLang="zh-CN" sz="1800" dirty="0" smtClean="0"/>
              <a:t>member_name</a:t>
            </a:r>
            <a:r>
              <a:rPr lang="en-US" altLang="zh-CN" sz="1800" dirty="0"/>
              <a:t>	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293C-3389-4E3C-ADD0-9BC051B11C5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1295400" y="2359231"/>
            <a:ext cx="5800306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 defTabSz="455613"/>
            <a:r>
              <a:rPr lang="en-US" altLang="zh-CN" sz="1400" dirty="0"/>
              <a:t>#include	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algn="l" defTabSz="455613"/>
            <a:endParaRPr lang="en-US" altLang="zh-CN" sz="1400" dirty="0"/>
          </a:p>
          <a:p>
            <a:pPr algn="l" defTabSz="455613"/>
            <a:r>
              <a:rPr lang="en-US" altLang="zh-CN" sz="1400" dirty="0" err="1"/>
              <a:t>struct</a:t>
            </a:r>
            <a:r>
              <a:rPr lang="en-US" altLang="zh-CN" sz="1400" dirty="0"/>
              <a:t>	car	{</a:t>
            </a:r>
          </a:p>
          <a:p>
            <a:pPr algn="l" defTabSz="455613"/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		capacity;</a:t>
            </a:r>
          </a:p>
          <a:p>
            <a:pPr algn="l" defTabSz="455613"/>
            <a:r>
              <a:rPr lang="en-US" altLang="zh-CN" sz="1400" dirty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	</a:t>
            </a:r>
            <a:r>
              <a:rPr lang="en-US" altLang="zh-CN" sz="1400" dirty="0"/>
              <a:t>	doors;</a:t>
            </a:r>
          </a:p>
          <a:p>
            <a:pPr algn="l" defTabSz="455613"/>
            <a:r>
              <a:rPr lang="en-US" altLang="zh-CN" sz="1400" dirty="0" smtClean="0"/>
              <a:t>} c1</a:t>
            </a:r>
            <a:r>
              <a:rPr lang="en-US" altLang="zh-CN" sz="1400" dirty="0"/>
              <a:t>;</a:t>
            </a:r>
          </a:p>
          <a:p>
            <a:pPr algn="l" defTabSz="455613"/>
            <a:endParaRPr lang="en-US" altLang="zh-CN" sz="1400" dirty="0"/>
          </a:p>
          <a:p>
            <a:pPr algn="l" defTabSz="455613"/>
            <a:r>
              <a:rPr lang="en-US" altLang="zh-CN" sz="1400" dirty="0" err="1"/>
              <a:t>int</a:t>
            </a:r>
            <a:r>
              <a:rPr lang="en-US" altLang="zh-CN" sz="1400" dirty="0"/>
              <a:t>	main( void )</a:t>
            </a:r>
          </a:p>
          <a:p>
            <a:pPr algn="l" defTabSz="455613"/>
            <a:r>
              <a:rPr lang="en-US" altLang="zh-CN" sz="1400" dirty="0"/>
              <a:t>{</a:t>
            </a:r>
          </a:p>
          <a:p>
            <a:pPr algn="l" defTabSz="455613"/>
            <a:r>
              <a:rPr lang="en-US" altLang="zh-CN" sz="1400" dirty="0"/>
              <a:t>	c1.capacity = 2495;</a:t>
            </a:r>
          </a:p>
          <a:p>
            <a:pPr algn="l" defTabSz="455613"/>
            <a:r>
              <a:rPr lang="en-US" altLang="zh-CN" sz="1400" dirty="0"/>
              <a:t>	</a:t>
            </a:r>
          </a:p>
          <a:p>
            <a:pPr algn="l" defTabSz="455613"/>
            <a:r>
              <a:rPr lang="en-US" altLang="zh-CN" sz="1400" dirty="0"/>
              <a:t>	printf( "Engine Capacity = %d\n", c1.capacity );</a:t>
            </a:r>
          </a:p>
          <a:p>
            <a:pPr algn="l" defTabSz="455613"/>
            <a:r>
              <a:rPr lang="en-US" altLang="zh-CN" sz="1400" dirty="0"/>
              <a:t>	</a:t>
            </a:r>
            <a:r>
              <a:rPr lang="en-US" altLang="zh-CN" sz="1400" dirty="0" smtClean="0"/>
              <a:t>printf( "Enter number of doors: ");</a:t>
            </a:r>
          </a:p>
          <a:p>
            <a:pPr algn="l" defTabSz="455613"/>
            <a:r>
              <a:rPr lang="en-US" altLang="zh-CN" sz="1400" dirty="0" smtClean="0"/>
              <a:t>	scanf("%d", &amp;(c1.doors));</a:t>
            </a:r>
          </a:p>
          <a:p>
            <a:pPr algn="l" defTabSz="455613"/>
            <a:r>
              <a:rPr lang="en-US" altLang="zh-CN" sz="1400" dirty="0" smtClean="0"/>
              <a:t>	printf</a:t>
            </a:r>
            <a:r>
              <a:rPr lang="en-US" altLang="zh-CN" sz="1400" dirty="0"/>
              <a:t>( "Number of doors = %d\n", c1.doors </a:t>
            </a:r>
            <a:r>
              <a:rPr lang="en-US" altLang="zh-CN" sz="1400" dirty="0" smtClean="0"/>
              <a:t>);</a:t>
            </a:r>
          </a:p>
          <a:p>
            <a:pPr algn="l" defTabSz="455613"/>
            <a:r>
              <a:rPr lang="en-US" altLang="zh-CN" sz="1400" dirty="0" smtClean="0"/>
              <a:t>	</a:t>
            </a:r>
            <a:endParaRPr lang="en-US" altLang="zh-CN" sz="1400" dirty="0"/>
          </a:p>
          <a:p>
            <a:pPr algn="l" defTabSz="455613"/>
            <a:r>
              <a:rPr lang="en-US" altLang="zh-CN" sz="1400" dirty="0"/>
              <a:t>	return 0 ;</a:t>
            </a:r>
          </a:p>
          <a:p>
            <a:pPr algn="l" defTabSz="455613"/>
            <a:r>
              <a:rPr lang="en-US" altLang="zh-CN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Initializing a </a:t>
            </a:r>
            <a:r>
              <a:rPr lang="en-US" altLang="zh-CN" dirty="0" smtClean="0"/>
              <a:t>Structure Variable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E7C-6488-45D3-B0F1-99CE883E6585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64738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altLang="zh-CN" sz="1800"/>
              <a:t>struct template var = {val1, val2, ..., val</a:t>
            </a:r>
            <a:r>
              <a:rPr lang="en-US" altLang="zh-CN" sz="1800" i="1"/>
              <a:t>n</a:t>
            </a:r>
            <a:r>
              <a:rPr lang="en-US" altLang="zh-CN" sz="1800"/>
              <a:t>};</a:t>
            </a: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762000" y="2819400"/>
            <a:ext cx="1220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/>
            <a:r>
              <a:rPr lang="en-US" altLang="zh-CN" sz="2000" dirty="0">
                <a:latin typeface="Tahoma" pitchFamily="34" charset="0"/>
              </a:rPr>
              <a:t>Example:</a:t>
            </a:r>
          </a:p>
        </p:txBody>
      </p:sp>
      <p:sp>
        <p:nvSpPr>
          <p:cNvPr id="728069" name="Text Box 5"/>
          <p:cNvSpPr txBox="1">
            <a:spLocks noChangeArrowheads="1"/>
          </p:cNvSpPr>
          <p:nvPr/>
        </p:nvSpPr>
        <p:spPr bwMode="auto">
          <a:xfrm>
            <a:off x="838200" y="3256181"/>
            <a:ext cx="6973384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 defTabSz="403225"/>
            <a:r>
              <a:rPr lang="en-US" altLang="zh-CN" sz="1600" dirty="0" err="1"/>
              <a:t>struct</a:t>
            </a:r>
            <a:r>
              <a:rPr lang="en-US" altLang="zh-CN" sz="1600" dirty="0"/>
              <a:t> employee {</a:t>
            </a:r>
          </a:p>
          <a:p>
            <a:pPr algn="l" defTabSz="403225"/>
            <a:r>
              <a:rPr lang="en-US" altLang="zh-CN" sz="1600" dirty="0"/>
              <a:t>	char name[50];</a:t>
            </a:r>
          </a:p>
          <a:p>
            <a:pPr algn="l" defTabSz="403225"/>
            <a:r>
              <a:rPr lang="en-US" altLang="zh-CN" sz="1600" dirty="0"/>
              <a:t>	char position[50];</a:t>
            </a:r>
          </a:p>
          <a:p>
            <a:pPr algn="l" defTabSz="403225"/>
            <a:r>
              <a:rPr lang="en-US" altLang="zh-CN" sz="1600" dirty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age;</a:t>
            </a:r>
            <a:endParaRPr lang="en-US" altLang="zh-CN" sz="1600" dirty="0"/>
          </a:p>
          <a:p>
            <a:pPr algn="l" defTabSz="403225"/>
            <a:r>
              <a:rPr lang="en-US" altLang="zh-CN" sz="1600" dirty="0"/>
              <a:t>};</a:t>
            </a:r>
          </a:p>
          <a:p>
            <a:pPr algn="l" defTabSz="403225"/>
            <a:endParaRPr lang="en-US" altLang="zh-CN" sz="1600" dirty="0"/>
          </a:p>
          <a:p>
            <a:pPr algn="l" defTabSz="403225"/>
            <a:r>
              <a:rPr lang="en-US" altLang="zh-CN" sz="1600" dirty="0" err="1"/>
              <a:t>struct</a:t>
            </a:r>
            <a:r>
              <a:rPr lang="en-US" altLang="zh-CN" sz="1600" dirty="0"/>
              <a:t> employee </a:t>
            </a:r>
            <a:r>
              <a:rPr lang="en-US" altLang="zh-CN" sz="1600" dirty="0" smtClean="0"/>
              <a:t>e1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{"Mary Jones", "Inspector", 30};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Structure </a:t>
            </a:r>
            <a:r>
              <a:rPr lang="en-US" altLang="zh-CN" dirty="0" smtClean="0"/>
              <a:t>Copying </a:t>
            </a:r>
            <a:r>
              <a:rPr lang="en-US" altLang="zh-CN" dirty="0"/>
              <a:t>and </a:t>
            </a:r>
            <a:r>
              <a:rPr lang="en-US" altLang="zh-CN" dirty="0" smtClean="0"/>
              <a:t>Assignment</a:t>
            </a:r>
            <a:endParaRPr lang="en-US" altLang="zh-CN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762000"/>
          </a:xfrm>
        </p:spPr>
        <p:txBody>
          <a:bodyPr/>
          <a:lstStyle/>
          <a:p>
            <a:r>
              <a:rPr lang="en-US" altLang="zh-CN" sz="2000" dirty="0"/>
              <a:t>The contents of one structure can be assigned to another structure provided that both structure are defined from the same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2F1B-FB9D-4BB0-AF36-06E29AA0B06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1143000" y="2286000"/>
            <a:ext cx="5294313" cy="401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>
              <a:tabLst>
                <a:tab pos="455613" algn="l"/>
              </a:tabLst>
            </a:pPr>
            <a:r>
              <a:rPr lang="en-US" altLang="zh-CN" sz="1600" dirty="0"/>
              <a:t>#include 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algn="l">
              <a:tabLst>
                <a:tab pos="455613" algn="l"/>
              </a:tabLst>
            </a:pPr>
            <a:endParaRPr lang="en-US" altLang="zh-CN" sz="1600" dirty="0"/>
          </a:p>
          <a:p>
            <a:pPr algn="l">
              <a:tabLst>
                <a:tab pos="455613" algn="l"/>
              </a:tabLst>
            </a:pPr>
            <a:r>
              <a:rPr lang="en-US" altLang="zh-CN" sz="1600" dirty="0" err="1"/>
              <a:t>struct</a:t>
            </a:r>
            <a:r>
              <a:rPr lang="en-US" altLang="zh-CN" sz="1600" dirty="0"/>
              <a:t>	complex	{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double real;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double </a:t>
            </a:r>
            <a:r>
              <a:rPr lang="en-US" altLang="zh-CN" sz="1600" dirty="0" err="1"/>
              <a:t>imag</a:t>
            </a:r>
            <a:r>
              <a:rPr lang="en-US" altLang="zh-CN" sz="1600" dirty="0"/>
              <a:t>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} x;</a:t>
            </a:r>
          </a:p>
          <a:p>
            <a:pPr algn="l">
              <a:tabLst>
                <a:tab pos="455613" algn="l"/>
              </a:tabLst>
            </a:pPr>
            <a:endParaRPr lang="en-US" altLang="zh-CN" sz="1600" dirty="0"/>
          </a:p>
          <a:p>
            <a:pPr algn="l">
              <a:tabLst>
                <a:tab pos="455613" algn="l"/>
              </a:tabLst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 void )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{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 y;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x.real</a:t>
            </a:r>
            <a:r>
              <a:rPr lang="en-US" altLang="zh-CN" sz="1600" dirty="0" smtClean="0"/>
              <a:t> = 1.2</a:t>
            </a:r>
            <a:r>
              <a:rPr lang="en-US" altLang="zh-CN" sz="1600" dirty="0"/>
              <a:t>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x.imag</a:t>
            </a:r>
            <a:r>
              <a:rPr lang="en-US" altLang="zh-CN" sz="1600" dirty="0" smtClean="0"/>
              <a:t> = 3.3</a:t>
            </a:r>
            <a:r>
              <a:rPr lang="en-US" altLang="zh-CN" sz="1600" dirty="0"/>
              <a:t>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y = x ; 	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("%g + %g i\n", </a:t>
            </a:r>
            <a:r>
              <a:rPr lang="en-US" altLang="zh-CN" sz="1600" dirty="0" err="1"/>
              <a:t>y.real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y.imag</a:t>
            </a:r>
            <a:r>
              <a:rPr lang="en-US" altLang="zh-CN" sz="1600" dirty="0"/>
              <a:t>);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return 0 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Structures </a:t>
            </a:r>
            <a:r>
              <a:rPr lang="en-US" altLang="zh-CN" dirty="0" smtClean="0"/>
              <a:t>with Functions</a:t>
            </a:r>
            <a:endParaRPr lang="en-US" altLang="zh-CN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9144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Structures are passed to function by value (i.e. </a:t>
            </a:r>
            <a:r>
              <a:rPr lang="en-US" altLang="zh-CN" sz="2400" dirty="0" smtClean="0"/>
              <a:t>a copy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A structure can be returned by a function</a:t>
            </a:r>
            <a:endParaRPr lang="en-US" altLang="zh-C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1A78-49BB-45B5-A629-DF4F97BAF2BB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1447800" y="5183882"/>
            <a:ext cx="5582297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>
              <a:tabLst>
                <a:tab pos="455613" algn="l"/>
              </a:tabLst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display_data</a:t>
            </a:r>
            <a:r>
              <a:rPr lang="en-US" altLang="zh-CN" sz="1600" dirty="0" smtClean="0"/>
              <a:t> (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complex x)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 smtClean="0"/>
              <a:t>{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 smtClean="0">
                <a:latin typeface="Tahoma" pitchFamily="34" charset="0"/>
              </a:rPr>
              <a:t>	</a:t>
            </a:r>
            <a:r>
              <a:rPr lang="en-US" altLang="zh-CN" sz="1600" dirty="0" smtClean="0"/>
              <a:t>printf( "%g + %g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\n", </a:t>
            </a:r>
            <a:r>
              <a:rPr lang="en-US" altLang="zh-CN" sz="1600" dirty="0" err="1" smtClean="0"/>
              <a:t>x.real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x.imag</a:t>
            </a:r>
            <a:r>
              <a:rPr lang="en-US" altLang="zh-CN" sz="1600" dirty="0" smtClean="0"/>
              <a:t>);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730117" name="Text Box 5"/>
          <p:cNvSpPr txBox="1">
            <a:spLocks noChangeArrowheads="1"/>
          </p:cNvSpPr>
          <p:nvPr/>
        </p:nvSpPr>
        <p:spPr bwMode="auto">
          <a:xfrm>
            <a:off x="1447800" y="2590800"/>
            <a:ext cx="4071938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l">
              <a:tabLst>
                <a:tab pos="455613" algn="l"/>
              </a:tabLst>
            </a:pPr>
            <a:r>
              <a:rPr lang="en-US" altLang="zh-CN" sz="1600" dirty="0" err="1"/>
              <a:t>struct</a:t>
            </a:r>
            <a:r>
              <a:rPr lang="en-US" altLang="zh-CN" sz="1600" dirty="0"/>
              <a:t> complex </a:t>
            </a:r>
            <a:r>
              <a:rPr lang="en-US" altLang="zh-CN" sz="1600" dirty="0" err="1"/>
              <a:t>get_data</a:t>
            </a:r>
            <a:r>
              <a:rPr lang="en-US" altLang="zh-CN" sz="1600" dirty="0"/>
              <a:t>( void )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{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complex temp;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printf( "Real part: ");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scanf( "%lf", &amp;</a:t>
            </a:r>
            <a:r>
              <a:rPr lang="en-US" altLang="zh-CN" sz="1600" dirty="0" err="1"/>
              <a:t>temp.real</a:t>
            </a:r>
            <a:r>
              <a:rPr lang="en-US" altLang="zh-CN" sz="1600" dirty="0"/>
              <a:t>);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printf( "Imaginary part: ");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scanf( "%lf", &amp;</a:t>
            </a:r>
            <a:r>
              <a:rPr lang="en-US" altLang="zh-CN" sz="1600" dirty="0" err="1"/>
              <a:t>temp.imag</a:t>
            </a:r>
            <a:r>
              <a:rPr lang="en-US" altLang="zh-CN" sz="1600" dirty="0"/>
              <a:t>);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	return(temp);</a:t>
            </a:r>
          </a:p>
          <a:p>
            <a:pPr algn="l">
              <a:tabLst>
                <a:tab pos="455613" algn="l"/>
              </a:tabLst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21018</TotalTime>
  <Words>581</Words>
  <Application>Microsoft Office PowerPoint</Application>
  <PresentationFormat>On-screen Show (4:3)</PresentationFormat>
  <Paragraphs>380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PowerPoint Presentation</vt:lpstr>
      <vt:lpstr>Structures</vt:lpstr>
      <vt:lpstr>Structure Declaration</vt:lpstr>
      <vt:lpstr>Structure Declaration</vt:lpstr>
      <vt:lpstr>Typedef</vt:lpstr>
      <vt:lpstr>Accessing Structure Members</vt:lpstr>
      <vt:lpstr>Initializing a Structure Variable</vt:lpstr>
      <vt:lpstr>Structure Copying and Assignment</vt:lpstr>
      <vt:lpstr>Structures with Functions</vt:lpstr>
      <vt:lpstr>Example: Complex Numbers</vt:lpstr>
      <vt:lpstr>Code &lt;complex.c&gt;: part 1</vt:lpstr>
      <vt:lpstr>PowerPoint Presentation</vt:lpstr>
      <vt:lpstr>PowerPoint Presentation</vt:lpstr>
      <vt:lpstr>Pointers to Structures</vt:lpstr>
      <vt:lpstr>Example: Structures and Pointers </vt:lpstr>
      <vt:lpstr>Memory Allocation for Structures</vt:lpstr>
      <vt:lpstr>PowerPoint Presentation</vt:lpstr>
      <vt:lpstr>Nested Structures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EE114</dc:title>
  <dc:creator>Lan Xiang</dc:creator>
  <cp:lastModifiedBy>Windows User</cp:lastModifiedBy>
  <cp:revision>1002</cp:revision>
  <cp:lastPrinted>1601-01-01T00:00:00Z</cp:lastPrinted>
  <dcterms:created xsi:type="dcterms:W3CDTF">2001-09-06T13:56:39Z</dcterms:created>
  <dcterms:modified xsi:type="dcterms:W3CDTF">2014-10-30T15:53:57Z</dcterms:modified>
</cp:coreProperties>
</file>