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03" r:id="rId2"/>
    <p:sldId id="304" r:id="rId3"/>
    <p:sldId id="31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85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E4B123F-EB5E-4F67-91B8-F11B627A9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E22BC15-F68C-4CFC-B9F9-E0E8FD1790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37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F1D15-A55E-466A-94FA-BAD4E4DB30B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387-5673-4491-9862-2261F150277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F45-72D2-4CB0-B6EB-5C28D140B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40C-9F85-4B17-B144-BFC22F3AD0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3341-893E-48B3-8C75-BF00950D7B5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8D-C5A8-4F72-B89F-7E2B16C08E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BE63-2FF1-475A-A555-AE4E2B4C5C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BDEA-3C7D-4B2D-A2A6-229D573493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1E1D04-7C23-427A-934E-5CD4F1F0CD2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DA3377-BC3B-43FF-B3E0-CF39D6873B9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Linked Lists 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5720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Function: 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(part 2)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B1228-303E-47B4-A299-DE5203A3D7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458200" cy="541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else if (choice == 2)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noProof="0" dirty="0" smtClean="0">
                <a:ea typeface="+mn-ea"/>
                <a:cs typeface="Courier New" pitchFamily="49" charset="0"/>
              </a:rPr>
              <a:t>		    if (</a:t>
            </a:r>
            <a:r>
              <a:rPr lang="en-US" sz="1400" noProof="0" dirty="0" err="1" smtClean="0">
                <a:ea typeface="+mn-ea"/>
                <a:cs typeface="Courier New" pitchFamily="49" charset="0"/>
              </a:rPr>
              <a:t>startPtr</a:t>
            </a:r>
            <a:r>
              <a:rPr lang="en-US" sz="1400" noProof="0" dirty="0" smtClean="0">
                <a:ea typeface="+mn-ea"/>
                <a:cs typeface="Courier New" pitchFamily="49" charset="0"/>
              </a:rPr>
              <a:t> == NULL)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printf("List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is empty.\n\n");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baseline="0" noProof="0" dirty="0" smtClean="0">
                <a:ea typeface="+mn-ea"/>
                <a:cs typeface="Courier New" pitchFamily="49" charset="0"/>
              </a:rPr>
              <a:t>		</a:t>
            </a:r>
            <a:r>
              <a:rPr lang="en-US" sz="1400" noProof="0" dirty="0" smtClean="0">
                <a:ea typeface="+mn-ea"/>
                <a:cs typeface="Courier New" pitchFamily="49" charset="0"/>
              </a:rPr>
              <a:t>    </a:t>
            </a:r>
            <a:r>
              <a:rPr lang="en-US" sz="1400" baseline="0" noProof="0" dirty="0" smtClean="0"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else {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	    	</a:t>
            </a:r>
            <a:r>
              <a:rPr lang="en-US" sz="1400" dirty="0" err="1" smtClean="0">
                <a:ea typeface="+mn-ea"/>
                <a:cs typeface="Courier New" pitchFamily="49" charset="0"/>
              </a:rPr>
              <a:t>printList</a:t>
            </a:r>
            <a:r>
              <a:rPr lang="en-US" sz="1400" dirty="0" smtClean="0">
                <a:ea typeface="+mn-ea"/>
                <a:cs typeface="Courier New" pitchFamily="49" charset="0"/>
              </a:rPr>
              <a:t> (</a:t>
            </a:r>
            <a:r>
              <a:rPr lang="en-US" sz="1400" dirty="0" err="1" smtClean="0">
                <a:ea typeface="+mn-ea"/>
                <a:cs typeface="Courier New" pitchFamily="49" charset="0"/>
              </a:rPr>
              <a:t>startPtr</a:t>
            </a:r>
            <a:r>
              <a:rPr lang="en-US" sz="1400" dirty="0" smtClean="0"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	printf("Enter a character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 delete: ");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	    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scanf("\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n%c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&amp;item);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	delete (&amp;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startPtr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item);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	    	</a:t>
            </a:r>
            <a:r>
              <a:rPr lang="en-US" sz="1400" dirty="0" err="1" smtClean="0">
                <a:ea typeface="+mn-ea"/>
                <a:cs typeface="Courier New" pitchFamily="49" charset="0"/>
              </a:rPr>
              <a:t>printList</a:t>
            </a:r>
            <a:r>
              <a:rPr lang="en-US" sz="1400" dirty="0" smtClean="0">
                <a:ea typeface="+mn-ea"/>
                <a:cs typeface="Courier New" pitchFamily="49" charset="0"/>
              </a:rPr>
              <a:t> (</a:t>
            </a:r>
            <a:r>
              <a:rPr lang="en-US" sz="1400" dirty="0" err="1" smtClean="0">
                <a:ea typeface="+mn-ea"/>
                <a:cs typeface="Courier New" pitchFamily="49" charset="0"/>
              </a:rPr>
              <a:t>startPtr</a:t>
            </a:r>
            <a:r>
              <a:rPr lang="en-US" sz="1400" dirty="0" smtClean="0">
                <a:ea typeface="+mn-ea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	else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printf("Invalid Choice.\n\n");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	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en-US" sz="1400" dirty="0" smtClean="0">
                <a:cs typeface="Courier New" pitchFamily="49" charset="0"/>
              </a:rPr>
              <a:t>		printf("Enter your choice: 1 insert; 2 delete; 3 exit\n");</a:t>
            </a:r>
            <a:endParaRPr lang="en-US" sz="1400" dirty="0" smtClean="0"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 		printf("? 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scanf("%d",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&amp;choice);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baseline="0" dirty="0" smtClean="0">
                <a:ea typeface="+mn-ea"/>
                <a:cs typeface="Courier New" pitchFamily="49" charset="0"/>
              </a:rPr>
              <a:t>	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return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baseline="0" dirty="0" smtClean="0"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97" y="381000"/>
            <a:ext cx="8305800" cy="1143000"/>
          </a:xfrm>
        </p:spPr>
        <p:txBody>
          <a:bodyPr/>
          <a:lstStyle/>
          <a:p>
            <a:r>
              <a:rPr lang="en-US" dirty="0" smtClean="0"/>
              <a:t>Print the List: </a:t>
            </a:r>
            <a:r>
              <a:rPr lang="en-US" dirty="0" err="1" smtClean="0"/>
              <a:t>printList.c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838200" y="1981200"/>
            <a:ext cx="7315200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/* Print the list */</a:t>
            </a:r>
          </a:p>
          <a:p>
            <a:pPr algn="l"/>
            <a:r>
              <a:rPr lang="en-US" sz="1400" dirty="0" smtClean="0"/>
              <a:t>#include "</a:t>
            </a:r>
            <a:r>
              <a:rPr lang="en-US" sz="1400" dirty="0" err="1" smtClean="0"/>
              <a:t>characterList.h</a:t>
            </a:r>
            <a:r>
              <a:rPr lang="en-US" sz="1400" dirty="0" smtClean="0"/>
              <a:t>"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void </a:t>
            </a:r>
            <a:r>
              <a:rPr lang="en-US" sz="1400" dirty="0" err="1" smtClean="0"/>
              <a:t>printList</a:t>
            </a:r>
            <a:r>
              <a:rPr lang="en-US" sz="1400" dirty="0" smtClean="0"/>
              <a:t> (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)</a:t>
            </a:r>
          </a:p>
          <a:p>
            <a:pPr algn="l"/>
            <a:r>
              <a:rPr lang="en-US" sz="1400" dirty="0" smtClean="0"/>
              <a:t>{</a:t>
            </a:r>
          </a:p>
          <a:p>
            <a:pPr algn="l"/>
            <a:r>
              <a:rPr lang="en-US" sz="1400" dirty="0" smtClean="0"/>
              <a:t>    /* if list is empty */</a:t>
            </a:r>
          </a:p>
          <a:p>
            <a:pPr algn="l"/>
            <a:r>
              <a:rPr lang="en-US" sz="1400" dirty="0" smtClean="0"/>
              <a:t>    if (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== NULL) {</a:t>
            </a:r>
          </a:p>
          <a:p>
            <a:pPr algn="l"/>
            <a:r>
              <a:rPr lang="pt-BR" sz="1400" dirty="0" smtClean="0"/>
              <a:t>	printf("List is empty. \n\n");</a:t>
            </a:r>
          </a:p>
          <a:p>
            <a:pPr algn="l"/>
            <a:r>
              <a:rPr lang="en-US" sz="1400" dirty="0" smtClean="0"/>
              <a:t>    }</a:t>
            </a:r>
          </a:p>
          <a:p>
            <a:pPr algn="l"/>
            <a:r>
              <a:rPr lang="en-US" sz="1400" dirty="0" smtClean="0"/>
              <a:t>    else {</a:t>
            </a:r>
          </a:p>
          <a:p>
            <a:pPr algn="l"/>
            <a:r>
              <a:rPr lang="en-US" sz="1400" dirty="0" smtClean="0"/>
              <a:t> 	printf("The list is: \n");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while (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!= NULL) {</a:t>
            </a:r>
          </a:p>
          <a:p>
            <a:pPr algn="l"/>
            <a:r>
              <a:rPr lang="en-US" sz="1400" dirty="0" smtClean="0"/>
              <a:t>		printf ("%c --&gt; ",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 data );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 next;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printf("NULL\n\n");</a:t>
            </a:r>
          </a:p>
          <a:p>
            <a:pPr algn="l"/>
            <a:r>
              <a:rPr lang="en-US" sz="1400" dirty="0" smtClean="0"/>
              <a:t>    }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3058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a Node: </a:t>
            </a:r>
            <a:r>
              <a:rPr lang="en-US" dirty="0" err="1" smtClean="0"/>
              <a:t>insertList.c</a:t>
            </a:r>
            <a:r>
              <a:rPr lang="en-US" dirty="0" smtClean="0"/>
              <a:t> (part 1)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8229600" cy="46166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/* Insert a new value into the list in sorted order */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#include "</a:t>
            </a:r>
            <a:r>
              <a:rPr lang="en-US" sz="1400" dirty="0" err="1" smtClean="0"/>
              <a:t>characterList.h</a:t>
            </a:r>
            <a:r>
              <a:rPr lang="en-US" sz="1400" dirty="0" smtClean="0"/>
              <a:t>"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void insert (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*</a:t>
            </a:r>
            <a:r>
              <a:rPr lang="en-US" sz="1400" dirty="0" err="1" smtClean="0"/>
              <a:t>sPtr</a:t>
            </a:r>
            <a:r>
              <a:rPr lang="en-US" sz="1400" dirty="0" smtClean="0"/>
              <a:t>, char value)</a:t>
            </a:r>
          </a:p>
          <a:p>
            <a:pPr algn="l"/>
            <a:r>
              <a:rPr lang="en-US" sz="1400" dirty="0" smtClean="0"/>
              <a:t>{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newPtr</a:t>
            </a:r>
            <a:r>
              <a:rPr lang="en-US" sz="1400" dirty="0" smtClean="0"/>
              <a:t>; /* pointer to new node */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; /* pointer to previous node in list */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 /* pointer to current node in list */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newPtr</a:t>
            </a:r>
            <a:r>
              <a:rPr lang="en-US" sz="1400" dirty="0" smtClean="0"/>
              <a:t> = (</a:t>
            </a:r>
            <a:r>
              <a:rPr lang="en-US" sz="1400" dirty="0" err="1" smtClean="0"/>
              <a:t>NODEptr</a:t>
            </a:r>
            <a:r>
              <a:rPr lang="en-US" sz="1400" dirty="0" smtClean="0"/>
              <a:t>) </a:t>
            </a:r>
            <a:r>
              <a:rPr lang="en-US" sz="1400" dirty="0" err="1" smtClean="0"/>
              <a:t>malloc</a:t>
            </a:r>
            <a:r>
              <a:rPr lang="en-US" sz="1400" dirty="0" smtClean="0"/>
              <a:t> (</a:t>
            </a:r>
            <a:r>
              <a:rPr lang="en-US" sz="1400" dirty="0" err="1" smtClean="0"/>
              <a:t>sizeof</a:t>
            </a:r>
            <a:r>
              <a:rPr lang="en-US" sz="1400" dirty="0" smtClean="0"/>
              <a:t>(NODE)); /* create a new node */</a:t>
            </a:r>
          </a:p>
          <a:p>
            <a:pPr algn="l"/>
            <a:r>
              <a:rPr lang="en-US" sz="1400" dirty="0" smtClean="0"/>
              <a:t>	if (</a:t>
            </a:r>
            <a:r>
              <a:rPr lang="en-US" sz="1400" dirty="0" err="1" smtClean="0"/>
              <a:t>newPtr</a:t>
            </a:r>
            <a:r>
              <a:rPr lang="en-US" sz="1400" dirty="0" smtClean="0"/>
              <a:t> == NULL) {</a:t>
            </a:r>
          </a:p>
          <a:p>
            <a:pPr algn="l"/>
            <a:r>
              <a:rPr lang="en-US" sz="1400" dirty="0" smtClean="0"/>
              <a:t>	    </a:t>
            </a:r>
            <a:r>
              <a:rPr lang="en-US" sz="1400" dirty="0" err="1" smtClean="0"/>
              <a:t>fprintf</a:t>
            </a:r>
            <a:r>
              <a:rPr lang="en-US" sz="1400" dirty="0" smtClean="0"/>
              <a:t>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"No memory available. Insertion failed. \n");</a:t>
            </a:r>
          </a:p>
          <a:p>
            <a:pPr algn="l"/>
            <a:r>
              <a:rPr lang="en-US" sz="1400" dirty="0" smtClean="0"/>
              <a:t>	    return;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newPtr</a:t>
            </a:r>
            <a:r>
              <a:rPr lang="en-US" sz="1400" dirty="0" smtClean="0"/>
              <a:t> -&gt; data = value; 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newPtr</a:t>
            </a:r>
            <a:r>
              <a:rPr lang="en-US" sz="1400" dirty="0" smtClean="0"/>
              <a:t> -&gt; next = NULL;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= NULL;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 *</a:t>
            </a:r>
            <a:r>
              <a:rPr lang="en-US" sz="1400" dirty="0" err="1" smtClean="0"/>
              <a:t>sPtr</a:t>
            </a:r>
            <a:r>
              <a:rPr lang="en-US" sz="1400" dirty="0" smtClean="0"/>
              <a:t>; 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97" y="685800"/>
            <a:ext cx="83058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a Node: </a:t>
            </a:r>
            <a:r>
              <a:rPr lang="en-US" dirty="0" err="1" smtClean="0"/>
              <a:t>insertList.c</a:t>
            </a:r>
            <a:r>
              <a:rPr lang="en-US" dirty="0" smtClean="0"/>
              <a:t> (part 2)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848600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	/*loop to find the current location in the list */</a:t>
            </a:r>
          </a:p>
          <a:p>
            <a:pPr algn="l"/>
            <a:r>
              <a:rPr lang="en-US" sz="1400" dirty="0" smtClean="0"/>
              <a:t>	while (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!= NULL &amp;&amp;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-&gt;data &lt; value ) {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        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-&gt;next;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/* </a:t>
            </a:r>
            <a:r>
              <a:rPr lang="en-US" sz="1400" dirty="0" smtClean="0"/>
              <a:t>below is only true if we are </a:t>
            </a:r>
            <a:r>
              <a:rPr lang="en-US" sz="1400" dirty="0" smtClean="0"/>
              <a:t>at the beginning of the</a:t>
            </a:r>
          </a:p>
          <a:p>
            <a:pPr algn="l"/>
            <a:r>
              <a:rPr lang="en-US" sz="1400" dirty="0"/>
              <a:t>	 </a:t>
            </a:r>
            <a:r>
              <a:rPr lang="en-US" sz="1400" dirty="0" smtClean="0"/>
              <a:t>  list and n</a:t>
            </a:r>
            <a:r>
              <a:rPr lang="en-US" sz="1400" dirty="0" smtClean="0"/>
              <a:t>ever traversed in the while loop above.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smtClean="0"/>
              <a:t>insert </a:t>
            </a:r>
            <a:r>
              <a:rPr lang="en-US" sz="1400" dirty="0" smtClean="0"/>
              <a:t>new node at beginning of list */</a:t>
            </a:r>
          </a:p>
          <a:p>
            <a:pPr algn="l"/>
            <a:r>
              <a:rPr lang="en-US" sz="1400" dirty="0" smtClean="0"/>
              <a:t>	if (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== NULL) {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newPtr</a:t>
            </a:r>
            <a:r>
              <a:rPr lang="en-US" sz="1400" dirty="0" smtClean="0"/>
              <a:t>-&gt;next = *</a:t>
            </a:r>
            <a:r>
              <a:rPr lang="en-US" sz="1400" dirty="0" err="1" smtClean="0"/>
              <a:t>sPtr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		*</a:t>
            </a:r>
            <a:r>
              <a:rPr lang="en-US" sz="1400" dirty="0" err="1" smtClean="0"/>
              <a:t>sPtr</a:t>
            </a:r>
            <a:r>
              <a:rPr lang="en-US" sz="1400" dirty="0" smtClean="0"/>
              <a:t> = </a:t>
            </a:r>
            <a:r>
              <a:rPr lang="en-US" sz="1400" dirty="0" err="1" smtClean="0"/>
              <a:t>newPtr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else { /*insert new node between 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and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*/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-&gt;next = </a:t>
            </a:r>
            <a:r>
              <a:rPr lang="en-US" sz="1400" dirty="0" err="1" smtClean="0"/>
              <a:t>newPtr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newPtr</a:t>
            </a:r>
            <a:r>
              <a:rPr lang="en-US" sz="1400" dirty="0" smtClean="0"/>
              <a:t>-&gt;next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a Node: </a:t>
            </a:r>
            <a:r>
              <a:rPr lang="en-US" dirty="0" err="1" smtClean="0"/>
              <a:t>deleteList.c</a:t>
            </a:r>
            <a:r>
              <a:rPr lang="en-US" dirty="0" smtClean="0"/>
              <a:t> (part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85800" y="2133600"/>
            <a:ext cx="76200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/* Delete a node from the list */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#include "</a:t>
            </a:r>
            <a:r>
              <a:rPr lang="en-US" sz="1400" dirty="0" err="1" smtClean="0"/>
              <a:t>characterList.h</a:t>
            </a:r>
            <a:r>
              <a:rPr lang="en-US" sz="1400" dirty="0" smtClean="0"/>
              <a:t>"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void delete (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*</a:t>
            </a:r>
            <a:r>
              <a:rPr lang="en-US" sz="1400" dirty="0" err="1" smtClean="0"/>
              <a:t>sPtr</a:t>
            </a:r>
            <a:r>
              <a:rPr lang="en-US" sz="1400" dirty="0" smtClean="0"/>
              <a:t>, char value)</a:t>
            </a:r>
          </a:p>
          <a:p>
            <a:pPr algn="l"/>
            <a:r>
              <a:rPr lang="en-US" sz="1400" dirty="0" smtClean="0"/>
              <a:t>{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tempPtr</a:t>
            </a:r>
            <a:r>
              <a:rPr lang="en-US" sz="1400" dirty="0" smtClean="0"/>
              <a:t>; /* temporary node pointer */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; /* pointer to previous node in list */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NODEptr</a:t>
            </a:r>
            <a:r>
              <a:rPr lang="en-US" sz="1400" dirty="0" smtClean="0"/>
              <a:t>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 /* pointer to current node in list */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    /* delete the first node */</a:t>
            </a:r>
          </a:p>
          <a:p>
            <a:pPr algn="l"/>
            <a:r>
              <a:rPr lang="en-US" sz="1400" dirty="0" smtClean="0"/>
              <a:t>    if (value == (*</a:t>
            </a:r>
            <a:r>
              <a:rPr lang="en-US" sz="1400" dirty="0" err="1" smtClean="0"/>
              <a:t>sPtr</a:t>
            </a:r>
            <a:r>
              <a:rPr lang="en-US" sz="1400" dirty="0" smtClean="0"/>
              <a:t>) -&gt; data) {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tempPtr</a:t>
            </a:r>
            <a:r>
              <a:rPr lang="en-US" sz="1400" dirty="0" smtClean="0"/>
              <a:t> = *</a:t>
            </a:r>
            <a:r>
              <a:rPr lang="en-US" sz="1400" dirty="0" err="1" smtClean="0"/>
              <a:t>sPtr</a:t>
            </a:r>
            <a:r>
              <a:rPr lang="en-US" sz="1400" dirty="0" smtClean="0"/>
              <a:t>; </a:t>
            </a:r>
          </a:p>
          <a:p>
            <a:pPr algn="l"/>
            <a:r>
              <a:rPr lang="en-US" sz="1400" dirty="0" smtClean="0"/>
              <a:t>	*</a:t>
            </a:r>
            <a:r>
              <a:rPr lang="en-US" sz="1400" dirty="0" err="1" smtClean="0"/>
              <a:t>sPtr</a:t>
            </a:r>
            <a:r>
              <a:rPr lang="en-US" sz="1400" dirty="0" smtClean="0"/>
              <a:t> = (*</a:t>
            </a:r>
            <a:r>
              <a:rPr lang="en-US" sz="1400" dirty="0" err="1" smtClean="0"/>
              <a:t>sPtr</a:t>
            </a:r>
            <a:r>
              <a:rPr lang="en-US" sz="1400" dirty="0" smtClean="0"/>
              <a:t>) -&gt; next;  /*delete the node */</a:t>
            </a:r>
          </a:p>
          <a:p>
            <a:pPr algn="l"/>
            <a:r>
              <a:rPr lang="en-US" sz="1400" dirty="0" smtClean="0"/>
              <a:t>	free  (</a:t>
            </a:r>
            <a:r>
              <a:rPr lang="en-US" sz="1400" dirty="0" err="1" smtClean="0"/>
              <a:t>tempPtr</a:t>
            </a:r>
            <a:r>
              <a:rPr lang="en-US" sz="1400" dirty="0" smtClean="0"/>
              <a:t>); /* free the delete node */</a:t>
            </a:r>
          </a:p>
          <a:p>
            <a:pPr algn="l"/>
            <a:r>
              <a:rPr lang="en-US" sz="1400" dirty="0" smtClean="0"/>
              <a:t>    }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a Node: </a:t>
            </a:r>
            <a:r>
              <a:rPr lang="en-US" dirty="0" err="1" smtClean="0"/>
              <a:t>deleteList.c</a:t>
            </a:r>
            <a:r>
              <a:rPr lang="en-US" dirty="0" smtClean="0"/>
              <a:t> (part 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76962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    else {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= *</a:t>
            </a:r>
            <a:r>
              <a:rPr lang="en-US" sz="1400" dirty="0" err="1" smtClean="0"/>
              <a:t>sPtr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 (*</a:t>
            </a:r>
            <a:r>
              <a:rPr lang="en-US" sz="1400" dirty="0" err="1" smtClean="0"/>
              <a:t>sPtr</a:t>
            </a:r>
            <a:r>
              <a:rPr lang="en-US" sz="1400" dirty="0" smtClean="0"/>
              <a:t>) -&gt;next;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/*loop to find the correct location in the list */</a:t>
            </a:r>
          </a:p>
          <a:p>
            <a:pPr algn="l"/>
            <a:r>
              <a:rPr lang="en-US" sz="1400" dirty="0" smtClean="0"/>
              <a:t>	while (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!= NULL &amp;&amp;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 data != value ) {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        </a:t>
            </a:r>
          </a:p>
          <a:p>
            <a:pPr algn="l"/>
            <a:r>
              <a:rPr lang="en-US" sz="1400" dirty="0" smtClean="0"/>
              <a:t>		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 next;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if (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== NULL) {</a:t>
            </a:r>
          </a:p>
          <a:p>
            <a:pPr algn="l"/>
            <a:r>
              <a:rPr lang="en-US" sz="1400" dirty="0" smtClean="0"/>
              <a:t>		printf( "%c not found.\n", value);</a:t>
            </a:r>
          </a:p>
          <a:p>
            <a:pPr algn="l"/>
            <a:r>
              <a:rPr lang="en-US" sz="1400" dirty="0" smtClean="0"/>
              <a:t>		return;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/*delete node at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*/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tempPtr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 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previousPtr</a:t>
            </a:r>
            <a:r>
              <a:rPr lang="en-US" sz="1400" dirty="0" smtClean="0"/>
              <a:t> -&gt; next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 next;  </a:t>
            </a:r>
          </a:p>
          <a:p>
            <a:pPr algn="l"/>
            <a:r>
              <a:rPr lang="en-US" sz="1400" dirty="0" smtClean="0"/>
              <a:t>	free  (</a:t>
            </a:r>
            <a:r>
              <a:rPr lang="en-US" sz="1400" dirty="0" err="1" smtClean="0"/>
              <a:t>tempPtr</a:t>
            </a:r>
            <a:r>
              <a:rPr lang="en-US" sz="1400" dirty="0" smtClean="0"/>
              <a:t>); 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allocation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Recursion</a:t>
            </a:r>
          </a:p>
          <a:p>
            <a:endParaRPr lang="en-US" dirty="0" smtClean="0"/>
          </a:p>
          <a:p>
            <a:r>
              <a:rPr lang="en-US" dirty="0" smtClean="0"/>
              <a:t>Now we’ve got the tools for the next step: Linked Lists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is a dynamic data structure. It contains a sequence of </a:t>
            </a:r>
            <a:r>
              <a:rPr lang="en-US" b="1" i="1" dirty="0" smtClean="0"/>
              <a:t>nodes</a:t>
            </a:r>
            <a:r>
              <a:rPr lang="en-US" dirty="0" smtClean="0"/>
              <a:t> in which each node is </a:t>
            </a:r>
            <a:r>
              <a:rPr lang="en-US" b="1" i="1" dirty="0" smtClean="0"/>
              <a:t>linked</a:t>
            </a:r>
            <a:r>
              <a:rPr lang="en-US" dirty="0" smtClean="0"/>
              <a:t> to the node following it.</a:t>
            </a:r>
          </a:p>
          <a:p>
            <a:r>
              <a:rPr lang="en-US" dirty="0" smtClean="0"/>
              <a:t>Each node is created dynamically when needed. It is easy to insert a node into the list or delete a note from the list. </a:t>
            </a:r>
          </a:p>
          <a:p>
            <a:r>
              <a:rPr lang="en-US" dirty="0" smtClean="0"/>
              <a:t>Manipulations of any linked list is heavily dependent upon the use of structures and pointers. </a:t>
            </a:r>
          </a:p>
          <a:p>
            <a:r>
              <a:rPr lang="en-US" dirty="0" smtClean="0"/>
              <a:t>List traversal is often recursive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char data; /*each node contains a character */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/>
              <a:t>A node in the linked list is defined as a "self-referential structure". </a:t>
            </a:r>
          </a:p>
          <a:p>
            <a:r>
              <a:rPr lang="en-US" dirty="0" smtClean="0"/>
              <a:t>Each node contains a pointer to the next node in the list. The last node in the list is marked by a NULL pointer.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2270975" y="3657600"/>
            <a:ext cx="914400" cy="690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6575" y="3662065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4792" y="3657598"/>
            <a:ext cx="914400" cy="685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657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96320" y="3657600"/>
            <a:ext cx="9144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93892" y="3657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333" y="2456765"/>
            <a:ext cx="297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Pointer to first node maintained by the program</a:t>
            </a:r>
          </a:p>
        </p:txBody>
      </p:sp>
      <p:cxnSp>
        <p:nvCxnSpPr>
          <p:cNvPr id="13" name="Elbow Connector 12"/>
          <p:cNvCxnSpPr>
            <a:endCxn id="6" idx="1"/>
          </p:cNvCxnSpPr>
          <p:nvPr/>
        </p:nvCxnSpPr>
        <p:spPr>
          <a:xfrm rot="16200000" flipH="1">
            <a:off x="638941" y="3287330"/>
            <a:ext cx="901869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 flipV="1">
            <a:off x="3185375" y="4000500"/>
            <a:ext cx="624625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659192" y="4000499"/>
            <a:ext cx="734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22848" y="3150676"/>
            <a:ext cx="92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13775" y="4535077"/>
            <a:ext cx="7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Node</a:t>
            </a:r>
            <a:endParaRPr lang="en-US" sz="20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4197" y="4535077"/>
            <a:ext cx="7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Node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3115" y="4524345"/>
            <a:ext cx="7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Node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Single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node{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char data;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 NODE;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NODE *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make_node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(char value)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NODE * new; /*a pointer of type NODE, i.e.,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node */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new = (NODE *)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(NODE)); /*allocate memory for 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if (new != NULL)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   new -&gt; data = value ; /* place value in node*/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   new -&gt; next = NULL; /* node does not link to another node */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return new; /* return pointer to new node */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72312"/>
          </a:xfrm>
        </p:spPr>
        <p:txBody>
          <a:bodyPr/>
          <a:lstStyle/>
          <a:p>
            <a:r>
              <a:rPr lang="en-US" dirty="0" smtClean="0"/>
              <a:t>Example: A List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2252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Program allows the user to insert a character in the list in alphabetical order or to delete a character from the list based on the menu choice.  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node{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char data; 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NODE;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 *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Function to insert a node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insert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char value);</a:t>
            </a:r>
          </a:p>
          <a:p>
            <a:r>
              <a:rPr lang="en-US" sz="1800" dirty="0" smtClean="0"/>
              <a:t>Function to delete a node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delete(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char value);</a:t>
            </a:r>
          </a:p>
          <a:p>
            <a:r>
              <a:rPr lang="en-US" sz="1800" dirty="0" smtClean="0"/>
              <a:t>Function to print the entire list 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currentPtr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US" sz="1800" dirty="0" err="1" smtClean="0"/>
              <a:t>sPtr</a:t>
            </a:r>
            <a:r>
              <a:rPr lang="en-US" sz="1800" dirty="0" smtClean="0"/>
              <a:t> is a pointer to a pointer. (*</a:t>
            </a:r>
            <a:r>
              <a:rPr lang="en-US" sz="1800" dirty="0" err="1" smtClean="0"/>
              <a:t>sPtr</a:t>
            </a:r>
            <a:r>
              <a:rPr lang="en-US" sz="1800" dirty="0" smtClean="0"/>
              <a:t>) points to the start of the list. This enables the list to be modified via a call by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Header File: </a:t>
            </a:r>
            <a:r>
              <a:rPr lang="en-US" dirty="0" err="1" smtClean="0"/>
              <a:t>characterList.h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char data;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NODE;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insert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char value);		// prototype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delete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char 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prototype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currentPtr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Main Function: </a:t>
            </a:r>
            <a:r>
              <a:rPr lang="en-US" dirty="0" err="1" smtClean="0"/>
              <a:t>main.c</a:t>
            </a:r>
            <a:r>
              <a:rPr lang="en-US" dirty="0" smtClean="0"/>
              <a:t> (part 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characterList.h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NULL; /* initially there are no nodes 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char item; /* character entered by user 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choice; /* user's choice */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printf("Enter your choice: 1 insert; 2 delete; 3 exit\n");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printf("? 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scanf("%d", &amp;choice);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 (choice != 3)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 (choice == 1)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printf ("Enter a character to insert: 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n%c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&amp;item);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insert (&amp;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item);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22110</TotalTime>
  <Words>437</Words>
  <Application>Microsoft Office PowerPoint</Application>
  <PresentationFormat>On-screen Show (4:3)</PresentationFormat>
  <Paragraphs>254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Recent topics</vt:lpstr>
      <vt:lpstr>Linked Lists</vt:lpstr>
      <vt:lpstr>Linked List Implementation</vt:lpstr>
      <vt:lpstr>A Simple Linked List</vt:lpstr>
      <vt:lpstr>Making a Single Node</vt:lpstr>
      <vt:lpstr>Example: A List of Characters</vt:lpstr>
      <vt:lpstr>Header File: characterList.h</vt:lpstr>
      <vt:lpstr>Main Function: main.c (part 1) </vt:lpstr>
      <vt:lpstr>PowerPoint Presentation</vt:lpstr>
      <vt:lpstr>Print the List: printList.c</vt:lpstr>
      <vt:lpstr>Insert a Node: insertList.c (part 1) </vt:lpstr>
      <vt:lpstr>Insert a Node: insertList.c (part 2) </vt:lpstr>
      <vt:lpstr>Delete a Node: deleteList.c (part 1)</vt:lpstr>
      <vt:lpstr>Delete a Node: deleteList.c (part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Xiang;David Kuijt</dc:creator>
  <cp:lastModifiedBy>Windows User</cp:lastModifiedBy>
  <cp:revision>1059</cp:revision>
  <cp:lastPrinted>1601-01-01T00:00:00Z</cp:lastPrinted>
  <dcterms:created xsi:type="dcterms:W3CDTF">2001-09-06T13:56:39Z</dcterms:created>
  <dcterms:modified xsi:type="dcterms:W3CDTF">2015-04-27T14:58:56Z</dcterms:modified>
</cp:coreProperties>
</file>