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4"/>
  </p:notesMasterIdLst>
  <p:handoutMasterIdLst>
    <p:handoutMasterId r:id="rId15"/>
  </p:handoutMasterIdLst>
  <p:sldIdLst>
    <p:sldId id="303" r:id="rId2"/>
    <p:sldId id="304" r:id="rId3"/>
    <p:sldId id="314" r:id="rId4"/>
    <p:sldId id="315" r:id="rId5"/>
    <p:sldId id="312" r:id="rId6"/>
    <p:sldId id="307" r:id="rId7"/>
    <p:sldId id="309" r:id="rId8"/>
    <p:sldId id="308" r:id="rId9"/>
    <p:sldId id="310" r:id="rId10"/>
    <p:sldId id="306" r:id="rId11"/>
    <p:sldId id="311" r:id="rId12"/>
    <p:sldId id="313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85" autoAdjust="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1320" y="10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E4B123F-EB5E-4F67-91B8-F11B627A99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7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0E22BC15-F68C-4CFC-B9F9-E0E8FD1790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141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F1D15-A55E-466A-94FA-BAD4E4DB30BB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0530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4974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241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311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02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85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5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193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900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198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BC15-F68C-4CFC-B9F9-E0E8FD1790CB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54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4387-5673-4491-9862-2261F150277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F45-72D2-4CB0-B6EB-5C28D140BC3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F40C-9F85-4B17-B144-BFC22F3AD01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E3341-893E-48B3-8C75-BF00950D7B5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548D-C5A8-4F72-B89F-7E2B16C08E6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BBE63-2FF1-475A-A555-AE4E2B4C5C1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A951-E83F-40A0-A8E7-46BA6A00132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97A-7CFA-4547-8959-3B9D120BE1E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BDEA-3C7D-4B2D-A2A6-229D5734938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1E1D04-7C23-427A-934E-5CD4F1F0CD2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DA3377-BC3B-43FF-B3E0-CF39D6873B99}" type="slidenum">
              <a:rPr lang="zh-CN" altLang="en-US" smtClean="0"/>
              <a:pPr/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Linked Lists II</a:t>
            </a: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28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stack is a constrained version of a linked list. </a:t>
            </a:r>
          </a:p>
          <a:p>
            <a:pPr lvl="1"/>
            <a:r>
              <a:rPr lang="en-US" dirty="0" smtClean="0"/>
              <a:t>New nodes can be added to a stack and removed from a stack only at the top. (i.e., addition/deletion cannot occur in the middle of the list)</a:t>
            </a:r>
          </a:p>
          <a:p>
            <a:pPr lvl="1"/>
            <a:r>
              <a:rPr lang="en-US" dirty="0" smtClean="0"/>
              <a:t>Last-in, first-out (LIFO) data structure</a:t>
            </a:r>
          </a:p>
          <a:p>
            <a:r>
              <a:rPr lang="en-US" dirty="0" smtClean="0"/>
              <a:t>A stack is referenced via a pointer to the top element of the stack. </a:t>
            </a:r>
          </a:p>
          <a:p>
            <a:pPr lvl="1"/>
            <a:r>
              <a:rPr lang="en-US" dirty="0" smtClean="0"/>
              <a:t>Insertion is referred to as “push”: pushing onto the stack. </a:t>
            </a:r>
          </a:p>
          <a:p>
            <a:pPr lvl="1"/>
            <a:r>
              <a:rPr lang="en-US" dirty="0" smtClean="0"/>
              <a:t>Deletion is referred to as “pop”: popping the top element off the stack.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queue is another version of a linked list</a:t>
            </a:r>
          </a:p>
          <a:p>
            <a:pPr lvl="1"/>
            <a:r>
              <a:rPr lang="en-US" dirty="0" smtClean="0"/>
              <a:t>First-in, first-out (FIFO) data structure</a:t>
            </a:r>
          </a:p>
          <a:p>
            <a:pPr lvl="1"/>
            <a:r>
              <a:rPr lang="en-US" dirty="0" smtClean="0"/>
              <a:t>New nodes can be added to a queue at the tail (enqueue)</a:t>
            </a:r>
          </a:p>
          <a:p>
            <a:pPr lvl="1"/>
            <a:r>
              <a:rPr lang="en-US" dirty="0" smtClean="0"/>
              <a:t>A node can only be removed from a queue at the top (dequeue).</a:t>
            </a:r>
          </a:p>
          <a:p>
            <a:pPr lvl="1"/>
            <a:r>
              <a:rPr lang="en-US" dirty="0" smtClean="0"/>
              <a:t>Two pointers are need to maintain a queue</a:t>
            </a:r>
          </a:p>
          <a:p>
            <a:pPr lvl="2"/>
            <a:r>
              <a:rPr lang="en-US" dirty="0" err="1" smtClean="0"/>
              <a:t>headPtr</a:t>
            </a:r>
            <a:r>
              <a:rPr lang="en-US" dirty="0" smtClean="0"/>
              <a:t>  -- points to the header of the queue</a:t>
            </a:r>
          </a:p>
          <a:p>
            <a:pPr lvl="2"/>
            <a:r>
              <a:rPr lang="en-US" dirty="0" err="1" smtClean="0"/>
              <a:t>tailPtr</a:t>
            </a:r>
            <a:r>
              <a:rPr lang="en-US" dirty="0" smtClean="0"/>
              <a:t> – points to the tail of the queue</a:t>
            </a:r>
          </a:p>
          <a:p>
            <a:pPr lvl="1"/>
            <a:r>
              <a:rPr lang="en-US" dirty="0" smtClean="0"/>
              <a:t>Many applications in computer systems and computer networks.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 and Queue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Stacks and Queues are similar how?</a:t>
            </a:r>
          </a:p>
          <a:p>
            <a:endParaRPr lang="en-US" smtClean="0"/>
          </a:p>
          <a:p>
            <a:r>
              <a:rPr lang="en-US" smtClean="0"/>
              <a:t>Conceptually</a:t>
            </a:r>
            <a:r>
              <a:rPr lang="en-US" dirty="0" smtClean="0"/>
              <a:t>, these are modifications of the Linked List.  For many applications, pointers and nodes is a useful way to implement these data structures.</a:t>
            </a:r>
          </a:p>
          <a:p>
            <a:r>
              <a:rPr lang="en-US" dirty="0" smtClean="0"/>
              <a:t>Is it possible to implement them using no pointers, only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Linked Lists: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Last class introduced a new data structure: Linked Lists.</a:t>
            </a:r>
          </a:p>
          <a:p>
            <a:pPr lvl="1"/>
            <a:r>
              <a:rPr lang="en-US" dirty="0" smtClean="0"/>
              <a:t>Self-referential data structure</a:t>
            </a:r>
          </a:p>
          <a:p>
            <a:pPr lvl="1"/>
            <a:r>
              <a:rPr lang="en-US" dirty="0" smtClean="0"/>
              <a:t>Simple nodes</a:t>
            </a:r>
          </a:p>
          <a:p>
            <a:pPr lvl="2"/>
            <a:r>
              <a:rPr lang="en-US" dirty="0" smtClean="0"/>
              <a:t>data field holding some structure or data item</a:t>
            </a:r>
          </a:p>
          <a:p>
            <a:pPr lvl="2"/>
            <a:r>
              <a:rPr lang="en-US" dirty="0" smtClean="0"/>
              <a:t>next field holding a pointer to another node</a:t>
            </a:r>
          </a:p>
          <a:p>
            <a:pPr lvl="1"/>
            <a:r>
              <a:rPr lang="en-US" dirty="0" smtClean="0"/>
              <a:t>Structure built up of a chain of these simple nodes</a:t>
            </a:r>
          </a:p>
          <a:p>
            <a:pPr lvl="1"/>
            <a:r>
              <a:rPr lang="en-US" dirty="0" smtClean="0"/>
              <a:t>Recursive (or while loop) traversal</a:t>
            </a:r>
          </a:p>
          <a:p>
            <a:pPr lvl="1"/>
            <a:endParaRPr lang="en-US" dirty="0"/>
          </a:p>
          <a:p>
            <a:r>
              <a:rPr lang="en-US" dirty="0" smtClean="0"/>
              <a:t>We’ve already got arrays – what use are these new things?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Linked Lists vs. Arrays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Advantage of arrays</a:t>
            </a:r>
          </a:p>
          <a:p>
            <a:pPr lvl="1"/>
            <a:r>
              <a:rPr lang="en-US" sz="2000" dirty="0" smtClean="0"/>
              <a:t>Simple to use, easy intuition of how they work</a:t>
            </a:r>
          </a:p>
          <a:p>
            <a:pPr lvl="1"/>
            <a:r>
              <a:rPr lang="en-US" sz="2000" dirty="0" smtClean="0"/>
              <a:t>“Random access" to arbitrary elements using array index – faster than sequential access.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data[100]; </a:t>
            </a:r>
          </a:p>
          <a:p>
            <a:pPr lvl="1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2000" dirty="0" smtClean="0"/>
              <a:t>data [10] is element 10 (or 11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element in the array)</a:t>
            </a:r>
            <a:endParaRPr lang="en-US" sz="22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3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Linked Lists vs. Arrays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Advantages of linked lists</a:t>
            </a:r>
          </a:p>
          <a:p>
            <a:pPr lvl="1"/>
            <a:r>
              <a:rPr lang="en-US" sz="2000" dirty="0" smtClean="0"/>
              <a:t>Size of the whole structure link can be changed dynamically and naturally</a:t>
            </a:r>
          </a:p>
          <a:p>
            <a:pPr lvl="2"/>
            <a:r>
              <a:rPr lang="en-US" sz="1700" dirty="0" smtClean="0"/>
              <a:t>much easier than dynamic array allocation using </a:t>
            </a:r>
            <a:r>
              <a:rPr lang="en-US" sz="1700" dirty="0" err="1" smtClean="0"/>
              <a:t>malloc</a:t>
            </a:r>
            <a:r>
              <a:rPr lang="en-US" sz="1700" dirty="0" smtClean="0"/>
              <a:t>/</a:t>
            </a:r>
            <a:r>
              <a:rPr lang="en-US" sz="1700" dirty="0" err="1" smtClean="0"/>
              <a:t>realloc</a:t>
            </a:r>
            <a:endParaRPr lang="en-US" sz="1700" dirty="0" smtClean="0"/>
          </a:p>
          <a:p>
            <a:pPr lvl="2"/>
            <a:endParaRPr lang="en-US" sz="1700" dirty="0" smtClean="0"/>
          </a:p>
          <a:p>
            <a:pPr lvl="1"/>
            <a:r>
              <a:rPr lang="en-US" sz="2000" dirty="0" smtClean="0"/>
              <a:t>Easy to keep in sorted order</a:t>
            </a:r>
          </a:p>
          <a:p>
            <a:pPr lvl="1"/>
            <a:r>
              <a:rPr lang="en-US" sz="2000" dirty="0" smtClean="0"/>
              <a:t>Insertion and deletion are nearly as easy as with arrays</a:t>
            </a:r>
          </a:p>
          <a:p>
            <a:pPr lvl="2"/>
            <a:r>
              <a:rPr lang="en-US" sz="1700" dirty="0" smtClean="0"/>
              <a:t>but keeping the data structure sorted after insertion and deletion is much easier than with arrays</a:t>
            </a:r>
          </a:p>
          <a:p>
            <a:pPr lvl="1"/>
            <a:endParaRPr lang="en-US" sz="2000" dirty="0" smtClean="0"/>
          </a:p>
          <a:p>
            <a:r>
              <a:rPr lang="en-US" sz="2200" dirty="0" smtClean="0"/>
              <a:t>A linked list is appropriate if number of data elements is unpredictable. </a:t>
            </a:r>
          </a:p>
          <a:p>
            <a:pPr lvl="1"/>
            <a:r>
              <a:rPr lang="en-US" sz="2000" dirty="0" smtClean="0"/>
              <a:t>Unlimited number of elements (given sufficient memory). </a:t>
            </a:r>
          </a:p>
          <a:p>
            <a:pPr lvl="1"/>
            <a:endParaRPr lang="en-US" sz="22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36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More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Linked lists are a fundamental data structure </a:t>
            </a:r>
            <a:r>
              <a:rPr lang="en-US" sz="2400" dirty="0" smtClean="0"/>
              <a:t>used in </a:t>
            </a:r>
            <a:r>
              <a:rPr lang="en-US" sz="2400" dirty="0" smtClean="0"/>
              <a:t>a wide variety of </a:t>
            </a:r>
            <a:r>
              <a:rPr lang="en-US" sz="2400" dirty="0" smtClean="0"/>
              <a:t>applications</a:t>
            </a:r>
            <a:endParaRPr lang="en-US" sz="2400" dirty="0" smtClean="0"/>
          </a:p>
          <a:p>
            <a:pPr lvl="1"/>
            <a:r>
              <a:rPr lang="en-US" dirty="0" smtClean="0"/>
              <a:t>Dynamic structure (size can change; can be any size)</a:t>
            </a:r>
          </a:p>
          <a:p>
            <a:pPr lvl="1"/>
            <a:r>
              <a:rPr lang="en-US" dirty="0" smtClean="0"/>
              <a:t>Items are ordered/sequenced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Extensions </a:t>
            </a:r>
            <a:r>
              <a:rPr lang="en-US" dirty="0" smtClean="0"/>
              <a:t>and other </a:t>
            </a:r>
            <a:r>
              <a:rPr lang="en-US" dirty="0" smtClean="0"/>
              <a:t>uses of the linked list structure crop up all the time</a:t>
            </a:r>
          </a:p>
          <a:p>
            <a:pPr lvl="1"/>
            <a:r>
              <a:rPr lang="en-US" dirty="0" smtClean="0"/>
              <a:t>Doubly linked lists</a:t>
            </a:r>
          </a:p>
          <a:p>
            <a:pPr lvl="1"/>
            <a:r>
              <a:rPr lang="en-US" dirty="0" smtClean="0"/>
              <a:t>Stacks</a:t>
            </a:r>
          </a:p>
          <a:p>
            <a:pPr lvl="1"/>
            <a:r>
              <a:rPr lang="en-US" dirty="0" smtClean="0"/>
              <a:t>Queues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sz="1800" dirty="0" smtClean="0"/>
              <a:t>Binary trees and other data structures outside the scope of this course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Example: A Route of Cities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7983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Write a program to create a travel route as a linked list of several cities. The program accepts the following a choice of menu:</a:t>
            </a:r>
          </a:p>
          <a:p>
            <a:pPr lvl="1"/>
            <a:r>
              <a:rPr lang="en-US" dirty="0" smtClean="0"/>
              <a:t>1: ask user to enter a city name and insert the city to the 		beginning of the list</a:t>
            </a:r>
          </a:p>
          <a:p>
            <a:pPr lvl="1"/>
            <a:r>
              <a:rPr lang="en-US" dirty="0" smtClean="0"/>
              <a:t>2: display the current list</a:t>
            </a:r>
          </a:p>
          <a:p>
            <a:pPr lvl="1"/>
            <a:r>
              <a:rPr lang="en-US" dirty="0" smtClean="0"/>
              <a:t>3: exit the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914400" y="3962400"/>
            <a:ext cx="45720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2000" dirty="0" err="1" smtClean="0">
                <a:latin typeface="Comic Sans MS" pitchFamily="66" charset="0"/>
              </a:rPr>
              <a:t>typedef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struct</a:t>
            </a:r>
            <a:r>
              <a:rPr lang="en-US" sz="2000" dirty="0" smtClean="0">
                <a:latin typeface="Comic Sans MS" pitchFamily="66" charset="0"/>
              </a:rPr>
              <a:t> node {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2000" dirty="0" smtClean="0">
                <a:latin typeface="Comic Sans MS" pitchFamily="66" charset="0"/>
              </a:rPr>
              <a:t>	char city[100]; 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2000" dirty="0" smtClean="0">
                <a:latin typeface="Comic Sans MS" pitchFamily="66" charset="0"/>
              </a:rPr>
              <a:t>	</a:t>
            </a:r>
            <a:r>
              <a:rPr lang="en-US" sz="2000" dirty="0" err="1" smtClean="0">
                <a:latin typeface="Comic Sans MS" pitchFamily="66" charset="0"/>
              </a:rPr>
              <a:t>struct</a:t>
            </a:r>
            <a:r>
              <a:rPr lang="en-US" sz="2000" dirty="0" smtClean="0">
                <a:latin typeface="Comic Sans MS" pitchFamily="66" charset="0"/>
              </a:rPr>
              <a:t> node *next;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2000" dirty="0" smtClean="0">
                <a:latin typeface="Comic Sans MS" pitchFamily="66" charset="0"/>
              </a:rPr>
              <a:t>} NODE;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en-US" sz="2000" dirty="0" smtClean="0">
              <a:latin typeface="Comic Sans MS" pitchFamily="66" charset="0"/>
            </a:endParaRP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2000" dirty="0" err="1" smtClean="0">
                <a:latin typeface="Comic Sans MS" pitchFamily="66" charset="0"/>
              </a:rPr>
              <a:t>typedef</a:t>
            </a:r>
            <a:r>
              <a:rPr lang="en-US" sz="2000" dirty="0" smtClean="0">
                <a:latin typeface="Comic Sans MS" pitchFamily="66" charset="0"/>
              </a:rPr>
              <a:t> NODE *</a:t>
            </a:r>
            <a:r>
              <a:rPr lang="en-US" sz="2000" dirty="0" err="1" smtClean="0">
                <a:latin typeface="Comic Sans MS" pitchFamily="66" charset="0"/>
              </a:rPr>
              <a:t>NODEptr</a:t>
            </a:r>
            <a:r>
              <a:rPr lang="en-US" sz="2000" dirty="0" smtClean="0">
                <a:latin typeface="Comic Sans MS" pitchFamily="66" charset="0"/>
              </a:rPr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3058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Input and Output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A951-E83F-40A0-A8E7-46BA6A00132F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7772400" cy="47705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mic Sans MS" pitchFamily="66" charset="0"/>
              </a:rPr>
              <a:t>Enter your choice: 1 insert; 2 print; 3: exit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mic Sans MS" pitchFamily="66" charset="0"/>
              </a:rPr>
              <a:t>? 1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mic Sans MS" pitchFamily="66" charset="0"/>
              </a:rPr>
              <a:t>Enter a city: Boston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mic Sans MS" pitchFamily="66" charset="0"/>
              </a:rPr>
              <a:t>? 1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mic Sans MS" pitchFamily="66" charset="0"/>
              </a:rPr>
              <a:t>Enter a city: Rockville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mic Sans MS" pitchFamily="66" charset="0"/>
              </a:rPr>
              <a:t>? 2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mic Sans MS" pitchFamily="66" charset="0"/>
              </a:rPr>
              <a:t>Rockville -&gt; Boston -&gt; END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mic Sans MS" pitchFamily="66" charset="0"/>
              </a:rPr>
              <a:t>? 1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mic Sans MS" pitchFamily="66" charset="0"/>
              </a:rPr>
              <a:t>Enter a city: College Park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mic Sans MS" pitchFamily="66" charset="0"/>
              </a:rPr>
              <a:t>? 1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mic Sans MS" pitchFamily="66" charset="0"/>
              </a:rPr>
              <a:t>Enter a city: Atlanta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mic Sans MS" pitchFamily="66" charset="0"/>
              </a:rPr>
              <a:t>? 1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mic Sans MS" pitchFamily="66" charset="0"/>
              </a:rPr>
              <a:t>Enter a city: Orlando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mic Sans MS" pitchFamily="66" charset="0"/>
              </a:rPr>
              <a:t>? 2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mic Sans MS" pitchFamily="66" charset="0"/>
              </a:rPr>
              <a:t>Orlando -&gt; Atlanta -&gt; College Park -&gt; Rockville -&gt; Boston -&gt; END</a:t>
            </a:r>
          </a:p>
          <a:p>
            <a:pPr marL="274320" lvl="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mic Sans MS" pitchFamily="66" charset="0"/>
              </a:rPr>
              <a:t>?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397A-7CFA-4547-8959-3B9D120BE1E9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Doubly Linked List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DB1228-303E-47B4-A299-DE5203A3D7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宋体" pitchFamily="2" charset="-122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76400"/>
            <a:ext cx="8229600" cy="46482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typedef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struct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node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char city[100];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struct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node *next;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struct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node *previous;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} NODE;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Singly linked list vs. doubly linked list</a:t>
            </a:r>
          </a:p>
        </p:txBody>
      </p:sp>
      <p:sp>
        <p:nvSpPr>
          <p:cNvPr id="6" name="Oval 5"/>
          <p:cNvSpPr/>
          <p:nvPr/>
        </p:nvSpPr>
        <p:spPr>
          <a:xfrm>
            <a:off x="1447800" y="44196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62200" y="44196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76600" y="44196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14800" y="44196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29200" y="44196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43600" y="44196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1828800" y="4610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4648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9" idx="2"/>
          </p:cNvCxnSpPr>
          <p:nvPr/>
        </p:nvCxnSpPr>
        <p:spPr>
          <a:xfrm>
            <a:off x="3657600" y="4610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95800" y="4648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10200" y="4648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400" y="4419600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head</a:t>
            </a:r>
            <a:endParaRPr lang="en-US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0" y="434340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tail</a:t>
            </a:r>
            <a:endParaRPr lang="en-US" sz="2000" dirty="0">
              <a:latin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524000" y="5257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5257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52800" y="5257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91000" y="5257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05400" y="5257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19800" y="52578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19" idx="6"/>
            <a:endCxn id="20" idx="2"/>
          </p:cNvCxnSpPr>
          <p:nvPr/>
        </p:nvCxnSpPr>
        <p:spPr>
          <a:xfrm>
            <a:off x="1905000" y="5448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19400" y="5486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6"/>
            <a:endCxn id="22" idx="2"/>
          </p:cNvCxnSpPr>
          <p:nvPr/>
        </p:nvCxnSpPr>
        <p:spPr>
          <a:xfrm>
            <a:off x="3733800" y="54483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2000" y="5486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486400" y="5486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1315" y="5257800"/>
            <a:ext cx="603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one</a:t>
            </a:r>
          </a:p>
          <a:p>
            <a:r>
              <a:rPr lang="en-US" sz="2000" dirty="0" smtClean="0">
                <a:latin typeface="+mn-lt"/>
              </a:rPr>
              <a:t>end</a:t>
            </a:r>
            <a:endParaRPr lang="en-US" sz="200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13254" y="5181600"/>
            <a:ext cx="78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other</a:t>
            </a:r>
          </a:p>
          <a:p>
            <a:r>
              <a:rPr lang="en-US" sz="2000" dirty="0" smtClean="0">
                <a:latin typeface="+mn-lt"/>
              </a:rPr>
              <a:t>end</a:t>
            </a:r>
            <a:endParaRPr lang="en-US" sz="2000" dirty="0">
              <a:latin typeface="+mn-lt"/>
            </a:endParaRPr>
          </a:p>
        </p:txBody>
      </p:sp>
      <p:cxnSp>
        <p:nvCxnSpPr>
          <p:cNvPr id="32" name="Curved Connector 31"/>
          <p:cNvCxnSpPr>
            <a:stCxn id="20" idx="3"/>
            <a:endCxn id="19" idx="5"/>
          </p:cNvCxnSpPr>
          <p:nvPr/>
        </p:nvCxnSpPr>
        <p:spPr>
          <a:xfrm rot="5400000">
            <a:off x="2171700" y="5260508"/>
            <a:ext cx="1588" cy="644992"/>
          </a:xfrm>
          <a:prstGeom prst="curvedConnector3">
            <a:avLst>
              <a:gd name="adj1" fmla="val 17909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1" idx="3"/>
            <a:endCxn id="20" idx="5"/>
          </p:cNvCxnSpPr>
          <p:nvPr/>
        </p:nvCxnSpPr>
        <p:spPr>
          <a:xfrm rot="5400000">
            <a:off x="3086100" y="5260508"/>
            <a:ext cx="1588" cy="644992"/>
          </a:xfrm>
          <a:prstGeom prst="curvedConnector3">
            <a:avLst>
              <a:gd name="adj1" fmla="val 17909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2" idx="3"/>
            <a:endCxn id="21" idx="5"/>
          </p:cNvCxnSpPr>
          <p:nvPr/>
        </p:nvCxnSpPr>
        <p:spPr>
          <a:xfrm rot="5400000">
            <a:off x="3962400" y="5298608"/>
            <a:ext cx="1588" cy="568792"/>
          </a:xfrm>
          <a:prstGeom prst="curvedConnector3">
            <a:avLst>
              <a:gd name="adj1" fmla="val 17909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4" idx="3"/>
            <a:endCxn id="23" idx="5"/>
          </p:cNvCxnSpPr>
          <p:nvPr/>
        </p:nvCxnSpPr>
        <p:spPr>
          <a:xfrm rot="5400000">
            <a:off x="5753100" y="5260508"/>
            <a:ext cx="1588" cy="644992"/>
          </a:xfrm>
          <a:prstGeom prst="curvedConnector3">
            <a:avLst>
              <a:gd name="adj1" fmla="val 17909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3" idx="3"/>
            <a:endCxn id="22" idx="5"/>
          </p:cNvCxnSpPr>
          <p:nvPr/>
        </p:nvCxnSpPr>
        <p:spPr>
          <a:xfrm rot="5400000">
            <a:off x="4838700" y="5260508"/>
            <a:ext cx="1588" cy="644992"/>
          </a:xfrm>
          <a:prstGeom prst="curvedConnector3">
            <a:avLst>
              <a:gd name="adj1" fmla="val 17909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2438400"/>
            <a:ext cx="11430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previous</a:t>
            </a:r>
            <a:endParaRPr lang="en-US" sz="1800" dirty="0"/>
          </a:p>
        </p:txBody>
      </p:sp>
      <p:sp>
        <p:nvSpPr>
          <p:cNvPr id="38" name="Rectangle 37"/>
          <p:cNvSpPr/>
          <p:nvPr/>
        </p:nvSpPr>
        <p:spPr>
          <a:xfrm>
            <a:off x="5715000" y="24384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9" name="Rectangle 38"/>
          <p:cNvSpPr/>
          <p:nvPr/>
        </p:nvSpPr>
        <p:spPr>
          <a:xfrm>
            <a:off x="6858000" y="2438400"/>
            <a:ext cx="11430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next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Intellectual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Modify the singly-linked version of the city route program to work with the doubly-linked structure defined on slide 8. Add a new option to the menu to display the list of cities in the reverse order: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000" dirty="0" smtClean="0"/>
              <a:t>ask user to enter a city name and insert the city </a:t>
            </a:r>
            <a:r>
              <a:rPr lang="en-US" sz="2000" dirty="0" smtClean="0"/>
              <a:t>(at </a:t>
            </a:r>
            <a:r>
              <a:rPr lang="en-US" sz="2000" dirty="0" smtClean="0"/>
              <a:t>the 	beginning of the </a:t>
            </a:r>
            <a:r>
              <a:rPr lang="en-US" sz="2000" dirty="0" smtClean="0"/>
              <a:t>list)</a:t>
            </a:r>
            <a:endParaRPr lang="en-US" sz="2000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sz="2000" dirty="0" smtClean="0"/>
              <a:t>display the current list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000" dirty="0" smtClean="0"/>
              <a:t>display the current list in reverse order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000" dirty="0" smtClean="0"/>
              <a:t>exit the program</a:t>
            </a:r>
          </a:p>
          <a:p>
            <a:r>
              <a:rPr lang="en-US" sz="2200" dirty="0" smtClean="0"/>
              <a:t>Must maintain two pointers, one pointing to the start, another pointing to the end. Update both "previous" and "next" pointers when adding a node.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228-303E-47B4-A299-DE5203A3D742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22733</TotalTime>
  <Words>734</Words>
  <Application>Microsoft Office PowerPoint</Application>
  <PresentationFormat>On-screen Show (4:3)</PresentationFormat>
  <Paragraphs>144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PowerPoint Presentation</vt:lpstr>
      <vt:lpstr>Linked Lists: Why?</vt:lpstr>
      <vt:lpstr>Linked Lists vs. Arrays (1)</vt:lpstr>
      <vt:lpstr>Linked Lists vs. Arrays (2)</vt:lpstr>
      <vt:lpstr>More Linked Lists</vt:lpstr>
      <vt:lpstr>Example: A Route of Cities </vt:lpstr>
      <vt:lpstr>Example Input and Output</vt:lpstr>
      <vt:lpstr>PowerPoint Presentation</vt:lpstr>
      <vt:lpstr>Intellectual Exercise</vt:lpstr>
      <vt:lpstr>Stacks</vt:lpstr>
      <vt:lpstr>Queues</vt:lpstr>
      <vt:lpstr>Stack and Queue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EE114</dc:title>
  <dc:creator>Lan Xiang;David Kuijt</dc:creator>
  <cp:lastModifiedBy>Windows User</cp:lastModifiedBy>
  <cp:revision>1093</cp:revision>
  <cp:lastPrinted>1601-01-01T00:00:00Z</cp:lastPrinted>
  <dcterms:created xsi:type="dcterms:W3CDTF">2001-09-06T13:56:39Z</dcterms:created>
  <dcterms:modified xsi:type="dcterms:W3CDTF">2015-04-21T14:58:02Z</dcterms:modified>
</cp:coreProperties>
</file>