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2"/>
  </p:notesMasterIdLst>
  <p:handoutMasterIdLst>
    <p:handoutMasterId r:id="rId13"/>
  </p:handoutMasterIdLst>
  <p:sldIdLst>
    <p:sldId id="303" r:id="rId2"/>
    <p:sldId id="304" r:id="rId3"/>
    <p:sldId id="305" r:id="rId4"/>
    <p:sldId id="311" r:id="rId5"/>
    <p:sldId id="306" r:id="rId6"/>
    <p:sldId id="307" r:id="rId7"/>
    <p:sldId id="308" r:id="rId8"/>
    <p:sldId id="309" r:id="rId9"/>
    <p:sldId id="313" r:id="rId10"/>
    <p:sldId id="312" r:id="rId1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3133" autoAdjust="0"/>
  </p:normalViewPr>
  <p:slideViewPr>
    <p:cSldViewPr>
      <p:cViewPr varScale="1">
        <p:scale>
          <a:sx n="93" d="100"/>
          <a:sy n="93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AA711D1D-A73A-4441-98D8-B31D8B0F4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4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68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F72D4A70-AE0A-414F-9CCE-FA8A4D7974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638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435E0-A1D3-43AF-B6D8-367845F2715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9D5-5685-442A-AA4C-A674A1EABD0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2A205-B57D-4C7E-B5F8-352F47C636F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80E1-1415-4A82-B400-E8EC14785F2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888-A631-48D5-B28E-4202D7658A8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5AAE-9A0D-49B4-BC7F-6F05F8F16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001-5605-4C79-BDB9-91DD7F843E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02C0-4771-4071-A39F-0449C872860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22E7-53E6-4C4D-8F6C-92CB4FE04CF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50-8A40-46CB-8C27-C644412A5A1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844DA3-DDE3-4D3B-8911-15424255A97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FAE05-191E-40B4-850D-82778508E4B8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53EEFA6-5853-47DC-8F00-75BFAACDF29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89E69-EBEF-4FBA-8E57-7CE3450BF6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Bash Scripts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Practical Exercise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(</a:t>
            </a:r>
            <a:r>
              <a:rPr lang="en-US" sz="4400" dirty="0" smtClean="0"/>
              <a:t>due </a:t>
            </a:r>
            <a:r>
              <a:rPr lang="en-US" sz="4400" dirty="0" smtClean="0"/>
              <a:t>in one week: Thursday, Nov 19)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See Lab 5</a:t>
            </a:r>
          </a:p>
          <a:p>
            <a:pPr marL="880110" lvl="1" indent="-51435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shell script "first.sh"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1732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#!/bin/bash 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This is a comment! 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echo Hello World </a:t>
            </a:r>
            <a:r>
              <a:rPr lang="en-US" sz="2400" dirty="0" smtClean="0"/>
              <a:t>     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47196" y="3429000"/>
            <a:ext cx="83158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The first line tells Unix that the file is to be executed by /bin/bash. This is the standard location of the Bourne shell on Unix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# marks a comment line (except #!, which directs the Unix system to use a particular interpreter, in this case /bin/bash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echo – displays the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To run this script, you need to make the file executable</a:t>
            </a:r>
          </a:p>
          <a:p>
            <a:pPr marL="457200" indent="-457200"/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chmod</a:t>
            </a:r>
            <a:r>
              <a:rPr lang="en-US" sz="2000" dirty="0" smtClean="0">
                <a:latin typeface="+mn-lt"/>
              </a:rPr>
              <a:t> +x first.sh</a:t>
            </a:r>
          </a:p>
          <a:p>
            <a:pPr marL="457200" indent="-457200"/>
            <a:r>
              <a:rPr lang="en-US" sz="2000" dirty="0" smtClean="0">
                <a:latin typeface="+mn-lt"/>
              </a:rPr>
              <a:t>	./first.sh</a:t>
            </a:r>
          </a:p>
          <a:p>
            <a:endParaRPr lang="en-US" sz="2000" dirty="0" smtClean="0">
              <a:latin typeface="+mn-lt"/>
            </a:endParaRPr>
          </a:p>
          <a:p>
            <a:pPr marL="457200" indent="-457200"/>
            <a:endParaRPr lang="en-US" sz="2000" dirty="0" smtClean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4267200"/>
            <a:ext cx="63246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shell does not care about types of variables; they may be strings, integers, real numbers - anything you like. </a:t>
            </a:r>
          </a:p>
          <a:p>
            <a:r>
              <a:rPr lang="en-US" sz="2400" dirty="0" smtClean="0"/>
              <a:t>Define a variable: X="hello"</a:t>
            </a:r>
            <a:br>
              <a:rPr lang="en-US" sz="2400" dirty="0" smtClean="0"/>
            </a:br>
            <a:r>
              <a:rPr lang="en-US" sz="2400" dirty="0" smtClean="0"/>
              <a:t>Refer to variable: $X </a:t>
            </a:r>
            <a:br>
              <a:rPr lang="en-US" sz="2400" dirty="0" smtClean="0"/>
            </a:br>
            <a:r>
              <a:rPr lang="en-US" sz="2400" dirty="0" smtClean="0"/>
              <a:t>$X is used to denote the value of the variable X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#!/bin/bash  </a:t>
            </a:r>
          </a:p>
          <a:p>
            <a:pPr>
              <a:buNone/>
            </a:pPr>
            <a:r>
              <a:rPr lang="en-US" sz="1800" dirty="0" smtClean="0"/>
              <a:t>	X="Hello World"  </a:t>
            </a:r>
          </a:p>
          <a:p>
            <a:pPr>
              <a:buNone/>
            </a:pPr>
            <a:r>
              <a:rPr lang="en-US" sz="1800" dirty="0" smtClean="0"/>
              <a:t>	echo $X    #displays Hello World</a:t>
            </a:r>
          </a:p>
          <a:p>
            <a:pPr>
              <a:buNone/>
            </a:pPr>
            <a:r>
              <a:rPr lang="en-US" sz="1800" dirty="0" smtClean="0"/>
              <a:t>	echo $</a:t>
            </a:r>
            <a:r>
              <a:rPr lang="en-US" sz="1800" dirty="0" err="1" smtClean="0"/>
              <a:t>Xabc</a:t>
            </a:r>
            <a:r>
              <a:rPr lang="en-US" sz="1800" dirty="0" smtClean="0"/>
              <a:t>  #no output, shell can't recognize </a:t>
            </a:r>
            <a:r>
              <a:rPr lang="en-US" sz="1800" dirty="0" err="1" smtClean="0"/>
              <a:t>Xabc</a:t>
            </a:r>
            <a:r>
              <a:rPr lang="en-US" sz="1800" dirty="0" smtClean="0"/>
              <a:t> variable</a:t>
            </a:r>
          </a:p>
          <a:p>
            <a:pPr>
              <a:buNone/>
            </a:pPr>
            <a:r>
              <a:rPr lang="en-US" sz="1800" dirty="0" smtClean="0"/>
              <a:t>	echo ${X}</a:t>
            </a:r>
            <a:r>
              <a:rPr lang="en-US" sz="1800" dirty="0" err="1" smtClean="0"/>
              <a:t>abc</a:t>
            </a:r>
            <a:r>
              <a:rPr lang="en-US" sz="1800" dirty="0" smtClean="0"/>
              <a:t> #displays Hello </a:t>
            </a:r>
            <a:r>
              <a:rPr lang="en-US" sz="1800" dirty="0" err="1" smtClean="0"/>
              <a:t>Worldabc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Preset variables: $0 $1 … $9 and $# </a:t>
            </a:r>
          </a:p>
          <a:p>
            <a:pPr lvl="1"/>
            <a:r>
              <a:rPr lang="en-US" dirty="0" smtClean="0"/>
              <a:t>$0 is the </a:t>
            </a:r>
            <a:r>
              <a:rPr lang="en-US" dirty="0" err="1" smtClean="0"/>
              <a:t>basename</a:t>
            </a:r>
            <a:r>
              <a:rPr lang="en-US" dirty="0" smtClean="0"/>
              <a:t> of the program as it was called</a:t>
            </a:r>
          </a:p>
          <a:p>
            <a:pPr lvl="1"/>
            <a:r>
              <a:rPr lang="en-US" dirty="0" smtClean="0"/>
              <a:t>$1 to $9 are the first 9 parameters the script was called with (like a command line argument in C)</a:t>
            </a:r>
          </a:p>
          <a:p>
            <a:pPr lvl="1"/>
            <a:r>
              <a:rPr lang="en-US" dirty="0" smtClean="0"/>
              <a:t>$# is the number of parameters the script was called with</a:t>
            </a:r>
          </a:p>
          <a:p>
            <a:r>
              <a:rPr lang="en-US" dirty="0" smtClean="0"/>
              <a:t>Standard variables: $USER and $PWD</a:t>
            </a:r>
          </a:p>
          <a:p>
            <a:r>
              <a:rPr lang="en-US" dirty="0" smtClean="0"/>
              <a:t>Read in variable value:</a:t>
            </a:r>
          </a:p>
          <a:p>
            <a:pPr lvl="1">
              <a:buNone/>
            </a:pPr>
            <a:r>
              <a:rPr lang="en-US" sz="2000" dirty="0" smtClean="0"/>
              <a:t>read </a:t>
            </a:r>
            <a:r>
              <a:rPr lang="en-US" sz="2000" dirty="0" err="1" smtClean="0"/>
              <a:t>myname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echo $</a:t>
            </a:r>
            <a:r>
              <a:rPr lang="en-US" sz="2000" dirty="0" err="1" smtClean="0"/>
              <a:t>myname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85800" y="1905000"/>
            <a:ext cx="3416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if [condition]; then </a:t>
            </a:r>
          </a:p>
          <a:p>
            <a:r>
              <a:rPr lang="en-US" sz="2000" dirty="0" smtClean="0">
                <a:cs typeface="Courier New" pitchFamily="49" charset="0"/>
              </a:rPr>
              <a:t>     statements</a:t>
            </a:r>
          </a:p>
          <a:p>
            <a:r>
              <a:rPr lang="en-US" sz="2000" dirty="0" smtClean="0">
                <a:cs typeface="Courier New" pitchFamily="49" charset="0"/>
              </a:rPr>
              <a:t>    ……</a:t>
            </a:r>
          </a:p>
          <a:p>
            <a:r>
              <a:rPr lang="en-US" sz="2000" dirty="0" err="1" smtClean="0">
                <a:cs typeface="Courier New" pitchFamily="49" charset="0"/>
              </a:rPr>
              <a:t>fi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810000"/>
            <a:ext cx="3048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if [condition]; then </a:t>
            </a:r>
          </a:p>
          <a:p>
            <a:r>
              <a:rPr lang="en-US" sz="2000" dirty="0" smtClean="0">
                <a:cs typeface="Courier New" pitchFamily="49" charset="0"/>
              </a:rPr>
              <a:t>     statements</a:t>
            </a:r>
          </a:p>
          <a:p>
            <a:r>
              <a:rPr lang="en-US" sz="2000" dirty="0" smtClean="0">
                <a:cs typeface="Courier New" pitchFamily="49" charset="0"/>
              </a:rPr>
              <a:t>     ……</a:t>
            </a:r>
          </a:p>
          <a:p>
            <a:r>
              <a:rPr lang="en-US" sz="2000" dirty="0" smtClean="0">
                <a:cs typeface="Courier New" pitchFamily="49" charset="0"/>
              </a:rPr>
              <a:t>else</a:t>
            </a:r>
          </a:p>
          <a:p>
            <a:r>
              <a:rPr lang="en-US" sz="2000" dirty="0" smtClean="0">
                <a:cs typeface="Courier New" pitchFamily="49" charset="0"/>
              </a:rPr>
              <a:t>     statements</a:t>
            </a:r>
          </a:p>
          <a:p>
            <a:r>
              <a:rPr lang="en-US" sz="2000" dirty="0" err="1" smtClean="0">
                <a:cs typeface="Courier New" pitchFamily="49" charset="0"/>
              </a:rPr>
              <a:t>fi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1905000"/>
            <a:ext cx="372409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if [condition1]; then </a:t>
            </a:r>
          </a:p>
          <a:p>
            <a:r>
              <a:rPr lang="en-US" sz="2000" dirty="0" smtClean="0">
                <a:cs typeface="Courier New" pitchFamily="49" charset="0"/>
              </a:rPr>
              <a:t>     statements</a:t>
            </a:r>
          </a:p>
          <a:p>
            <a:r>
              <a:rPr lang="en-US" sz="2000" dirty="0" smtClean="0">
                <a:cs typeface="Courier New" pitchFamily="49" charset="0"/>
              </a:rPr>
              <a:t>    ……</a:t>
            </a:r>
          </a:p>
          <a:p>
            <a:r>
              <a:rPr lang="en-US" sz="2000" dirty="0" err="1" smtClean="0">
                <a:cs typeface="Courier New" pitchFamily="49" charset="0"/>
              </a:rPr>
              <a:t>elif</a:t>
            </a:r>
            <a:r>
              <a:rPr lang="en-US" sz="2000" dirty="0" smtClean="0">
                <a:cs typeface="Courier New" pitchFamily="49" charset="0"/>
              </a:rPr>
              <a:t> [condition2]; then</a:t>
            </a:r>
          </a:p>
          <a:p>
            <a:r>
              <a:rPr lang="en-US" sz="2000" dirty="0" smtClean="0">
                <a:cs typeface="Courier New" pitchFamily="49" charset="0"/>
              </a:rPr>
              <a:t>     statements</a:t>
            </a:r>
          </a:p>
          <a:p>
            <a:r>
              <a:rPr lang="en-US" sz="2000" dirty="0" smtClean="0">
                <a:cs typeface="Courier New" pitchFamily="49" charset="0"/>
              </a:rPr>
              <a:t>else</a:t>
            </a:r>
          </a:p>
          <a:p>
            <a:r>
              <a:rPr lang="en-US" sz="2000" dirty="0" smtClean="0">
                <a:cs typeface="Courier New" pitchFamily="49" charset="0"/>
              </a:rPr>
              <a:t>     statements</a:t>
            </a:r>
          </a:p>
          <a:p>
            <a:r>
              <a:rPr lang="en-US" sz="2000" dirty="0" err="1" smtClean="0">
                <a:cs typeface="Courier New" pitchFamily="49" charset="0"/>
              </a:rPr>
              <a:t>fi</a:t>
            </a: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Summary of test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759423"/>
              </p:ext>
            </p:extLst>
          </p:nvPr>
        </p:nvGraphicFramePr>
        <p:xfrm>
          <a:off x="5334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93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 true</a:t>
                      </a:r>
                      <a:r>
                        <a:rPr lang="en-US" baseline="0" dirty="0" smtClean="0"/>
                        <a:t> if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 non zero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 has zero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is a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 is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operands are equal (integers)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operands are not equal (integers)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operands are equal (strings)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operands are not equal (strings)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operand1</a:t>
                      </a:r>
                      <a:r>
                        <a:rPr lang="en-US" baseline="0" dirty="0" smtClean="0"/>
                        <a:t> is less than operand2 (integers)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operand1</a:t>
                      </a:r>
                      <a:r>
                        <a:rPr lang="en-US" baseline="0" dirty="0" smtClean="0"/>
                        <a:t> is greater than operand2 (integers)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operand1</a:t>
                      </a:r>
                      <a:r>
                        <a:rPr lang="en-US" baseline="0" dirty="0" smtClean="0"/>
                        <a:t> is greater than or equal to operand2 (integers)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operand1</a:t>
                      </a:r>
                      <a:r>
                        <a:rPr lang="en-US" baseline="0" dirty="0" smtClean="0"/>
                        <a:t> is less than or equal to operand2 (integers)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685800" y="1752600"/>
            <a:ext cx="80772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cs typeface="Courier New" pitchFamily="49" charset="0"/>
              </a:rPr>
              <a:t>#!/bin/bash </a:t>
            </a:r>
          </a:p>
          <a:p>
            <a:r>
              <a:rPr lang="en-US" sz="1400" dirty="0" smtClean="0">
                <a:cs typeface="Courier New" pitchFamily="49" charset="0"/>
              </a:rPr>
              <a:t>X=3 </a:t>
            </a:r>
          </a:p>
          <a:p>
            <a:r>
              <a:rPr lang="en-US" sz="1400" dirty="0" smtClean="0">
                <a:cs typeface="Courier New" pitchFamily="49" charset="0"/>
              </a:rPr>
              <a:t>Y=4 </a:t>
            </a:r>
          </a:p>
          <a:p>
            <a:r>
              <a:rPr lang="en-US" sz="1400" dirty="0" err="1" smtClean="0">
                <a:cs typeface="Courier New" pitchFamily="49" charset="0"/>
              </a:rPr>
              <a:t>empty_string</a:t>
            </a:r>
            <a:r>
              <a:rPr lang="en-US" sz="1400" dirty="0" smtClean="0">
                <a:cs typeface="Courier New" pitchFamily="49" charset="0"/>
              </a:rPr>
              <a:t>="" </a:t>
            </a:r>
          </a:p>
          <a:p>
            <a:r>
              <a:rPr lang="en-US" sz="1400" dirty="0" smtClean="0">
                <a:cs typeface="Courier New" pitchFamily="49" charset="0"/>
              </a:rPr>
              <a:t>if [ $X -</a:t>
            </a:r>
            <a:r>
              <a:rPr lang="en-US" sz="1400" dirty="0" err="1" smtClean="0">
                <a:cs typeface="Courier New" pitchFamily="49" charset="0"/>
              </a:rPr>
              <a:t>lt</a:t>
            </a:r>
            <a:r>
              <a:rPr lang="en-US" sz="1400" dirty="0" smtClean="0">
                <a:cs typeface="Courier New" pitchFamily="49" charset="0"/>
              </a:rPr>
              <a:t> $</a:t>
            </a:r>
            <a:r>
              <a:rPr lang="en-US" sz="1400" smtClean="0">
                <a:cs typeface="Courier New" pitchFamily="49" charset="0"/>
              </a:rPr>
              <a:t>Y ];</a:t>
            </a:r>
            <a:r>
              <a:rPr lang="en-US" sz="1400" dirty="0" smtClean="0">
                <a:cs typeface="Courier New" pitchFamily="49" charset="0"/>
              </a:rPr>
              <a:t>				# is $X less than $Y ? </a:t>
            </a:r>
          </a:p>
          <a:p>
            <a:r>
              <a:rPr lang="en-US" sz="1400" dirty="0" smtClean="0">
                <a:cs typeface="Courier New" pitchFamily="49" charset="0"/>
              </a:rPr>
              <a:t>then </a:t>
            </a:r>
          </a:p>
          <a:p>
            <a:r>
              <a:rPr lang="en-US" sz="1400" dirty="0" smtClean="0">
                <a:cs typeface="Courier New" pitchFamily="49" charset="0"/>
              </a:rPr>
              <a:t>	echo "\$X=${X}, which is smaller than \$Y=${Y}" </a:t>
            </a:r>
          </a:p>
          <a:p>
            <a:r>
              <a:rPr lang="en-US" sz="1400" dirty="0" err="1" smtClean="0">
                <a:cs typeface="Courier New" pitchFamily="49" charset="0"/>
              </a:rPr>
              <a:t>fi</a:t>
            </a:r>
            <a:r>
              <a:rPr lang="en-US" sz="1400" dirty="0" smtClean="0">
                <a:cs typeface="Courier New" pitchFamily="49" charset="0"/>
              </a:rPr>
              <a:t> </a:t>
            </a:r>
          </a:p>
          <a:p>
            <a:endParaRPr lang="en-US" sz="1400" dirty="0" smtClean="0">
              <a:cs typeface="Courier New" pitchFamily="49" charset="0"/>
            </a:endParaRPr>
          </a:p>
          <a:p>
            <a:r>
              <a:rPr lang="en-US" sz="1400" dirty="0" smtClean="0">
                <a:cs typeface="Courier New" pitchFamily="49" charset="0"/>
              </a:rPr>
              <a:t>if [ -n "$</a:t>
            </a:r>
            <a:r>
              <a:rPr lang="en-US" sz="1400" dirty="0" err="1" smtClean="0">
                <a:cs typeface="Courier New" pitchFamily="49" charset="0"/>
              </a:rPr>
              <a:t>empty_string</a:t>
            </a:r>
            <a:r>
              <a:rPr lang="en-US" sz="1400" dirty="0" smtClean="0">
                <a:cs typeface="Courier New" pitchFamily="49" charset="0"/>
              </a:rPr>
              <a:t>" ]; then </a:t>
            </a:r>
          </a:p>
          <a:p>
            <a:r>
              <a:rPr lang="en-US" sz="1400" dirty="0" smtClean="0">
                <a:cs typeface="Courier New" pitchFamily="49" charset="0"/>
              </a:rPr>
              <a:t>	echo "empty string is </a:t>
            </a:r>
            <a:r>
              <a:rPr lang="en-US" sz="1400" dirty="0" err="1" smtClean="0">
                <a:cs typeface="Courier New" pitchFamily="49" charset="0"/>
              </a:rPr>
              <a:t>non_empty</a:t>
            </a:r>
            <a:r>
              <a:rPr lang="en-US" sz="1400" dirty="0" smtClean="0">
                <a:cs typeface="Courier New" pitchFamily="49" charset="0"/>
              </a:rPr>
              <a:t>" </a:t>
            </a:r>
          </a:p>
          <a:p>
            <a:r>
              <a:rPr lang="en-US" sz="1400" dirty="0" err="1" smtClean="0">
                <a:cs typeface="Courier New" pitchFamily="49" charset="0"/>
              </a:rPr>
              <a:t>fi</a:t>
            </a:r>
            <a:r>
              <a:rPr lang="en-US" sz="1400" dirty="0" smtClean="0">
                <a:cs typeface="Courier New" pitchFamily="49" charset="0"/>
              </a:rPr>
              <a:t> </a:t>
            </a:r>
          </a:p>
          <a:p>
            <a:endParaRPr lang="en-US" sz="1400" dirty="0" smtClean="0">
              <a:cs typeface="Courier New" pitchFamily="49" charset="0"/>
            </a:endParaRPr>
          </a:p>
          <a:p>
            <a:r>
              <a:rPr lang="en-US" sz="1400" dirty="0" smtClean="0">
                <a:cs typeface="Courier New" pitchFamily="49" charset="0"/>
              </a:rPr>
              <a:t>if [ -f "${HOME}/</a:t>
            </a:r>
            <a:r>
              <a:rPr lang="en-US" sz="1400" dirty="0" err="1" smtClean="0">
                <a:cs typeface="Courier New" pitchFamily="49" charset="0"/>
              </a:rPr>
              <a:t>test.c</a:t>
            </a:r>
            <a:r>
              <a:rPr lang="en-US" sz="1400" dirty="0" smtClean="0">
                <a:cs typeface="Courier New" pitchFamily="49" charset="0"/>
              </a:rPr>
              <a:t>" ]; then 		# is ~/</a:t>
            </a:r>
            <a:r>
              <a:rPr lang="en-US" sz="1400" dirty="0" err="1" smtClean="0">
                <a:cs typeface="Courier New" pitchFamily="49" charset="0"/>
              </a:rPr>
              <a:t>test.c</a:t>
            </a:r>
            <a:r>
              <a:rPr lang="en-US" sz="1400" dirty="0" smtClean="0">
                <a:cs typeface="Courier New" pitchFamily="49" charset="0"/>
              </a:rPr>
              <a:t> a regular file ? </a:t>
            </a:r>
          </a:p>
          <a:p>
            <a:r>
              <a:rPr lang="en-US" sz="1400" dirty="0" smtClean="0">
                <a:cs typeface="Courier New" pitchFamily="49" charset="0"/>
              </a:rPr>
              <a:t>	echo "it's a regular file" </a:t>
            </a:r>
          </a:p>
          <a:p>
            <a:r>
              <a:rPr lang="en-US" sz="1400" dirty="0" smtClean="0">
                <a:cs typeface="Courier New" pitchFamily="49" charset="0"/>
              </a:rPr>
              <a:t>else </a:t>
            </a:r>
          </a:p>
          <a:p>
            <a:r>
              <a:rPr lang="en-US" sz="1400" dirty="0" smtClean="0">
                <a:cs typeface="Courier New" pitchFamily="49" charset="0"/>
              </a:rPr>
              <a:t>	echo "you have no </a:t>
            </a:r>
            <a:r>
              <a:rPr lang="en-US" sz="1400" dirty="0" err="1" smtClean="0">
                <a:cs typeface="Courier New" pitchFamily="49" charset="0"/>
              </a:rPr>
              <a:t>test.c</a:t>
            </a:r>
            <a:r>
              <a:rPr lang="en-US" sz="1400" dirty="0" smtClean="0">
                <a:cs typeface="Courier New" pitchFamily="49" charset="0"/>
              </a:rPr>
              <a:t> file" </a:t>
            </a:r>
          </a:p>
          <a:p>
            <a:r>
              <a:rPr lang="en-US" sz="1400" dirty="0" err="1" smtClean="0">
                <a:cs typeface="Courier New" pitchFamily="49" charset="0"/>
              </a:rPr>
              <a:t>fi</a:t>
            </a:r>
            <a:r>
              <a:rPr lang="en-US" sz="1400" dirty="0" smtClean="0">
                <a:cs typeface="Courier New" pitchFamily="49" charset="0"/>
              </a:rPr>
              <a:t> </a:t>
            </a:r>
            <a:endParaRPr lang="en-US" sz="14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533400" y="1981200"/>
            <a:ext cx="459613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cs typeface="Courier New" pitchFamily="49" charset="0"/>
              </a:rPr>
              <a:t>#!/bin/bash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cs typeface="Courier New" pitchFamily="49" charset="0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cs typeface="Courier New" pitchFamily="49" charset="0"/>
              </a:rPr>
              <a:t>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Courier New" pitchFamily="49" charset="0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Courier New" pitchFamily="49" charset="0"/>
              </a:rPr>
              <a:t>2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Courier New" pitchFamily="49" charset="0"/>
              </a:rPr>
              <a:t>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Courier New" pitchFamily="49" charset="0"/>
              </a:rPr>
              <a:t>4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Courier New" pitchFamily="49" charset="0"/>
              </a:rPr>
              <a:t>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cs typeface="Courier New" pitchFamily="49" charset="0"/>
              </a:rPr>
              <a:t>do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 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88"/>
                </a:solidFill>
                <a:effectLst/>
                <a:cs typeface="Courier New" pitchFamily="49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cs typeface="Courier New" pitchFamily="49" charset="0"/>
              </a:rPr>
              <a:t>echo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cs typeface="Courier New" pitchFamily="49" charset="0"/>
              </a:rPr>
              <a:t>"Looping ... number $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cs typeface="Courier New" pitchFamily="49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cs typeface="Courier New" pitchFamily="49" charset="0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cs typeface="Courier New" pitchFamily="49" charset="0"/>
              </a:rPr>
              <a:t>done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19050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n-lt"/>
              </a:rPr>
              <a:t>for</a:t>
            </a:r>
            <a:r>
              <a:rPr lang="en-US" dirty="0" smtClean="0">
                <a:latin typeface="+mn-lt"/>
              </a:rPr>
              <a:t> loops iterate through a set of values until the list is exhausted</a:t>
            </a:r>
            <a:endParaRPr lang="en-US" dirty="0">
              <a:latin typeface="+mn-lt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3400" y="3733800"/>
            <a:ext cx="34290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#!/bin/bash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X=0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while [ $X -le 20 ]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      echo $X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cs typeface="Courier New" pitchFamily="49" charset="0"/>
              </a:rPr>
              <a:t>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X=$((X+1))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done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42672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n-lt"/>
              </a:rPr>
              <a:t>while</a:t>
            </a:r>
            <a:r>
              <a:rPr lang="en-US" dirty="0" smtClean="0">
                <a:latin typeface="+mn-lt"/>
              </a:rPr>
              <a:t> loops iterate "while" a given condition is true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are very finicky!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800" dirty="0" smtClean="0"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800" dirty="0" smtClean="0">
                <a:cs typeface="Arial" pitchFamily="34" charset="0"/>
              </a:rPr>
              <a:t>	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 $X -le 20 ]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2800" dirty="0" smtClean="0">
              <a:cs typeface="Arial" pitchFamily="34" charset="0"/>
            </a:endParaRPr>
          </a:p>
          <a:p>
            <a:pPr lvl="0"/>
            <a:r>
              <a:rPr lang="en-US" sz="2800" dirty="0" smtClean="0">
                <a:cs typeface="Arial" pitchFamily="34" charset="0"/>
              </a:rPr>
              <a:t>Above works – ONLY if there are spaces before and after the ‘[‘, and so on.</a:t>
            </a:r>
          </a:p>
          <a:p>
            <a:pPr lvl="0"/>
            <a:r>
              <a:rPr lang="en-US" sz="2800" dirty="0" smtClean="0">
                <a:cs typeface="Arial" pitchFamily="34" charset="0"/>
              </a:rPr>
              <a:t>C is not fussy about blanks and white space – scripts are.</a:t>
            </a:r>
            <a:endParaRPr lang="en-US" sz="2800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44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18414</TotalTime>
  <Words>466</Words>
  <Application>Microsoft Office PowerPoint</Application>
  <PresentationFormat>On-screen Show (4:3)</PresentationFormat>
  <Paragraphs>145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A simple shell script "first.sh"</vt:lpstr>
      <vt:lpstr>Variables</vt:lpstr>
      <vt:lpstr>Variables</vt:lpstr>
      <vt:lpstr>Conditionals</vt:lpstr>
      <vt:lpstr>Summary of test operators</vt:lpstr>
      <vt:lpstr>Example</vt:lpstr>
      <vt:lpstr>Loops</vt:lpstr>
      <vt:lpstr>Scripts are very finicky!</vt:lpstr>
      <vt:lpstr>Practical Exercise  (due in one week: Thursday, Nov 19)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EE114</dc:title>
  <dc:creator>Lan Xiang</dc:creator>
  <cp:lastModifiedBy>Windows User</cp:lastModifiedBy>
  <cp:revision>910</cp:revision>
  <cp:lastPrinted>1601-01-01T00:00:00Z</cp:lastPrinted>
  <dcterms:created xsi:type="dcterms:W3CDTF">2001-09-06T13:56:39Z</dcterms:created>
  <dcterms:modified xsi:type="dcterms:W3CDTF">2015-11-12T17:25:15Z</dcterms:modified>
</cp:coreProperties>
</file>