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2"/>
  </p:notesMasterIdLst>
  <p:handoutMasterIdLst>
    <p:handoutMasterId r:id="rId23"/>
  </p:handoutMasterIdLst>
  <p:sldIdLst>
    <p:sldId id="303" r:id="rId2"/>
    <p:sldId id="304" r:id="rId3"/>
    <p:sldId id="321" r:id="rId4"/>
    <p:sldId id="317" r:id="rId5"/>
    <p:sldId id="322" r:id="rId6"/>
    <p:sldId id="323" r:id="rId7"/>
    <p:sldId id="318" r:id="rId8"/>
    <p:sldId id="305" r:id="rId9"/>
    <p:sldId id="308" r:id="rId10"/>
    <p:sldId id="309" r:id="rId11"/>
    <p:sldId id="310" r:id="rId12"/>
    <p:sldId id="311" r:id="rId13"/>
    <p:sldId id="312" r:id="rId14"/>
    <p:sldId id="316" r:id="rId15"/>
    <p:sldId id="313" r:id="rId16"/>
    <p:sldId id="314" r:id="rId17"/>
    <p:sldId id="315" r:id="rId18"/>
    <p:sldId id="324" r:id="rId19"/>
    <p:sldId id="306" r:id="rId20"/>
    <p:sldId id="307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43" autoAdjust="0"/>
    <p:restoredTop sz="91839" autoAdjust="0"/>
  </p:normalViewPr>
  <p:slideViewPr>
    <p:cSldViewPr>
      <p:cViewPr varScale="1">
        <p:scale>
          <a:sx n="93" d="100"/>
          <a:sy n="93" d="100"/>
        </p:scale>
        <p:origin x="-11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4140" y="-4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1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1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7A6BA3B4-4FFC-4F28-A2B7-E3934935EB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49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67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7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9999AADF-7A7D-4D8C-A1D1-190D01C3263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0488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F64456-34DB-464F-8B9D-2805B27F5445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9AADF-7A7D-4D8C-A1D1-190D01C3263D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9AADF-7A7D-4D8C-A1D1-190D01C3263D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9AADF-7A7D-4D8C-A1D1-190D01C3263D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9AADF-7A7D-4D8C-A1D1-190D01C3263D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9AADF-7A7D-4D8C-A1D1-190D01C3263D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9AADF-7A7D-4D8C-A1D1-190D01C3263D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9AADF-7A7D-4D8C-A1D1-190D01C3263D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9AADF-7A7D-4D8C-A1D1-190D01C3263D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9AADF-7A7D-4D8C-A1D1-190D01C3263D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9AADF-7A7D-4D8C-A1D1-190D01C3263D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9AADF-7A7D-4D8C-A1D1-190D01C3263D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9AADF-7A7D-4D8C-A1D1-190D01C3263D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9AADF-7A7D-4D8C-A1D1-190D01C3263D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9AADF-7A7D-4D8C-A1D1-190D01C3263D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9AADF-7A7D-4D8C-A1D1-190D01C3263D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9AADF-7A7D-4D8C-A1D1-190D01C3263D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9AADF-7A7D-4D8C-A1D1-190D01C3263D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9AADF-7A7D-4D8C-A1D1-190D01C3263D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9AADF-7A7D-4D8C-A1D1-190D01C3263D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0D52-120F-4B17-A666-21E06D284F9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B0886-4F16-4F79-84C6-CBB6CCA188F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4836-3FD5-48AA-B7C1-583FD57B672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ABDD-B225-4025-884E-DD4BD83DDAF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43C7-292B-44B9-8E7C-9722B2DE035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3BB3-9492-4307-A563-9AFD8B9799B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3BED-35DE-4B54-9DB6-34B0DCE9BC3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0FB7-29F2-4ACA-B4F8-71A2AA0399E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D38-7F66-4583-BAA2-B3130B8C381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2DB9-FC6A-448B-9024-DC9D75B9E51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C4BCC6A-05A5-4247-8003-15515D372892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FBB750-7618-47AE-B744-482082BCC28A}" type="slidenum">
              <a:rPr lang="zh-CN" altLang="en-US" smtClean="0"/>
              <a:pPr/>
              <a:t>‹#›</a:t>
            </a:fld>
            <a:endParaRPr lang="en-US" altLang="zh-C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CE489E69-EBEF-4FBA-8E57-7CE3450BF649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598613"/>
            <a:ext cx="8720138" cy="4268787"/>
          </a:xfrm>
        </p:spPr>
        <p:txBody>
          <a:bodyPr/>
          <a:lstStyle/>
          <a:p>
            <a:pPr marR="0" algn="ctr" eaLnBrk="1" hangingPunct="1">
              <a:lnSpc>
                <a:spcPct val="90000"/>
              </a:lnSpc>
            </a:pPr>
            <a:r>
              <a:rPr lang="en-US" sz="3400" dirty="0" smtClean="0">
                <a:solidFill>
                  <a:schemeClr val="tx2"/>
                </a:solidFill>
                <a:latin typeface="Comic Sans MS" pitchFamily="66" charset="0"/>
              </a:rPr>
              <a:t>EE 150</a:t>
            </a:r>
          </a:p>
          <a:p>
            <a:pPr marR="0" algn="ctr" eaLnBrk="1" hangingPunct="1">
              <a:lnSpc>
                <a:spcPct val="90000"/>
              </a:lnSpc>
            </a:pPr>
            <a:r>
              <a:rPr lang="en-US" sz="2800" u="sng" dirty="0" smtClean="0">
                <a:solidFill>
                  <a:schemeClr val="tx2"/>
                </a:solidFill>
                <a:latin typeface="Comic Sans MS" pitchFamily="66" charset="0"/>
              </a:rPr>
              <a:t>Intermediate Programming Concepts for Engineers </a:t>
            </a:r>
          </a:p>
          <a:p>
            <a:pPr marR="0" eaLnBrk="1" hangingPunct="1">
              <a:lnSpc>
                <a:spcPct val="90000"/>
              </a:lnSpc>
            </a:pPr>
            <a:endParaRPr lang="en-US" sz="34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ctr"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tx2"/>
                </a:solidFill>
                <a:latin typeface="Comic Sans MS" pitchFamily="66" charset="0"/>
              </a:rPr>
              <a:t>Lecture Notes on</a:t>
            </a:r>
          </a:p>
          <a:p>
            <a:pPr marR="0" algn="ctr" eaLnBrk="1" hangingPunct="1">
              <a:lnSpc>
                <a:spcPct val="90000"/>
              </a:lnSpc>
            </a:pPr>
            <a:r>
              <a:rPr lang="en-US" sz="3200" dirty="0" smtClean="0">
                <a:solidFill>
                  <a:schemeClr val="tx2"/>
                </a:solidFill>
                <a:latin typeface="Comic Sans MS" pitchFamily="66" charset="0"/>
              </a:rPr>
              <a:t>Abstract Data Types I</a:t>
            </a:r>
          </a:p>
          <a:p>
            <a:pPr marR="0" algn="l" eaLnBrk="1" hangingPunct="1">
              <a:lnSpc>
                <a:spcPct val="90000"/>
              </a:lnSpc>
              <a:spcBef>
                <a:spcPct val="0"/>
              </a:spcBef>
            </a:pPr>
            <a:endParaRPr lang="en-US" sz="2800" b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ctr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              </a:t>
            </a:r>
            <a:endParaRPr lang="en-US" sz="34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400" dirty="0" smtClean="0">
                <a:solidFill>
                  <a:schemeClr val="tx2"/>
                </a:solidFill>
                <a:latin typeface="Comic Sans MS" pitchFamily="66" charset="0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Notes on &lt;</a:t>
            </a:r>
            <a:r>
              <a:rPr lang="en-US" dirty="0" err="1" smtClean="0"/>
              <a:t>istack.h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Incomplete structure definition: only the name of the structure type is defined, but nothing else. </a:t>
            </a:r>
          </a:p>
          <a:p>
            <a:r>
              <a:rPr lang="en-US" dirty="0" smtClean="0"/>
              <a:t>A pointer to such a structure can be declared</a:t>
            </a:r>
          </a:p>
          <a:p>
            <a:r>
              <a:rPr lang="en-US" dirty="0" smtClean="0"/>
              <a:t>A pointer to such a structure can be passed around </a:t>
            </a:r>
          </a:p>
          <a:p>
            <a:pPr lvl="1"/>
            <a:r>
              <a:rPr lang="en-US" dirty="0" smtClean="0"/>
              <a:t>variable assignment</a:t>
            </a:r>
          </a:p>
          <a:p>
            <a:pPr lvl="1"/>
            <a:r>
              <a:rPr lang="en-US" dirty="0" smtClean="0"/>
              <a:t>function argument</a:t>
            </a:r>
          </a:p>
          <a:p>
            <a:pPr lvl="1"/>
            <a:r>
              <a:rPr lang="en-US" dirty="0" smtClean="0"/>
              <a:t>function result</a:t>
            </a:r>
          </a:p>
          <a:p>
            <a:r>
              <a:rPr lang="en-US" dirty="0" smtClean="0"/>
              <a:t>A pointer to such a structure cannot be dereferenced. (via * or -&gt;)</a:t>
            </a:r>
          </a:p>
          <a:p>
            <a:r>
              <a:rPr lang="en-US" dirty="0" smtClean="0"/>
              <a:t>Comments are very important!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ABDD-B225-4025-884E-DD4BD83DDAFD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Example of using 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255520"/>
          </a:xfrm>
        </p:spPr>
        <p:txBody>
          <a:bodyPr/>
          <a:lstStyle/>
          <a:p>
            <a:r>
              <a:rPr lang="en-US" dirty="0" smtClean="0"/>
              <a:t>Write a program to reverse a list of integers from standard input using the integer stack ADT as defined in &lt;</a:t>
            </a:r>
            <a:r>
              <a:rPr lang="en-US" dirty="0" err="1" smtClean="0"/>
              <a:t>istack.h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We don't need to know the actual implementation of the integer stack at this moment.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ABDD-B225-4025-884E-DD4BD83DDAFD}" type="slidenum">
              <a:rPr lang="zh-CN" altLang="en-US" smtClean="0"/>
              <a:pPr/>
              <a:t>11</a:t>
            </a:fld>
            <a:endParaRPr lang="en-US" altLang="zh-CN"/>
          </a:p>
        </p:txBody>
      </p:sp>
      <p:sp>
        <p:nvSpPr>
          <p:cNvPr id="5" name="Rectangle 4"/>
          <p:cNvSpPr/>
          <p:nvPr/>
        </p:nvSpPr>
        <p:spPr>
          <a:xfrm>
            <a:off x="4648200" y="4267200"/>
            <a:ext cx="2057400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1 3 10 5 7 done</a:t>
            </a:r>
          </a:p>
          <a:p>
            <a:r>
              <a:rPr lang="en-US" sz="2000" dirty="0" smtClean="0">
                <a:latin typeface="Comic Sans MS" pitchFamily="66" charset="0"/>
              </a:rPr>
              <a:t>7 </a:t>
            </a:r>
          </a:p>
          <a:p>
            <a:r>
              <a:rPr lang="en-US" sz="2000" dirty="0" smtClean="0">
                <a:latin typeface="Comic Sans MS" pitchFamily="66" charset="0"/>
              </a:rPr>
              <a:t>5 </a:t>
            </a:r>
          </a:p>
          <a:p>
            <a:r>
              <a:rPr lang="en-US" sz="2000" dirty="0" smtClean="0">
                <a:latin typeface="Comic Sans MS" pitchFamily="66" charset="0"/>
              </a:rPr>
              <a:t>10 </a:t>
            </a:r>
          </a:p>
          <a:p>
            <a:r>
              <a:rPr lang="en-US" sz="2000" dirty="0" smtClean="0">
                <a:latin typeface="Comic Sans MS" pitchFamily="66" charset="0"/>
              </a:rPr>
              <a:t>3 </a:t>
            </a:r>
          </a:p>
          <a:p>
            <a:r>
              <a:rPr lang="en-US" sz="2000" dirty="0" smtClean="0">
                <a:latin typeface="Comic Sans MS" pitchFamily="66" charset="0"/>
              </a:rPr>
              <a:t>1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4572000"/>
            <a:ext cx="2950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Sample input/</a:t>
            </a:r>
            <a:r>
              <a:rPr lang="en-US" dirty="0" err="1" smtClean="0">
                <a:latin typeface="+mn-lt"/>
              </a:rPr>
              <a:t>ouput</a:t>
            </a:r>
            <a:endParaRPr lang="en-US" dirty="0">
              <a:latin typeface="+mn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733800" y="4800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code: &lt;</a:t>
            </a:r>
            <a:r>
              <a:rPr lang="en-US" dirty="0" err="1" smtClean="0"/>
              <a:t>reverse.c</a:t>
            </a:r>
            <a:r>
              <a:rPr lang="en-US" dirty="0" smtClean="0"/>
              <a:t>&gt; part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ABDD-B225-4025-884E-DD4BD83DDAFD}" type="slidenum">
              <a:rPr lang="zh-CN" altLang="en-US" smtClean="0"/>
              <a:pPr/>
              <a:t>12</a:t>
            </a:fld>
            <a:endParaRPr lang="en-US" altLang="zh-C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51816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istack.h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 (void)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istack_type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istack_new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 );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if (s == NULL)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stderr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"Couldn't allocate stack\n");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exit (1);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/*read integers from standard input and put them in a stack */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while (scanf("%d", &amp;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== 1)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	if (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istack_push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(s,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&lt; 0) {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stderr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"Out of memory\n");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    exit (1);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}	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D38-7F66-4583-BAA2-B3130B8C381C}" type="slidenum">
              <a:rPr lang="zh-CN" altLang="en-US" smtClean="0"/>
              <a:pPr/>
              <a:t>13</a:t>
            </a:fld>
            <a:endParaRPr lang="en-US" altLang="zh-CN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704088"/>
            <a:ext cx="8229600" cy="743712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Main code: &lt;</a:t>
            </a:r>
            <a:r>
              <a:rPr kumimoji="0" lang="en-US" sz="5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reverse.c</a:t>
            </a: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 part 2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10ABDD-B225-4025-884E-DD4BD83DDAF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447800"/>
            <a:ext cx="8229600" cy="2819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/* Pop integers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out of the stack and print them to the standard output (last-in, first out) until stack is empty */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1400" dirty="0" smtClean="0">
                <a:ea typeface="+mn-ea"/>
                <a:cs typeface="Courier New" pitchFamily="49" charset="0"/>
              </a:rPr>
              <a:t>	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istack_height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(s) &gt; 0)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1400" dirty="0" smtClean="0">
                <a:ea typeface="+mn-ea"/>
                <a:cs typeface="Courier New" pitchFamily="49" charset="0"/>
              </a:rPr>
              <a:t>		printf("%d\n", </a:t>
            </a:r>
            <a:r>
              <a:rPr lang="en-US" sz="1400" dirty="0" err="1" smtClean="0">
                <a:ea typeface="+mn-ea"/>
                <a:cs typeface="Courier New" pitchFamily="49" charset="0"/>
              </a:rPr>
              <a:t>istack_pop</a:t>
            </a:r>
            <a:r>
              <a:rPr lang="en-US" sz="1400" dirty="0" smtClean="0">
                <a:ea typeface="+mn-ea"/>
                <a:cs typeface="Courier New" pitchFamily="49" charset="0"/>
              </a:rPr>
              <a:t> (s) 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en-US" sz="1400" dirty="0" smtClean="0"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1400" dirty="0" smtClean="0">
                <a:ea typeface="+mn-ea"/>
                <a:cs typeface="Courier New" pitchFamily="49" charset="0"/>
              </a:rPr>
              <a:t>	/* Free all memory with this stack */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istack_delete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(s);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1400" dirty="0" smtClean="0">
                <a:ea typeface="+mn-ea"/>
                <a:cs typeface="Courier New" pitchFamily="49" charset="0"/>
              </a:rPr>
              <a:t>	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 of ADT: &lt;</a:t>
            </a:r>
            <a:r>
              <a:rPr lang="en-US" dirty="0" err="1" smtClean="0"/>
              <a:t>istack.c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r>
              <a:rPr lang="en-US" dirty="0" smtClean="0"/>
              <a:t>We could implement the integer stack ADT in a wide variety of ways</a:t>
            </a:r>
          </a:p>
          <a:p>
            <a:pPr lvl="1"/>
            <a:r>
              <a:rPr lang="en-US" dirty="0" smtClean="0"/>
              <a:t>Implement it using static arrays. </a:t>
            </a:r>
          </a:p>
          <a:p>
            <a:pPr lvl="1"/>
            <a:r>
              <a:rPr lang="en-US" dirty="0" smtClean="0"/>
              <a:t>Implement it using dynamic arrays. </a:t>
            </a:r>
          </a:p>
          <a:p>
            <a:pPr lvl="1"/>
            <a:r>
              <a:rPr lang="en-US" dirty="0" smtClean="0"/>
              <a:t>Implement it using linked lists.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 of ADT (</a:t>
            </a:r>
            <a:r>
              <a:rPr lang="en-US" dirty="0" err="1" smtClean="0"/>
              <a:t>reverse.c</a:t>
            </a:r>
            <a:r>
              <a:rPr lang="en-US" dirty="0" smtClean="0"/>
              <a:t>) will not be affected</a:t>
            </a:r>
          </a:p>
          <a:p>
            <a:r>
              <a:rPr lang="en-US" dirty="0" smtClean="0"/>
              <a:t>We will demonstrate how to implement it using a dynamic array.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ABDD-B225-4025-884E-DD4BD83DDAFD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534400" cy="7437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Implementation of &lt;</a:t>
            </a:r>
            <a:r>
              <a:rPr lang="en-US" dirty="0" err="1" smtClean="0"/>
              <a:t>istack.c</a:t>
            </a:r>
            <a:r>
              <a:rPr lang="en-US" dirty="0" smtClean="0"/>
              <a:t>&gt;: part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ABDD-B225-4025-884E-DD4BD83DDAFD}" type="slidenum">
              <a:rPr lang="zh-CN" altLang="en-US" smtClean="0"/>
              <a:pPr/>
              <a:t>15</a:t>
            </a:fld>
            <a:endParaRPr lang="en-US" altLang="zh-CN"/>
          </a:p>
        </p:txBody>
      </p:sp>
      <p:sp>
        <p:nvSpPr>
          <p:cNvPr id="5" name="Rectangle 4"/>
          <p:cNvSpPr/>
          <p:nvPr/>
        </p:nvSpPr>
        <p:spPr>
          <a:xfrm>
            <a:off x="685800" y="1676400"/>
            <a:ext cx="7467600" cy="48320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#include &lt;</a:t>
            </a:r>
            <a:r>
              <a:rPr lang="en-US" sz="1400" dirty="0" err="1" smtClean="0"/>
              <a:t>stdlib.h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#include &lt;</a:t>
            </a:r>
            <a:r>
              <a:rPr lang="en-US" sz="1400" dirty="0" err="1" smtClean="0"/>
              <a:t>stdio.h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#include "</a:t>
            </a:r>
            <a:r>
              <a:rPr lang="en-US" sz="1400" dirty="0" err="1" smtClean="0"/>
              <a:t>istack.h</a:t>
            </a:r>
            <a:r>
              <a:rPr lang="en-US" sz="1400" dirty="0" smtClean="0"/>
              <a:t>"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struct</a:t>
            </a:r>
            <a:r>
              <a:rPr lang="en-US" sz="1400" dirty="0" smtClean="0"/>
              <a:t> </a:t>
            </a:r>
            <a:r>
              <a:rPr lang="en-US" sz="1400" dirty="0" err="1" smtClean="0"/>
              <a:t>istack</a:t>
            </a:r>
            <a:r>
              <a:rPr lang="en-US" sz="1400" dirty="0" smtClean="0"/>
              <a:t> 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size_t</a:t>
            </a:r>
            <a:r>
              <a:rPr lang="en-US" sz="1400" dirty="0" smtClean="0"/>
              <a:t> height;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*array;</a:t>
            </a:r>
          </a:p>
          <a:p>
            <a:r>
              <a:rPr lang="en-US" sz="1400" dirty="0" smtClean="0"/>
              <a:t>};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istack_type</a:t>
            </a:r>
            <a:r>
              <a:rPr lang="en-US" sz="1400" dirty="0" smtClean="0"/>
              <a:t> *</a:t>
            </a:r>
            <a:r>
              <a:rPr lang="en-US" sz="1400" dirty="0" err="1" smtClean="0"/>
              <a:t>istack_new</a:t>
            </a:r>
            <a:r>
              <a:rPr lang="en-US" sz="1400" dirty="0" smtClean="0"/>
              <a:t> (void)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istack_type</a:t>
            </a:r>
            <a:r>
              <a:rPr lang="en-US" sz="1400" dirty="0" smtClean="0"/>
              <a:t> *s;</a:t>
            </a:r>
          </a:p>
          <a:p>
            <a:r>
              <a:rPr lang="en-US" sz="1400" dirty="0" smtClean="0"/>
              <a:t>    s = (</a:t>
            </a:r>
            <a:r>
              <a:rPr lang="en-US" sz="1400" dirty="0" err="1" smtClean="0"/>
              <a:t>istack_type</a:t>
            </a:r>
            <a:r>
              <a:rPr lang="en-US" sz="1400" dirty="0" smtClean="0"/>
              <a:t> *) </a:t>
            </a:r>
            <a:r>
              <a:rPr lang="en-US" sz="1400" dirty="0" err="1" smtClean="0"/>
              <a:t>malloc</a:t>
            </a:r>
            <a:r>
              <a:rPr lang="en-US" sz="1400" dirty="0" smtClean="0"/>
              <a:t> (</a:t>
            </a:r>
            <a:r>
              <a:rPr lang="en-US" sz="1400" dirty="0" err="1" smtClean="0"/>
              <a:t>sizeof</a:t>
            </a:r>
            <a:r>
              <a:rPr lang="en-US" sz="1400" dirty="0" smtClean="0"/>
              <a:t> (</a:t>
            </a:r>
            <a:r>
              <a:rPr lang="en-US" sz="1400" dirty="0" err="1" smtClean="0"/>
              <a:t>struct</a:t>
            </a:r>
            <a:r>
              <a:rPr lang="en-US" sz="1400" dirty="0" smtClean="0"/>
              <a:t> </a:t>
            </a:r>
            <a:r>
              <a:rPr lang="en-US" sz="1400" dirty="0" err="1" smtClean="0"/>
              <a:t>istack</a:t>
            </a:r>
            <a:r>
              <a:rPr lang="en-US" sz="1400" dirty="0" smtClean="0"/>
              <a:t>));</a:t>
            </a:r>
          </a:p>
          <a:p>
            <a:r>
              <a:rPr lang="en-US" sz="1400" dirty="0" smtClean="0"/>
              <a:t>    if (s == NULL) {</a:t>
            </a:r>
          </a:p>
          <a:p>
            <a:r>
              <a:rPr lang="en-US" sz="1400" dirty="0" smtClean="0"/>
              <a:t> 	return NULL;</a:t>
            </a:r>
          </a:p>
          <a:p>
            <a:r>
              <a:rPr lang="en-US" sz="1400" dirty="0" smtClean="0"/>
              <a:t>    }</a:t>
            </a:r>
          </a:p>
          <a:p>
            <a:endParaRPr lang="en-US" sz="1400" dirty="0" smtClean="0"/>
          </a:p>
          <a:p>
            <a:r>
              <a:rPr lang="en-US" sz="1400" dirty="0" smtClean="0"/>
              <a:t>    s-&gt;height = 0;</a:t>
            </a:r>
          </a:p>
          <a:p>
            <a:r>
              <a:rPr lang="en-US" sz="1400" dirty="0" smtClean="0"/>
              <a:t>    s-&gt;array = NULL;</a:t>
            </a:r>
          </a:p>
          <a:p>
            <a:r>
              <a:rPr lang="en-US" sz="1400" dirty="0" smtClean="0"/>
              <a:t>  </a:t>
            </a:r>
          </a:p>
          <a:p>
            <a:r>
              <a:rPr lang="en-US" sz="1400" dirty="0" smtClean="0"/>
              <a:t>    return s;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0FB7-29F2-4ACA-B4F8-71A2AA0399E4}" type="slidenum">
              <a:rPr lang="zh-CN" altLang="en-US" smtClean="0"/>
              <a:pPr/>
              <a:t>16</a:t>
            </a:fld>
            <a:endParaRPr lang="en-US" altLang="zh-C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990600"/>
            <a:ext cx="8458200" cy="6675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Implementation of &lt;</a:t>
            </a:r>
            <a:r>
              <a:rPr lang="en-US" dirty="0" err="1" smtClean="0"/>
              <a:t>istack.c</a:t>
            </a:r>
            <a:r>
              <a:rPr lang="en-US" dirty="0" smtClean="0"/>
              <a:t>&gt;: part 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828800"/>
            <a:ext cx="8305800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istack_push</a:t>
            </a:r>
            <a:r>
              <a:rPr lang="en-US" sz="1400" dirty="0" smtClean="0"/>
              <a:t> (</a:t>
            </a:r>
            <a:r>
              <a:rPr lang="en-US" sz="1400" dirty="0" err="1" smtClean="0"/>
              <a:t>istack_type</a:t>
            </a:r>
            <a:r>
              <a:rPr lang="en-US" sz="1400" dirty="0" smtClean="0"/>
              <a:t> *s,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*a;</a:t>
            </a:r>
          </a:p>
          <a:p>
            <a:r>
              <a:rPr lang="en-US" sz="1400" dirty="0" smtClean="0"/>
              <a:t>    </a:t>
            </a:r>
          </a:p>
          <a:p>
            <a:r>
              <a:rPr lang="en-US" sz="1400" dirty="0" smtClean="0"/>
              <a:t>    a = </a:t>
            </a:r>
            <a:r>
              <a:rPr lang="en-US" sz="1400" dirty="0" err="1" smtClean="0"/>
              <a:t>realloc</a:t>
            </a:r>
            <a:r>
              <a:rPr lang="en-US" sz="1400" dirty="0" smtClean="0"/>
              <a:t> (s-&gt;array, (s-&gt;height + 1) * </a:t>
            </a:r>
            <a:r>
              <a:rPr lang="en-US" sz="1400" dirty="0" err="1" smtClean="0"/>
              <a:t>sizeof</a:t>
            </a:r>
            <a:r>
              <a:rPr lang="en-US" sz="1400" dirty="0" smtClean="0"/>
              <a:t> (</a:t>
            </a:r>
            <a:r>
              <a:rPr lang="en-US" sz="1400" dirty="0" err="1" smtClean="0"/>
              <a:t>int</a:t>
            </a:r>
            <a:r>
              <a:rPr lang="en-US" sz="1400" dirty="0" smtClean="0"/>
              <a:t>));</a:t>
            </a:r>
          </a:p>
          <a:p>
            <a:r>
              <a:rPr lang="en-US" sz="1400" dirty="0" smtClean="0"/>
              <a:t>    if (a == NULL) {</a:t>
            </a:r>
          </a:p>
          <a:p>
            <a:r>
              <a:rPr lang="en-US" sz="1400" dirty="0" smtClean="0"/>
              <a:t> 	return -1;     /* couldn't allocate more space */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  </a:t>
            </a:r>
          </a:p>
          <a:p>
            <a:r>
              <a:rPr lang="en-US" sz="1400" dirty="0" smtClean="0"/>
              <a:t>    s-&gt;array = a;</a:t>
            </a:r>
          </a:p>
          <a:p>
            <a:r>
              <a:rPr lang="en-US" sz="1400" dirty="0" smtClean="0"/>
              <a:t>    s-&gt;array [s-&gt;height++] = </a:t>
            </a:r>
            <a:r>
              <a:rPr lang="en-US" sz="1400" dirty="0" err="1" smtClean="0"/>
              <a:t>i</a:t>
            </a:r>
            <a:r>
              <a:rPr lang="en-US" sz="1400" dirty="0" smtClean="0"/>
              <a:t>;</a:t>
            </a:r>
          </a:p>
          <a:p>
            <a:endParaRPr lang="en-US" sz="1400" dirty="0" smtClean="0"/>
          </a:p>
          <a:p>
            <a:r>
              <a:rPr lang="en-US" sz="1400" dirty="0" smtClean="0"/>
              <a:t>    return 0;          /* worked out ok */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istack_height</a:t>
            </a:r>
            <a:r>
              <a:rPr lang="en-US" sz="1400" dirty="0" smtClean="0"/>
              <a:t> (</a:t>
            </a:r>
            <a:r>
              <a:rPr lang="en-US" sz="1400" dirty="0" err="1" smtClean="0"/>
              <a:t>istack_type</a:t>
            </a:r>
            <a:r>
              <a:rPr lang="en-US" sz="1400" dirty="0" smtClean="0"/>
              <a:t> *s)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  return s-&gt;height;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D38-7F66-4583-BAA2-B3130B8C381C}" type="slidenum">
              <a:rPr lang="zh-CN" altLang="en-US" smtClean="0"/>
              <a:pPr/>
              <a:t>17</a:t>
            </a:fld>
            <a:endParaRPr lang="en-US" altLang="zh-CN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838200"/>
            <a:ext cx="8458200" cy="6675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Implementation of &lt;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istack.c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&gt;: part 3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777240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istack_pop</a:t>
            </a:r>
            <a:r>
              <a:rPr lang="en-US" sz="1400" dirty="0" smtClean="0"/>
              <a:t> (</a:t>
            </a:r>
            <a:r>
              <a:rPr lang="en-US" sz="1400" dirty="0" err="1" smtClean="0"/>
              <a:t>istack_type</a:t>
            </a:r>
            <a:r>
              <a:rPr lang="en-US" sz="1400" dirty="0" smtClean="0"/>
              <a:t> *s)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  if (s-&gt;height &gt; 0)</a:t>
            </a:r>
          </a:p>
          <a:p>
            <a:r>
              <a:rPr lang="en-US" sz="1400" dirty="0" smtClean="0"/>
              <a:t>	return s-&gt;array [--s-&gt;height];</a:t>
            </a:r>
          </a:p>
          <a:p>
            <a:r>
              <a:rPr lang="en-US" sz="1400" dirty="0" smtClean="0"/>
              <a:t>    else {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fprintf</a:t>
            </a:r>
            <a:r>
              <a:rPr lang="en-US" sz="1400" dirty="0" smtClean="0"/>
              <a:t> (</a:t>
            </a:r>
            <a:r>
              <a:rPr lang="en-US" sz="1400" dirty="0" err="1" smtClean="0"/>
              <a:t>stderr</a:t>
            </a:r>
            <a:r>
              <a:rPr lang="en-US" sz="1400" dirty="0" smtClean="0"/>
              <a:t>, "No more integers in the stack.\n");</a:t>
            </a:r>
          </a:p>
          <a:p>
            <a:r>
              <a:rPr lang="en-US" sz="1400" dirty="0" smtClean="0"/>
              <a:t>	exit (1);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void </a:t>
            </a:r>
            <a:r>
              <a:rPr lang="en-US" sz="1400" dirty="0" err="1" smtClean="0"/>
              <a:t>istack_delete</a:t>
            </a:r>
            <a:r>
              <a:rPr lang="en-US" sz="1400" dirty="0" smtClean="0"/>
              <a:t> (</a:t>
            </a:r>
            <a:r>
              <a:rPr lang="en-US" sz="1400" dirty="0" err="1" smtClean="0"/>
              <a:t>istack_type</a:t>
            </a:r>
            <a:r>
              <a:rPr lang="en-US" sz="1400" dirty="0" smtClean="0"/>
              <a:t> *s)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  if (s-&gt;array != NULL) {</a:t>
            </a:r>
          </a:p>
          <a:p>
            <a:r>
              <a:rPr lang="en-US" sz="1400" dirty="0" smtClean="0"/>
              <a:t>	free (s-&gt;array);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  </a:t>
            </a:r>
          </a:p>
          <a:p>
            <a:r>
              <a:rPr lang="en-US" sz="1400" dirty="0" smtClean="0"/>
              <a:t>    free (s);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Another ADT Example: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We want an implementation for a list of items kept in some sort of order</a:t>
            </a:r>
          </a:p>
          <a:p>
            <a:r>
              <a:rPr lang="en-US" dirty="0" smtClean="0"/>
              <a:t>We don't need to know the actual implementation of the list at this moment. </a:t>
            </a:r>
          </a:p>
          <a:p>
            <a:r>
              <a:rPr lang="en-US" dirty="0" smtClean="0"/>
              <a:t>Operations we want are:</a:t>
            </a:r>
          </a:p>
          <a:p>
            <a:pPr lvl="1"/>
            <a:r>
              <a:rPr lang="en-US" dirty="0" smtClean="0"/>
              <a:t>Insert at the beginning of the list</a:t>
            </a:r>
          </a:p>
          <a:p>
            <a:pPr lvl="1"/>
            <a:r>
              <a:rPr lang="en-US" dirty="0" smtClean="0"/>
              <a:t>Insert at the end of the list</a:t>
            </a:r>
          </a:p>
          <a:p>
            <a:pPr lvl="1"/>
            <a:r>
              <a:rPr lang="en-US" dirty="0" smtClean="0"/>
              <a:t>Check for empty list</a:t>
            </a:r>
          </a:p>
          <a:p>
            <a:pPr lvl="1"/>
            <a:r>
              <a:rPr lang="en-US" dirty="0" smtClean="0"/>
              <a:t>Return length of list</a:t>
            </a:r>
          </a:p>
          <a:p>
            <a:pPr lvl="1"/>
            <a:r>
              <a:rPr lang="en-US" dirty="0" smtClean="0"/>
              <a:t>Get the item at position x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ABDD-B225-4025-884E-DD4BD83DDAFD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47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Example: ADT for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4196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list_struct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list_struct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/* Allocate a new list and initialize it to be empty. */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list_new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/* Insert a new element at the beginning of the list. */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list_insert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*, void *);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/* Insert a new element at the end of the list. */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list_append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*, void *);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/* Return true (nonzero) if the list is empty. */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list_is_empty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*);</a:t>
            </a:r>
          </a:p>
          <a:p>
            <a:pPr>
              <a:buNone/>
            </a:pPr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ABDD-B225-4025-884E-DD4BD83DDAFD}" type="slidenum">
              <a:rPr lang="zh-CN" altLang="en-US" smtClean="0"/>
              <a:pPr/>
              <a:t>19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197284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list.h</a:t>
            </a:r>
            <a:r>
              <a:rPr lang="en-US" dirty="0" smtClean="0">
                <a:latin typeface="+mn-lt"/>
              </a:rPr>
              <a:t> &lt;part 1&gt;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Abstract Data Types (ADT)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An Abstract Data Type (ADT) is a combination of two things:</a:t>
            </a:r>
          </a:p>
          <a:p>
            <a:pPr lvl="1"/>
            <a:r>
              <a:rPr lang="en-US" dirty="0" smtClean="0"/>
              <a:t>a user-defined data type (structure)</a:t>
            </a:r>
          </a:p>
          <a:p>
            <a:pPr lvl="1"/>
            <a:r>
              <a:rPr lang="en-US" dirty="0" smtClean="0"/>
              <a:t>a set of basic operations on that data type (implemented as functions) </a:t>
            </a:r>
          </a:p>
          <a:p>
            <a:endParaRPr lang="en-US" dirty="0" smtClean="0"/>
          </a:p>
          <a:p>
            <a:r>
              <a:rPr lang="en-US" dirty="0" smtClean="0"/>
              <a:t>How is the above     different from what we’ve seen so far?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ABDD-B225-4025-884E-DD4BD83DDAFD}" type="slidenum">
              <a:rPr lang="zh-CN" altLang="en-US" smtClean="0"/>
              <a:pPr/>
              <a:t>2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2514600" y="4648200"/>
            <a:ext cx="441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dirty="0" err="1" smtClean="0"/>
              <a:t>typedef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student {</a:t>
            </a:r>
          </a:p>
          <a:p>
            <a:pPr>
              <a:buFont typeface="Wingdings" pitchFamily="2" charset="2"/>
              <a:buNone/>
            </a:pPr>
            <a:r>
              <a:rPr lang="en-US" altLang="zh-CN" sz="1800" dirty="0" smtClean="0"/>
              <a:t>	char name[100];</a:t>
            </a:r>
          </a:p>
          <a:p>
            <a:pPr>
              <a:buFont typeface="Wingdings" pitchFamily="2" charset="2"/>
              <a:buNone/>
            </a:pPr>
            <a:r>
              <a:rPr lang="en-US" altLang="zh-CN" sz="1800" dirty="0" smtClean="0"/>
              <a:t>	char address[100];</a:t>
            </a:r>
          </a:p>
          <a:p>
            <a:pPr>
              <a:buFont typeface="Wingdings" pitchFamily="2" charset="2"/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age;</a:t>
            </a:r>
          </a:p>
          <a:p>
            <a:pPr>
              <a:buFont typeface="Wingdings" pitchFamily="2" charset="2"/>
              <a:buNone/>
            </a:pPr>
            <a:r>
              <a:rPr lang="en-US" altLang="zh-CN" sz="1800" dirty="0" smtClean="0"/>
              <a:t>	char gender;</a:t>
            </a:r>
          </a:p>
          <a:p>
            <a:pPr>
              <a:buFont typeface="Wingdings" pitchFamily="2" charset="2"/>
              <a:buNone/>
            </a:pPr>
            <a:r>
              <a:rPr lang="en-US" altLang="zh-CN" sz="1800" dirty="0" smtClean="0"/>
              <a:t>} </a:t>
            </a:r>
            <a:r>
              <a:rPr lang="en-US" altLang="zh-CN" sz="1800" dirty="0" err="1" smtClean="0"/>
              <a:t>studentType</a:t>
            </a:r>
            <a:r>
              <a:rPr lang="en-US" altLang="zh-CN" sz="1800" dirty="0" smtClean="0"/>
              <a:t>; </a:t>
            </a:r>
            <a:endParaRPr lang="en-US" sz="1800" dirty="0"/>
          </a:p>
        </p:txBody>
      </p:sp>
      <p:sp>
        <p:nvSpPr>
          <p:cNvPr id="6" name="Up Arrow 5"/>
          <p:cNvSpPr/>
          <p:nvPr/>
        </p:nvSpPr>
        <p:spPr>
          <a:xfrm>
            <a:off x="3352800" y="4032504"/>
            <a:ext cx="152400" cy="4450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305800" cy="1143000"/>
          </a:xfrm>
        </p:spPr>
        <p:txBody>
          <a:bodyPr/>
          <a:lstStyle/>
          <a:p>
            <a:r>
              <a:rPr lang="en-US" dirty="0" smtClean="0"/>
              <a:t>Example: ADT for a 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0FB7-29F2-4ACA-B4F8-71A2AA0399E4}" type="slidenum">
              <a:rPr lang="zh-CN" altLang="en-US" smtClean="0"/>
              <a:pPr/>
              <a:t>20</a:t>
            </a:fld>
            <a:endParaRPr lang="en-US" altLang="zh-CN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209800"/>
            <a:ext cx="8229600" cy="4114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/* Return the number of elements in the list. */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list_length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list_type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/* Given an index, return the item in the list at that index.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Assume that list items are indexed starting at zero.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Return NULL if the index is out of bounds.*/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 *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list_get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list_type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*,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/*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Deallocate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all storage associated with the given list.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Subsequent operations on the list will yield  unpredictable results. */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list_free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list_type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10ABDD-B225-4025-884E-DD4BD83DDAF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" y="1552192"/>
            <a:ext cx="2025747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list.h</a:t>
            </a:r>
            <a:r>
              <a:rPr lang="en-US" dirty="0" smtClean="0">
                <a:latin typeface="+mn-lt"/>
              </a:rPr>
              <a:t> &lt;part 2&gt;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Abstract Data Types (ADT): Structure plus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An ADT is </a:t>
            </a:r>
            <a:r>
              <a:rPr lang="en-US" b="1" i="1" dirty="0" smtClean="0"/>
              <a:t>both</a:t>
            </a:r>
            <a:r>
              <a:rPr lang="en-US" dirty="0" smtClean="0"/>
              <a:t> the below:</a:t>
            </a:r>
          </a:p>
          <a:p>
            <a:pPr lvl="1"/>
            <a:r>
              <a:rPr lang="en-US" dirty="0" smtClean="0"/>
              <a:t>a user-defined data type (structure)</a:t>
            </a:r>
          </a:p>
          <a:p>
            <a:pPr lvl="1"/>
            <a:r>
              <a:rPr lang="en-US" dirty="0" smtClean="0"/>
              <a:t>a set of basic operations (implemented as functions) on that data type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there is no other way to access the ADT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operations are used as an interface to the structure</a:t>
            </a:r>
          </a:p>
          <a:p>
            <a:pPr lvl="1"/>
            <a:r>
              <a:rPr lang="en-US" dirty="0" smtClean="0"/>
              <a:t>Implementation of the data type is hidden</a:t>
            </a:r>
          </a:p>
          <a:p>
            <a:pPr lvl="1"/>
            <a:r>
              <a:rPr lang="en-US" dirty="0" smtClean="0"/>
              <a:t>‘Black box’ programming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ABDD-B225-4025-884E-DD4BD83DDAFD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ADT: Interface vs.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An important facet of the ADT concept is the separation of interface and implementation</a:t>
            </a:r>
          </a:p>
          <a:p>
            <a:endParaRPr lang="en-US" dirty="0" smtClean="0"/>
          </a:p>
          <a:p>
            <a:r>
              <a:rPr lang="en-US" dirty="0" smtClean="0"/>
              <a:t>Interface:</a:t>
            </a:r>
          </a:p>
          <a:p>
            <a:pPr lvl="1"/>
            <a:r>
              <a:rPr lang="en-US" dirty="0" smtClean="0"/>
              <a:t>how the ADT is used from the outside</a:t>
            </a:r>
          </a:p>
          <a:p>
            <a:r>
              <a:rPr lang="en-US" dirty="0" smtClean="0"/>
              <a:t>Implementation:</a:t>
            </a:r>
          </a:p>
          <a:p>
            <a:pPr lvl="1"/>
            <a:r>
              <a:rPr lang="en-US" dirty="0" smtClean="0"/>
              <a:t>how the ADT is built, and how the functions work, inside</a:t>
            </a:r>
          </a:p>
          <a:p>
            <a:pPr lvl="1"/>
            <a:endParaRPr lang="en-US" dirty="0" smtClean="0"/>
          </a:p>
          <a:p>
            <a:r>
              <a:rPr lang="en-US" sz="2000" i="1" dirty="0" smtClean="0"/>
              <a:t>Outside and Inside mean what?</a:t>
            </a:r>
          </a:p>
          <a:p>
            <a:r>
              <a:rPr lang="en-US" sz="2000" i="1" dirty="0" smtClean="0"/>
              <a:t>Related concepts: header files, separate compilation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ABDD-B225-4025-884E-DD4BD83DDAFD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ADT: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Users of the ADT are given only the </a:t>
            </a:r>
            <a:r>
              <a:rPr lang="en-US" i="1" dirty="0" smtClean="0"/>
              <a:t>interface</a:t>
            </a:r>
          </a:p>
          <a:p>
            <a:pPr lvl="1"/>
            <a:r>
              <a:rPr lang="en-US" dirty="0" smtClean="0"/>
              <a:t>Function names and parameters</a:t>
            </a:r>
          </a:p>
          <a:p>
            <a:pPr lvl="1"/>
            <a:r>
              <a:rPr lang="en-US" dirty="0" smtClean="0"/>
              <a:t>Descriptions of what the functions do and how to use them</a:t>
            </a:r>
          </a:p>
          <a:p>
            <a:pPr lvl="1"/>
            <a:r>
              <a:rPr lang="en-US" dirty="0" smtClean="0"/>
              <a:t>In other words, something that looks very like the header (.h) files for recent programming projects.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Implementation (details of how the ADT is built) is irrelevant for users (and hidden from them)</a:t>
            </a:r>
          </a:p>
          <a:p>
            <a:r>
              <a:rPr lang="en-US" dirty="0" smtClean="0"/>
              <a:t>NO OTHER ACCESS TO AN ADT IS ALLOWED.</a:t>
            </a:r>
          </a:p>
          <a:p>
            <a:pPr lvl="1"/>
            <a:endParaRPr lang="en-US" dirty="0" smtClean="0"/>
          </a:p>
          <a:p>
            <a:r>
              <a:rPr lang="en-US" sz="2000" i="1" dirty="0" smtClean="0"/>
              <a:t>What does “user” mean above?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ABDD-B225-4025-884E-DD4BD83DDAFD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ADT: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‘Black Box’ implementation</a:t>
            </a:r>
          </a:p>
          <a:p>
            <a:pPr lvl="1"/>
            <a:r>
              <a:rPr lang="en-US" dirty="0" smtClean="0"/>
              <a:t>implementation details are hidden from the user.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The ADT can be implemented in different ways without affecting the use of the ADT.</a:t>
            </a:r>
          </a:p>
          <a:p>
            <a:pPr lvl="1"/>
            <a:r>
              <a:rPr lang="en-US" dirty="0" smtClean="0"/>
              <a:t>might be implemented as an array, a linked list, or something else.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is called “Object Oriented” programming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ABDD-B225-4025-884E-DD4BD83DDAFD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ADT: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Advantages of ADT:</a:t>
            </a:r>
          </a:p>
          <a:p>
            <a:pPr lvl="1"/>
            <a:r>
              <a:rPr lang="en-US" dirty="0" smtClean="0"/>
              <a:t>Maximize re-use; </a:t>
            </a:r>
          </a:p>
          <a:p>
            <a:pPr lvl="1"/>
            <a:r>
              <a:rPr lang="en-US" dirty="0" smtClean="0"/>
              <a:t>Promote object oriented techniques; (ADT is like an </a:t>
            </a:r>
            <a:r>
              <a:rPr lang="en-US" b="1" i="1" dirty="0" smtClean="0"/>
              <a:t>object</a:t>
            </a:r>
            <a:r>
              <a:rPr lang="en-US" dirty="0" smtClean="0"/>
              <a:t> in C++ or Java)</a:t>
            </a:r>
          </a:p>
          <a:p>
            <a:pPr lvl="2"/>
            <a:r>
              <a:rPr lang="en-US" dirty="0" smtClean="0"/>
              <a:t>No inheritance, though</a:t>
            </a:r>
          </a:p>
          <a:p>
            <a:pPr lvl="1"/>
            <a:r>
              <a:rPr lang="en-US" dirty="0" smtClean="0"/>
              <a:t>Make the code easier to maintain.</a:t>
            </a:r>
          </a:p>
          <a:p>
            <a:pPr lvl="2"/>
            <a:r>
              <a:rPr lang="en-US" dirty="0" smtClean="0"/>
              <a:t>Implementation may change (relatively seamlessly) through the lifecycle of the program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Focus is on data rather than processes</a:t>
            </a:r>
          </a:p>
          <a:p>
            <a:pPr lvl="1"/>
            <a:r>
              <a:rPr lang="en-US" dirty="0" smtClean="0"/>
              <a:t>Objects rather than functions</a:t>
            </a:r>
          </a:p>
          <a:p>
            <a:r>
              <a:rPr lang="en-US" dirty="0" smtClean="0"/>
              <a:t>Enables cooperative programming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ABDD-B225-4025-884E-DD4BD83DDAFD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Some Coding Conventions for ADTs in C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Two files are used to implement an ADT. </a:t>
            </a:r>
          </a:p>
          <a:p>
            <a:pPr lvl="1"/>
            <a:r>
              <a:rPr lang="en-US" dirty="0" smtClean="0"/>
              <a:t>One ("</a:t>
            </a:r>
            <a:r>
              <a:rPr lang="en-US" dirty="0" err="1" smtClean="0"/>
              <a:t>xyz.c</a:t>
            </a:r>
            <a:r>
              <a:rPr lang="en-US" dirty="0" smtClean="0"/>
              <a:t>") provides the implementation view; it contains the complete declaration for the data type, along with the code that implements its associated operations. </a:t>
            </a:r>
          </a:p>
          <a:p>
            <a:pPr lvl="1"/>
            <a:r>
              <a:rPr lang="en-US" dirty="0" smtClean="0"/>
              <a:t>The other ("</a:t>
            </a:r>
            <a:r>
              <a:rPr lang="en-US" dirty="0" err="1" smtClean="0"/>
              <a:t>xyz.h</a:t>
            </a:r>
            <a:r>
              <a:rPr lang="en-US" dirty="0" smtClean="0"/>
              <a:t>") provides the abstract (interface) view; it contains declarations of structure and function prototypes. </a:t>
            </a:r>
          </a:p>
          <a:p>
            <a:r>
              <a:rPr lang="en-US" dirty="0" smtClean="0"/>
              <a:t>The name of the ADT data type: (</a:t>
            </a:r>
            <a:r>
              <a:rPr lang="en-US" dirty="0" err="1" smtClean="0"/>
              <a:t>xyz_type</a:t>
            </a:r>
            <a:r>
              <a:rPr lang="en-US" dirty="0" smtClean="0"/>
              <a:t>)</a:t>
            </a:r>
          </a:p>
          <a:p>
            <a:r>
              <a:rPr lang="en-US" dirty="0" smtClean="0"/>
              <a:t>Functions to implement the operations of the ADT are prefixed by "xyz_"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ABDD-B225-4025-884E-DD4BD83DDAFD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Stack ADT &lt;</a:t>
            </a:r>
            <a:r>
              <a:rPr lang="en-US" dirty="0" err="1" smtClean="0"/>
              <a:t>istack.h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1054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istack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istack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istack_type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/* create a new empty stack of integers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RETURN VALUE: a pointer to an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istack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upon success; NULL if failure */ </a:t>
            </a:r>
          </a:p>
          <a:p>
            <a:pPr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istack_type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istack_new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(void); 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/* push an integer onto an existing stack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RETURN VALUE: 0 upon success and -1 upon failure */</a:t>
            </a:r>
          </a:p>
          <a:p>
            <a:pPr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istack_push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istack_type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/* Query the number of elements on a given stack. */ </a:t>
            </a:r>
          </a:p>
          <a:p>
            <a:pPr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istack_height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istack_type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*); 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/* pop the topmost integer from an stack;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istack_pop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(s) can only be called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istack_height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(s) &gt; 0 */ </a:t>
            </a:r>
          </a:p>
          <a:p>
            <a:pPr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istack_pop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istack_type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*); 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/* Free all memory associated with this stack. */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istack_delete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istack_type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*);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ABDD-B225-4025-884E-DD4BD83DDAFD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25967</TotalTime>
  <Words>1291</Words>
  <Application>Microsoft Office PowerPoint</Application>
  <PresentationFormat>On-screen Show (4:3)</PresentationFormat>
  <Paragraphs>296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PowerPoint Presentation</vt:lpstr>
      <vt:lpstr>Abstract Data Types (ADT)</vt:lpstr>
      <vt:lpstr>Abstract Data Types (ADT): Structure plus Operations</vt:lpstr>
      <vt:lpstr>ADT: Interface vs. Implementation</vt:lpstr>
      <vt:lpstr>ADT: Interface</vt:lpstr>
      <vt:lpstr>ADT: Implementation</vt:lpstr>
      <vt:lpstr>ADT: Advantages</vt:lpstr>
      <vt:lpstr>Some Coding Conventions for ADTs in C</vt:lpstr>
      <vt:lpstr>Example: Stack ADT &lt;istack.h&gt;</vt:lpstr>
      <vt:lpstr>Notes on &lt;istack.h&gt;</vt:lpstr>
      <vt:lpstr>Example of using stack ADT</vt:lpstr>
      <vt:lpstr>Main code: &lt;reverse.c&gt; part 1</vt:lpstr>
      <vt:lpstr>PowerPoint Presentation</vt:lpstr>
      <vt:lpstr>Implementation of ADT: &lt;istack.c&gt;</vt:lpstr>
      <vt:lpstr>Implementation of &lt;istack.c&gt;: part 1</vt:lpstr>
      <vt:lpstr>Implementation of &lt;istack.c&gt;: part 2</vt:lpstr>
      <vt:lpstr>PowerPoint Presentation</vt:lpstr>
      <vt:lpstr>Another ADT Example: List</vt:lpstr>
      <vt:lpstr>Example: ADT for a list</vt:lpstr>
      <vt:lpstr>Example: ADT for a list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EE150</dc:title>
  <dc:creator>Lan Xiang</dc:creator>
  <cp:lastModifiedBy>Windows User</cp:lastModifiedBy>
  <cp:revision>1063</cp:revision>
  <cp:lastPrinted>1601-01-01T00:00:00Z</cp:lastPrinted>
  <dcterms:created xsi:type="dcterms:W3CDTF">2001-09-06T13:56:39Z</dcterms:created>
  <dcterms:modified xsi:type="dcterms:W3CDTF">2015-11-19T17:18:10Z</dcterms:modified>
</cp:coreProperties>
</file>