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03" r:id="rId2"/>
    <p:sldId id="304" r:id="rId3"/>
    <p:sldId id="306" r:id="rId4"/>
    <p:sldId id="307" r:id="rId5"/>
    <p:sldId id="326" r:id="rId6"/>
    <p:sldId id="308" r:id="rId7"/>
    <p:sldId id="309" r:id="rId8"/>
    <p:sldId id="310" r:id="rId9"/>
    <p:sldId id="312" r:id="rId10"/>
    <p:sldId id="313" r:id="rId11"/>
    <p:sldId id="314" r:id="rId12"/>
    <p:sldId id="321" r:id="rId13"/>
    <p:sldId id="323" r:id="rId14"/>
    <p:sldId id="325" r:id="rId15"/>
    <p:sldId id="322" r:id="rId16"/>
    <p:sldId id="324" r:id="rId17"/>
    <p:sldId id="315" r:id="rId18"/>
    <p:sldId id="316" r:id="rId19"/>
    <p:sldId id="317" r:id="rId20"/>
    <p:sldId id="319" r:id="rId21"/>
    <p:sldId id="318" r:id="rId22"/>
    <p:sldId id="320" r:id="rId2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3" autoAdjust="0"/>
    <p:restoredTop sz="91839" autoAdjust="0"/>
  </p:normalViewPr>
  <p:slideViewPr>
    <p:cSldViewPr>
      <p:cViewPr varScale="1">
        <p:scale>
          <a:sx n="92" d="100"/>
          <a:sy n="92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140" y="-46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7A6BA3B4-4FFC-4F28-A2B7-E3934935EB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5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9999AADF-7A7D-4D8C-A1D1-190D01C326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419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64456-34DB-464F-8B9D-2805B27F544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84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95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55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4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26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109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234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314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666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92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51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559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32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48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3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74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10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10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9AADF-7A7D-4D8C-A1D1-190D01C3263D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D52-120F-4B17-A666-21E06D284F9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0886-4F16-4F79-84C6-CBB6CCA188F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4836-3FD5-48AA-B7C1-583FD57B672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43C7-292B-44B9-8E7C-9722B2DE035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3BB3-9492-4307-A563-9AFD8B9799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3BED-35DE-4B54-9DB6-34B0DCE9BC3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DB9-FC6A-448B-9024-DC9D75B9E5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4BCC6A-05A5-4247-8003-15515D37289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BB750-7618-47AE-B744-482082BCC28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E489E69-EBEF-4FBA-8E57-7CE3450BF6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Abstract Data Types II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continued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7366" y="1847088"/>
            <a:ext cx="754380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printStudents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list_type</a:t>
            </a:r>
            <a:r>
              <a:rPr lang="en-US" sz="1600" dirty="0" smtClean="0"/>
              <a:t> *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student_type</a:t>
            </a:r>
            <a:r>
              <a:rPr lang="en-US" sz="1600" dirty="0" smtClean="0"/>
              <a:t> </a:t>
            </a:r>
            <a:r>
              <a:rPr lang="en-US" sz="1600" dirty="0" smtClean="0"/>
              <a:t>*s;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>
                <a:solidFill>
                  <a:srgbClr val="7030A0"/>
                </a:solidFill>
              </a:rPr>
              <a:t>list_length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);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r>
              <a:rPr lang="en-US" sz="1600" dirty="0" smtClean="0"/>
              <a:t>      s = </a:t>
            </a:r>
            <a:r>
              <a:rPr lang="en-US" sz="1600" dirty="0" err="1" smtClean="0">
                <a:solidFill>
                  <a:srgbClr val="7030A0"/>
                </a:solidFill>
              </a:rPr>
              <a:t>list_get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printf("%-10s %5d %5.2f %5s\n", s-&gt;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, s-&gt;id, </a:t>
            </a:r>
          </a:p>
          <a:p>
            <a:r>
              <a:rPr lang="en-US" sz="1600" dirty="0" smtClean="0"/>
              <a:t>	s-&gt;</a:t>
            </a:r>
            <a:r>
              <a:rPr lang="en-US" sz="1600" dirty="0" err="1" smtClean="0"/>
              <a:t>gpa</a:t>
            </a:r>
            <a:r>
              <a:rPr lang="en-US" sz="1600" dirty="0" smtClean="0"/>
              <a:t>, s-&gt;major);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4876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Find the record based on the given index (starting from </a:t>
            </a:r>
            <a:r>
              <a:rPr lang="en-US" sz="2000" dirty="0" smtClean="0">
                <a:cs typeface="Courier New" pitchFamily="49" charset="0"/>
              </a:rPr>
              <a:t>0</a:t>
            </a:r>
            <a:r>
              <a:rPr lang="en-US" sz="2000" dirty="0" smtClean="0">
                <a:latin typeface="+mn-lt"/>
              </a:rPr>
              <a:t>) using </a:t>
            </a:r>
            <a:r>
              <a:rPr lang="en-US" sz="2000" dirty="0" err="1" smtClean="0">
                <a:latin typeface="+mn-lt"/>
              </a:rPr>
              <a:t>list_get</a:t>
            </a:r>
            <a:r>
              <a:rPr lang="en-US" sz="2000" dirty="0" smtClean="0">
                <a:latin typeface="+mn-lt"/>
              </a:rPr>
              <a:t>() and display the information.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continued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524000"/>
            <a:ext cx="7543800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main(void)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list_type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*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 = NULL;  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rgbClr val="7030A0"/>
                </a:solidFill>
              </a:rPr>
              <a:t>list_new</a:t>
            </a:r>
            <a:r>
              <a:rPr lang="en-US" sz="1600" dirty="0" smtClean="0"/>
              <a:t>();  /* create an empty list */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createStudent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"Jones", 43891, 3.4, "EE");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createStudent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"Smith", 56121, 3.7, "EE");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createStudent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"Roberts", 33419, 3.1, "EE");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createStudent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"Adams", 87112, 3.5, "EE");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createStudent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"Thomas", 80102, 3.4, "EE");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printStudents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7030A0"/>
                </a:solidFill>
              </a:rPr>
              <a:t>list_free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return 0;</a:t>
            </a:r>
          </a:p>
          <a:p>
            <a:r>
              <a:rPr lang="en-US" sz="1600" dirty="0" smtClean="0"/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4864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The student database application code should compile by itself when provided the ADT interface (</a:t>
            </a:r>
            <a:r>
              <a:rPr lang="en-US" sz="2000" dirty="0" err="1" smtClean="0">
                <a:latin typeface="+mn-lt"/>
              </a:rPr>
              <a:t>list.h</a:t>
            </a:r>
            <a:r>
              <a:rPr lang="en-US" sz="2000" dirty="0" smtClean="0">
                <a:latin typeface="+mn-lt"/>
              </a:rPr>
              <a:t>) even if the implementation of the ADT is not completed yet.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our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List ADT could be implemented in many different ways</a:t>
            </a:r>
          </a:p>
          <a:p>
            <a:pPr lvl="1"/>
            <a:r>
              <a:rPr lang="en-US" dirty="0" smtClean="0"/>
              <a:t>Linked list with pointers</a:t>
            </a:r>
          </a:p>
          <a:p>
            <a:pPr lvl="1"/>
            <a:r>
              <a:rPr lang="en-US" dirty="0" smtClean="0"/>
              <a:t>Dynamic Arrays</a:t>
            </a:r>
          </a:p>
          <a:p>
            <a:pPr lvl="1"/>
            <a:r>
              <a:rPr lang="en-US" dirty="0" smtClean="0"/>
              <a:t>Static Arrays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Each implementation choice has advantages and disadvantages</a:t>
            </a:r>
          </a:p>
          <a:p>
            <a:pPr lvl="1"/>
            <a:r>
              <a:rPr lang="en-US" dirty="0" smtClean="0"/>
              <a:t>Arrays give faster access and traversal, much faster random access (access an arbitrary position in the list)</a:t>
            </a:r>
          </a:p>
          <a:p>
            <a:pPr lvl="1"/>
            <a:r>
              <a:rPr lang="en-US" dirty="0" smtClean="0"/>
              <a:t>Pointer-based linked list gives </a:t>
            </a:r>
            <a:r>
              <a:rPr lang="en-US" dirty="0" smtClean="0"/>
              <a:t>faster insertion, deletion of </a:t>
            </a:r>
            <a:r>
              <a:rPr lang="en-US" dirty="0" smtClean="0"/>
              <a:t>items while keeping the list sorted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Choosing an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Why does it matter?</a:t>
            </a:r>
          </a:p>
          <a:p>
            <a:r>
              <a:rPr lang="en-US" dirty="0" smtClean="0"/>
              <a:t>What makes one implementation method better or worse than another for our data type?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Efficient ADTs are implemented in ways that best support the operations to be used on it.</a:t>
            </a:r>
          </a:p>
          <a:p>
            <a:pPr lvl="1"/>
            <a:r>
              <a:rPr lang="en-US" dirty="0" smtClean="0"/>
              <a:t>Linked list with pointers?</a:t>
            </a:r>
          </a:p>
          <a:p>
            <a:pPr lvl="2"/>
            <a:r>
              <a:rPr lang="en-US" dirty="0" smtClean="0"/>
              <a:t>Easy insertion/deletion anywhere in the list</a:t>
            </a:r>
          </a:p>
          <a:p>
            <a:pPr lvl="2"/>
            <a:r>
              <a:rPr lang="en-US" dirty="0" smtClean="0"/>
              <a:t>Slower traversal</a:t>
            </a:r>
          </a:p>
          <a:p>
            <a:pPr lvl="2"/>
            <a:r>
              <a:rPr lang="en-US" dirty="0" smtClean="0"/>
              <a:t>Cannot index arbitrary elements (</a:t>
            </a:r>
            <a:r>
              <a:rPr lang="en-US" dirty="0" err="1" smtClean="0"/>
              <a:t>Xth</a:t>
            </a:r>
            <a:r>
              <a:rPr lang="en-US" dirty="0" smtClean="0"/>
              <a:t> element) without traversing everything ahead of it in the list</a:t>
            </a:r>
          </a:p>
          <a:p>
            <a:pPr lvl="1"/>
            <a:r>
              <a:rPr lang="en-US" dirty="0" smtClean="0"/>
              <a:t>Arrays?</a:t>
            </a:r>
          </a:p>
          <a:p>
            <a:pPr lvl="2"/>
            <a:r>
              <a:rPr lang="en-US" dirty="0" smtClean="0"/>
              <a:t>Insertion in the middle is </a:t>
            </a:r>
            <a:r>
              <a:rPr lang="en-US" dirty="0" smtClean="0"/>
              <a:t>a lot of work</a:t>
            </a:r>
            <a:endParaRPr lang="en-US" dirty="0" smtClean="0"/>
          </a:p>
          <a:p>
            <a:pPr lvl="2"/>
            <a:r>
              <a:rPr lang="en-US" dirty="0" smtClean="0"/>
              <a:t>Traversal very easy</a:t>
            </a:r>
          </a:p>
          <a:p>
            <a:pPr lvl="2"/>
            <a:r>
              <a:rPr lang="en-US" dirty="0" smtClean="0"/>
              <a:t>Can index arbitrary elements</a:t>
            </a:r>
          </a:p>
          <a:p>
            <a:pPr lvl="2"/>
            <a:r>
              <a:rPr lang="en-US" dirty="0" smtClean="0"/>
              <a:t>Static Arrays vs. Dynamic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Our List ADT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lvl="2"/>
            <a:r>
              <a:rPr lang="en-US" dirty="0" err="1" smtClean="0"/>
              <a:t>list_new</a:t>
            </a:r>
            <a:r>
              <a:rPr lang="en-US" dirty="0" smtClean="0"/>
              <a:t>()	create a new List</a:t>
            </a:r>
          </a:p>
          <a:p>
            <a:pPr lvl="2"/>
            <a:r>
              <a:rPr lang="en-US" dirty="0" err="1" smtClean="0"/>
              <a:t>list_append</a:t>
            </a:r>
            <a:r>
              <a:rPr lang="en-US" dirty="0" smtClean="0"/>
              <a:t>()	add an item at the end</a:t>
            </a:r>
          </a:p>
          <a:p>
            <a:pPr lvl="2"/>
            <a:r>
              <a:rPr lang="en-US" dirty="0" err="1" smtClean="0"/>
              <a:t>list_insert</a:t>
            </a:r>
            <a:r>
              <a:rPr lang="en-US" dirty="0" smtClean="0"/>
              <a:t>()	add an item at the beginning</a:t>
            </a:r>
          </a:p>
          <a:p>
            <a:pPr lvl="2"/>
            <a:r>
              <a:rPr lang="en-US" dirty="0" err="1" smtClean="0"/>
              <a:t>list_is_empty</a:t>
            </a:r>
            <a:r>
              <a:rPr lang="en-US" dirty="0" smtClean="0"/>
              <a:t>()	check for empty list</a:t>
            </a:r>
          </a:p>
          <a:p>
            <a:pPr lvl="2"/>
            <a:r>
              <a:rPr lang="en-US" dirty="0" err="1" smtClean="0"/>
              <a:t>list_length</a:t>
            </a:r>
            <a:r>
              <a:rPr lang="en-US" dirty="0" smtClean="0"/>
              <a:t>()	return size of list</a:t>
            </a:r>
          </a:p>
          <a:p>
            <a:pPr lvl="2"/>
            <a:r>
              <a:rPr lang="en-US" dirty="0" err="1" smtClean="0"/>
              <a:t>list_get</a:t>
            </a:r>
            <a:r>
              <a:rPr lang="en-US" dirty="0" smtClean="0"/>
              <a:t>(x)	return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th</a:t>
            </a:r>
            <a:r>
              <a:rPr lang="en-US" dirty="0" smtClean="0"/>
              <a:t> item in the list </a:t>
            </a:r>
          </a:p>
          <a:p>
            <a:pPr lvl="2"/>
            <a:r>
              <a:rPr lang="en-US" dirty="0" err="1" smtClean="0"/>
              <a:t>list_free</a:t>
            </a:r>
            <a:r>
              <a:rPr lang="en-US" dirty="0" smtClean="0"/>
              <a:t>()	free up the memory of the list</a:t>
            </a:r>
          </a:p>
          <a:p>
            <a:r>
              <a:rPr lang="en-US" dirty="0" smtClean="0"/>
              <a:t>How should we implement our ADT?</a:t>
            </a:r>
          </a:p>
          <a:p>
            <a:pPr lvl="1"/>
            <a:r>
              <a:rPr lang="en-US" dirty="0" smtClean="0"/>
              <a:t>linked list (pointers)?</a:t>
            </a:r>
          </a:p>
          <a:p>
            <a:pPr lvl="1"/>
            <a:r>
              <a:rPr lang="en-US" dirty="0" smtClean="0"/>
              <a:t>array?</a:t>
            </a:r>
          </a:p>
          <a:p>
            <a:pPr lvl="2"/>
            <a:r>
              <a:rPr lang="en-US" dirty="0" smtClean="0"/>
              <a:t>if so, static or dynamic?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 ADT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Some operations (functions) inside </a:t>
            </a:r>
            <a:r>
              <a:rPr lang="en-US" dirty="0" err="1" smtClean="0"/>
              <a:t>List.c</a:t>
            </a:r>
            <a:r>
              <a:rPr lang="en-US" dirty="0" smtClean="0"/>
              <a:t> may be </a:t>
            </a:r>
            <a:r>
              <a:rPr lang="en-US" b="1" i="1" dirty="0" smtClean="0"/>
              <a:t>private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Black-box principle: hide internal implementation</a:t>
            </a:r>
          </a:p>
          <a:p>
            <a:r>
              <a:rPr lang="en-US" dirty="0" smtClean="0"/>
              <a:t>Some implementation details may be best implemented as functions inside </a:t>
            </a:r>
            <a:r>
              <a:rPr lang="en-US" dirty="0" err="1" smtClean="0"/>
              <a:t>List.c</a:t>
            </a:r>
            <a:endParaRPr lang="en-US" dirty="0" smtClean="0"/>
          </a:p>
          <a:p>
            <a:r>
              <a:rPr lang="en-US" dirty="0" smtClean="0"/>
              <a:t>No routines outside </a:t>
            </a:r>
            <a:r>
              <a:rPr lang="en-US" dirty="0" err="1" smtClean="0"/>
              <a:t>List.c</a:t>
            </a:r>
            <a:r>
              <a:rPr lang="en-US" dirty="0" smtClean="0"/>
              <a:t> should use them.  </a:t>
            </a:r>
            <a:r>
              <a:rPr lang="en-US" b="1" i="1" dirty="0" smtClean="0"/>
              <a:t>Private</a:t>
            </a:r>
          </a:p>
          <a:p>
            <a:endParaRPr lang="en-US" b="1" i="1" dirty="0"/>
          </a:p>
          <a:p>
            <a:r>
              <a:rPr lang="en-US" dirty="0" smtClean="0"/>
              <a:t>Conceptually, this is exactly analogous to the Java “private” access modifier on methods and fields.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429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List ADT</a:t>
            </a:r>
            <a:br>
              <a:rPr lang="en-US" dirty="0" smtClean="0"/>
            </a:br>
            <a:r>
              <a:rPr lang="en-US" dirty="0" smtClean="0"/>
              <a:t>(based on dynamic arrays)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15119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list_insert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029200"/>
            <a:ext cx="17379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list_append</a:t>
            </a: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2438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2438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2438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2438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3124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3124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3400" y="3124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6800" y="3124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10200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3886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0" y="3886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3886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38862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3886200"/>
            <a:ext cx="5334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7" idx="2"/>
            <a:endCxn id="27" idx="0"/>
          </p:cNvCxnSpPr>
          <p:nvPr/>
        </p:nvCxnSpPr>
        <p:spPr>
          <a:xfrm rot="16200000" flipH="1">
            <a:off x="5257800" y="34671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686300" y="34671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229100" y="34671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3619500" y="34671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800" y="3810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insert a new record</a:t>
            </a:r>
          </a:p>
          <a:p>
            <a:r>
              <a:rPr lang="en-US" sz="1800" dirty="0" smtClean="0">
                <a:latin typeface="+mn-lt"/>
              </a:rPr>
              <a:t>at the beginning</a:t>
            </a:r>
            <a:endParaRPr lang="en-US" sz="1800" dirty="0"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8006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10000" y="48006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3400" y="48006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76800" y="48006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6600" y="5486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10000" y="5486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3400" y="5486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76800" y="5486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10200" y="54864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324600" y="5410200"/>
            <a:ext cx="191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append a new record at the end</a:t>
            </a:r>
            <a:endParaRPr lang="en-US" sz="1800" dirty="0">
              <a:latin typeface="+mn-lt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5638800" y="5715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" y="46482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part 1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524000"/>
            <a:ext cx="739140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"</a:t>
            </a:r>
            <a:r>
              <a:rPr lang="en-US" sz="1600" dirty="0" err="1" smtClean="0"/>
              <a:t>list.h</a:t>
            </a:r>
            <a:r>
              <a:rPr lang="en-US" sz="1600" dirty="0" smtClean="0"/>
              <a:t>"</a:t>
            </a:r>
          </a:p>
          <a:p>
            <a:endParaRPr lang="en-US" sz="1600" dirty="0" smtClean="0"/>
          </a:p>
          <a:p>
            <a:r>
              <a:rPr lang="en-US" sz="1600" dirty="0" smtClean="0"/>
              <a:t>/*********************************************************</a:t>
            </a:r>
          </a:p>
          <a:p>
            <a:r>
              <a:rPr lang="en-US" sz="1600" dirty="0" smtClean="0"/>
              <a:t>Implementation of the list ADT using an array (fast indexing but slower insertion into the list). </a:t>
            </a:r>
          </a:p>
          <a:p>
            <a:r>
              <a:rPr lang="en-US" sz="1600" dirty="0" smtClean="0"/>
              <a:t>*********************************************************/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/* Structure for a list */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list_struct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/* Pointer to the array of list elements. </a:t>
            </a:r>
          </a:p>
          <a:p>
            <a:r>
              <a:rPr lang="en-US" sz="1600" dirty="0" smtClean="0"/>
              <a:t>	Each element is a generic pointer.</a:t>
            </a:r>
          </a:p>
          <a:p>
            <a:r>
              <a:rPr lang="en-US" sz="1600" dirty="0" smtClean="0"/>
              <a:t>    */</a:t>
            </a:r>
          </a:p>
          <a:p>
            <a:r>
              <a:rPr lang="en-US" sz="1600" dirty="0" smtClean="0"/>
              <a:t>    void **elements;  </a:t>
            </a:r>
          </a:p>
          <a:p>
            <a:endParaRPr lang="en-US" sz="1600" dirty="0" smtClean="0"/>
          </a:p>
          <a:p>
            <a:r>
              <a:rPr lang="en-US" sz="1600" dirty="0" smtClean="0"/>
              <a:t>    /* The number of elements in the list. */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length; 		 </a:t>
            </a:r>
          </a:p>
          <a:p>
            <a:r>
              <a:rPr lang="en-US" sz="1600" dirty="0" smtClean="0"/>
              <a:t>};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305800" cy="74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part 2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524000"/>
            <a:ext cx="73914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/* This is an internal (private) function that extends the array for a given list so that it can hold one more element. The length of the list is not changed by this function. */</a:t>
            </a:r>
          </a:p>
          <a:p>
            <a:r>
              <a:rPr lang="en-US" sz="1600" dirty="0" smtClean="0"/>
              <a:t>static void _</a:t>
            </a:r>
            <a:r>
              <a:rPr lang="en-US" sz="1600" dirty="0" err="1" smtClean="0"/>
              <a:t>list_extend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if (list-&gt;elements == NULL) {</a:t>
            </a:r>
          </a:p>
          <a:p>
            <a:r>
              <a:rPr lang="en-US" sz="1600" dirty="0" smtClean="0"/>
              <a:t>        list-&gt;elements = </a:t>
            </a:r>
            <a:r>
              <a:rPr lang="en-US" sz="1600" dirty="0" err="1" smtClean="0"/>
              <a:t>malloc</a:t>
            </a:r>
            <a:r>
              <a:rPr lang="en-US" sz="1600" dirty="0" smtClean="0"/>
              <a:t>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(void*));</a:t>
            </a:r>
          </a:p>
          <a:p>
            <a:r>
              <a:rPr lang="en-US" sz="1600" dirty="0" smtClean="0"/>
              <a:t>    } </a:t>
            </a:r>
          </a:p>
          <a:p>
            <a:r>
              <a:rPr lang="en-US" sz="1600" dirty="0" smtClean="0"/>
              <a:t>    else {</a:t>
            </a:r>
          </a:p>
          <a:p>
            <a:r>
              <a:rPr lang="en-US" sz="1600" dirty="0" smtClean="0"/>
              <a:t>        list-&gt;elements = </a:t>
            </a:r>
            <a:r>
              <a:rPr lang="en-US" sz="1600" dirty="0" err="1" smtClean="0"/>
              <a:t>realloc</a:t>
            </a:r>
            <a:r>
              <a:rPr lang="en-US" sz="1600" dirty="0" smtClean="0"/>
              <a:t>(list-&gt;elements, 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(void*) * (list-&gt;length + 1));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if (list-&gt;elements == NULL)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fprintf</a:t>
            </a:r>
            <a:r>
              <a:rPr lang="en-US" sz="1600" dirty="0" smtClean="0"/>
              <a:t>(</a:t>
            </a:r>
            <a:r>
              <a:rPr lang="en-US" sz="1600" dirty="0" err="1" smtClean="0"/>
              <a:t>stderr</a:t>
            </a:r>
            <a:r>
              <a:rPr lang="en-US" sz="1600" dirty="0" smtClean="0"/>
              <a:t>, "</a:t>
            </a:r>
            <a:r>
              <a:rPr lang="en-US" sz="1600" dirty="0" err="1" smtClean="0"/>
              <a:t>list_insert</a:t>
            </a:r>
            <a:r>
              <a:rPr lang="en-US" sz="1600" dirty="0" smtClean="0"/>
              <a:t>: out of memory.\n");</a:t>
            </a:r>
          </a:p>
          <a:p>
            <a:r>
              <a:rPr lang="en-US" sz="1600" dirty="0" smtClean="0"/>
              <a:t>        exit(1); 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13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5"/>
            <a:ext cx="8229600" cy="5273675"/>
          </a:xfrm>
        </p:spPr>
        <p:txBody>
          <a:bodyPr>
            <a:normAutofit/>
          </a:bodyPr>
          <a:lstStyle/>
          <a:p>
            <a:r>
              <a:rPr lang="en-US" dirty="0" smtClean="0"/>
              <a:t>ADT: a user-defined data type combined with a set of basic operations</a:t>
            </a:r>
          </a:p>
          <a:p>
            <a:r>
              <a:rPr lang="en-US" dirty="0" smtClean="0"/>
              <a:t>An important concept </a:t>
            </a:r>
            <a:r>
              <a:rPr lang="en-US" dirty="0" smtClean="0"/>
              <a:t>is </a:t>
            </a:r>
            <a:r>
              <a:rPr lang="en-US" dirty="0" smtClean="0"/>
              <a:t>the separation of interface and implementation</a:t>
            </a:r>
          </a:p>
          <a:p>
            <a:pPr lvl="1"/>
            <a:r>
              <a:rPr lang="en-US" dirty="0" smtClean="0"/>
              <a:t>Only the interface is published for </a:t>
            </a:r>
            <a:r>
              <a:rPr lang="en-US" dirty="0" smtClean="0"/>
              <a:t>outside programmers using </a:t>
            </a:r>
            <a:r>
              <a:rPr lang="en-US" dirty="0" smtClean="0"/>
              <a:t>the ADT. 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istack.h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implementation details are hidden from </a:t>
            </a:r>
            <a:r>
              <a:rPr lang="en-US" dirty="0" smtClean="0"/>
              <a:t>them.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istack.c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ADT can be implemented in different ways without affecting </a:t>
            </a:r>
            <a:r>
              <a:rPr lang="en-US" dirty="0" smtClean="0"/>
              <a:t>how outside programmers use that </a:t>
            </a:r>
            <a:r>
              <a:rPr lang="en-US" dirty="0" smtClean="0"/>
              <a:t>ADT.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305800" cy="74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part 3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39140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list_type</a:t>
            </a:r>
            <a:r>
              <a:rPr lang="en-US" sz="1600" dirty="0" smtClean="0"/>
              <a:t> *</a:t>
            </a:r>
            <a:r>
              <a:rPr lang="en-US" sz="1600" dirty="0" err="1" smtClean="0"/>
              <a:t>list_new</a:t>
            </a:r>
            <a:r>
              <a:rPr lang="en-US" sz="1600" dirty="0" smtClean="0"/>
              <a:t>()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*list;</a:t>
            </a:r>
          </a:p>
          <a:p>
            <a:r>
              <a:rPr lang="en-US" sz="1600" dirty="0" smtClean="0"/>
              <a:t>    list = 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    list-&gt;elements = NULL;</a:t>
            </a:r>
          </a:p>
          <a:p>
            <a:r>
              <a:rPr lang="en-US" sz="1600" dirty="0" smtClean="0"/>
              <a:t>    list-&gt;length = 0;</a:t>
            </a:r>
          </a:p>
          <a:p>
            <a:r>
              <a:rPr lang="en-US" sz="1600" dirty="0" smtClean="0"/>
              <a:t>    return list;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list_insert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*list, void *data)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 _</a:t>
            </a:r>
            <a:r>
              <a:rPr lang="en-US" sz="1600" dirty="0" err="1" smtClean="0"/>
              <a:t>list_extend</a:t>
            </a:r>
            <a:r>
              <a:rPr lang="en-US" sz="1600" dirty="0" smtClean="0"/>
              <a:t>(list);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</a:t>
            </a:r>
            <a:r>
              <a:rPr lang="en-US" sz="1600" dirty="0" smtClean="0"/>
              <a:t> = list-&gt;length - 1; </a:t>
            </a:r>
            <a:r>
              <a:rPr lang="en-US" sz="1600" dirty="0" err="1" smtClean="0"/>
              <a:t>i</a:t>
            </a:r>
            <a:r>
              <a:rPr lang="en-US" sz="1600" dirty="0" smtClean="0"/>
              <a:t> &gt;= 0; </a:t>
            </a:r>
            <a:r>
              <a:rPr lang="en-US" sz="1600" dirty="0" err="1" smtClean="0"/>
              <a:t>i</a:t>
            </a:r>
            <a:r>
              <a:rPr lang="en-US" sz="1600" dirty="0" smtClean="0"/>
              <a:t>--) {</a:t>
            </a:r>
          </a:p>
          <a:p>
            <a:r>
              <a:rPr lang="en-US" sz="1600" dirty="0" smtClean="0"/>
              <a:t>        list-&gt;elements[</a:t>
            </a:r>
            <a:r>
              <a:rPr lang="en-US" sz="1600" dirty="0" err="1" smtClean="0"/>
              <a:t>i</a:t>
            </a:r>
            <a:r>
              <a:rPr lang="en-US" sz="1600" dirty="0" smtClean="0"/>
              <a:t> + 1] = list-&gt;elements[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list-&gt;elements[0] = data;</a:t>
            </a:r>
          </a:p>
          <a:p>
            <a:r>
              <a:rPr lang="en-US" sz="1600" dirty="0" smtClean="0"/>
              <a:t>    (list-&gt;length)++;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04088"/>
            <a:ext cx="8305800" cy="74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part 4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524000"/>
            <a:ext cx="7391400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list_append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*list, void *data)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_</a:t>
            </a:r>
            <a:r>
              <a:rPr lang="en-US" sz="1600" dirty="0" err="1" smtClean="0"/>
              <a:t>list_extend</a:t>
            </a:r>
            <a:r>
              <a:rPr lang="en-US" sz="1600" dirty="0" smtClean="0"/>
              <a:t>(list);</a:t>
            </a:r>
          </a:p>
          <a:p>
            <a:r>
              <a:rPr lang="en-US" sz="1600" dirty="0" smtClean="0"/>
              <a:t>    list-&gt;elements[list-&gt;length] = data;  </a:t>
            </a:r>
          </a:p>
          <a:p>
            <a:r>
              <a:rPr lang="en-US" sz="1600" dirty="0" smtClean="0"/>
              <a:t>    (list-&gt;length)++;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list_is_empty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*list) </a:t>
            </a:r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return (list-&gt;length == 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list_length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return list-&gt;length;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04088"/>
            <a:ext cx="8305800" cy="743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part 5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524000"/>
            <a:ext cx="7391400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*</a:t>
            </a:r>
            <a:r>
              <a:rPr lang="en-US" sz="1600" dirty="0" err="1" smtClean="0"/>
              <a:t>list_get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*list, </a:t>
            </a:r>
            <a:r>
              <a:rPr lang="en-US" sz="1600" dirty="0" err="1" smtClean="0"/>
              <a:t>int</a:t>
            </a:r>
            <a:r>
              <a:rPr lang="en-US" sz="1600" dirty="0" smtClean="0"/>
              <a:t> index)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if ((index &lt; 0) || (index &gt;= list-&gt;length)) {</a:t>
            </a:r>
          </a:p>
          <a:p>
            <a:r>
              <a:rPr lang="en-US" sz="1600" dirty="0" smtClean="0"/>
              <a:t>        return NULL;  /* fail silently */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return list-&gt;elements[index];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list_free</a:t>
            </a:r>
            <a:r>
              <a:rPr lang="en-US" sz="1600" dirty="0" smtClean="0"/>
              <a:t>(</a:t>
            </a:r>
            <a:r>
              <a:rPr lang="en-US" sz="1600" dirty="0" err="1" smtClean="0"/>
              <a:t>list_type</a:t>
            </a:r>
            <a:r>
              <a:rPr lang="en-US" sz="1600" dirty="0" smtClean="0"/>
              <a:t> *list)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if (list-&gt;elements != NULL) {</a:t>
            </a:r>
          </a:p>
          <a:p>
            <a:r>
              <a:rPr lang="en-US" sz="1600" dirty="0" smtClean="0"/>
              <a:t>        free(list-&gt;elements);</a:t>
            </a:r>
          </a:p>
          <a:p>
            <a:r>
              <a:rPr lang="en-US" sz="1600" dirty="0" smtClean="0"/>
              <a:t>    }    </a:t>
            </a:r>
          </a:p>
          <a:p>
            <a:r>
              <a:rPr lang="en-US" sz="1600" dirty="0" smtClean="0"/>
              <a:t>    free(list);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Example: ADT for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91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Allocate a new list and initialize it to be empty. */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Insert a new element at the beginning of the list. 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*, void *);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Insert a new element at the end of the list. 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list_append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*, void *);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Return true (nonzero) if the list is empty. */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list_is_empty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*);</a:t>
            </a:r>
          </a:p>
          <a:p>
            <a:pPr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358938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Header file: </a:t>
            </a:r>
            <a:r>
              <a:rPr lang="en-US" dirty="0" err="1" smtClean="0">
                <a:latin typeface="+mn-lt"/>
              </a:rPr>
              <a:t>list.h</a:t>
            </a:r>
            <a:r>
              <a:rPr lang="en-US" dirty="0" smtClean="0">
                <a:latin typeface="+mn-lt"/>
              </a:rPr>
              <a:t> &lt;part 1&gt;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ADT for a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43200"/>
            <a:ext cx="82296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Return the number of elements in the list.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list_type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Given an index, return the item in the list at that index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position.  Assume that list items are indexed starting at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600" dirty="0" smtClean="0">
                <a:ea typeface="+mn-ea"/>
                <a:cs typeface="Courier New" pitchFamily="49" charset="0"/>
              </a:rPr>
              <a:t>zero.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NULL if the index is out of bounds.*/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list_get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list_type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Deallocate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all storage associated with the given list.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list_free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list_type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10ABDD-B225-4025-884E-DD4BD83DDA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981200"/>
            <a:ext cx="36422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Header file: </a:t>
            </a:r>
            <a:r>
              <a:rPr lang="en-US" dirty="0" err="1" smtClean="0">
                <a:latin typeface="+mn-lt"/>
              </a:rPr>
              <a:t>list.h</a:t>
            </a:r>
            <a:r>
              <a:rPr lang="en-US" dirty="0" smtClean="0">
                <a:latin typeface="+mn-lt"/>
              </a:rPr>
              <a:t> &lt;part 2&gt;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points in any ADT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Exactly enough information to use the ADT as an outside programmer (outside the black box)</a:t>
            </a:r>
          </a:p>
          <a:p>
            <a:r>
              <a:rPr lang="en-US" dirty="0" smtClean="0"/>
              <a:t>No details of internal implementation</a:t>
            </a:r>
          </a:p>
          <a:p>
            <a:r>
              <a:rPr lang="en-US" dirty="0" smtClean="0"/>
              <a:t>Signatures for all functions that form the interface</a:t>
            </a:r>
          </a:p>
          <a:p>
            <a:r>
              <a:rPr lang="en-US" dirty="0" smtClean="0"/>
              <a:t>Sufficient comments to aid outside programmers by describing how the various interface functions behave</a:t>
            </a:r>
          </a:p>
          <a:p>
            <a:pPr lvl="1"/>
            <a:r>
              <a:rPr lang="en-US" dirty="0" smtClean="0"/>
              <a:t>What values they return on expected and unexpected input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of the list ADT: </a:t>
            </a:r>
            <a:r>
              <a:rPr lang="en-US" dirty="0" err="1" smtClean="0"/>
              <a:t>list_type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Implementation details are not provided in the header (interface) file</a:t>
            </a:r>
          </a:p>
          <a:p>
            <a:pPr lvl="1"/>
            <a:r>
              <a:rPr lang="en-US" dirty="0" smtClean="0"/>
              <a:t>details of the structure type and attributes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smtClean="0"/>
              <a:t>signatures</a:t>
            </a:r>
            <a:endParaRPr lang="en-US" dirty="0" smtClean="0"/>
          </a:p>
          <a:p>
            <a:r>
              <a:rPr lang="en-US" dirty="0" smtClean="0"/>
              <a:t>Generic pointers (void *) are used to make the list interoperable with arbitrary items of data as list elements</a:t>
            </a:r>
          </a:p>
          <a:p>
            <a:r>
              <a:rPr lang="en-US" dirty="0" smtClean="0"/>
              <a:t>One  </a:t>
            </a:r>
            <a:r>
              <a:rPr lang="en-US" b="1" i="1" dirty="0" smtClean="0"/>
              <a:t>constructor</a:t>
            </a:r>
            <a:r>
              <a:rPr lang="en-US" dirty="0" smtClean="0"/>
              <a:t> function and six operations are defined for the list </a:t>
            </a:r>
            <a:r>
              <a:rPr lang="en-US" dirty="0" smtClean="0"/>
              <a:t>ADT in our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Student Database Using our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write a program &lt;</a:t>
            </a:r>
            <a:r>
              <a:rPr lang="en-US" dirty="0" err="1" smtClean="0"/>
              <a:t>main.c</a:t>
            </a:r>
            <a:r>
              <a:rPr lang="en-US" dirty="0" smtClean="0"/>
              <a:t>&gt; to implement a student database using the list ADT</a:t>
            </a:r>
          </a:p>
          <a:p>
            <a:r>
              <a:rPr lang="en-US" dirty="0" smtClean="0"/>
              <a:t>Program creates several student records in the list containing student's </a:t>
            </a:r>
            <a:r>
              <a:rPr lang="en-US" dirty="0" err="1" smtClean="0"/>
              <a:t>lastName</a:t>
            </a:r>
            <a:r>
              <a:rPr lang="en-US" dirty="0" smtClean="0"/>
              <a:t>, ID, GPA, and major. For example, here are 5 records in the list. Each record can be defined as a structure variable with 4 data fields.</a:t>
            </a:r>
          </a:p>
          <a:p>
            <a:pPr lvl="1">
              <a:buNone/>
            </a:pPr>
            <a:r>
              <a:rPr lang="es-ES" sz="2000" dirty="0" smtClean="0">
                <a:latin typeface="+mj-lt"/>
              </a:rPr>
              <a:t>Thomas 80102    3.40 	EE</a:t>
            </a:r>
          </a:p>
          <a:p>
            <a:pPr lvl="1">
              <a:buNone/>
            </a:pPr>
            <a:r>
              <a:rPr lang="es-ES" sz="2000" dirty="0" smtClean="0">
                <a:latin typeface="+mj-lt"/>
              </a:rPr>
              <a:t>Adams   87112    3.50 	EE</a:t>
            </a:r>
          </a:p>
          <a:p>
            <a:pPr lvl="1">
              <a:buNone/>
            </a:pPr>
            <a:r>
              <a:rPr lang="es-ES" sz="2000" dirty="0" smtClean="0">
                <a:latin typeface="+mj-lt"/>
              </a:rPr>
              <a:t>Roberts 33419    3.10 	EE</a:t>
            </a:r>
          </a:p>
          <a:p>
            <a:pPr lvl="1">
              <a:buNone/>
            </a:pPr>
            <a:r>
              <a:rPr lang="es-ES" sz="2000" dirty="0" smtClean="0">
                <a:latin typeface="+mj-lt"/>
              </a:rPr>
              <a:t>Smith    56121    3.70 	EE</a:t>
            </a:r>
          </a:p>
          <a:p>
            <a:pPr lvl="1">
              <a:buNone/>
            </a:pPr>
            <a:r>
              <a:rPr lang="es-ES" sz="2000" dirty="0" smtClean="0">
                <a:latin typeface="+mj-lt"/>
              </a:rPr>
              <a:t>Jones     43891    3.40 	EE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&lt;</a:t>
            </a:r>
            <a:r>
              <a:rPr lang="en-US" dirty="0" err="1" smtClean="0"/>
              <a:t>main.c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739140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"</a:t>
            </a:r>
            <a:r>
              <a:rPr lang="en-US" sz="1600" dirty="0" err="1" smtClean="0">
                <a:solidFill>
                  <a:srgbClr val="7030A0"/>
                </a:solidFill>
              </a:rPr>
              <a:t>list.h</a:t>
            </a:r>
            <a:r>
              <a:rPr lang="en-US" sz="1600" dirty="0" smtClean="0"/>
              <a:t>"    </a:t>
            </a:r>
            <a:r>
              <a:rPr lang="en-US" sz="1600" dirty="0" smtClean="0"/>
              <a:t>// </a:t>
            </a:r>
            <a:r>
              <a:rPr lang="en-US" sz="1600" dirty="0" smtClean="0"/>
              <a:t>ADT </a:t>
            </a:r>
            <a:r>
              <a:rPr lang="en-US" sz="1600" dirty="0" smtClean="0"/>
              <a:t>interface for </a:t>
            </a:r>
            <a:r>
              <a:rPr lang="en-US" sz="1600" dirty="0" smtClean="0"/>
              <a:t>an ordered list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typedef</a:t>
            </a:r>
            <a:r>
              <a:rPr lang="en-US" sz="1600" dirty="0" smtClean="0"/>
              <a:t>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student {</a:t>
            </a:r>
          </a:p>
          <a:p>
            <a:r>
              <a:rPr lang="en-US" sz="1600" dirty="0" smtClean="0"/>
              <a:t>    char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[16];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id;</a:t>
            </a:r>
          </a:p>
          <a:p>
            <a:r>
              <a:rPr lang="en-US" sz="1600" dirty="0" smtClean="0"/>
              <a:t>    float </a:t>
            </a:r>
            <a:r>
              <a:rPr lang="en-US" sz="1600" dirty="0" err="1" smtClean="0"/>
              <a:t>gpa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char major[5];</a:t>
            </a:r>
          </a:p>
          <a:p>
            <a:r>
              <a:rPr lang="en-US" sz="1600" dirty="0" smtClean="0"/>
              <a:t>} </a:t>
            </a:r>
            <a:r>
              <a:rPr lang="en-US" sz="1600" dirty="0" err="1" smtClean="0"/>
              <a:t>student_type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9530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We group all the information into one structure of type "student". This is the second structure defined in this example. The main data type "</a:t>
            </a:r>
            <a:r>
              <a:rPr lang="en-US" sz="2000" dirty="0" err="1" smtClean="0">
                <a:latin typeface="+mn-lt"/>
              </a:rPr>
              <a:t>list_type</a:t>
            </a:r>
            <a:r>
              <a:rPr lang="en-US" sz="2000" dirty="0" smtClean="0">
                <a:latin typeface="+mn-lt"/>
              </a:rPr>
              <a:t>" is also defined using structures.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B3D38-7F66-4583-BAA2-B3130B8C38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&lt;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main.c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continued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F0FB7-29F2-4ACA-B4F8-71A2AA0399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752600"/>
            <a:ext cx="78486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/* allocate storage for and insert a new student into the given list */</a:t>
            </a:r>
          </a:p>
          <a:p>
            <a:endParaRPr lang="en-US" sz="1600" dirty="0" smtClean="0"/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createStudent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list_type</a:t>
            </a:r>
            <a:r>
              <a:rPr lang="en-US" sz="1600" dirty="0" smtClean="0"/>
              <a:t> *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char *name, </a:t>
            </a:r>
            <a:r>
              <a:rPr lang="en-US" sz="1600" dirty="0" err="1" smtClean="0"/>
              <a:t>int</a:t>
            </a:r>
            <a:r>
              <a:rPr lang="en-US" sz="1600" dirty="0" smtClean="0"/>
              <a:t> id,       </a:t>
            </a:r>
          </a:p>
          <a:p>
            <a:r>
              <a:rPr lang="en-US" sz="1600" dirty="0" smtClean="0"/>
              <a:t>    float </a:t>
            </a:r>
            <a:r>
              <a:rPr lang="en-US" sz="1600" dirty="0" err="1" smtClean="0"/>
              <a:t>gpa</a:t>
            </a:r>
            <a:r>
              <a:rPr lang="en-US" sz="1600" dirty="0" smtClean="0"/>
              <a:t>, char *major)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student_type</a:t>
            </a:r>
            <a:r>
              <a:rPr lang="en-US" sz="1600" dirty="0" smtClean="0"/>
              <a:t> </a:t>
            </a:r>
            <a:r>
              <a:rPr lang="en-US" sz="1600" dirty="0" smtClean="0"/>
              <a:t>*temp = </a:t>
            </a:r>
            <a:r>
              <a:rPr lang="en-US" sz="1600" dirty="0" err="1" smtClean="0"/>
              <a:t>malloc</a:t>
            </a:r>
            <a:r>
              <a:rPr lang="en-US" sz="1600" dirty="0" smtClean="0"/>
              <a:t>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student_type</a:t>
            </a:r>
            <a:r>
              <a:rPr lang="en-US" sz="1600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(temp-&gt;</a:t>
            </a:r>
            <a:r>
              <a:rPr lang="en-US" sz="1600" dirty="0" err="1" smtClean="0"/>
              <a:t>lastName</a:t>
            </a:r>
            <a:r>
              <a:rPr lang="en-US" sz="1600" dirty="0"/>
              <a:t>, </a:t>
            </a:r>
            <a:r>
              <a:rPr lang="en-US" sz="1600" dirty="0" smtClean="0"/>
              <a:t>name</a:t>
            </a:r>
            <a:r>
              <a:rPr lang="en-US" sz="1600" dirty="0"/>
              <a:t>);  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temp-&gt;id </a:t>
            </a:r>
            <a:r>
              <a:rPr lang="en-US" sz="1600" dirty="0"/>
              <a:t>= id;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temp-&gt;</a:t>
            </a:r>
            <a:r>
              <a:rPr lang="en-US" sz="1600" dirty="0" err="1" smtClean="0"/>
              <a:t>gpa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gpa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(temp-&gt;major</a:t>
            </a:r>
            <a:r>
              <a:rPr lang="en-US" sz="1600" dirty="0"/>
              <a:t>, major);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list_insert</a:t>
            </a:r>
            <a:r>
              <a:rPr lang="en-US" sz="1600" dirty="0" smtClean="0"/>
              <a:t>(</a:t>
            </a:r>
            <a:r>
              <a:rPr lang="en-US" sz="1600" dirty="0" err="1" smtClean="0"/>
              <a:t>studentList</a:t>
            </a:r>
            <a:r>
              <a:rPr lang="en-US" sz="1600" dirty="0" smtClean="0"/>
              <a:t>, temp);	// insert new record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23249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Function </a:t>
            </a:r>
            <a:r>
              <a:rPr lang="en-US" sz="2000" dirty="0" err="1" smtClean="0">
                <a:latin typeface="+mn-lt"/>
              </a:rPr>
              <a:t>newStudent</a:t>
            </a:r>
            <a:r>
              <a:rPr lang="en-US" sz="2000" dirty="0" smtClean="0">
                <a:latin typeface="+mn-lt"/>
              </a:rPr>
              <a:t>( ) creates a new student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+mn-lt"/>
              </a:rPr>
              <a:t>list_insert</a:t>
            </a:r>
            <a:r>
              <a:rPr lang="en-US" sz="2000" dirty="0" smtClean="0">
                <a:latin typeface="+mn-lt"/>
              </a:rPr>
              <a:t>() inserts this record (pointed by temp) into the beginning of the list (index </a:t>
            </a:r>
            <a:r>
              <a:rPr lang="en-US" sz="2000" dirty="0" smtClean="0">
                <a:cs typeface="Courier New" pitchFamily="49" charset="0"/>
              </a:rPr>
              <a:t>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26120</TotalTime>
  <Words>1595</Words>
  <Application>Microsoft Office PowerPoint</Application>
  <PresentationFormat>On-screen Show (4:3)</PresentationFormat>
  <Paragraphs>329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Comic Sans MS</vt:lpstr>
      <vt:lpstr>Constantia</vt:lpstr>
      <vt:lpstr>Courier New</vt:lpstr>
      <vt:lpstr>Tahoma</vt:lpstr>
      <vt:lpstr>Wingdings 2</vt:lpstr>
      <vt:lpstr>Flow</vt:lpstr>
      <vt:lpstr>PowerPoint Presentation</vt:lpstr>
      <vt:lpstr>Abstract Data Types (ADT)</vt:lpstr>
      <vt:lpstr>Example: ADT for a list</vt:lpstr>
      <vt:lpstr>Example: ADT for a list</vt:lpstr>
      <vt:lpstr>Critical points in any ADT Interface</vt:lpstr>
      <vt:lpstr>About the List ADT</vt:lpstr>
      <vt:lpstr>Implementing a Student Database Using our List ADT</vt:lpstr>
      <vt:lpstr>Code &lt;main.c&gt;</vt:lpstr>
      <vt:lpstr>PowerPoint Presentation</vt:lpstr>
      <vt:lpstr>PowerPoint Presentation</vt:lpstr>
      <vt:lpstr>PowerPoint Presentation</vt:lpstr>
      <vt:lpstr>Implementing our List ADT</vt:lpstr>
      <vt:lpstr>Choosing an implementation</vt:lpstr>
      <vt:lpstr>Implementation Efficiency</vt:lpstr>
      <vt:lpstr>Our List ADT Operations</vt:lpstr>
      <vt:lpstr>Private ADT Operations</vt:lpstr>
      <vt:lpstr>Implementation of List ADT (based on dynamic arrays)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Kuijt, David</cp:lastModifiedBy>
  <cp:revision>1115</cp:revision>
  <cp:lastPrinted>2012-04-16T15:26:35Z</cp:lastPrinted>
  <dcterms:created xsi:type="dcterms:W3CDTF">2001-09-06T13:56:39Z</dcterms:created>
  <dcterms:modified xsi:type="dcterms:W3CDTF">2016-12-01T15:58:37Z</dcterms:modified>
</cp:coreProperties>
</file>