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3" r:id="rId2"/>
    <p:sldId id="326" r:id="rId3"/>
    <p:sldId id="327" r:id="rId4"/>
    <p:sldId id="328" r:id="rId5"/>
    <p:sldId id="304" r:id="rId6"/>
    <p:sldId id="306" r:id="rId7"/>
    <p:sldId id="308" r:id="rId8"/>
    <p:sldId id="312" r:id="rId9"/>
    <p:sldId id="307" r:id="rId10"/>
    <p:sldId id="321" r:id="rId11"/>
    <p:sldId id="325" r:id="rId12"/>
    <p:sldId id="305" r:id="rId13"/>
    <p:sldId id="309" r:id="rId14"/>
    <p:sldId id="311" r:id="rId15"/>
    <p:sldId id="310" r:id="rId16"/>
    <p:sldId id="314" r:id="rId17"/>
    <p:sldId id="322" r:id="rId18"/>
    <p:sldId id="324" r:id="rId19"/>
    <p:sldId id="317" r:id="rId20"/>
    <p:sldId id="320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5" autoAdjust="0"/>
  </p:normalViewPr>
  <p:slideViewPr>
    <p:cSldViewPr>
      <p:cViewPr varScale="1">
        <p:scale>
          <a:sx n="74" d="100"/>
          <a:sy n="74" d="100"/>
        </p:scale>
        <p:origin x="4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E4B123F-EB5E-4F67-91B8-F11B627A9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17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E22BC15-F68C-4CFC-B9F9-E0E8FD1790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655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1D15-A55E-466A-94FA-BAD4E4DB30B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99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02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44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586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223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1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1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3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78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303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7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78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7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25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6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56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25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44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5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387-5673-4491-9862-2261F15027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F45-72D2-4CB0-B6EB-5C28D140B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40C-9F85-4B17-B144-BFC22F3AD0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3341-893E-48B3-8C75-BF00950D7B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8D-C5A8-4F72-B89F-7E2B16C08E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BDEA-3C7D-4B2D-A2A6-229D573493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E1D04-7C23-427A-934E-5CD4F1F0CD2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A3377-BC3B-43FF-B3E0-CF39D6873B9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ds.yahoo.com/_ylt=A0WTb_l.CmBMqwcAhH.jzbkF/SIG=123m6fith/EXP=1281448958/**http:/cnx.org/content/m21447/latest/pic023.p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Graphs </a:t>
            </a:r>
            <a:r>
              <a:rPr lang="en-US" sz="3200" smtClean="0">
                <a:solidFill>
                  <a:schemeClr val="tx2"/>
                </a:solidFill>
                <a:latin typeface="Comic Sans MS" pitchFamily="66" charset="0"/>
              </a:rPr>
              <a:t>and Applications</a:t>
            </a:r>
            <a:endParaRPr lang="en-US" sz="32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</a:t>
            </a:r>
            <a:r>
              <a:rPr lang="en-US" dirty="0" smtClean="0"/>
              <a:t>Examples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335280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953000"/>
            <a:ext cx="4105275" cy="159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 descr="AACFLQQ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124200"/>
            <a:ext cx="1955800" cy="3072994"/>
          </a:xfrm>
          <a:prstGeom prst="rect">
            <a:avLst/>
          </a:prstGeom>
          <a:noFill/>
        </p:spPr>
      </p:pic>
      <p:pic>
        <p:nvPicPr>
          <p:cNvPr id="1034" name="Picture 10" descr="View 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1752600"/>
            <a:ext cx="3200400" cy="1126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905" y="1447800"/>
            <a:ext cx="5867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Examples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230" y="3581400"/>
            <a:ext cx="4842187" cy="24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169" y="1219200"/>
            <a:ext cx="2226668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01556" y="4283193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Hasse</a:t>
            </a:r>
            <a:r>
              <a:rPr lang="en-US" sz="1400" dirty="0" smtClean="0"/>
              <a:t> Diagram: </a:t>
            </a:r>
          </a:p>
          <a:p>
            <a:r>
              <a:rPr lang="en-US" sz="1400" dirty="0" smtClean="0"/>
              <a:t>‘divides’ relation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3234753"/>
            <a:ext cx="4265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CPM (Critical Path Management) Diagram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4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of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resistor is a two terminal circuit element that resists the flow of electric charge through it. </a:t>
            </a:r>
          </a:p>
          <a:p>
            <a:r>
              <a:rPr lang="en-US" dirty="0" smtClean="0"/>
              <a:t>Ohm's law states that the voltage v(t) across a resistor and the current </a:t>
            </a:r>
            <a:r>
              <a:rPr lang="en-US" dirty="0" err="1" smtClean="0"/>
              <a:t>i</a:t>
            </a:r>
            <a:r>
              <a:rPr lang="en-US" dirty="0" smtClean="0"/>
              <a:t>(t) through a resistor are related by</a:t>
            </a:r>
          </a:p>
          <a:p>
            <a:pPr algn="ctr">
              <a:buNone/>
            </a:pPr>
            <a:r>
              <a:rPr lang="en-US" i="1" dirty="0" smtClean="0"/>
              <a:t>v(t) = R </a:t>
            </a:r>
            <a:r>
              <a:rPr lang="en-US" i="1" dirty="0" err="1" smtClean="0"/>
              <a:t>i</a:t>
            </a:r>
            <a:r>
              <a:rPr lang="en-US" i="1" dirty="0" smtClean="0"/>
              <a:t>(t)</a:t>
            </a:r>
          </a:p>
          <a:p>
            <a:pPr>
              <a:buNone/>
            </a:pPr>
            <a:r>
              <a:rPr lang="en-US" dirty="0" smtClean="0"/>
              <a:t>	where R is the resistance of the resistor in Ohms.</a:t>
            </a:r>
          </a:p>
          <a:p>
            <a:r>
              <a:rPr lang="en-US" dirty="0" smtClean="0"/>
              <a:t>Networks of resistors can be constructed by connecting multiple resistors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 Resistor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Four resistors are connected together. There are four circuit nodes. A circuit node is a point where two or more electric elements (such as resistors) connect.</a:t>
            </a:r>
          </a:p>
          <a:p>
            <a:r>
              <a:rPr lang="en-US" dirty="0" smtClean="0"/>
              <a:t>Such resistor network can be modeled as an (undirected) graph by creating a vertex for each circuit node, and an edge for each resistor.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13" name="Freeform 12"/>
          <p:cNvSpPr/>
          <p:nvPr/>
        </p:nvSpPr>
        <p:spPr>
          <a:xfrm>
            <a:off x="1905000" y="2133600"/>
            <a:ext cx="1295400" cy="152400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905000" y="3429000"/>
            <a:ext cx="1295400" cy="152400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3088158" y="2855441"/>
            <a:ext cx="988542" cy="154459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030758" y="2855441"/>
            <a:ext cx="988542" cy="154459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1524000" y="2209800"/>
            <a:ext cx="381000" cy="228600"/>
          </a:xfrm>
          <a:prstGeom prst="bentConnector3">
            <a:avLst>
              <a:gd name="adj1" fmla="val 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3200400" y="2209800"/>
            <a:ext cx="381000" cy="228600"/>
          </a:xfrm>
          <a:prstGeom prst="bentConnector3">
            <a:avLst>
              <a:gd name="adj1" fmla="val 99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1524000" y="3429000"/>
            <a:ext cx="381000" cy="76200"/>
          </a:xfrm>
          <a:prstGeom prst="bentConnector3">
            <a:avLst>
              <a:gd name="adj1" fmla="val 101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0"/>
          </p:cNvCxnSpPr>
          <p:nvPr/>
        </p:nvCxnSpPr>
        <p:spPr>
          <a:xfrm flipV="1">
            <a:off x="3200400" y="3426942"/>
            <a:ext cx="386094" cy="7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8650" y="22860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R1</a:t>
            </a:r>
            <a:endParaRPr lang="en-US" sz="20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26670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R2</a:t>
            </a:r>
            <a:endParaRPr lang="en-US" sz="2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38400" y="35814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R3</a:t>
            </a:r>
            <a:endParaRPr lang="en-US" sz="20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0600" y="27432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R4</a:t>
            </a:r>
            <a:endParaRPr lang="en-US" sz="20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19050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1</a:t>
            </a:r>
            <a:endParaRPr lang="en-US" sz="20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19812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2</a:t>
            </a:r>
            <a:endParaRPr lang="en-US" sz="20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57600" y="34290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2</a:t>
            </a:r>
            <a:endParaRPr lang="en-US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600" y="33528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4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972312"/>
          </a:xfrm>
        </p:spPr>
        <p:txBody>
          <a:bodyPr/>
          <a:lstStyle/>
          <a:p>
            <a:r>
              <a:rPr lang="en-US" dirty="0" smtClean="0"/>
              <a:t>Example: Graph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4" name="Oval 3"/>
          <p:cNvSpPr/>
          <p:nvPr/>
        </p:nvSpPr>
        <p:spPr>
          <a:xfrm>
            <a:off x="12954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N2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3200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3200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N4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19050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R1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25908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R2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2004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R3</a:t>
            </a:r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5908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R4</a:t>
            </a:r>
            <a:endParaRPr lang="en-US" sz="2000" dirty="0">
              <a:latin typeface="+mj-lt"/>
            </a:endParaRPr>
          </a:p>
        </p:txBody>
      </p: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 rot="5400000">
            <a:off x="1257300" y="28575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5" idx="2"/>
          </p:cNvCxnSpPr>
          <p:nvPr/>
        </p:nvCxnSpPr>
        <p:spPr>
          <a:xfrm>
            <a:off x="1905000" y="2209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6" idx="0"/>
          </p:cNvCxnSpPr>
          <p:nvPr/>
        </p:nvCxnSpPr>
        <p:spPr>
          <a:xfrm rot="5400000">
            <a:off x="2705100" y="28575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6" idx="2"/>
          </p:cNvCxnSpPr>
          <p:nvPr/>
        </p:nvCxnSpPr>
        <p:spPr>
          <a:xfrm>
            <a:off x="1905000" y="3505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4114800"/>
            <a:ext cx="82296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graph model </a:t>
            </a:r>
            <a:r>
              <a:rPr lang="en-US" sz="2000" dirty="0" smtClean="0">
                <a:latin typeface="+mn-lt"/>
              </a:rPr>
              <a:t>G = (V, E)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previous resistor network can be specified 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follows: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 {N1, N2, N3, N4}, 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= {R1, R2, R3, R4}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= {N1, N2}, R2 = {N2, N3}, R3 = {N3, N4}, and R4 = {N1, N4).</a:t>
            </a:r>
            <a:b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Note that </a:t>
            </a:r>
            <a:r>
              <a:rPr lang="en-US" sz="2000" dirty="0" smtClean="0">
                <a:latin typeface="+mn-lt"/>
                <a:ea typeface="+mn-ea"/>
              </a:rPr>
              <a:t>this is a simple graph.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6106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Another Example of a Resistor Network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4" name="Freeform 3"/>
          <p:cNvSpPr/>
          <p:nvPr/>
        </p:nvSpPr>
        <p:spPr>
          <a:xfrm rot="5400000">
            <a:off x="1106958" y="2550642"/>
            <a:ext cx="988542" cy="154459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5400000">
            <a:off x="1716558" y="2550642"/>
            <a:ext cx="988542" cy="154459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5400000">
            <a:off x="2326159" y="2550642"/>
            <a:ext cx="988542" cy="154459"/>
          </a:xfrm>
          <a:custGeom>
            <a:avLst/>
            <a:gdLst>
              <a:gd name="connsiteX0" fmla="*/ 0 w 1985319"/>
              <a:gd name="connsiteY0" fmla="*/ 140044 h 313038"/>
              <a:gd name="connsiteX1" fmla="*/ 486033 w 1985319"/>
              <a:gd name="connsiteY1" fmla="*/ 140044 h 313038"/>
              <a:gd name="connsiteX2" fmla="*/ 584887 w 1985319"/>
              <a:gd name="connsiteY2" fmla="*/ 8238 h 313038"/>
              <a:gd name="connsiteX3" fmla="*/ 724930 w 1985319"/>
              <a:gd name="connsiteY3" fmla="*/ 313038 h 313038"/>
              <a:gd name="connsiteX4" fmla="*/ 873211 w 1985319"/>
              <a:gd name="connsiteY4" fmla="*/ 8238 h 313038"/>
              <a:gd name="connsiteX5" fmla="*/ 1005017 w 1985319"/>
              <a:gd name="connsiteY5" fmla="*/ 313038 h 313038"/>
              <a:gd name="connsiteX6" fmla="*/ 1153298 w 1985319"/>
              <a:gd name="connsiteY6" fmla="*/ 0 h 313038"/>
              <a:gd name="connsiteX7" fmla="*/ 1276865 w 1985319"/>
              <a:gd name="connsiteY7" fmla="*/ 304800 h 313038"/>
              <a:gd name="connsiteX8" fmla="*/ 1416909 w 1985319"/>
              <a:gd name="connsiteY8" fmla="*/ 0 h 313038"/>
              <a:gd name="connsiteX9" fmla="*/ 1507525 w 1985319"/>
              <a:gd name="connsiteY9" fmla="*/ 148282 h 313038"/>
              <a:gd name="connsiteX10" fmla="*/ 1985319 w 1985319"/>
              <a:gd name="connsiteY10" fmla="*/ 148282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5319" h="313038">
                <a:moveTo>
                  <a:pt x="0" y="140044"/>
                </a:moveTo>
                <a:lnTo>
                  <a:pt x="486033" y="140044"/>
                </a:lnTo>
                <a:lnTo>
                  <a:pt x="584887" y="8238"/>
                </a:lnTo>
                <a:lnTo>
                  <a:pt x="724930" y="313038"/>
                </a:lnTo>
                <a:lnTo>
                  <a:pt x="873211" y="8238"/>
                </a:lnTo>
                <a:lnTo>
                  <a:pt x="1005017" y="313038"/>
                </a:lnTo>
                <a:lnTo>
                  <a:pt x="1153298" y="0"/>
                </a:lnTo>
                <a:lnTo>
                  <a:pt x="1276865" y="304800"/>
                </a:lnTo>
                <a:lnTo>
                  <a:pt x="1416909" y="0"/>
                </a:lnTo>
                <a:lnTo>
                  <a:pt x="1507525" y="148282"/>
                </a:lnTo>
                <a:lnTo>
                  <a:pt x="1985319" y="148282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1600200" y="2133600"/>
            <a:ext cx="1219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endCxn id="6" idx="10"/>
          </p:cNvCxnSpPr>
          <p:nvPr/>
        </p:nvCxnSpPr>
        <p:spPr>
          <a:xfrm flipV="1">
            <a:off x="1600200" y="3122143"/>
            <a:ext cx="1224295" cy="2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6764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5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3200400"/>
            <a:ext cx="93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Node 6</a:t>
            </a:r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3622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R5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23622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R6</a:t>
            </a:r>
            <a:endParaRPr lang="en-US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23622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R7</a:t>
            </a:r>
            <a:endParaRPr lang="en-US" sz="20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182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578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25146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R6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251460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R7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2514600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R5</a:t>
            </a:r>
            <a:endParaRPr lang="en-US" sz="2000" dirty="0">
              <a:latin typeface="+mj-lt"/>
            </a:endParaRPr>
          </a:p>
        </p:txBody>
      </p:sp>
      <p:cxnSp>
        <p:nvCxnSpPr>
          <p:cNvPr id="22" name="Straight Connector 21"/>
          <p:cNvCxnSpPr>
            <a:stCxn id="14" idx="4"/>
            <a:endCxn id="17" idx="0"/>
          </p:cNvCxnSpPr>
          <p:nvPr/>
        </p:nvCxnSpPr>
        <p:spPr>
          <a:xfrm rot="5400000">
            <a:off x="5219700" y="27813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5410200" y="2286000"/>
            <a:ext cx="685800" cy="990600"/>
          </a:xfrm>
          <a:prstGeom prst="arc">
            <a:avLst>
              <a:gd name="adj1" fmla="val 16293622"/>
              <a:gd name="adj2" fmla="val 4952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flipH="1">
            <a:off x="5029200" y="2286000"/>
            <a:ext cx="685800" cy="990600"/>
          </a:xfrm>
          <a:prstGeom prst="arc">
            <a:avLst>
              <a:gd name="adj1" fmla="val 16200010"/>
              <a:gd name="adj2" fmla="val 51597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33400" y="3962400"/>
            <a:ext cx="8229600" cy="205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graph model </a:t>
            </a:r>
            <a:r>
              <a:rPr lang="en-US" sz="2000" dirty="0" smtClean="0">
                <a:latin typeface="+mn-lt"/>
              </a:rPr>
              <a:t>G = (V, E)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this resistor network can be specified 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follows: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 {N5, N6}, 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= {R5, R6, R7}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R5 = {N5, N6}, R6 = {N5, N6}, and R7 = {N5, N6).</a:t>
            </a:r>
            <a:b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Note that </a:t>
            </a:r>
            <a:r>
              <a:rPr lang="en-US" sz="2000" dirty="0" smtClean="0">
                <a:latin typeface="+mn-lt"/>
                <a:ea typeface="+mn-ea"/>
              </a:rPr>
              <a:t>this is a multigraph.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344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Data Structures 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store graphs in a computer?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Two methods we’ll discuss:</a:t>
            </a:r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Adjacency List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5344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Graph Representation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Adjacency Matrix</a:t>
            </a:r>
          </a:p>
          <a:p>
            <a:pPr lvl="1"/>
            <a:r>
              <a:rPr lang="en-US" dirty="0" smtClean="0"/>
              <a:t>The adjacency matrix shows which nodes are </a:t>
            </a:r>
            <a:r>
              <a:rPr lang="en-US" b="1" dirty="0" smtClean="0"/>
              <a:t>adjacent</a:t>
            </a:r>
            <a:r>
              <a:rPr lang="en-US" dirty="0" smtClean="0"/>
              <a:t> to one another. Two nodes are adjacent if there is an edge connecting them. </a:t>
            </a:r>
          </a:p>
          <a:p>
            <a:pPr lvl="1"/>
            <a:r>
              <a:rPr lang="en-US" dirty="0" smtClean="0"/>
              <a:t>For a graph with n vertices, an adjacency matrix is a two-dimensional n × n Boolean matrix A, where each element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 1 if there is an edge between the vertices </a:t>
            </a:r>
            <a:r>
              <a:rPr lang="en-US" dirty="0" err="1" smtClean="0"/>
              <a:t>i</a:t>
            </a:r>
            <a:r>
              <a:rPr lang="en-US" dirty="0" smtClean="0"/>
              <a:t> and j; and 0 otherwise.</a:t>
            </a:r>
          </a:p>
          <a:p>
            <a:pPr lvl="1"/>
            <a:r>
              <a:rPr lang="en-US" dirty="0" smtClean="0"/>
              <a:t>More sophisticated adjacency matrix representations are possible where the values are replaced by either information or pointers to information associated with the corresponding edge (such as resistances, distances, costs).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5344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Graph Representation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Adjacency List</a:t>
            </a:r>
          </a:p>
          <a:p>
            <a:pPr lvl="1"/>
            <a:r>
              <a:rPr lang="en-US" dirty="0" smtClean="0"/>
              <a:t>An adjacency list is implemented as an array of linked lists, with one list of destination nodes for each source node.</a:t>
            </a:r>
          </a:p>
          <a:p>
            <a:pPr lvl="1"/>
            <a:r>
              <a:rPr lang="en-US" dirty="0" smtClean="0"/>
              <a:t>Information associated with an edge (edge weighting, for example) can be maintained in the list entry.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762000"/>
            <a:ext cx="80772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Adjacency Matrix (Undirected)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90600" y="1905000"/>
            <a:ext cx="2057400" cy="2057400"/>
            <a:chOff x="624" y="1200"/>
            <a:chExt cx="1296" cy="129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3692525" y="1717676"/>
            <a:ext cx="4413250" cy="1681163"/>
            <a:chOff x="2326" y="1082"/>
            <a:chExt cx="2780" cy="105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32" y="115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+mn-lt"/>
                </a:rPr>
                <a:t>ij</a:t>
              </a:r>
            </a:p>
          </p:txBody>
        </p:sp>
        <p:grpSp>
          <p:nvGrpSpPr>
            <p:cNvPr id="20" name="Group 32"/>
            <p:cNvGrpSpPr>
              <a:grpSpLocks/>
            </p:cNvGrpSpPr>
            <p:nvPr/>
          </p:nvGrpSpPr>
          <p:grpSpPr bwMode="auto">
            <a:xfrm>
              <a:off x="2326" y="1082"/>
              <a:ext cx="2780" cy="1059"/>
              <a:chOff x="2326" y="1082"/>
              <a:chExt cx="2780" cy="1059"/>
            </a:xfrm>
          </p:grpSpPr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2326" y="1082"/>
                <a:ext cx="8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+mn-lt"/>
                  </a:rPr>
                  <a:t>A</a:t>
                </a:r>
                <a:r>
                  <a:rPr lang="en-US">
                    <a:latin typeface="+mn-lt"/>
                  </a:rPr>
                  <a:t> = (</a:t>
                </a:r>
                <a:r>
                  <a:rPr lang="en-US" i="1">
                    <a:latin typeface="+mn-lt"/>
                  </a:rPr>
                  <a:t>a</a:t>
                </a:r>
                <a:r>
                  <a:rPr lang="en-US">
                    <a:latin typeface="+mn-lt"/>
                  </a:rPr>
                  <a:t>   ) </a:t>
                </a: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2579" y="1610"/>
                <a:ext cx="5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8000"/>
                    </a:solidFill>
                    <a:latin typeface="+mn-lt"/>
                  </a:rPr>
                  <a:t>a</a:t>
                </a:r>
                <a:r>
                  <a:rPr lang="en-US">
                    <a:solidFill>
                      <a:srgbClr val="008000"/>
                    </a:solidFill>
                    <a:latin typeface="+mn-lt"/>
                  </a:rPr>
                  <a:t>    =</a:t>
                </a:r>
                <a:r>
                  <a:rPr lang="en-US">
                    <a:latin typeface="+mn-lt"/>
                  </a:rPr>
                  <a:t> </a:t>
                </a:r>
              </a:p>
            </p:txBody>
          </p:sp>
          <p:sp>
            <p:nvSpPr>
              <p:cNvPr id="23" name="AutoShape 21"/>
              <p:cNvSpPr>
                <a:spLocks/>
              </p:cNvSpPr>
              <p:nvPr/>
            </p:nvSpPr>
            <p:spPr bwMode="auto">
              <a:xfrm>
                <a:off x="3216" y="1488"/>
                <a:ext cx="48" cy="528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688" y="1680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i="1" dirty="0" err="1">
                    <a:solidFill>
                      <a:srgbClr val="008000"/>
                    </a:solidFill>
                    <a:latin typeface="+mn-lt"/>
                  </a:rPr>
                  <a:t>ij</a:t>
                </a:r>
                <a:endParaRPr lang="en-US" sz="2000" i="1" dirty="0">
                  <a:solidFill>
                    <a:srgbClr val="008000"/>
                  </a:solidFill>
                  <a:latin typeface="+mn-lt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350" y="1318"/>
                <a:ext cx="17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1         if (</a:t>
                </a:r>
                <a:r>
                  <a:rPr lang="en-US" i="1" dirty="0" err="1">
                    <a:solidFill>
                      <a:srgbClr val="008000"/>
                    </a:solidFill>
                    <a:latin typeface="+mn-lt"/>
                  </a:rPr>
                  <a:t>i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, 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</a:rPr>
                  <a:t>j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) 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 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E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(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G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308" y="1850"/>
                <a:ext cx="14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8000"/>
                    </a:solidFill>
                    <a:latin typeface="+mn-lt"/>
                  </a:rPr>
                  <a:t>0         otherwise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600495" y="3394076"/>
            <a:ext cx="2724105" cy="2354917"/>
            <a:chOff x="3600495" y="3394076"/>
            <a:chExt cx="2724105" cy="2354917"/>
          </a:xfrm>
        </p:grpSpPr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600495" y="3810001"/>
              <a:ext cx="2661306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0    0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 1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0    1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1     1     0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1    0    0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2     1     1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0    1    1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3     0    0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1    0    1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4     1     0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1    1    0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001573" y="3394076"/>
              <a:ext cx="22076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0    1     2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3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4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" name="AutoShape 27"/>
            <p:cNvSpPr>
              <a:spLocks/>
            </p:cNvSpPr>
            <p:nvPr/>
          </p:nvSpPr>
          <p:spPr bwMode="auto">
            <a:xfrm>
              <a:off x="3962400" y="3962401"/>
              <a:ext cx="76200" cy="1676400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AutoShape 28"/>
            <p:cNvSpPr>
              <a:spLocks/>
            </p:cNvSpPr>
            <p:nvPr/>
          </p:nvSpPr>
          <p:spPr bwMode="auto">
            <a:xfrm>
              <a:off x="6248400" y="3962401"/>
              <a:ext cx="76200" cy="1600200"/>
            </a:xfrm>
            <a:prstGeom prst="righ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Königsberg Bridge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79937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In 1736, the following problem was posed:</a:t>
            </a:r>
          </a:p>
          <a:p>
            <a:pPr eaLnBrk="1" hangingPunct="1"/>
            <a:r>
              <a:rPr lang="en-US" sz="2800" dirty="0" smtClean="0"/>
              <a:t>River </a:t>
            </a:r>
            <a:r>
              <a:rPr lang="en-US" sz="2800" dirty="0" err="1" smtClean="0"/>
              <a:t>Pregel</a:t>
            </a:r>
            <a:r>
              <a:rPr lang="en-US" sz="2800" dirty="0" smtClean="0"/>
              <a:t> (</a:t>
            </a:r>
            <a:r>
              <a:rPr lang="en-US" sz="2800" dirty="0" err="1" smtClean="0"/>
              <a:t>Pregolya</a:t>
            </a:r>
            <a:r>
              <a:rPr lang="en-US" sz="2800" dirty="0" smtClean="0"/>
              <a:t>) flows around the island </a:t>
            </a:r>
            <a:r>
              <a:rPr lang="en-US" sz="2800" dirty="0" err="1" smtClean="0"/>
              <a:t>Kneiphof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Divides into two</a:t>
            </a:r>
          </a:p>
          <a:p>
            <a:pPr eaLnBrk="1" hangingPunct="1"/>
            <a:r>
              <a:rPr lang="en-US" sz="2800" dirty="0" smtClean="0"/>
              <a:t>River has four land areas 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</a:t>
            </a:r>
            <a:r>
              <a:rPr lang="en-US" sz="2800" i="1" dirty="0" smtClean="0"/>
              <a:t>C</a:t>
            </a:r>
            <a:r>
              <a:rPr lang="en-US" sz="2800" dirty="0" smtClean="0"/>
              <a:t>, D)</a:t>
            </a:r>
          </a:p>
          <a:p>
            <a:pPr eaLnBrk="1" hangingPunct="1"/>
            <a:r>
              <a:rPr lang="en-US" sz="2800" dirty="0" smtClean="0"/>
              <a:t>Bridges are labeled 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smtClean="0"/>
              <a:t>c</a:t>
            </a:r>
            <a:r>
              <a:rPr lang="en-US" sz="2800" dirty="0" smtClean="0"/>
              <a:t>, </a:t>
            </a:r>
            <a:r>
              <a:rPr lang="en-US" sz="2800" i="1" dirty="0" smtClean="0"/>
              <a:t>d</a:t>
            </a:r>
            <a:r>
              <a:rPr lang="en-US" sz="2800" dirty="0" smtClean="0"/>
              <a:t>, </a:t>
            </a:r>
            <a:r>
              <a:rPr lang="en-US" sz="2800" i="1" dirty="0" smtClean="0"/>
              <a:t>e</a:t>
            </a:r>
            <a:r>
              <a:rPr lang="en-US" sz="2800" dirty="0" smtClean="0"/>
              <a:t>, </a:t>
            </a:r>
            <a:r>
              <a:rPr lang="en-US" sz="2800" i="1" dirty="0" smtClean="0"/>
              <a:t>f</a:t>
            </a:r>
            <a:r>
              <a:rPr lang="en-US" sz="2800" dirty="0" smtClean="0"/>
              <a:t>, </a:t>
            </a:r>
            <a:r>
              <a:rPr lang="en-US" sz="2800" i="1" dirty="0" smtClean="0"/>
              <a:t>g</a:t>
            </a:r>
            <a:endParaRPr lang="en-US" sz="2800" dirty="0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380137"/>
            <a:ext cx="5438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8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7620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Adjacency Matrix (Directed)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3692525" y="1717676"/>
            <a:ext cx="4413250" cy="1681163"/>
            <a:chOff x="2326" y="1082"/>
            <a:chExt cx="2780" cy="105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832" y="115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+mn-lt"/>
                </a:rPr>
                <a:t>ij</a:t>
              </a:r>
            </a:p>
          </p:txBody>
        </p:sp>
        <p:grpSp>
          <p:nvGrpSpPr>
            <p:cNvPr id="20" name="Group 32"/>
            <p:cNvGrpSpPr>
              <a:grpSpLocks/>
            </p:cNvGrpSpPr>
            <p:nvPr/>
          </p:nvGrpSpPr>
          <p:grpSpPr bwMode="auto">
            <a:xfrm>
              <a:off x="2326" y="1082"/>
              <a:ext cx="2780" cy="1059"/>
              <a:chOff x="2326" y="1082"/>
              <a:chExt cx="2780" cy="1059"/>
            </a:xfrm>
          </p:grpSpPr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2326" y="1082"/>
                <a:ext cx="8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+mn-lt"/>
                  </a:rPr>
                  <a:t>A</a:t>
                </a:r>
                <a:r>
                  <a:rPr lang="en-US">
                    <a:latin typeface="+mn-lt"/>
                  </a:rPr>
                  <a:t> = (</a:t>
                </a:r>
                <a:r>
                  <a:rPr lang="en-US" i="1">
                    <a:latin typeface="+mn-lt"/>
                  </a:rPr>
                  <a:t>a</a:t>
                </a:r>
                <a:r>
                  <a:rPr lang="en-US">
                    <a:latin typeface="+mn-lt"/>
                  </a:rPr>
                  <a:t>   ) </a:t>
                </a: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2579" y="1610"/>
                <a:ext cx="5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8000"/>
                    </a:solidFill>
                    <a:latin typeface="+mn-lt"/>
                  </a:rPr>
                  <a:t>a</a:t>
                </a:r>
                <a:r>
                  <a:rPr lang="en-US">
                    <a:solidFill>
                      <a:srgbClr val="008000"/>
                    </a:solidFill>
                    <a:latin typeface="+mn-lt"/>
                  </a:rPr>
                  <a:t>    =</a:t>
                </a:r>
                <a:r>
                  <a:rPr lang="en-US">
                    <a:latin typeface="+mn-lt"/>
                  </a:rPr>
                  <a:t> </a:t>
                </a:r>
              </a:p>
            </p:txBody>
          </p:sp>
          <p:sp>
            <p:nvSpPr>
              <p:cNvPr id="23" name="AutoShape 21"/>
              <p:cNvSpPr>
                <a:spLocks/>
              </p:cNvSpPr>
              <p:nvPr/>
            </p:nvSpPr>
            <p:spPr bwMode="auto">
              <a:xfrm>
                <a:off x="3216" y="1488"/>
                <a:ext cx="48" cy="528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688" y="1680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i="1" dirty="0" err="1">
                    <a:solidFill>
                      <a:srgbClr val="008000"/>
                    </a:solidFill>
                    <a:latin typeface="+mn-lt"/>
                  </a:rPr>
                  <a:t>ij</a:t>
                </a:r>
                <a:endParaRPr lang="en-US" sz="2000" i="1" dirty="0">
                  <a:solidFill>
                    <a:srgbClr val="008000"/>
                  </a:solidFill>
                  <a:latin typeface="+mn-lt"/>
                </a:endParaRP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350" y="1318"/>
                <a:ext cx="17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1         if (</a:t>
                </a:r>
                <a:r>
                  <a:rPr lang="en-US" i="1" dirty="0" err="1">
                    <a:solidFill>
                      <a:srgbClr val="008000"/>
                    </a:solidFill>
                    <a:latin typeface="+mn-lt"/>
                  </a:rPr>
                  <a:t>i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, 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</a:rPr>
                  <a:t>j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</a:rPr>
                  <a:t>) 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 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E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(</a:t>
                </a:r>
                <a:r>
                  <a:rPr lang="en-US" i="1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G</a:t>
                </a:r>
                <a:r>
                  <a:rPr lang="en-US" dirty="0">
                    <a:solidFill>
                      <a:srgbClr val="008000"/>
                    </a:solidFill>
                    <a:latin typeface="+mn-lt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308" y="1850"/>
                <a:ext cx="14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8000"/>
                    </a:solidFill>
                    <a:latin typeface="+mn-lt"/>
                  </a:rPr>
                  <a:t>0         otherwise</a:t>
                </a:r>
              </a:p>
            </p:txBody>
          </p:sp>
        </p:grpSp>
      </p:grp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1676400" y="1828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4400" y="25146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590800" y="25146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12954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24384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057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219200" y="2133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1430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V="1">
            <a:off x="1676400" y="2819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H="1">
            <a:off x="26670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12954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1676400" y="3733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600495" y="3394076"/>
            <a:ext cx="2783134" cy="2354917"/>
            <a:chOff x="3600495" y="3394076"/>
            <a:chExt cx="2783134" cy="2354917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3600495" y="3810001"/>
              <a:ext cx="278313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0    0    0    0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0    1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1     1     0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1    0    0</a:t>
              </a: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2    1     0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0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0    0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3    0    0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 0    0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  <a:p>
              <a:pPr marL="457200" indent="-457200"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4    0    0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1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 1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001573" y="3394076"/>
              <a:ext cx="22076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0    1     2    </a:t>
              </a:r>
              <a:r>
                <a:rPr lang="en-US" dirty="0">
                  <a:solidFill>
                    <a:schemeClr val="accent2"/>
                  </a:solidFill>
                  <a:latin typeface="+mn-lt"/>
                </a:rPr>
                <a:t>3    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4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7" name="AutoShape 27"/>
            <p:cNvSpPr>
              <a:spLocks/>
            </p:cNvSpPr>
            <p:nvPr/>
          </p:nvSpPr>
          <p:spPr bwMode="auto">
            <a:xfrm>
              <a:off x="3962400" y="3962401"/>
              <a:ext cx="76200" cy="1676400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AutoShape 28"/>
            <p:cNvSpPr>
              <a:spLocks/>
            </p:cNvSpPr>
            <p:nvPr/>
          </p:nvSpPr>
          <p:spPr bwMode="auto">
            <a:xfrm>
              <a:off x="6248400" y="3962401"/>
              <a:ext cx="76200" cy="1600200"/>
            </a:xfrm>
            <a:prstGeom prst="righ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6858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Adjacency Lists (Undirected)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762000" y="2286000"/>
            <a:ext cx="2057400" cy="2057400"/>
            <a:chOff x="624" y="1200"/>
            <a:chExt cx="1296" cy="1296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104" y="120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86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584" y="225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44" y="139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16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68" y="187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1104" y="182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1728" y="1872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64" y="17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04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09"/>
          <p:cNvGrpSpPr>
            <a:grpSpLocks/>
          </p:cNvGrpSpPr>
          <p:nvPr/>
        </p:nvGrpSpPr>
        <p:grpSpPr bwMode="auto">
          <a:xfrm>
            <a:off x="5181600" y="2362200"/>
            <a:ext cx="2590800" cy="304800"/>
            <a:chOff x="3408" y="1248"/>
            <a:chExt cx="1632" cy="192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408" y="1248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648" y="1248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4032" y="1248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272" y="1248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4608" y="1248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848" y="1248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0"/>
            <p:cNvSpPr>
              <a:spLocks noChangeShapeType="1"/>
            </p:cNvSpPr>
            <p:nvPr/>
          </p:nvSpPr>
          <p:spPr bwMode="auto">
            <a:xfrm>
              <a:off x="3744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>
              <a:off x="4320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>
              <a:off x="4848" y="12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>
            <a:off x="5181600" y="2819400"/>
            <a:ext cx="3505200" cy="1676400"/>
            <a:chOff x="3408" y="1536"/>
            <a:chExt cx="2208" cy="1056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408" y="1536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648" y="1536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4032" y="1536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4272" y="1536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408" y="1824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3648" y="1824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4032" y="1824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4272" y="1824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4608" y="1824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4848" y="1824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>
              <a:off x="5184" y="1824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5424" y="1824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3408" y="2112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4032" y="2112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4272" y="2112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3408" y="2400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3648" y="240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66"/>
            <p:cNvSpPr>
              <a:spLocks noChangeArrowheads="1"/>
            </p:cNvSpPr>
            <p:nvPr/>
          </p:nvSpPr>
          <p:spPr bwMode="auto">
            <a:xfrm>
              <a:off x="4032" y="2400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4608" y="2400"/>
              <a:ext cx="240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4848" y="240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81"/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82"/>
            <p:cNvSpPr>
              <a:spLocks noChangeShapeType="1"/>
            </p:cNvSpPr>
            <p:nvPr/>
          </p:nvSpPr>
          <p:spPr bwMode="auto">
            <a:xfrm>
              <a:off x="374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3"/>
            <p:cNvSpPr>
              <a:spLocks noChangeShapeType="1"/>
            </p:cNvSpPr>
            <p:nvPr/>
          </p:nvSpPr>
          <p:spPr bwMode="auto">
            <a:xfrm>
              <a:off x="3744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84"/>
            <p:cNvSpPr>
              <a:spLocks noChangeShapeType="1"/>
            </p:cNvSpPr>
            <p:nvPr/>
          </p:nvSpPr>
          <p:spPr bwMode="auto">
            <a:xfrm>
              <a:off x="374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8"/>
            <p:cNvSpPr>
              <a:spLocks noChangeShapeType="1"/>
            </p:cNvSpPr>
            <p:nvPr/>
          </p:nvSpPr>
          <p:spPr bwMode="auto">
            <a:xfrm>
              <a:off x="4320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90"/>
            <p:cNvSpPr>
              <a:spLocks noChangeShapeType="1"/>
            </p:cNvSpPr>
            <p:nvPr/>
          </p:nvSpPr>
          <p:spPr bwMode="auto">
            <a:xfrm>
              <a:off x="489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92"/>
            <p:cNvSpPr>
              <a:spLocks noChangeShapeType="1"/>
            </p:cNvSpPr>
            <p:nvPr/>
          </p:nvSpPr>
          <p:spPr bwMode="auto">
            <a:xfrm flipH="1">
              <a:off x="5424" y="18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3"/>
            <p:cNvSpPr>
              <a:spLocks noChangeShapeType="1"/>
            </p:cNvSpPr>
            <p:nvPr/>
          </p:nvSpPr>
          <p:spPr bwMode="auto">
            <a:xfrm flipH="1">
              <a:off x="4272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94"/>
            <p:cNvSpPr>
              <a:spLocks noChangeShapeType="1"/>
            </p:cNvSpPr>
            <p:nvPr/>
          </p:nvSpPr>
          <p:spPr bwMode="auto">
            <a:xfrm flipH="1">
              <a:off x="4272" y="21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95"/>
            <p:cNvSpPr>
              <a:spLocks noChangeShapeType="1"/>
            </p:cNvSpPr>
            <p:nvPr/>
          </p:nvSpPr>
          <p:spPr bwMode="auto">
            <a:xfrm flipH="1">
              <a:off x="4848" y="240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108"/>
          <p:cNvGrpSpPr>
            <a:grpSpLocks/>
          </p:cNvGrpSpPr>
          <p:nvPr/>
        </p:nvGrpSpPr>
        <p:grpSpPr bwMode="auto">
          <a:xfrm>
            <a:off x="3778250" y="1752600"/>
            <a:ext cx="1403350" cy="2865438"/>
            <a:chOff x="2524" y="864"/>
            <a:chExt cx="884" cy="1805"/>
          </a:xfrm>
        </p:grpSpPr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2524" y="11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2524" y="146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2534" y="177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2534" y="2064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9" name="Text Box 102"/>
            <p:cNvSpPr txBox="1">
              <a:spLocks noChangeArrowheads="1"/>
            </p:cNvSpPr>
            <p:nvPr/>
          </p:nvSpPr>
          <p:spPr bwMode="auto">
            <a:xfrm>
              <a:off x="2524" y="23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0" name="Text Box 104"/>
            <p:cNvSpPr txBox="1">
              <a:spLocks noChangeArrowheads="1"/>
            </p:cNvSpPr>
            <p:nvPr/>
          </p:nvSpPr>
          <p:spPr bwMode="auto">
            <a:xfrm>
              <a:off x="2736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Adj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C397A-7CFA-4547-8959-3B9D120BE1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6858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Adjacency Lists (Directed)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144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5908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295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438400" y="4114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057400" y="2743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2192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143000" y="3505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676400" y="3429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667000" y="3505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2954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5146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5715000" y="2514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91"/>
          <p:cNvSpPr>
            <a:spLocks noChangeShapeType="1"/>
          </p:cNvSpPr>
          <p:nvPr/>
        </p:nvSpPr>
        <p:spPr bwMode="auto">
          <a:xfrm flipH="1">
            <a:off x="5715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3340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7150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6324600" y="29718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5334000" y="34290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5715000" y="34290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5334000" y="38862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5715000" y="3886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67"/>
          <p:cNvSpPr>
            <a:spLocks noChangeArrowheads="1"/>
          </p:cNvSpPr>
          <p:nvPr/>
        </p:nvSpPr>
        <p:spPr bwMode="auto">
          <a:xfrm>
            <a:off x="57150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9"/>
          <p:cNvSpPr>
            <a:spLocks noChangeArrowheads="1"/>
          </p:cNvSpPr>
          <p:nvPr/>
        </p:nvSpPr>
        <p:spPr bwMode="auto">
          <a:xfrm>
            <a:off x="6248400" y="4343400"/>
            <a:ext cx="3810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Rectangle 70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5867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88"/>
          <p:cNvSpPr>
            <a:spLocks noChangeShapeType="1"/>
          </p:cNvSpPr>
          <p:nvPr/>
        </p:nvSpPr>
        <p:spPr bwMode="auto">
          <a:xfrm>
            <a:off x="57912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 flipH="1">
            <a:off x="5715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 flipH="1">
            <a:off x="67056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 flipH="1">
            <a:off x="57150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95"/>
          <p:cNvSpPr>
            <a:spLocks noChangeShapeType="1"/>
          </p:cNvSpPr>
          <p:nvPr/>
        </p:nvSpPr>
        <p:spPr bwMode="auto">
          <a:xfrm flipH="1">
            <a:off x="66294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4" name="Group 108"/>
          <p:cNvGrpSpPr>
            <a:grpSpLocks/>
          </p:cNvGrpSpPr>
          <p:nvPr/>
        </p:nvGrpSpPr>
        <p:grpSpPr bwMode="auto">
          <a:xfrm>
            <a:off x="3930650" y="1905000"/>
            <a:ext cx="1403350" cy="2865438"/>
            <a:chOff x="2524" y="864"/>
            <a:chExt cx="884" cy="1805"/>
          </a:xfrm>
        </p:grpSpPr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832" y="120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2832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832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>
              <a:off x="3024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>
              <a:off x="3024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30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2524" y="11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2524" y="146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2534" y="1776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2534" y="2064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9" name="Text Box 102"/>
            <p:cNvSpPr txBox="1">
              <a:spLocks noChangeArrowheads="1"/>
            </p:cNvSpPr>
            <p:nvPr/>
          </p:nvSpPr>
          <p:spPr bwMode="auto">
            <a:xfrm>
              <a:off x="2524" y="2378"/>
              <a:ext cx="2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0" name="Text Box 104"/>
            <p:cNvSpPr txBox="1">
              <a:spLocks noChangeArrowheads="1"/>
            </p:cNvSpPr>
            <p:nvPr/>
          </p:nvSpPr>
          <p:spPr bwMode="auto">
            <a:xfrm>
              <a:off x="2736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Adj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1CA32-9382-4754-BA54-930579242158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Bridges of </a:t>
            </a:r>
            <a:r>
              <a:rPr lang="en-US" sz="3600" dirty="0" err="1" smtClean="0"/>
              <a:t>Koningsberg</a:t>
            </a:r>
            <a:r>
              <a:rPr lang="en-US" sz="3600" dirty="0" smtClean="0"/>
              <a:t>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43888" cy="28876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objective was to take a stroll over each of the town’s bridges without crossing one twice</a:t>
            </a:r>
          </a:p>
          <a:p>
            <a:pPr lvl="1"/>
            <a:r>
              <a:rPr lang="en-US" dirty="0" smtClean="0"/>
              <a:t>Starting at one land area, is it possible to walk across all the bridges exactly once each and return to your starting area?</a:t>
            </a:r>
          </a:p>
          <a:p>
            <a:r>
              <a:rPr lang="en-US" sz="2800" dirty="0" smtClean="0"/>
              <a:t>Leonard Euler demonstrated that the stroll was only possible if the number of bridges leading to each city district was even</a:t>
            </a:r>
          </a:p>
          <a:p>
            <a:endParaRPr lang="en-US" sz="2800" dirty="0" smtClean="0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4626859"/>
            <a:ext cx="54387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3665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Königsberg Bridge Problem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229600" cy="360680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This marked (as recorded) the birth of graph theory.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1857" y="3067050"/>
            <a:ext cx="3476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86" y="3270690"/>
            <a:ext cx="4941601" cy="183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5061857" y="4079408"/>
            <a:ext cx="642257" cy="187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general-purpose data structure that can represent many kinds of programming problems.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graph</a:t>
            </a:r>
            <a:r>
              <a:rPr lang="en-US" dirty="0" smtClean="0"/>
              <a:t> G = (V, E) is a data structure which includes the following components : </a:t>
            </a:r>
          </a:p>
          <a:p>
            <a:pPr lvl="1"/>
            <a:r>
              <a:rPr lang="en-US" dirty="0" smtClean="0"/>
              <a:t>a set V of </a:t>
            </a:r>
            <a:r>
              <a:rPr lang="en-US" b="1" dirty="0" smtClean="0"/>
              <a:t>vertices</a:t>
            </a:r>
            <a:r>
              <a:rPr lang="en-US" dirty="0" smtClean="0"/>
              <a:t> (or nodes) which represent the objects being related. </a:t>
            </a:r>
          </a:p>
          <a:p>
            <a:pPr lvl="1"/>
            <a:r>
              <a:rPr lang="en-US" dirty="0" smtClean="0"/>
              <a:t>a set E of </a:t>
            </a:r>
            <a:r>
              <a:rPr lang="en-US" b="1" dirty="0" smtClean="0"/>
              <a:t>edges</a:t>
            </a:r>
            <a:r>
              <a:rPr lang="en-US" dirty="0" smtClean="0"/>
              <a:t> (or arcs) which represent the relationships between the vertices. Each edge may be an ordered or unordered pair of vertices. One or more edges may exist between two given vertices.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Directed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648200" cy="2819400"/>
          </a:xfrm>
        </p:spPr>
        <p:txBody>
          <a:bodyPr/>
          <a:lstStyle/>
          <a:p>
            <a:r>
              <a:rPr lang="en-US" sz="2000" b="0" dirty="0" smtClean="0"/>
              <a:t>Each element of E is an  ordered pair of vertices (v1, v2), where v1 represents the source of the edge, and v2 represents the destination (or sink) of the edge.</a:t>
            </a:r>
          </a:p>
          <a:p>
            <a:r>
              <a:rPr lang="en-US" sz="2000" b="0" dirty="0" smtClean="0"/>
              <a:t>edge e: (v1, v2)</a:t>
            </a:r>
          </a:p>
          <a:p>
            <a:r>
              <a:rPr lang="en-US" sz="2000" b="0" dirty="0" err="1" smtClean="0"/>
              <a:t>src</a:t>
            </a:r>
            <a:r>
              <a:rPr lang="en-US" sz="2000" b="0" dirty="0" smtClean="0"/>
              <a:t>(e) = v1 and </a:t>
            </a:r>
            <a:r>
              <a:rPr lang="en-US" sz="2000" b="0" dirty="0" err="1" smtClean="0"/>
              <a:t>snk</a:t>
            </a:r>
            <a:r>
              <a:rPr lang="en-US" sz="2000" b="0" dirty="0" smtClean="0"/>
              <a:t>(e) = v2</a:t>
            </a:r>
            <a:endParaRPr lang="en-US" sz="20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Flowchart: Connector 7"/>
          <p:cNvSpPr/>
          <p:nvPr/>
        </p:nvSpPr>
        <p:spPr>
          <a:xfrm>
            <a:off x="5715000" y="21336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7467600" y="21336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5715000" y="35814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7467600" y="35814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6"/>
            <a:endCxn id="9" idx="2"/>
          </p:cNvCxnSpPr>
          <p:nvPr/>
        </p:nvCxnSpPr>
        <p:spPr>
          <a:xfrm>
            <a:off x="6248400" y="2400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3" idx="0"/>
          </p:cNvCxnSpPr>
          <p:nvPr/>
        </p:nvCxnSpPr>
        <p:spPr>
          <a:xfrm rot="5400000">
            <a:off x="7277100" y="3124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6"/>
          </p:cNvCxnSpPr>
          <p:nvPr/>
        </p:nvCxnSpPr>
        <p:spPr>
          <a:xfrm rot="10800000">
            <a:off x="6248400" y="38481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  <a:endCxn id="8" idx="4"/>
          </p:cNvCxnSpPr>
          <p:nvPr/>
        </p:nvCxnSpPr>
        <p:spPr>
          <a:xfrm rot="5400000" flipH="1" flipV="1">
            <a:off x="5524500" y="3124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5257800"/>
            <a:ext cx="696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A set of vertices: V = {a, b, c, d}</a:t>
            </a:r>
          </a:p>
          <a:p>
            <a:pPr algn="l"/>
            <a:r>
              <a:rPr lang="en-US" dirty="0" smtClean="0">
                <a:latin typeface="+mn-lt"/>
              </a:rPr>
              <a:t>A set of edges: E = { (</a:t>
            </a:r>
            <a:r>
              <a:rPr lang="en-US" dirty="0" err="1" smtClean="0">
                <a:latin typeface="+mn-lt"/>
              </a:rPr>
              <a:t>a,b</a:t>
            </a:r>
            <a:r>
              <a:rPr lang="en-US" dirty="0" smtClean="0">
                <a:latin typeface="+mn-lt"/>
              </a:rPr>
              <a:t>), (</a:t>
            </a:r>
            <a:r>
              <a:rPr lang="en-US" dirty="0" err="1" smtClean="0">
                <a:latin typeface="+mn-lt"/>
              </a:rPr>
              <a:t>b,d</a:t>
            </a:r>
            <a:r>
              <a:rPr lang="en-US" dirty="0" smtClean="0">
                <a:latin typeface="+mn-lt"/>
              </a:rPr>
              <a:t>), (d, c), (c, a), (c, c) }</a:t>
            </a:r>
            <a:endParaRPr lang="en-US" dirty="0">
              <a:latin typeface="+mn-lt"/>
            </a:endParaRPr>
          </a:p>
        </p:txBody>
      </p:sp>
      <p:cxnSp>
        <p:nvCxnSpPr>
          <p:cNvPr id="41" name="Curved Connector 40"/>
          <p:cNvCxnSpPr>
            <a:stCxn id="12" idx="4"/>
            <a:endCxn id="12" idx="2"/>
          </p:cNvCxnSpPr>
          <p:nvPr/>
        </p:nvCxnSpPr>
        <p:spPr>
          <a:xfrm rot="5400000" flipH="1">
            <a:off x="5715000" y="3848100"/>
            <a:ext cx="266700" cy="266700"/>
          </a:xfrm>
          <a:prstGeom prst="curvedConnector4">
            <a:avLst>
              <a:gd name="adj1" fmla="val -85714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38800" y="4724400"/>
            <a:ext cx="156164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"self-loop"</a:t>
            </a:r>
            <a:endParaRPr lang="en-US" dirty="0">
              <a:latin typeface="+mn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4600" y="51816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</p:cNvCxnSpPr>
          <p:nvPr/>
        </p:nvCxnSpPr>
        <p:spPr>
          <a:xfrm rot="16200000" flipV="1">
            <a:off x="5991112" y="4295888"/>
            <a:ext cx="381000" cy="47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914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Undirected Graphs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EBBE63-2FF1-475A-A555-AE4E2B4C5C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800600" y="19050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6553200" y="19050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4800600" y="33528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6553200" y="33528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5334000" y="21717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  <a:endCxn id="14" idx="0"/>
          </p:cNvCxnSpPr>
          <p:nvPr/>
        </p:nvCxnSpPr>
        <p:spPr>
          <a:xfrm rot="5400000">
            <a:off x="6362700" y="2895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13" idx="6"/>
          </p:cNvCxnSpPr>
          <p:nvPr/>
        </p:nvCxnSpPr>
        <p:spPr>
          <a:xfrm rot="10800000">
            <a:off x="5334000" y="36195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3" idx="0"/>
          </p:cNvCxnSpPr>
          <p:nvPr/>
        </p:nvCxnSpPr>
        <p:spPr>
          <a:xfrm rot="5400000">
            <a:off x="4610100" y="2895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4876800"/>
            <a:ext cx="610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A set of vertices: V = {a, b, c, d}</a:t>
            </a:r>
          </a:p>
          <a:p>
            <a:pPr algn="l"/>
            <a:r>
              <a:rPr lang="en-US" dirty="0" smtClean="0">
                <a:latin typeface="+mn-lt"/>
              </a:rPr>
              <a:t>A set of edges: E = { {</a:t>
            </a:r>
            <a:r>
              <a:rPr lang="en-US" dirty="0" err="1" smtClean="0">
                <a:latin typeface="+mn-lt"/>
              </a:rPr>
              <a:t>a,b</a:t>
            </a:r>
            <a:r>
              <a:rPr lang="en-US" dirty="0" smtClean="0">
                <a:latin typeface="+mn-lt"/>
              </a:rPr>
              <a:t>}, {</a:t>
            </a:r>
            <a:r>
              <a:rPr lang="en-US" dirty="0" err="1" smtClean="0">
                <a:latin typeface="+mn-lt"/>
              </a:rPr>
              <a:t>b,d</a:t>
            </a:r>
            <a:r>
              <a:rPr lang="en-US" dirty="0" smtClean="0">
                <a:latin typeface="+mn-lt"/>
              </a:rPr>
              <a:t>}, {c, d}, {a, c} }</a:t>
            </a:r>
            <a:endParaRPr lang="en-US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1981200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Each edge is a two-element subset of V. An edge has no direction.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Types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or Multigraph</a:t>
            </a:r>
          </a:p>
          <a:p>
            <a:pPr lvl="1"/>
            <a:r>
              <a:rPr lang="en-US" dirty="0" smtClean="0"/>
              <a:t>Multiple edges between two different vertices (in the same direction) and sometimes self-loops are allowed. </a:t>
            </a:r>
          </a:p>
          <a:p>
            <a:r>
              <a:rPr lang="en-US" dirty="0" smtClean="0"/>
              <a:t>Simple graph</a:t>
            </a:r>
          </a:p>
          <a:p>
            <a:pPr lvl="1"/>
            <a:r>
              <a:rPr lang="en-US" dirty="0" smtClean="0"/>
              <a:t>As opposed to a multigraph, a simple graph is an undirected graph that has no loops and no more than one edge between any two different vertices. </a:t>
            </a:r>
          </a:p>
          <a:p>
            <a:r>
              <a:rPr lang="en-US" dirty="0" smtClean="0"/>
              <a:t>Weighted graph</a:t>
            </a:r>
          </a:p>
          <a:p>
            <a:pPr lvl="1"/>
            <a:r>
              <a:rPr lang="en-US" dirty="0" smtClean="0"/>
              <a:t>A numerical label is associated with each edge. Edge weights represent information such as distance, connection costs, affinity, resistance, bandwidth, etc.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Family trees </a:t>
            </a:r>
          </a:p>
          <a:p>
            <a:pPr lvl="1"/>
            <a:r>
              <a:rPr lang="en-US" dirty="0" smtClean="0"/>
              <a:t>Nodes are members, with an edge from each parent to each of their children. </a:t>
            </a:r>
          </a:p>
          <a:p>
            <a:r>
              <a:rPr lang="en-US" dirty="0" smtClean="0"/>
              <a:t>Transportation networks </a:t>
            </a:r>
          </a:p>
          <a:p>
            <a:pPr lvl="1"/>
            <a:r>
              <a:rPr lang="en-US" dirty="0" smtClean="0"/>
              <a:t>Nodes are airports, intersections, ports, etc. </a:t>
            </a:r>
          </a:p>
          <a:p>
            <a:pPr lvl="1"/>
            <a:r>
              <a:rPr lang="en-US" dirty="0" smtClean="0"/>
              <a:t>Edges are airline flights, one-way roads, shipping routes, etc.</a:t>
            </a:r>
          </a:p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Wireless communication networks  </a:t>
            </a:r>
          </a:p>
          <a:p>
            <a:r>
              <a:rPr lang="en-US" dirty="0" smtClean="0"/>
              <a:t>Linear system and circuits</a:t>
            </a:r>
          </a:p>
          <a:p>
            <a:pPr lvl="1"/>
            <a:r>
              <a:rPr lang="en-US" dirty="0" smtClean="0"/>
              <a:t>A resistor network can be modeled as an undirected graph with each circuit node as a vertex and each resistor as an 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23191</TotalTime>
  <Words>1197</Words>
  <Application>Microsoft Office PowerPoint</Application>
  <PresentationFormat>On-screen Show (4:3)</PresentationFormat>
  <Paragraphs>249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宋体</vt:lpstr>
      <vt:lpstr>Arial</vt:lpstr>
      <vt:lpstr>Calibri</vt:lpstr>
      <vt:lpstr>Comic Sans MS</vt:lpstr>
      <vt:lpstr>Constantia</vt:lpstr>
      <vt:lpstr>Courier New</vt:lpstr>
      <vt:lpstr>Symbol</vt:lpstr>
      <vt:lpstr>Tahoma</vt:lpstr>
      <vt:lpstr>Wingdings 2</vt:lpstr>
      <vt:lpstr>Flow</vt:lpstr>
      <vt:lpstr>PowerPoint Presentation</vt:lpstr>
      <vt:lpstr>Königsberg Bridge Problem</vt:lpstr>
      <vt:lpstr>Bridges of Koningsberg Problem</vt:lpstr>
      <vt:lpstr>Königsberg Bridge Problem</vt:lpstr>
      <vt:lpstr>Graphs</vt:lpstr>
      <vt:lpstr>Directed Graphs</vt:lpstr>
      <vt:lpstr>PowerPoint Presentation</vt:lpstr>
      <vt:lpstr>Some Types of Graphs</vt:lpstr>
      <vt:lpstr>Graph Applications</vt:lpstr>
      <vt:lpstr>Graph Examples 1</vt:lpstr>
      <vt:lpstr>Graph Examples 2</vt:lpstr>
      <vt:lpstr>Networks of Resistors</vt:lpstr>
      <vt:lpstr>An Example of a Resistor Network</vt:lpstr>
      <vt:lpstr>Example: Graph Model</vt:lpstr>
      <vt:lpstr>Another Example of a Resistor Network</vt:lpstr>
      <vt:lpstr>Common Data Structures for Graphs</vt:lpstr>
      <vt:lpstr>Graph Representation 1</vt:lpstr>
      <vt:lpstr>Graph Representation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</dc:creator>
  <cp:lastModifiedBy>Kuijt, David</cp:lastModifiedBy>
  <cp:revision>1062</cp:revision>
  <cp:lastPrinted>1601-01-01T00:00:00Z</cp:lastPrinted>
  <dcterms:created xsi:type="dcterms:W3CDTF">2001-09-06T13:56:39Z</dcterms:created>
  <dcterms:modified xsi:type="dcterms:W3CDTF">2015-12-01T17:34:13Z</dcterms:modified>
</cp:coreProperties>
</file>