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303" r:id="rId2"/>
    <p:sldId id="305" r:id="rId3"/>
    <p:sldId id="304" r:id="rId4"/>
    <p:sldId id="306" r:id="rId5"/>
    <p:sldId id="307" r:id="rId6"/>
    <p:sldId id="308" r:id="rId7"/>
    <p:sldId id="314" r:id="rId8"/>
    <p:sldId id="315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85" autoAdjust="0"/>
  </p:normalViewPr>
  <p:slideViewPr>
    <p:cSldViewPr>
      <p:cViewPr varScale="1">
        <p:scale>
          <a:sx n="93" d="100"/>
          <a:sy n="93" d="100"/>
        </p:scale>
        <p:origin x="-7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E4B123F-EB5E-4F67-91B8-F11B627A99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4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E22BC15-F68C-4CFC-B9F9-E0E8FD1790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290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F1D15-A55E-466A-94FA-BAD4E4DB30B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387-5673-4491-9862-2261F150277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F45-72D2-4CB0-B6EB-5C28D140BC3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40C-9F85-4B17-B144-BFC22F3AD01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3341-893E-48B3-8C75-BF00950D7B5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8D-C5A8-4F72-B89F-7E2B16C08E6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BE63-2FF1-475A-A555-AE4E2B4C5C1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BDEA-3C7D-4B2D-A2A6-229D5734938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1E1D04-7C23-427A-934E-5CD4F1F0CD2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DA3377-BC3B-43FF-B3E0-CF39D6873B9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Graphs Implementation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838200"/>
            <a:ext cx="80010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Adjacency List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Implementation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14400" y="3124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590800" y="3124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295400" y="4114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438400" y="4114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057400" y="2743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12192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143000" y="3505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1676400" y="3429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667000" y="3505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2954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5334000" y="2514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5715000" y="2514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H="1">
            <a:off x="57150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5334000" y="2971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5715000" y="2971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6324600" y="2971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5334000" y="3429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5715000" y="34290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5334000" y="3886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5715000" y="3886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66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Rectangle 67"/>
          <p:cNvSpPr>
            <a:spLocks noChangeArrowheads="1"/>
          </p:cNvSpPr>
          <p:nvPr/>
        </p:nvSpPr>
        <p:spPr bwMode="auto">
          <a:xfrm>
            <a:off x="5715000" y="4343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9"/>
          <p:cNvSpPr>
            <a:spLocks noChangeArrowheads="1"/>
          </p:cNvSpPr>
          <p:nvPr/>
        </p:nvSpPr>
        <p:spPr bwMode="auto">
          <a:xfrm>
            <a:off x="6248400" y="4343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Rectangle 70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83"/>
          <p:cNvSpPr>
            <a:spLocks noChangeShapeType="1"/>
          </p:cNvSpPr>
          <p:nvPr/>
        </p:nvSpPr>
        <p:spPr bwMode="auto">
          <a:xfrm>
            <a:off x="5867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88"/>
          <p:cNvSpPr>
            <a:spLocks noChangeShapeType="1"/>
          </p:cNvSpPr>
          <p:nvPr/>
        </p:nvSpPr>
        <p:spPr bwMode="auto">
          <a:xfrm>
            <a:off x="57912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2"/>
          <p:cNvSpPr>
            <a:spLocks noChangeShapeType="1"/>
          </p:cNvSpPr>
          <p:nvPr/>
        </p:nvSpPr>
        <p:spPr bwMode="auto">
          <a:xfrm flipH="1">
            <a:off x="57150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93"/>
          <p:cNvSpPr>
            <a:spLocks noChangeShapeType="1"/>
          </p:cNvSpPr>
          <p:nvPr/>
        </p:nvSpPr>
        <p:spPr bwMode="auto">
          <a:xfrm flipH="1">
            <a:off x="67056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94"/>
          <p:cNvSpPr>
            <a:spLocks noChangeShapeType="1"/>
          </p:cNvSpPr>
          <p:nvPr/>
        </p:nvSpPr>
        <p:spPr bwMode="auto">
          <a:xfrm flipH="1">
            <a:off x="57150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95"/>
          <p:cNvSpPr>
            <a:spLocks noChangeShapeType="1"/>
          </p:cNvSpPr>
          <p:nvPr/>
        </p:nvSpPr>
        <p:spPr bwMode="auto">
          <a:xfrm flipH="1">
            <a:off x="66294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108"/>
          <p:cNvGrpSpPr>
            <a:grpSpLocks/>
          </p:cNvGrpSpPr>
          <p:nvPr/>
        </p:nvGrpSpPr>
        <p:grpSpPr bwMode="auto">
          <a:xfrm>
            <a:off x="3930650" y="1905000"/>
            <a:ext cx="1403350" cy="2865438"/>
            <a:chOff x="2524" y="864"/>
            <a:chExt cx="884" cy="1805"/>
          </a:xfrm>
        </p:grpSpPr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2832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2832" y="177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2832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75"/>
            <p:cNvSpPr>
              <a:spLocks noChangeShapeType="1"/>
            </p:cNvSpPr>
            <p:nvPr/>
          </p:nvSpPr>
          <p:spPr bwMode="auto">
            <a:xfrm>
              <a:off x="3024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76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77"/>
            <p:cNvSpPr>
              <a:spLocks noChangeShapeType="1"/>
            </p:cNvSpPr>
            <p:nvPr/>
          </p:nvSpPr>
          <p:spPr bwMode="auto">
            <a:xfrm>
              <a:off x="3024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78"/>
            <p:cNvSpPr>
              <a:spLocks noChangeShapeType="1"/>
            </p:cNvSpPr>
            <p:nvPr/>
          </p:nvSpPr>
          <p:spPr bwMode="auto">
            <a:xfrm>
              <a:off x="302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302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2524" y="117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3" name="Text Box 97"/>
            <p:cNvSpPr txBox="1">
              <a:spLocks noChangeArrowheads="1"/>
            </p:cNvSpPr>
            <p:nvPr/>
          </p:nvSpPr>
          <p:spPr bwMode="auto">
            <a:xfrm>
              <a:off x="2524" y="1466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 Box 98"/>
            <p:cNvSpPr txBox="1">
              <a:spLocks noChangeArrowheads="1"/>
            </p:cNvSpPr>
            <p:nvPr/>
          </p:nvSpPr>
          <p:spPr bwMode="auto">
            <a:xfrm>
              <a:off x="2534" y="1776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5" name="Text Box 101"/>
            <p:cNvSpPr txBox="1">
              <a:spLocks noChangeArrowheads="1"/>
            </p:cNvSpPr>
            <p:nvPr/>
          </p:nvSpPr>
          <p:spPr bwMode="auto">
            <a:xfrm>
              <a:off x="2534" y="2064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6" name="Text Box 102"/>
            <p:cNvSpPr txBox="1">
              <a:spLocks noChangeArrowheads="1"/>
            </p:cNvSpPr>
            <p:nvPr/>
          </p:nvSpPr>
          <p:spPr bwMode="auto">
            <a:xfrm>
              <a:off x="2524" y="237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7" name="Text Box 104"/>
            <p:cNvSpPr txBox="1">
              <a:spLocks noChangeArrowheads="1"/>
            </p:cNvSpPr>
            <p:nvPr/>
          </p:nvSpPr>
          <p:spPr bwMode="auto">
            <a:xfrm>
              <a:off x="2579" y="864"/>
              <a:ext cx="6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graph</a:t>
              </a:r>
              <a:endParaRPr lang="en-US" i="1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62000" y="1828800"/>
            <a:ext cx="25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A simple example: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part 1: Defining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1066800" y="2209800"/>
            <a:ext cx="457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  </a:t>
            </a:r>
          </a:p>
          <a:p>
            <a:pPr algn="l"/>
            <a:r>
              <a:rPr lang="en-US" sz="1600" dirty="0" smtClean="0"/>
              <a:t>#include 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#define MAX_LISTS 10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err="1" smtClean="0"/>
              <a:t>struct</a:t>
            </a:r>
            <a:r>
              <a:rPr lang="en-US" sz="1600" dirty="0" smtClean="0"/>
              <a:t> node  {  </a:t>
            </a:r>
          </a:p>
          <a:p>
            <a:pPr algn="l"/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label;  </a:t>
            </a:r>
          </a:p>
          <a:p>
            <a:pPr algn="l"/>
            <a:r>
              <a:rPr lang="en-US" sz="1600" dirty="0" smtClean="0"/>
              <a:t>   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node *next;  </a:t>
            </a:r>
          </a:p>
          <a:p>
            <a:pPr algn="l"/>
            <a:r>
              <a:rPr lang="en-US" sz="1600" dirty="0" smtClean="0"/>
              <a:t>}; </a:t>
            </a:r>
            <a:endParaRPr lang="en-US" sz="1600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6248400" y="3276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6629400" y="3276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818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458200" cy="667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2. Add a node at the end of the list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B1228-303E-47B4-A299-DE5203A3D7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447800"/>
            <a:ext cx="7924800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void </a:t>
            </a:r>
            <a:r>
              <a:rPr lang="en-US" sz="1400" dirty="0" err="1" smtClean="0"/>
              <a:t>addlast</a:t>
            </a:r>
            <a:r>
              <a:rPr lang="en-US" sz="1400" dirty="0" smtClean="0"/>
              <a:t>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**</a:t>
            </a:r>
            <a:r>
              <a:rPr lang="en-US" sz="1400" dirty="0" err="1" smtClean="0"/>
              <a:t>listPtr</a:t>
            </a:r>
            <a:r>
              <a:rPr lang="en-US" sz="1400" dirty="0" smtClean="0"/>
              <a:t>, </a:t>
            </a:r>
            <a:r>
              <a:rPr lang="en-US" sz="1400" dirty="0" err="1" smtClean="0"/>
              <a:t>int</a:t>
            </a:r>
            <a:r>
              <a:rPr lang="en-US" sz="1400" dirty="0" smtClean="0"/>
              <a:t> data)  </a:t>
            </a:r>
          </a:p>
          <a:p>
            <a:pPr algn="l"/>
            <a:r>
              <a:rPr lang="en-US" sz="1400" dirty="0" smtClean="0"/>
              <a:t>{  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</a:t>
            </a:r>
            <a:r>
              <a:rPr lang="en-US" sz="1400" dirty="0" err="1" smtClean="0"/>
              <a:t>newPtr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newPtr</a:t>
            </a:r>
            <a:r>
              <a:rPr lang="en-US" sz="1400" dirty="0" smtClean="0"/>
              <a:t> =(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node*)</a:t>
            </a:r>
            <a:r>
              <a:rPr lang="en-US" sz="1400" dirty="0" err="1" smtClean="0"/>
              <a:t>malloc</a:t>
            </a:r>
            <a:r>
              <a:rPr lang="en-US" sz="1400" dirty="0" smtClean="0"/>
              <a:t>(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node));  </a:t>
            </a:r>
          </a:p>
          <a:p>
            <a:pPr algn="l"/>
            <a:r>
              <a:rPr lang="en-US" sz="1400" dirty="0" smtClean="0"/>
              <a:t>    if (</a:t>
            </a:r>
            <a:r>
              <a:rPr lang="en-US" sz="1400" dirty="0" err="1" smtClean="0"/>
              <a:t>newPtr</a:t>
            </a:r>
            <a:r>
              <a:rPr lang="en-US" sz="1400" dirty="0" smtClean="0"/>
              <a:t> == NULL) {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fprintf</a:t>
            </a:r>
            <a:r>
              <a:rPr lang="en-US" sz="1400" dirty="0" smtClean="0"/>
              <a:t>(</a:t>
            </a:r>
            <a:r>
              <a:rPr lang="en-US" sz="1400" dirty="0" err="1" smtClean="0"/>
              <a:t>stderr</a:t>
            </a:r>
            <a:r>
              <a:rPr lang="en-US" sz="1400" dirty="0" smtClean="0"/>
              <a:t>, "No memory\n");</a:t>
            </a:r>
          </a:p>
          <a:p>
            <a:pPr algn="l"/>
            <a:r>
              <a:rPr lang="en-US" sz="1400" dirty="0" smtClean="0"/>
              <a:t>	exit (1);</a:t>
            </a:r>
          </a:p>
          <a:p>
            <a:pPr algn="l"/>
            <a:r>
              <a:rPr lang="en-US" sz="1400" dirty="0" smtClean="0"/>
              <a:t>    }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= *</a:t>
            </a:r>
            <a:r>
              <a:rPr lang="en-US" sz="1400" dirty="0" err="1" smtClean="0"/>
              <a:t>listPtr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newPtr</a:t>
            </a:r>
            <a:r>
              <a:rPr lang="en-US" sz="1400" dirty="0" smtClean="0"/>
              <a:t> -&gt;label = data;  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newPtr</a:t>
            </a:r>
            <a:r>
              <a:rPr lang="en-US" sz="1400" dirty="0" smtClean="0"/>
              <a:t> -&gt;next = NULL;  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    if( (*</a:t>
            </a:r>
            <a:r>
              <a:rPr lang="en-US" sz="1400" dirty="0" err="1" smtClean="0"/>
              <a:t>listPtr</a:t>
            </a:r>
            <a:r>
              <a:rPr lang="en-US" sz="1400" dirty="0" smtClean="0"/>
              <a:t>) == NULL) {</a:t>
            </a:r>
          </a:p>
          <a:p>
            <a:pPr algn="l"/>
            <a:r>
              <a:rPr lang="en-US" sz="1400" dirty="0" smtClean="0"/>
              <a:t>	*</a:t>
            </a:r>
            <a:r>
              <a:rPr lang="en-US" sz="1400" dirty="0" err="1" smtClean="0"/>
              <a:t>listPtr</a:t>
            </a:r>
            <a:r>
              <a:rPr lang="en-US" sz="1400" dirty="0" smtClean="0"/>
              <a:t> = </a:t>
            </a:r>
            <a:r>
              <a:rPr lang="en-US" sz="1400" dirty="0" err="1" smtClean="0"/>
              <a:t>newPtr</a:t>
            </a:r>
            <a:r>
              <a:rPr lang="en-US" sz="1400" dirty="0" smtClean="0"/>
              <a:t>;  </a:t>
            </a:r>
          </a:p>
          <a:p>
            <a:pPr algn="l"/>
            <a:r>
              <a:rPr lang="en-US" sz="1400" dirty="0" smtClean="0"/>
              <a:t>    }</a:t>
            </a:r>
          </a:p>
          <a:p>
            <a:pPr algn="l"/>
            <a:r>
              <a:rPr lang="en-US" sz="1400" dirty="0" smtClean="0"/>
              <a:t>    else {</a:t>
            </a:r>
          </a:p>
          <a:p>
            <a:pPr algn="l"/>
            <a:r>
              <a:rPr lang="en-US" sz="1400" dirty="0" smtClean="0"/>
              <a:t>	while (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-&gt; next != NULL ) {</a:t>
            </a:r>
          </a:p>
          <a:p>
            <a:pPr algn="l"/>
            <a:r>
              <a:rPr lang="en-US" sz="1400" dirty="0" smtClean="0"/>
              <a:t>	   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 = 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-&gt;next;  </a:t>
            </a:r>
          </a:p>
          <a:p>
            <a:pPr algn="l"/>
            <a:r>
              <a:rPr lang="en-US" sz="1400" dirty="0" smtClean="0"/>
              <a:t>	}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currentPtr</a:t>
            </a:r>
            <a:r>
              <a:rPr lang="en-US" sz="1400" dirty="0" smtClean="0"/>
              <a:t> -&gt;next = </a:t>
            </a:r>
            <a:r>
              <a:rPr lang="en-US" sz="1400" dirty="0" err="1" smtClean="0"/>
              <a:t>newPtr</a:t>
            </a:r>
            <a:r>
              <a:rPr lang="en-US" sz="1400" dirty="0" smtClean="0"/>
              <a:t>;  </a:t>
            </a:r>
          </a:p>
          <a:p>
            <a:pPr algn="l"/>
            <a:r>
              <a:rPr lang="en-US" sz="1400" dirty="0" smtClean="0"/>
              <a:t>    }  </a:t>
            </a:r>
          </a:p>
          <a:p>
            <a:pPr algn="l"/>
            <a:r>
              <a:rPr lang="en-US" sz="1400" dirty="0" smtClean="0"/>
              <a:t>} 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B1228-303E-47B4-A299-DE5203A3D7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7924800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void </a:t>
            </a:r>
            <a:r>
              <a:rPr lang="en-US" sz="1400" dirty="0" err="1" smtClean="0"/>
              <a:t>displayGraph</a:t>
            </a:r>
            <a:r>
              <a:rPr lang="en-US" sz="1400" dirty="0" smtClean="0"/>
              <a:t>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node* graph[],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total_lists</a:t>
            </a:r>
            <a:r>
              <a:rPr lang="en-US" sz="1400" dirty="0" smtClean="0"/>
              <a:t>)  </a:t>
            </a:r>
          </a:p>
          <a:p>
            <a:pPr algn="l"/>
            <a:r>
              <a:rPr lang="en-US" sz="1400" dirty="0" smtClean="0"/>
              <a:t>{  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  </a:t>
            </a:r>
          </a:p>
          <a:p>
            <a:pPr algn="l"/>
            <a:r>
              <a:rPr lang="en-US" sz="1400" dirty="0" smtClean="0"/>
              <a:t>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*t;  </a:t>
            </a:r>
          </a:p>
          <a:p>
            <a:pPr algn="l"/>
            <a:r>
              <a:rPr lang="en-US" sz="1400" dirty="0" smtClean="0"/>
              <a:t>	</a:t>
            </a:r>
          </a:p>
          <a:p>
            <a:pPr algn="l"/>
            <a:r>
              <a:rPr lang="en-US" sz="1400" dirty="0" smtClean="0"/>
              <a:t>    printf("Adjacency List\n");  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 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total_lists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 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	/* Display each list */</a:t>
            </a:r>
          </a:p>
          <a:p>
            <a:pPr algn="l"/>
            <a:r>
              <a:rPr lang="en-US" sz="1400" dirty="0" smtClean="0"/>
              <a:t>	for(t = graph[</a:t>
            </a:r>
            <a:r>
              <a:rPr lang="en-US" sz="1400" dirty="0" err="1" smtClean="0"/>
              <a:t>i</a:t>
            </a:r>
            <a:r>
              <a:rPr lang="en-US" sz="1400" dirty="0" smtClean="0"/>
              <a:t>];t != NULL; t = t-&gt;next) {</a:t>
            </a:r>
          </a:p>
          <a:p>
            <a:pPr algn="l"/>
            <a:r>
              <a:rPr lang="en-US" sz="1400" dirty="0" smtClean="0"/>
              <a:t>             printf("\</a:t>
            </a:r>
            <a:r>
              <a:rPr lang="en-US" sz="1400" dirty="0" err="1" smtClean="0"/>
              <a:t>t%d</a:t>
            </a:r>
            <a:r>
              <a:rPr lang="en-US" sz="1400" dirty="0" smtClean="0"/>
              <a:t> - %d  ",</a:t>
            </a:r>
            <a:r>
              <a:rPr lang="en-US" sz="1400" dirty="0" err="1" smtClean="0"/>
              <a:t>i</a:t>
            </a:r>
            <a:r>
              <a:rPr lang="en-US" sz="1400" dirty="0" smtClean="0"/>
              <a:t> ,t-&gt;label);  </a:t>
            </a:r>
          </a:p>
          <a:p>
            <a:pPr algn="l"/>
            <a:r>
              <a:rPr lang="en-US" sz="1400" dirty="0" smtClean="0"/>
              <a:t>     	}</a:t>
            </a:r>
          </a:p>
          <a:p>
            <a:pPr algn="l"/>
            <a:r>
              <a:rPr lang="en-US" sz="1400" dirty="0" smtClean="0"/>
              <a:t>    </a:t>
            </a:r>
          </a:p>
          <a:p>
            <a:pPr algn="l"/>
            <a:r>
              <a:rPr lang="en-US" sz="1400" dirty="0" smtClean="0"/>
              <a:t>	printf("\n");</a:t>
            </a:r>
          </a:p>
          <a:p>
            <a:pPr algn="l"/>
            <a:r>
              <a:rPr lang="en-US" sz="1400" dirty="0" smtClean="0"/>
              <a:t>    }</a:t>
            </a:r>
          </a:p>
          <a:p>
            <a:pPr algn="l"/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704088"/>
            <a:ext cx="8458200" cy="667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3. Display all the lists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B1228-303E-47B4-A299-DE5203A3D7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79248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main(void)  </a:t>
            </a:r>
          </a:p>
          <a:p>
            <a:pPr algn="l"/>
            <a:r>
              <a:rPr lang="en-US" sz="1400" dirty="0" smtClean="0"/>
              <a:t>{  </a:t>
            </a:r>
          </a:p>
          <a:p>
            <a:pPr algn="l"/>
            <a:r>
              <a:rPr lang="en-US" sz="1400" dirty="0" smtClean="0"/>
              <a:t>	/* Define an array of empty lists */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*graph[MAX_LISTS] = {NULL};  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addlast</a:t>
            </a:r>
            <a:r>
              <a:rPr lang="en-US" sz="1400" dirty="0" smtClean="0"/>
              <a:t>(&amp;graph[0],4 );  </a:t>
            </a:r>
          </a:p>
          <a:p>
            <a:pPr algn="l"/>
            <a:r>
              <a:rPr lang="en-US" sz="1400" dirty="0" smtClean="0"/>
              <a:t>  	</a:t>
            </a:r>
            <a:r>
              <a:rPr lang="en-US" sz="1400" dirty="0" err="1" smtClean="0"/>
              <a:t>addlast</a:t>
            </a:r>
            <a:r>
              <a:rPr lang="en-US" sz="1400" dirty="0" smtClean="0"/>
              <a:t>(&amp;graph[1],0 );  </a:t>
            </a:r>
          </a:p>
          <a:p>
            <a:pPr algn="l"/>
            <a:r>
              <a:rPr lang="en-US" sz="1400" dirty="0" smtClean="0"/>
              <a:t>    	</a:t>
            </a:r>
            <a:r>
              <a:rPr lang="en-US" sz="1400" dirty="0" err="1" smtClean="0"/>
              <a:t>addlast</a:t>
            </a:r>
            <a:r>
              <a:rPr lang="en-US" sz="1400" dirty="0" smtClean="0"/>
              <a:t>(&amp;graph[1],2 );  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addlast</a:t>
            </a:r>
            <a:r>
              <a:rPr lang="en-US" sz="1400" dirty="0" smtClean="0"/>
              <a:t>(&amp;graph[2],0 ); 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addlast</a:t>
            </a:r>
            <a:r>
              <a:rPr lang="en-US" sz="1400" dirty="0" smtClean="0"/>
              <a:t>(&amp;graph[3],2 ); 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addlast</a:t>
            </a:r>
            <a:r>
              <a:rPr lang="en-US" sz="1400" dirty="0" smtClean="0"/>
              <a:t>(&amp;graph[4],2 ); 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addlast</a:t>
            </a:r>
            <a:r>
              <a:rPr lang="en-US" sz="1400" dirty="0" smtClean="0"/>
              <a:t>(&amp;graph[4],3 ); 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	</a:t>
            </a:r>
            <a:r>
              <a:rPr lang="en-US" sz="1400" dirty="0" err="1" smtClean="0"/>
              <a:t>displayGraph</a:t>
            </a:r>
            <a:r>
              <a:rPr lang="en-US" sz="1400" dirty="0" smtClean="0"/>
              <a:t>(graph, 5);  </a:t>
            </a:r>
          </a:p>
          <a:p>
            <a:pPr algn="l"/>
            <a:r>
              <a:rPr lang="en-US" sz="1400" dirty="0" smtClean="0"/>
              <a:t>	return 0;  </a:t>
            </a:r>
          </a:p>
          <a:p>
            <a:pPr algn="l"/>
            <a:r>
              <a:rPr lang="en-US" sz="1400" dirty="0" smtClean="0"/>
              <a:t>} 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04088"/>
            <a:ext cx="8458200" cy="667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4. Main function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257800"/>
            <a:ext cx="31327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3400" y="838200"/>
            <a:ext cx="80010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Exercise: A weight</a:t>
            </a:r>
            <a:r>
              <a:rPr lang="en-US" sz="4800" dirty="0" err="1" smtClean="0">
                <a:latin typeface="+mj-lt"/>
                <a:ea typeface="+mj-ea"/>
                <a:cs typeface="+mj-cs"/>
              </a:rPr>
              <a:t>ed</a:t>
            </a:r>
            <a:r>
              <a:rPr lang="en-US" sz="4800" dirty="0" smtClean="0">
                <a:latin typeface="+mj-lt"/>
                <a:ea typeface="+mj-ea"/>
                <a:cs typeface="+mj-cs"/>
              </a:rPr>
              <a:t> graph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914400" y="3124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590800" y="3124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1295400" y="4114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438400" y="4114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057400" y="2743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12192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1143000" y="3505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1676400" y="3429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2667000" y="3505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2954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5334000" y="2514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6096000" y="2514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91"/>
          <p:cNvSpPr>
            <a:spLocks noChangeShapeType="1"/>
          </p:cNvSpPr>
          <p:nvPr/>
        </p:nvSpPr>
        <p:spPr bwMode="auto">
          <a:xfrm flipH="1">
            <a:off x="60960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334000" y="2971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6096000" y="2971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6705600" y="2971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7467600" y="2971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5334000" y="3429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5334000" y="3886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6096000" y="3886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83"/>
          <p:cNvSpPr>
            <a:spLocks noChangeShapeType="1"/>
          </p:cNvSpPr>
          <p:nvPr/>
        </p:nvSpPr>
        <p:spPr bwMode="auto">
          <a:xfrm>
            <a:off x="6248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92"/>
          <p:cNvSpPr>
            <a:spLocks noChangeShapeType="1"/>
          </p:cNvSpPr>
          <p:nvPr/>
        </p:nvSpPr>
        <p:spPr bwMode="auto">
          <a:xfrm flipH="1">
            <a:off x="60960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93"/>
          <p:cNvSpPr>
            <a:spLocks noChangeShapeType="1"/>
          </p:cNvSpPr>
          <p:nvPr/>
        </p:nvSpPr>
        <p:spPr bwMode="auto">
          <a:xfrm flipH="1">
            <a:off x="74676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94"/>
          <p:cNvSpPr>
            <a:spLocks noChangeShapeType="1"/>
          </p:cNvSpPr>
          <p:nvPr/>
        </p:nvSpPr>
        <p:spPr bwMode="auto">
          <a:xfrm flipH="1">
            <a:off x="60960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2" name="Group 108"/>
          <p:cNvGrpSpPr>
            <a:grpSpLocks/>
          </p:cNvGrpSpPr>
          <p:nvPr/>
        </p:nvGrpSpPr>
        <p:grpSpPr bwMode="auto">
          <a:xfrm>
            <a:off x="3930650" y="1905000"/>
            <a:ext cx="1403350" cy="2865438"/>
            <a:chOff x="2524" y="864"/>
            <a:chExt cx="884" cy="1805"/>
          </a:xfrm>
        </p:grpSpPr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2832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2832" y="177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2832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5"/>
            <p:cNvSpPr>
              <a:spLocks noChangeShapeType="1"/>
            </p:cNvSpPr>
            <p:nvPr/>
          </p:nvSpPr>
          <p:spPr bwMode="auto">
            <a:xfrm>
              <a:off x="3024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76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77"/>
            <p:cNvSpPr>
              <a:spLocks noChangeShapeType="1"/>
            </p:cNvSpPr>
            <p:nvPr/>
          </p:nvSpPr>
          <p:spPr bwMode="auto">
            <a:xfrm>
              <a:off x="3024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78"/>
            <p:cNvSpPr>
              <a:spLocks noChangeShapeType="1"/>
            </p:cNvSpPr>
            <p:nvPr/>
          </p:nvSpPr>
          <p:spPr bwMode="auto">
            <a:xfrm>
              <a:off x="302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9"/>
            <p:cNvSpPr>
              <a:spLocks noChangeShapeType="1"/>
            </p:cNvSpPr>
            <p:nvPr/>
          </p:nvSpPr>
          <p:spPr bwMode="auto">
            <a:xfrm>
              <a:off x="302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96"/>
            <p:cNvSpPr txBox="1">
              <a:spLocks noChangeArrowheads="1"/>
            </p:cNvSpPr>
            <p:nvPr/>
          </p:nvSpPr>
          <p:spPr bwMode="auto">
            <a:xfrm>
              <a:off x="2524" y="117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4" name="Text Box 97"/>
            <p:cNvSpPr txBox="1">
              <a:spLocks noChangeArrowheads="1"/>
            </p:cNvSpPr>
            <p:nvPr/>
          </p:nvSpPr>
          <p:spPr bwMode="auto">
            <a:xfrm>
              <a:off x="2524" y="1466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5" name="Text Box 98"/>
            <p:cNvSpPr txBox="1">
              <a:spLocks noChangeArrowheads="1"/>
            </p:cNvSpPr>
            <p:nvPr/>
          </p:nvSpPr>
          <p:spPr bwMode="auto">
            <a:xfrm>
              <a:off x="2534" y="1776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6" name="Text Box 101"/>
            <p:cNvSpPr txBox="1">
              <a:spLocks noChangeArrowheads="1"/>
            </p:cNvSpPr>
            <p:nvPr/>
          </p:nvSpPr>
          <p:spPr bwMode="auto">
            <a:xfrm>
              <a:off x="2534" y="2064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7" name="Text Box 102"/>
            <p:cNvSpPr txBox="1">
              <a:spLocks noChangeArrowheads="1"/>
            </p:cNvSpPr>
            <p:nvPr/>
          </p:nvSpPr>
          <p:spPr bwMode="auto">
            <a:xfrm>
              <a:off x="2524" y="237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8" name="Text Box 104"/>
            <p:cNvSpPr txBox="1">
              <a:spLocks noChangeArrowheads="1"/>
            </p:cNvSpPr>
            <p:nvPr/>
          </p:nvSpPr>
          <p:spPr bwMode="auto">
            <a:xfrm>
              <a:off x="2579" y="864"/>
              <a:ext cx="6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graph</a:t>
              </a:r>
              <a:endParaRPr lang="en-US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16502" y="3657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10</a:t>
            </a:r>
            <a:endParaRPr lang="en-US" sz="20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3000" y="26670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25</a:t>
            </a:r>
            <a:endParaRPr lang="en-US" sz="20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76400" y="30480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40</a:t>
            </a:r>
            <a:endParaRPr lang="en-US" sz="20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0" y="26670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32</a:t>
            </a:r>
            <a:endParaRPr lang="en-US" sz="20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67000" y="3657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15</a:t>
            </a:r>
            <a:endParaRPr lang="en-US" sz="20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8800" y="434340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</a:t>
            </a:r>
            <a:endParaRPr lang="en-US" sz="20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52600" y="35814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28</a:t>
            </a:r>
            <a:endParaRPr lang="en-US" sz="2000" dirty="0">
              <a:latin typeface="+mj-lt"/>
            </a:endParaRP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715000" y="2514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5715000" y="2971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7086600" y="2971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Rectangle 30"/>
          <p:cNvSpPr>
            <a:spLocks noChangeArrowheads="1"/>
          </p:cNvSpPr>
          <p:nvPr/>
        </p:nvSpPr>
        <p:spPr bwMode="auto">
          <a:xfrm>
            <a:off x="5715000" y="3429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5715000" y="3886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096000" y="4343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6705600" y="4343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7467600" y="4343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83"/>
          <p:cNvSpPr>
            <a:spLocks noChangeShapeType="1"/>
          </p:cNvSpPr>
          <p:nvPr/>
        </p:nvSpPr>
        <p:spPr bwMode="auto">
          <a:xfrm>
            <a:off x="62484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93"/>
          <p:cNvSpPr>
            <a:spLocks noChangeShapeType="1"/>
          </p:cNvSpPr>
          <p:nvPr/>
        </p:nvSpPr>
        <p:spPr bwMode="auto">
          <a:xfrm flipH="1">
            <a:off x="74676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5715000" y="4343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9" name="Rectangle 30"/>
          <p:cNvSpPr>
            <a:spLocks noChangeArrowheads="1"/>
          </p:cNvSpPr>
          <p:nvPr/>
        </p:nvSpPr>
        <p:spPr bwMode="auto">
          <a:xfrm>
            <a:off x="7086600" y="4343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>1b: </a:t>
            </a:r>
            <a:r>
              <a:rPr lang="en-US" dirty="0" smtClean="0"/>
              <a:t>Defining a </a:t>
            </a:r>
            <a:r>
              <a:rPr lang="en-US" dirty="0" smtClean="0"/>
              <a:t>weighted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1066800" y="2209800"/>
            <a:ext cx="4572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  </a:t>
            </a:r>
          </a:p>
          <a:p>
            <a:pPr algn="l"/>
            <a:r>
              <a:rPr lang="en-US" sz="1600" dirty="0" smtClean="0"/>
              <a:t>#include 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#define MAX_LISTS 10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err="1" smtClean="0"/>
              <a:t>struct</a:t>
            </a:r>
            <a:r>
              <a:rPr lang="en-US" sz="1600" dirty="0" smtClean="0"/>
              <a:t> node  {  </a:t>
            </a:r>
            <a:endParaRPr lang="en-US" sz="1600" dirty="0" smtClean="0"/>
          </a:p>
          <a:p>
            <a:pPr algn="l"/>
            <a:r>
              <a:rPr lang="en-US" sz="1600" dirty="0"/>
              <a:t>  </a:t>
            </a: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label;  </a:t>
            </a:r>
            <a:endParaRPr lang="en-US" sz="1600" dirty="0" smtClean="0"/>
          </a:p>
          <a:p>
            <a:pPr algn="l"/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smtClean="0"/>
              <a:t>weight;  </a:t>
            </a:r>
            <a:endParaRPr lang="en-US" sz="1600" dirty="0" smtClean="0"/>
          </a:p>
          <a:p>
            <a:pPr algn="l"/>
            <a:r>
              <a:rPr lang="en-US" sz="1600" dirty="0" smtClean="0"/>
              <a:t>   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node *next;  </a:t>
            </a:r>
          </a:p>
          <a:p>
            <a:pPr algn="l"/>
            <a:r>
              <a:rPr lang="en-US" sz="1600" dirty="0" smtClean="0"/>
              <a:t>}; </a:t>
            </a:r>
            <a:endParaRPr lang="en-US" sz="1600" dirty="0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6250112" y="2845942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7012112" y="2845942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6631112" y="2845942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12285" y="3006048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49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23410</TotalTime>
  <Words>269</Words>
  <Application>Microsoft Office PowerPoint</Application>
  <PresentationFormat>On-screen Show (4:3)</PresentationFormat>
  <Paragraphs>174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PowerPoint Presentation</vt:lpstr>
      <vt:lpstr>PowerPoint Presentation</vt:lpstr>
      <vt:lpstr>Code part 1: Defining a list</vt:lpstr>
      <vt:lpstr>PowerPoint Presentation</vt:lpstr>
      <vt:lpstr>PowerPoint Presentation</vt:lpstr>
      <vt:lpstr>PowerPoint Presentation</vt:lpstr>
      <vt:lpstr>PowerPoint Presentation</vt:lpstr>
      <vt:lpstr>Code 1b: Defining a weighted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EE114</dc:title>
  <dc:creator>Lan Xiang</dc:creator>
  <cp:lastModifiedBy>Windows User</cp:lastModifiedBy>
  <cp:revision>1090</cp:revision>
  <cp:lastPrinted>1601-01-01T00:00:00Z</cp:lastPrinted>
  <dcterms:created xsi:type="dcterms:W3CDTF">2001-09-06T13:56:39Z</dcterms:created>
  <dcterms:modified xsi:type="dcterms:W3CDTF">2015-12-03T14:36:20Z</dcterms:modified>
</cp:coreProperties>
</file>