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8" r:id="rId2"/>
    <p:sldId id="335" r:id="rId3"/>
    <p:sldId id="317" r:id="rId4"/>
    <p:sldId id="318" r:id="rId5"/>
    <p:sldId id="319" r:id="rId6"/>
    <p:sldId id="320"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214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17" name="Footer Placeholder 16"/>
          <p:cNvSpPr>
            <a:spLocks noGrp="1"/>
          </p:cNvSpPr>
          <p:nvPr>
            <p:ph type="ftr" sz="quarter" idx="11"/>
          </p:nvPr>
        </p:nvSpPr>
        <p:spPr/>
        <p:txBody>
          <a:bodyPr/>
          <a:lstStyle>
            <a:extLst/>
          </a:lstStyle>
          <a:p>
            <a:endParaRPr lang="id-ID"/>
          </a:p>
        </p:txBody>
      </p:sp>
      <p:sp>
        <p:nvSpPr>
          <p:cNvPr id="29" name="Slide Number Placeholder 28"/>
          <p:cNvSpPr>
            <a:spLocks noGrp="1"/>
          </p:cNvSpPr>
          <p:nvPr>
            <p:ph type="sldNum" sz="quarter" idx="12"/>
          </p:nvPr>
        </p:nvSpPr>
        <p:spPr/>
        <p:txBody>
          <a:bodyPr/>
          <a:lstStyle>
            <a:extLst/>
          </a:lstStyle>
          <a:p>
            <a:fld id="{C61DDC00-1A90-4DA8-9050-7F810C8284FB}" type="slidenum">
              <a:rPr lang="id-ID" smtClean="0"/>
              <a:pPr/>
              <a:t>‹#›</a:t>
            </a:fld>
            <a:endParaRPr lang="id-ID"/>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C61DDC00-1A90-4DA8-9050-7F810C8284F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C61DDC00-1A90-4DA8-9050-7F810C8284F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C61DDC00-1A90-4DA8-9050-7F810C8284FB}"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C61DDC00-1A90-4DA8-9050-7F810C8284FB}" type="slidenum">
              <a:rPr lang="id-ID" smtClean="0"/>
              <a:pPr/>
              <a:t>‹#›</a:t>
            </a:fld>
            <a:endParaRPr lang="id-ID"/>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C61DDC00-1A90-4DA8-9050-7F810C8284FB}"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C61DDC00-1A90-4DA8-9050-7F810C8284FB}" type="slidenum">
              <a:rPr lang="id-ID" smtClean="0"/>
              <a:pPr/>
              <a:t>‹#›</a:t>
            </a:fld>
            <a:endParaRPr lang="id-ID"/>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C61DDC00-1A90-4DA8-9050-7F810C8284F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C61DDC00-1A90-4DA8-9050-7F810C8284F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1F4E7DF-B61E-420C-99A6-130BAED1FA5D}" type="datetimeFigureOut">
              <a:rPr lang="id-ID" smtClean="0"/>
              <a:pPr/>
              <a:t>9/8/20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C61DDC00-1A90-4DA8-9050-7F810C8284FB}"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21F4E7DF-B61E-420C-99A6-130BAED1FA5D}" type="datetimeFigureOut">
              <a:rPr lang="id-ID" smtClean="0"/>
              <a:pPr/>
              <a:t>9/8/20</a:t>
            </a:fld>
            <a:endParaRPr lang="id-ID"/>
          </a:p>
        </p:txBody>
      </p:sp>
      <p:sp>
        <p:nvSpPr>
          <p:cNvPr id="6" name="Footer Placeholder 5"/>
          <p:cNvSpPr>
            <a:spLocks noGrp="1"/>
          </p:cNvSpPr>
          <p:nvPr>
            <p:ph type="ftr" sz="quarter" idx="11"/>
          </p:nvPr>
        </p:nvSpPr>
        <p:spPr>
          <a:xfrm>
            <a:off x="914400" y="55499"/>
            <a:ext cx="5562600" cy="365125"/>
          </a:xfrm>
        </p:spPr>
        <p:txBody>
          <a:bodyPr/>
          <a:lstStyle>
            <a:extLst/>
          </a:lstStyle>
          <a:p>
            <a:endParaRPr lang="id-ID"/>
          </a:p>
        </p:txBody>
      </p:sp>
      <p:sp>
        <p:nvSpPr>
          <p:cNvPr id="7" name="Slide Number Placeholder 6"/>
          <p:cNvSpPr>
            <a:spLocks noGrp="1"/>
          </p:cNvSpPr>
          <p:nvPr>
            <p:ph type="sldNum" sz="quarter" idx="12"/>
          </p:nvPr>
        </p:nvSpPr>
        <p:spPr>
          <a:xfrm>
            <a:off x="8610600" y="55499"/>
            <a:ext cx="457200" cy="365125"/>
          </a:xfrm>
        </p:spPr>
        <p:txBody>
          <a:bodyPr/>
          <a:lstStyle>
            <a:extLst/>
          </a:lstStyle>
          <a:p>
            <a:fld id="{C61DDC00-1A90-4DA8-9050-7F810C8284FB}"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21F4E7DF-B61E-420C-99A6-130BAED1FA5D}" type="datetimeFigureOut">
              <a:rPr lang="id-ID" smtClean="0"/>
              <a:pPr/>
              <a:t>9/8/20</a:t>
            </a:fld>
            <a:endParaRPr lang="id-ID"/>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id-ID"/>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61DDC00-1A90-4DA8-9050-7F810C8284FB}"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sz="6000" dirty="0" smtClean="0"/>
              <a:t>SISTEM INFORMASI</a:t>
            </a:r>
            <a:endParaRPr lang="id-ID" sz="6000"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4893647"/>
          </a:xfrm>
          <a:prstGeom prst="rect">
            <a:avLst/>
          </a:prstGeom>
          <a:noFill/>
        </p:spPr>
        <p:txBody>
          <a:bodyPr wrap="square" rtlCol="0">
            <a:spAutoFit/>
          </a:bodyPr>
          <a:lstStyle/>
          <a:p>
            <a:pPr marL="457200" indent="-457200">
              <a:buFont typeface="+mj-lt"/>
              <a:buAutoNum type="arabicPeriod" startAt="3"/>
            </a:pPr>
            <a:r>
              <a:rPr lang="id-ID" sz="2400" b="1" dirty="0" smtClean="0"/>
              <a:t>Pengetahuan tentang metode kuantitatif.</a:t>
            </a:r>
            <a:endParaRPr lang="id-ID" sz="2400" dirty="0" smtClean="0"/>
          </a:p>
          <a:p>
            <a:r>
              <a:rPr lang="id-ID" sz="2400" dirty="0" smtClean="0"/>
              <a:t>Dalam membangun model-model aplikasi, analis sistem banyak menggunakan metode-metode kuantitatif, seperti misalnya pemrograman linier (linier programming), pemrograman dinamik (dynamic programming), regresi (regresion), network, pohon keputusan (decision tree), trend, simulasi dan lain sebagainya.</a:t>
            </a:r>
          </a:p>
          <a:p>
            <a:pPr marL="457200" indent="-457200">
              <a:buFont typeface="+mj-lt"/>
              <a:buAutoNum type="arabicPeriod" startAt="4"/>
            </a:pPr>
            <a:r>
              <a:rPr lang="id-ID" sz="2400" b="1" dirty="0" smtClean="0"/>
              <a:t>Keahlian pemecahan masalah.</a:t>
            </a:r>
          </a:p>
          <a:p>
            <a:r>
              <a:rPr lang="id-ID" sz="2400" dirty="0" smtClean="0"/>
              <a:t>Analis sistem harus mempunyai kemampuan untuk meletakkan permasalahanpermasalahan komplek yang dihadapi oleh bisnis, memecah-mecah masalah tersebut ke dalam bagian-bagiannya, menganalisisnya dan kemudian harus dapat merangkainya kembali menjadi suatu sistem yang dapat mengatasi permasalahan-permasalahan tersebut.</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5262979"/>
          </a:xfrm>
          <a:prstGeom prst="rect">
            <a:avLst/>
          </a:prstGeom>
          <a:noFill/>
        </p:spPr>
        <p:txBody>
          <a:bodyPr wrap="square" rtlCol="0">
            <a:spAutoFit/>
          </a:bodyPr>
          <a:lstStyle/>
          <a:p>
            <a:pPr marL="457200" indent="-457200">
              <a:buFont typeface="+mj-lt"/>
              <a:buAutoNum type="arabicPeriod" startAt="5"/>
            </a:pPr>
            <a:r>
              <a:rPr lang="id-ID" sz="2400" b="1" dirty="0" smtClean="0"/>
              <a:t>Keahlian komunikasi antar personil.</a:t>
            </a:r>
            <a:endParaRPr lang="id-ID" sz="2400" dirty="0" smtClean="0"/>
          </a:p>
          <a:p>
            <a:r>
              <a:rPr lang="id-ID" sz="2400" dirty="0" smtClean="0"/>
              <a:t>Analis sistem harus mempunyai kemampuan untuk mengadakan komunikasi baik secara lisan maupun secara tertulis. </a:t>
            </a:r>
            <a:r>
              <a:rPr lang="it-IT" sz="2400" dirty="0" smtClean="0"/>
              <a:t>Keahlian ini diperlukan di dalam wawancara, presentasi, rapat dan pembuatan laporan-laporan.</a:t>
            </a:r>
            <a:endParaRPr lang="id-ID" sz="2400" dirty="0" smtClean="0"/>
          </a:p>
          <a:p>
            <a:pPr marL="457200" indent="-457200">
              <a:buFont typeface="+mj-lt"/>
              <a:buAutoNum type="arabicPeriod" startAt="6"/>
            </a:pPr>
            <a:r>
              <a:rPr lang="id-ID" sz="2400" b="1" dirty="0" smtClean="0"/>
              <a:t>Keahlian membina hubungan antar personil.</a:t>
            </a:r>
            <a:endParaRPr lang="id-ID" sz="2400" dirty="0" smtClean="0"/>
          </a:p>
          <a:p>
            <a:r>
              <a:rPr lang="id-ID" sz="2400" dirty="0" smtClean="0"/>
              <a:t>Manusia merupakan faktor yang kritis di dalam sistem dan watak manusia satu dengan yang lainnya berbeda. Analis sistem yang kaku dalam membina  hubungan kerja dengan personil-personil lainnya yang terllibat, akan membuat pekerjaannya menjadi tidak efektif. Apalagi bila analis sistem tidak dapat membina hubungan yang baik dengan pemakai sistem, maka akan tidak mendapat dukungan dari pemakai sistem atau manajemen dan kecenderungan pemakai sistem akan mempersulitnya.</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4524315"/>
          </a:xfrm>
          <a:prstGeom prst="rect">
            <a:avLst/>
          </a:prstGeom>
          <a:noFill/>
        </p:spPr>
        <p:txBody>
          <a:bodyPr wrap="square" rtlCol="0">
            <a:spAutoFit/>
          </a:bodyPr>
          <a:lstStyle/>
          <a:p>
            <a:pPr marL="457200" indent="-457200"/>
            <a:r>
              <a:rPr lang="id-ID" sz="2400" dirty="0" smtClean="0">
                <a:solidFill>
                  <a:schemeClr val="tx2">
                    <a:lumMod val="50000"/>
                  </a:schemeClr>
                </a:solidFill>
              </a:rPr>
              <a:t>1.4.1  Tim Pengembangan Sistem Informasi</a:t>
            </a:r>
          </a:p>
          <a:p>
            <a:r>
              <a:rPr lang="id-ID" sz="2400" dirty="0" smtClean="0"/>
              <a:t>Dalam proyek pengembangan sistem yang kecil dan sederhana, kemungkinan hanya ada seorang analis sistem yang merangkap sebagai pemrogram (analis/pemrogram) atau seorang pemrogram yang merangkap sebagai analis sistem (pemrogram/analis). Akan tetapi untuk proyek pengembangan sistem yang besar atau komplek, pekerjaan ini biasanya dilakukan oleh sejumlah orang dalam bentuk tim. </a:t>
            </a:r>
          </a:p>
          <a:p>
            <a:endParaRPr lang="id-ID" sz="2400" dirty="0" smtClean="0"/>
          </a:p>
          <a:p>
            <a:r>
              <a:rPr lang="id-ID" sz="2400" dirty="0" smtClean="0"/>
              <a:t>Anggota dari tim pengembangan sistem ini tergantung dari besar-kecilnya ruang-lingkup proyek yang kaan ditangani. </a:t>
            </a:r>
            <a:r>
              <a:rPr lang="it-IT" sz="2400" dirty="0" smtClean="0"/>
              <a:t>Tim ini secara umum dapat terdiri dari personil-personil sebagai berikut ini :</a:t>
            </a:r>
            <a:endParaRPr lang="id-ID" sz="2400"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4893647"/>
          </a:xfrm>
          <a:prstGeom prst="rect">
            <a:avLst/>
          </a:prstGeom>
          <a:noFill/>
        </p:spPr>
        <p:txBody>
          <a:bodyPr wrap="square" rtlCol="0">
            <a:spAutoFit/>
          </a:bodyPr>
          <a:lstStyle/>
          <a:p>
            <a:pPr marL="457200" indent="-457200"/>
            <a:r>
              <a:rPr lang="id-ID" sz="2400" dirty="0" smtClean="0">
                <a:solidFill>
                  <a:schemeClr val="tx2">
                    <a:lumMod val="50000"/>
                  </a:schemeClr>
                </a:solidFill>
              </a:rPr>
              <a:t>1.4.1  Tim Pengembangan Sistem Informasi</a:t>
            </a:r>
          </a:p>
          <a:p>
            <a:pPr marL="457200" lvl="0" indent="-457200">
              <a:buFont typeface="+mj-lt"/>
              <a:buAutoNum type="arabicPeriod"/>
            </a:pPr>
            <a:r>
              <a:rPr lang="it-IT" sz="2400" b="1" dirty="0" smtClean="0">
                <a:solidFill>
                  <a:srgbClr val="FF0000"/>
                </a:solidFill>
              </a:rPr>
              <a:t>Manajer analisis sistem.</a:t>
            </a:r>
            <a:endParaRPr lang="id-ID" sz="2400" dirty="0" smtClean="0">
              <a:solidFill>
                <a:srgbClr val="FF0000"/>
              </a:solidFill>
            </a:endParaRPr>
          </a:p>
          <a:p>
            <a:r>
              <a:rPr lang="it-IT" sz="2400" dirty="0" smtClean="0"/>
              <a:t>Manajer analisis sistem (</a:t>
            </a:r>
            <a:r>
              <a:rPr lang="it-IT" sz="2400" i="1" dirty="0" smtClean="0"/>
              <a:t>manager of systems analysis</a:t>
            </a:r>
            <a:r>
              <a:rPr lang="it-IT" sz="2400" dirty="0" smtClean="0"/>
              <a:t>) ini disebut juga sebagai koordinator proyek. Posisi ini merupakan jabatan tertinggi dari tim pengembangan sistem informasi. Manajer analisis sistem mempunyai tugas dan tanggungjawab sebagai berikut ini:</a:t>
            </a:r>
            <a:endParaRPr lang="id-ID" sz="2400" dirty="0" smtClean="0"/>
          </a:p>
          <a:p>
            <a:pPr marL="914400" lvl="1" indent="-457200">
              <a:buFont typeface="+mj-lt"/>
              <a:buAutoNum type="alphaLcPeriod"/>
            </a:pPr>
            <a:r>
              <a:rPr lang="it-IT" sz="2400" dirty="0" smtClean="0"/>
              <a:t>Sebagai ketua/koordinator tim pengembangan sistem informasi.</a:t>
            </a:r>
            <a:endParaRPr lang="id-ID" sz="2400" dirty="0" smtClean="0"/>
          </a:p>
          <a:p>
            <a:pPr marL="914400" lvl="1" indent="-457200">
              <a:buFont typeface="+mj-lt"/>
              <a:buAutoNum type="alphaLcPeriod"/>
            </a:pPr>
            <a:r>
              <a:rPr lang="id-ID" sz="2400" dirty="0" smtClean="0"/>
              <a:t>Mengarahkan, mengontrol dan mengatur anggota tim pengembangan sistem informasi lainnya.</a:t>
            </a:r>
          </a:p>
          <a:p>
            <a:pPr marL="914400" lvl="1" indent="-457200">
              <a:buFont typeface="+mj-lt"/>
              <a:buAutoNum type="alphaLcPeriod"/>
            </a:pPr>
            <a:r>
              <a:rPr lang="id-ID" sz="2400" dirty="0" smtClean="0"/>
              <a:t>Membuat jadwal pelakasanaan proyek pengembangan sistem informasi yang akan dilakukan.</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4524315"/>
          </a:xfrm>
          <a:prstGeom prst="rect">
            <a:avLst/>
          </a:prstGeom>
          <a:noFill/>
        </p:spPr>
        <p:txBody>
          <a:bodyPr wrap="square" rtlCol="0">
            <a:spAutoFit/>
          </a:bodyPr>
          <a:lstStyle/>
          <a:p>
            <a:pPr marL="457200" indent="-457200"/>
            <a:r>
              <a:rPr lang="id-ID" sz="2400" dirty="0" smtClean="0">
                <a:solidFill>
                  <a:schemeClr val="tx2">
                    <a:lumMod val="50000"/>
                  </a:schemeClr>
                </a:solidFill>
              </a:rPr>
              <a:t>1.4.1  Tim Pengembangan Sistem Informasi</a:t>
            </a:r>
          </a:p>
          <a:p>
            <a:pPr marL="457200" lvl="0" indent="-457200">
              <a:buFont typeface="+mj-lt"/>
              <a:buAutoNum type="arabicPeriod"/>
            </a:pPr>
            <a:r>
              <a:rPr lang="it-IT" sz="2400" b="1" dirty="0" smtClean="0">
                <a:solidFill>
                  <a:srgbClr val="FF0000"/>
                </a:solidFill>
              </a:rPr>
              <a:t>Manajer analisis sistem.</a:t>
            </a:r>
            <a:endParaRPr lang="id-ID" sz="2400" dirty="0" smtClean="0">
              <a:solidFill>
                <a:srgbClr val="FF0000"/>
              </a:solidFill>
            </a:endParaRPr>
          </a:p>
          <a:p>
            <a:pPr marL="914400" lvl="1" indent="-457200">
              <a:buFont typeface="+mj-lt"/>
              <a:buAutoNum type="alphaLcPeriod" startAt="4"/>
            </a:pPr>
            <a:r>
              <a:rPr lang="id-ID" sz="2400" dirty="0" smtClean="0"/>
              <a:t>Bertanggungjawab dalam mendefinisikan masalah, studi kelayakan, disain sistem dan penerapannya.</a:t>
            </a:r>
          </a:p>
          <a:p>
            <a:pPr marL="914400" lvl="1" indent="-457200">
              <a:buFont typeface="+mj-lt"/>
              <a:buAutoNum type="alphaLcPeriod" startAt="4"/>
            </a:pPr>
            <a:r>
              <a:rPr lang="id-ID" sz="2400" dirty="0" smtClean="0"/>
              <a:t>Memberikan rekomendasi-rekomendasi perbaikan sistem.</a:t>
            </a:r>
          </a:p>
          <a:p>
            <a:pPr marL="914400" lvl="1" indent="-457200">
              <a:buFont typeface="+mj-lt"/>
              <a:buAutoNum type="alphaLcPeriod" startAt="4"/>
            </a:pPr>
            <a:r>
              <a:rPr lang="id-ID" sz="2400" dirty="0" smtClean="0"/>
              <a:t>Mewakili tim untuk berhubungan dengan pemakai sistem informasi dalam hal perundingan-perundingan dan pemberian-pemberian nasehat kepada manajemen dan pemakai sistem informasi.</a:t>
            </a:r>
          </a:p>
          <a:p>
            <a:pPr marL="914400" lvl="1" indent="-457200">
              <a:buFont typeface="+mj-lt"/>
              <a:buAutoNum type="alphaLcPeriod" startAt="4"/>
            </a:pPr>
            <a:r>
              <a:rPr lang="en-US" sz="2400" dirty="0" err="1" smtClean="0"/>
              <a:t>Membuat</a:t>
            </a:r>
            <a:r>
              <a:rPr lang="en-US" sz="2400" dirty="0" smtClean="0"/>
              <a:t> </a:t>
            </a:r>
            <a:r>
              <a:rPr lang="en-US" sz="2400" dirty="0" err="1" smtClean="0"/>
              <a:t>laporan-laporan</a:t>
            </a:r>
            <a:r>
              <a:rPr lang="en-US" sz="2400" dirty="0" smtClean="0"/>
              <a:t> </a:t>
            </a:r>
            <a:r>
              <a:rPr lang="en-US" sz="2400" dirty="0" err="1" smtClean="0"/>
              <a:t>kemajuan</a:t>
            </a:r>
            <a:r>
              <a:rPr lang="en-US" sz="2400" dirty="0" smtClean="0"/>
              <a:t> </a:t>
            </a:r>
            <a:r>
              <a:rPr lang="en-US" sz="2400" dirty="0" err="1" smtClean="0"/>
              <a:t>proyek</a:t>
            </a:r>
            <a:r>
              <a:rPr lang="en-US" sz="2400" dirty="0" smtClean="0"/>
              <a:t> (</a:t>
            </a:r>
            <a:r>
              <a:rPr lang="en-US" sz="2400" i="1" dirty="0" smtClean="0"/>
              <a:t>progress report</a:t>
            </a:r>
            <a:r>
              <a:rPr lang="en-US" sz="2400" dirty="0" smtClean="0"/>
              <a:t>).</a:t>
            </a:r>
            <a:endParaRPr lang="id-ID" sz="2400" dirty="0" smtClean="0"/>
          </a:p>
          <a:p>
            <a:pPr marL="914400" lvl="1" indent="-457200">
              <a:buFont typeface="+mj-lt"/>
              <a:buAutoNum type="alphaLcPeriod" startAt="4"/>
            </a:pPr>
            <a:r>
              <a:rPr lang="en-US" sz="2400" dirty="0" err="1" smtClean="0"/>
              <a:t>Mengkaji</a:t>
            </a:r>
            <a:r>
              <a:rPr lang="en-US" sz="2400" dirty="0" smtClean="0"/>
              <a:t> </a:t>
            </a:r>
            <a:r>
              <a:rPr lang="en-US" sz="2400" dirty="0" err="1" smtClean="0"/>
              <a:t>ulang</a:t>
            </a:r>
            <a:r>
              <a:rPr lang="en-US" sz="2400" dirty="0" smtClean="0"/>
              <a:t> </a:t>
            </a:r>
            <a:r>
              <a:rPr lang="en-US" sz="2400" dirty="0" err="1" smtClean="0"/>
              <a:t>dan</a:t>
            </a:r>
            <a:r>
              <a:rPr lang="en-US" sz="2400" dirty="0" smtClean="0"/>
              <a:t> </a:t>
            </a:r>
            <a:r>
              <a:rPr lang="en-US" sz="2400" dirty="0" err="1" smtClean="0"/>
              <a:t>memeriksa</a:t>
            </a:r>
            <a:r>
              <a:rPr lang="en-US" sz="2400" dirty="0" smtClean="0"/>
              <a:t> </a:t>
            </a:r>
            <a:r>
              <a:rPr lang="en-US" sz="2400" dirty="0" err="1" smtClean="0"/>
              <a:t>kembali</a:t>
            </a:r>
            <a:r>
              <a:rPr lang="en-US" sz="2400" dirty="0" smtClean="0"/>
              <a:t> </a:t>
            </a:r>
            <a:r>
              <a:rPr lang="en-US" sz="2400" dirty="0" err="1" smtClean="0"/>
              <a:t>hasil</a:t>
            </a:r>
            <a:r>
              <a:rPr lang="en-US" sz="2400" dirty="0" smtClean="0"/>
              <a:t> </a:t>
            </a:r>
            <a:r>
              <a:rPr lang="en-US" sz="2400" dirty="0" err="1" smtClean="0"/>
              <a:t>kerja</a:t>
            </a:r>
            <a:r>
              <a:rPr lang="en-US" sz="2400" dirty="0" smtClean="0"/>
              <a:t> </a:t>
            </a:r>
            <a:r>
              <a:rPr lang="en-US" sz="2400" dirty="0" err="1" smtClean="0"/>
              <a:t>dari</a:t>
            </a:r>
            <a:r>
              <a:rPr lang="en-US" sz="2400" dirty="0" smtClean="0"/>
              <a:t> </a:t>
            </a:r>
            <a:r>
              <a:rPr lang="en-US" sz="2400" dirty="0" err="1" smtClean="0"/>
              <a:t>tim</a:t>
            </a:r>
            <a:r>
              <a:rPr lang="en-US" sz="2400" dirty="0" smtClean="0"/>
              <a:t>.</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4893647"/>
          </a:xfrm>
          <a:prstGeom prst="rect">
            <a:avLst/>
          </a:prstGeom>
          <a:noFill/>
        </p:spPr>
        <p:txBody>
          <a:bodyPr wrap="square" rtlCol="0">
            <a:spAutoFit/>
          </a:bodyPr>
          <a:lstStyle/>
          <a:p>
            <a:pPr marL="457200" indent="-457200"/>
            <a:r>
              <a:rPr lang="id-ID" sz="2400" dirty="0" smtClean="0">
                <a:solidFill>
                  <a:schemeClr val="tx2">
                    <a:lumMod val="50000"/>
                  </a:schemeClr>
                </a:solidFill>
              </a:rPr>
              <a:t>1.4.1  Tim Pengembangan Sistem Informasi</a:t>
            </a:r>
          </a:p>
          <a:p>
            <a:pPr marL="457200" lvl="0" indent="-457200">
              <a:buFont typeface="+mj-lt"/>
              <a:buAutoNum type="arabicPeriod" startAt="2"/>
            </a:pPr>
            <a:r>
              <a:rPr lang="it-IT" sz="2400" b="1" dirty="0" smtClean="0">
                <a:solidFill>
                  <a:srgbClr val="FF0000"/>
                </a:solidFill>
              </a:rPr>
              <a:t>Manajer analisis sistem.</a:t>
            </a:r>
            <a:endParaRPr lang="id-ID" sz="2400" dirty="0" smtClean="0">
              <a:solidFill>
                <a:srgbClr val="FF0000"/>
              </a:solidFill>
            </a:endParaRPr>
          </a:p>
          <a:p>
            <a:r>
              <a:rPr lang="it-IT" sz="2400" dirty="0" smtClean="0"/>
              <a:t>Ketua analis sistem (</a:t>
            </a:r>
            <a:r>
              <a:rPr lang="it-IT" sz="2400" i="1" dirty="0" smtClean="0"/>
              <a:t>lead systems analyst</a:t>
            </a:r>
            <a:r>
              <a:rPr lang="it-IT" sz="2400" dirty="0" smtClean="0"/>
              <a:t>) biasanya menjabat sebagai wakil dari manajer analisis sistem. Tugasnya adalah membantu tugas dari manajer analisis sistem dan mewakilinya bila manajer analisis sistem berhalangan.</a:t>
            </a:r>
            <a:endParaRPr lang="id-ID" sz="2400" dirty="0" smtClean="0"/>
          </a:p>
          <a:p>
            <a:pPr marL="457200" indent="-457200">
              <a:buFont typeface="+mj-lt"/>
              <a:buAutoNum type="arabicPeriod" startAt="3"/>
            </a:pPr>
            <a:r>
              <a:rPr lang="it-IT" sz="2400" b="1" dirty="0" smtClean="0">
                <a:solidFill>
                  <a:srgbClr val="FF0000"/>
                </a:solidFill>
              </a:rPr>
              <a:t> Analis sistem senior.</a:t>
            </a:r>
            <a:endParaRPr lang="id-ID" sz="2400" b="1" dirty="0" smtClean="0">
              <a:solidFill>
                <a:srgbClr val="FF0000"/>
              </a:solidFill>
            </a:endParaRPr>
          </a:p>
          <a:p>
            <a:r>
              <a:rPr lang="id-ID" sz="2400" dirty="0" smtClean="0"/>
              <a:t>Analis sistem senior (</a:t>
            </a:r>
            <a:r>
              <a:rPr lang="id-ID" sz="2400" i="1" dirty="0" smtClean="0"/>
              <a:t>senior systems analyst</a:t>
            </a:r>
            <a:r>
              <a:rPr lang="id-ID" sz="2400" dirty="0" smtClean="0"/>
              <a:t>) merupakan analis sistem yang sudah berpengalaman.</a:t>
            </a:r>
          </a:p>
          <a:p>
            <a:pPr marL="457200" indent="-457200">
              <a:buFont typeface="+mj-lt"/>
              <a:buAutoNum type="arabicPeriod" startAt="4"/>
            </a:pPr>
            <a:r>
              <a:rPr lang="id-ID" sz="2400" b="1" dirty="0" smtClean="0">
                <a:solidFill>
                  <a:srgbClr val="FF0000"/>
                </a:solidFill>
              </a:rPr>
              <a:t> </a:t>
            </a:r>
            <a:r>
              <a:rPr lang="it-IT" sz="2400" b="1" dirty="0" smtClean="0">
                <a:solidFill>
                  <a:srgbClr val="FF0000"/>
                </a:solidFill>
              </a:rPr>
              <a:t>Analis sistem.</a:t>
            </a:r>
            <a:endParaRPr lang="id-ID" sz="2400" b="1" dirty="0" smtClean="0">
              <a:solidFill>
                <a:srgbClr val="FF0000"/>
              </a:solidFill>
            </a:endParaRPr>
          </a:p>
          <a:p>
            <a:r>
              <a:rPr lang="it-IT" sz="2400" dirty="0" smtClean="0"/>
              <a:t>Analis sistem (systems analyst) merupakan analis sistem yang cukup berpengalaman dan dapat bekerja sendiri tanpa bimbingan dari analis sistem senior.</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5262979"/>
          </a:xfrm>
          <a:prstGeom prst="rect">
            <a:avLst/>
          </a:prstGeom>
          <a:noFill/>
        </p:spPr>
        <p:txBody>
          <a:bodyPr wrap="square" rtlCol="0">
            <a:spAutoFit/>
          </a:bodyPr>
          <a:lstStyle/>
          <a:p>
            <a:pPr marL="457200" indent="-457200"/>
            <a:r>
              <a:rPr lang="id-ID" sz="2400" dirty="0" smtClean="0">
                <a:solidFill>
                  <a:schemeClr val="tx2">
                    <a:lumMod val="50000"/>
                  </a:schemeClr>
                </a:solidFill>
              </a:rPr>
              <a:t>1.4.1  Tim Pengembangan Sistem Informasi</a:t>
            </a:r>
          </a:p>
          <a:p>
            <a:pPr marL="457200" lvl="0" indent="-457200">
              <a:buFont typeface="+mj-lt"/>
              <a:buAutoNum type="arabicPeriod" startAt="5"/>
            </a:pPr>
            <a:r>
              <a:rPr lang="it-IT" sz="2400" b="1" dirty="0" smtClean="0">
                <a:solidFill>
                  <a:srgbClr val="FF0000"/>
                </a:solidFill>
              </a:rPr>
              <a:t>Analis sistem yunior.</a:t>
            </a:r>
            <a:endParaRPr lang="id-ID" sz="2400" b="1" dirty="0" smtClean="0">
              <a:solidFill>
                <a:srgbClr val="FF0000"/>
              </a:solidFill>
            </a:endParaRPr>
          </a:p>
          <a:p>
            <a:r>
              <a:rPr lang="it-IT" sz="2400" dirty="0" smtClean="0"/>
              <a:t>Analis sistem yunior (</a:t>
            </a:r>
            <a:r>
              <a:rPr lang="it-IT" sz="2400" i="1" dirty="0" smtClean="0"/>
              <a:t>junior systems analyst</a:t>
            </a:r>
            <a:r>
              <a:rPr lang="it-IT" sz="2400" dirty="0" smtClean="0"/>
              <a:t>) merupakan analis sistem yang belum berpengalaman dan masih membutuhkan bimbingan-bimbingan dari analis sistem yang lebih senior. </a:t>
            </a:r>
            <a:r>
              <a:rPr lang="id-ID" sz="2400" dirty="0" smtClean="0"/>
              <a:t>Analis sistem yunior ini sering juga disebut dengan analis sistem yang masih dilatih (</a:t>
            </a:r>
            <a:r>
              <a:rPr lang="id-ID" sz="2400" i="1" dirty="0" smtClean="0"/>
              <a:t>systems analyst trainee</a:t>
            </a:r>
            <a:r>
              <a:rPr lang="id-ID" sz="2400" dirty="0" smtClean="0"/>
              <a:t>).</a:t>
            </a:r>
          </a:p>
          <a:p>
            <a:pPr marL="457200" indent="-457200">
              <a:buFont typeface="+mj-lt"/>
              <a:buAutoNum type="arabicPeriod" startAt="6"/>
            </a:pPr>
            <a:r>
              <a:rPr lang="it-IT" sz="2400" b="1" dirty="0" smtClean="0">
                <a:solidFill>
                  <a:srgbClr val="FF0000"/>
                </a:solidFill>
              </a:rPr>
              <a:t>Pemrogram aplikasi senior.</a:t>
            </a:r>
            <a:endParaRPr lang="id-ID" sz="2400" b="1" dirty="0" smtClean="0">
              <a:solidFill>
                <a:srgbClr val="FF0000"/>
              </a:solidFill>
            </a:endParaRPr>
          </a:p>
          <a:p>
            <a:r>
              <a:rPr lang="it-IT" sz="2400" dirty="0" smtClean="0"/>
              <a:t>Pemrogram aplikasi senior (</a:t>
            </a:r>
            <a:r>
              <a:rPr lang="it-IT" sz="2400" i="1" dirty="0" smtClean="0"/>
              <a:t>senior applications programmer</a:t>
            </a:r>
            <a:r>
              <a:rPr lang="it-IT" sz="2400" dirty="0" smtClean="0"/>
              <a:t>) merupakan pemrogram komputer yang sudah berpengalaman dengan tugas merancang spesifikasi dari program aplikasi dan mengkoordinasi kerja dari pemrogram yang lainnya. </a:t>
            </a:r>
            <a:r>
              <a:rPr lang="id-ID" sz="2400" dirty="0" smtClean="0"/>
              <a:t>Pemrogram aplikasi senior ini kadang-kadang juga disebut dengan pemrogram/analis.</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5262979"/>
          </a:xfrm>
          <a:prstGeom prst="rect">
            <a:avLst/>
          </a:prstGeom>
          <a:noFill/>
        </p:spPr>
        <p:txBody>
          <a:bodyPr wrap="square" rtlCol="0">
            <a:spAutoFit/>
          </a:bodyPr>
          <a:lstStyle/>
          <a:p>
            <a:pPr marL="457200" indent="-457200"/>
            <a:r>
              <a:rPr lang="id-ID" sz="2400" dirty="0" smtClean="0">
                <a:solidFill>
                  <a:schemeClr val="tx2">
                    <a:lumMod val="50000"/>
                  </a:schemeClr>
                </a:solidFill>
              </a:rPr>
              <a:t>1.4.1  Tim Pengembangan Sistem Informasi</a:t>
            </a:r>
          </a:p>
          <a:p>
            <a:pPr marL="457200" indent="-457200">
              <a:buFont typeface="+mj-lt"/>
              <a:buAutoNum type="arabicPeriod" startAt="7"/>
            </a:pPr>
            <a:r>
              <a:rPr lang="it-IT" sz="2400" b="1" dirty="0" smtClean="0">
                <a:solidFill>
                  <a:srgbClr val="FF0000"/>
                </a:solidFill>
              </a:rPr>
              <a:t>Pemrogram aplikasi.</a:t>
            </a:r>
            <a:endParaRPr lang="id-ID" sz="2400" b="1" dirty="0" smtClean="0">
              <a:solidFill>
                <a:srgbClr val="FF0000"/>
              </a:solidFill>
            </a:endParaRPr>
          </a:p>
          <a:p>
            <a:r>
              <a:rPr lang="it-IT" sz="2400" dirty="0" smtClean="0"/>
              <a:t>Pemrogram aplikasi (</a:t>
            </a:r>
            <a:r>
              <a:rPr lang="it-IT" sz="2400" i="1" dirty="0" smtClean="0"/>
              <a:t>applications programmer</a:t>
            </a:r>
            <a:r>
              <a:rPr lang="it-IT" sz="2400" dirty="0" smtClean="0"/>
              <a:t>) merupakan pemrogram komputer yang cukup berpengalaman dan dapat melakukan tugasnya tanpa harus dibimbing secara langsung lagi.</a:t>
            </a:r>
            <a:endParaRPr lang="id-ID" sz="2400" dirty="0" smtClean="0"/>
          </a:p>
          <a:p>
            <a:pPr marL="457200" lvl="0" indent="-457200">
              <a:buFont typeface="+mj-lt"/>
              <a:buAutoNum type="arabicPeriod" startAt="8"/>
            </a:pPr>
            <a:r>
              <a:rPr lang="it-IT" sz="2400" b="1" dirty="0" smtClean="0">
                <a:solidFill>
                  <a:srgbClr val="FF0000"/>
                </a:solidFill>
              </a:rPr>
              <a:t>Pemrogram aplikasi yunior.</a:t>
            </a:r>
            <a:endParaRPr lang="id-ID" sz="2400" b="1" dirty="0" smtClean="0">
              <a:solidFill>
                <a:srgbClr val="FF0000"/>
              </a:solidFill>
            </a:endParaRPr>
          </a:p>
          <a:p>
            <a:r>
              <a:rPr lang="it-IT" sz="2400" dirty="0" smtClean="0"/>
              <a:t>Pemrogram aplikasi yunior (</a:t>
            </a:r>
            <a:r>
              <a:rPr lang="it-IT" sz="2400" i="1" dirty="0" smtClean="0"/>
              <a:t>junior applications programmer</a:t>
            </a:r>
            <a:r>
              <a:rPr lang="it-IT" sz="2400" dirty="0" smtClean="0"/>
              <a:t>) merupakan pemrogram komputer yang belum berpengalaman dan masih dibawah  bimbingan langsung dari pemrogram yang lebih senior. Pemrogram aplikasi yunior biasanya hanya dilibatkan pada pembuatan modul-modul program yang sederhana, seperti misalnya pembuatan bentuk-bentuk I/O. Pemrogram aplikasi yunior ini sering juga disebut dengan pemrogram aplikasi yang masih dilatih (</a:t>
            </a:r>
            <a:r>
              <a:rPr lang="it-IT" sz="2400" i="1" dirty="0" smtClean="0"/>
              <a:t>applications programmer trainee</a:t>
            </a:r>
            <a:r>
              <a:rPr lang="it-IT" sz="2400" dirty="0" smtClean="0"/>
              <a:t>).</a:t>
            </a:r>
            <a:endParaRPr lang="id-ID" sz="2400"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4154984"/>
          </a:xfrm>
          <a:prstGeom prst="rect">
            <a:avLst/>
          </a:prstGeom>
          <a:noFill/>
        </p:spPr>
        <p:txBody>
          <a:bodyPr wrap="square" rtlCol="0">
            <a:spAutoFit/>
          </a:bodyPr>
          <a:lstStyle/>
          <a:p>
            <a:pPr marL="457200" indent="-457200"/>
            <a:r>
              <a:rPr lang="id-ID" sz="2400" dirty="0" smtClean="0">
                <a:solidFill>
                  <a:schemeClr val="tx2">
                    <a:lumMod val="50000"/>
                  </a:schemeClr>
                </a:solidFill>
              </a:rPr>
              <a:t>1.4.1  Tim Pengembangan Sistem Informasi</a:t>
            </a:r>
          </a:p>
          <a:p>
            <a:r>
              <a:rPr lang="en-US" sz="2400" dirty="0" err="1" smtClean="0"/>
              <a:t>Adapun</a:t>
            </a:r>
            <a:r>
              <a:rPr lang="en-US" sz="2400" dirty="0" smtClean="0"/>
              <a:t> </a:t>
            </a:r>
            <a:r>
              <a:rPr lang="en-US" sz="2400" dirty="0" err="1" smtClean="0"/>
              <a:t>tugas-tugas</a:t>
            </a:r>
            <a:r>
              <a:rPr lang="en-US" sz="2400" dirty="0" smtClean="0"/>
              <a:t> yang </a:t>
            </a:r>
            <a:r>
              <a:rPr lang="en-US" sz="2400" dirty="0" err="1" smtClean="0"/>
              <a:t>dilakukan</a:t>
            </a:r>
            <a:r>
              <a:rPr lang="en-US" sz="2400" dirty="0" smtClean="0"/>
              <a:t> </a:t>
            </a:r>
            <a:r>
              <a:rPr lang="en-US" sz="2400" dirty="0" err="1" smtClean="0"/>
              <a:t>oleh</a:t>
            </a:r>
            <a:r>
              <a:rPr lang="en-US" sz="2400" dirty="0" smtClean="0"/>
              <a:t> </a:t>
            </a:r>
            <a:r>
              <a:rPr lang="en-US" sz="2400" dirty="0" err="1" smtClean="0"/>
              <a:t>seorang</a:t>
            </a:r>
            <a:r>
              <a:rPr lang="en-US" sz="2400" dirty="0" smtClean="0"/>
              <a:t> </a:t>
            </a:r>
            <a:r>
              <a:rPr lang="en-US" sz="2400" dirty="0" err="1" smtClean="0"/>
              <a:t>analis</a:t>
            </a:r>
            <a:r>
              <a:rPr lang="en-US" sz="2400" dirty="0" smtClean="0"/>
              <a:t> </a:t>
            </a:r>
            <a:r>
              <a:rPr lang="en-US" sz="2400" dirty="0" err="1" smtClean="0"/>
              <a:t>sistem</a:t>
            </a:r>
            <a:r>
              <a:rPr lang="en-US" sz="2400" dirty="0" smtClean="0"/>
              <a:t> </a:t>
            </a:r>
            <a:r>
              <a:rPr lang="en-US" sz="2400" dirty="0" err="1" smtClean="0"/>
              <a:t>adalah</a:t>
            </a:r>
            <a:r>
              <a:rPr lang="en-US" sz="2400" dirty="0" smtClean="0"/>
              <a:t> : </a:t>
            </a:r>
            <a:endParaRPr lang="id-ID" sz="2400" dirty="0" smtClean="0"/>
          </a:p>
          <a:p>
            <a:pPr marL="457200" lvl="0" indent="-457200">
              <a:buFont typeface="+mj-lt"/>
              <a:buAutoNum type="alphaLcPeriod"/>
            </a:pPr>
            <a:r>
              <a:rPr lang="en-US" sz="2400" dirty="0" err="1" smtClean="0"/>
              <a:t>Mengumpulkan</a:t>
            </a:r>
            <a:r>
              <a:rPr lang="en-US" sz="2400" dirty="0" smtClean="0"/>
              <a:t> </a:t>
            </a:r>
            <a:r>
              <a:rPr lang="en-US" sz="2400" dirty="0" err="1" smtClean="0"/>
              <a:t>dan</a:t>
            </a:r>
            <a:r>
              <a:rPr lang="en-US" sz="2400" dirty="0" smtClean="0"/>
              <a:t> </a:t>
            </a:r>
            <a:r>
              <a:rPr lang="en-US" sz="2400" dirty="0" err="1" smtClean="0"/>
              <a:t>menganalisis</a:t>
            </a:r>
            <a:r>
              <a:rPr lang="en-US" sz="2400" dirty="0" smtClean="0"/>
              <a:t> </a:t>
            </a:r>
            <a:r>
              <a:rPr lang="en-US" sz="2400" dirty="0" err="1" smtClean="0"/>
              <a:t>semua</a:t>
            </a:r>
            <a:r>
              <a:rPr lang="en-US" sz="2400" dirty="0" smtClean="0"/>
              <a:t> </a:t>
            </a:r>
            <a:r>
              <a:rPr lang="en-US" sz="2400" dirty="0" err="1" smtClean="0"/>
              <a:t>dokumen</a:t>
            </a:r>
            <a:r>
              <a:rPr lang="en-US" sz="2400" dirty="0" smtClean="0"/>
              <a:t>, file, </a:t>
            </a:r>
            <a:r>
              <a:rPr lang="en-US" sz="2400" dirty="0" err="1" smtClean="0"/>
              <a:t>formulir</a:t>
            </a:r>
            <a:r>
              <a:rPr lang="en-US" sz="2400" dirty="0" smtClean="0"/>
              <a:t> yang </a:t>
            </a:r>
            <a:r>
              <a:rPr lang="en-US" sz="2400" dirty="0" err="1" smtClean="0"/>
              <a:t>digunakan</a:t>
            </a:r>
            <a:r>
              <a:rPr lang="en-US" sz="2400" dirty="0" smtClean="0"/>
              <a:t> </a:t>
            </a:r>
            <a:r>
              <a:rPr lang="en-US" sz="2400" dirty="0" err="1" smtClean="0"/>
              <a:t>pada</a:t>
            </a:r>
            <a:r>
              <a:rPr lang="en-US" sz="2400" dirty="0" smtClean="0"/>
              <a:t> </a:t>
            </a:r>
            <a:r>
              <a:rPr lang="en-US" sz="2400" dirty="0" err="1" smtClean="0"/>
              <a:t>sistem</a:t>
            </a:r>
            <a:r>
              <a:rPr lang="en-US" sz="2400" dirty="0" smtClean="0"/>
              <a:t> yang </a:t>
            </a:r>
            <a:r>
              <a:rPr lang="en-US" sz="2400" dirty="0" err="1" smtClean="0"/>
              <a:t>telah</a:t>
            </a:r>
            <a:r>
              <a:rPr lang="en-US" sz="2400" dirty="0" smtClean="0"/>
              <a:t> </a:t>
            </a:r>
            <a:r>
              <a:rPr lang="en-US" sz="2400" dirty="0" err="1" smtClean="0"/>
              <a:t>berjalan</a:t>
            </a:r>
            <a:r>
              <a:rPr lang="en-US" sz="2400" dirty="0" smtClean="0"/>
              <a:t>. </a:t>
            </a:r>
            <a:endParaRPr lang="id-ID" sz="2400" dirty="0" smtClean="0"/>
          </a:p>
          <a:p>
            <a:pPr marL="457200" lvl="0" indent="-457200">
              <a:buFont typeface="+mj-lt"/>
              <a:buAutoNum type="alphaLcPeriod"/>
            </a:pPr>
            <a:r>
              <a:rPr lang="en-US" sz="2400" dirty="0" err="1" smtClean="0"/>
              <a:t>Menyusun</a:t>
            </a:r>
            <a:r>
              <a:rPr lang="en-US" sz="2400" dirty="0" smtClean="0"/>
              <a:t> </a:t>
            </a:r>
            <a:r>
              <a:rPr lang="en-US" sz="2400" dirty="0" err="1" smtClean="0"/>
              <a:t>laporan</a:t>
            </a:r>
            <a:r>
              <a:rPr lang="en-US" sz="2400" dirty="0" smtClean="0"/>
              <a:t> </a:t>
            </a:r>
            <a:r>
              <a:rPr lang="en-US" sz="2400" dirty="0" err="1" smtClean="0"/>
              <a:t>dari</a:t>
            </a:r>
            <a:r>
              <a:rPr lang="en-US" sz="2400" dirty="0" smtClean="0"/>
              <a:t> </a:t>
            </a:r>
            <a:r>
              <a:rPr lang="en-US" sz="2400" dirty="0" err="1" smtClean="0"/>
              <a:t>sistem</a:t>
            </a:r>
            <a:r>
              <a:rPr lang="en-US" sz="2400" dirty="0" smtClean="0"/>
              <a:t> yang </a:t>
            </a:r>
            <a:r>
              <a:rPr lang="en-US" sz="2400" dirty="0" err="1" smtClean="0"/>
              <a:t>telah</a:t>
            </a:r>
            <a:r>
              <a:rPr lang="en-US" sz="2400" dirty="0" smtClean="0"/>
              <a:t> </a:t>
            </a:r>
            <a:r>
              <a:rPr lang="en-US" sz="2400" dirty="0" err="1" smtClean="0"/>
              <a:t>berjalan</a:t>
            </a:r>
            <a:r>
              <a:rPr lang="en-US" sz="2400" dirty="0" smtClean="0"/>
              <a:t> </a:t>
            </a:r>
            <a:r>
              <a:rPr lang="en-US" sz="2400" dirty="0" err="1" smtClean="0"/>
              <a:t>dan</a:t>
            </a:r>
            <a:r>
              <a:rPr lang="en-US" sz="2400" dirty="0" smtClean="0"/>
              <a:t> </a:t>
            </a:r>
            <a:r>
              <a:rPr lang="en-US" sz="2400" dirty="0" err="1" smtClean="0"/>
              <a:t>mengevaluasi</a:t>
            </a:r>
            <a:r>
              <a:rPr lang="en-US" sz="2400" dirty="0" smtClean="0"/>
              <a:t> </a:t>
            </a:r>
            <a:r>
              <a:rPr lang="en-US" sz="2400" dirty="0" err="1" smtClean="0"/>
              <a:t>kekurangan-kekurangan</a:t>
            </a:r>
            <a:r>
              <a:rPr lang="en-US" sz="2400" dirty="0" smtClean="0"/>
              <a:t> </a:t>
            </a:r>
            <a:r>
              <a:rPr lang="en-US" sz="2400" dirty="0" err="1" smtClean="0"/>
              <a:t>pada</a:t>
            </a:r>
            <a:r>
              <a:rPr lang="en-US" sz="2400" dirty="0" smtClean="0"/>
              <a:t> </a:t>
            </a:r>
            <a:r>
              <a:rPr lang="en-US" sz="2400" dirty="0" err="1" smtClean="0"/>
              <a:t>sistem</a:t>
            </a:r>
            <a:r>
              <a:rPr lang="en-US" sz="2400" dirty="0" smtClean="0"/>
              <a:t> </a:t>
            </a:r>
            <a:r>
              <a:rPr lang="en-US" sz="2400" dirty="0" err="1" smtClean="0"/>
              <a:t>tersebut</a:t>
            </a:r>
            <a:r>
              <a:rPr lang="en-US" sz="2400" dirty="0" smtClean="0"/>
              <a:t> </a:t>
            </a:r>
            <a:r>
              <a:rPr lang="en-US" sz="2400" dirty="0" err="1" smtClean="0"/>
              <a:t>dan</a:t>
            </a:r>
            <a:r>
              <a:rPr lang="en-US" sz="2400" dirty="0" smtClean="0"/>
              <a:t> </a:t>
            </a:r>
            <a:r>
              <a:rPr lang="en-US" sz="2400" dirty="0" err="1" smtClean="0"/>
              <a:t>melaporankan</a:t>
            </a:r>
            <a:r>
              <a:rPr lang="en-US" sz="2400" dirty="0" smtClean="0"/>
              <a:t> </a:t>
            </a:r>
            <a:r>
              <a:rPr lang="en-US" sz="2400" dirty="0" err="1" smtClean="0"/>
              <a:t>semua</a:t>
            </a:r>
            <a:r>
              <a:rPr lang="en-US" sz="2400" dirty="0" smtClean="0"/>
              <a:t> </a:t>
            </a:r>
            <a:r>
              <a:rPr lang="en-US" sz="2400" dirty="0" err="1" smtClean="0"/>
              <a:t>kekurangan</a:t>
            </a:r>
            <a:r>
              <a:rPr lang="en-US" sz="2400" dirty="0" smtClean="0"/>
              <a:t> </a:t>
            </a:r>
            <a:r>
              <a:rPr lang="en-US" sz="2400" dirty="0" err="1" smtClean="0"/>
              <a:t>tersebut</a:t>
            </a:r>
            <a:r>
              <a:rPr lang="en-US" sz="2400" dirty="0" smtClean="0"/>
              <a:t> </a:t>
            </a:r>
            <a:r>
              <a:rPr lang="en-US" sz="2400" dirty="0" err="1" smtClean="0"/>
              <a:t>kepada</a:t>
            </a:r>
            <a:r>
              <a:rPr lang="en-US" sz="2400" dirty="0" smtClean="0"/>
              <a:t> </a:t>
            </a:r>
            <a:r>
              <a:rPr lang="en-US" sz="2400" dirty="0" err="1" smtClean="0"/>
              <a:t>pemakai</a:t>
            </a:r>
            <a:r>
              <a:rPr lang="en-US" sz="2400" dirty="0" smtClean="0"/>
              <a:t> </a:t>
            </a:r>
            <a:r>
              <a:rPr lang="en-US" sz="2400" dirty="0" err="1" smtClean="0"/>
              <a:t>sistem</a:t>
            </a:r>
            <a:r>
              <a:rPr lang="en-US" sz="2400" dirty="0" smtClean="0"/>
              <a:t>. </a:t>
            </a:r>
            <a:endParaRPr lang="id-ID" sz="2400" dirty="0" smtClean="0"/>
          </a:p>
          <a:p>
            <a:pPr marL="457200" lvl="0" indent="-457200">
              <a:buFont typeface="+mj-lt"/>
              <a:buAutoNum type="alphaLcPeriod"/>
            </a:pPr>
            <a:r>
              <a:rPr lang="id-ID" sz="2400" dirty="0" smtClean="0"/>
              <a:t>Merancang perbaikan pada sistem tersebut dan menyusun sistem baru.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572528" cy="3416320"/>
          </a:xfrm>
          <a:prstGeom prst="rect">
            <a:avLst/>
          </a:prstGeom>
          <a:noFill/>
        </p:spPr>
        <p:txBody>
          <a:bodyPr wrap="square" rtlCol="0">
            <a:spAutoFit/>
          </a:bodyPr>
          <a:lstStyle/>
          <a:p>
            <a:pPr marL="457200" indent="-457200"/>
            <a:r>
              <a:rPr lang="id-ID" sz="2400" dirty="0" smtClean="0">
                <a:solidFill>
                  <a:schemeClr val="tx2">
                    <a:lumMod val="50000"/>
                  </a:schemeClr>
                </a:solidFill>
              </a:rPr>
              <a:t>1.4.1  Tim Pengembangan Sistem Informasi</a:t>
            </a:r>
          </a:p>
          <a:p>
            <a:r>
              <a:rPr lang="en-US" sz="2400" dirty="0" err="1" smtClean="0"/>
              <a:t>Adapun</a:t>
            </a:r>
            <a:r>
              <a:rPr lang="en-US" sz="2400" dirty="0" smtClean="0"/>
              <a:t> </a:t>
            </a:r>
            <a:r>
              <a:rPr lang="en-US" sz="2400" dirty="0" err="1" smtClean="0"/>
              <a:t>tugas-tugas</a:t>
            </a:r>
            <a:r>
              <a:rPr lang="en-US" sz="2400" dirty="0" smtClean="0"/>
              <a:t> yang </a:t>
            </a:r>
            <a:r>
              <a:rPr lang="en-US" sz="2400" dirty="0" err="1" smtClean="0"/>
              <a:t>dilakukan</a:t>
            </a:r>
            <a:r>
              <a:rPr lang="en-US" sz="2400" dirty="0" smtClean="0"/>
              <a:t> </a:t>
            </a:r>
            <a:r>
              <a:rPr lang="en-US" sz="2400" dirty="0" err="1" smtClean="0"/>
              <a:t>oleh</a:t>
            </a:r>
            <a:r>
              <a:rPr lang="en-US" sz="2400" dirty="0" smtClean="0"/>
              <a:t> </a:t>
            </a:r>
            <a:r>
              <a:rPr lang="en-US" sz="2400" dirty="0" err="1" smtClean="0"/>
              <a:t>seorang</a:t>
            </a:r>
            <a:r>
              <a:rPr lang="en-US" sz="2400" dirty="0" smtClean="0"/>
              <a:t> </a:t>
            </a:r>
            <a:r>
              <a:rPr lang="en-US" sz="2400" dirty="0" err="1" smtClean="0"/>
              <a:t>analis</a:t>
            </a:r>
            <a:r>
              <a:rPr lang="en-US" sz="2400" dirty="0" smtClean="0"/>
              <a:t> </a:t>
            </a:r>
            <a:r>
              <a:rPr lang="en-US" sz="2400" dirty="0" err="1" smtClean="0"/>
              <a:t>sistem</a:t>
            </a:r>
            <a:r>
              <a:rPr lang="en-US" sz="2400" dirty="0" smtClean="0"/>
              <a:t> </a:t>
            </a:r>
            <a:r>
              <a:rPr lang="en-US" sz="2400" dirty="0" err="1" smtClean="0"/>
              <a:t>adalah</a:t>
            </a:r>
            <a:r>
              <a:rPr lang="en-US" sz="2400" dirty="0" smtClean="0"/>
              <a:t> : </a:t>
            </a:r>
            <a:endParaRPr lang="id-ID" sz="2400" dirty="0" smtClean="0"/>
          </a:p>
          <a:p>
            <a:pPr marL="457200" lvl="0" indent="-457200">
              <a:buFont typeface="+mj-lt"/>
              <a:buAutoNum type="alphaLcPeriod" startAt="4"/>
            </a:pPr>
            <a:r>
              <a:rPr lang="id-ID" sz="2400" dirty="0" smtClean="0"/>
              <a:t>Menganalisis dan menyusun perkiraan biaya yang diperlukan untuk sistem yang baru dan memberikan argumen tentang keuntungan yang dapat diperoleh dari pemakian sistem yang baru tersebut. </a:t>
            </a:r>
          </a:p>
          <a:p>
            <a:pPr marL="457200" lvl="0" indent="-457200">
              <a:buFont typeface="+mj-lt"/>
              <a:buAutoNum type="alphaLcPeriod" startAt="4"/>
            </a:pPr>
            <a:r>
              <a:rPr lang="id-ID" sz="2400" dirty="0" smtClean="0"/>
              <a:t>Mengawasi semua kegiatan terutama yang berkaitan dengan sistem yang aru tersebut. </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9" name="TextBox 8"/>
          <p:cNvSpPr txBox="1"/>
          <p:nvPr/>
        </p:nvSpPr>
        <p:spPr>
          <a:xfrm>
            <a:off x="571472" y="1857364"/>
            <a:ext cx="7715304" cy="3508653"/>
          </a:xfrm>
          <a:prstGeom prst="rect">
            <a:avLst/>
          </a:prstGeom>
          <a:noFill/>
        </p:spPr>
        <p:txBody>
          <a:bodyPr wrap="square" rtlCol="0">
            <a:spAutoFit/>
          </a:bodyPr>
          <a:lstStyle/>
          <a:p>
            <a:pPr algn="ctr"/>
            <a:r>
              <a:rPr lang="id-ID" sz="6000" b="1" dirty="0" smtClean="0">
                <a:solidFill>
                  <a:schemeClr val="tx2">
                    <a:lumMod val="50000"/>
                  </a:schemeClr>
                </a:solidFill>
              </a:rPr>
              <a:t>Selamat Belajar</a:t>
            </a:r>
          </a:p>
          <a:p>
            <a:pPr algn="ctr"/>
            <a:endParaRPr lang="id-ID" sz="2400" b="1" dirty="0">
              <a:solidFill>
                <a:schemeClr val="tx2">
                  <a:lumMod val="50000"/>
                </a:schemeClr>
              </a:solidFill>
            </a:endParaRPr>
          </a:p>
          <a:p>
            <a:pPr algn="ctr"/>
            <a:r>
              <a:rPr lang="id-ID" sz="6000" b="1" dirty="0" smtClean="0">
                <a:solidFill>
                  <a:schemeClr val="tx2">
                    <a:lumMod val="50000"/>
                  </a:schemeClr>
                </a:solidFill>
              </a:rPr>
              <a:t> Terstruktur 2 X 60”</a:t>
            </a:r>
          </a:p>
          <a:p>
            <a:pPr algn="ctr"/>
            <a:endParaRPr lang="id-ID" b="1" dirty="0">
              <a:solidFill>
                <a:schemeClr val="tx2">
                  <a:lumMod val="50000"/>
                </a:schemeClr>
              </a:solidFill>
            </a:endParaRPr>
          </a:p>
          <a:p>
            <a:pPr algn="ctr"/>
            <a:r>
              <a:rPr lang="id-ID" sz="6000" b="1" dirty="0" smtClean="0">
                <a:solidFill>
                  <a:schemeClr val="tx2">
                    <a:lumMod val="50000"/>
                  </a:schemeClr>
                </a:solidFill>
              </a:rPr>
              <a:t>Mandiri 2 X 60” </a:t>
            </a:r>
            <a:r>
              <a:rPr lang="id-ID" sz="4800" b="1" dirty="0" smtClean="0">
                <a:solidFill>
                  <a:schemeClr val="tx2">
                    <a:lumMod val="50000"/>
                  </a:schemeClr>
                </a:solidFill>
              </a:rPr>
              <a:t>(Rumah)</a:t>
            </a:r>
            <a:endParaRPr lang="id-ID" sz="4800" dirty="0"/>
          </a:p>
        </p:txBody>
      </p:sp>
    </p:spTree>
    <p:extLst>
      <p:ext uri="{BB962C8B-B14F-4D97-AF65-F5344CB8AC3E}">
        <p14:creationId xmlns:p14="http://schemas.microsoft.com/office/powerpoint/2010/main" val="3002929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2"/>
            <a:ext cx="8358246" cy="3046988"/>
          </a:xfrm>
          <a:prstGeom prst="rect">
            <a:avLst/>
          </a:prstGeom>
          <a:noFill/>
        </p:spPr>
        <p:txBody>
          <a:bodyPr wrap="square" rtlCol="0">
            <a:spAutoFit/>
          </a:bodyPr>
          <a:lstStyle/>
          <a:p>
            <a:r>
              <a:rPr lang="id-ID" sz="2400" dirty="0" smtClean="0">
                <a:solidFill>
                  <a:srgbClr val="FF0000"/>
                </a:solidFill>
              </a:rPr>
              <a:t>Analis sistem (</a:t>
            </a:r>
            <a:r>
              <a:rPr lang="id-ID" sz="2400" i="1" dirty="0" smtClean="0">
                <a:solidFill>
                  <a:srgbClr val="FF0000"/>
                </a:solidFill>
              </a:rPr>
              <a:t>systems analyst</a:t>
            </a:r>
            <a:r>
              <a:rPr lang="id-ID" sz="2400" dirty="0" smtClean="0">
                <a:solidFill>
                  <a:srgbClr val="FF0000"/>
                </a:solidFill>
              </a:rPr>
              <a:t>)</a:t>
            </a:r>
            <a:r>
              <a:rPr lang="id-ID" sz="2400" dirty="0" smtClean="0"/>
              <a:t> adalah orang yang menganalisis sistem (mempelajari masalah-masalah yang timbul dan menentukan kebutuhan-kebutuhan pemakai sistem) untuk mengidentifikasikan pemecahan yang beralasan. Sebutan lain untuk analis sistem ini adalah analis informasi (</a:t>
            </a:r>
            <a:r>
              <a:rPr lang="id-ID" sz="2400" i="1" dirty="0" smtClean="0"/>
              <a:t>information analyst</a:t>
            </a:r>
            <a:r>
              <a:rPr lang="id-ID" sz="2400" dirty="0" smtClean="0"/>
              <a:t>), analis bisnis (</a:t>
            </a:r>
            <a:r>
              <a:rPr lang="id-ID" sz="2400" i="1" dirty="0" smtClean="0"/>
              <a:t>business analyst</a:t>
            </a:r>
            <a:r>
              <a:rPr lang="id-ID" sz="2400" dirty="0" smtClean="0"/>
              <a:t>), perancang sistem (</a:t>
            </a:r>
            <a:r>
              <a:rPr lang="id-ID" sz="2400" i="1" dirty="0" smtClean="0"/>
              <a:t>systems designer</a:t>
            </a:r>
            <a:r>
              <a:rPr lang="id-ID" sz="2400" dirty="0" smtClean="0"/>
              <a:t>), konsultan sistem (</a:t>
            </a:r>
            <a:r>
              <a:rPr lang="id-ID" sz="2400" i="1" dirty="0" smtClean="0"/>
              <a:t>systems consultant</a:t>
            </a:r>
            <a:r>
              <a:rPr lang="id-ID" sz="2400" dirty="0" smtClean="0"/>
              <a:t>) dan ahli teknik sistem (</a:t>
            </a:r>
            <a:r>
              <a:rPr lang="id-ID" sz="2400" i="1" dirty="0" smtClean="0"/>
              <a:t>systems engineer</a:t>
            </a:r>
            <a:r>
              <a:rPr lang="id-ID" sz="2400" dirty="0" smtClean="0"/>
              <a:t>).</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2"/>
            <a:ext cx="8358246" cy="3785652"/>
          </a:xfrm>
          <a:prstGeom prst="rect">
            <a:avLst/>
          </a:prstGeom>
          <a:noFill/>
        </p:spPr>
        <p:txBody>
          <a:bodyPr wrap="square" rtlCol="0">
            <a:spAutoFit/>
          </a:bodyPr>
          <a:lstStyle/>
          <a:p>
            <a:r>
              <a:rPr lang="id-ID" sz="2400" dirty="0" smtClean="0"/>
              <a:t>Analis sistem berbeda dengan pemrogram. </a:t>
            </a:r>
            <a:r>
              <a:rPr lang="id-ID" sz="2400" dirty="0" smtClean="0">
                <a:solidFill>
                  <a:srgbClr val="FF0000"/>
                </a:solidFill>
              </a:rPr>
              <a:t>Pemrogram (programmer)</a:t>
            </a:r>
            <a:r>
              <a:rPr lang="id-ID" sz="2400" dirty="0" smtClean="0"/>
              <a:t> adalah orang yang menulis kode program untuk suatu aplikasi tertentu berdasarkan rancang bangun yang telah dibuat oleh analis sistem. Akan tetapi ada juga analis sistem yang melakukan tugas-tugas seperti pemrogram dan sebaliknya ada juga pemrogram yang melakukan tugas-tugas yang dilakukan oleh analis sistem. Orang yang melakukan tugas baik sebagai analis sistem maupun pemrogram disebut analis/pemrogram (analyst/programmer) atau pemrogram/analis (programmer/analyst). </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2"/>
            <a:ext cx="8358246" cy="830997"/>
          </a:xfrm>
          <a:prstGeom prst="rect">
            <a:avLst/>
          </a:prstGeom>
          <a:noFill/>
        </p:spPr>
        <p:txBody>
          <a:bodyPr wrap="square" rtlCol="0">
            <a:spAutoFit/>
          </a:bodyPr>
          <a:lstStyle/>
          <a:p>
            <a:r>
              <a:rPr lang="id-ID" sz="2400" dirty="0" smtClean="0"/>
              <a:t>Tugas dan tanggungjawab analis sistem dan pemrogram adalah berbeda dan dapat dilihat pada tabel berikut :</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7" name="Table 6"/>
          <p:cNvGraphicFramePr>
            <a:graphicFrameLocks noGrp="1"/>
          </p:cNvGraphicFramePr>
          <p:nvPr>
            <p:extLst>
              <p:ext uri="{D42A27DB-BD31-4B8C-83A1-F6EECF244321}">
                <p14:modId xmlns:p14="http://schemas.microsoft.com/office/powerpoint/2010/main" val="2658271042"/>
              </p:ext>
            </p:extLst>
          </p:nvPr>
        </p:nvGraphicFramePr>
        <p:xfrm>
          <a:off x="642907" y="2571744"/>
          <a:ext cx="8143934" cy="4145280"/>
        </p:xfrm>
        <a:graphic>
          <a:graphicData uri="http://schemas.openxmlformats.org/drawingml/2006/table">
            <a:tbl>
              <a:tblPr/>
              <a:tblGrid>
                <a:gridCol w="4071967"/>
                <a:gridCol w="4071967"/>
              </a:tblGrid>
              <a:tr h="268358">
                <a:tc>
                  <a:txBody>
                    <a:bodyPr/>
                    <a:lstStyle/>
                    <a:p>
                      <a:pPr algn="ctr">
                        <a:spcAft>
                          <a:spcPts val="0"/>
                        </a:spcAft>
                      </a:pPr>
                      <a:r>
                        <a:rPr lang="id-ID" sz="2400" b="1" u="sng" dirty="0">
                          <a:latin typeface="Agency FB" pitchFamily="34" charset="0"/>
                          <a:ea typeface="Times New Roman"/>
                          <a:cs typeface="TimesNewRoman"/>
                        </a:rPr>
                        <a:t>Pemrogram (</a:t>
                      </a:r>
                      <a:r>
                        <a:rPr lang="id-ID" sz="2400" b="1" i="1" u="sng" dirty="0">
                          <a:latin typeface="Agency FB" pitchFamily="34" charset="0"/>
                          <a:ea typeface="Times New Roman"/>
                          <a:cs typeface="TimesNewRoman"/>
                        </a:rPr>
                        <a:t>Programmer</a:t>
                      </a:r>
                      <a:r>
                        <a:rPr lang="id-ID" sz="2400" b="1" u="sng" dirty="0">
                          <a:latin typeface="Agency FB" pitchFamily="34" charset="0"/>
                          <a:ea typeface="Times New Roman"/>
                          <a:cs typeface="TimesNewRoman"/>
                        </a:rPr>
                        <a:t>)</a:t>
                      </a:r>
                      <a:endParaRPr lang="id-ID" sz="2400" dirty="0">
                        <a:latin typeface="Agency FB" pitchFamily="34" charset="0"/>
                        <a:ea typeface="Times New Roman"/>
                      </a:endParaRPr>
                    </a:p>
                  </a:txBody>
                  <a:tcPr marL="50648" marR="50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400" b="1" u="sng">
                          <a:latin typeface="Agency FB" pitchFamily="34" charset="0"/>
                          <a:ea typeface="Times New Roman"/>
                          <a:cs typeface="TimesNewRoman"/>
                        </a:rPr>
                        <a:t>Analis Sistem (</a:t>
                      </a:r>
                      <a:r>
                        <a:rPr lang="id-ID" sz="2400" b="1" i="1" u="sng">
                          <a:latin typeface="Agency FB" pitchFamily="34" charset="0"/>
                          <a:ea typeface="Times New Roman"/>
                          <a:cs typeface="TimesNewRoman"/>
                        </a:rPr>
                        <a:t>System Analyst</a:t>
                      </a:r>
                      <a:r>
                        <a:rPr lang="id-ID" sz="2400" b="1" u="sng">
                          <a:latin typeface="Agency FB" pitchFamily="34" charset="0"/>
                          <a:ea typeface="Times New Roman"/>
                          <a:cs typeface="TimesNewRoman"/>
                        </a:rPr>
                        <a:t>)</a:t>
                      </a:r>
                      <a:endParaRPr lang="id-ID" sz="2400">
                        <a:latin typeface="Agency FB" pitchFamily="34" charset="0"/>
                        <a:ea typeface="Times New Roman"/>
                      </a:endParaRPr>
                    </a:p>
                  </a:txBody>
                  <a:tcPr marL="50648" marR="50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352">
                <a:tc>
                  <a:txBody>
                    <a:bodyPr/>
                    <a:lstStyle/>
                    <a:p>
                      <a:pPr marL="342900" lvl="0" indent="-342900" algn="just">
                        <a:lnSpc>
                          <a:spcPct val="140000"/>
                        </a:lnSpc>
                        <a:spcAft>
                          <a:spcPts val="0"/>
                        </a:spcAft>
                        <a:buFont typeface="+mj-lt"/>
                        <a:buAutoNum type="arabicPeriod"/>
                        <a:tabLst>
                          <a:tab pos="228600" algn="l"/>
                        </a:tabLst>
                      </a:pPr>
                      <a:r>
                        <a:rPr lang="id-ID" sz="2000" dirty="0">
                          <a:latin typeface="Agency FB" pitchFamily="34" charset="0"/>
                          <a:ea typeface="Times New Roman"/>
                          <a:cs typeface="TimesNewRoman"/>
                        </a:rPr>
                        <a:t>Tanggungjawab pemrogram terbatas pada pembuatan program komputer.</a:t>
                      </a:r>
                      <a:endParaRPr lang="id-ID" sz="2000" dirty="0">
                        <a:latin typeface="Agency FB" pitchFamily="34" charset="0"/>
                        <a:ea typeface="Times New Roman"/>
                      </a:endParaRPr>
                    </a:p>
                    <a:p>
                      <a:pPr marL="342900" lvl="0" indent="-342900" algn="just">
                        <a:lnSpc>
                          <a:spcPct val="140000"/>
                        </a:lnSpc>
                        <a:spcAft>
                          <a:spcPts val="0"/>
                        </a:spcAft>
                        <a:buFont typeface="+mj-lt"/>
                        <a:buAutoNum type="arabicPeriod"/>
                        <a:tabLst>
                          <a:tab pos="228600" algn="l"/>
                        </a:tabLst>
                      </a:pPr>
                      <a:r>
                        <a:rPr lang="id-ID" sz="2000" dirty="0">
                          <a:latin typeface="Agency FB" pitchFamily="34" charset="0"/>
                          <a:ea typeface="Times New Roman"/>
                          <a:cs typeface="TimesNewRoman"/>
                        </a:rPr>
                        <a:t>Pengetahuan pemrogram cukup terbatas pada teknologi komputer, sistem komputer, utilities dan bahasa-bahasa pemrograman yang diperlukan</a:t>
                      </a:r>
                      <a:r>
                        <a:rPr lang="id-ID" sz="2000" dirty="0" smtClean="0">
                          <a:latin typeface="Agency FB" pitchFamily="34" charset="0"/>
                          <a:ea typeface="Times New Roman"/>
                          <a:cs typeface="TimesNewRoman"/>
                        </a:rPr>
                        <a:t>.</a:t>
                      </a:r>
                      <a:endParaRPr lang="id-ID" sz="2000" dirty="0">
                        <a:latin typeface="Agency FB" pitchFamily="34" charset="0"/>
                        <a:ea typeface="Times New Roman"/>
                      </a:endParaRPr>
                    </a:p>
                  </a:txBody>
                  <a:tcPr marL="50648" marR="50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61938" lvl="0" indent="-261938" algn="just">
                        <a:lnSpc>
                          <a:spcPct val="110000"/>
                        </a:lnSpc>
                        <a:spcAft>
                          <a:spcPts val="0"/>
                        </a:spcAft>
                        <a:buFont typeface="+mj-lt"/>
                        <a:buAutoNum type="arabicPeriod"/>
                        <a:tabLst>
                          <a:tab pos="274320" algn="l"/>
                        </a:tabLst>
                      </a:pPr>
                      <a:r>
                        <a:rPr lang="id-ID" sz="2000" dirty="0">
                          <a:latin typeface="Agency FB" pitchFamily="34" charset="0"/>
                          <a:ea typeface="Times New Roman"/>
                          <a:cs typeface="TimesNewRoman"/>
                        </a:rPr>
                        <a:t>Tanggungjawab analis sistem tidakhanya pada pembuatan program komputer saja, tetapi pada sistem secara keseluruhan.</a:t>
                      </a:r>
                      <a:endParaRPr lang="id-ID" sz="2000" dirty="0">
                        <a:latin typeface="Agency FB" pitchFamily="34" charset="0"/>
                        <a:ea typeface="Times New Roman"/>
                      </a:endParaRPr>
                    </a:p>
                    <a:p>
                      <a:pPr marL="261938" lvl="0" indent="-261938" algn="just">
                        <a:lnSpc>
                          <a:spcPct val="110000"/>
                        </a:lnSpc>
                        <a:spcAft>
                          <a:spcPts val="0"/>
                        </a:spcAft>
                        <a:buFont typeface="+mj-lt"/>
                        <a:buAutoNum type="arabicPeriod"/>
                        <a:tabLst>
                          <a:tab pos="274320" algn="l"/>
                        </a:tabLst>
                      </a:pPr>
                      <a:r>
                        <a:rPr lang="id-ID" sz="2000" dirty="0">
                          <a:latin typeface="Agency FB" pitchFamily="34" charset="0"/>
                          <a:ea typeface="Times New Roman"/>
                          <a:cs typeface="TimesNewRoman"/>
                        </a:rPr>
                        <a:t>Pengetahuan analis sistem harus luas, tidak hanya pada teknologi komputer, tetapi juga pada bidang aplikasi yang ditanganinya</a:t>
                      </a:r>
                      <a:r>
                        <a:rPr lang="id-ID" sz="2000" dirty="0" smtClean="0">
                          <a:latin typeface="Agency FB" pitchFamily="34" charset="0"/>
                          <a:ea typeface="Times New Roman"/>
                          <a:cs typeface="TimesNewRoman"/>
                        </a:rPr>
                        <a:t>.</a:t>
                      </a:r>
                      <a:endParaRPr lang="id-ID" sz="2000" dirty="0">
                        <a:latin typeface="Agency FB" pitchFamily="34" charset="0"/>
                        <a:ea typeface="Times New Roman"/>
                      </a:endParaRPr>
                    </a:p>
                  </a:txBody>
                  <a:tcPr marL="50648" marR="50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2"/>
            <a:ext cx="8358246" cy="830997"/>
          </a:xfrm>
          <a:prstGeom prst="rect">
            <a:avLst/>
          </a:prstGeom>
          <a:noFill/>
        </p:spPr>
        <p:txBody>
          <a:bodyPr wrap="square" rtlCol="0">
            <a:spAutoFit/>
          </a:bodyPr>
          <a:lstStyle/>
          <a:p>
            <a:r>
              <a:rPr lang="id-ID" sz="2400" dirty="0" smtClean="0"/>
              <a:t>Tugas dan tanggungjawab analis sistem dan pemrogram adalah berbeda dan dapat dilihat pada tabel berikut :</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7" name="Table 6"/>
          <p:cNvGraphicFramePr>
            <a:graphicFrameLocks noGrp="1"/>
          </p:cNvGraphicFramePr>
          <p:nvPr>
            <p:extLst>
              <p:ext uri="{D42A27DB-BD31-4B8C-83A1-F6EECF244321}">
                <p14:modId xmlns:p14="http://schemas.microsoft.com/office/powerpoint/2010/main" val="335190172"/>
              </p:ext>
            </p:extLst>
          </p:nvPr>
        </p:nvGraphicFramePr>
        <p:xfrm>
          <a:off x="642907" y="2571744"/>
          <a:ext cx="8143934" cy="4456656"/>
        </p:xfrm>
        <a:graphic>
          <a:graphicData uri="http://schemas.openxmlformats.org/drawingml/2006/table">
            <a:tbl>
              <a:tblPr/>
              <a:tblGrid>
                <a:gridCol w="4071967"/>
                <a:gridCol w="4071967"/>
              </a:tblGrid>
              <a:tr h="346830">
                <a:tc>
                  <a:txBody>
                    <a:bodyPr/>
                    <a:lstStyle/>
                    <a:p>
                      <a:pPr algn="ctr">
                        <a:spcAft>
                          <a:spcPts val="0"/>
                        </a:spcAft>
                      </a:pPr>
                      <a:r>
                        <a:rPr lang="id-ID" sz="2400" b="1" u="sng" dirty="0">
                          <a:latin typeface="Agency FB" pitchFamily="34" charset="0"/>
                          <a:ea typeface="Times New Roman"/>
                          <a:cs typeface="TimesNewRoman"/>
                        </a:rPr>
                        <a:t>Pemrogram (</a:t>
                      </a:r>
                      <a:r>
                        <a:rPr lang="id-ID" sz="2400" b="1" i="1" u="sng" dirty="0">
                          <a:latin typeface="Agency FB" pitchFamily="34" charset="0"/>
                          <a:ea typeface="Times New Roman"/>
                          <a:cs typeface="TimesNewRoman"/>
                        </a:rPr>
                        <a:t>Programmer</a:t>
                      </a:r>
                      <a:r>
                        <a:rPr lang="id-ID" sz="2400" b="1" u="sng" dirty="0">
                          <a:latin typeface="Agency FB" pitchFamily="34" charset="0"/>
                          <a:ea typeface="Times New Roman"/>
                          <a:cs typeface="TimesNewRoman"/>
                        </a:rPr>
                        <a:t>)</a:t>
                      </a:r>
                      <a:endParaRPr lang="id-ID" sz="2400" dirty="0">
                        <a:latin typeface="Agency FB" pitchFamily="34" charset="0"/>
                        <a:ea typeface="Times New Roman"/>
                      </a:endParaRPr>
                    </a:p>
                  </a:txBody>
                  <a:tcPr marL="50648" marR="50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id-ID" sz="2400" b="1" u="sng">
                          <a:latin typeface="Agency FB" pitchFamily="34" charset="0"/>
                          <a:ea typeface="Times New Roman"/>
                          <a:cs typeface="TimesNewRoman"/>
                        </a:rPr>
                        <a:t>Analis Sistem (</a:t>
                      </a:r>
                      <a:r>
                        <a:rPr lang="id-ID" sz="2400" b="1" i="1" u="sng">
                          <a:latin typeface="Agency FB" pitchFamily="34" charset="0"/>
                          <a:ea typeface="Times New Roman"/>
                          <a:cs typeface="TimesNewRoman"/>
                        </a:rPr>
                        <a:t>System Analyst</a:t>
                      </a:r>
                      <a:r>
                        <a:rPr lang="id-ID" sz="2400" b="1" u="sng">
                          <a:latin typeface="Agency FB" pitchFamily="34" charset="0"/>
                          <a:ea typeface="Times New Roman"/>
                          <a:cs typeface="TimesNewRoman"/>
                        </a:rPr>
                        <a:t>)</a:t>
                      </a:r>
                      <a:endParaRPr lang="id-ID" sz="2400">
                        <a:latin typeface="Agency FB" pitchFamily="34" charset="0"/>
                        <a:ea typeface="Times New Roman"/>
                      </a:endParaRPr>
                    </a:p>
                  </a:txBody>
                  <a:tcPr marL="50648" marR="50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5136">
                <a:tc>
                  <a:txBody>
                    <a:bodyPr/>
                    <a:lstStyle/>
                    <a:p>
                      <a:pPr marL="457200" lvl="0" indent="-457200" algn="just">
                        <a:lnSpc>
                          <a:spcPct val="100000"/>
                        </a:lnSpc>
                        <a:spcAft>
                          <a:spcPts val="0"/>
                        </a:spcAft>
                        <a:buFont typeface="+mj-lt"/>
                        <a:buAutoNum type="arabicPeriod" startAt="3"/>
                        <a:tabLst>
                          <a:tab pos="228600" algn="l"/>
                        </a:tabLst>
                      </a:pPr>
                      <a:r>
                        <a:rPr lang="id-ID" sz="2000" dirty="0" smtClean="0">
                          <a:latin typeface="Agency FB" pitchFamily="34" charset="0"/>
                          <a:ea typeface="Times New Roman"/>
                          <a:cs typeface="TimesNewRoman"/>
                        </a:rPr>
                        <a:t>Pekerjaan </a:t>
                      </a:r>
                      <a:r>
                        <a:rPr lang="id-ID" sz="2000" dirty="0">
                          <a:latin typeface="Agency FB" pitchFamily="34" charset="0"/>
                          <a:ea typeface="Times New Roman"/>
                          <a:cs typeface="TimesNewRoman"/>
                        </a:rPr>
                        <a:t>pemrogram sifatnya teknis dan harus tepat dalam pembuatan instruksi-instruksi program.</a:t>
                      </a:r>
                      <a:endParaRPr lang="id-ID" sz="2000" dirty="0">
                        <a:latin typeface="Agency FB" pitchFamily="34" charset="0"/>
                        <a:ea typeface="Times New Roman"/>
                      </a:endParaRPr>
                    </a:p>
                    <a:p>
                      <a:pPr marL="457200" lvl="0" indent="-457200" algn="just">
                        <a:lnSpc>
                          <a:spcPct val="100000"/>
                        </a:lnSpc>
                        <a:spcAft>
                          <a:spcPts val="0"/>
                        </a:spcAft>
                        <a:buFont typeface="+mj-lt"/>
                        <a:buAutoNum type="arabicPeriod" startAt="3"/>
                        <a:tabLst>
                          <a:tab pos="228600" algn="l"/>
                        </a:tabLst>
                      </a:pPr>
                      <a:r>
                        <a:rPr lang="id-ID" sz="2000" dirty="0">
                          <a:latin typeface="Agency FB" pitchFamily="34" charset="0"/>
                          <a:ea typeface="Times New Roman"/>
                          <a:cs typeface="TimesNewRoman"/>
                        </a:rPr>
                        <a:t>Pekerjaan pemrogram tidak menyangkut hubungan dengan banyak orang, terbatas pada sesama pemrogram dan analis sistem yang mempersiapkan rancang bangun (spesifikasi) programnya.</a:t>
                      </a:r>
                      <a:endParaRPr lang="id-ID" sz="2000" dirty="0">
                        <a:latin typeface="Agency FB" pitchFamily="34" charset="0"/>
                        <a:ea typeface="Times New Roman"/>
                      </a:endParaRPr>
                    </a:p>
                  </a:txBody>
                  <a:tcPr marL="50648" marR="50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lvl="0" indent="-457200" algn="just">
                        <a:lnSpc>
                          <a:spcPct val="110000"/>
                        </a:lnSpc>
                        <a:spcAft>
                          <a:spcPts val="0"/>
                        </a:spcAft>
                        <a:buFont typeface="+mj-lt"/>
                        <a:buAutoNum type="arabicPeriod" startAt="3"/>
                        <a:tabLst>
                          <a:tab pos="274320" algn="l"/>
                        </a:tabLst>
                      </a:pPr>
                      <a:r>
                        <a:rPr lang="id-ID" sz="2000" dirty="0" smtClean="0">
                          <a:latin typeface="Agency FB" pitchFamily="34" charset="0"/>
                          <a:ea typeface="Times New Roman"/>
                          <a:cs typeface="TimesNewRoman"/>
                        </a:rPr>
                        <a:t>Pekerjaaan </a:t>
                      </a:r>
                      <a:r>
                        <a:rPr lang="id-ID" sz="2000" dirty="0">
                          <a:latin typeface="Agency FB" pitchFamily="34" charset="0"/>
                          <a:ea typeface="Times New Roman"/>
                          <a:cs typeface="TimesNewRoman"/>
                        </a:rPr>
                        <a:t>analis sistem dalam pembuatan program terbatas pada pemecahan masalah secara garis besar.</a:t>
                      </a:r>
                      <a:endParaRPr lang="id-ID" sz="2000" dirty="0">
                        <a:latin typeface="Agency FB" pitchFamily="34" charset="0"/>
                        <a:ea typeface="Times New Roman"/>
                      </a:endParaRPr>
                    </a:p>
                    <a:p>
                      <a:pPr marL="457200" lvl="0" indent="-457200" algn="just">
                        <a:lnSpc>
                          <a:spcPct val="110000"/>
                        </a:lnSpc>
                        <a:spcAft>
                          <a:spcPts val="0"/>
                        </a:spcAft>
                        <a:buFont typeface="+mj-lt"/>
                        <a:buAutoNum type="arabicPeriod" startAt="3"/>
                        <a:tabLst>
                          <a:tab pos="274320" algn="l"/>
                        </a:tabLst>
                      </a:pPr>
                      <a:r>
                        <a:rPr lang="id-ID" sz="2000" dirty="0">
                          <a:latin typeface="Agency FB" pitchFamily="34" charset="0"/>
                          <a:ea typeface="Times New Roman"/>
                          <a:cs typeface="TimesNewRoman"/>
                        </a:rPr>
                        <a:t>Pekerjaan analis sistem melibatkan hubungan banyak orang, tidak terbatas pada sesama analis sistem, pemrogram, tetapi juga pemakai sistem dan manajer.</a:t>
                      </a:r>
                      <a:endParaRPr lang="id-ID" sz="2000" dirty="0">
                        <a:latin typeface="Agency FB" pitchFamily="34" charset="0"/>
                        <a:ea typeface="Times New Roman"/>
                      </a:endParaRPr>
                    </a:p>
                  </a:txBody>
                  <a:tcPr marL="50648" marR="5064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358246" cy="4893647"/>
          </a:xfrm>
          <a:prstGeom prst="rect">
            <a:avLst/>
          </a:prstGeom>
          <a:noFill/>
        </p:spPr>
        <p:txBody>
          <a:bodyPr wrap="square" rtlCol="0">
            <a:spAutoFit/>
          </a:bodyPr>
          <a:lstStyle/>
          <a:p>
            <a:r>
              <a:rPr lang="id-ID" sz="2400" dirty="0" smtClean="0">
                <a:solidFill>
                  <a:srgbClr val="FF0000"/>
                </a:solidFill>
              </a:rPr>
              <a:t>Analis sistem </a:t>
            </a:r>
            <a:r>
              <a:rPr lang="id-ID" sz="2400" dirty="0" smtClean="0"/>
              <a:t>secara sistematis menilai bagaimana fungsi bisnis dengan cara mengamati proses input dan pengolahan data serta proses output informasi untuk membantu peningkatan proses organisasional. Dengan demikian, analis sistem mempunyai tiga peranan penting, yaitu : </a:t>
            </a:r>
          </a:p>
          <a:p>
            <a:pPr marL="457200" indent="-457200">
              <a:buFont typeface="+mj-lt"/>
              <a:buAutoNum type="arabicPeriod"/>
            </a:pPr>
            <a:r>
              <a:rPr lang="en-US" sz="2400" dirty="0" err="1" smtClean="0"/>
              <a:t>Sebagai</a:t>
            </a:r>
            <a:r>
              <a:rPr lang="en-US" sz="2400" dirty="0" smtClean="0"/>
              <a:t> </a:t>
            </a:r>
            <a:r>
              <a:rPr lang="en-US" sz="2400" dirty="0" err="1" smtClean="0"/>
              <a:t>konsultan</a:t>
            </a:r>
            <a:r>
              <a:rPr lang="en-US" sz="2400" dirty="0" smtClean="0"/>
              <a:t>.</a:t>
            </a:r>
            <a:endParaRPr lang="id-ID" sz="2400" dirty="0" smtClean="0"/>
          </a:p>
          <a:p>
            <a:pPr marL="457200" indent="-457200">
              <a:buFont typeface="+mj-lt"/>
              <a:buAutoNum type="arabicPeriod"/>
            </a:pPr>
            <a:r>
              <a:rPr lang="en-US" sz="2400" dirty="0" err="1" smtClean="0"/>
              <a:t>Sebagai</a:t>
            </a:r>
            <a:r>
              <a:rPr lang="en-US" sz="2400" dirty="0" smtClean="0"/>
              <a:t> </a:t>
            </a:r>
            <a:r>
              <a:rPr lang="en-US" sz="2400" dirty="0" err="1" smtClean="0"/>
              <a:t>ahli</a:t>
            </a:r>
            <a:r>
              <a:rPr lang="en-US" sz="2400" dirty="0" smtClean="0"/>
              <a:t> </a:t>
            </a:r>
            <a:r>
              <a:rPr lang="en-US" sz="2400" dirty="0" err="1" smtClean="0"/>
              <a:t>pendukung</a:t>
            </a:r>
            <a:r>
              <a:rPr lang="en-US" sz="2400" dirty="0" smtClean="0"/>
              <a:t>.</a:t>
            </a:r>
            <a:endParaRPr lang="id-ID" sz="2400" dirty="0" smtClean="0"/>
          </a:p>
          <a:p>
            <a:pPr marL="457200" indent="-457200">
              <a:buFont typeface="+mj-lt"/>
              <a:buAutoNum type="arabicPeriod"/>
            </a:pPr>
            <a:r>
              <a:rPr lang="en-US" sz="2400" dirty="0" err="1" smtClean="0"/>
              <a:t>Sebagai</a:t>
            </a:r>
            <a:r>
              <a:rPr lang="en-US" sz="2400" dirty="0" smtClean="0"/>
              <a:t> </a:t>
            </a:r>
            <a:r>
              <a:rPr lang="en-US" sz="2400" dirty="0" err="1" smtClean="0"/>
              <a:t>agen</a:t>
            </a:r>
            <a:r>
              <a:rPr lang="en-US" sz="2400" dirty="0" smtClean="0"/>
              <a:t> </a:t>
            </a:r>
            <a:r>
              <a:rPr lang="en-US" sz="2400" dirty="0" err="1" smtClean="0"/>
              <a:t>perubahan</a:t>
            </a:r>
            <a:r>
              <a:rPr lang="en-US" sz="2400" dirty="0" smtClean="0"/>
              <a:t>.</a:t>
            </a:r>
            <a:endParaRPr lang="id-ID" sz="2400" dirty="0" smtClean="0"/>
          </a:p>
          <a:p>
            <a:endParaRPr lang="id-ID" sz="2400" dirty="0" smtClean="0"/>
          </a:p>
          <a:p>
            <a:r>
              <a:rPr lang="en-US" sz="2400" dirty="0" err="1" smtClean="0"/>
              <a:t>Analis</a:t>
            </a:r>
            <a:r>
              <a:rPr lang="en-US" sz="2400" dirty="0" smtClean="0"/>
              <a:t> </a:t>
            </a:r>
            <a:r>
              <a:rPr lang="en-US" sz="2400" dirty="0" err="1" smtClean="0"/>
              <a:t>sistem</a:t>
            </a:r>
            <a:r>
              <a:rPr lang="en-US" sz="2400" dirty="0" smtClean="0"/>
              <a:t> </a:t>
            </a:r>
            <a:r>
              <a:rPr lang="en-US" sz="2400" dirty="0" err="1" smtClean="0"/>
              <a:t>harus</a:t>
            </a:r>
            <a:r>
              <a:rPr lang="en-US" sz="2400" dirty="0" smtClean="0"/>
              <a:t> </a:t>
            </a:r>
            <a:r>
              <a:rPr lang="en-US" sz="2400" dirty="0" err="1" smtClean="0"/>
              <a:t>mempunyai</a:t>
            </a:r>
            <a:r>
              <a:rPr lang="en-US" sz="2400" dirty="0" smtClean="0"/>
              <a:t> </a:t>
            </a:r>
            <a:r>
              <a:rPr lang="en-US" sz="2400" dirty="0" err="1" smtClean="0">
                <a:solidFill>
                  <a:srgbClr val="FF0000"/>
                </a:solidFill>
              </a:rPr>
              <a:t>pengetahuan</a:t>
            </a:r>
            <a:r>
              <a:rPr lang="en-US" sz="2400" dirty="0" smtClean="0">
                <a:solidFill>
                  <a:srgbClr val="FF0000"/>
                </a:solidFill>
              </a:rPr>
              <a:t> yang </a:t>
            </a:r>
            <a:r>
              <a:rPr lang="en-US" sz="2400" dirty="0" err="1" smtClean="0">
                <a:solidFill>
                  <a:srgbClr val="FF0000"/>
                </a:solidFill>
              </a:rPr>
              <a:t>luas</a:t>
            </a:r>
            <a:r>
              <a:rPr lang="en-US" sz="2400" dirty="0" smtClean="0">
                <a:solidFill>
                  <a:srgbClr val="FF0000"/>
                </a:solidFill>
              </a:rPr>
              <a:t> </a:t>
            </a:r>
            <a:r>
              <a:rPr lang="en-US" sz="2400" dirty="0" err="1" smtClean="0">
                <a:solidFill>
                  <a:srgbClr val="FF0000"/>
                </a:solidFill>
              </a:rPr>
              <a:t>dan</a:t>
            </a:r>
            <a:r>
              <a:rPr lang="en-US" sz="2400" dirty="0" smtClean="0">
                <a:solidFill>
                  <a:srgbClr val="FF0000"/>
                </a:solidFill>
              </a:rPr>
              <a:t> </a:t>
            </a:r>
            <a:r>
              <a:rPr lang="en-US" sz="2400" dirty="0" err="1" smtClean="0">
                <a:solidFill>
                  <a:srgbClr val="FF0000"/>
                </a:solidFill>
              </a:rPr>
              <a:t>keahlian</a:t>
            </a:r>
            <a:r>
              <a:rPr lang="en-US" sz="2400" dirty="0" smtClean="0">
                <a:solidFill>
                  <a:srgbClr val="FF0000"/>
                </a:solidFill>
              </a:rPr>
              <a:t> yang </a:t>
            </a:r>
            <a:r>
              <a:rPr lang="en-US" sz="2400" dirty="0" err="1" smtClean="0">
                <a:solidFill>
                  <a:srgbClr val="FF0000"/>
                </a:solidFill>
              </a:rPr>
              <a:t>khusus</a:t>
            </a:r>
            <a:r>
              <a:rPr lang="en-US" sz="2400" dirty="0" smtClean="0"/>
              <a:t>. </a:t>
            </a:r>
            <a:r>
              <a:rPr lang="en-US" sz="2400" dirty="0" err="1" smtClean="0"/>
              <a:t>Beberapa</a:t>
            </a:r>
            <a:r>
              <a:rPr lang="en-US" sz="2400" dirty="0" smtClean="0"/>
              <a:t> </a:t>
            </a:r>
            <a:r>
              <a:rPr lang="en-US" sz="2400" dirty="0" err="1" smtClean="0"/>
              <a:t>analis</a:t>
            </a:r>
            <a:r>
              <a:rPr lang="en-US" sz="2400" dirty="0" smtClean="0"/>
              <a:t> </a:t>
            </a:r>
            <a:r>
              <a:rPr lang="en-US" sz="2400" dirty="0" err="1" smtClean="0"/>
              <a:t>sistem</a:t>
            </a:r>
            <a:r>
              <a:rPr lang="en-US" sz="2400" dirty="0" smtClean="0"/>
              <a:t> </a:t>
            </a:r>
            <a:r>
              <a:rPr lang="en-US" sz="2400" dirty="0" err="1" smtClean="0"/>
              <a:t>setuju</a:t>
            </a:r>
            <a:r>
              <a:rPr lang="en-US" sz="2400" dirty="0" smtClean="0"/>
              <a:t> </a:t>
            </a:r>
            <a:r>
              <a:rPr lang="en-US" sz="2400" dirty="0" err="1" smtClean="0"/>
              <a:t>bahwa</a:t>
            </a:r>
            <a:r>
              <a:rPr lang="en-US" sz="2400" dirty="0" smtClean="0"/>
              <a:t> </a:t>
            </a:r>
            <a:r>
              <a:rPr lang="en-US" sz="2400" dirty="0" err="1" smtClean="0"/>
              <a:t>pengetahuan-pengetahuan</a:t>
            </a:r>
            <a:r>
              <a:rPr lang="en-US" sz="2400" dirty="0" smtClean="0"/>
              <a:t> </a:t>
            </a:r>
            <a:r>
              <a:rPr lang="en-US" sz="2400" dirty="0" err="1" smtClean="0"/>
              <a:t>dan</a:t>
            </a:r>
            <a:r>
              <a:rPr lang="en-US" sz="2400" dirty="0" smtClean="0"/>
              <a:t> </a:t>
            </a:r>
            <a:r>
              <a:rPr lang="en-US" sz="2400" dirty="0" err="1" smtClean="0"/>
              <a:t>keahlian</a:t>
            </a:r>
            <a:r>
              <a:rPr lang="en-US" sz="2400" dirty="0" smtClean="0"/>
              <a:t> </a:t>
            </a:r>
            <a:r>
              <a:rPr lang="en-US" sz="2400" dirty="0" err="1" smtClean="0"/>
              <a:t>berikut</a:t>
            </a:r>
            <a:r>
              <a:rPr lang="en-US" sz="2400" dirty="0" smtClean="0"/>
              <a:t> </a:t>
            </a:r>
            <a:r>
              <a:rPr lang="en-US" sz="2400" dirty="0" err="1" smtClean="0"/>
              <a:t>ini</a:t>
            </a:r>
            <a:r>
              <a:rPr lang="en-US" sz="2400" dirty="0" smtClean="0"/>
              <a:t> </a:t>
            </a:r>
            <a:r>
              <a:rPr lang="en-US" sz="2400" dirty="0" err="1" smtClean="0"/>
              <a:t>sangat</a:t>
            </a:r>
            <a:r>
              <a:rPr lang="en-US" sz="2400" dirty="0" smtClean="0"/>
              <a:t> </a:t>
            </a:r>
            <a:r>
              <a:rPr lang="en-US" sz="2400" dirty="0" err="1" smtClean="0"/>
              <a:t>diperlukan</a:t>
            </a:r>
            <a:r>
              <a:rPr lang="en-US" sz="2400" dirty="0" smtClean="0"/>
              <a:t> </a:t>
            </a:r>
            <a:r>
              <a:rPr lang="en-US" sz="2400" dirty="0" err="1" smtClean="0"/>
              <a:t>bagi</a:t>
            </a:r>
            <a:r>
              <a:rPr lang="en-US" sz="2400" dirty="0" smtClean="0"/>
              <a:t> </a:t>
            </a:r>
            <a:r>
              <a:rPr lang="en-US" sz="2400" dirty="0" err="1" smtClean="0"/>
              <a:t>seorang</a:t>
            </a:r>
            <a:r>
              <a:rPr lang="en-US" sz="2400" dirty="0" smtClean="0"/>
              <a:t> </a:t>
            </a:r>
            <a:r>
              <a:rPr lang="en-US" sz="2400" dirty="0" err="1" smtClean="0"/>
              <a:t>analis</a:t>
            </a:r>
            <a:r>
              <a:rPr lang="en-US" sz="2400" dirty="0" smtClean="0"/>
              <a:t> </a:t>
            </a:r>
            <a:r>
              <a:rPr lang="en-US" sz="2400" dirty="0" err="1" smtClean="0"/>
              <a:t>sistem</a:t>
            </a:r>
            <a:r>
              <a:rPr lang="en-US" sz="2400" dirty="0" smtClean="0"/>
              <a:t> yang </a:t>
            </a:r>
            <a:r>
              <a:rPr lang="en-US" sz="2400" dirty="0" err="1" smtClean="0"/>
              <a:t>baik</a:t>
            </a:r>
            <a:r>
              <a:rPr lang="en-US" sz="2400" dirty="0" smtClean="0"/>
              <a:t> :</a:t>
            </a:r>
            <a:endParaRPr lang="id-ID" sz="2400"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358246" cy="4154984"/>
          </a:xfrm>
          <a:prstGeom prst="rect">
            <a:avLst/>
          </a:prstGeom>
          <a:noFill/>
        </p:spPr>
        <p:txBody>
          <a:bodyPr wrap="square" rtlCol="0">
            <a:spAutoFit/>
          </a:bodyPr>
          <a:lstStyle/>
          <a:p>
            <a:pPr marL="457200" indent="-457200">
              <a:buFont typeface="+mj-lt"/>
              <a:buAutoNum type="arabicPeriod"/>
            </a:pPr>
            <a:r>
              <a:rPr lang="id-ID" sz="2400" b="1" dirty="0" smtClean="0"/>
              <a:t>Pengetahuan dan keahlian tentang teknik pengolahan data, teknologi komputer dan pemrograman komputer.</a:t>
            </a:r>
            <a:endParaRPr lang="id-ID" sz="2400" dirty="0" smtClean="0"/>
          </a:p>
          <a:p>
            <a:pPr marL="914400" lvl="1" indent="-457200">
              <a:buFont typeface="+mj-lt"/>
              <a:buAutoNum type="alphaLcPeriod"/>
            </a:pPr>
            <a:r>
              <a:rPr lang="id-ID" sz="2400" dirty="0" smtClean="0"/>
              <a:t>Keahlian teknis yang harus dimiliki adalah termasuk keahlian dalam penggunaan alat dan teknik untuk pengembangan perangkat lunak aplikasi serta keahlian dalam menggunakan komputer.</a:t>
            </a:r>
          </a:p>
          <a:p>
            <a:pPr marL="914400" lvl="1" indent="-457200">
              <a:buFont typeface="+mj-lt"/>
              <a:buAutoNum type="alphaLcPeriod"/>
            </a:pPr>
            <a:r>
              <a:rPr lang="id-ID" sz="2400" dirty="0" smtClean="0"/>
              <a:t>Pengetahuan teknis yang harus dimiliki meliputi pengetahuan tentang perangkat keras komputer, teknologi komunikasi data, bahasa-bahasa komputer, sistem operasi, utilities dan paket-paket perangkat lunak lainnya.</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458200" cy="1222375"/>
          </a:xfrm>
        </p:spPr>
        <p:txBody>
          <a:bodyPr>
            <a:normAutofit/>
          </a:bodyPr>
          <a:lstStyle/>
          <a:p>
            <a:r>
              <a:rPr lang="id-ID" dirty="0" smtClean="0"/>
              <a:t>1	PENGANTAR SISTEM INFORMASI</a:t>
            </a:r>
            <a:endParaRPr lang="id-ID" dirty="0"/>
          </a:p>
        </p:txBody>
      </p:sp>
      <p:sp>
        <p:nvSpPr>
          <p:cNvPr id="3" name="Subtitle 2"/>
          <p:cNvSpPr>
            <a:spLocks noGrp="1"/>
          </p:cNvSpPr>
          <p:nvPr>
            <p:ph type="subTitle" idx="1"/>
          </p:nvPr>
        </p:nvSpPr>
        <p:spPr>
          <a:xfrm>
            <a:off x="428596" y="928670"/>
            <a:ext cx="8458200" cy="642942"/>
          </a:xfrm>
        </p:spPr>
        <p:txBody>
          <a:bodyPr>
            <a:normAutofit/>
          </a:bodyPr>
          <a:lstStyle/>
          <a:p>
            <a:r>
              <a:rPr lang="id-ID" sz="3600" dirty="0" smtClean="0"/>
              <a:t>1.4	Analisis Sistem Informasi</a:t>
            </a:r>
          </a:p>
        </p:txBody>
      </p:sp>
      <p:sp>
        <p:nvSpPr>
          <p:cNvPr id="5" name="TextBox 4"/>
          <p:cNvSpPr txBox="1"/>
          <p:nvPr/>
        </p:nvSpPr>
        <p:spPr>
          <a:xfrm>
            <a:off x="571472" y="1571613"/>
            <a:ext cx="8358246" cy="3785652"/>
          </a:xfrm>
          <a:prstGeom prst="rect">
            <a:avLst/>
          </a:prstGeom>
          <a:noFill/>
        </p:spPr>
        <p:txBody>
          <a:bodyPr wrap="square" rtlCol="0">
            <a:spAutoFit/>
          </a:bodyPr>
          <a:lstStyle/>
          <a:p>
            <a:pPr marL="457200" indent="-457200">
              <a:buFont typeface="+mj-lt"/>
              <a:buAutoNum type="arabicPeriod" startAt="2"/>
            </a:pPr>
            <a:r>
              <a:rPr lang="pt-BR" sz="2400" b="1" dirty="0" smtClean="0"/>
              <a:t>Pengetahuan tentang bisnis secara umum.</a:t>
            </a:r>
            <a:endParaRPr lang="id-ID" sz="2400" dirty="0" smtClean="0"/>
          </a:p>
          <a:p>
            <a:r>
              <a:rPr lang="pt-BR" sz="2400" dirty="0" smtClean="0"/>
              <a:t>Aplikasi bisnis merupakan aplikasi yang sekarang paling banyak diterapkan, maka analis sistem harus mempunyai pengetahuan tentang ini. Pengetahuan ini dibutuhkan supaya analis sistem dapat berkomunikasi dengan pemakai sistem. Pengetahuan tentang bisnis ini meliputi akuntansi keuangan, akuntansi biaya, akuntansi manajemen, sistem pengendalian manajemen, pemasaran, produksi, manajemen personalia, keuangan, tingkah laku organisasi, kebijaksanaan perusahaan dan aspek-aspek bisnis lainnya.</a:t>
            </a:r>
            <a:endParaRPr lang="id-ID" sz="24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194</TotalTime>
  <Words>1414</Words>
  <Application>Microsoft Macintosh PowerPoint</Application>
  <PresentationFormat>On-screen Show (4:3)</PresentationFormat>
  <Paragraphs>118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SISTEM INFORMASI</vt:lpstr>
      <vt:lpstr>PowerPoint Presentation</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lpstr>1 PENGANTAR SISTEM INFORMASI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dc:title>
  <dc:creator>Customer</dc:creator>
  <cp:lastModifiedBy>User 17</cp:lastModifiedBy>
  <cp:revision>56</cp:revision>
  <dcterms:created xsi:type="dcterms:W3CDTF">2015-01-05T12:14:12Z</dcterms:created>
  <dcterms:modified xsi:type="dcterms:W3CDTF">2020-09-08T02:43:37Z</dcterms:modified>
</cp:coreProperties>
</file>