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9144000"/>
  <p:notesSz cx="7010400" cy="9296400"/>
  <p:embeddedFontLst>
    <p:embeddedFont>
      <p:font typeface="Book Antiqua"/>
      <p:regular r:id="rId47"/>
      <p:bold r:id="rId48"/>
      <p:italic r:id="rId49"/>
      <p:boldItalic r:id="rId50"/>
    </p:embeddedFont>
    <p:embeddedFont>
      <p:font typeface="Century Gothic"/>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5" roundtripDataSignature="AMtx7mg5xvKb2pyjB6R1/etTM3QN35TH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ookAntiqua-bold.fntdata"/><Relationship Id="rId47" Type="http://schemas.openxmlformats.org/officeDocument/2006/relationships/font" Target="fonts/BookAntiqua-regular.fntdata"/><Relationship Id="rId49" Type="http://schemas.openxmlformats.org/officeDocument/2006/relationships/font" Target="fonts/BookAntiqu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enturyGothic-regular.fntdata"/><Relationship Id="rId50" Type="http://schemas.openxmlformats.org/officeDocument/2006/relationships/font" Target="fonts/BookAntiqua-boldItalic.fntdata"/><Relationship Id="rId53" Type="http://schemas.openxmlformats.org/officeDocument/2006/relationships/font" Target="fonts/CenturyGothic-italic.fntdata"/><Relationship Id="rId52" Type="http://schemas.openxmlformats.org/officeDocument/2006/relationships/font" Target="fonts/CenturyGothic-bold.fntdata"/><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6: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7: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0: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2: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3: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4: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5: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6: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7: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8: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9: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0: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1: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2: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2: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3: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3: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4: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4: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5: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5: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6: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6: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7: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8: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8: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9: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9: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0: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0: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1: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sp>
        <p:nvSpPr>
          <p:cNvPr id="16" name="Google Shape;16;p43"/>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7" name="Google Shape;17;p43"/>
          <p:cNvSpPr/>
          <p:nvPr/>
        </p:nvSpPr>
        <p:spPr>
          <a:xfrm>
            <a:off x="91440" y="101600"/>
            <a:ext cx="8961120" cy="6664960"/>
          </a:xfrm>
          <a:prstGeom prst="roundRect">
            <a:avLst>
              <a:gd fmla="val 1735" name="adj"/>
            </a:avLst>
          </a:prstGeom>
          <a:blipFill rotWithShape="1">
            <a:blip r:embed="rId2">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8" name="Google Shape;18;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3"/>
          <p:cNvSpPr/>
          <p:nvPr/>
        </p:nvSpPr>
        <p:spPr>
          <a:xfrm>
            <a:off x="345440" y="2942602"/>
            <a:ext cx="7147931" cy="2463800"/>
          </a:xfrm>
          <a:prstGeom prst="rect">
            <a:avLst/>
          </a:prstGeom>
          <a:solidFill>
            <a:srgbClr val="FFFFFF">
              <a:alpha val="8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1" name="Google Shape;21;p43"/>
          <p:cNvSpPr/>
          <p:nvPr/>
        </p:nvSpPr>
        <p:spPr>
          <a:xfrm>
            <a:off x="7572652" y="2944634"/>
            <a:ext cx="1190348" cy="2459736"/>
          </a:xfrm>
          <a:prstGeom prst="rect">
            <a:avLst/>
          </a:prstGeom>
          <a:solidFill>
            <a:srgbClr val="FFFFFF">
              <a:alpha val="8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2" name="Google Shape;22;p43"/>
          <p:cNvSpPr/>
          <p:nvPr/>
        </p:nvSpPr>
        <p:spPr>
          <a:xfrm>
            <a:off x="7712714" y="3136658"/>
            <a:ext cx="910224" cy="2075688"/>
          </a:xfrm>
          <a:prstGeom prst="rect">
            <a:avLst/>
          </a:prstGeom>
          <a:solidFill>
            <a:schemeClr val="accent3">
              <a:alpha val="69803"/>
            </a:schemeClr>
          </a:solidFill>
          <a:ln cap="flat" cmpd="sng" w="9525">
            <a:solidFill>
              <a:srgbClr val="6B7C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3" name="Google Shape;23;p43"/>
          <p:cNvSpPr/>
          <p:nvPr/>
        </p:nvSpPr>
        <p:spPr>
          <a:xfrm>
            <a:off x="445483" y="3055621"/>
            <a:ext cx="6947845" cy="224535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4" name="Google Shape;24;p43"/>
          <p:cNvSpPr txBox="1"/>
          <p:nvPr>
            <p:ph idx="12" type="sldNum"/>
          </p:nvPr>
        </p:nvSpPr>
        <p:spPr>
          <a:xfrm>
            <a:off x="7786826" y="4625268"/>
            <a:ext cx="762000" cy="4572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800" u="none" cap="none" strike="noStrike">
                <a:solidFill>
                  <a:srgbClr val="47534C"/>
                </a:solidFill>
                <a:latin typeface="Century Gothic"/>
                <a:ea typeface="Century Gothic"/>
                <a:cs typeface="Century Gothic"/>
                <a:sym typeface="Century Gothic"/>
              </a:defRPr>
            </a:lvl1pPr>
            <a:lvl2pPr indent="0" lvl="1" marL="0" algn="ctr">
              <a:spcBef>
                <a:spcPts val="0"/>
              </a:spcBef>
              <a:buNone/>
              <a:defRPr b="0" i="0" sz="2800" u="none" cap="none" strike="noStrike">
                <a:solidFill>
                  <a:srgbClr val="47534C"/>
                </a:solidFill>
                <a:latin typeface="Century Gothic"/>
                <a:ea typeface="Century Gothic"/>
                <a:cs typeface="Century Gothic"/>
                <a:sym typeface="Century Gothic"/>
              </a:defRPr>
            </a:lvl2pPr>
            <a:lvl3pPr indent="0" lvl="2" marL="0" algn="ctr">
              <a:spcBef>
                <a:spcPts val="0"/>
              </a:spcBef>
              <a:buNone/>
              <a:defRPr b="0" i="0" sz="2800" u="none" cap="none" strike="noStrike">
                <a:solidFill>
                  <a:srgbClr val="47534C"/>
                </a:solidFill>
                <a:latin typeface="Century Gothic"/>
                <a:ea typeface="Century Gothic"/>
                <a:cs typeface="Century Gothic"/>
                <a:sym typeface="Century Gothic"/>
              </a:defRPr>
            </a:lvl3pPr>
            <a:lvl4pPr indent="0" lvl="3" marL="0" algn="ctr">
              <a:spcBef>
                <a:spcPts val="0"/>
              </a:spcBef>
              <a:buNone/>
              <a:defRPr b="0" i="0" sz="2800" u="none" cap="none" strike="noStrike">
                <a:solidFill>
                  <a:srgbClr val="47534C"/>
                </a:solidFill>
                <a:latin typeface="Century Gothic"/>
                <a:ea typeface="Century Gothic"/>
                <a:cs typeface="Century Gothic"/>
                <a:sym typeface="Century Gothic"/>
              </a:defRPr>
            </a:lvl4pPr>
            <a:lvl5pPr indent="0" lvl="4" marL="0" algn="ctr">
              <a:spcBef>
                <a:spcPts val="0"/>
              </a:spcBef>
              <a:buNone/>
              <a:defRPr b="0" i="0" sz="2800" u="none" cap="none" strike="noStrike">
                <a:solidFill>
                  <a:srgbClr val="47534C"/>
                </a:solidFill>
                <a:latin typeface="Century Gothic"/>
                <a:ea typeface="Century Gothic"/>
                <a:cs typeface="Century Gothic"/>
                <a:sym typeface="Century Gothic"/>
              </a:defRPr>
            </a:lvl5pPr>
            <a:lvl6pPr indent="0" lvl="5" marL="0" algn="ctr">
              <a:spcBef>
                <a:spcPts val="0"/>
              </a:spcBef>
              <a:buNone/>
              <a:defRPr b="0" i="0" sz="2800" u="none" cap="none" strike="noStrike">
                <a:solidFill>
                  <a:srgbClr val="47534C"/>
                </a:solidFill>
                <a:latin typeface="Century Gothic"/>
                <a:ea typeface="Century Gothic"/>
                <a:cs typeface="Century Gothic"/>
                <a:sym typeface="Century Gothic"/>
              </a:defRPr>
            </a:lvl6pPr>
            <a:lvl7pPr indent="0" lvl="6" marL="0" algn="ctr">
              <a:spcBef>
                <a:spcPts val="0"/>
              </a:spcBef>
              <a:buNone/>
              <a:defRPr b="0" i="0" sz="2800" u="none" cap="none" strike="noStrike">
                <a:solidFill>
                  <a:srgbClr val="47534C"/>
                </a:solidFill>
                <a:latin typeface="Century Gothic"/>
                <a:ea typeface="Century Gothic"/>
                <a:cs typeface="Century Gothic"/>
                <a:sym typeface="Century Gothic"/>
              </a:defRPr>
            </a:lvl7pPr>
            <a:lvl8pPr indent="0" lvl="7" marL="0" algn="ctr">
              <a:spcBef>
                <a:spcPts val="0"/>
              </a:spcBef>
              <a:buNone/>
              <a:defRPr b="0" i="0" sz="2800" u="none" cap="none" strike="noStrike">
                <a:solidFill>
                  <a:srgbClr val="47534C"/>
                </a:solidFill>
                <a:latin typeface="Century Gothic"/>
                <a:ea typeface="Century Gothic"/>
                <a:cs typeface="Century Gothic"/>
                <a:sym typeface="Century Gothic"/>
              </a:defRPr>
            </a:lvl8pPr>
            <a:lvl9pPr indent="0" lvl="8" marL="0" algn="ctr">
              <a:spcBef>
                <a:spcPts val="0"/>
              </a:spcBef>
              <a:buNone/>
              <a:defRPr b="0" i="0" sz="2800" u="none" cap="none" strike="noStrike">
                <a:solidFill>
                  <a:srgbClr val="47534C"/>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tr-TR"/>
              <a:t>‹#›</a:t>
            </a:fld>
            <a:endParaRPr/>
          </a:p>
        </p:txBody>
      </p:sp>
      <p:sp>
        <p:nvSpPr>
          <p:cNvPr id="25" name="Google Shape;25;p43"/>
          <p:cNvSpPr/>
          <p:nvPr/>
        </p:nvSpPr>
        <p:spPr>
          <a:xfrm>
            <a:off x="541822" y="4559276"/>
            <a:ext cx="6755166" cy="66436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6" name="Google Shape;26;p43"/>
          <p:cNvSpPr/>
          <p:nvPr/>
        </p:nvSpPr>
        <p:spPr>
          <a:xfrm>
            <a:off x="538971" y="3139440"/>
            <a:ext cx="6760868" cy="2077720"/>
          </a:xfrm>
          <a:prstGeom prst="rect">
            <a:avLst/>
          </a:prstGeom>
          <a:noFill/>
          <a:ln cap="flat" cmpd="dbl" w="9525">
            <a:solidFill>
              <a:srgbClr val="6B7C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7" name="Google Shape;27;p43"/>
          <p:cNvSpPr txBox="1"/>
          <p:nvPr>
            <p:ph idx="1" type="subTitle"/>
          </p:nvPr>
        </p:nvSpPr>
        <p:spPr>
          <a:xfrm>
            <a:off x="642805" y="4648200"/>
            <a:ext cx="6553200" cy="457200"/>
          </a:xfrm>
          <a:prstGeom prst="rect">
            <a:avLst/>
          </a:prstGeom>
          <a:noFill/>
          <a:ln>
            <a:noFill/>
          </a:ln>
        </p:spPr>
        <p:txBody>
          <a:bodyPr anchorCtr="0" anchor="t" bIns="45700" lIns="91425" spcFirstLastPara="1" rIns="91425" wrap="square" tIns="45700">
            <a:normAutofit/>
          </a:bodyPr>
          <a:lstStyle>
            <a:lvl1pPr lvl="0" algn="ctr">
              <a:spcBef>
                <a:spcPts val="360"/>
              </a:spcBef>
              <a:spcAft>
                <a:spcPts val="0"/>
              </a:spcAft>
              <a:buSzPts val="1800"/>
              <a:buNone/>
              <a:defRPr sz="1800" cap="none">
                <a:solidFill>
                  <a:srgbClr val="FFFFFF"/>
                </a:solidFill>
              </a:defRPr>
            </a:lvl1pPr>
            <a:lvl2pPr lvl="1" algn="ctr">
              <a:spcBef>
                <a:spcPts val="400"/>
              </a:spcBef>
              <a:spcAft>
                <a:spcPts val="0"/>
              </a:spcAft>
              <a:buSzPts val="2000"/>
              <a:buNone/>
              <a:defRPr>
                <a:solidFill>
                  <a:srgbClr val="888888"/>
                </a:solidFill>
              </a:defRPr>
            </a:lvl2pPr>
            <a:lvl3pPr lvl="2" algn="ctr">
              <a:spcBef>
                <a:spcPts val="360"/>
              </a:spcBef>
              <a:spcAft>
                <a:spcPts val="0"/>
              </a:spcAft>
              <a:buSzPts val="1800"/>
              <a:buNone/>
              <a:defRPr>
                <a:solidFill>
                  <a:srgbClr val="888888"/>
                </a:solidFill>
              </a:defRPr>
            </a:lvl3pPr>
            <a:lvl4pPr lvl="3" algn="ctr">
              <a:spcBef>
                <a:spcPts val="320"/>
              </a:spcBef>
              <a:spcAft>
                <a:spcPts val="0"/>
              </a:spcAft>
              <a:buSzPts val="1600"/>
              <a:buNone/>
              <a:defRPr>
                <a:solidFill>
                  <a:srgbClr val="888888"/>
                </a:solidFill>
              </a:defRPr>
            </a:lvl4pPr>
            <a:lvl5pPr lvl="4" algn="ctr">
              <a:spcBef>
                <a:spcPts val="320"/>
              </a:spcBef>
              <a:spcAft>
                <a:spcPts val="0"/>
              </a:spcAft>
              <a:buSzPts val="1600"/>
              <a:buNone/>
              <a:defRPr>
                <a:solidFill>
                  <a:srgbClr val="888888"/>
                </a:solidFill>
              </a:defRPr>
            </a:lvl5pPr>
            <a:lvl6pPr lvl="5" algn="ctr">
              <a:spcBef>
                <a:spcPts val="280"/>
              </a:spcBef>
              <a:spcAft>
                <a:spcPts val="0"/>
              </a:spcAft>
              <a:buSzPts val="1400"/>
              <a:buNone/>
              <a:defRPr>
                <a:solidFill>
                  <a:srgbClr val="888888"/>
                </a:solidFill>
              </a:defRPr>
            </a:lvl6pPr>
            <a:lvl7pPr lvl="6" algn="ctr">
              <a:spcBef>
                <a:spcPts val="280"/>
              </a:spcBef>
              <a:spcAft>
                <a:spcPts val="0"/>
              </a:spcAft>
              <a:buSzPts val="1400"/>
              <a:buNone/>
              <a:defRPr>
                <a:solidFill>
                  <a:srgbClr val="888888"/>
                </a:solidFill>
              </a:defRPr>
            </a:lvl7pPr>
            <a:lvl8pPr lvl="7" algn="ctr">
              <a:spcBef>
                <a:spcPts val="280"/>
              </a:spcBef>
              <a:spcAft>
                <a:spcPts val="0"/>
              </a:spcAft>
              <a:buSzPts val="1400"/>
              <a:buNone/>
              <a:defRPr>
                <a:solidFill>
                  <a:srgbClr val="888888"/>
                </a:solidFill>
              </a:defRPr>
            </a:lvl8pPr>
            <a:lvl9pPr lvl="8" algn="ctr">
              <a:spcBef>
                <a:spcPts val="280"/>
              </a:spcBef>
              <a:spcAft>
                <a:spcPts val="0"/>
              </a:spcAft>
              <a:buSzPts val="1400"/>
              <a:buNone/>
              <a:defRPr>
                <a:solidFill>
                  <a:srgbClr val="888888"/>
                </a:solidFill>
              </a:defRPr>
            </a:lvl9pPr>
          </a:lstStyle>
          <a:p/>
        </p:txBody>
      </p:sp>
      <p:sp>
        <p:nvSpPr>
          <p:cNvPr id="28" name="Google Shape;28;p43"/>
          <p:cNvSpPr txBox="1"/>
          <p:nvPr>
            <p:ph type="ctrTitle"/>
          </p:nvPr>
        </p:nvSpPr>
        <p:spPr>
          <a:xfrm>
            <a:off x="604705" y="3227033"/>
            <a:ext cx="6629400" cy="1219201"/>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47534C"/>
              </a:buClr>
              <a:buSzPts val="4000"/>
              <a:buFont typeface="Book Antiqua"/>
              <a:buNone/>
              <a:defRPr sz="4000">
                <a:solidFill>
                  <a:srgbClr val="47534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52"/>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6B7C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52"/>
          <p:cNvSpPr txBox="1"/>
          <p:nvPr>
            <p:ph idx="1" type="body"/>
          </p:nvPr>
        </p:nvSpPr>
        <p:spPr>
          <a:xfrm rot="5400000">
            <a:off x="2385219" y="-175418"/>
            <a:ext cx="43735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4" name="Shape 104"/>
        <p:cNvGrpSpPr/>
        <p:nvPr/>
      </p:nvGrpSpPr>
      <p:grpSpPr>
        <a:xfrm>
          <a:off x="0" y="0"/>
          <a:ext cx="0" cy="0"/>
          <a:chOff x="0" y="0"/>
          <a:chExt cx="0" cy="0"/>
        </a:xfrm>
      </p:grpSpPr>
      <p:sp>
        <p:nvSpPr>
          <p:cNvPr id="105" name="Google Shape;105;p53"/>
          <p:cNvSpPr/>
          <p:nvPr/>
        </p:nvSpPr>
        <p:spPr>
          <a:xfrm>
            <a:off x="6861702" y="228600"/>
            <a:ext cx="1859280" cy="6122634"/>
          </a:xfrm>
          <a:prstGeom prst="rect">
            <a:avLst/>
          </a:prstGeom>
          <a:solidFill>
            <a:srgbClr val="FFFFFF">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06" name="Google Shape;106;p53"/>
          <p:cNvSpPr/>
          <p:nvPr/>
        </p:nvSpPr>
        <p:spPr>
          <a:xfrm>
            <a:off x="6955225" y="351409"/>
            <a:ext cx="1672235" cy="587701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07" name="Google Shape;107;p53"/>
          <p:cNvSpPr txBox="1"/>
          <p:nvPr>
            <p:ph type="title"/>
          </p:nvPr>
        </p:nvSpPr>
        <p:spPr>
          <a:xfrm rot="5400000">
            <a:off x="4896852" y="2547152"/>
            <a:ext cx="5788981" cy="148553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6B7C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53"/>
          <p:cNvSpPr txBox="1"/>
          <p:nvPr>
            <p:ph idx="1" type="body"/>
          </p:nvPr>
        </p:nvSpPr>
        <p:spPr>
          <a:xfrm rot="5400000">
            <a:off x="647699" y="190500"/>
            <a:ext cx="5791201" cy="61722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9" name="Google Shape;109;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4"/>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6B7C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4"/>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2" name="Google Shape;32;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5" name="Shape 35"/>
        <p:cNvGrpSpPr/>
        <p:nvPr/>
      </p:nvGrpSpPr>
      <p:grpSpPr>
        <a:xfrm>
          <a:off x="0" y="0"/>
          <a:ext cx="0" cy="0"/>
          <a:chOff x="0" y="0"/>
          <a:chExt cx="0" cy="0"/>
        </a:xfrm>
      </p:grpSpPr>
      <p:sp>
        <p:nvSpPr>
          <p:cNvPr id="36" name="Google Shape;36;p45"/>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7" name="Google Shape;37;p45"/>
          <p:cNvSpPr/>
          <p:nvPr/>
        </p:nvSpPr>
        <p:spPr>
          <a:xfrm>
            <a:off x="91440" y="101600"/>
            <a:ext cx="8961120" cy="6664960"/>
          </a:xfrm>
          <a:prstGeom prst="roundRect">
            <a:avLst>
              <a:gd fmla="val 1735" name="adj"/>
            </a:avLst>
          </a:prstGeom>
          <a:blipFill rotWithShape="1">
            <a:blip r:embed="rId2">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8" name="Google Shape;38;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5"/>
          <p:cNvSpPr/>
          <p:nvPr/>
        </p:nvSpPr>
        <p:spPr>
          <a:xfrm>
            <a:off x="451976" y="2946400"/>
            <a:ext cx="8265160" cy="2463800"/>
          </a:xfrm>
          <a:prstGeom prst="rect">
            <a:avLst/>
          </a:prstGeom>
          <a:solidFill>
            <a:srgbClr val="FFFFFF">
              <a:alpha val="8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0" name="Google Shape;40;p45"/>
          <p:cNvSpPr/>
          <p:nvPr/>
        </p:nvSpPr>
        <p:spPr>
          <a:xfrm>
            <a:off x="567656" y="3048000"/>
            <a:ext cx="8033800" cy="224535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1" name="Google Shape;41;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43" name="Google Shape;43;p45"/>
          <p:cNvSpPr txBox="1"/>
          <p:nvPr>
            <p:ph type="title"/>
          </p:nvPr>
        </p:nvSpPr>
        <p:spPr>
          <a:xfrm>
            <a:off x="736456" y="3200399"/>
            <a:ext cx="7696200" cy="1295401"/>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47534C"/>
              </a:buClr>
              <a:buSzPts val="4000"/>
              <a:buFont typeface="Book Antiqua"/>
              <a:buNone/>
              <a:defRPr sz="4000" cap="none">
                <a:solidFill>
                  <a:srgbClr val="47534C"/>
                </a:solidFill>
                <a:latin typeface="Book Antiqua"/>
                <a:ea typeface="Book Antiqua"/>
                <a:cs typeface="Book Antiqua"/>
                <a:sym typeface="Book Antiqu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45"/>
          <p:cNvSpPr/>
          <p:nvPr/>
        </p:nvSpPr>
        <p:spPr>
          <a:xfrm>
            <a:off x="675496" y="4541520"/>
            <a:ext cx="7818120" cy="66436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5" name="Google Shape;45;p45"/>
          <p:cNvSpPr txBox="1"/>
          <p:nvPr>
            <p:ph idx="1" type="body"/>
          </p:nvPr>
        </p:nvSpPr>
        <p:spPr>
          <a:xfrm>
            <a:off x="736456" y="4607510"/>
            <a:ext cx="7696200" cy="523783"/>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000"/>
              <a:buNone/>
              <a:defRPr sz="2000" cap="none">
                <a:solidFill>
                  <a:srgbClr val="FFFFFF"/>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SzPts val="1400"/>
              <a:buNone/>
              <a:defRPr sz="1400">
                <a:solidFill>
                  <a:srgbClr val="888888"/>
                </a:solidFill>
              </a:defRPr>
            </a:lvl6pPr>
            <a:lvl7pPr indent="-228600" lvl="6" marL="3200400" algn="l">
              <a:spcBef>
                <a:spcPts val="280"/>
              </a:spcBef>
              <a:spcAft>
                <a:spcPts val="0"/>
              </a:spcAft>
              <a:buSzPts val="1400"/>
              <a:buNone/>
              <a:defRPr sz="1400">
                <a:solidFill>
                  <a:srgbClr val="888888"/>
                </a:solidFill>
              </a:defRPr>
            </a:lvl7pPr>
            <a:lvl8pPr indent="-228600" lvl="7" marL="3657600" algn="l">
              <a:spcBef>
                <a:spcPts val="280"/>
              </a:spcBef>
              <a:spcAft>
                <a:spcPts val="0"/>
              </a:spcAft>
              <a:buSzPts val="1400"/>
              <a:buNone/>
              <a:defRPr sz="1400">
                <a:solidFill>
                  <a:srgbClr val="888888"/>
                </a:solidFill>
              </a:defRPr>
            </a:lvl8pPr>
            <a:lvl9pPr indent="-228600" lvl="8" marL="4114800" algn="l">
              <a:spcBef>
                <a:spcPts val="280"/>
              </a:spcBef>
              <a:spcAft>
                <a:spcPts val="0"/>
              </a:spcAft>
              <a:buSzPts val="1400"/>
              <a:buNone/>
              <a:defRPr sz="1400">
                <a:solidFill>
                  <a:srgbClr val="888888"/>
                </a:solidFill>
              </a:defRPr>
            </a:lvl9pPr>
          </a:lstStyle>
          <a:p/>
        </p:txBody>
      </p:sp>
      <p:sp>
        <p:nvSpPr>
          <p:cNvPr id="46" name="Google Shape;46;p45"/>
          <p:cNvSpPr/>
          <p:nvPr/>
        </p:nvSpPr>
        <p:spPr>
          <a:xfrm>
            <a:off x="675757" y="3124200"/>
            <a:ext cx="7817599" cy="2077720"/>
          </a:xfrm>
          <a:prstGeom prst="rect">
            <a:avLst/>
          </a:prstGeom>
          <a:noFill/>
          <a:ln cap="flat" cmpd="dbl" w="9525">
            <a:solidFill>
              <a:srgbClr val="6B7C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46"/>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6B7C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46"/>
          <p:cNvSpPr txBox="1"/>
          <p:nvPr>
            <p:ph idx="1" type="body"/>
          </p:nvPr>
        </p:nvSpPr>
        <p:spPr>
          <a:xfrm>
            <a:off x="426128" y="1719071"/>
            <a:ext cx="4038600" cy="4407408"/>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50" name="Google Shape;50;p46"/>
          <p:cNvSpPr txBox="1"/>
          <p:nvPr>
            <p:ph idx="2" type="body"/>
          </p:nvPr>
        </p:nvSpPr>
        <p:spPr>
          <a:xfrm>
            <a:off x="4648200" y="1719071"/>
            <a:ext cx="4038600" cy="4407408"/>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51" name="Google Shape;51;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47"/>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6B7C72"/>
              </a:buClr>
              <a:buSzPts val="3500"/>
              <a:buFont typeface="Book Antiqu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7"/>
          <p:cNvSpPr txBox="1"/>
          <p:nvPr>
            <p:ph idx="1" type="body"/>
          </p:nvPr>
        </p:nvSpPr>
        <p:spPr>
          <a:xfrm>
            <a:off x="426128" y="1722438"/>
            <a:ext cx="4040188"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40"/>
              </a:spcBef>
              <a:spcAft>
                <a:spcPts val="0"/>
              </a:spcAft>
              <a:buSzPts val="2200"/>
              <a:buNone/>
              <a:defRPr b="1" sz="22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7" name="Google Shape;57;p47"/>
          <p:cNvSpPr txBox="1"/>
          <p:nvPr>
            <p:ph idx="2" type="body"/>
          </p:nvPr>
        </p:nvSpPr>
        <p:spPr>
          <a:xfrm>
            <a:off x="426128" y="2438400"/>
            <a:ext cx="4040188" cy="3687762"/>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8" name="Google Shape;58;p47"/>
          <p:cNvSpPr txBox="1"/>
          <p:nvPr>
            <p:ph idx="3" type="body"/>
          </p:nvPr>
        </p:nvSpPr>
        <p:spPr>
          <a:xfrm>
            <a:off x="4645025" y="1722438"/>
            <a:ext cx="4041775"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40"/>
              </a:spcBef>
              <a:spcAft>
                <a:spcPts val="0"/>
              </a:spcAft>
              <a:buSzPts val="2200"/>
              <a:buNone/>
              <a:defRPr b="1" sz="22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9" name="Google Shape;59;p47"/>
          <p:cNvSpPr txBox="1"/>
          <p:nvPr>
            <p:ph idx="4" type="body"/>
          </p:nvPr>
        </p:nvSpPr>
        <p:spPr>
          <a:xfrm>
            <a:off x="4645025" y="2438400"/>
            <a:ext cx="4041775" cy="3687762"/>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60" name="Google Shape;60;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48"/>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6B7C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8" name="Shape 68"/>
        <p:cNvGrpSpPr/>
        <p:nvPr/>
      </p:nvGrpSpPr>
      <p:grpSpPr>
        <a:xfrm>
          <a:off x="0" y="0"/>
          <a:ext cx="0" cy="0"/>
          <a:chOff x="0" y="0"/>
          <a:chExt cx="0" cy="0"/>
        </a:xfrm>
      </p:grpSpPr>
      <p:sp>
        <p:nvSpPr>
          <p:cNvPr id="69" name="Google Shape;69;p4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0" name="Google Shape;70;p49"/>
          <p:cNvSpPr/>
          <p:nvPr/>
        </p:nvSpPr>
        <p:spPr>
          <a:xfrm>
            <a:off x="91440" y="101600"/>
            <a:ext cx="8961120" cy="6664960"/>
          </a:xfrm>
          <a:prstGeom prst="roundRect">
            <a:avLst>
              <a:gd fmla="val 1735" name="adj"/>
            </a:avLst>
          </a:prstGeom>
          <a:blipFill rotWithShape="1">
            <a:blip r:embed="rId2">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1" name="Google Shape;71;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4" name="Shape 74"/>
        <p:cNvGrpSpPr/>
        <p:nvPr/>
      </p:nvGrpSpPr>
      <p:grpSpPr>
        <a:xfrm>
          <a:off x="0" y="0"/>
          <a:ext cx="0" cy="0"/>
          <a:chOff x="0" y="0"/>
          <a:chExt cx="0" cy="0"/>
        </a:xfrm>
      </p:grpSpPr>
      <p:sp>
        <p:nvSpPr>
          <p:cNvPr id="75" name="Google Shape;75;p50"/>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6" name="Google Shape;76;p50"/>
          <p:cNvSpPr/>
          <p:nvPr/>
        </p:nvSpPr>
        <p:spPr>
          <a:xfrm>
            <a:off x="91440" y="101600"/>
            <a:ext cx="8961120" cy="6664960"/>
          </a:xfrm>
          <a:prstGeom prst="roundRect">
            <a:avLst>
              <a:gd fmla="val 1735" name="adj"/>
            </a:avLst>
          </a:prstGeom>
          <a:blipFill rotWithShape="1">
            <a:blip r:embed="rId2">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7" name="Google Shape;77;p50"/>
          <p:cNvSpPr txBox="1"/>
          <p:nvPr>
            <p:ph idx="1" type="body"/>
          </p:nvPr>
        </p:nvSpPr>
        <p:spPr>
          <a:xfrm>
            <a:off x="3886200" y="685800"/>
            <a:ext cx="4572000" cy="5257802"/>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78" name="Google Shape;78;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81" name="Google Shape;81;p50"/>
          <p:cNvSpPr/>
          <p:nvPr/>
        </p:nvSpPr>
        <p:spPr>
          <a:xfrm>
            <a:off x="560034" y="1505712"/>
            <a:ext cx="2716566" cy="3523488"/>
          </a:xfrm>
          <a:prstGeom prst="rect">
            <a:avLst/>
          </a:prstGeom>
          <a:solidFill>
            <a:srgbClr val="FFFFFF">
              <a:alpha val="8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2" name="Google Shape;82;p50"/>
          <p:cNvSpPr/>
          <p:nvPr/>
        </p:nvSpPr>
        <p:spPr>
          <a:xfrm>
            <a:off x="676690" y="1642472"/>
            <a:ext cx="2483254" cy="3234328"/>
          </a:xfrm>
          <a:prstGeom prst="rect">
            <a:avLst/>
          </a:prstGeom>
          <a:solidFill>
            <a:srgbClr val="FFFFFF"/>
          </a:solidFill>
          <a:ln cap="flat" cmpd="dbl" w="9525">
            <a:solidFill>
              <a:srgbClr val="6B7C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3" name="Google Shape;83;p50"/>
          <p:cNvSpPr txBox="1"/>
          <p:nvPr>
            <p:ph idx="2" type="body"/>
          </p:nvPr>
        </p:nvSpPr>
        <p:spPr>
          <a:xfrm>
            <a:off x="769000" y="2971800"/>
            <a:ext cx="2298634" cy="17526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400"/>
              <a:buNone/>
              <a:defRPr sz="1400">
                <a:solidFill>
                  <a:srgbClr val="47534C"/>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84" name="Google Shape;84;p50"/>
          <p:cNvSpPr txBox="1"/>
          <p:nvPr>
            <p:ph type="title"/>
          </p:nvPr>
        </p:nvSpPr>
        <p:spPr>
          <a:xfrm>
            <a:off x="769000" y="1734312"/>
            <a:ext cx="2298634" cy="11916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6B7C72"/>
              </a:buClr>
              <a:buSzPts val="2000"/>
              <a:buFont typeface="Book Antiqua"/>
              <a:buNone/>
              <a:defRPr b="0" sz="2000">
                <a:solidFill>
                  <a:srgbClr val="6B7C7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5" name="Shape 85"/>
        <p:cNvGrpSpPr/>
        <p:nvPr/>
      </p:nvGrpSpPr>
      <p:grpSpPr>
        <a:xfrm>
          <a:off x="0" y="0"/>
          <a:ext cx="0" cy="0"/>
          <a:chOff x="0" y="0"/>
          <a:chExt cx="0" cy="0"/>
        </a:xfrm>
      </p:grpSpPr>
      <p:sp>
        <p:nvSpPr>
          <p:cNvPr id="86" name="Google Shape;86;p5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7" name="Google Shape;87;p51"/>
          <p:cNvSpPr/>
          <p:nvPr/>
        </p:nvSpPr>
        <p:spPr>
          <a:xfrm>
            <a:off x="91440" y="101600"/>
            <a:ext cx="8961120" cy="6664960"/>
          </a:xfrm>
          <a:prstGeom prst="roundRect">
            <a:avLst>
              <a:gd fmla="val 1735" name="adj"/>
            </a:avLst>
          </a:prstGeom>
          <a:blipFill rotWithShape="1">
            <a:blip r:embed="rId2">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8" name="Google Shape;88;p51"/>
          <p:cNvSpPr/>
          <p:nvPr>
            <p:ph idx="2" type="pic"/>
          </p:nvPr>
        </p:nvSpPr>
        <p:spPr>
          <a:xfrm>
            <a:off x="685800" y="621437"/>
            <a:ext cx="7772400" cy="4331564"/>
          </a:xfrm>
          <a:prstGeom prst="rect">
            <a:avLst/>
          </a:prstGeom>
          <a:solidFill>
            <a:schemeClr val="lt2"/>
          </a:solidFill>
          <a:ln>
            <a:noFill/>
          </a:ln>
        </p:spPr>
      </p:sp>
      <p:sp>
        <p:nvSpPr>
          <p:cNvPr id="89" name="Google Shape;89;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91" name="Google Shape;91;p51"/>
          <p:cNvSpPr/>
          <p:nvPr/>
        </p:nvSpPr>
        <p:spPr>
          <a:xfrm>
            <a:off x="685800" y="4953000"/>
            <a:ext cx="7772400" cy="1371600"/>
          </a:xfrm>
          <a:prstGeom prst="rect">
            <a:avLst/>
          </a:prstGeom>
          <a:solidFill>
            <a:srgbClr val="FFFFFF">
              <a:alpha val="8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2" name="Google Shape;92;p51"/>
          <p:cNvSpPr/>
          <p:nvPr/>
        </p:nvSpPr>
        <p:spPr>
          <a:xfrm>
            <a:off x="761999" y="5029200"/>
            <a:ext cx="7600765" cy="120292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3" name="Google Shape;93;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1"/>
          <p:cNvSpPr/>
          <p:nvPr/>
        </p:nvSpPr>
        <p:spPr>
          <a:xfrm>
            <a:off x="914400" y="5638800"/>
            <a:ext cx="7328514" cy="4516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5" name="Google Shape;95;p51"/>
          <p:cNvSpPr/>
          <p:nvPr/>
        </p:nvSpPr>
        <p:spPr>
          <a:xfrm>
            <a:off x="605589" y="5074920"/>
            <a:ext cx="7946136" cy="109728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6" name="Google Shape;96;p51"/>
          <p:cNvSpPr txBox="1"/>
          <p:nvPr>
            <p:ph idx="1" type="body"/>
          </p:nvPr>
        </p:nvSpPr>
        <p:spPr>
          <a:xfrm>
            <a:off x="956289" y="5656556"/>
            <a:ext cx="7244736" cy="401715"/>
          </a:xfrm>
          <a:prstGeom prst="rect">
            <a:avLst/>
          </a:prstGeom>
          <a:noFill/>
          <a:ln>
            <a:noFill/>
          </a:ln>
        </p:spPr>
        <p:txBody>
          <a:bodyPr anchorCtr="0" anchor="ctr" bIns="45700" lIns="91425" spcFirstLastPara="1" rIns="91425" wrap="square" tIns="45700">
            <a:normAutofit/>
          </a:bodyPr>
          <a:lstStyle>
            <a:lvl1pPr indent="-228600" lvl="0" marL="457200" algn="ctr">
              <a:spcBef>
                <a:spcPts val="300"/>
              </a:spcBef>
              <a:spcAft>
                <a:spcPts val="0"/>
              </a:spcAft>
              <a:buSzPts val="1500"/>
              <a:buNone/>
              <a:defRPr sz="1500" cap="none">
                <a:solidFill>
                  <a:srgbClr val="FFFFFF"/>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97" name="Google Shape;97;p51"/>
          <p:cNvSpPr txBox="1"/>
          <p:nvPr>
            <p:ph type="title"/>
          </p:nvPr>
        </p:nvSpPr>
        <p:spPr>
          <a:xfrm>
            <a:off x="914400" y="5105400"/>
            <a:ext cx="7328514" cy="52304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6B7C72"/>
              </a:buClr>
              <a:buSzPts val="2000"/>
              <a:buFont typeface="Book Antiqua"/>
              <a:buNone/>
              <a:defRPr b="0" sz="2000">
                <a:solidFill>
                  <a:srgbClr val="6B7C7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4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 name="Google Shape;7;p42"/>
          <p:cNvSpPr/>
          <p:nvPr/>
        </p:nvSpPr>
        <p:spPr>
          <a:xfrm>
            <a:off x="91440" y="101600"/>
            <a:ext cx="8961120" cy="6664960"/>
          </a:xfrm>
          <a:prstGeom prst="roundRect">
            <a:avLst>
              <a:gd fmla="val 1735" name="adj"/>
            </a:avLst>
          </a:prstGeom>
          <a:blipFill rotWithShape="1">
            <a:blip r:embed="rId1">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 name="Google Shape;8;p42"/>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accent1"/>
              </a:buClr>
              <a:buSzPts val="2400"/>
              <a:buFont typeface="Arial"/>
              <a:buChar char="•"/>
              <a:defRPr b="0" i="0" sz="2400" u="none" cap="none" strike="noStrike">
                <a:solidFill>
                  <a:schemeClr val="dk2"/>
                </a:solidFill>
                <a:latin typeface="Century Gothic"/>
                <a:ea typeface="Century Gothic"/>
                <a:cs typeface="Century Gothic"/>
                <a:sym typeface="Century Gothic"/>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2"/>
                </a:solidFill>
                <a:latin typeface="Century Gothic"/>
                <a:ea typeface="Century Gothic"/>
                <a:cs typeface="Century Gothic"/>
                <a:sym typeface="Century Gothic"/>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2"/>
                </a:solidFill>
                <a:latin typeface="Century Gothic"/>
                <a:ea typeface="Century Gothic"/>
                <a:cs typeface="Century Gothic"/>
                <a:sym typeface="Century Gothic"/>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2"/>
                </a:solidFill>
                <a:latin typeface="Century Gothic"/>
                <a:ea typeface="Century Gothic"/>
                <a:cs typeface="Century Gothic"/>
                <a:sym typeface="Century Gothic"/>
              </a:defRPr>
            </a:lvl4pPr>
            <a:lvl5pPr indent="-330200" lvl="4" marL="2286000" marR="0" rtl="0" algn="l">
              <a:spcBef>
                <a:spcPts val="320"/>
              </a:spcBef>
              <a:spcAft>
                <a:spcPts val="0"/>
              </a:spcAft>
              <a:buClr>
                <a:schemeClr val="accent5"/>
              </a:buClr>
              <a:buSzPts val="1600"/>
              <a:buFont typeface="Arial"/>
              <a:buChar char="•"/>
              <a:defRPr b="0" i="0" sz="1600" u="none" cap="none" strike="noStrike">
                <a:solidFill>
                  <a:schemeClr val="dk2"/>
                </a:solidFill>
                <a:latin typeface="Century Gothic"/>
                <a:ea typeface="Century Gothic"/>
                <a:cs typeface="Century Gothic"/>
                <a:sym typeface="Century Gothic"/>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2"/>
                </a:solidFill>
                <a:latin typeface="Century Gothic"/>
                <a:ea typeface="Century Gothic"/>
                <a:cs typeface="Century Gothic"/>
                <a:sym typeface="Century Gothic"/>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2"/>
                </a:solidFill>
                <a:latin typeface="Century Gothic"/>
                <a:ea typeface="Century Gothic"/>
                <a:cs typeface="Century Gothic"/>
                <a:sym typeface="Century Gothic"/>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2"/>
                </a:solidFill>
                <a:latin typeface="Century Gothic"/>
                <a:ea typeface="Century Gothic"/>
                <a:cs typeface="Century Gothic"/>
                <a:sym typeface="Century Gothic"/>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2"/>
                </a:solidFill>
                <a:latin typeface="Century Gothic"/>
                <a:ea typeface="Century Gothic"/>
                <a:cs typeface="Century Gothic"/>
                <a:sym typeface="Century Gothic"/>
              </a:defRPr>
            </a:lvl9pPr>
          </a:lstStyle>
          <a:p/>
        </p:txBody>
      </p:sp>
      <p:sp>
        <p:nvSpPr>
          <p:cNvPr id="9" name="Google Shape;9;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0" name="Google Shape;10;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 name="Google Shape;11;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Century Gothic"/>
                <a:ea typeface="Century Gothic"/>
                <a:cs typeface="Century Gothic"/>
                <a:sym typeface="Century Gothic"/>
              </a:defRPr>
            </a:lvl1pPr>
            <a:lvl2pPr indent="0" lvl="1" marL="0" marR="0" rtl="0" algn="r">
              <a:spcBef>
                <a:spcPts val="0"/>
              </a:spcBef>
              <a:buNone/>
              <a:defRPr b="0" i="0" sz="1200" u="none" cap="none" strike="noStrike">
                <a:solidFill>
                  <a:schemeClr val="dk2"/>
                </a:solidFill>
                <a:latin typeface="Century Gothic"/>
                <a:ea typeface="Century Gothic"/>
                <a:cs typeface="Century Gothic"/>
                <a:sym typeface="Century Gothic"/>
              </a:defRPr>
            </a:lvl2pPr>
            <a:lvl3pPr indent="0" lvl="2" marL="0" marR="0" rtl="0" algn="r">
              <a:spcBef>
                <a:spcPts val="0"/>
              </a:spcBef>
              <a:buNone/>
              <a:defRPr b="0" i="0" sz="1200" u="none" cap="none" strike="noStrike">
                <a:solidFill>
                  <a:schemeClr val="dk2"/>
                </a:solidFill>
                <a:latin typeface="Century Gothic"/>
                <a:ea typeface="Century Gothic"/>
                <a:cs typeface="Century Gothic"/>
                <a:sym typeface="Century Gothic"/>
              </a:defRPr>
            </a:lvl3pPr>
            <a:lvl4pPr indent="0" lvl="3" marL="0" marR="0" rtl="0" algn="r">
              <a:spcBef>
                <a:spcPts val="0"/>
              </a:spcBef>
              <a:buNone/>
              <a:defRPr b="0" i="0" sz="1200" u="none" cap="none" strike="noStrike">
                <a:solidFill>
                  <a:schemeClr val="dk2"/>
                </a:solidFill>
                <a:latin typeface="Century Gothic"/>
                <a:ea typeface="Century Gothic"/>
                <a:cs typeface="Century Gothic"/>
                <a:sym typeface="Century Gothic"/>
              </a:defRPr>
            </a:lvl4pPr>
            <a:lvl5pPr indent="0" lvl="4" marL="0" marR="0" rtl="0" algn="r">
              <a:spcBef>
                <a:spcPts val="0"/>
              </a:spcBef>
              <a:buNone/>
              <a:defRPr b="0" i="0" sz="1200" u="none" cap="none" strike="noStrike">
                <a:solidFill>
                  <a:schemeClr val="dk2"/>
                </a:solidFill>
                <a:latin typeface="Century Gothic"/>
                <a:ea typeface="Century Gothic"/>
                <a:cs typeface="Century Gothic"/>
                <a:sym typeface="Century Gothic"/>
              </a:defRPr>
            </a:lvl5pPr>
            <a:lvl6pPr indent="0" lvl="5" marL="0" marR="0" rtl="0" algn="r">
              <a:spcBef>
                <a:spcPts val="0"/>
              </a:spcBef>
              <a:buNone/>
              <a:defRPr b="0" i="0" sz="1200" u="none" cap="none" strike="noStrike">
                <a:solidFill>
                  <a:schemeClr val="dk2"/>
                </a:solidFill>
                <a:latin typeface="Century Gothic"/>
                <a:ea typeface="Century Gothic"/>
                <a:cs typeface="Century Gothic"/>
                <a:sym typeface="Century Gothic"/>
              </a:defRPr>
            </a:lvl6pPr>
            <a:lvl7pPr indent="0" lvl="6" marL="0" marR="0" rtl="0" algn="r">
              <a:spcBef>
                <a:spcPts val="0"/>
              </a:spcBef>
              <a:buNone/>
              <a:defRPr b="0" i="0" sz="1200" u="none" cap="none" strike="noStrike">
                <a:solidFill>
                  <a:schemeClr val="dk2"/>
                </a:solidFill>
                <a:latin typeface="Century Gothic"/>
                <a:ea typeface="Century Gothic"/>
                <a:cs typeface="Century Gothic"/>
                <a:sym typeface="Century Gothic"/>
              </a:defRPr>
            </a:lvl7pPr>
            <a:lvl8pPr indent="0" lvl="7" marL="0" marR="0" rtl="0" algn="r">
              <a:spcBef>
                <a:spcPts val="0"/>
              </a:spcBef>
              <a:buNone/>
              <a:defRPr b="0" i="0" sz="1200" u="none" cap="none" strike="noStrike">
                <a:solidFill>
                  <a:schemeClr val="dk2"/>
                </a:solidFill>
                <a:latin typeface="Century Gothic"/>
                <a:ea typeface="Century Gothic"/>
                <a:cs typeface="Century Gothic"/>
                <a:sym typeface="Century Gothic"/>
              </a:defRPr>
            </a:lvl8pPr>
            <a:lvl9pPr indent="0" lvl="8" marL="0" marR="0" rtl="0" algn="r">
              <a:spcBef>
                <a:spcPts val="0"/>
              </a:spcBef>
              <a:buNone/>
              <a:defRPr b="0" i="0" sz="1200" u="none" cap="none" strike="noStrike">
                <a:solidFill>
                  <a:schemeClr val="dk2"/>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
        <p:nvSpPr>
          <p:cNvPr id="12" name="Google Shape;12;p42"/>
          <p:cNvSpPr/>
          <p:nvPr/>
        </p:nvSpPr>
        <p:spPr>
          <a:xfrm>
            <a:off x="274320" y="278166"/>
            <a:ext cx="8595360" cy="1325880"/>
          </a:xfrm>
          <a:prstGeom prst="rect">
            <a:avLst/>
          </a:prstGeom>
          <a:solidFill>
            <a:srgbClr val="FFFFFF">
              <a:alpha val="8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3" name="Google Shape;13;p42"/>
          <p:cNvSpPr/>
          <p:nvPr/>
        </p:nvSpPr>
        <p:spPr>
          <a:xfrm>
            <a:off x="372863" y="372862"/>
            <a:ext cx="8380520" cy="11185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4" name="Google Shape;14;p42"/>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6B7C72"/>
              </a:buClr>
              <a:buSzPts val="3500"/>
              <a:buFont typeface="Book Antiqua"/>
              <a:buNone/>
              <a:defRPr b="0" i="0" sz="3500" u="none" cap="none" strike="noStrike">
                <a:solidFill>
                  <a:srgbClr val="6B7C72"/>
                </a:solidFill>
                <a:latin typeface="Book Antiqua"/>
                <a:ea typeface="Book Antiqua"/>
                <a:cs typeface="Book Antiqua"/>
                <a:sym typeface="Book Antiqu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
          <p:cNvSpPr txBox="1"/>
          <p:nvPr>
            <p:ph idx="1" type="subTitle"/>
          </p:nvPr>
        </p:nvSpPr>
        <p:spPr>
          <a:xfrm>
            <a:off x="4758267" y="5077803"/>
            <a:ext cx="4080933" cy="159677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7200"/>
              <a:buNone/>
            </a:pPr>
            <a:r>
              <a:rPr b="1" lang="tr-TR" sz="7200" cap="none">
                <a:solidFill>
                  <a:srgbClr val="FF7569"/>
                </a:solidFill>
              </a:rPr>
              <a:t>(CBIS)</a:t>
            </a:r>
            <a:endParaRPr b="1" sz="7200" cap="none">
              <a:solidFill>
                <a:srgbClr val="FF7569"/>
              </a:solidFill>
            </a:endParaRPr>
          </a:p>
        </p:txBody>
      </p:sp>
      <p:sp>
        <p:nvSpPr>
          <p:cNvPr id="117" name="Google Shape;117;p1"/>
          <p:cNvSpPr txBox="1"/>
          <p:nvPr>
            <p:ph type="ctrTitle"/>
          </p:nvPr>
        </p:nvSpPr>
        <p:spPr>
          <a:xfrm>
            <a:off x="604705" y="3227033"/>
            <a:ext cx="6629400" cy="1219201"/>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47534C"/>
              </a:buClr>
              <a:buSzPts val="4000"/>
              <a:buFont typeface="Book Antiqua"/>
              <a:buNone/>
            </a:pPr>
            <a:r>
              <a:rPr lang="tr-TR"/>
              <a:t>SYSTEM INFORMASI BERBASIS KOMPUTER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6B7C72"/>
              </a:buClr>
              <a:buSzPct val="100000"/>
              <a:buFont typeface="Book Antiqua"/>
              <a:buNone/>
            </a:pPr>
            <a:r>
              <a:rPr lang="tr-TR"/>
              <a:t>A. PENGERTIAN SYSTEM INFORMASI BERBASIS KOMPUTER</a:t>
            </a:r>
            <a:endParaRPr/>
          </a:p>
        </p:txBody>
      </p:sp>
      <p:sp>
        <p:nvSpPr>
          <p:cNvPr id="177" name="Google Shape;177;p10"/>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800"/>
              <a:buChar char="•"/>
            </a:pPr>
            <a:r>
              <a:rPr lang="tr-TR" sz="2800">
                <a:solidFill>
                  <a:srgbClr val="FF0000"/>
                </a:solidFill>
              </a:rPr>
              <a:t>Sistem informasi </a:t>
            </a:r>
            <a:r>
              <a:rPr lang="tr-TR" sz="2800"/>
              <a:t>adalah suatu sistem di dlm suatu organisasi yang mempertemukan kebutuhan pengolahan transaksi harian yang mendukung fungsi organisasi yang bersifat manajerial dalam kegiatan strategi dari suatu organisasi untuk dapat menye-diakan kepada pihak luar tertentu dengan laporan – laporan yang diperlukan. (Tata Sutabri)</a:t>
            </a:r>
            <a:endParaRPr b="1" sz="2800"/>
          </a:p>
        </p:txBody>
      </p:sp>
      <p:sp>
        <p:nvSpPr>
          <p:cNvPr id="178" name="Google Shape;178;p10"/>
          <p:cNvSpPr txBox="1"/>
          <p:nvPr/>
        </p:nvSpPr>
        <p:spPr>
          <a:xfrm>
            <a:off x="4960805" y="4976029"/>
            <a:ext cx="3946129" cy="1596770"/>
          </a:xfrm>
          <a:prstGeom prst="rect">
            <a:avLst/>
          </a:prstGeom>
          <a:noFill/>
          <a:ln>
            <a:noFill/>
          </a:ln>
        </p:spPr>
        <p:txBody>
          <a:bodyPr anchorCtr="0" anchor="t" bIns="45700" lIns="91425" spcFirstLastPara="1" rIns="91425" wrap="square" tIns="45700">
            <a:noAutofit/>
          </a:bodyPr>
          <a:lstStyle/>
          <a:p>
            <a:pPr indent="-457200" lvl="0" marL="342900" marR="0" rtl="0" algn="l">
              <a:spcBef>
                <a:spcPts val="0"/>
              </a:spcBef>
              <a:spcAft>
                <a:spcPts val="0"/>
              </a:spcAft>
              <a:buClr>
                <a:schemeClr val="accent1"/>
              </a:buClr>
              <a:buSzPts val="7200"/>
              <a:buFont typeface="Arial"/>
              <a:buChar char="•"/>
            </a:pPr>
            <a:r>
              <a:rPr b="1" i="0" lang="tr-TR" sz="7200" u="none" cap="none" strike="noStrike">
                <a:solidFill>
                  <a:srgbClr val="FF7569"/>
                </a:solidFill>
                <a:latin typeface="Century Gothic"/>
                <a:ea typeface="Century Gothic"/>
                <a:cs typeface="Century Gothic"/>
                <a:sym typeface="Century Gothic"/>
              </a:rPr>
              <a:t>(CBIS)</a:t>
            </a:r>
            <a:endParaRPr b="1" i="0" sz="7200" u="none" cap="none" strike="noStrike">
              <a:solidFill>
                <a:srgbClr val="FF7569"/>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B. EVOLUSI CBIS</a:t>
            </a:r>
            <a:endParaRPr/>
          </a:p>
        </p:txBody>
      </p:sp>
      <p:sp>
        <p:nvSpPr>
          <p:cNvPr id="184" name="Google Shape;184;p11"/>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800"/>
              <a:buChar char="•"/>
            </a:pPr>
            <a:r>
              <a:rPr lang="tr-TR" sz="2800"/>
              <a:t>Sistem Informasi yang akurat dan efektif, dalam kenyataannya selalu berhubungan dengan istilah computer-based atau pengolahan informasi yang berbasis pada komputer.</a:t>
            </a:r>
            <a:endParaRPr/>
          </a:p>
        </p:txBody>
      </p:sp>
      <p:sp>
        <p:nvSpPr>
          <p:cNvPr id="185" name="Google Shape;185;p11"/>
          <p:cNvSpPr txBox="1"/>
          <p:nvPr/>
        </p:nvSpPr>
        <p:spPr>
          <a:xfrm>
            <a:off x="4960805" y="4976029"/>
            <a:ext cx="3946129" cy="1596770"/>
          </a:xfrm>
          <a:prstGeom prst="rect">
            <a:avLst/>
          </a:prstGeom>
          <a:noFill/>
          <a:ln>
            <a:noFill/>
          </a:ln>
        </p:spPr>
        <p:txBody>
          <a:bodyPr anchorCtr="0" anchor="t" bIns="45700" lIns="91425" spcFirstLastPara="1" rIns="91425" wrap="square" tIns="45700">
            <a:noAutofit/>
          </a:bodyPr>
          <a:lstStyle/>
          <a:p>
            <a:pPr indent="-457200" lvl="0" marL="342900" marR="0" rtl="0" algn="l">
              <a:spcBef>
                <a:spcPts val="0"/>
              </a:spcBef>
              <a:spcAft>
                <a:spcPts val="0"/>
              </a:spcAft>
              <a:buClr>
                <a:schemeClr val="accent1"/>
              </a:buClr>
              <a:buSzPts val="7200"/>
              <a:buFont typeface="Arial"/>
              <a:buChar char="•"/>
            </a:pPr>
            <a:r>
              <a:rPr b="1" i="0" lang="tr-TR" sz="7200" u="none" cap="none" strike="noStrike">
                <a:solidFill>
                  <a:srgbClr val="FF7569"/>
                </a:solidFill>
                <a:latin typeface="Century Gothic"/>
                <a:ea typeface="Century Gothic"/>
                <a:cs typeface="Century Gothic"/>
                <a:sym typeface="Century Gothic"/>
              </a:rPr>
              <a:t>(CBIS)</a:t>
            </a:r>
            <a:endParaRPr b="1" i="0" sz="7200" u="none" cap="none" strike="noStrike">
              <a:solidFill>
                <a:srgbClr val="FF7569"/>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B. EVOLUSI CBIS</a:t>
            </a:r>
            <a:endParaRPr/>
          </a:p>
        </p:txBody>
      </p:sp>
      <p:sp>
        <p:nvSpPr>
          <p:cNvPr id="191" name="Google Shape;191;p12"/>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lnSpcReduction="10000"/>
          </a:bodyPr>
          <a:lstStyle/>
          <a:p>
            <a:pPr indent="-228600" lvl="0" marL="342900" rtl="0" algn="l">
              <a:spcBef>
                <a:spcPts val="0"/>
              </a:spcBef>
              <a:spcAft>
                <a:spcPts val="0"/>
              </a:spcAft>
              <a:buSzPts val="2800"/>
              <a:buChar char="•"/>
            </a:pPr>
            <a:r>
              <a:rPr lang="tr-TR" sz="2800"/>
              <a:t>Saat ini sistem informasi merupakan isu yang paling penting dalam pengendalian manajemen. </a:t>
            </a:r>
            <a:endParaRPr sz="2800"/>
          </a:p>
          <a:p>
            <a:pPr indent="-228600" lvl="0" marL="342900" rtl="0" algn="l">
              <a:spcBef>
                <a:spcPts val="560"/>
              </a:spcBef>
              <a:spcAft>
                <a:spcPts val="0"/>
              </a:spcAft>
              <a:buSzPts val="2800"/>
              <a:buChar char="•"/>
            </a:pPr>
            <a:r>
              <a:rPr lang="tr-TR" sz="2800"/>
              <a:t>Hal ini disebabkan karena tujuan dari pengendalian manajemen adalah untuk membantu manajemen dalam mengkoordinasi subunit-sub unit dari organisasi dan mengarahkan bagian-bagian tersebut untuk mencapai tujuan perusahaan. </a:t>
            </a:r>
            <a:endParaRPr sz="2800"/>
          </a:p>
        </p:txBody>
      </p:sp>
      <p:sp>
        <p:nvSpPr>
          <p:cNvPr id="192" name="Google Shape;192;p12"/>
          <p:cNvSpPr txBox="1"/>
          <p:nvPr/>
        </p:nvSpPr>
        <p:spPr>
          <a:xfrm>
            <a:off x="4960805" y="4976029"/>
            <a:ext cx="3946129" cy="1596770"/>
          </a:xfrm>
          <a:prstGeom prst="rect">
            <a:avLst/>
          </a:prstGeom>
          <a:noFill/>
          <a:ln>
            <a:noFill/>
          </a:ln>
        </p:spPr>
        <p:txBody>
          <a:bodyPr anchorCtr="0" anchor="t" bIns="45700" lIns="91425" spcFirstLastPara="1" rIns="91425" wrap="square" tIns="45700">
            <a:noAutofit/>
          </a:bodyPr>
          <a:lstStyle/>
          <a:p>
            <a:pPr indent="-457200" lvl="0" marL="342900" marR="0" rtl="0" algn="l">
              <a:spcBef>
                <a:spcPts val="0"/>
              </a:spcBef>
              <a:spcAft>
                <a:spcPts val="0"/>
              </a:spcAft>
              <a:buClr>
                <a:schemeClr val="accent1"/>
              </a:buClr>
              <a:buSzPts val="7200"/>
              <a:buFont typeface="Arial"/>
              <a:buChar char="•"/>
            </a:pPr>
            <a:r>
              <a:rPr b="1" i="0" lang="tr-TR" sz="7200" u="none" cap="none" strike="noStrike">
                <a:solidFill>
                  <a:srgbClr val="FF7569"/>
                </a:solidFill>
                <a:latin typeface="Century Gothic"/>
                <a:ea typeface="Century Gothic"/>
                <a:cs typeface="Century Gothic"/>
                <a:sym typeface="Century Gothic"/>
              </a:rPr>
              <a:t>(CBIS)</a:t>
            </a:r>
            <a:endParaRPr b="1" i="0" sz="7200" u="none" cap="none" strike="noStrike">
              <a:solidFill>
                <a:srgbClr val="FF7569"/>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B. EVOLUSI CBIS</a:t>
            </a:r>
            <a:endParaRPr/>
          </a:p>
        </p:txBody>
      </p:sp>
      <p:sp>
        <p:nvSpPr>
          <p:cNvPr id="198" name="Google Shape;198;p13"/>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400"/>
              <a:buChar char="•"/>
            </a:pPr>
            <a:r>
              <a:rPr lang="tr-TR"/>
              <a:t>Dua hal yang menjadi perhatian dari definisi diatas adalah mengkoordinasi dan mengarahkan. Tentu saja dalam dua proses tersebut diperlukan satu sistem agar </a:t>
            </a:r>
            <a:r>
              <a:rPr lang="tr-TR">
                <a:solidFill>
                  <a:srgbClr val="FF0000"/>
                </a:solidFill>
              </a:rPr>
              <a:t>proses</a:t>
            </a:r>
            <a:r>
              <a:rPr lang="tr-TR"/>
              <a:t> koordinasi dan pengarahan dapat berjalan secara efektif sehingga tujuan perusahaan dapat tercapai. </a:t>
            </a:r>
            <a:endParaRPr b="1"/>
          </a:p>
        </p:txBody>
      </p:sp>
      <p:sp>
        <p:nvSpPr>
          <p:cNvPr id="199" name="Google Shape;199;p13"/>
          <p:cNvSpPr txBox="1"/>
          <p:nvPr/>
        </p:nvSpPr>
        <p:spPr>
          <a:xfrm>
            <a:off x="4960805" y="4976029"/>
            <a:ext cx="3946129" cy="1596770"/>
          </a:xfrm>
          <a:prstGeom prst="rect">
            <a:avLst/>
          </a:prstGeom>
          <a:noFill/>
          <a:ln>
            <a:noFill/>
          </a:ln>
        </p:spPr>
        <p:txBody>
          <a:bodyPr anchorCtr="0" anchor="t" bIns="45700" lIns="91425" spcFirstLastPara="1" rIns="91425" wrap="square" tIns="45700">
            <a:noAutofit/>
          </a:bodyPr>
          <a:lstStyle/>
          <a:p>
            <a:pPr indent="-457200" lvl="0" marL="342900" marR="0" rtl="0" algn="l">
              <a:spcBef>
                <a:spcPts val="0"/>
              </a:spcBef>
              <a:spcAft>
                <a:spcPts val="0"/>
              </a:spcAft>
              <a:buClr>
                <a:schemeClr val="accent1"/>
              </a:buClr>
              <a:buSzPts val="7200"/>
              <a:buFont typeface="Arial"/>
              <a:buChar char="•"/>
            </a:pPr>
            <a:r>
              <a:rPr b="1" i="0" lang="tr-TR" sz="7200" u="none" cap="none" strike="noStrike">
                <a:solidFill>
                  <a:srgbClr val="FF7569"/>
                </a:solidFill>
                <a:latin typeface="Century Gothic"/>
                <a:ea typeface="Century Gothic"/>
                <a:cs typeface="Century Gothic"/>
                <a:sym typeface="Century Gothic"/>
              </a:rPr>
              <a:t>(CBIS)</a:t>
            </a:r>
            <a:endParaRPr b="1" i="0" sz="7200" u="none" cap="none" strike="noStrike">
              <a:solidFill>
                <a:srgbClr val="FF7569"/>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B. EVOLUSI CBIS</a:t>
            </a:r>
            <a:endParaRPr/>
          </a:p>
        </p:txBody>
      </p:sp>
      <p:sp>
        <p:nvSpPr>
          <p:cNvPr id="205" name="Google Shape;205;p14"/>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400"/>
              <a:buChar char="•"/>
            </a:pPr>
            <a:r>
              <a:rPr lang="tr-TR"/>
              <a:t>Manfaat utama dari perkembangan sistem informasi bagi sistem pengendalian manajemen adalah :  Penghematan waktu (time saving)  Penghematan biaya (cost saving)  Peningkatan efektivitas (effectiveness)  Pengembangan teknologi (technology development)  Pengembangan personel akuntansi (accounting staff development).</a:t>
            </a:r>
            <a:endParaRPr b="1"/>
          </a:p>
        </p:txBody>
      </p:sp>
      <p:sp>
        <p:nvSpPr>
          <p:cNvPr id="206" name="Google Shape;206;p14"/>
          <p:cNvSpPr txBox="1"/>
          <p:nvPr/>
        </p:nvSpPr>
        <p:spPr>
          <a:xfrm>
            <a:off x="4960805" y="4976029"/>
            <a:ext cx="3946129" cy="1596770"/>
          </a:xfrm>
          <a:prstGeom prst="rect">
            <a:avLst/>
          </a:prstGeom>
          <a:noFill/>
          <a:ln>
            <a:noFill/>
          </a:ln>
        </p:spPr>
        <p:txBody>
          <a:bodyPr anchorCtr="0" anchor="t" bIns="45700" lIns="91425" spcFirstLastPara="1" rIns="91425" wrap="square" tIns="45700">
            <a:noAutofit/>
          </a:bodyPr>
          <a:lstStyle/>
          <a:p>
            <a:pPr indent="-457200" lvl="0" marL="342900" marR="0" rtl="0" algn="l">
              <a:spcBef>
                <a:spcPts val="0"/>
              </a:spcBef>
              <a:spcAft>
                <a:spcPts val="0"/>
              </a:spcAft>
              <a:buClr>
                <a:schemeClr val="accent1"/>
              </a:buClr>
              <a:buSzPts val="7200"/>
              <a:buFont typeface="Arial"/>
              <a:buChar char="•"/>
            </a:pPr>
            <a:r>
              <a:rPr b="1" i="0" lang="tr-TR" sz="7200" u="none" cap="none" strike="noStrike">
                <a:solidFill>
                  <a:srgbClr val="FF7569"/>
                </a:solidFill>
                <a:latin typeface="Century Gothic"/>
                <a:ea typeface="Century Gothic"/>
                <a:cs typeface="Century Gothic"/>
                <a:sym typeface="Century Gothic"/>
              </a:rPr>
              <a:t>(CBIS)</a:t>
            </a:r>
            <a:endParaRPr b="1" i="0" sz="7200" u="none" cap="none" strike="noStrike">
              <a:solidFill>
                <a:srgbClr val="FF7569"/>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5"/>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B. EVOLUSI CBIS</a:t>
            </a:r>
            <a:endParaRPr/>
          </a:p>
        </p:txBody>
      </p:sp>
      <p:sp>
        <p:nvSpPr>
          <p:cNvPr id="212" name="Google Shape;212;p15"/>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400"/>
              <a:buChar char="•"/>
            </a:pPr>
            <a:r>
              <a:rPr lang="tr-TR"/>
              <a:t>Dalam perjalannya Sistem Informasi Manajemen tidak serta merta langsung menjadi sebuah sistem yang seperti kita rasakan saat ini, melainkan ada tahapan-tahapan perkembangan dari sistem yang terfokus untuk menghimpun, menyimpan dan memproses data saja sampai terciptanya sistem yang mengelola data tersebut menjadi sebuah informasi dan dari informasi tersebut terciptalah sistem pendukung keputusan berikut perinciannya :</a:t>
            </a:r>
            <a:endParaRPr b="1"/>
          </a:p>
        </p:txBody>
      </p:sp>
      <p:sp>
        <p:nvSpPr>
          <p:cNvPr id="213" name="Google Shape;213;p15"/>
          <p:cNvSpPr txBox="1"/>
          <p:nvPr/>
        </p:nvSpPr>
        <p:spPr>
          <a:xfrm>
            <a:off x="4960805" y="4976029"/>
            <a:ext cx="3946129" cy="1596770"/>
          </a:xfrm>
          <a:prstGeom prst="rect">
            <a:avLst/>
          </a:prstGeom>
          <a:noFill/>
          <a:ln>
            <a:noFill/>
          </a:ln>
        </p:spPr>
        <p:txBody>
          <a:bodyPr anchorCtr="0" anchor="t" bIns="45700" lIns="91425" spcFirstLastPara="1" rIns="91425" wrap="square" tIns="45700">
            <a:noAutofit/>
          </a:bodyPr>
          <a:lstStyle/>
          <a:p>
            <a:pPr indent="-457200" lvl="0" marL="342900" marR="0" rtl="0" algn="l">
              <a:spcBef>
                <a:spcPts val="0"/>
              </a:spcBef>
              <a:spcAft>
                <a:spcPts val="0"/>
              </a:spcAft>
              <a:buClr>
                <a:schemeClr val="accent1"/>
              </a:buClr>
              <a:buSzPts val="7200"/>
              <a:buFont typeface="Arial"/>
              <a:buChar char="•"/>
            </a:pPr>
            <a:r>
              <a:rPr b="1" i="0" lang="tr-TR" sz="7200" u="none" cap="none" strike="noStrike">
                <a:solidFill>
                  <a:srgbClr val="FF7569"/>
                </a:solidFill>
                <a:latin typeface="Century Gothic"/>
                <a:ea typeface="Century Gothic"/>
                <a:cs typeface="Century Gothic"/>
                <a:sym typeface="Century Gothic"/>
              </a:rPr>
              <a:t>(CBIS)</a:t>
            </a:r>
            <a:endParaRPr b="1" i="0" sz="7200" u="none" cap="none" strike="noStrike">
              <a:solidFill>
                <a:srgbClr val="FF7569"/>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6"/>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B. EVOLUSI CBIS</a:t>
            </a:r>
            <a:endParaRPr/>
          </a:p>
        </p:txBody>
      </p:sp>
      <p:sp>
        <p:nvSpPr>
          <p:cNvPr id="219" name="Google Shape;219;p16"/>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p>
            <a:pPr indent="0" lvl="0" marL="114300" rtl="0" algn="l">
              <a:spcBef>
                <a:spcPts val="0"/>
              </a:spcBef>
              <a:spcAft>
                <a:spcPts val="0"/>
              </a:spcAft>
              <a:buSzPts val="2400"/>
              <a:buNone/>
            </a:pPr>
            <a:r>
              <a:rPr lang="tr-TR"/>
              <a:t>1. Fokus awal pada data Sistem pemrosesan transaksi merupakan jenis sistem yang pertama kali di impelementasikan. Fokus utama sistem ini adalah pada data transaksi. sistem informasi ini digunakan untuk :</a:t>
            </a:r>
            <a:endParaRPr/>
          </a:p>
          <a:p>
            <a:pPr indent="-228600" lvl="0" marL="342900" rtl="0" algn="l">
              <a:spcBef>
                <a:spcPts val="480"/>
              </a:spcBef>
              <a:spcAft>
                <a:spcPts val="0"/>
              </a:spcAft>
              <a:buSzPts val="2400"/>
              <a:buChar char="•"/>
            </a:pPr>
            <a:r>
              <a:rPr lang="tr-TR"/>
              <a:t>menghimpun, </a:t>
            </a:r>
            <a:endParaRPr/>
          </a:p>
          <a:p>
            <a:pPr indent="-228600" lvl="0" marL="342900" rtl="0" algn="l">
              <a:spcBef>
                <a:spcPts val="480"/>
              </a:spcBef>
              <a:spcAft>
                <a:spcPts val="0"/>
              </a:spcAft>
              <a:buSzPts val="2400"/>
              <a:buChar char="•"/>
            </a:pPr>
            <a:r>
              <a:rPr lang="tr-TR"/>
              <a:t>menyimpan dan </a:t>
            </a:r>
            <a:endParaRPr/>
          </a:p>
          <a:p>
            <a:pPr indent="-228600" lvl="0" marL="342900" rtl="0" algn="l">
              <a:spcBef>
                <a:spcPts val="480"/>
              </a:spcBef>
              <a:spcAft>
                <a:spcPts val="0"/>
              </a:spcAft>
              <a:buSzPts val="2400"/>
              <a:buChar char="•"/>
            </a:pPr>
            <a:r>
              <a:rPr lang="tr-TR"/>
              <a:t>memproses data transaksi </a:t>
            </a:r>
            <a:endParaRPr/>
          </a:p>
          <a:p>
            <a:pPr indent="-228600" lvl="0" marL="342900" rtl="0" algn="l">
              <a:spcBef>
                <a:spcPts val="480"/>
              </a:spcBef>
              <a:spcAft>
                <a:spcPts val="0"/>
              </a:spcAft>
              <a:buSzPts val="2400"/>
              <a:buChar char="•"/>
            </a:pPr>
            <a:r>
              <a:rPr lang="tr-TR"/>
              <a:t>serta sering kali mengendalikan keputusan yang merupakan bagian dari transasksi. </a:t>
            </a:r>
            <a:endParaRPr/>
          </a:p>
        </p:txBody>
      </p:sp>
      <p:sp>
        <p:nvSpPr>
          <p:cNvPr id="220" name="Google Shape;220;p16"/>
          <p:cNvSpPr txBox="1"/>
          <p:nvPr/>
        </p:nvSpPr>
        <p:spPr>
          <a:xfrm>
            <a:off x="4960805" y="4976029"/>
            <a:ext cx="3946129" cy="1596770"/>
          </a:xfrm>
          <a:prstGeom prst="rect">
            <a:avLst/>
          </a:prstGeom>
          <a:noFill/>
          <a:ln>
            <a:noFill/>
          </a:ln>
        </p:spPr>
        <p:txBody>
          <a:bodyPr anchorCtr="0" anchor="t" bIns="45700" lIns="91425" spcFirstLastPara="1" rIns="91425" wrap="square" tIns="45700">
            <a:noAutofit/>
          </a:bodyPr>
          <a:lstStyle/>
          <a:p>
            <a:pPr indent="-457200" lvl="0" marL="342900" marR="0" rtl="0" algn="l">
              <a:spcBef>
                <a:spcPts val="0"/>
              </a:spcBef>
              <a:spcAft>
                <a:spcPts val="0"/>
              </a:spcAft>
              <a:buClr>
                <a:schemeClr val="accent1"/>
              </a:buClr>
              <a:buSzPts val="7200"/>
              <a:buFont typeface="Arial"/>
              <a:buChar char="•"/>
            </a:pPr>
            <a:r>
              <a:rPr b="1" i="0" lang="tr-TR" sz="7200" u="none" cap="none" strike="noStrike">
                <a:solidFill>
                  <a:srgbClr val="FF7569"/>
                </a:solidFill>
                <a:latin typeface="Century Gothic"/>
                <a:ea typeface="Century Gothic"/>
                <a:cs typeface="Century Gothic"/>
                <a:sym typeface="Century Gothic"/>
              </a:rPr>
              <a:t>(CBIS)</a:t>
            </a:r>
            <a:endParaRPr b="1" i="0" sz="7200" u="none" cap="none" strike="noStrike">
              <a:solidFill>
                <a:srgbClr val="FF7569"/>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7"/>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B. EVOLUSI CBIS</a:t>
            </a:r>
            <a:endParaRPr/>
          </a:p>
        </p:txBody>
      </p:sp>
      <p:sp>
        <p:nvSpPr>
          <p:cNvPr id="226" name="Google Shape;226;p17"/>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400"/>
              <a:buChar char="•"/>
            </a:pPr>
            <a:r>
              <a:rPr lang="tr-TR"/>
              <a:t>misalnya yang mengendalikan keputusan adalah sistem pemrosesan transaksi yang sekaligus dapat memvalidasi keabsahan kartu kredit atau mencarikan rute pesawat terbang yang terbaik sesuai dengan kebutuhan pelanggan. </a:t>
            </a:r>
            <a:endParaRPr/>
          </a:p>
          <a:p>
            <a:pPr indent="-228600" lvl="0" marL="342900" rtl="0" algn="l">
              <a:spcBef>
                <a:spcPts val="480"/>
              </a:spcBef>
              <a:spcAft>
                <a:spcPts val="0"/>
              </a:spcAft>
              <a:buSzPts val="2400"/>
              <a:buChar char="•"/>
            </a:pPr>
            <a:r>
              <a:rPr lang="tr-TR"/>
              <a:t>Nama aplikasi akuntasnsi berbasis komputer pada awalnya adalah pengolahan data elektronik (EDP) kemudian berubah menjadi Data prosesing (DP) dan Sistem Informasi Akuntansi (SIA).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8"/>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B. EVOLUSI CBIS</a:t>
            </a:r>
            <a:endParaRPr/>
          </a:p>
        </p:txBody>
      </p:sp>
      <p:sp>
        <p:nvSpPr>
          <p:cNvPr id="232" name="Google Shape;232;p18"/>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p>
            <a:pPr indent="0" lvl="0" marL="114300" rtl="0" algn="l">
              <a:spcBef>
                <a:spcPts val="0"/>
              </a:spcBef>
              <a:spcAft>
                <a:spcPts val="0"/>
              </a:spcAft>
              <a:buSzPts val="2400"/>
              <a:buNone/>
            </a:pPr>
            <a:r>
              <a:rPr lang="tr-TR"/>
              <a:t>2. Fokus baru pada informasi</a:t>
            </a:r>
            <a:endParaRPr/>
          </a:p>
          <a:p>
            <a:pPr indent="0" lvl="0" marL="114300" rtl="0" algn="l">
              <a:spcBef>
                <a:spcPts val="480"/>
              </a:spcBef>
              <a:spcAft>
                <a:spcPts val="0"/>
              </a:spcAft>
              <a:buSzPts val="2400"/>
              <a:buNone/>
            </a:pPr>
            <a:r>
              <a:rPr lang="tr-TR"/>
              <a:t>Tahun 1964 diperkenalkan satu generasi baru alat penghitung yang mempengaruhi cara penggunaan komputer. </a:t>
            </a:r>
            <a:endParaRPr/>
          </a:p>
          <a:p>
            <a:pPr indent="0" lvl="0" marL="114300" rtl="0" algn="l">
              <a:spcBef>
                <a:spcPts val="480"/>
              </a:spcBef>
              <a:spcAft>
                <a:spcPts val="0"/>
              </a:spcAft>
              <a:buSzPts val="2400"/>
              <a:buNone/>
            </a:pPr>
            <a:r>
              <a:rPr lang="tr-TR"/>
              <a:t>Konsep penggunaan komputer sebagai SIM dipromosikan oleh pembuat komputer untuk mendukung peralatan baru tsb. </a:t>
            </a:r>
            <a:endParaRPr/>
          </a:p>
          <a:p>
            <a:pPr indent="0" lvl="0" marL="114300" rtl="0" algn="l">
              <a:spcBef>
                <a:spcPts val="480"/>
              </a:spcBef>
              <a:spcAft>
                <a:spcPts val="0"/>
              </a:spcAft>
              <a:buSzPts val="2400"/>
              <a:buNone/>
            </a:pPr>
            <a:r>
              <a:rPr lang="tr-TR"/>
              <a:t>Konsep SIM menyadari bahwa aplikasi komputer harus diterapkan untuk tujuan utama menghasilkan informasi manajemen.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9"/>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B. EVOLUSI CBIS</a:t>
            </a:r>
            <a:endParaRPr/>
          </a:p>
        </p:txBody>
      </p:sp>
      <p:sp>
        <p:nvSpPr>
          <p:cNvPr id="238" name="Google Shape;238;p19"/>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p>
            <a:pPr indent="0" lvl="0" marL="114300" rtl="0" algn="l">
              <a:spcBef>
                <a:spcPts val="0"/>
              </a:spcBef>
              <a:spcAft>
                <a:spcPts val="0"/>
              </a:spcAft>
              <a:buSzPts val="2400"/>
              <a:buNone/>
            </a:pPr>
            <a:r>
              <a:rPr lang="tr-TR"/>
              <a:t>2. Fokus baru pada informasi </a:t>
            </a:r>
            <a:endParaRPr/>
          </a:p>
          <a:p>
            <a:pPr indent="0" lvl="0" marL="114300" rtl="0" algn="l">
              <a:spcBef>
                <a:spcPts val="480"/>
              </a:spcBef>
              <a:spcAft>
                <a:spcPts val="0"/>
              </a:spcAft>
              <a:buSzPts val="2400"/>
              <a:buNone/>
            </a:pPr>
            <a:r>
              <a:rPr lang="tr-TR"/>
              <a:t>Konsep ini segera diterima oleh perusahaan besar karena dengan adanya Manajemen Informasi perusahaan akan mudah mendapatkan Informasi yang akurat dan tepat guna mendukung dalam pengambilan keputusan dalam perusahaan tersebut.</a:t>
            </a:r>
            <a:endParaRPr/>
          </a:p>
        </p:txBody>
      </p:sp>
      <p:sp>
        <p:nvSpPr>
          <p:cNvPr id="239" name="Google Shape;239;p19"/>
          <p:cNvSpPr txBox="1"/>
          <p:nvPr/>
        </p:nvSpPr>
        <p:spPr>
          <a:xfrm>
            <a:off x="4960805" y="4976029"/>
            <a:ext cx="3946129" cy="1596770"/>
          </a:xfrm>
          <a:prstGeom prst="rect">
            <a:avLst/>
          </a:prstGeom>
          <a:noFill/>
          <a:ln>
            <a:noFill/>
          </a:ln>
        </p:spPr>
        <p:txBody>
          <a:bodyPr anchorCtr="0" anchor="t" bIns="45700" lIns="91425" spcFirstLastPara="1" rIns="91425" wrap="square" tIns="45700">
            <a:noAutofit/>
          </a:bodyPr>
          <a:lstStyle/>
          <a:p>
            <a:pPr indent="-457200" lvl="0" marL="342900" marR="0" rtl="0" algn="l">
              <a:spcBef>
                <a:spcPts val="0"/>
              </a:spcBef>
              <a:spcAft>
                <a:spcPts val="0"/>
              </a:spcAft>
              <a:buClr>
                <a:schemeClr val="accent1"/>
              </a:buClr>
              <a:buSzPts val="7200"/>
              <a:buFont typeface="Arial"/>
              <a:buChar char="•"/>
            </a:pPr>
            <a:r>
              <a:rPr b="1" i="0" lang="tr-TR" sz="7200" u="none" cap="none" strike="noStrike">
                <a:solidFill>
                  <a:srgbClr val="FF7569"/>
                </a:solidFill>
                <a:latin typeface="Century Gothic"/>
                <a:ea typeface="Century Gothic"/>
                <a:cs typeface="Century Gothic"/>
                <a:sym typeface="Century Gothic"/>
              </a:rPr>
              <a:t>(CBIS)</a:t>
            </a:r>
            <a:endParaRPr b="1" i="0" sz="7200" u="none" cap="none" strike="noStrike">
              <a:solidFill>
                <a:srgbClr val="FF7569"/>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6B7C72"/>
              </a:buClr>
              <a:buSzPct val="100000"/>
              <a:buFont typeface="Book Antiqua"/>
              <a:buNone/>
            </a:pPr>
            <a:r>
              <a:rPr lang="tr-TR"/>
              <a:t>A. PENGERTIAN SYSTEM INFORMASI BERBASIS KOMPUTER</a:t>
            </a:r>
            <a:endParaRPr/>
          </a:p>
        </p:txBody>
      </p:sp>
      <p:sp>
        <p:nvSpPr>
          <p:cNvPr id="123" name="Google Shape;123;p2"/>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800"/>
              <a:buChar char="•"/>
            </a:pPr>
            <a:r>
              <a:rPr lang="tr-TR" sz="2800"/>
              <a:t>Sistem Informasi Berbasis Komputer atau Computer Based Information System (CBIS) merupakan sistem pengolahan suatu data menjadi sebuah informasi yang berkualitas dan dapat dipergunakan sebagai alat bantu yang mendukung </a:t>
            </a:r>
            <a:r>
              <a:rPr lang="tr-TR" sz="2800">
                <a:solidFill>
                  <a:srgbClr val="FF0000"/>
                </a:solidFill>
              </a:rPr>
              <a:t>pengambilan keputusan</a:t>
            </a:r>
            <a:r>
              <a:rPr lang="tr-TR" sz="2800"/>
              <a:t>, </a:t>
            </a:r>
            <a:r>
              <a:rPr lang="tr-TR" sz="2800">
                <a:solidFill>
                  <a:srgbClr val="0000FF"/>
                </a:solidFill>
              </a:rPr>
              <a:t>koordinasi</a:t>
            </a:r>
            <a:r>
              <a:rPr lang="tr-TR" sz="2800"/>
              <a:t> dan </a:t>
            </a:r>
            <a:r>
              <a:rPr lang="tr-TR" sz="2800">
                <a:solidFill>
                  <a:srgbClr val="0000FF"/>
                </a:solidFill>
              </a:rPr>
              <a:t>kendali</a:t>
            </a:r>
            <a:r>
              <a:rPr lang="tr-TR" sz="2800"/>
              <a:t> serta </a:t>
            </a:r>
            <a:r>
              <a:rPr lang="tr-TR" sz="2800">
                <a:solidFill>
                  <a:srgbClr val="660066"/>
                </a:solidFill>
              </a:rPr>
              <a:t>visualisasi </a:t>
            </a:r>
            <a:r>
              <a:rPr lang="tr-TR" sz="2800"/>
              <a:t>dan </a:t>
            </a:r>
            <a:r>
              <a:rPr lang="tr-TR" sz="2800">
                <a:solidFill>
                  <a:srgbClr val="660066"/>
                </a:solidFill>
              </a:rPr>
              <a:t>analisis</a:t>
            </a:r>
            <a:r>
              <a:rPr lang="tr-TR" sz="2800"/>
              <a:t>. </a:t>
            </a:r>
            <a:endParaRPr sz="2800"/>
          </a:p>
        </p:txBody>
      </p:sp>
      <p:sp>
        <p:nvSpPr>
          <p:cNvPr id="124" name="Google Shape;124;p2"/>
          <p:cNvSpPr txBox="1"/>
          <p:nvPr/>
        </p:nvSpPr>
        <p:spPr>
          <a:xfrm>
            <a:off x="4960805" y="4976029"/>
            <a:ext cx="3946129" cy="1596770"/>
          </a:xfrm>
          <a:prstGeom prst="rect">
            <a:avLst/>
          </a:prstGeom>
          <a:noFill/>
          <a:ln>
            <a:noFill/>
          </a:ln>
        </p:spPr>
        <p:txBody>
          <a:bodyPr anchorCtr="0" anchor="t" bIns="45700" lIns="91425" spcFirstLastPara="1" rIns="91425" wrap="square" tIns="45700">
            <a:noAutofit/>
          </a:bodyPr>
          <a:lstStyle/>
          <a:p>
            <a:pPr indent="-457200" lvl="0" marL="342900" marR="0" rtl="0" algn="l">
              <a:spcBef>
                <a:spcPts val="0"/>
              </a:spcBef>
              <a:spcAft>
                <a:spcPts val="0"/>
              </a:spcAft>
              <a:buClr>
                <a:schemeClr val="accent1"/>
              </a:buClr>
              <a:buSzPts val="7200"/>
              <a:buFont typeface="Arial"/>
              <a:buChar char="•"/>
            </a:pPr>
            <a:r>
              <a:rPr b="1" i="0" lang="tr-TR" sz="7200" u="none" cap="none" strike="noStrike">
                <a:solidFill>
                  <a:srgbClr val="FF7569"/>
                </a:solidFill>
                <a:latin typeface="Century Gothic"/>
                <a:ea typeface="Century Gothic"/>
                <a:cs typeface="Century Gothic"/>
                <a:sym typeface="Century Gothic"/>
              </a:rPr>
              <a:t>(CBIS)</a:t>
            </a:r>
            <a:endParaRPr b="1" i="0" sz="7200" u="none" cap="none" strike="noStrike">
              <a:solidFill>
                <a:srgbClr val="FF7569"/>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0"/>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B. EVOLUSI CBIS</a:t>
            </a:r>
            <a:endParaRPr/>
          </a:p>
        </p:txBody>
      </p:sp>
      <p:sp>
        <p:nvSpPr>
          <p:cNvPr id="245" name="Google Shape;245;p20"/>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p>
            <a:pPr indent="0" lvl="0" marL="114300" rtl="0" algn="l">
              <a:spcBef>
                <a:spcPts val="0"/>
              </a:spcBef>
              <a:spcAft>
                <a:spcPts val="0"/>
              </a:spcAft>
              <a:buSzPts val="2400"/>
              <a:buNone/>
            </a:pPr>
            <a:r>
              <a:rPr lang="tr-TR"/>
              <a:t>3. Fokus revisi pada pendukung keputusan. </a:t>
            </a:r>
            <a:endParaRPr/>
          </a:p>
          <a:p>
            <a:pPr indent="0" lvl="0" marL="114300" rtl="0" algn="l">
              <a:spcBef>
                <a:spcPts val="480"/>
              </a:spcBef>
              <a:spcAft>
                <a:spcPts val="0"/>
              </a:spcAft>
              <a:buSzPts val="2400"/>
              <a:buNone/>
            </a:pPr>
            <a:r>
              <a:rPr lang="tr-TR"/>
              <a:t>Sistem pendukung keputusan (Decision support system) adalah sistem informasi interaktif yang menyediakan informasi, pemodelan dan pemanipulasian data yang digunakan untuk membantu pengambilan keputusan pada situasi yang tidak terstruktur di mana tak seorangpun tahu secara pasti bagaimana seharusnya dibuat.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1"/>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B. EVOLUSI CBIS</a:t>
            </a:r>
            <a:endParaRPr/>
          </a:p>
        </p:txBody>
      </p:sp>
      <p:sp>
        <p:nvSpPr>
          <p:cNvPr id="251" name="Google Shape;251;p21"/>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p>
            <a:pPr indent="0" lvl="0" marL="114300" rtl="0" algn="l">
              <a:spcBef>
                <a:spcPts val="0"/>
              </a:spcBef>
              <a:spcAft>
                <a:spcPts val="0"/>
              </a:spcAft>
              <a:buSzPts val="2400"/>
              <a:buNone/>
            </a:pPr>
            <a:r>
              <a:rPr lang="tr-TR"/>
              <a:t>3. Fokus revisi pada pendukung keputusan. </a:t>
            </a:r>
            <a:endParaRPr/>
          </a:p>
          <a:p>
            <a:pPr indent="0" lvl="0" marL="114300" rtl="0" algn="l">
              <a:spcBef>
                <a:spcPts val="480"/>
              </a:spcBef>
              <a:spcAft>
                <a:spcPts val="0"/>
              </a:spcAft>
              <a:buSzPts val="2400"/>
              <a:buNone/>
            </a:pPr>
            <a:r>
              <a:rPr lang="tr-TR"/>
              <a:t>DSS dibuat sebagai reaksi atas ketidakpuasan terhadap Sistem Pemrosesan Transaksi (SIP) dan Sistem Informasi Manajemen sebagaimana diketahui, SIP lebih memfokuskan diri pada </a:t>
            </a:r>
            <a:r>
              <a:rPr lang="tr-TR">
                <a:solidFill>
                  <a:srgbClr val="FF0000"/>
                </a:solidFill>
              </a:rPr>
              <a:t>pengendalian transaksi</a:t>
            </a:r>
            <a:r>
              <a:rPr lang="tr-TR"/>
              <a:t> yang merupakan kegitan yang bersifat berulang dan terdefenisi dengan baik, sedangkan SIM lebih berorientasi pada </a:t>
            </a:r>
            <a:r>
              <a:rPr lang="tr-TR">
                <a:solidFill>
                  <a:srgbClr val="FF0000"/>
                </a:solidFill>
              </a:rPr>
              <a:t>penyediaan laporan </a:t>
            </a:r>
            <a:r>
              <a:rPr lang="tr-TR"/>
              <a:t>bagi manajemen yang sifatnya dinamis.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2"/>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B. EVOLUSI CBIS</a:t>
            </a:r>
            <a:endParaRPr/>
          </a:p>
        </p:txBody>
      </p:sp>
      <p:sp>
        <p:nvSpPr>
          <p:cNvPr id="257" name="Google Shape;257;p22"/>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p>
            <a:pPr indent="0" lvl="0" marL="114300" rtl="0" algn="l">
              <a:spcBef>
                <a:spcPts val="0"/>
              </a:spcBef>
              <a:spcAft>
                <a:spcPts val="0"/>
              </a:spcAft>
              <a:buSzPts val="2800"/>
              <a:buNone/>
            </a:pPr>
            <a:r>
              <a:rPr lang="tr-TR" sz="2800"/>
              <a:t>3. Fokus revisi pada pendukung keputusan. </a:t>
            </a:r>
            <a:endParaRPr/>
          </a:p>
          <a:p>
            <a:pPr indent="0" lvl="0" marL="114300" rtl="0" algn="l">
              <a:spcBef>
                <a:spcPts val="560"/>
              </a:spcBef>
              <a:spcAft>
                <a:spcPts val="0"/>
              </a:spcAft>
              <a:buSzPts val="2800"/>
              <a:buNone/>
            </a:pPr>
            <a:r>
              <a:rPr lang="tr-TR" sz="2800"/>
              <a:t>DSS lebih ditunjuk untuk mendukung manajemen dalam melakukan pekerjaan yang bersifat analistis, dalam situsai yang kurang terstruktur dan dengan criteria yang kurang jelas. </a:t>
            </a:r>
            <a:endParaRPr/>
          </a:p>
        </p:txBody>
      </p:sp>
      <p:sp>
        <p:nvSpPr>
          <p:cNvPr id="258" name="Google Shape;258;p22"/>
          <p:cNvSpPr txBox="1"/>
          <p:nvPr/>
        </p:nvSpPr>
        <p:spPr>
          <a:xfrm>
            <a:off x="4960805" y="4976029"/>
            <a:ext cx="3946129" cy="1596770"/>
          </a:xfrm>
          <a:prstGeom prst="rect">
            <a:avLst/>
          </a:prstGeom>
          <a:noFill/>
          <a:ln>
            <a:noFill/>
          </a:ln>
        </p:spPr>
        <p:txBody>
          <a:bodyPr anchorCtr="0" anchor="t" bIns="45700" lIns="91425" spcFirstLastPara="1" rIns="91425" wrap="square" tIns="45700">
            <a:noAutofit/>
          </a:bodyPr>
          <a:lstStyle/>
          <a:p>
            <a:pPr indent="-457200" lvl="0" marL="342900" marR="0" rtl="0" algn="l">
              <a:spcBef>
                <a:spcPts val="0"/>
              </a:spcBef>
              <a:spcAft>
                <a:spcPts val="0"/>
              </a:spcAft>
              <a:buClr>
                <a:schemeClr val="accent1"/>
              </a:buClr>
              <a:buSzPts val="7200"/>
              <a:buFont typeface="Arial"/>
              <a:buChar char="•"/>
            </a:pPr>
            <a:r>
              <a:rPr b="1" i="0" lang="tr-TR" sz="7200" u="none" cap="none" strike="noStrike">
                <a:solidFill>
                  <a:srgbClr val="FF7569"/>
                </a:solidFill>
                <a:latin typeface="Century Gothic"/>
                <a:ea typeface="Century Gothic"/>
                <a:cs typeface="Century Gothic"/>
                <a:sym typeface="Century Gothic"/>
              </a:rPr>
              <a:t>(CBIS)</a:t>
            </a:r>
            <a:endParaRPr b="1" i="0" sz="7200" u="none" cap="none" strike="noStrike">
              <a:solidFill>
                <a:srgbClr val="FF7569"/>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3"/>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B. EVOLUSI CBIS</a:t>
            </a:r>
            <a:endParaRPr/>
          </a:p>
        </p:txBody>
      </p:sp>
      <p:sp>
        <p:nvSpPr>
          <p:cNvPr id="264" name="Google Shape;264;p23"/>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p>
            <a:pPr indent="0" lvl="0" marL="114300" rtl="0" algn="l">
              <a:spcBef>
                <a:spcPts val="0"/>
              </a:spcBef>
              <a:spcAft>
                <a:spcPts val="0"/>
              </a:spcAft>
              <a:buSzPts val="2800"/>
              <a:buNone/>
            </a:pPr>
            <a:r>
              <a:rPr lang="tr-TR" sz="2800"/>
              <a:t>3. Fokus revisi pada pendukung keputusan. </a:t>
            </a:r>
            <a:endParaRPr/>
          </a:p>
          <a:p>
            <a:pPr indent="0" lvl="0" marL="114300" rtl="0" algn="l">
              <a:spcBef>
                <a:spcPts val="560"/>
              </a:spcBef>
              <a:spcAft>
                <a:spcPts val="0"/>
              </a:spcAft>
              <a:buSzPts val="2800"/>
              <a:buNone/>
            </a:pPr>
            <a:r>
              <a:rPr lang="tr-TR" sz="2800"/>
              <a:t>DSS tidak dimaksudkan untuk mengotomasi-kan </a:t>
            </a:r>
            <a:r>
              <a:rPr lang="tr-TR" sz="2800">
                <a:solidFill>
                  <a:srgbClr val="FF0000"/>
                </a:solidFill>
              </a:rPr>
              <a:t>pengambilan keputusan</a:t>
            </a:r>
            <a:r>
              <a:rPr lang="tr-TR" sz="2800"/>
              <a:t>,tetapi membe-rikan perangkat interaktif yang memungkin-kan </a:t>
            </a:r>
            <a:r>
              <a:rPr lang="tr-TR" sz="2800">
                <a:solidFill>
                  <a:srgbClr val="0000FF"/>
                </a:solidFill>
              </a:rPr>
              <a:t>pengambil keputusan </a:t>
            </a:r>
            <a:r>
              <a:rPr lang="tr-TR" sz="2800"/>
              <a:t>dapat melakukan berbagai analisis dengan menggunakan model-model yang tersedia Spesifikasi DSS :</a:t>
            </a:r>
            <a:endParaRPr sz="2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4"/>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B. EVOLUSI CBIS</a:t>
            </a:r>
            <a:endParaRPr/>
          </a:p>
        </p:txBody>
      </p:sp>
      <p:sp>
        <p:nvSpPr>
          <p:cNvPr id="270" name="Google Shape;270;p24"/>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800"/>
              <a:buChar char="•"/>
            </a:pPr>
            <a:r>
              <a:rPr lang="tr-TR" sz="2800"/>
              <a:t> Berfokus pada proses keputusan daripada proses transaksi  Dirancang dengan mudah, sederhana, dapat diterapkan dengan cepat dan mudah diubah.  Dirancang dan dioperasikan oleh manajer  Mampu memberikan informasi yang berguna bagi analisis kegiatan manajerial.</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5"/>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B. EVOLUSI CBIS</a:t>
            </a:r>
            <a:endParaRPr/>
          </a:p>
        </p:txBody>
      </p:sp>
      <p:sp>
        <p:nvSpPr>
          <p:cNvPr id="276" name="Google Shape;276;p25"/>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800"/>
              <a:buChar char="•"/>
            </a:pPr>
            <a:r>
              <a:rPr lang="tr-TR" sz="2800"/>
              <a:t> Berkaitan dengan hanya bagian kecil dari masalah besar  Memiliki logika yang serupa dengan cara manajer menganilis situasi yang sama.  Memiliki basis data berisi informasi yang disarikan dari file dan informasi lain organisasi yang berasal dari lingkungan eksternal.  Memungkinkan manajer untuk menguji hasil yang mungkin dari serangkaian alternatif.</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6"/>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B. EVOLUSI CBIS</a:t>
            </a:r>
            <a:endParaRPr/>
          </a:p>
        </p:txBody>
      </p:sp>
      <p:sp>
        <p:nvSpPr>
          <p:cNvPr id="282" name="Google Shape;282;p26"/>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p>
            <a:pPr indent="0" lvl="0" marL="114300" rtl="0" algn="l">
              <a:spcBef>
                <a:spcPts val="0"/>
              </a:spcBef>
              <a:spcAft>
                <a:spcPts val="0"/>
              </a:spcAft>
              <a:buSzPts val="2400"/>
              <a:buNone/>
            </a:pPr>
            <a:r>
              <a:rPr lang="tr-TR"/>
              <a:t>4. Fokus pada Komunikasi </a:t>
            </a:r>
            <a:endParaRPr/>
          </a:p>
          <a:p>
            <a:pPr indent="0" lvl="0" marL="114300" rtl="0" algn="l">
              <a:spcBef>
                <a:spcPts val="480"/>
              </a:spcBef>
              <a:spcAft>
                <a:spcPts val="0"/>
              </a:spcAft>
              <a:buSzPts val="2400"/>
              <a:buNone/>
            </a:pPr>
            <a:r>
              <a:rPr lang="tr-TR"/>
              <a:t>Pada waktu DSS berkembang, perhatian juga difokuskan pada otomatisasi kantor (office automation atau OA) OA memudahkan komunikasi dan meningkatkan produktivitas diantara para manajer dan pekerja kantor melalui penggunaan alat elektronik. OA telah berkembang meliputi beragam aplikasi seperti konferensi jarak jauh, voice mail, e-mail, electronik calendaring, facsimile transmission.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7"/>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B. EVOLUSI CBIS</a:t>
            </a:r>
            <a:endParaRPr/>
          </a:p>
        </p:txBody>
      </p:sp>
      <p:sp>
        <p:nvSpPr>
          <p:cNvPr id="288" name="Google Shape;288;p27"/>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Autofit/>
          </a:bodyPr>
          <a:lstStyle/>
          <a:p>
            <a:pPr indent="0" lvl="0" marL="114300" rtl="0" algn="l">
              <a:spcBef>
                <a:spcPts val="0"/>
              </a:spcBef>
              <a:spcAft>
                <a:spcPts val="0"/>
              </a:spcAft>
              <a:buSzPts val="2400"/>
              <a:buNone/>
            </a:pPr>
            <a:r>
              <a:rPr lang="tr-TR"/>
              <a:t>5. Fokus potensial pada konsultasi</a:t>
            </a:r>
            <a:endParaRPr/>
          </a:p>
          <a:p>
            <a:pPr indent="0" lvl="0" marL="114300" rtl="0" algn="l">
              <a:spcBef>
                <a:spcPts val="480"/>
              </a:spcBef>
              <a:spcAft>
                <a:spcPts val="0"/>
              </a:spcAft>
              <a:buSzPts val="2400"/>
              <a:buNone/>
            </a:pPr>
            <a:r>
              <a:t/>
            </a:r>
            <a:endParaRPr/>
          </a:p>
          <a:p>
            <a:pPr indent="0" lvl="0" marL="114300" rtl="0" algn="l">
              <a:spcBef>
                <a:spcPts val="480"/>
              </a:spcBef>
              <a:spcAft>
                <a:spcPts val="0"/>
              </a:spcAft>
              <a:buSzPts val="2400"/>
              <a:buNone/>
            </a:pPr>
            <a:r>
              <a:rPr lang="tr-TR"/>
              <a:t>Komputer dapat diprogram untuk melaksanakan sebagian penalaran logis yang sama sepertiyang dilakukan oleh manusia, suatu aplikasi yang dinamakan kecerdasan buatan (artificial intelligence) atau biasa disebut dengan sistem pendukung kecerdasan sistem pendukung ini memiliki beberapa karekteristik antara lain :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8"/>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B. EVOLUSI CBIS</a:t>
            </a:r>
            <a:endParaRPr/>
          </a:p>
        </p:txBody>
      </p:sp>
      <p:sp>
        <p:nvSpPr>
          <p:cNvPr id="294" name="Google Shape;294;p28"/>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Autofit/>
          </a:bodyPr>
          <a:lstStyle/>
          <a:p>
            <a:pPr indent="-457200" lvl="0" marL="571500" rtl="0" algn="l">
              <a:spcBef>
                <a:spcPts val="0"/>
              </a:spcBef>
              <a:spcAft>
                <a:spcPts val="0"/>
              </a:spcAft>
              <a:buSzPts val="2400"/>
              <a:buFont typeface="Book Antiqua"/>
              <a:buAutoNum type="arabicPeriod"/>
            </a:pPr>
            <a:r>
              <a:rPr lang="tr-TR"/>
              <a:t>Belajar atau memahami permasalahan berdasarkan penglaman</a:t>
            </a:r>
            <a:endParaRPr/>
          </a:p>
          <a:p>
            <a:pPr indent="-457200" lvl="0" marL="571500" rtl="0" algn="l">
              <a:spcBef>
                <a:spcPts val="480"/>
              </a:spcBef>
              <a:spcAft>
                <a:spcPts val="0"/>
              </a:spcAft>
              <a:buSzPts val="2400"/>
              <a:buFont typeface="Book Antiqua"/>
              <a:buAutoNum type="arabicPeriod"/>
            </a:pPr>
            <a:r>
              <a:rPr lang="tr-TR"/>
              <a:t>Memberikan tanggapan yang cepat dan memuaskan terhadap situasi-situasi baru</a:t>
            </a:r>
            <a:endParaRPr/>
          </a:p>
          <a:p>
            <a:pPr indent="-457200" lvl="0" marL="571500" rtl="0" algn="l">
              <a:spcBef>
                <a:spcPts val="480"/>
              </a:spcBef>
              <a:spcAft>
                <a:spcPts val="0"/>
              </a:spcAft>
              <a:buSzPts val="2400"/>
              <a:buFont typeface="Book Antiqua"/>
              <a:buAutoNum type="arabicPeriod"/>
            </a:pPr>
            <a:r>
              <a:rPr lang="tr-TR"/>
              <a:t>Mampu menangani masalah yang kompleks</a:t>
            </a:r>
            <a:endParaRPr/>
          </a:p>
          <a:p>
            <a:pPr indent="-457200" lvl="0" marL="571500" rtl="0" algn="l">
              <a:spcBef>
                <a:spcPts val="480"/>
              </a:spcBef>
              <a:spcAft>
                <a:spcPts val="0"/>
              </a:spcAft>
              <a:buSzPts val="2400"/>
              <a:buFont typeface="Book Antiqua"/>
              <a:buAutoNum type="arabicPeriod"/>
            </a:pPr>
            <a:r>
              <a:rPr lang="tr-TR"/>
              <a:t>Memecahkan permasalahan berdasarkan penalaraan</a:t>
            </a:r>
            <a:endParaRPr/>
          </a:p>
          <a:p>
            <a:pPr indent="-457200" lvl="0" marL="571500" rtl="0" algn="l">
              <a:spcBef>
                <a:spcPts val="480"/>
              </a:spcBef>
              <a:spcAft>
                <a:spcPts val="0"/>
              </a:spcAft>
              <a:buSzPts val="2400"/>
              <a:buFont typeface="Book Antiqua"/>
              <a:buAutoNum type="arabicPeriod"/>
            </a:pPr>
            <a:r>
              <a:rPr lang="tr-TR"/>
              <a:t>Menggunakan pengetahuan untuk menyelesaikan permasalahan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9"/>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C. UPAYA PENCAPAIAN DARI EVOLUSI CBIS</a:t>
            </a:r>
            <a:endParaRPr/>
          </a:p>
        </p:txBody>
      </p:sp>
      <p:sp>
        <p:nvSpPr>
          <p:cNvPr id="300" name="Google Shape;300;p29"/>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p>
            <a:pPr indent="0" lvl="0" marL="114300" rtl="0" algn="l">
              <a:spcBef>
                <a:spcPts val="0"/>
              </a:spcBef>
              <a:spcAft>
                <a:spcPts val="0"/>
              </a:spcAft>
              <a:buSzPts val="2800"/>
              <a:buNone/>
            </a:pPr>
            <a:r>
              <a:rPr lang="tr-TR" sz="2800"/>
              <a:t>Pengembangan CBIS mengikuti system life cycle, yang terdiri dari : Siklus hidup suatu sistem bisa berlangsung beberapa bulan ataupun beberapa tahun (dalam satuan bulan atau tahun). Penentu lama dan yang bertanggung jawab atas SDLC berulang ialah pemakai CBIS.</a:t>
            </a:r>
            <a:endParaRPr/>
          </a:p>
        </p:txBody>
      </p:sp>
      <p:sp>
        <p:nvSpPr>
          <p:cNvPr id="301" name="Google Shape;301;p29"/>
          <p:cNvSpPr txBox="1"/>
          <p:nvPr/>
        </p:nvSpPr>
        <p:spPr>
          <a:xfrm>
            <a:off x="4960805" y="4976029"/>
            <a:ext cx="3946129" cy="1596770"/>
          </a:xfrm>
          <a:prstGeom prst="rect">
            <a:avLst/>
          </a:prstGeom>
          <a:noFill/>
          <a:ln>
            <a:noFill/>
          </a:ln>
        </p:spPr>
        <p:txBody>
          <a:bodyPr anchorCtr="0" anchor="t" bIns="45700" lIns="91425" spcFirstLastPara="1" rIns="91425" wrap="square" tIns="45700">
            <a:noAutofit/>
          </a:bodyPr>
          <a:lstStyle/>
          <a:p>
            <a:pPr indent="-457200" lvl="0" marL="342900" marR="0" rtl="0" algn="l">
              <a:spcBef>
                <a:spcPts val="0"/>
              </a:spcBef>
              <a:spcAft>
                <a:spcPts val="0"/>
              </a:spcAft>
              <a:buClr>
                <a:schemeClr val="accent1"/>
              </a:buClr>
              <a:buSzPts val="7200"/>
              <a:buFont typeface="Arial"/>
              <a:buChar char="•"/>
            </a:pPr>
            <a:r>
              <a:rPr b="1" i="0" lang="tr-TR" sz="7200" u="none" cap="none" strike="noStrike">
                <a:solidFill>
                  <a:srgbClr val="FF7569"/>
                </a:solidFill>
                <a:latin typeface="Century Gothic"/>
                <a:ea typeface="Century Gothic"/>
                <a:cs typeface="Century Gothic"/>
                <a:sym typeface="Century Gothic"/>
              </a:rPr>
              <a:t>(CBIS)</a:t>
            </a:r>
            <a:endParaRPr b="1" i="0" sz="7200" u="none" cap="none" strike="noStrike">
              <a:solidFill>
                <a:srgbClr val="FF7569"/>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6B7C72"/>
              </a:buClr>
              <a:buSzPct val="100000"/>
              <a:buFont typeface="Book Antiqua"/>
              <a:buNone/>
            </a:pPr>
            <a:r>
              <a:rPr lang="tr-TR"/>
              <a:t>A. PENGERTIAN SYSTEM INFORMASI BERBASIS KOMPUTER</a:t>
            </a:r>
            <a:endParaRPr/>
          </a:p>
        </p:txBody>
      </p:sp>
      <p:sp>
        <p:nvSpPr>
          <p:cNvPr id="130" name="Google Shape;130;p3"/>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800"/>
              <a:buChar char="•"/>
            </a:pPr>
            <a:r>
              <a:rPr lang="tr-TR" sz="2800"/>
              <a:t>Sistem Informasi merupakan sistem pembangkit informasi. </a:t>
            </a:r>
            <a:endParaRPr sz="2800"/>
          </a:p>
          <a:p>
            <a:pPr indent="-228600" lvl="0" marL="342900" rtl="0" algn="l">
              <a:spcBef>
                <a:spcPts val="560"/>
              </a:spcBef>
              <a:spcAft>
                <a:spcPts val="0"/>
              </a:spcAft>
              <a:buSzPts val="2800"/>
              <a:buChar char="•"/>
            </a:pPr>
            <a:r>
              <a:rPr lang="tr-TR" sz="2800"/>
              <a:t>Dengan integrasi yang dimiliki antar subsistemnya, sistem informasi akan mampu menyediakan informasi yang berkualitas, tepat, cepat dan akurat sesuai dengan manajemen yang membutuhkannya. </a:t>
            </a:r>
            <a:endParaRPr b="1" sz="2800"/>
          </a:p>
        </p:txBody>
      </p:sp>
      <p:sp>
        <p:nvSpPr>
          <p:cNvPr id="131" name="Google Shape;131;p3"/>
          <p:cNvSpPr txBox="1"/>
          <p:nvPr/>
        </p:nvSpPr>
        <p:spPr>
          <a:xfrm>
            <a:off x="4960805" y="4976029"/>
            <a:ext cx="3946129" cy="1596770"/>
          </a:xfrm>
          <a:prstGeom prst="rect">
            <a:avLst/>
          </a:prstGeom>
          <a:noFill/>
          <a:ln>
            <a:noFill/>
          </a:ln>
        </p:spPr>
        <p:txBody>
          <a:bodyPr anchorCtr="0" anchor="t" bIns="45700" lIns="91425" spcFirstLastPara="1" rIns="91425" wrap="square" tIns="45700">
            <a:noAutofit/>
          </a:bodyPr>
          <a:lstStyle/>
          <a:p>
            <a:pPr indent="-457200" lvl="0" marL="342900" marR="0" rtl="0" algn="l">
              <a:spcBef>
                <a:spcPts val="0"/>
              </a:spcBef>
              <a:spcAft>
                <a:spcPts val="0"/>
              </a:spcAft>
              <a:buClr>
                <a:schemeClr val="accent1"/>
              </a:buClr>
              <a:buSzPts val="7200"/>
              <a:buFont typeface="Arial"/>
              <a:buChar char="•"/>
            </a:pPr>
            <a:r>
              <a:rPr b="1" i="0" lang="tr-TR" sz="7200" u="none" cap="none" strike="noStrike">
                <a:solidFill>
                  <a:srgbClr val="FF7569"/>
                </a:solidFill>
                <a:latin typeface="Century Gothic"/>
                <a:ea typeface="Century Gothic"/>
                <a:cs typeface="Century Gothic"/>
                <a:sym typeface="Century Gothic"/>
              </a:rPr>
              <a:t>(CBIS)</a:t>
            </a:r>
            <a:endParaRPr b="1" i="0" sz="7200" u="none" cap="none" strike="noStrike">
              <a:solidFill>
                <a:srgbClr val="FF7569"/>
              </a:solidFill>
              <a:latin typeface="Century Gothic"/>
              <a:ea typeface="Century Gothic"/>
              <a:cs typeface="Century Gothic"/>
              <a:sym typeface="Century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0"/>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C. UPAYA PENCAPAIAN DARI EVOLUSI CBIS</a:t>
            </a:r>
            <a:endParaRPr/>
          </a:p>
        </p:txBody>
      </p:sp>
      <p:sp>
        <p:nvSpPr>
          <p:cNvPr id="307" name="Google Shape;307;p30"/>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p>
            <a:pPr indent="0" lvl="0" marL="114300" rtl="0" algn="l">
              <a:spcBef>
                <a:spcPts val="0"/>
              </a:spcBef>
              <a:spcAft>
                <a:spcPts val="0"/>
              </a:spcAft>
              <a:buSzPts val="2800"/>
              <a:buNone/>
            </a:pPr>
            <a:r>
              <a:rPr lang="tr-TR" sz="2800"/>
              <a:t>Walau banyak orang mungkin menyumbangkan keahlian khusus mereka untuk pengembangan sistem berbasis komputer, pemakailah yang bertanggung jawab atas siklus hidup sistem. Tanggung jawab untuk mengelola CBIS ditugaskan pada manajer. </a:t>
            </a:r>
            <a:endParaRPr/>
          </a:p>
        </p:txBody>
      </p:sp>
      <p:sp>
        <p:nvSpPr>
          <p:cNvPr id="308" name="Google Shape;308;p30"/>
          <p:cNvSpPr txBox="1"/>
          <p:nvPr/>
        </p:nvSpPr>
        <p:spPr>
          <a:xfrm>
            <a:off x="4960805" y="4976029"/>
            <a:ext cx="3946129" cy="1596770"/>
          </a:xfrm>
          <a:prstGeom prst="rect">
            <a:avLst/>
          </a:prstGeom>
          <a:noFill/>
          <a:ln>
            <a:noFill/>
          </a:ln>
        </p:spPr>
        <p:txBody>
          <a:bodyPr anchorCtr="0" anchor="t" bIns="45700" lIns="91425" spcFirstLastPara="1" rIns="91425" wrap="square" tIns="45700">
            <a:noAutofit/>
          </a:bodyPr>
          <a:lstStyle/>
          <a:p>
            <a:pPr indent="-457200" lvl="0" marL="342900" marR="0" rtl="0" algn="l">
              <a:spcBef>
                <a:spcPts val="0"/>
              </a:spcBef>
              <a:spcAft>
                <a:spcPts val="0"/>
              </a:spcAft>
              <a:buClr>
                <a:schemeClr val="accent1"/>
              </a:buClr>
              <a:buSzPts val="7200"/>
              <a:buFont typeface="Arial"/>
              <a:buChar char="•"/>
            </a:pPr>
            <a:r>
              <a:rPr b="1" i="0" lang="tr-TR" sz="7200" u="none" cap="none" strike="noStrike">
                <a:solidFill>
                  <a:srgbClr val="FF7569"/>
                </a:solidFill>
                <a:latin typeface="Century Gothic"/>
                <a:ea typeface="Century Gothic"/>
                <a:cs typeface="Century Gothic"/>
                <a:sym typeface="Century Gothic"/>
              </a:rPr>
              <a:t>(CBIS)</a:t>
            </a:r>
            <a:endParaRPr b="1" i="0" sz="7200" u="none" cap="none" strike="noStrike">
              <a:solidFill>
                <a:srgbClr val="FF7569"/>
              </a:solidFill>
              <a:latin typeface="Century Gothic"/>
              <a:ea typeface="Century Gothic"/>
              <a:cs typeface="Century Gothic"/>
              <a:sym typeface="Century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1"/>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C. UPAYA PENCAPAIAN DARI EVOLUSI CBIS</a:t>
            </a:r>
            <a:endParaRPr/>
          </a:p>
        </p:txBody>
      </p:sp>
      <p:sp>
        <p:nvSpPr>
          <p:cNvPr id="314" name="Google Shape;314;p31"/>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p>
            <a:pPr indent="0" lvl="0" marL="114300" rtl="0" algn="l">
              <a:spcBef>
                <a:spcPts val="0"/>
              </a:spcBef>
              <a:spcAft>
                <a:spcPts val="0"/>
              </a:spcAft>
              <a:buSzPts val="2800"/>
              <a:buNone/>
            </a:pPr>
            <a:r>
              <a:rPr lang="tr-TR" sz="2800"/>
              <a:t>Evolusi SIA (Sistem Informasi Akuntansi) Fokus Awal Pada Data Pada awal abad ke 20 pemakaian komputer terbatas hanya untuk aplikasi akuntansi dan digunakan nama EDP yang merupakan aplikasi sistem informasi yang paling dasar dalam setiap perusahaan. Sekarang kita menggunakan istilah SIA untuk menggantikan EDP.</a:t>
            </a:r>
            <a:endParaRPr/>
          </a:p>
        </p:txBody>
      </p:sp>
      <p:sp>
        <p:nvSpPr>
          <p:cNvPr id="315" name="Google Shape;315;p31"/>
          <p:cNvSpPr txBox="1"/>
          <p:nvPr/>
        </p:nvSpPr>
        <p:spPr>
          <a:xfrm>
            <a:off x="4960805" y="4976029"/>
            <a:ext cx="3946129" cy="1596770"/>
          </a:xfrm>
          <a:prstGeom prst="rect">
            <a:avLst/>
          </a:prstGeom>
          <a:noFill/>
          <a:ln>
            <a:noFill/>
          </a:ln>
        </p:spPr>
        <p:txBody>
          <a:bodyPr anchorCtr="0" anchor="t" bIns="45700" lIns="91425" spcFirstLastPara="1" rIns="91425" wrap="square" tIns="45700">
            <a:noAutofit/>
          </a:bodyPr>
          <a:lstStyle/>
          <a:p>
            <a:pPr indent="-457200" lvl="0" marL="342900" marR="0" rtl="0" algn="l">
              <a:spcBef>
                <a:spcPts val="0"/>
              </a:spcBef>
              <a:spcAft>
                <a:spcPts val="0"/>
              </a:spcAft>
              <a:buClr>
                <a:schemeClr val="accent1"/>
              </a:buClr>
              <a:buSzPts val="7200"/>
              <a:buFont typeface="Arial"/>
              <a:buChar char="•"/>
            </a:pPr>
            <a:r>
              <a:rPr b="1" i="0" lang="tr-TR" sz="7200" u="none" cap="none" strike="noStrike">
                <a:solidFill>
                  <a:srgbClr val="FF7569"/>
                </a:solidFill>
                <a:latin typeface="Century Gothic"/>
                <a:ea typeface="Century Gothic"/>
                <a:cs typeface="Century Gothic"/>
                <a:sym typeface="Century Gothic"/>
              </a:rPr>
              <a:t>(CBIS)</a:t>
            </a:r>
            <a:endParaRPr b="1" i="0" sz="7200" u="none" cap="none" strike="noStrike">
              <a:solidFill>
                <a:srgbClr val="FF7569"/>
              </a:solidFill>
              <a:latin typeface="Century Gothic"/>
              <a:ea typeface="Century Gothic"/>
              <a:cs typeface="Century Gothic"/>
              <a:sym typeface="Century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2"/>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C. UPAYA PENCAPAIAN DARI EVOLUSI CBIS</a:t>
            </a:r>
            <a:endParaRPr/>
          </a:p>
        </p:txBody>
      </p:sp>
      <p:sp>
        <p:nvSpPr>
          <p:cNvPr id="321" name="Google Shape;321;p32"/>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p>
            <a:pPr indent="0" lvl="0" marL="114300" rtl="0" algn="l">
              <a:spcBef>
                <a:spcPts val="0"/>
              </a:spcBef>
              <a:spcAft>
                <a:spcPts val="0"/>
              </a:spcAft>
              <a:buSzPts val="2800"/>
              <a:buNone/>
            </a:pPr>
            <a:r>
              <a:rPr lang="tr-TR" sz="2800"/>
              <a:t>Fokus Baru Pada Informasi, Konsep penggunaan komputer untuk mendukung sistem informasi manajemen mulai diperkenalkan pada tahun 1964 oleh para pembuat komputer. Konsep SIM menyadari bahwa aplikasi komputer harus diterapkan untuk tujuan utama menghasilkan informasi manajemen.</a:t>
            </a:r>
            <a:endParaRPr/>
          </a:p>
        </p:txBody>
      </p:sp>
      <p:sp>
        <p:nvSpPr>
          <p:cNvPr id="322" name="Google Shape;322;p32"/>
          <p:cNvSpPr txBox="1"/>
          <p:nvPr/>
        </p:nvSpPr>
        <p:spPr>
          <a:xfrm>
            <a:off x="4960805" y="4976029"/>
            <a:ext cx="3946129" cy="1596770"/>
          </a:xfrm>
          <a:prstGeom prst="rect">
            <a:avLst/>
          </a:prstGeom>
          <a:noFill/>
          <a:ln>
            <a:noFill/>
          </a:ln>
        </p:spPr>
        <p:txBody>
          <a:bodyPr anchorCtr="0" anchor="t" bIns="45700" lIns="91425" spcFirstLastPara="1" rIns="91425" wrap="square" tIns="45700">
            <a:noAutofit/>
          </a:bodyPr>
          <a:lstStyle/>
          <a:p>
            <a:pPr indent="-457200" lvl="0" marL="342900" marR="0" rtl="0" algn="l">
              <a:spcBef>
                <a:spcPts val="0"/>
              </a:spcBef>
              <a:spcAft>
                <a:spcPts val="0"/>
              </a:spcAft>
              <a:buClr>
                <a:schemeClr val="accent1"/>
              </a:buClr>
              <a:buSzPts val="7200"/>
              <a:buFont typeface="Arial"/>
              <a:buChar char="•"/>
            </a:pPr>
            <a:r>
              <a:rPr b="1" i="0" lang="tr-TR" sz="7200" u="none" cap="none" strike="noStrike">
                <a:solidFill>
                  <a:srgbClr val="FF7569"/>
                </a:solidFill>
                <a:latin typeface="Century Gothic"/>
                <a:ea typeface="Century Gothic"/>
                <a:cs typeface="Century Gothic"/>
                <a:sym typeface="Century Gothic"/>
              </a:rPr>
              <a:t>(CBIS)</a:t>
            </a:r>
            <a:endParaRPr b="1" i="0" sz="7200" u="none" cap="none" strike="noStrike">
              <a:solidFill>
                <a:srgbClr val="FF7569"/>
              </a:solidFill>
              <a:latin typeface="Century Gothic"/>
              <a:ea typeface="Century Gothic"/>
              <a:cs typeface="Century Gothic"/>
              <a:sym typeface="Century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3"/>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C. UPAYA PENCAPAIAN DARI EVOLUSI CBIS</a:t>
            </a:r>
            <a:endParaRPr/>
          </a:p>
        </p:txBody>
      </p:sp>
      <p:sp>
        <p:nvSpPr>
          <p:cNvPr id="328" name="Google Shape;328;p33"/>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p>
            <a:pPr indent="0" lvl="0" marL="114300" rtl="0" algn="l">
              <a:spcBef>
                <a:spcPts val="0"/>
              </a:spcBef>
              <a:spcAft>
                <a:spcPts val="0"/>
              </a:spcAft>
              <a:buSzPts val="2400"/>
              <a:buNone/>
            </a:pPr>
            <a:r>
              <a:rPr lang="tr-TR"/>
              <a:t>Fokus Revisi Pada Pendukung Keputusan, Sementara SIM terus berkembang dalam menghadapi kelemahan-kelemahannya, muncul pendekatan baru dengan nama DSS, yaitu sistem penghasil informasi yang ditujukan pada suatu masalah tertentu yang harus dipecahkan oleh manajer. Fokus Sekarang Pada Komunikasi, Penerapan OA (Office Automation) untuk memudahkan komunikasi dan peningkatan produktivitas diantara para manajer dan pekerja kantor lainnya melalui penggunaan alat-alat elektronik.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4"/>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C. UPAYA PENCAPAIAN DARI EVOLUSI CBIS</a:t>
            </a:r>
            <a:endParaRPr/>
          </a:p>
        </p:txBody>
      </p:sp>
      <p:sp>
        <p:nvSpPr>
          <p:cNvPr id="334" name="Google Shape;334;p34"/>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fontScale="92500" lnSpcReduction="10000"/>
          </a:bodyPr>
          <a:lstStyle/>
          <a:p>
            <a:pPr indent="0" lvl="0" marL="114300" rtl="0" algn="l">
              <a:spcBef>
                <a:spcPts val="0"/>
              </a:spcBef>
              <a:spcAft>
                <a:spcPts val="0"/>
              </a:spcAft>
              <a:buSzPct val="100000"/>
              <a:buNone/>
            </a:pPr>
            <a:r>
              <a:rPr lang="tr-TR"/>
              <a:t>Evolusi Perkembangan SIM, Gagasan sebuah sistem informasi untuk mendukung manajemen dan pengambilan keputusan telah ada sebelum dipakainya komputer, yang memperluas kemampuan keorganisasian untuk menerapkan sistem semacam itu. Banyak dari gagasan yang merupakan bagian SIM berkembang atau berevolusi dari bagian ilmu pengetahuan lain. Ada empat bidang pokok konsep dan pengembangan sistem yang sangat penting dalam melacak asal mula konsep SIM: 1. Perukunan Manajerial 2. Ilmu pengetahuan Manajemen 3. Teori Manajemen, dan 4. Pengolahan Komputer</a:t>
            </a:r>
            <a:endParaRPr/>
          </a:p>
        </p:txBody>
      </p:sp>
      <p:sp>
        <p:nvSpPr>
          <p:cNvPr id="335" name="Google Shape;335;p34"/>
          <p:cNvSpPr txBox="1"/>
          <p:nvPr/>
        </p:nvSpPr>
        <p:spPr>
          <a:xfrm>
            <a:off x="4960805" y="4976029"/>
            <a:ext cx="3946129" cy="1596770"/>
          </a:xfrm>
          <a:prstGeom prst="rect">
            <a:avLst/>
          </a:prstGeom>
          <a:noFill/>
          <a:ln>
            <a:noFill/>
          </a:ln>
        </p:spPr>
        <p:txBody>
          <a:bodyPr anchorCtr="0" anchor="t" bIns="45700" lIns="91425" spcFirstLastPara="1" rIns="91425" wrap="square" tIns="45700">
            <a:noAutofit/>
          </a:bodyPr>
          <a:lstStyle/>
          <a:p>
            <a:pPr indent="-457200" lvl="0" marL="342900" marR="0" rtl="0" algn="l">
              <a:spcBef>
                <a:spcPts val="0"/>
              </a:spcBef>
              <a:spcAft>
                <a:spcPts val="0"/>
              </a:spcAft>
              <a:buClr>
                <a:schemeClr val="accent1"/>
              </a:buClr>
              <a:buSzPts val="7200"/>
              <a:buFont typeface="Arial"/>
              <a:buChar char="•"/>
            </a:pPr>
            <a:r>
              <a:rPr b="1" i="0" lang="tr-TR" sz="7200" u="none" cap="none" strike="noStrike">
                <a:solidFill>
                  <a:srgbClr val="FF7569"/>
                </a:solidFill>
                <a:latin typeface="Century Gothic"/>
                <a:ea typeface="Century Gothic"/>
                <a:cs typeface="Century Gothic"/>
                <a:sym typeface="Century Gothic"/>
              </a:rPr>
              <a:t>(CBIS)</a:t>
            </a:r>
            <a:endParaRPr b="1" i="0" sz="7200" u="none" cap="none" strike="noStrike">
              <a:solidFill>
                <a:srgbClr val="FF7569"/>
              </a:solidFill>
              <a:latin typeface="Century Gothic"/>
              <a:ea typeface="Century Gothic"/>
              <a:cs typeface="Century Gothic"/>
              <a:sym typeface="Century Gothic"/>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5"/>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C. UPAYA PENCAPAIAN DARI EVOLUSI CBIS</a:t>
            </a:r>
            <a:endParaRPr/>
          </a:p>
        </p:txBody>
      </p:sp>
      <p:sp>
        <p:nvSpPr>
          <p:cNvPr id="341" name="Google Shape;341;p35"/>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Autofit/>
          </a:bodyPr>
          <a:lstStyle/>
          <a:p>
            <a:pPr indent="0" lvl="0" marL="114300" rtl="0" algn="l">
              <a:spcBef>
                <a:spcPts val="0"/>
              </a:spcBef>
              <a:spcAft>
                <a:spcPts val="0"/>
              </a:spcAft>
              <a:buSzPts val="2400"/>
              <a:buNone/>
            </a:pPr>
            <a:r>
              <a:rPr lang="tr-TR"/>
              <a:t>SPK (Sistem Pendukung Keputusan), Sistem pendukung keputusan (Inggris: decision support systems disingkat DSS) adalah bagian dari sistem informasi berbasis komputer (termasuk sistem berbasis pengetahuan (manajemen pengetahuan)) yang dipakai untuk mendukung pengambilan keputusan dalam suatu organisasi atau perusahaan.</a:t>
            </a:r>
            <a:endParaRPr/>
          </a:p>
        </p:txBody>
      </p:sp>
      <p:sp>
        <p:nvSpPr>
          <p:cNvPr id="342" name="Google Shape;342;p35"/>
          <p:cNvSpPr txBox="1"/>
          <p:nvPr/>
        </p:nvSpPr>
        <p:spPr>
          <a:xfrm>
            <a:off x="4960805" y="4976029"/>
            <a:ext cx="3946129" cy="1596770"/>
          </a:xfrm>
          <a:prstGeom prst="rect">
            <a:avLst/>
          </a:prstGeom>
          <a:noFill/>
          <a:ln>
            <a:noFill/>
          </a:ln>
        </p:spPr>
        <p:txBody>
          <a:bodyPr anchorCtr="0" anchor="t" bIns="45700" lIns="91425" spcFirstLastPara="1" rIns="91425" wrap="square" tIns="45700">
            <a:noAutofit/>
          </a:bodyPr>
          <a:lstStyle/>
          <a:p>
            <a:pPr indent="-457200" lvl="0" marL="342900" marR="0" rtl="0" algn="l">
              <a:spcBef>
                <a:spcPts val="0"/>
              </a:spcBef>
              <a:spcAft>
                <a:spcPts val="0"/>
              </a:spcAft>
              <a:buClr>
                <a:schemeClr val="accent1"/>
              </a:buClr>
              <a:buSzPts val="7200"/>
              <a:buFont typeface="Arial"/>
              <a:buChar char="•"/>
            </a:pPr>
            <a:r>
              <a:rPr b="1" i="0" lang="tr-TR" sz="7200" u="none" cap="none" strike="noStrike">
                <a:solidFill>
                  <a:srgbClr val="FF7569"/>
                </a:solidFill>
                <a:latin typeface="Century Gothic"/>
                <a:ea typeface="Century Gothic"/>
                <a:cs typeface="Century Gothic"/>
                <a:sym typeface="Century Gothic"/>
              </a:rPr>
              <a:t>(CBIS)</a:t>
            </a:r>
            <a:endParaRPr b="1" i="0" sz="7200" u="none" cap="none" strike="noStrike">
              <a:solidFill>
                <a:srgbClr val="FF7569"/>
              </a:solidFill>
              <a:latin typeface="Century Gothic"/>
              <a:ea typeface="Century Gothic"/>
              <a:cs typeface="Century Gothic"/>
              <a:sym typeface="Century Gothic"/>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6"/>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C. UPAYA PENCAPAIAN DARI EVOLUSI CBIS</a:t>
            </a:r>
            <a:endParaRPr/>
          </a:p>
        </p:txBody>
      </p:sp>
      <p:sp>
        <p:nvSpPr>
          <p:cNvPr id="348" name="Google Shape;348;p36"/>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Autofit/>
          </a:bodyPr>
          <a:lstStyle/>
          <a:p>
            <a:pPr indent="0" lvl="0" marL="114300" rtl="0" algn="l">
              <a:spcBef>
                <a:spcPts val="0"/>
              </a:spcBef>
              <a:spcAft>
                <a:spcPts val="0"/>
              </a:spcAft>
              <a:buSzPts val="2000"/>
              <a:buNone/>
            </a:pPr>
            <a:r>
              <a:rPr lang="tr-TR" sz="2000"/>
              <a:t>Konsep Sistem Pendukung Keputusan (SPK) atau Decision Support Sistem (DSS) pertama kali diungkapkan pada awal tahun 1970-an oleh Michael S. Scott Morton dengan istilah Management Decision Sistem. Sistem tersebut adalah suatu sistem yang berbasis komputer yang ditujukan untuk membantu pengambil keputusan dengan memanfaatkan data dan model tertentu untuk memecahkan berbagai persoalan yang tidak terstruktur.Istilah SPK mengacu pada suatu sistem yang memanfaatkan dukungan komputer dalam proses pengambilan keputusan. Untuk memberikan pengertian yang lebih mendalam, akan diuraikan 10 difinisi mengenai Sistem Pendukung Keputusan atau Decision Support Sistem yang dikembangkan oleh beberapa ahli.</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7"/>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C. UPAYA PENCAPAIAN DARI EVOLUSI CBIS</a:t>
            </a:r>
            <a:endParaRPr/>
          </a:p>
        </p:txBody>
      </p:sp>
      <p:sp>
        <p:nvSpPr>
          <p:cNvPr id="354" name="Google Shape;354;p37"/>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fontScale="92500" lnSpcReduction="10000"/>
          </a:bodyPr>
          <a:lstStyle/>
          <a:p>
            <a:pPr indent="0" lvl="0" marL="114300" rtl="0" algn="l">
              <a:spcBef>
                <a:spcPts val="0"/>
              </a:spcBef>
              <a:spcAft>
                <a:spcPts val="0"/>
              </a:spcAft>
              <a:buSzPct val="100000"/>
              <a:buNone/>
            </a:pPr>
            <a:r>
              <a:rPr lang="tr-TR"/>
              <a:t>Sistem Otomatisasi Perkantoran, Sistem otomasi perkantoran atau terkadang disebut sistem informasi perkantoran (office information system atau OIS) adalah : Sistem yang memberikan fasilitas tugas-tugas pemrosesan informasi sehari-hari didalam perkantoran dan organisasi bisnis. Sistem ini menyediakan aneka ragam perangkat untuk pemrosesan informasi, seperti pengolah lembar kerja (spreadsheet), pengolah kata (word processor), pengolah grafik, aplikasi presentasi, pengaksesan basis data personal, surat elektronik (email), surat bersuara (voice mail), dan teleconference. Pengguna sistem ini pada prinsipnya adalah semua personil dalam organisasi, baik staf maupun yang masuk kategori level manajemen.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8"/>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C. UPAYA PENCAPAIAN DARI EVOLUSI CBIS</a:t>
            </a:r>
            <a:endParaRPr/>
          </a:p>
        </p:txBody>
      </p:sp>
      <p:sp>
        <p:nvSpPr>
          <p:cNvPr id="360" name="Google Shape;360;p38"/>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fontScale="92500" lnSpcReduction="10000"/>
          </a:bodyPr>
          <a:lstStyle/>
          <a:p>
            <a:pPr indent="0" lvl="0" marL="114300" rtl="0" algn="l">
              <a:spcBef>
                <a:spcPts val="0"/>
              </a:spcBef>
              <a:spcAft>
                <a:spcPts val="0"/>
              </a:spcAft>
              <a:buSzPct val="100000"/>
              <a:buNone/>
            </a:pPr>
            <a:r>
              <a:rPr lang="tr-TR">
                <a:solidFill>
                  <a:srgbClr val="0000FF"/>
                </a:solidFill>
              </a:rPr>
              <a:t>Contoh pengguna </a:t>
            </a:r>
            <a:r>
              <a:rPr lang="tr-TR"/>
              <a:t>perangkat-perangkat yang mendukung otomasi perkantoran :</a:t>
            </a:r>
            <a:endParaRPr/>
          </a:p>
          <a:p>
            <a:pPr indent="-457200" lvl="0" marL="571500" rtl="0" algn="l">
              <a:spcBef>
                <a:spcPts val="444"/>
              </a:spcBef>
              <a:spcAft>
                <a:spcPts val="0"/>
              </a:spcAft>
              <a:buSzPct val="100000"/>
              <a:buFont typeface="Book Antiqua"/>
              <a:buAutoNum type="arabicPeriod"/>
            </a:pPr>
            <a:r>
              <a:rPr lang="tr-TR"/>
              <a:t>Pengolah lembar kerja digunakan menganalisa berbagai kemungkinan harga. </a:t>
            </a:r>
            <a:endParaRPr/>
          </a:p>
          <a:p>
            <a:pPr indent="-457200" lvl="0" marL="571500" rtl="0" algn="l">
              <a:spcBef>
                <a:spcPts val="444"/>
              </a:spcBef>
              <a:spcAft>
                <a:spcPts val="0"/>
              </a:spcAft>
              <a:buSzPct val="100000"/>
              <a:buFont typeface="Book Antiqua"/>
              <a:buAutoNum type="arabicPeriod"/>
            </a:pPr>
            <a:r>
              <a:rPr lang="tr-TR"/>
              <a:t>Pengolah kata dipakai untuk membuat kontrak penjualan.</a:t>
            </a:r>
            <a:endParaRPr/>
          </a:p>
          <a:p>
            <a:pPr indent="-457200" lvl="0" marL="571500" rtl="0" algn="l">
              <a:spcBef>
                <a:spcPts val="444"/>
              </a:spcBef>
              <a:spcAft>
                <a:spcPts val="0"/>
              </a:spcAft>
              <a:buSzPct val="100000"/>
              <a:buFont typeface="Book Antiqua"/>
              <a:buAutoNum type="arabicPeriod"/>
            </a:pPr>
            <a:r>
              <a:rPr lang="tr-TR"/>
              <a:t>Surat elektronik untuk memberikan deskripsi produk kepada calon pelanggan. </a:t>
            </a:r>
            <a:endParaRPr/>
          </a:p>
          <a:p>
            <a:pPr indent="-457200" lvl="0" marL="571500" rtl="0" algn="l">
              <a:spcBef>
                <a:spcPts val="444"/>
              </a:spcBef>
              <a:spcAft>
                <a:spcPts val="0"/>
              </a:spcAft>
              <a:buSzPct val="100000"/>
              <a:buFont typeface="Book Antiqua"/>
              <a:buAutoNum type="arabicPeriod"/>
            </a:pPr>
            <a:r>
              <a:rPr lang="tr-TR"/>
              <a:t>Video konferensi digunakan untuk melakukan pertemuan virtual jarak jauh untuk melakukan koordinasi sejumlah orang yang berada diberbagai tempat yang berjauhan. Dalam hal ini, wajah para anggota (member) dapat terlihat dalam monitor.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9"/>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C. UPAYA PENCAPAIAN DARI EVOLUSI CBIS</a:t>
            </a:r>
            <a:endParaRPr/>
          </a:p>
        </p:txBody>
      </p:sp>
      <p:sp>
        <p:nvSpPr>
          <p:cNvPr id="366" name="Google Shape;366;p39"/>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p>
            <a:pPr indent="0" lvl="0" marL="114300" rtl="0" algn="l">
              <a:spcBef>
                <a:spcPts val="0"/>
              </a:spcBef>
              <a:spcAft>
                <a:spcPts val="0"/>
              </a:spcAft>
              <a:buSzPts val="2400"/>
              <a:buNone/>
            </a:pPr>
            <a:r>
              <a:rPr lang="tr-TR">
                <a:solidFill>
                  <a:srgbClr val="000000"/>
                </a:solidFill>
              </a:rPr>
              <a:t>Sistem ini sering kali dikatakan dapat mendukung kantor tanpa kerta (paperless office). Artinya, semua yang berbau dokumen kertas dapat dihilangkan.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4"/>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6B7C72"/>
              </a:buClr>
              <a:buSzPct val="100000"/>
              <a:buFont typeface="Book Antiqua"/>
              <a:buNone/>
            </a:pPr>
            <a:r>
              <a:rPr lang="tr-TR"/>
              <a:t>A. PENGERTIAN SYSTEM INFORMASI BERBASIS KOMPUTER</a:t>
            </a:r>
            <a:endParaRPr/>
          </a:p>
        </p:txBody>
      </p:sp>
      <p:sp>
        <p:nvSpPr>
          <p:cNvPr id="137" name="Google Shape;137;p4"/>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800"/>
              <a:buChar char="•"/>
            </a:pPr>
            <a:r>
              <a:rPr lang="tr-TR" sz="2800"/>
              <a:t>Sistem Informasi “berbasis komputer” mengandung arti bahwa komputer memainkan </a:t>
            </a:r>
            <a:r>
              <a:rPr lang="tr-TR" sz="2800">
                <a:solidFill>
                  <a:srgbClr val="FF0000"/>
                </a:solidFill>
              </a:rPr>
              <a:t>peranan penting </a:t>
            </a:r>
            <a:r>
              <a:rPr lang="tr-TR" sz="2800"/>
              <a:t>dalam sebuah sistem informasi. </a:t>
            </a:r>
            <a:endParaRPr sz="2800"/>
          </a:p>
          <a:p>
            <a:pPr indent="-228600" lvl="0" marL="342900" rtl="0" algn="l">
              <a:spcBef>
                <a:spcPts val="560"/>
              </a:spcBef>
              <a:spcAft>
                <a:spcPts val="0"/>
              </a:spcAft>
              <a:buSzPts val="2800"/>
              <a:buChar char="•"/>
            </a:pPr>
            <a:r>
              <a:rPr lang="tr-TR" sz="2800"/>
              <a:t>Secara teori, penerapan sebuah Sistem Informasi memang tidak harus mengguna-kan komputer dlm kegiatannya. </a:t>
            </a:r>
            <a:endParaRPr sz="2800"/>
          </a:p>
          <a:p>
            <a:pPr indent="-228600" lvl="0" marL="342900" rtl="0" algn="l">
              <a:spcBef>
                <a:spcPts val="560"/>
              </a:spcBef>
              <a:spcAft>
                <a:spcPts val="0"/>
              </a:spcAft>
              <a:buSzPts val="2800"/>
              <a:buChar char="•"/>
            </a:pPr>
            <a:r>
              <a:rPr lang="tr-TR" sz="2800"/>
              <a:t>Tetapi pada prakteknya tidak mungkin sistem informasi yang sangat kompleks itu dapat berjalan dengan baik jika tanpa adanya komputer.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0"/>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C. UPAYA PENCAPAIAN DARI EVOLUSI CBIS</a:t>
            </a:r>
            <a:endParaRPr/>
          </a:p>
        </p:txBody>
      </p:sp>
      <p:sp>
        <p:nvSpPr>
          <p:cNvPr id="372" name="Google Shape;372;p40"/>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p>
            <a:pPr indent="0" lvl="0" marL="114300" rtl="0" algn="l">
              <a:spcBef>
                <a:spcPts val="0"/>
              </a:spcBef>
              <a:spcAft>
                <a:spcPts val="0"/>
              </a:spcAft>
              <a:buSzPts val="2800"/>
              <a:buNone/>
            </a:pPr>
            <a:r>
              <a:rPr lang="tr-TR" sz="2800">
                <a:solidFill>
                  <a:srgbClr val="000000"/>
                </a:solidFill>
              </a:rPr>
              <a:t>Sistem pakar adalah suatu program komputer yang mengandung pengetahuan dari satu atau lebih pakar manusia mengenai suatu bidang spesifik. </a:t>
            </a:r>
            <a:endParaRPr sz="2800">
              <a:solidFill>
                <a:srgbClr val="000000"/>
              </a:solidFill>
            </a:endParaRPr>
          </a:p>
          <a:p>
            <a:pPr indent="0" lvl="0" marL="114300" rtl="0" algn="l">
              <a:spcBef>
                <a:spcPts val="560"/>
              </a:spcBef>
              <a:spcAft>
                <a:spcPts val="0"/>
              </a:spcAft>
              <a:buSzPts val="2800"/>
              <a:buNone/>
            </a:pPr>
            <a:r>
              <a:rPr lang="tr-TR" sz="2800">
                <a:solidFill>
                  <a:srgbClr val="000000"/>
                </a:solidFill>
              </a:rPr>
              <a:t>Jenis program ini pertama kali dikembangkan oleh periset kecerdasan buatan pada dasawarsa 1960-an dan 1970-an dan diterapkan secara komersial selama 1980-an. </a:t>
            </a:r>
            <a:endParaRPr sz="2800">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1"/>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6B7C72"/>
              </a:buClr>
              <a:buSzPts val="3500"/>
              <a:buFont typeface="Book Antiqua"/>
              <a:buNone/>
            </a:pPr>
            <a:r>
              <a:rPr lang="tr-TR"/>
              <a:t>C. UPAYA PENCAPAIAN DARI EVOLUSI CBIS</a:t>
            </a:r>
            <a:endParaRPr/>
          </a:p>
        </p:txBody>
      </p:sp>
      <p:sp>
        <p:nvSpPr>
          <p:cNvPr id="378" name="Google Shape;378;p41"/>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Autofit/>
          </a:bodyPr>
          <a:lstStyle/>
          <a:p>
            <a:pPr indent="0" lvl="0" marL="114300" rtl="0" algn="l">
              <a:spcBef>
                <a:spcPts val="0"/>
              </a:spcBef>
              <a:spcAft>
                <a:spcPts val="0"/>
              </a:spcAft>
              <a:buSzPts val="2400"/>
              <a:buNone/>
            </a:pPr>
            <a:r>
              <a:rPr lang="tr-TR">
                <a:solidFill>
                  <a:srgbClr val="000000"/>
                </a:solidFill>
              </a:rPr>
              <a:t>Bentuk umum sistem pakar adalah suatu program yang dibuat berdasarkan suatu set aturan yang menganalisis informasi (biasanya diberikan oleh pengguna suatu sistem) mengenai suatu kelas masalah spesifik serta analisis matematis dari masalah tersebut. </a:t>
            </a:r>
            <a:endParaRPr>
              <a:solidFill>
                <a:srgbClr val="000000"/>
              </a:solidFill>
            </a:endParaRPr>
          </a:p>
          <a:p>
            <a:pPr indent="0" lvl="0" marL="114300" rtl="0" algn="l">
              <a:spcBef>
                <a:spcPts val="480"/>
              </a:spcBef>
              <a:spcAft>
                <a:spcPts val="0"/>
              </a:spcAft>
              <a:buSzPts val="2400"/>
              <a:buNone/>
            </a:pPr>
            <a:r>
              <a:rPr lang="tr-TR">
                <a:solidFill>
                  <a:srgbClr val="000000"/>
                </a:solidFill>
              </a:rPr>
              <a:t>Tergantung dari desainnya, sistem pakar juga mampu merekomendasikan suatu rangkaian tindakan pengguna untuk dapat menerapkan koreksi. </a:t>
            </a:r>
            <a:endParaRPr>
              <a:solidFill>
                <a:srgbClr val="000000"/>
              </a:solidFill>
            </a:endParaRPr>
          </a:p>
          <a:p>
            <a:pPr indent="0" lvl="0" marL="114300" rtl="0" algn="l">
              <a:spcBef>
                <a:spcPts val="480"/>
              </a:spcBef>
              <a:spcAft>
                <a:spcPts val="0"/>
              </a:spcAft>
              <a:buSzPts val="2400"/>
              <a:buNone/>
            </a:pPr>
            <a:r>
              <a:rPr lang="tr-TR">
                <a:solidFill>
                  <a:srgbClr val="000000"/>
                </a:solidFill>
              </a:rPr>
              <a:t>Sistem ini memanfaatkan kapabilitas penalaran untuk mencapai suatu simpulan.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6B7C72"/>
              </a:buClr>
              <a:buSzPct val="100000"/>
              <a:buFont typeface="Book Antiqua"/>
              <a:buNone/>
            </a:pPr>
            <a:r>
              <a:rPr lang="tr-TR"/>
              <a:t>A. PENGERTIAN SYSTEM INFORMASI BERBASIS KOMPUTER</a:t>
            </a:r>
            <a:endParaRPr/>
          </a:p>
        </p:txBody>
      </p:sp>
      <p:sp>
        <p:nvSpPr>
          <p:cNvPr id="143" name="Google Shape;143;p5"/>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400"/>
              <a:buChar char="•"/>
            </a:pPr>
            <a:r>
              <a:rPr lang="tr-TR"/>
              <a:t>Sistem Informasi yang akurat dan efektif, dalam kenyataannya selalu berhubungan dengan istilah “computer-based” atau </a:t>
            </a:r>
            <a:r>
              <a:rPr lang="tr-TR">
                <a:solidFill>
                  <a:srgbClr val="FF0000"/>
                </a:solidFill>
              </a:rPr>
              <a:t>pengolahan informasi </a:t>
            </a:r>
            <a:r>
              <a:rPr lang="tr-TR"/>
              <a:t>yang berbasis pada komputer. </a:t>
            </a:r>
            <a:endParaRPr/>
          </a:p>
          <a:p>
            <a:pPr indent="-228600" lvl="0" marL="342900" rtl="0" algn="l">
              <a:spcBef>
                <a:spcPts val="480"/>
              </a:spcBef>
              <a:spcAft>
                <a:spcPts val="0"/>
              </a:spcAft>
              <a:buSzPts val="2400"/>
              <a:buChar char="•"/>
            </a:pPr>
            <a:r>
              <a:rPr lang="tr-TR"/>
              <a:t>Sistem Informasi Berbasis Komputer atau Computer Based Information System (CBIS) merupakan sistem </a:t>
            </a:r>
            <a:r>
              <a:rPr lang="tr-TR">
                <a:solidFill>
                  <a:srgbClr val="FF0000"/>
                </a:solidFill>
              </a:rPr>
              <a:t>pengolahan suatu data menjadi sebuah informasi yang berkualitas </a:t>
            </a:r>
            <a:r>
              <a:rPr lang="tr-TR"/>
              <a:t>dan dapat dipergunakan sebagai </a:t>
            </a:r>
            <a:r>
              <a:rPr lang="tr-TR">
                <a:solidFill>
                  <a:srgbClr val="0000FF"/>
                </a:solidFill>
              </a:rPr>
              <a:t>alat bantu yang mendukung pengambilan keputusan</a:t>
            </a:r>
            <a:r>
              <a:rPr lang="tr-TR"/>
              <a:t>, koordinasi dan kendali serta visualisasi dan analisis.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6B7C72"/>
              </a:buClr>
              <a:buSzPct val="100000"/>
              <a:buFont typeface="Book Antiqua"/>
              <a:buNone/>
            </a:pPr>
            <a:r>
              <a:rPr lang="tr-TR"/>
              <a:t>A. PENGERTIAN SYSTEM INFORMASI BERBASIS KOMPUTER</a:t>
            </a:r>
            <a:endParaRPr/>
          </a:p>
        </p:txBody>
      </p:sp>
      <p:sp>
        <p:nvSpPr>
          <p:cNvPr id="149" name="Google Shape;149;p6"/>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2800"/>
              <a:buChar char="•"/>
            </a:pPr>
            <a:r>
              <a:rPr lang="tr-TR" sz="2800"/>
              <a:t>Beberapa istilah yang terkait dengan CBIS antara lain adalah </a:t>
            </a:r>
            <a:r>
              <a:rPr lang="tr-TR" sz="2800">
                <a:solidFill>
                  <a:srgbClr val="0000FF"/>
                </a:solidFill>
              </a:rPr>
              <a:t>data</a:t>
            </a:r>
            <a:r>
              <a:rPr lang="tr-TR" sz="2800"/>
              <a:t>, </a:t>
            </a:r>
            <a:r>
              <a:rPr lang="tr-TR" sz="2800">
                <a:solidFill>
                  <a:srgbClr val="FF0000"/>
                </a:solidFill>
              </a:rPr>
              <a:t>informasi</a:t>
            </a:r>
            <a:r>
              <a:rPr lang="tr-TR" sz="2800"/>
              <a:t>, </a:t>
            </a:r>
            <a:r>
              <a:rPr lang="tr-TR" sz="2800">
                <a:solidFill>
                  <a:srgbClr val="FFFF00"/>
                </a:solidFill>
              </a:rPr>
              <a:t>sistem,</a:t>
            </a:r>
            <a:r>
              <a:rPr lang="tr-TR" sz="2800"/>
              <a:t> </a:t>
            </a:r>
            <a:r>
              <a:rPr lang="tr-TR" sz="2800">
                <a:solidFill>
                  <a:srgbClr val="008000"/>
                </a:solidFill>
              </a:rPr>
              <a:t>sistem informasi </a:t>
            </a:r>
            <a:r>
              <a:rPr lang="tr-TR" sz="2800"/>
              <a:t>dan </a:t>
            </a:r>
            <a:r>
              <a:rPr lang="tr-TR" sz="2800">
                <a:solidFill>
                  <a:srgbClr val="800000"/>
                </a:solidFill>
              </a:rPr>
              <a:t>basis komputer</a:t>
            </a:r>
            <a:r>
              <a:rPr lang="tr-TR" sz="2800"/>
              <a:t>. </a:t>
            </a:r>
            <a:endParaRPr sz="2800"/>
          </a:p>
          <a:p>
            <a:pPr indent="-50800" lvl="0" marL="342900" rtl="0" algn="l">
              <a:spcBef>
                <a:spcPts val="560"/>
              </a:spcBef>
              <a:spcAft>
                <a:spcPts val="0"/>
              </a:spcAft>
              <a:buSzPts val="2800"/>
              <a:buNone/>
            </a:pPr>
            <a:r>
              <a:t/>
            </a:r>
            <a:endParaRPr sz="2800"/>
          </a:p>
          <a:p>
            <a:pPr indent="-228600" lvl="0" marL="342900" rtl="0" algn="l">
              <a:spcBef>
                <a:spcPts val="560"/>
              </a:spcBef>
              <a:spcAft>
                <a:spcPts val="0"/>
              </a:spcAft>
              <a:buSzPts val="2800"/>
              <a:buChar char="•"/>
            </a:pPr>
            <a:r>
              <a:rPr lang="tr-TR" sz="2800"/>
              <a:t>Berikut penjelasan masing-masing istilah tersebut :</a:t>
            </a:r>
            <a:endParaRPr b="1" sz="2800"/>
          </a:p>
        </p:txBody>
      </p:sp>
      <p:sp>
        <p:nvSpPr>
          <p:cNvPr id="150" name="Google Shape;150;p6"/>
          <p:cNvSpPr txBox="1"/>
          <p:nvPr/>
        </p:nvSpPr>
        <p:spPr>
          <a:xfrm>
            <a:off x="4960805" y="4976029"/>
            <a:ext cx="3946129" cy="1596770"/>
          </a:xfrm>
          <a:prstGeom prst="rect">
            <a:avLst/>
          </a:prstGeom>
          <a:noFill/>
          <a:ln>
            <a:noFill/>
          </a:ln>
        </p:spPr>
        <p:txBody>
          <a:bodyPr anchorCtr="0" anchor="t" bIns="45700" lIns="91425" spcFirstLastPara="1" rIns="91425" wrap="square" tIns="45700">
            <a:noAutofit/>
          </a:bodyPr>
          <a:lstStyle/>
          <a:p>
            <a:pPr indent="-457200" lvl="0" marL="342900" marR="0" rtl="0" algn="l">
              <a:spcBef>
                <a:spcPts val="0"/>
              </a:spcBef>
              <a:spcAft>
                <a:spcPts val="0"/>
              </a:spcAft>
              <a:buClr>
                <a:schemeClr val="accent1"/>
              </a:buClr>
              <a:buSzPts val="7200"/>
              <a:buFont typeface="Arial"/>
              <a:buChar char="•"/>
            </a:pPr>
            <a:r>
              <a:rPr b="1" i="0" lang="tr-TR" sz="7200" u="none" cap="none" strike="noStrike">
                <a:solidFill>
                  <a:srgbClr val="FF7569"/>
                </a:solidFill>
                <a:latin typeface="Century Gothic"/>
                <a:ea typeface="Century Gothic"/>
                <a:cs typeface="Century Gothic"/>
                <a:sym typeface="Century Gothic"/>
              </a:rPr>
              <a:t>(CBIS)</a:t>
            </a:r>
            <a:endParaRPr b="1" i="0" sz="7200" u="none" cap="none" strike="noStrike">
              <a:solidFill>
                <a:srgbClr val="FF7569"/>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6B7C72"/>
              </a:buClr>
              <a:buSzPct val="100000"/>
              <a:buFont typeface="Book Antiqua"/>
              <a:buNone/>
            </a:pPr>
            <a:r>
              <a:rPr lang="tr-TR"/>
              <a:t>A. PENGERTIAN SYSTEM INFORMASI BERBASIS KOMPUTER</a:t>
            </a:r>
            <a:endParaRPr/>
          </a:p>
        </p:txBody>
      </p:sp>
      <p:sp>
        <p:nvSpPr>
          <p:cNvPr id="156" name="Google Shape;156;p7"/>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800"/>
              <a:buChar char="•"/>
            </a:pPr>
            <a:r>
              <a:rPr lang="tr-TR" sz="2800">
                <a:solidFill>
                  <a:srgbClr val="FF0000"/>
                </a:solidFill>
              </a:rPr>
              <a:t>Data </a:t>
            </a:r>
            <a:r>
              <a:rPr lang="tr-TR" sz="2800"/>
              <a:t>merupakan deskripsi dari sesuatu dan kejadian yang kita hadapi. </a:t>
            </a:r>
            <a:endParaRPr/>
          </a:p>
          <a:p>
            <a:pPr indent="-228600" lvl="0" marL="342900" rtl="0" algn="l">
              <a:spcBef>
                <a:spcPts val="560"/>
              </a:spcBef>
              <a:spcAft>
                <a:spcPts val="0"/>
              </a:spcAft>
              <a:buSzPts val="2800"/>
              <a:buChar char="•"/>
            </a:pPr>
            <a:r>
              <a:rPr lang="tr-TR" sz="2800"/>
              <a:t>Jadi pada intinya, data merupakan kenyataan yang menggambarkan suatu kejadian dan merupakan kesatuan nyata yang nantinya akan digunakan sebagai bahan dasar suatu informasi.</a:t>
            </a:r>
            <a:endParaRPr/>
          </a:p>
        </p:txBody>
      </p:sp>
      <p:sp>
        <p:nvSpPr>
          <p:cNvPr id="157" name="Google Shape;157;p7"/>
          <p:cNvSpPr txBox="1"/>
          <p:nvPr/>
        </p:nvSpPr>
        <p:spPr>
          <a:xfrm>
            <a:off x="4960805" y="4976029"/>
            <a:ext cx="3946129" cy="1596770"/>
          </a:xfrm>
          <a:prstGeom prst="rect">
            <a:avLst/>
          </a:prstGeom>
          <a:noFill/>
          <a:ln>
            <a:noFill/>
          </a:ln>
        </p:spPr>
        <p:txBody>
          <a:bodyPr anchorCtr="0" anchor="t" bIns="45700" lIns="91425" spcFirstLastPara="1" rIns="91425" wrap="square" tIns="45700">
            <a:noAutofit/>
          </a:bodyPr>
          <a:lstStyle/>
          <a:p>
            <a:pPr indent="-457200" lvl="0" marL="342900" marR="0" rtl="0" algn="l">
              <a:spcBef>
                <a:spcPts val="0"/>
              </a:spcBef>
              <a:spcAft>
                <a:spcPts val="0"/>
              </a:spcAft>
              <a:buClr>
                <a:schemeClr val="accent1"/>
              </a:buClr>
              <a:buSzPts val="7200"/>
              <a:buFont typeface="Arial"/>
              <a:buChar char="•"/>
            </a:pPr>
            <a:r>
              <a:rPr b="1" i="0" lang="tr-TR" sz="7200" u="none" cap="none" strike="noStrike">
                <a:solidFill>
                  <a:srgbClr val="FF7569"/>
                </a:solidFill>
                <a:latin typeface="Century Gothic"/>
                <a:ea typeface="Century Gothic"/>
                <a:cs typeface="Century Gothic"/>
                <a:sym typeface="Century Gothic"/>
              </a:rPr>
              <a:t>(CBIS)</a:t>
            </a:r>
            <a:endParaRPr b="1" i="0" sz="7200" u="none" cap="none" strike="noStrike">
              <a:solidFill>
                <a:srgbClr val="FF7569"/>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6B7C72"/>
              </a:buClr>
              <a:buSzPct val="100000"/>
              <a:buFont typeface="Book Antiqua"/>
              <a:buNone/>
            </a:pPr>
            <a:r>
              <a:rPr lang="tr-TR"/>
              <a:t>A. PENGERTIAN SYSTEM INFORMASI BERBASIS KOMPUTER</a:t>
            </a:r>
            <a:endParaRPr/>
          </a:p>
        </p:txBody>
      </p:sp>
      <p:sp>
        <p:nvSpPr>
          <p:cNvPr id="163" name="Google Shape;163;p8"/>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800"/>
              <a:buChar char="•"/>
            </a:pPr>
            <a:r>
              <a:rPr lang="tr-TR" sz="2800">
                <a:solidFill>
                  <a:srgbClr val="FF0000"/>
                </a:solidFill>
              </a:rPr>
              <a:t>Informasi</a:t>
            </a:r>
            <a:r>
              <a:rPr lang="tr-TR" sz="2800"/>
              <a:t> merupakan hasil dari pengolahan data menjadi bentuk yang lebih berguna bagi yang menerimanya yang menggam-barkan suatu kejadian-kejadian nyata dan dapat digunakan sebagai alat bantu untuk pengambilan suatu keputusan.</a:t>
            </a:r>
            <a:endParaRPr b="1" sz="2800"/>
          </a:p>
        </p:txBody>
      </p:sp>
      <p:sp>
        <p:nvSpPr>
          <p:cNvPr id="164" name="Google Shape;164;p8"/>
          <p:cNvSpPr txBox="1"/>
          <p:nvPr/>
        </p:nvSpPr>
        <p:spPr>
          <a:xfrm>
            <a:off x="4960805" y="4976029"/>
            <a:ext cx="3946129" cy="1596770"/>
          </a:xfrm>
          <a:prstGeom prst="rect">
            <a:avLst/>
          </a:prstGeom>
          <a:noFill/>
          <a:ln>
            <a:noFill/>
          </a:ln>
        </p:spPr>
        <p:txBody>
          <a:bodyPr anchorCtr="0" anchor="t" bIns="45700" lIns="91425" spcFirstLastPara="1" rIns="91425" wrap="square" tIns="45700">
            <a:noAutofit/>
          </a:bodyPr>
          <a:lstStyle/>
          <a:p>
            <a:pPr indent="-457200" lvl="0" marL="342900" marR="0" rtl="0" algn="l">
              <a:spcBef>
                <a:spcPts val="0"/>
              </a:spcBef>
              <a:spcAft>
                <a:spcPts val="0"/>
              </a:spcAft>
              <a:buClr>
                <a:schemeClr val="accent1"/>
              </a:buClr>
              <a:buSzPts val="7200"/>
              <a:buFont typeface="Arial"/>
              <a:buChar char="•"/>
            </a:pPr>
            <a:r>
              <a:rPr b="1" i="0" lang="tr-TR" sz="7200" u="none" cap="none" strike="noStrike">
                <a:solidFill>
                  <a:srgbClr val="FF7569"/>
                </a:solidFill>
                <a:latin typeface="Century Gothic"/>
                <a:ea typeface="Century Gothic"/>
                <a:cs typeface="Century Gothic"/>
                <a:sym typeface="Century Gothic"/>
              </a:rPr>
              <a:t>(CBIS)</a:t>
            </a:r>
            <a:endParaRPr b="1" i="0" sz="7200" u="none" cap="none" strike="noStrike">
              <a:solidFill>
                <a:srgbClr val="FF7569"/>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txBox="1"/>
          <p:nvPr>
            <p:ph type="title"/>
          </p:nvPr>
        </p:nvSpPr>
        <p:spPr>
          <a:xfrm>
            <a:off x="426128" y="408372"/>
            <a:ext cx="8260672" cy="103942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6B7C72"/>
              </a:buClr>
              <a:buSzPct val="100000"/>
              <a:buFont typeface="Book Antiqua"/>
              <a:buNone/>
            </a:pPr>
            <a:r>
              <a:rPr lang="tr-TR"/>
              <a:t>A. PENGERTIAN SYSTEM INFORMASI BERBASIS KOMPUTER</a:t>
            </a:r>
            <a:endParaRPr/>
          </a:p>
        </p:txBody>
      </p:sp>
      <p:sp>
        <p:nvSpPr>
          <p:cNvPr id="170" name="Google Shape;170;p9"/>
          <p:cNvSpPr txBox="1"/>
          <p:nvPr>
            <p:ph idx="1" type="body"/>
          </p:nvPr>
        </p:nvSpPr>
        <p:spPr>
          <a:xfrm>
            <a:off x="457200" y="1752600"/>
            <a:ext cx="8229600" cy="4373563"/>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2800"/>
              <a:buChar char="•"/>
            </a:pPr>
            <a:r>
              <a:rPr lang="tr-TR" sz="2800">
                <a:solidFill>
                  <a:srgbClr val="FF0000"/>
                </a:solidFill>
              </a:rPr>
              <a:t>Sistem</a:t>
            </a:r>
            <a:r>
              <a:rPr lang="tr-TR" sz="2800"/>
              <a:t> merupakan entitas, baik abstrak maupun nyata, dimana terdiri dari beberapa komponen yang saling terkait satu sama lain. </a:t>
            </a:r>
            <a:endParaRPr sz="2800"/>
          </a:p>
          <a:p>
            <a:pPr indent="-228600" lvl="0" marL="342900" rtl="0" algn="l">
              <a:spcBef>
                <a:spcPts val="560"/>
              </a:spcBef>
              <a:spcAft>
                <a:spcPts val="0"/>
              </a:spcAft>
              <a:buSzPts val="2800"/>
              <a:buChar char="•"/>
            </a:pPr>
            <a:r>
              <a:rPr lang="tr-TR" sz="2800"/>
              <a:t>Objek yang tidak memiliki kaitan dengan unsur-unsur dari sebuah sistem bukanlah komponen dari sistem tersebut.</a:t>
            </a:r>
            <a:endParaRPr b="1" sz="2800"/>
          </a:p>
        </p:txBody>
      </p:sp>
      <p:sp>
        <p:nvSpPr>
          <p:cNvPr id="171" name="Google Shape;171;p9"/>
          <p:cNvSpPr txBox="1"/>
          <p:nvPr/>
        </p:nvSpPr>
        <p:spPr>
          <a:xfrm>
            <a:off x="4960805" y="4976029"/>
            <a:ext cx="3946129" cy="1596770"/>
          </a:xfrm>
          <a:prstGeom prst="rect">
            <a:avLst/>
          </a:prstGeom>
          <a:noFill/>
          <a:ln>
            <a:noFill/>
          </a:ln>
        </p:spPr>
        <p:txBody>
          <a:bodyPr anchorCtr="0" anchor="t" bIns="45700" lIns="91425" spcFirstLastPara="1" rIns="91425" wrap="square" tIns="45700">
            <a:noAutofit/>
          </a:bodyPr>
          <a:lstStyle/>
          <a:p>
            <a:pPr indent="-457200" lvl="0" marL="342900" marR="0" rtl="0" algn="l">
              <a:spcBef>
                <a:spcPts val="0"/>
              </a:spcBef>
              <a:spcAft>
                <a:spcPts val="0"/>
              </a:spcAft>
              <a:buClr>
                <a:schemeClr val="accent1"/>
              </a:buClr>
              <a:buSzPts val="7200"/>
              <a:buFont typeface="Arial"/>
              <a:buChar char="•"/>
            </a:pPr>
            <a:r>
              <a:rPr b="1" i="0" lang="tr-TR" sz="7200" u="none" cap="none" strike="noStrike">
                <a:solidFill>
                  <a:srgbClr val="FF7569"/>
                </a:solidFill>
                <a:latin typeface="Century Gothic"/>
                <a:ea typeface="Century Gothic"/>
                <a:cs typeface="Century Gothic"/>
                <a:sym typeface="Century Gothic"/>
              </a:rPr>
              <a:t>(CBIS)</a:t>
            </a:r>
            <a:endParaRPr b="1" i="0" sz="7200" u="none" cap="none" strike="noStrike">
              <a:solidFill>
                <a:srgbClr val="FF7569"/>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Apothecary">
  <a:themeElements>
    <a:clrScheme name="Apothecary">
      <a:dk1>
        <a:srgbClr val="000000"/>
      </a:dk1>
      <a:lt1>
        <a:srgbClr val="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2015-10-11T23:49:11Z</dcterms:created>
  <dc:creator>User 17</dc:creator>
</cp:coreProperties>
</file>