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8" Type="http://schemas.openxmlformats.org/officeDocument/2006/relationships/slideLayout" Target="../slideLayouts/slideLayout1.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084784"/>
            <a:ext cx="7477601" cy="1666399"/>
          </a:xfrm>
          <a:prstGeom prst="rect">
            <a:avLst/>
          </a:prstGeom>
          <a:noFill/>
          <a:ln/>
        </p:spPr>
        <p:txBody>
          <a:bodyPr wrap="square" rtlCol="0" anchor="t"/>
          <a:lstStyle/>
          <a:p>
            <a:pPr indent="0" marL="0">
              <a:lnSpc>
                <a:spcPts val="6561"/>
              </a:lnSpc>
              <a:buNone/>
            </a:pPr>
            <a:r>
              <a:rPr lang="en-US" sz="5249" b="1" dirty="0">
                <a:solidFill>
                  <a:srgbClr val="FF726D"/>
                </a:solidFill>
                <a:latin typeface="Inconsolata" pitchFamily="34" charset="0"/>
                <a:ea typeface="Inconsolata" pitchFamily="34" charset="-122"/>
                <a:cs typeface="Inconsolata" pitchFamily="34" charset="-120"/>
              </a:rPr>
              <a:t>Pengertian dan Fungsi Whitebox Testing</a:t>
            </a:r>
            <a:endParaRPr lang="en-US" sz="5249" dirty="0"/>
          </a:p>
        </p:txBody>
      </p:sp>
      <p:sp>
        <p:nvSpPr>
          <p:cNvPr id="6" name="Text 3"/>
          <p:cNvSpPr/>
          <p:nvPr/>
        </p:nvSpPr>
        <p:spPr>
          <a:xfrm>
            <a:off x="6319599" y="4084439"/>
            <a:ext cx="7477601"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Whitebox testing adalah teknik pengujian perangkat lunak yang melibatkan pemeriksaan internal dari kode program dan struktur internal lainnya. Ini membantu mengidentifikasi kesalahan logika, kelemahan, dan memastikan kesesuaian dengan persyaratan fungsional.</a:t>
            </a:r>
            <a:endParaRPr lang="en-US" sz="1750" dirty="0"/>
          </a:p>
        </p:txBody>
      </p:sp>
      <p:sp>
        <p:nvSpPr>
          <p:cNvPr id="7" name="Shape 4"/>
          <p:cNvSpPr/>
          <p:nvPr/>
        </p:nvSpPr>
        <p:spPr>
          <a:xfrm>
            <a:off x="6319599" y="5772626"/>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327219" y="5780246"/>
            <a:ext cx="340162" cy="340162"/>
          </a:xfrm>
          <a:prstGeom prst="rect">
            <a:avLst/>
          </a:prstGeom>
        </p:spPr>
      </p:pic>
      <p:sp>
        <p:nvSpPr>
          <p:cNvPr id="9" name="Text 5"/>
          <p:cNvSpPr/>
          <p:nvPr/>
        </p:nvSpPr>
        <p:spPr>
          <a:xfrm>
            <a:off x="6786086" y="5755958"/>
            <a:ext cx="1668780" cy="388858"/>
          </a:xfrm>
          <a:prstGeom prst="rect">
            <a:avLst/>
          </a:prstGeom>
          <a:noFill/>
          <a:ln/>
        </p:spPr>
        <p:txBody>
          <a:bodyPr wrap="none" rtlCol="0" anchor="t"/>
          <a:lstStyle/>
          <a:p>
            <a:pPr algn="l" indent="0" marL="0">
              <a:lnSpc>
                <a:spcPts val="3062"/>
              </a:lnSpc>
              <a:buNone/>
            </a:pPr>
            <a:r>
              <a:rPr lang="en-US" sz="2187" b="1" dirty="0">
                <a:solidFill>
                  <a:srgbClr val="DAD1E6"/>
                </a:solidFill>
                <a:latin typeface="Fira Sans" pitchFamily="34" charset="0"/>
                <a:ea typeface="Fira Sans" pitchFamily="34" charset="-122"/>
                <a:cs typeface="Fira Sans" pitchFamily="34" charset="-120"/>
              </a:rPr>
              <a:t>by Yon Anton</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523524"/>
            <a:ext cx="4443889"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Daftar Pustaka</a:t>
            </a:r>
            <a:endParaRPr lang="en-US" sz="4374" dirty="0"/>
          </a:p>
        </p:txBody>
      </p:sp>
      <p:sp>
        <p:nvSpPr>
          <p:cNvPr id="5" name="Text 3"/>
          <p:cNvSpPr/>
          <p:nvPr/>
        </p:nvSpPr>
        <p:spPr>
          <a:xfrm>
            <a:off x="2260163" y="2803088"/>
            <a:ext cx="4829056" cy="355402"/>
          </a:xfrm>
          <a:prstGeom prst="rect">
            <a:avLst/>
          </a:prstGeom>
          <a:noFill/>
          <a:ln/>
        </p:spPr>
        <p:txBody>
          <a:bodyPr wrap="non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1.</a:t>
            </a:r>
            <a:endParaRPr lang="en-US" sz="1750" dirty="0"/>
          </a:p>
        </p:txBody>
      </p:sp>
      <p:sp>
        <p:nvSpPr>
          <p:cNvPr id="6" name="Text 4"/>
          <p:cNvSpPr/>
          <p:nvPr/>
        </p:nvSpPr>
        <p:spPr>
          <a:xfrm>
            <a:off x="7541181" y="2803088"/>
            <a:ext cx="4829056"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Aggarwal, V. (2017). Software Testing. New Delhi: S. Chand Publishing.</a:t>
            </a:r>
            <a:endParaRPr lang="en-US" sz="1750" dirty="0"/>
          </a:p>
        </p:txBody>
      </p:sp>
      <p:sp>
        <p:nvSpPr>
          <p:cNvPr id="7" name="Shape 5"/>
          <p:cNvSpPr/>
          <p:nvPr/>
        </p:nvSpPr>
        <p:spPr>
          <a:xfrm>
            <a:off x="2037993" y="3654743"/>
            <a:ext cx="10554414" cy="1703308"/>
          </a:xfrm>
          <a:prstGeom prst="rect">
            <a:avLst/>
          </a:prstGeom>
          <a:solidFill>
            <a:srgbClr val="312140"/>
          </a:solidFill>
          <a:ln/>
        </p:spPr>
      </p:sp>
      <p:sp>
        <p:nvSpPr>
          <p:cNvPr id="8" name="Text 6"/>
          <p:cNvSpPr/>
          <p:nvPr/>
        </p:nvSpPr>
        <p:spPr>
          <a:xfrm>
            <a:off x="2260163" y="3795593"/>
            <a:ext cx="4829056" cy="355402"/>
          </a:xfrm>
          <a:prstGeom prst="rect">
            <a:avLst/>
          </a:prstGeom>
          <a:noFill/>
          <a:ln/>
        </p:spPr>
        <p:txBody>
          <a:bodyPr wrap="non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2.</a:t>
            </a:r>
            <a:endParaRPr lang="en-US" sz="1750" dirty="0"/>
          </a:p>
        </p:txBody>
      </p:sp>
      <p:sp>
        <p:nvSpPr>
          <p:cNvPr id="9" name="Text 7"/>
          <p:cNvSpPr/>
          <p:nvPr/>
        </p:nvSpPr>
        <p:spPr>
          <a:xfrm>
            <a:off x="7541181" y="3795593"/>
            <a:ext cx="4829056"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Jenkins, S., &amp; Mugridge, R. (2018). Jenkins 2: Up and Running: Evolve Your Deployment Pipeline for Next Generation Automation. Sebastopol: O'Reilly Media.</a:t>
            </a:r>
            <a:endParaRPr lang="en-US" sz="1750" dirty="0"/>
          </a:p>
        </p:txBody>
      </p:sp>
      <p:sp>
        <p:nvSpPr>
          <p:cNvPr id="10" name="Text 8"/>
          <p:cNvSpPr/>
          <p:nvPr/>
        </p:nvSpPr>
        <p:spPr>
          <a:xfrm>
            <a:off x="2260163" y="5498902"/>
            <a:ext cx="4829056" cy="355402"/>
          </a:xfrm>
          <a:prstGeom prst="rect">
            <a:avLst/>
          </a:prstGeom>
          <a:noFill/>
          <a:ln/>
        </p:spPr>
        <p:txBody>
          <a:bodyPr wrap="non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3.</a:t>
            </a:r>
            <a:endParaRPr lang="en-US" sz="1750" dirty="0"/>
          </a:p>
        </p:txBody>
      </p:sp>
      <p:sp>
        <p:nvSpPr>
          <p:cNvPr id="11" name="Text 9"/>
          <p:cNvSpPr/>
          <p:nvPr/>
        </p:nvSpPr>
        <p:spPr>
          <a:xfrm>
            <a:off x="7541181" y="5498902"/>
            <a:ext cx="4829056"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Pressman, R. S. (2014). Software Engineering: A Practitioner's Approach. New York: McGraw-Hill Education.</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Shape 2"/>
          <p:cNvSpPr/>
          <p:nvPr/>
        </p:nvSpPr>
        <p:spPr>
          <a:xfrm>
            <a:off x="2037993" y="1568410"/>
            <a:ext cx="5166122" cy="2435304"/>
          </a:xfrm>
          <a:prstGeom prst="roundRect">
            <a:avLst>
              <a:gd name="adj" fmla="val 2737"/>
            </a:avLst>
          </a:prstGeom>
          <a:solidFill>
            <a:srgbClr val="312140"/>
          </a:solidFill>
          <a:ln/>
        </p:spPr>
      </p:sp>
      <p:sp>
        <p:nvSpPr>
          <p:cNvPr id="5" name="Text 3"/>
          <p:cNvSpPr/>
          <p:nvPr/>
        </p:nvSpPr>
        <p:spPr>
          <a:xfrm>
            <a:off x="2260163" y="1790581"/>
            <a:ext cx="370332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Pengertian Whitebox Testing</a:t>
            </a:r>
            <a:endParaRPr lang="en-US" sz="2187" dirty="0"/>
          </a:p>
        </p:txBody>
      </p:sp>
      <p:sp>
        <p:nvSpPr>
          <p:cNvPr id="6" name="Text 4"/>
          <p:cNvSpPr/>
          <p:nvPr/>
        </p:nvSpPr>
        <p:spPr>
          <a:xfrm>
            <a:off x="2260163" y="2359938"/>
            <a:ext cx="4721781"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Whitebox testing melibatkan pemeriksaan internal kode program dan struktur internal lainnya.</a:t>
            </a:r>
            <a:endParaRPr lang="en-US" sz="1750" dirty="0"/>
          </a:p>
        </p:txBody>
      </p:sp>
      <p:sp>
        <p:nvSpPr>
          <p:cNvPr id="7" name="Shape 5"/>
          <p:cNvSpPr/>
          <p:nvPr/>
        </p:nvSpPr>
        <p:spPr>
          <a:xfrm>
            <a:off x="7426285" y="1568410"/>
            <a:ext cx="5166122" cy="2435304"/>
          </a:xfrm>
          <a:prstGeom prst="roundRect">
            <a:avLst>
              <a:gd name="adj" fmla="val 2737"/>
            </a:avLst>
          </a:prstGeom>
          <a:solidFill>
            <a:srgbClr val="312140"/>
          </a:solidFill>
          <a:ln/>
        </p:spPr>
      </p:sp>
      <p:sp>
        <p:nvSpPr>
          <p:cNvPr id="8" name="Text 6"/>
          <p:cNvSpPr/>
          <p:nvPr/>
        </p:nvSpPr>
        <p:spPr>
          <a:xfrm>
            <a:off x="7648456" y="1790581"/>
            <a:ext cx="315468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Fungsi Whitebox Testing</a:t>
            </a:r>
            <a:endParaRPr lang="en-US" sz="2187" dirty="0"/>
          </a:p>
        </p:txBody>
      </p:sp>
      <p:sp>
        <p:nvSpPr>
          <p:cNvPr id="9" name="Text 7"/>
          <p:cNvSpPr/>
          <p:nvPr/>
        </p:nvSpPr>
        <p:spPr>
          <a:xfrm>
            <a:off x="7648456" y="2359938"/>
            <a:ext cx="4721781"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Whitebox testing membantu menemukan kesalahan logika, kelemahan, dan memastikan kesesuaian dengan persyaratan fungsional yang telah ditentukan.</a:t>
            </a:r>
            <a:endParaRPr lang="en-US" sz="1750" dirty="0"/>
          </a:p>
        </p:txBody>
      </p:sp>
      <p:sp>
        <p:nvSpPr>
          <p:cNvPr id="10" name="Shape 8"/>
          <p:cNvSpPr/>
          <p:nvPr/>
        </p:nvSpPr>
        <p:spPr>
          <a:xfrm>
            <a:off x="2037993" y="4225885"/>
            <a:ext cx="5166122" cy="2435304"/>
          </a:xfrm>
          <a:prstGeom prst="roundRect">
            <a:avLst>
              <a:gd name="adj" fmla="val 2737"/>
            </a:avLst>
          </a:prstGeom>
          <a:solidFill>
            <a:srgbClr val="312140"/>
          </a:solidFill>
          <a:ln/>
        </p:spPr>
      </p:sp>
      <p:sp>
        <p:nvSpPr>
          <p:cNvPr id="11" name="Text 9"/>
          <p:cNvSpPr/>
          <p:nvPr/>
        </p:nvSpPr>
        <p:spPr>
          <a:xfrm>
            <a:off x="2260163" y="4448056"/>
            <a:ext cx="356616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Kelemahan Whitebox Testing</a:t>
            </a:r>
            <a:endParaRPr lang="en-US" sz="2187" dirty="0"/>
          </a:p>
        </p:txBody>
      </p:sp>
      <p:sp>
        <p:nvSpPr>
          <p:cNvPr id="12" name="Text 10"/>
          <p:cNvSpPr/>
          <p:nvPr/>
        </p:nvSpPr>
        <p:spPr>
          <a:xfrm>
            <a:off x="2260163" y="5017413"/>
            <a:ext cx="4721781"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Teknik ini bergantung pada pemahaman terperinci tentang implementasi internal, yang dapat menyebabkan celah dalam pengujian.</a:t>
            </a:r>
            <a:endParaRPr lang="en-US" sz="1750" dirty="0"/>
          </a:p>
        </p:txBody>
      </p:sp>
      <p:sp>
        <p:nvSpPr>
          <p:cNvPr id="13" name="Shape 11"/>
          <p:cNvSpPr/>
          <p:nvPr/>
        </p:nvSpPr>
        <p:spPr>
          <a:xfrm>
            <a:off x="7426285" y="4225885"/>
            <a:ext cx="5166122" cy="2435304"/>
          </a:xfrm>
          <a:prstGeom prst="roundRect">
            <a:avLst>
              <a:gd name="adj" fmla="val 2737"/>
            </a:avLst>
          </a:prstGeom>
          <a:solidFill>
            <a:srgbClr val="312140"/>
          </a:solidFill>
          <a:ln/>
        </p:spPr>
      </p:sp>
      <p:sp>
        <p:nvSpPr>
          <p:cNvPr id="14" name="Text 12"/>
          <p:cNvSpPr/>
          <p:nvPr/>
        </p:nvSpPr>
        <p:spPr>
          <a:xfrm>
            <a:off x="7648456" y="4448056"/>
            <a:ext cx="466344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Contoh Penggunaan Whitebox Testing</a:t>
            </a:r>
            <a:endParaRPr lang="en-US" sz="2187" dirty="0"/>
          </a:p>
        </p:txBody>
      </p:sp>
      <p:sp>
        <p:nvSpPr>
          <p:cNvPr id="15" name="Text 13"/>
          <p:cNvSpPr/>
          <p:nvPr/>
        </p:nvSpPr>
        <p:spPr>
          <a:xfrm>
            <a:off x="7648456" y="5017413"/>
            <a:ext cx="4721781" cy="1421606"/>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Contoh penggunaan whitebox testing adalah saat memastikan semua jalur kode dieksekusi dengan benar dalam aplikasi perbankan online.</a:t>
            </a:r>
            <a:endParaRPr lang="en-US" sz="1750"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4634270"/>
            <a:ext cx="958596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Pengertian dan Fungsi Unit Testing</a:t>
            </a:r>
            <a:endParaRPr lang="en-US" sz="4374" dirty="0"/>
          </a:p>
        </p:txBody>
      </p:sp>
      <p:sp>
        <p:nvSpPr>
          <p:cNvPr id="6" name="Text 3"/>
          <p:cNvSpPr/>
          <p:nvPr/>
        </p:nvSpPr>
        <p:spPr>
          <a:xfrm>
            <a:off x="2037993" y="5661898"/>
            <a:ext cx="10554414"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Unit testing adalah teknik pengujian perangkat lunak yang memeriksa setiap komponen program secara terisolasi untuk memastikan bahwa setiap komponen bekerja dengan baik.</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Shape 2"/>
          <p:cNvSpPr/>
          <p:nvPr/>
        </p:nvSpPr>
        <p:spPr>
          <a:xfrm>
            <a:off x="2037993" y="1923812"/>
            <a:ext cx="5166122" cy="2079903"/>
          </a:xfrm>
          <a:prstGeom prst="roundRect">
            <a:avLst>
              <a:gd name="adj" fmla="val 3205"/>
            </a:avLst>
          </a:prstGeom>
          <a:solidFill>
            <a:srgbClr val="312140"/>
          </a:solidFill>
          <a:ln/>
        </p:spPr>
      </p:sp>
      <p:sp>
        <p:nvSpPr>
          <p:cNvPr id="5" name="Text 3"/>
          <p:cNvSpPr/>
          <p:nvPr/>
        </p:nvSpPr>
        <p:spPr>
          <a:xfrm>
            <a:off x="2260163" y="2145983"/>
            <a:ext cx="315468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Pengertian Unit Testing</a:t>
            </a:r>
            <a:endParaRPr lang="en-US" sz="2187" dirty="0"/>
          </a:p>
        </p:txBody>
      </p:sp>
      <p:sp>
        <p:nvSpPr>
          <p:cNvPr id="6" name="Text 4"/>
          <p:cNvSpPr/>
          <p:nvPr/>
        </p:nvSpPr>
        <p:spPr>
          <a:xfrm>
            <a:off x="2260163" y="2715339"/>
            <a:ext cx="4721781"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Unit testing merupakan pengujian setiap komponen program secara terisolasi untuk memastikan kinerjanya.</a:t>
            </a:r>
            <a:endParaRPr lang="en-US" sz="1750" dirty="0"/>
          </a:p>
        </p:txBody>
      </p:sp>
      <p:sp>
        <p:nvSpPr>
          <p:cNvPr id="7" name="Shape 5"/>
          <p:cNvSpPr/>
          <p:nvPr/>
        </p:nvSpPr>
        <p:spPr>
          <a:xfrm>
            <a:off x="7426285" y="1923812"/>
            <a:ext cx="5166122" cy="2079903"/>
          </a:xfrm>
          <a:prstGeom prst="roundRect">
            <a:avLst>
              <a:gd name="adj" fmla="val 3205"/>
            </a:avLst>
          </a:prstGeom>
          <a:solidFill>
            <a:srgbClr val="312140"/>
          </a:solidFill>
          <a:ln/>
        </p:spPr>
      </p:sp>
      <p:sp>
        <p:nvSpPr>
          <p:cNvPr id="8" name="Text 6"/>
          <p:cNvSpPr/>
          <p:nvPr/>
        </p:nvSpPr>
        <p:spPr>
          <a:xfrm>
            <a:off x="7648456" y="2145983"/>
            <a:ext cx="315468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Pentingnya Unit Testing</a:t>
            </a:r>
            <a:endParaRPr lang="en-US" sz="2187" dirty="0"/>
          </a:p>
        </p:txBody>
      </p:sp>
      <p:sp>
        <p:nvSpPr>
          <p:cNvPr id="9" name="Text 7"/>
          <p:cNvSpPr/>
          <p:nvPr/>
        </p:nvSpPr>
        <p:spPr>
          <a:xfrm>
            <a:off x="7648456" y="2715339"/>
            <a:ext cx="4721781"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Unit testing penting untuk menemukan kesalahan dan bug sejak dini dalam proses pengembangan.</a:t>
            </a:r>
            <a:endParaRPr lang="en-US" sz="1750" dirty="0"/>
          </a:p>
        </p:txBody>
      </p:sp>
      <p:sp>
        <p:nvSpPr>
          <p:cNvPr id="10" name="Shape 8"/>
          <p:cNvSpPr/>
          <p:nvPr/>
        </p:nvSpPr>
        <p:spPr>
          <a:xfrm>
            <a:off x="2037993" y="4225885"/>
            <a:ext cx="5166122" cy="2079903"/>
          </a:xfrm>
          <a:prstGeom prst="roundRect">
            <a:avLst>
              <a:gd name="adj" fmla="val 3205"/>
            </a:avLst>
          </a:prstGeom>
          <a:solidFill>
            <a:srgbClr val="312140"/>
          </a:solidFill>
          <a:ln/>
        </p:spPr>
      </p:sp>
      <p:sp>
        <p:nvSpPr>
          <p:cNvPr id="11" name="Text 9"/>
          <p:cNvSpPr/>
          <p:nvPr/>
        </p:nvSpPr>
        <p:spPr>
          <a:xfrm>
            <a:off x="2260163" y="4448056"/>
            <a:ext cx="411480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Contoh Penggunaan Unit Testing</a:t>
            </a:r>
            <a:endParaRPr lang="en-US" sz="2187" dirty="0"/>
          </a:p>
        </p:txBody>
      </p:sp>
      <p:sp>
        <p:nvSpPr>
          <p:cNvPr id="12" name="Text 10"/>
          <p:cNvSpPr/>
          <p:nvPr/>
        </p:nvSpPr>
        <p:spPr>
          <a:xfrm>
            <a:off x="2260163" y="5017413"/>
            <a:ext cx="4721781"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Pada program Python, unit testing digunakan untuk memeriksa fungsi-fungsi individu dalam kode</a:t>
            </a:r>
            <a:endParaRPr lang="en-US" sz="1750" dirty="0"/>
          </a:p>
        </p:txBody>
      </p:sp>
      <p:sp>
        <p:nvSpPr>
          <p:cNvPr id="13" name="Shape 11"/>
          <p:cNvSpPr/>
          <p:nvPr/>
        </p:nvSpPr>
        <p:spPr>
          <a:xfrm>
            <a:off x="7426285" y="4225885"/>
            <a:ext cx="5166122" cy="2079903"/>
          </a:xfrm>
          <a:prstGeom prst="roundRect">
            <a:avLst>
              <a:gd name="adj" fmla="val 3205"/>
            </a:avLst>
          </a:prstGeom>
          <a:solidFill>
            <a:srgbClr val="312140"/>
          </a:solidFill>
          <a:ln/>
        </p:spPr>
      </p:sp>
      <p:sp>
        <p:nvSpPr>
          <p:cNvPr id="14" name="Text 12"/>
          <p:cNvSpPr/>
          <p:nvPr/>
        </p:nvSpPr>
        <p:spPr>
          <a:xfrm>
            <a:off x="7648456" y="4448056"/>
            <a:ext cx="370332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Coding dan Running Aplikasi</a:t>
            </a:r>
            <a:endParaRPr lang="en-US" sz="2187" dirty="0"/>
          </a:p>
        </p:txBody>
      </p:sp>
      <p:sp>
        <p:nvSpPr>
          <p:cNvPr id="15" name="Text 13"/>
          <p:cNvSpPr/>
          <p:nvPr/>
        </p:nvSpPr>
        <p:spPr>
          <a:xfrm>
            <a:off x="7648456" y="5017413"/>
            <a:ext cx="4721781"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Contoh coding dan running aplikasi menggunakan bahasa Python dapat dilihat pada gambar melampirkan.</a:t>
            </a:r>
            <a:endParaRPr lang="en-US" sz="1750"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41631">
              <a:alpha val="80000"/>
            </a:srgbClr>
          </a:solidFill>
          <a:ln/>
        </p:spPr>
      </p:sp>
      <p:sp>
        <p:nvSpPr>
          <p:cNvPr id="6" name="Text 3"/>
          <p:cNvSpPr/>
          <p:nvPr/>
        </p:nvSpPr>
        <p:spPr>
          <a:xfrm>
            <a:off x="2037993" y="3067883"/>
            <a:ext cx="761238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Pengertian dan Fungsi CI/CD</a:t>
            </a:r>
            <a:endParaRPr lang="en-US" sz="4374" dirty="0"/>
          </a:p>
        </p:txBody>
      </p:sp>
      <p:sp>
        <p:nvSpPr>
          <p:cNvPr id="7" name="Text 4"/>
          <p:cNvSpPr/>
          <p:nvPr/>
        </p:nvSpPr>
        <p:spPr>
          <a:xfrm>
            <a:off x="2037993" y="4095512"/>
            <a:ext cx="10554414" cy="1066205"/>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CI/CD (Continuous Integration dan Continuous Deployment) adalah praktek pengembangan perangkat lunak yang memastikan perubahan kode dapat diintegrasikan dan dideploy secara otomatis dan konsisten.</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Shape 2"/>
          <p:cNvSpPr/>
          <p:nvPr/>
        </p:nvSpPr>
        <p:spPr>
          <a:xfrm>
            <a:off x="4490799" y="1305878"/>
            <a:ext cx="9306401" cy="1724501"/>
          </a:xfrm>
          <a:prstGeom prst="roundRect">
            <a:avLst>
              <a:gd name="adj" fmla="val 3865"/>
            </a:avLst>
          </a:prstGeom>
          <a:solidFill>
            <a:srgbClr val="312140"/>
          </a:solidFill>
          <a:ln/>
        </p:spPr>
      </p:sp>
      <p:sp>
        <p:nvSpPr>
          <p:cNvPr id="6" name="Text 3"/>
          <p:cNvSpPr/>
          <p:nvPr/>
        </p:nvSpPr>
        <p:spPr>
          <a:xfrm>
            <a:off x="4712970" y="1528048"/>
            <a:ext cx="2221944"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Pengertian CI/CD</a:t>
            </a:r>
            <a:endParaRPr lang="en-US" sz="2187" dirty="0"/>
          </a:p>
        </p:txBody>
      </p:sp>
      <p:sp>
        <p:nvSpPr>
          <p:cNvPr id="7" name="Text 4"/>
          <p:cNvSpPr/>
          <p:nvPr/>
        </p:nvSpPr>
        <p:spPr>
          <a:xfrm>
            <a:off x="4712970" y="2097405"/>
            <a:ext cx="8862060"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CI/CD adalah praktik yang memastikan setiap perubahan kode dapat diintegrasikan dan didistribusikan secara otomatis dan konsisten.</a:t>
            </a:r>
            <a:endParaRPr lang="en-US" sz="1750" dirty="0"/>
          </a:p>
        </p:txBody>
      </p:sp>
      <p:sp>
        <p:nvSpPr>
          <p:cNvPr id="8" name="Shape 5"/>
          <p:cNvSpPr/>
          <p:nvPr/>
        </p:nvSpPr>
        <p:spPr>
          <a:xfrm>
            <a:off x="4490799" y="3252549"/>
            <a:ext cx="9306401" cy="1724501"/>
          </a:xfrm>
          <a:prstGeom prst="roundRect">
            <a:avLst>
              <a:gd name="adj" fmla="val 3865"/>
            </a:avLst>
          </a:prstGeom>
          <a:solidFill>
            <a:srgbClr val="312140"/>
          </a:solidFill>
          <a:ln/>
        </p:spPr>
      </p:sp>
      <p:sp>
        <p:nvSpPr>
          <p:cNvPr id="9" name="Text 6"/>
          <p:cNvSpPr/>
          <p:nvPr/>
        </p:nvSpPr>
        <p:spPr>
          <a:xfrm>
            <a:off x="4712970" y="3474720"/>
            <a:ext cx="452628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Langkah-langkah Konfigurasi CI/CD</a:t>
            </a:r>
            <a:endParaRPr lang="en-US" sz="2187" dirty="0"/>
          </a:p>
        </p:txBody>
      </p:sp>
      <p:sp>
        <p:nvSpPr>
          <p:cNvPr id="10" name="Text 7"/>
          <p:cNvSpPr/>
          <p:nvPr/>
        </p:nvSpPr>
        <p:spPr>
          <a:xfrm>
            <a:off x="4712970" y="4044077"/>
            <a:ext cx="8862060"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Langkah-langkah konfigurasi CI/CD pada proyek melibatkan pengaturan alur kerja, integrasi alat, dan pengaturan tes otomatis.</a:t>
            </a:r>
            <a:endParaRPr lang="en-US" sz="1750" dirty="0"/>
          </a:p>
        </p:txBody>
      </p:sp>
      <p:sp>
        <p:nvSpPr>
          <p:cNvPr id="11" name="Shape 8"/>
          <p:cNvSpPr/>
          <p:nvPr/>
        </p:nvSpPr>
        <p:spPr>
          <a:xfrm>
            <a:off x="4490799" y="5199221"/>
            <a:ext cx="9306401" cy="1724501"/>
          </a:xfrm>
          <a:prstGeom prst="roundRect">
            <a:avLst>
              <a:gd name="adj" fmla="val 3865"/>
            </a:avLst>
          </a:prstGeom>
          <a:solidFill>
            <a:srgbClr val="312140"/>
          </a:solidFill>
          <a:ln/>
        </p:spPr>
      </p:sp>
      <p:sp>
        <p:nvSpPr>
          <p:cNvPr id="12" name="Text 9"/>
          <p:cNvSpPr/>
          <p:nvPr/>
        </p:nvSpPr>
        <p:spPr>
          <a:xfrm>
            <a:off x="4712970" y="5421392"/>
            <a:ext cx="438912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Manfaat CI/CD dalam Pengembangan</a:t>
            </a:r>
            <a:endParaRPr lang="en-US" sz="2187" dirty="0"/>
          </a:p>
        </p:txBody>
      </p:sp>
      <p:sp>
        <p:nvSpPr>
          <p:cNvPr id="13" name="Text 10"/>
          <p:cNvSpPr/>
          <p:nvPr/>
        </p:nvSpPr>
        <p:spPr>
          <a:xfrm>
            <a:off x="4712970" y="5990749"/>
            <a:ext cx="8862060" cy="710803"/>
          </a:xfrm>
          <a:prstGeom prst="rect">
            <a:avLst/>
          </a:prstGeom>
          <a:noFill/>
          <a:ln/>
        </p:spPr>
        <p:txBody>
          <a:bodyPr wrap="square" rtlCol="0" anchor="t"/>
          <a:lstStyle/>
          <a:p>
            <a:pPr indent="0" marL="0">
              <a:lnSpc>
                <a:spcPts val="2799"/>
              </a:lnSpc>
              <a:buNone/>
            </a:pPr>
            <a:r>
              <a:rPr lang="en-US" sz="1750" dirty="0">
                <a:solidFill>
                  <a:srgbClr val="DAD1E6"/>
                </a:solidFill>
                <a:latin typeface="Fira Sans" pitchFamily="34" charset="0"/>
                <a:ea typeface="Fira Sans" pitchFamily="34" charset="-122"/>
                <a:cs typeface="Fira Sans" pitchFamily="34" charset="-120"/>
              </a:rPr>
              <a:t>CI/CD memungkinkan pengembang untuk secara efisien dan cepat menggabungkan, menguji, dan mendeploy perubahan kode.</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397681" y="571024"/>
            <a:ext cx="9835039" cy="1294209"/>
          </a:xfrm>
          <a:prstGeom prst="rect">
            <a:avLst/>
          </a:prstGeom>
          <a:noFill/>
          <a:ln/>
        </p:spPr>
        <p:txBody>
          <a:bodyPr wrap="square" rtlCol="0" anchor="t"/>
          <a:lstStyle/>
          <a:p>
            <a:pPr indent="0" marL="0">
              <a:lnSpc>
                <a:spcPts val="5095"/>
              </a:lnSpc>
              <a:buNone/>
            </a:pPr>
            <a:r>
              <a:rPr lang="en-US" sz="4076" b="1" dirty="0">
                <a:solidFill>
                  <a:srgbClr val="FF726D"/>
                </a:solidFill>
                <a:latin typeface="Inconsolata" pitchFamily="34" charset="0"/>
                <a:ea typeface="Inconsolata" pitchFamily="34" charset="-122"/>
                <a:cs typeface="Inconsolata" pitchFamily="34" charset="-120"/>
              </a:rPr>
              <a:t>contoh implementasinya dalam bahasa python</a:t>
            </a:r>
            <a:endParaRPr lang="en-US" sz="4076" dirty="0"/>
          </a:p>
        </p:txBody>
      </p:sp>
      <p:sp>
        <p:nvSpPr>
          <p:cNvPr id="5" name="Text 3"/>
          <p:cNvSpPr/>
          <p:nvPr/>
        </p:nvSpPr>
        <p:spPr>
          <a:xfrm>
            <a:off x="2397681" y="2362081"/>
            <a:ext cx="4664988" cy="662464"/>
          </a:xfrm>
          <a:prstGeom prst="rect">
            <a:avLst/>
          </a:prstGeom>
          <a:noFill/>
          <a:ln/>
        </p:spPr>
        <p:txBody>
          <a:bodyPr wrap="square" rtlCol="0" anchor="t"/>
          <a:lstStyle/>
          <a:p>
            <a:pPr indent="0" marL="0">
              <a:lnSpc>
                <a:spcPts val="2609"/>
              </a:lnSpc>
              <a:buNone/>
            </a:pPr>
            <a:r>
              <a:rPr lang="en-US" sz="1630" dirty="0">
                <a:solidFill>
                  <a:srgbClr val="DAD1E6"/>
                </a:solidFill>
                <a:latin typeface="Fira Sans" pitchFamily="34" charset="0"/>
                <a:ea typeface="Fira Sans" pitchFamily="34" charset="-122"/>
                <a:cs typeface="Fira Sans" pitchFamily="34" charset="-120"/>
              </a:rPr>
              <a:t>IMPLEMENTASI WHITE BOX TESTING DENGAN TEKNIK BASIS PATH PADA PENGUJIAN FORM LOGIN</a:t>
            </a:r>
            <a:endParaRPr lang="en-US" sz="1630" dirty="0"/>
          </a:p>
        </p:txBody>
      </p:sp>
      <p:pic>
        <p:nvPicPr>
          <p:cNvPr id="6" name="Image 0" descr="preencoded.png">    </p:cNvPr>
          <p:cNvPicPr>
            <a:picLocks noChangeAspect="1"/>
          </p:cNvPicPr>
          <p:nvPr/>
        </p:nvPicPr>
        <p:blipFill>
          <a:blip r:embed="rId1"/>
          <a:stretch>
            <a:fillRect/>
          </a:stretch>
        </p:blipFill>
        <p:spPr>
          <a:xfrm>
            <a:off x="7575352" y="2408634"/>
            <a:ext cx="4664988" cy="4499491"/>
          </a:xfrm>
          <a:prstGeom prst="rect">
            <a:avLst/>
          </a:prstGeom>
        </p:spPr>
      </p:pic>
      <p:sp>
        <p:nvSpPr>
          <p:cNvPr id="7" name="Text 4"/>
          <p:cNvSpPr/>
          <p:nvPr/>
        </p:nvSpPr>
        <p:spPr>
          <a:xfrm>
            <a:off x="7575352" y="7141012"/>
            <a:ext cx="4664988" cy="331232"/>
          </a:xfrm>
          <a:prstGeom prst="rect">
            <a:avLst/>
          </a:prstGeom>
          <a:noFill/>
          <a:ln/>
        </p:spPr>
        <p:txBody>
          <a:bodyPr wrap="none" rtlCol="0" anchor="t"/>
          <a:lstStyle/>
          <a:p>
            <a:pPr indent="0" marL="0">
              <a:lnSpc>
                <a:spcPts val="2609"/>
              </a:lnSpc>
              <a:buNone/>
            </a:pPr>
            <a:endParaRPr lang="en-US" sz="163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standalone="yes"?>
<p:sld xmlns:a="http://schemas.openxmlformats.org/drawingml/2006/main" xmlns:r="http://schemas.openxmlformats.org/officeDocument/2006/relationships" xmlns:p="http://schemas.openxmlformats.org/presentationml/2006/main"><p:cSld name="Slide 8"><p:spTree><p:nvGrpSpPr><p:cNvPr id="1" name=""/><p:cNvGrpSpPr/><p:nvPr/></p:nvGrpSpPr><p:grpSpPr><a:xfrm><a:off x="0" y="0"/><a:ext cx="0" cy="0"/><a:chOff x="0" y="0"/><a:chExt cx="0" cy="0"/></a:xfrm></p:grpSpPr><p:sp><p:nvSpPr><p:cNvPr id="2" name="Shape 0"></p:cNvPr><p:cNvSpPr/><p:nvPr></p:nvPr></p:nvSpPr><p:spPr><a:xfrm><a:off x="0" y="0"/><a:ext cx="14630400" cy="8229600"/></a:xfrm><a:prstGeom prst="rect"><a:avLst></a:avLst></a:prstGeom><a:solidFill><a:srgbClr val="110C17"/></a:solidFill><a:ln></a:ln></p:spPr></p:sp><p:sp><p:nvSpPr><p:cNvPr id="3" name="Shape 1"></p:cNvPr><p:cNvSpPr/><p:nvPr></p:nvPr></p:nvSpPr><p:spPr><a:xfrm><a:off x="0" y="0"/><a:ext cx="14630400" cy="8229600"/></a:xfrm><a:prstGeom prst="rect"><a:avLst></a:avLst></a:prstGeom><a:solidFill><a:srgbClr val="241631"/></a:solidFill><a:ln></a:ln></p:spPr></p:sp><p:sp><p:nvSpPr><p:cNvPr id="4" name="Text 2"></p:cNvPr><p:cNvSpPr/><p:nvPr></p:nvPr></p:nvSpPr><p:spPr><a:xfrm><a:off x="2037993" y="975717"/><a:ext cx="8176260" cy="694373"/></a:xfrm><a:prstGeom prst="rect"><a:avLst></a:avLst></a:prstGeom><a:noFill/><a:ln></a:ln></p:spPr><p:txBody><a:bodyPr wrap="none" rtlCol="0" anchor="t"></a:bodyPr><a:lstStyle/><a:p><a:pPr indent="0" marL="0"><a:lnSpc><a:spcPts val="5468"/></a:lnSpc><a:buNone/></a:pPr><a:r><a:rPr lang="en-US" sz="4374" b="1" dirty="0"><a:solidFill><a:srgbClr val="FF726D"/></a:solidFill><a:latin typeface="Inconsolata" pitchFamily="34" charset="0"/><a:ea typeface="Inconsolata" pitchFamily="34" charset="-122"/><a:cs typeface="Inconsolata" pitchFamily="34" charset="-120"/></a:rPr><a:t>Source Code Validasi Login </a:t></a:r><a:endParaRPr lang="en-US" sz="4374" dirty="0"/></a:p></p:txBody></p:sp><p:pic>  <p:nvPicPr><p:cNvPr id="5" name="Image 0" descr="preencoded.png">    </p:cNvPr>    <p:cNvPicPr><a:picLocks noChangeAspect="1"/></p:cNvPicPr>    <p:nvPr></p:nvPr>  </p:nvPicPr><p:blipFill><a:blip r:embed="rId1"></a:blip>  <a:stretch><a:fillRect/></a:stretch></p:blipFill><p:spPr> <a:xfrm>  <a:off x="2037993" y="2253258"/>  <a:ext cx="5006221" cy="4750594"/> </a:xfrm> <a:prstGeom prst="rect"><a:avLst/></a:prstGeom></p:spPr></p:pic><p:sp><p:nvSpPr><p:cNvPr id="6" name="Text 3"></p:cNvPr><p:cNvSpPr/><p:nvPr></p:nvPr></p:nvSpPr><p:spPr><a:xfrm><a:off x="7593806" y="2203252"/><a:ext cx="5006221" cy="4264819"/></a:xfrm><a:prstGeom prst="rect"><a:avLst></a:avLst></a:prstGeom><a:noFill/><a:ln></a:ln></p:spPr><p:txBody><a:bodyPr wrap="square" rtlCol="0" anchor="t"></a:bodyPr><a:lstStyle/><a:p><a:pPr indent="0" marL="0"><a:lnSpc><a:spcPts val="2799"/></a:lnSpc><a:buNone/></a:pPr><a:r><a:rPr lang="en-US" sz="1750" dirty="0"><a:solidFill><a:srgbClr val="DAD1E6"/></a:solidFill><a:latin typeface="Fira Sans" pitchFamily="34" charset="0"/><a:ea typeface="Fira Sans" pitchFamily="34" charset="-122"/><a:cs typeface="Fira Sans" pitchFamily="34" charset="-120"/></a:rPr><a:t>Dalam pembuatan aplikasi form login ini, aplikasi melakukan validasi dengan memeriksa file yang berada di dalam folder yang sama di mana aplikasi python dijalankan. Nama penggunanya diambil dari nama file yang dibuat sedangkan kata sandinya diambil dari isi file yang ada di dalam file tersebut. Dalam pengujian aplikasi ini telah dibuat sebuah file dengan nama “farhan” yang dijadikan nama pengguna dan didalamnya berisi kata sandi “197006024”. Secara umum source code function login ditampilkan pada tabel berikut.</a:t></a:r><a:endParaRPr lang="en-US" sz="1750" dirty="0"/></a:p></p:txBody></p:sp><p:pic>  <p:nvPicPr><p:cNvPr id="7" name="Image 1" descr="preencoded.png"><a:hlinkClick r:id="rId3" tooltip=""/>    </p:cNvPr>    <p:cNvPicPr><a:picLocks noChangeAspect="1"/></p:cNvPicPr>    <p:nvPr></p:nvPr>  </p:nvPicPr><p:blipFill><a:blip r:embed="rId2"></a:blip>  <a:stretch><a:fillRect/></a:stretch></p:blipFill><p:spPr> <a:xfrm>  <a:off x="12242153" y="7589520"/>  <a:ext cx="2296807" cy="548640"/> </a:xfrm> <a:prstGeom prst="rect"><a:avLst/></a:prstGeom></p:spPr></p:pic></p:spTree></p:cSld><p:clrMapOvr><a:masterClrMapping/></p:clrMapOvr></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0195"/>
          </a:xfrm>
          <a:prstGeom prst="rect">
            <a:avLst/>
          </a:prstGeom>
          <a:solidFill>
            <a:srgbClr val="241631"/>
          </a:solidFill>
          <a:ln/>
        </p:spPr>
      </p:sp>
      <p:sp>
        <p:nvSpPr>
          <p:cNvPr id="4" name="Text 2"/>
          <p:cNvSpPr/>
          <p:nvPr/>
        </p:nvSpPr>
        <p:spPr>
          <a:xfrm>
            <a:off x="3142893" y="483037"/>
            <a:ext cx="3513534" cy="548997"/>
          </a:xfrm>
          <a:prstGeom prst="rect">
            <a:avLst/>
          </a:prstGeom>
          <a:noFill/>
          <a:ln/>
        </p:spPr>
        <p:txBody>
          <a:bodyPr wrap="none" rtlCol="0" anchor="t"/>
          <a:lstStyle/>
          <a:p>
            <a:pPr indent="0" marL="0">
              <a:lnSpc>
                <a:spcPts val="4323"/>
              </a:lnSpc>
              <a:buNone/>
            </a:pPr>
            <a:r>
              <a:rPr lang="en-US" sz="3458" b="1" dirty="0">
                <a:solidFill>
                  <a:srgbClr val="FF726D"/>
                </a:solidFill>
                <a:latin typeface="Inconsolata" pitchFamily="34" charset="0"/>
                <a:ea typeface="Inconsolata" pitchFamily="34" charset="-122"/>
                <a:cs typeface="Inconsolata" pitchFamily="34" charset="-120"/>
              </a:rPr>
              <a:t>Table case</a:t>
            </a:r>
            <a:endParaRPr lang="en-US" sz="3458" dirty="0"/>
          </a:p>
        </p:txBody>
      </p:sp>
      <p:pic>
        <p:nvPicPr>
          <p:cNvPr id="5" name="Image 0" descr="preencoded.png">    </p:cNvPr>
          <p:cNvPicPr>
            <a:picLocks noChangeAspect="1"/>
          </p:cNvPicPr>
          <p:nvPr/>
        </p:nvPicPr>
        <p:blipFill>
          <a:blip r:embed="rId1"/>
          <a:stretch>
            <a:fillRect/>
          </a:stretch>
        </p:blipFill>
        <p:spPr>
          <a:xfrm>
            <a:off x="3142893" y="1493044"/>
            <a:ext cx="3132892" cy="2683312"/>
          </a:xfrm>
          <a:prstGeom prst="rect">
            <a:avLst/>
          </a:prstGeom>
        </p:spPr>
      </p:pic>
      <p:pic>
        <p:nvPicPr>
          <p:cNvPr id="6" name="Image 1" descr="preencoded.png">    </p:cNvPr>
          <p:cNvPicPr>
            <a:picLocks noChangeAspect="1"/>
          </p:cNvPicPr>
          <p:nvPr/>
        </p:nvPicPr>
        <p:blipFill>
          <a:blip r:embed="rId2"/>
          <a:stretch>
            <a:fillRect/>
          </a:stretch>
        </p:blipFill>
        <p:spPr>
          <a:xfrm>
            <a:off x="3142893" y="4373880"/>
            <a:ext cx="3181707" cy="2822019"/>
          </a:xfrm>
          <a:prstGeom prst="rect">
            <a:avLst/>
          </a:prstGeom>
        </p:spPr>
      </p:pic>
      <p:pic>
        <p:nvPicPr>
          <p:cNvPr id="7" name="Image 2" descr="preencoded.png">    </p:cNvPr>
          <p:cNvPicPr>
            <a:picLocks noChangeAspect="1"/>
          </p:cNvPicPr>
          <p:nvPr/>
        </p:nvPicPr>
        <p:blipFill>
          <a:blip r:embed="rId3"/>
          <a:stretch>
            <a:fillRect/>
          </a:stretch>
        </p:blipFill>
        <p:spPr>
          <a:xfrm>
            <a:off x="7537133" y="1493044"/>
            <a:ext cx="2664381" cy="1855708"/>
          </a:xfrm>
          <a:prstGeom prst="rect">
            <a:avLst/>
          </a:prstGeom>
        </p:spPr>
      </p:pic>
      <p:pic>
        <p:nvPicPr>
          <p:cNvPr id="8" name="Image 3" descr="preencoded.png">    </p:cNvPr>
          <p:cNvPicPr>
            <a:picLocks noChangeAspect="1"/>
          </p:cNvPicPr>
          <p:nvPr/>
        </p:nvPicPr>
        <p:blipFill>
          <a:blip r:embed="rId4"/>
          <a:stretch>
            <a:fillRect/>
          </a:stretch>
        </p:blipFill>
        <p:spPr>
          <a:xfrm>
            <a:off x="7537133" y="3546277"/>
            <a:ext cx="2674144" cy="1919883"/>
          </a:xfrm>
          <a:prstGeom prst="rect">
            <a:avLst/>
          </a:prstGeom>
        </p:spPr>
      </p:pic>
      <p:pic>
        <p:nvPicPr>
          <p:cNvPr id="9" name="Image 4" descr="preencoded.png">    </p:cNvPr>
          <p:cNvPicPr>
            <a:picLocks noChangeAspect="1"/>
          </p:cNvPicPr>
          <p:nvPr/>
        </p:nvPicPr>
        <p:blipFill>
          <a:blip r:embed="rId5"/>
          <a:stretch>
            <a:fillRect/>
          </a:stretch>
        </p:blipFill>
        <p:spPr>
          <a:xfrm>
            <a:off x="7537133" y="5663684"/>
            <a:ext cx="2771775" cy="1885950"/>
          </a:xfrm>
          <a:prstGeom prst="rect">
            <a:avLst/>
          </a:prstGeom>
        </p:spPr>
      </p:pic>
      <p:pic>
        <p:nvPicPr>
          <p:cNvPr id="10"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2023-11-04T08:54:11Z</dcterms:created>
  <dcterms:modified xsi:type="dcterms:W3CDTF">2023-11-04T08:54:11Z</dcterms:modified>
</cp:coreProperties>
</file>