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5.jpeg" ContentType="image/jpeg"/>
  <Override PartName="/ppt/media/image4.jpeg" ContentType="image/jpeg"/>
  <Override PartName="/ppt/media/image3.jpeg" ContentType="image/jpeg"/>
  <Override PartName="/ppt/media/image2.jpeg" ContentType="image/jpeg"/>
  <Override PartName="/ppt/media/image6.png" ContentType="image/png"/>
  <Override PartName="/ppt/media/image1.jpeg" ContentType="image/jpeg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822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3962160"/>
            <a:ext cx="822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396216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74240" y="396216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239640" y="129528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22080" y="129528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396216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239640" y="396216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6022080" y="396216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457200" y="1295280"/>
            <a:ext cx="8229600" cy="5105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8229600" cy="510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510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510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457200" y="-360"/>
            <a:ext cx="8229600" cy="529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510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96216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295280"/>
            <a:ext cx="8229600" cy="5105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510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74240" y="396216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3962160"/>
            <a:ext cx="822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822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3962160"/>
            <a:ext cx="822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396216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674240" y="396216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3239640" y="129528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22080" y="129528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457200" y="396216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body"/>
          </p:nvPr>
        </p:nvSpPr>
        <p:spPr>
          <a:xfrm>
            <a:off x="3239640" y="396216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 type="body"/>
          </p:nvPr>
        </p:nvSpPr>
        <p:spPr>
          <a:xfrm>
            <a:off x="6022080" y="3962160"/>
            <a:ext cx="264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8229600" cy="510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510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510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-360"/>
            <a:ext cx="8229600" cy="529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510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96216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510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96216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95280"/>
            <a:ext cx="40158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962160"/>
            <a:ext cx="8229600" cy="24350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6840" y="6476760"/>
            <a:ext cx="2971800" cy="2286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6552720" y="6552720"/>
            <a:ext cx="2133720" cy="171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marL="216000" indent="-216000" algn="r">
              <a:buClr>
                <a:srgbClr val="ffffff"/>
              </a:buClr>
              <a:buSzPct val="45000"/>
              <a:buFont typeface="Wingdings" charset="2"/>
              <a:buChar char=""/>
            </a:pPr>
            <a:fld id="{E4368873-E9B8-4DC6-B86E-17E78949C0D4}" type="slidenum"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0" y="0"/>
            <a:ext cx="9140760" cy="6850080"/>
            <a:chOff x="0" y="0"/>
            <a:chExt cx="9140760" cy="6850080"/>
          </a:xfrm>
        </p:grpSpPr>
        <p:grpSp>
          <p:nvGrpSpPr>
            <p:cNvPr id="3" name="Group 4"/>
            <p:cNvGrpSpPr/>
            <p:nvPr/>
          </p:nvGrpSpPr>
          <p:grpSpPr>
            <a:xfrm>
              <a:off x="2743200" y="3540240"/>
              <a:ext cx="6392880" cy="3309840"/>
              <a:chOff x="2743200" y="3540240"/>
              <a:chExt cx="6392880" cy="3309840"/>
            </a:xfrm>
          </p:grpSpPr>
          <p:sp>
            <p:nvSpPr>
              <p:cNvPr id="4" name="CustomShape 5"/>
              <p:cNvSpPr/>
              <p:nvPr/>
            </p:nvSpPr>
            <p:spPr>
              <a:xfrm>
                <a:off x="2743200" y="4197240"/>
                <a:ext cx="4575240" cy="2652840"/>
              </a:xfrm>
              <a:custGeom>
                <a:avLst/>
                <a:gdLst/>
                <a:ahLst/>
                <a:rect l="l" t="t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e8a"/>
                  </a:gs>
                  <a:gs pos="100000">
                    <a:srgbClr val="003399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" name="CustomShape 6"/>
              <p:cNvSpPr/>
              <p:nvPr/>
            </p:nvSpPr>
            <p:spPr>
              <a:xfrm>
                <a:off x="6620040" y="4240080"/>
                <a:ext cx="1998360" cy="1287720"/>
              </a:xfrm>
              <a:custGeom>
                <a:avLst/>
                <a:gdLst/>
                <a:ahLst/>
                <a:rect l="l" t="t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e8a"/>
                  </a:gs>
                  <a:gs pos="100000">
                    <a:srgbClr val="003399"/>
                  </a:gs>
                </a:gsLst>
                <a:lin ang="135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>
                <a:off x="4603680" y="5311800"/>
                <a:ext cx="4522680" cy="1538280"/>
              </a:xfrm>
              <a:custGeom>
                <a:avLst/>
                <a:gdLst/>
                <a:ahLst/>
                <a:rect l="l" t="t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97c"/>
                  </a:gs>
                  <a:gs pos="100000">
                    <a:srgbClr val="003399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" name="CustomShape 8"/>
              <p:cNvSpPr/>
              <p:nvPr/>
            </p:nvSpPr>
            <p:spPr>
              <a:xfrm>
                <a:off x="4362480" y="3540240"/>
                <a:ext cx="4773600" cy="3309840"/>
              </a:xfrm>
              <a:custGeom>
                <a:avLst/>
                <a:gdLst/>
                <a:ahLst/>
                <a:rect l="l" t="t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rgbClr val="0033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" name="CustomShape 9"/>
              <p:cNvSpPr/>
              <p:nvPr/>
            </p:nvSpPr>
            <p:spPr>
              <a:xfrm>
                <a:off x="7145280" y="3678120"/>
                <a:ext cx="1981080" cy="855720"/>
              </a:xfrm>
              <a:custGeom>
                <a:avLst/>
                <a:gdLst/>
                <a:ahLst/>
                <a:rect l="l" t="t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3399"/>
                  </a:gs>
                  <a:gs pos="100000">
                    <a:srgbClr val="002c85"/>
                  </a:gs>
                </a:gsLst>
                <a:lin ang="135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" name="CustomShape 10"/>
            <p:cNvSpPr/>
            <p:nvPr/>
          </p:nvSpPr>
          <p:spPr>
            <a:xfrm>
              <a:off x="5273640" y="2128680"/>
              <a:ext cx="2897280" cy="2440080"/>
            </a:xfrm>
            <a:custGeom>
              <a:avLst/>
              <a:gdLst/>
              <a:ahLst/>
              <a:rect l="l" t="t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rgbClr val="003399"/>
                </a:gs>
                <a:gs pos="100000">
                  <a:srgbClr val="002b81"/>
                </a:gs>
              </a:gsLst>
              <a:lin ang="135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0"/>
              <a:ext cx="9140760" cy="2819520"/>
            </a:xfrm>
            <a:custGeom>
              <a:avLst/>
              <a:gdLst/>
              <a:ahLst/>
              <a:rect l="l" t="t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514"/>
                </a:gs>
                <a:gs pos="100000">
                  <a:srgbClr val="003399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/>
            <a:r>
              <a:rPr b="1" lang="en-US" sz="4400" spc="-1" strike="noStrike">
                <a:solidFill>
                  <a:srgbClr val="e5e5ff"/>
                </a:solidFill>
                <a:latin typeface="Garamond"/>
              </a:rPr>
              <a:t>Click to edit the title text format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ftr"/>
          </p:nvPr>
        </p:nvSpPr>
        <p:spPr>
          <a:xfrm>
            <a:off x="3124080" y="6477120"/>
            <a:ext cx="2895840" cy="2476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marL="216000" indent="-216000"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457200" y="1295280"/>
            <a:ext cx="8229600" cy="510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1" marL="742680" indent="-285480">
              <a:spcBef>
                <a:spcPts val="799"/>
              </a:spcBef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Second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2" marL="1143000" indent="-228600">
              <a:spcBef>
                <a:spcPts val="799"/>
              </a:spcBef>
              <a:buClr>
                <a:srgbClr val="e5e5ff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Third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3" marL="1600200" indent="-228600">
              <a:spcBef>
                <a:spcPts val="799"/>
              </a:spcBef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Fourth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4" marL="2057400" indent="-22860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Fifth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5" marL="2057400" indent="-22860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Sixth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6" marL="2057400" indent="-22860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Seventh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/>
          </p:nvPr>
        </p:nvSpPr>
        <p:spPr>
          <a:xfrm>
            <a:off x="456840" y="6244920"/>
            <a:ext cx="2133720" cy="4762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ldNum"/>
          </p:nvPr>
        </p:nvSpPr>
        <p:spPr>
          <a:xfrm>
            <a:off x="6552720" y="6244920"/>
            <a:ext cx="2133720" cy="4762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marL="216000" indent="-216000" algn="r">
              <a:buClr>
                <a:srgbClr val="ffffff"/>
              </a:buClr>
              <a:buSzPct val="45000"/>
              <a:buFont typeface="Wingdings" charset="2"/>
              <a:buChar char=""/>
            </a:pPr>
            <a:fld id="{5EB36640-E4A4-41C3-91A4-699A17822A6E}" type="slidenum"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52" name="Group 3"/>
          <p:cNvGrpSpPr/>
          <p:nvPr/>
        </p:nvGrpSpPr>
        <p:grpSpPr>
          <a:xfrm>
            <a:off x="0" y="0"/>
            <a:ext cx="9140760" cy="6850080"/>
            <a:chOff x="0" y="0"/>
            <a:chExt cx="9140760" cy="6850080"/>
          </a:xfrm>
        </p:grpSpPr>
        <p:grpSp>
          <p:nvGrpSpPr>
            <p:cNvPr id="53" name="Group 4"/>
            <p:cNvGrpSpPr/>
            <p:nvPr/>
          </p:nvGrpSpPr>
          <p:grpSpPr>
            <a:xfrm>
              <a:off x="2743200" y="3540240"/>
              <a:ext cx="6392880" cy="3309840"/>
              <a:chOff x="2743200" y="3540240"/>
              <a:chExt cx="6392880" cy="3309840"/>
            </a:xfrm>
          </p:grpSpPr>
          <p:sp>
            <p:nvSpPr>
              <p:cNvPr id="54" name="CustomShape 5"/>
              <p:cNvSpPr/>
              <p:nvPr/>
            </p:nvSpPr>
            <p:spPr>
              <a:xfrm>
                <a:off x="2743200" y="4197240"/>
                <a:ext cx="4575240" cy="2652840"/>
              </a:xfrm>
              <a:custGeom>
                <a:avLst/>
                <a:gdLst/>
                <a:ahLst/>
                <a:rect l="l" t="t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e8a"/>
                  </a:gs>
                  <a:gs pos="100000">
                    <a:srgbClr val="003399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" name="CustomShape 6"/>
              <p:cNvSpPr/>
              <p:nvPr/>
            </p:nvSpPr>
            <p:spPr>
              <a:xfrm>
                <a:off x="6620040" y="4240080"/>
                <a:ext cx="1998360" cy="1287720"/>
              </a:xfrm>
              <a:custGeom>
                <a:avLst/>
                <a:gdLst/>
                <a:ahLst/>
                <a:rect l="l" t="t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e8a"/>
                  </a:gs>
                  <a:gs pos="100000">
                    <a:srgbClr val="003399"/>
                  </a:gs>
                </a:gsLst>
                <a:lin ang="135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" name="CustomShape 7"/>
              <p:cNvSpPr/>
              <p:nvPr/>
            </p:nvSpPr>
            <p:spPr>
              <a:xfrm>
                <a:off x="4603680" y="5311800"/>
                <a:ext cx="4522680" cy="1538280"/>
              </a:xfrm>
              <a:custGeom>
                <a:avLst/>
                <a:gdLst/>
                <a:ahLst/>
                <a:rect l="l" t="t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97c"/>
                  </a:gs>
                  <a:gs pos="100000">
                    <a:srgbClr val="003399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" name="CustomShape 8"/>
              <p:cNvSpPr/>
              <p:nvPr/>
            </p:nvSpPr>
            <p:spPr>
              <a:xfrm>
                <a:off x="4362480" y="3540240"/>
                <a:ext cx="4773600" cy="3309840"/>
              </a:xfrm>
              <a:custGeom>
                <a:avLst/>
                <a:gdLst/>
                <a:ahLst/>
                <a:rect l="l" t="t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rgbClr val="0033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" name="CustomShape 9"/>
              <p:cNvSpPr/>
              <p:nvPr/>
            </p:nvSpPr>
            <p:spPr>
              <a:xfrm>
                <a:off x="7145280" y="3678120"/>
                <a:ext cx="1981080" cy="855720"/>
              </a:xfrm>
              <a:custGeom>
                <a:avLst/>
                <a:gdLst/>
                <a:ahLst/>
                <a:rect l="l" t="t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3399"/>
                  </a:gs>
                  <a:gs pos="100000">
                    <a:srgbClr val="002c85"/>
                  </a:gs>
                </a:gsLst>
                <a:lin ang="135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9" name="CustomShape 10"/>
            <p:cNvSpPr/>
            <p:nvPr/>
          </p:nvSpPr>
          <p:spPr>
            <a:xfrm>
              <a:off x="5273640" y="2128680"/>
              <a:ext cx="2897280" cy="2440080"/>
            </a:xfrm>
            <a:custGeom>
              <a:avLst/>
              <a:gdLst/>
              <a:ahLst/>
              <a:rect l="l" t="t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rgbClr val="003399"/>
                </a:gs>
                <a:gs pos="100000">
                  <a:srgbClr val="002b81"/>
                </a:gs>
              </a:gsLst>
              <a:lin ang="135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11"/>
            <p:cNvSpPr/>
            <p:nvPr/>
          </p:nvSpPr>
          <p:spPr>
            <a:xfrm>
              <a:off x="0" y="0"/>
              <a:ext cx="9140760" cy="2819520"/>
            </a:xfrm>
            <a:custGeom>
              <a:avLst/>
              <a:gdLst/>
              <a:ahLst/>
              <a:rect l="l" t="t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514"/>
                </a:gs>
                <a:gs pos="100000">
                  <a:srgbClr val="003399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1" name="PlaceHolder 12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146988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/>
            <a:r>
              <a:rPr b="1" lang="en-US" sz="4400" spc="-1" strike="noStrike">
                <a:solidFill>
                  <a:srgbClr val="e5e5ff"/>
                </a:solidFill>
                <a:latin typeface="Garamond"/>
              </a:rPr>
              <a:t>Click to edit the title text format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62" name="PlaceHolder 13"/>
          <p:cNvSpPr>
            <a:spLocks noGrp="1"/>
          </p:cNvSpPr>
          <p:nvPr>
            <p:ph type="ftr"/>
          </p:nvPr>
        </p:nvSpPr>
        <p:spPr>
          <a:xfrm>
            <a:off x="3124080" y="6244920"/>
            <a:ext cx="2895840" cy="4762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marL="216000" indent="-216000"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63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799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1" marL="457200" algn="ctr">
              <a:spcBef>
                <a:spcPts val="697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Garamond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 lvl="2" marL="914400" algn="ctr">
              <a:spcBef>
                <a:spcPts val="598"/>
              </a:spcBef>
              <a:buClr>
                <a:srgbClr val="e5e5ff"/>
              </a:buClr>
              <a:buSzPct val="7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latin typeface="Garamond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Garamond"/>
            </a:endParaRPr>
          </a:p>
          <a:p>
            <a:pPr lvl="3" marL="1371600" algn="ctr">
              <a:spcBef>
                <a:spcPts val="499"/>
              </a:spcBef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ffffff"/>
                </a:solidFill>
                <a:latin typeface="Garamond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Garamond"/>
            </a:endParaRPr>
          </a:p>
          <a:p>
            <a:pPr lvl="4" marL="1828800" algn="ctr">
              <a:spcBef>
                <a:spcPts val="4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ffffff"/>
                </a:solidFill>
                <a:latin typeface="Garamond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Garamond"/>
            </a:endParaRPr>
          </a:p>
          <a:p>
            <a:pPr lvl="5" marL="1828800" algn="ctr">
              <a:spcBef>
                <a:spcPts val="4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ffffff"/>
                </a:solidFill>
                <a:latin typeface="Garamond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Garamond"/>
            </a:endParaRPr>
          </a:p>
          <a:p>
            <a:pPr lvl="6" marL="1828800" algn="ctr">
              <a:spcBef>
                <a:spcPts val="4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ffffff"/>
                </a:solidFill>
                <a:latin typeface="Garamond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685800" y="456840"/>
            <a:ext cx="8153280" cy="146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Глава 3. Экономика фирмы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295280" y="1676520"/>
            <a:ext cx="6400800" cy="761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Autofit/>
          </a:bodyPr>
          <a:p>
            <a:pPr algn="ctr">
              <a:spcBef>
                <a:spcPts val="799"/>
              </a:spcBef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20. Рынок капитала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4876920" y="2286000"/>
            <a:ext cx="3162240" cy="4343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Виды акций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457200" y="990360"/>
            <a:ext cx="8229600" cy="510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 fontScale="67000"/>
          </a:bodyPr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обыкновенные (</a:t>
            </a: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ordinary </a:t>
            </a:r>
            <a:r>
              <a:rPr b="0" i="1" lang="en-US" sz="3200" spc="-1" strike="noStrike">
                <a:solidFill>
                  <a:srgbClr val="ffffff"/>
                </a:solidFill>
                <a:latin typeface="Garamond"/>
              </a:rPr>
              <a:t>stocks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), которые дают владельцу право голоса</a:t>
            </a:r>
            <a:br/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на собрании акционеров и </a:t>
            </a:r>
            <a:r>
              <a:rPr b="0" lang="ru-RU" sz="3200" spc="-1" strike="noStrike">
                <a:solidFill>
                  <a:srgbClr val="ffffff"/>
                </a:solidFill>
                <a:latin typeface="Arial"/>
              </a:rPr>
              <a:t>право</a:t>
            </a:r>
            <a:br/>
            <a:r>
              <a:rPr b="0" lang="ru-RU" sz="3200" spc="-1" strike="noStrike">
                <a:solidFill>
                  <a:srgbClr val="ffffff"/>
                </a:solidFill>
                <a:latin typeface="Arial"/>
              </a:rPr>
              <a:t>на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 получение дивидендов</a:t>
            </a:r>
            <a:br/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в зависимости от прибыли общества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привилегированные (</a:t>
            </a:r>
            <a:r>
              <a:rPr b="0" i="1" lang="en-US" sz="3200" spc="-1" strike="noStrike">
                <a:solidFill>
                  <a:srgbClr val="ffffff"/>
                </a:solidFill>
                <a:latin typeface="Garamond"/>
              </a:rPr>
              <a:t>preferred</a:t>
            </a: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 </a:t>
            </a:r>
            <a:r>
              <a:rPr b="0" i="1" lang="en-US" sz="3200" spc="-1" strike="noStrike">
                <a:solidFill>
                  <a:srgbClr val="ffffff"/>
                </a:solidFill>
                <a:latin typeface="Garamond"/>
              </a:rPr>
              <a:t>stocks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), которые не дают права голоса на собрании акционеров, но гарантируют владельцу приоритет в получении дивидендов  — части прибыли.</a:t>
            </a: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Фондовый рынок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456840" y="1295280"/>
            <a:ext cx="5181480" cy="510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</a:pPr>
            <a:r>
              <a:rPr b="1" i="1" lang="ru-RU" sz="3200" spc="-1" strike="noStrike">
                <a:solidFill>
                  <a:srgbClr val="ffffff"/>
                </a:solidFill>
                <a:latin typeface="Garamond"/>
              </a:rPr>
              <a:t>рынок капитала (</a:t>
            </a:r>
            <a:r>
              <a:rPr b="1" i="1" lang="en-US" sz="3200" spc="-1" strike="noStrike">
                <a:solidFill>
                  <a:srgbClr val="ffffff"/>
                </a:solidFill>
                <a:latin typeface="Garamond"/>
              </a:rPr>
              <a:t>capital</a:t>
            </a:r>
            <a:r>
              <a:rPr b="1" i="1" lang="ru-RU" sz="3200" spc="-1" strike="noStrike">
                <a:solidFill>
                  <a:srgbClr val="ffffff"/>
                </a:solidFill>
                <a:latin typeface="Garamond"/>
              </a:rPr>
              <a:t> </a:t>
            </a:r>
            <a:r>
              <a:rPr b="1" i="1" lang="en-US" sz="3200" spc="-1" strike="noStrike">
                <a:solidFill>
                  <a:srgbClr val="ffffff"/>
                </a:solidFill>
                <a:latin typeface="Garamond"/>
              </a:rPr>
              <a:t>market</a:t>
            </a:r>
            <a:r>
              <a:rPr b="1" i="1" lang="ru-RU" sz="3200" spc="-1" strike="noStrike">
                <a:solidFill>
                  <a:srgbClr val="ffffff"/>
                </a:solidFill>
                <a:latin typeface="Garamond"/>
              </a:rPr>
              <a:t>) </a:t>
            </a:r>
            <a:r>
              <a:rPr b="1" lang="ru-RU" sz="3200" spc="-1" strike="noStrike">
                <a:solidFill>
                  <a:srgbClr val="ffffff"/>
                </a:solidFill>
                <a:latin typeface="Garamond"/>
              </a:rPr>
              <a:t>— рынок,</a:t>
            </a:r>
            <a:br/>
            <a:r>
              <a:rPr b="1" lang="ru-RU" sz="3200" spc="-1" strike="noStrike">
                <a:solidFill>
                  <a:srgbClr val="ffffff"/>
                </a:solidFill>
                <a:latin typeface="Garamond"/>
              </a:rPr>
              <a:t>на котором осуществляется купля и продажа ценных бумаг и других финансовых инструментов.</a:t>
            </a: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5562720" y="1752480"/>
            <a:ext cx="3408120" cy="4343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6840" y="-360"/>
            <a:ext cx="838188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Участники фондового рынка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 fontScale="67000"/>
          </a:bodyPr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Эмитенты (</a:t>
            </a:r>
            <a:r>
              <a:rPr b="0" i="1" lang="en-US" sz="3200" spc="-1" strike="noStrike">
                <a:solidFill>
                  <a:srgbClr val="ffffff"/>
                </a:solidFill>
                <a:latin typeface="Garamond"/>
              </a:rPr>
              <a:t>issuers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) — фирмы и другие организации, нуждающиеся</a:t>
            </a:r>
            <a:br/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в финансировании и выпускающие ценные бумаги на продажу, и другие владельцы ценных бумаг, которые ранее их купили на рынке.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Инвесторы (</a:t>
            </a:r>
            <a:r>
              <a:rPr b="0" i="1" lang="en-US" sz="3200" spc="-1" strike="noStrike">
                <a:solidFill>
                  <a:srgbClr val="ffffff"/>
                </a:solidFill>
                <a:latin typeface="Garamond"/>
              </a:rPr>
              <a:t>investors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) — покупатели</a:t>
            </a:r>
            <a:br/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на фондовом рынке. Покупая ценные бумаги, они превращают свои сбережения в инвестиции.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/>
            <a:r>
              <a:rPr b="1" lang="ru-RU" sz="4000" spc="-1" strike="noStrike">
                <a:solidFill>
                  <a:srgbClr val="e5e5ff"/>
                </a:solidFill>
                <a:latin typeface="Garamond"/>
              </a:rPr>
              <a:t>Профессиональные участники фондового рынка</a:t>
            </a:r>
            <a:endParaRPr b="1" lang="en-US" sz="40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 fontScale="78000"/>
          </a:bodyPr>
          <a:p>
            <a:pPr marL="342720" indent="-342720">
              <a:lnSpc>
                <a:spcPct val="80000"/>
              </a:lnSpc>
              <a:spcBef>
                <a:spcPts val="598"/>
              </a:spcBef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80000"/>
              </a:lnSpc>
              <a:spcBef>
                <a:spcPts val="598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i="1" lang="ru-RU" sz="2400" spc="-1" strike="noStrike">
                <a:solidFill>
                  <a:srgbClr val="ffffff"/>
                </a:solidFill>
                <a:latin typeface="Garamond"/>
              </a:rPr>
              <a:t>Брокер (</a:t>
            </a:r>
            <a:r>
              <a:rPr b="0" i="1" lang="en-US" sz="2400" spc="-1" strike="noStrike">
                <a:solidFill>
                  <a:srgbClr val="ffffff"/>
                </a:solidFill>
                <a:latin typeface="Garamond"/>
              </a:rPr>
              <a:t>broker</a:t>
            </a:r>
            <a:r>
              <a:rPr b="0" i="1" lang="ru-RU" sz="2400" spc="-1" strike="noStrike">
                <a:solidFill>
                  <a:srgbClr val="ffffff"/>
                </a:solidFill>
                <a:latin typeface="Garamond"/>
              </a:rPr>
              <a:t>) </a:t>
            </a:r>
            <a:r>
              <a:rPr b="0" lang="ru-RU" sz="2400" spc="-1" strike="noStrike">
                <a:solidFill>
                  <a:srgbClr val="ffffff"/>
                </a:solidFill>
                <a:latin typeface="Garamond"/>
              </a:rPr>
              <a:t>— юридическое или физическое лицо, совершающее сделки с ценными бумагами от имени и за счет клиента или от своего имени и за счет клиента.</a:t>
            </a:r>
            <a:endParaRPr b="0" lang="en-US" sz="24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80000"/>
              </a:lnSpc>
              <a:spcBef>
                <a:spcPts val="598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i="1" lang="ru-RU" sz="2400" spc="-1" strike="noStrike">
                <a:solidFill>
                  <a:srgbClr val="ffffff"/>
                </a:solidFill>
                <a:latin typeface="Garamond"/>
              </a:rPr>
              <a:t>Дилер (</a:t>
            </a:r>
            <a:r>
              <a:rPr b="0" i="1" lang="en-US" sz="2400" spc="-1" strike="noStrike">
                <a:solidFill>
                  <a:srgbClr val="ffffff"/>
                </a:solidFill>
                <a:latin typeface="Garamond"/>
              </a:rPr>
              <a:t>dealer</a:t>
            </a:r>
            <a:r>
              <a:rPr b="0" i="1" lang="ru-RU" sz="2400" spc="-1" strike="noStrike">
                <a:solidFill>
                  <a:srgbClr val="ffffff"/>
                </a:solidFill>
                <a:latin typeface="Garamond"/>
              </a:rPr>
              <a:t>) </a:t>
            </a:r>
            <a:r>
              <a:rPr b="0" lang="ru-RU" sz="2400" spc="-1" strike="noStrike">
                <a:solidFill>
                  <a:srgbClr val="ffffff"/>
                </a:solidFill>
                <a:latin typeface="Garamond"/>
              </a:rPr>
              <a:t>— юридическое лицо, являющееся коммерческой организацией, торгующее ценными бумагами от своего имени и за свой счет.</a:t>
            </a:r>
            <a:endParaRPr b="0" lang="en-US" sz="24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80000"/>
              </a:lnSpc>
              <a:spcBef>
                <a:spcPts val="598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i="1" lang="ru-RU" sz="2400" spc="-1" strike="noStrike">
                <a:solidFill>
                  <a:srgbClr val="ffffff"/>
                </a:solidFill>
                <a:latin typeface="Garamond"/>
              </a:rPr>
              <a:t>Управляющий (</a:t>
            </a:r>
            <a:r>
              <a:rPr b="0" i="1" lang="en-US" sz="2400" spc="-1" strike="noStrike">
                <a:solidFill>
                  <a:srgbClr val="ffffff"/>
                </a:solidFill>
                <a:latin typeface="Garamond"/>
              </a:rPr>
              <a:t>manager</a:t>
            </a:r>
            <a:r>
              <a:rPr b="0" i="1" lang="ru-RU" sz="2400" spc="-1" strike="noStrike">
                <a:solidFill>
                  <a:srgbClr val="ffffff"/>
                </a:solidFill>
                <a:latin typeface="Garamond"/>
              </a:rPr>
              <a:t>) </a:t>
            </a:r>
            <a:r>
              <a:rPr b="0" lang="ru-RU" sz="2400" spc="-1" strike="noStrike">
                <a:solidFill>
                  <a:srgbClr val="ffffff"/>
                </a:solidFill>
                <a:latin typeface="Garamond"/>
              </a:rPr>
              <a:t>— фирма, которая от своего имени за вознаграждение управляет принадлежащими третьим лицам ценными бумагами.</a:t>
            </a:r>
            <a:endParaRPr b="0" lang="en-US" sz="24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80000"/>
              </a:lnSpc>
              <a:spcBef>
                <a:spcPts val="598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i="1" lang="ru-RU" sz="2400" spc="-1" strike="noStrike">
                <a:solidFill>
                  <a:srgbClr val="ffffff"/>
                </a:solidFill>
                <a:latin typeface="Garamond"/>
              </a:rPr>
              <a:t>Клиринговая организация (</a:t>
            </a:r>
            <a:r>
              <a:rPr b="0" i="1" lang="en-US" sz="2400" spc="-1" strike="noStrike">
                <a:solidFill>
                  <a:srgbClr val="ffffff"/>
                </a:solidFill>
                <a:latin typeface="Garamond"/>
              </a:rPr>
              <a:t>clearing</a:t>
            </a:r>
            <a:r>
              <a:rPr b="0" i="1" lang="ru-RU" sz="2400" spc="-1" strike="noStrike">
                <a:solidFill>
                  <a:srgbClr val="ffffff"/>
                </a:solidFill>
                <a:latin typeface="Garamond"/>
              </a:rPr>
              <a:t> </a:t>
            </a:r>
            <a:r>
              <a:rPr b="0" i="1" lang="en-US" sz="2400" spc="-1" strike="noStrike">
                <a:solidFill>
                  <a:srgbClr val="ffffff"/>
                </a:solidFill>
                <a:latin typeface="Garamond"/>
              </a:rPr>
              <a:t>house</a:t>
            </a:r>
            <a:r>
              <a:rPr b="0" i="1" lang="ru-RU" sz="2400" spc="-1" strike="noStrike">
                <a:solidFill>
                  <a:srgbClr val="ffffff"/>
                </a:solidFill>
                <a:latin typeface="Garamond"/>
              </a:rPr>
              <a:t>) </a:t>
            </a:r>
            <a:r>
              <a:rPr b="0" lang="ru-RU" sz="2400" spc="-1" strike="noStrike">
                <a:solidFill>
                  <a:srgbClr val="ffffff"/>
                </a:solidFill>
                <a:latin typeface="Garamond"/>
              </a:rPr>
              <a:t>— фирма, занимающаяся расчетами по сделкам с ценными бумагами.</a:t>
            </a:r>
            <a:endParaRPr b="0" lang="en-US" sz="24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80000"/>
              </a:lnSpc>
              <a:spcBef>
                <a:spcPts val="598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i="1" lang="ru-RU" sz="2400" spc="-1" strike="noStrike">
                <a:solidFill>
                  <a:srgbClr val="ffffff"/>
                </a:solidFill>
                <a:latin typeface="Garamond"/>
              </a:rPr>
              <a:t>Депозитарий (</a:t>
            </a:r>
            <a:r>
              <a:rPr b="0" i="1" lang="en-US" sz="2400" spc="-1" strike="noStrike">
                <a:solidFill>
                  <a:srgbClr val="ffffff"/>
                </a:solidFill>
                <a:latin typeface="Garamond"/>
              </a:rPr>
              <a:t>depository</a:t>
            </a:r>
            <a:r>
              <a:rPr b="0" i="1" lang="ru-RU" sz="2400" spc="-1" strike="noStrike">
                <a:solidFill>
                  <a:srgbClr val="ffffff"/>
                </a:solidFill>
                <a:latin typeface="Garamond"/>
              </a:rPr>
              <a:t>) </a:t>
            </a:r>
            <a:r>
              <a:rPr b="0" lang="ru-RU" sz="2400" spc="-1" strike="noStrike">
                <a:solidFill>
                  <a:srgbClr val="ffffff"/>
                </a:solidFill>
                <a:latin typeface="Garamond"/>
              </a:rPr>
              <a:t>— фирма, оказывающая услуги по хранению сертификатов ценных бумаг</a:t>
            </a:r>
            <a:br/>
            <a:r>
              <a:rPr b="0" lang="ru-RU" sz="2400" spc="-1" strike="noStrike">
                <a:solidFill>
                  <a:srgbClr val="ffffff"/>
                </a:solidFill>
                <a:latin typeface="Garamond"/>
              </a:rPr>
              <a:t>и учету перехода прав на них.</a:t>
            </a:r>
            <a:endParaRPr b="0" lang="en-US" sz="24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Фондовая биржа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456840" y="1295280"/>
            <a:ext cx="8458200" cy="510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 fontScale="82000"/>
          </a:bodyPr>
          <a:p>
            <a:pPr marL="342720" indent="-342720">
              <a:lnSpc>
                <a:spcPct val="90000"/>
              </a:lnSpc>
              <a:spcBef>
                <a:spcPts val="799"/>
              </a:spcBef>
            </a:pPr>
            <a:r>
              <a:rPr b="1" i="1" lang="ru-RU" sz="3200" spc="-1" strike="noStrike">
                <a:solidFill>
                  <a:srgbClr val="ffffff"/>
                </a:solidFill>
                <a:latin typeface="Garamond"/>
              </a:rPr>
              <a:t>(</a:t>
            </a:r>
            <a:r>
              <a:rPr b="1" i="1" lang="en-US" sz="3200" spc="-1" strike="noStrike">
                <a:solidFill>
                  <a:srgbClr val="ffffff"/>
                </a:solidFill>
                <a:latin typeface="Garamond"/>
              </a:rPr>
              <a:t>stock</a:t>
            </a:r>
            <a:r>
              <a:rPr b="1" i="1" lang="ru-RU" sz="3200" spc="-1" strike="noStrike">
                <a:solidFill>
                  <a:srgbClr val="ffffff"/>
                </a:solidFill>
                <a:latin typeface="Garamond"/>
              </a:rPr>
              <a:t> </a:t>
            </a:r>
            <a:r>
              <a:rPr b="1" i="1" lang="en-US" sz="3200" spc="-1" strike="noStrike">
                <a:solidFill>
                  <a:srgbClr val="ffffff"/>
                </a:solidFill>
                <a:latin typeface="Garamond"/>
              </a:rPr>
              <a:t>exchange</a:t>
            </a:r>
            <a:r>
              <a:rPr b="1" i="1" lang="ru-RU" sz="3200" spc="-1" strike="noStrike">
                <a:solidFill>
                  <a:srgbClr val="ffffff"/>
                </a:solidFill>
                <a:latin typeface="Garamond"/>
              </a:rPr>
              <a:t>) </a:t>
            </a:r>
            <a:r>
              <a:rPr b="1" lang="ru-RU" sz="3200" spc="-1" strike="noStrike">
                <a:solidFill>
                  <a:srgbClr val="ffffff"/>
                </a:solidFill>
                <a:latin typeface="Garamond"/>
              </a:rPr>
              <a:t>— фирма — организатор торговли на рынке ценных бумаг.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90000"/>
              </a:lnSpc>
              <a:spcBef>
                <a:spcPts val="799"/>
              </a:spcBef>
            </a:pPr>
            <a:r>
              <a:rPr b="1" lang="ru-RU" sz="3200" spc="-1" strike="noStrike">
                <a:solidFill>
                  <a:srgbClr val="ffffff"/>
                </a:solidFill>
                <a:latin typeface="Garamond"/>
              </a:rPr>
              <a:t>Сегменты фондовой биржи: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90000"/>
              </a:lnSpc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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фондов</a:t>
            </a:r>
            <a:r>
              <a:rPr b="0" lang="ru-RU" sz="3200" spc="-1" strike="noStrike">
                <a:solidFill>
                  <a:srgbClr val="ffffff"/>
                </a:solidFill>
                <a:latin typeface="Arial"/>
              </a:rPr>
              <a:t>ы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й рынок — торговля частными  акциями и государственными облигациями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90000"/>
              </a:lnSpc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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валютн</a:t>
            </a:r>
            <a:r>
              <a:rPr b="0" lang="ru-RU" sz="3200" spc="-1" strike="noStrike">
                <a:solidFill>
                  <a:srgbClr val="ffffff"/>
                </a:solidFill>
                <a:latin typeface="Arial"/>
              </a:rPr>
              <a:t>ы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й рынок — торговля иностранной  валютой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90000"/>
              </a:lnSpc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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срочный рынок — сделки  с исполнением в определенную дату в будущем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Котировка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 fontScale="80000"/>
          </a:bodyPr>
          <a:p>
            <a:pPr marL="342720" indent="-342720">
              <a:spcBef>
                <a:spcPts val="799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(quote)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 цена ценно</a:t>
            </a:r>
            <a:r>
              <a:rPr b="0" lang="ru-RU" sz="3200" spc="-1" strike="noStrike">
                <a:solidFill>
                  <a:srgbClr val="ffffff"/>
                </a:solidFill>
                <a:latin typeface="Arial"/>
              </a:rPr>
              <a:t>й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 бумаги на бирже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Листинг (</a:t>
            </a:r>
            <a:r>
              <a:rPr b="0" i="1" lang="en-US" sz="3200" spc="-1" strike="noStrike">
                <a:solidFill>
                  <a:srgbClr val="ffffff"/>
                </a:solidFill>
                <a:latin typeface="Garamond"/>
              </a:rPr>
              <a:t>listing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) — регистрация ценной бумаги на бирже и включение ее</a:t>
            </a:r>
            <a:br/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в котировальный список.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Делистинг </a:t>
            </a: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(</a:t>
            </a:r>
            <a:r>
              <a:rPr b="0" i="1" lang="en-US" sz="3200" spc="-1" strike="noStrike">
                <a:solidFill>
                  <a:srgbClr val="ffffff"/>
                </a:solidFill>
                <a:latin typeface="Garamond"/>
              </a:rPr>
              <a:t>delisting</a:t>
            </a: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) </a:t>
            </a:r>
            <a:r>
              <a:rPr b="0" i="1" lang="en-US" sz="3200" spc="-1" strike="noStrike">
                <a:solidFill>
                  <a:srgbClr val="ffffff"/>
                </a:solidFill>
                <a:latin typeface="Garamond"/>
              </a:rPr>
              <a:t>—</a:t>
            </a: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 исключение ценной бумаги из котировального списка.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/>
            <a:r>
              <a:rPr b="1" lang="ru-RU" sz="4000" spc="-1" strike="noStrike">
                <a:solidFill>
                  <a:srgbClr val="e5e5ff"/>
                </a:solidFill>
                <a:latin typeface="Garamond"/>
              </a:rPr>
              <a:t>Инвестиционные показатели</a:t>
            </a:r>
            <a:endParaRPr b="1" lang="en-US" sz="40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228600" y="1143000"/>
            <a:ext cx="8686800" cy="510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 fontScale="81000"/>
          </a:bodyPr>
          <a:p>
            <a:pPr marL="342720" indent="-342720">
              <a:lnSpc>
                <a:spcPct val="90000"/>
              </a:lnSpc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i="1" lang="ru-RU" sz="2800" spc="-1" strike="noStrike">
                <a:solidFill>
                  <a:srgbClr val="ffffff"/>
                </a:solidFill>
                <a:latin typeface="Garamond"/>
              </a:rPr>
              <a:t>Рыночная капитализация (</a:t>
            </a:r>
            <a:r>
              <a:rPr b="0" i="1" lang="en-US" sz="2800" spc="-1" strike="noStrike">
                <a:solidFill>
                  <a:srgbClr val="ffffff"/>
                </a:solidFill>
                <a:latin typeface="Garamond"/>
              </a:rPr>
              <a:t>market</a:t>
            </a:r>
            <a:r>
              <a:rPr b="0" i="1" lang="ru-RU" sz="2800" spc="-1" strike="noStrike">
                <a:solidFill>
                  <a:srgbClr val="ffffff"/>
                </a:solidFill>
                <a:latin typeface="Garamond"/>
              </a:rPr>
              <a:t> </a:t>
            </a:r>
            <a:r>
              <a:rPr b="0" i="1" lang="en-US" sz="2800" spc="-1" strike="noStrike">
                <a:solidFill>
                  <a:srgbClr val="ffffff"/>
                </a:solidFill>
                <a:latin typeface="Garamond"/>
              </a:rPr>
              <a:t>capitalization</a:t>
            </a:r>
            <a:r>
              <a:rPr b="0" i="1" lang="ru-RU" sz="2800" spc="-1" strike="noStrike">
                <a:solidFill>
                  <a:srgbClr val="ffffff"/>
                </a:solidFill>
                <a:latin typeface="Garamond"/>
              </a:rPr>
              <a:t>, </a:t>
            </a:r>
            <a:r>
              <a:rPr b="0" i="1" lang="en-US" sz="2800" spc="-1" strike="noStrike">
                <a:solidFill>
                  <a:srgbClr val="ffffff"/>
                </a:solidFill>
                <a:latin typeface="Garamond"/>
              </a:rPr>
              <a:t>MCAP</a:t>
            </a:r>
            <a:r>
              <a:rPr b="0" i="1" lang="ru-RU" sz="2800" spc="-1" strike="noStrike">
                <a:solidFill>
                  <a:srgbClr val="ffffff"/>
                </a:solidFill>
                <a:latin typeface="Garamond"/>
              </a:rPr>
              <a:t>)</a:t>
            </a: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 — рыночная стоимость компании, количество размещенных обыкновенных акций, умноженное на текущую рыночную цену одной акции.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90000"/>
              </a:lnSpc>
              <a:spcBef>
                <a:spcPts val="697"/>
              </a:spcBef>
            </a:pP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90000"/>
              </a:lnSpc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i="1" lang="ru-RU" sz="2800" spc="-1" strike="noStrike">
                <a:solidFill>
                  <a:srgbClr val="ffffff"/>
                </a:solidFill>
                <a:latin typeface="Garamond"/>
              </a:rPr>
              <a:t>Отношение цены акции компании к годовой выручке на акцию </a:t>
            </a:r>
            <a:r>
              <a:rPr b="0" i="1" lang="en-US" sz="2800" spc="-1" strike="noStrike">
                <a:solidFill>
                  <a:srgbClr val="ffffff"/>
                </a:solidFill>
                <a:latin typeface="Garamond"/>
              </a:rPr>
              <a:t>(price per share/sales per share, P/S)</a:t>
            </a:r>
            <a:r>
              <a:rPr b="0" lang="en-US" sz="2800" spc="-1" strike="noStrike">
                <a:solidFill>
                  <a:srgbClr val="ffffff"/>
                </a:solidFill>
                <a:latin typeface="Garamond"/>
              </a:rPr>
              <a:t>.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90000"/>
              </a:lnSpc>
              <a:spcBef>
                <a:spcPts val="697"/>
              </a:spcBef>
            </a:pP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90000"/>
              </a:lnSpc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i="1" lang="ru-RU" sz="2800" spc="-1" strike="noStrike">
                <a:solidFill>
                  <a:srgbClr val="ffffff"/>
                </a:solidFill>
                <a:latin typeface="Garamond"/>
              </a:rPr>
              <a:t>Отношение цены акции к годовому объему чистой прибыли </a:t>
            </a: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(</a:t>
            </a:r>
            <a:r>
              <a:rPr b="0" i="1" lang="en-US" sz="2800" spc="-1" strike="noStrike">
                <a:solidFill>
                  <a:srgbClr val="ffffff"/>
                </a:solidFill>
                <a:latin typeface="Garamond"/>
              </a:rPr>
              <a:t>price</a:t>
            </a:r>
            <a:r>
              <a:rPr b="0" i="1" lang="ru-RU" sz="2800" spc="-1" strike="noStrike">
                <a:solidFill>
                  <a:srgbClr val="ffffff"/>
                </a:solidFill>
                <a:latin typeface="Garamond"/>
              </a:rPr>
              <a:t> </a:t>
            </a:r>
            <a:r>
              <a:rPr b="0" i="1" lang="en-US" sz="2800" spc="-1" strike="noStrike">
                <a:solidFill>
                  <a:srgbClr val="ffffff"/>
                </a:solidFill>
                <a:latin typeface="Garamond"/>
              </a:rPr>
              <a:t>per</a:t>
            </a:r>
            <a:r>
              <a:rPr b="0" i="1" lang="ru-RU" sz="2800" spc="-1" strike="noStrike">
                <a:solidFill>
                  <a:srgbClr val="ffffff"/>
                </a:solidFill>
                <a:latin typeface="Garamond"/>
              </a:rPr>
              <a:t> </a:t>
            </a:r>
            <a:r>
              <a:rPr b="0" i="1" lang="en-US" sz="2800" spc="-1" strike="noStrike">
                <a:solidFill>
                  <a:srgbClr val="ffffff"/>
                </a:solidFill>
                <a:latin typeface="Garamond"/>
              </a:rPr>
              <a:t>share</a:t>
            </a:r>
            <a:r>
              <a:rPr b="0" i="1" lang="ru-RU" sz="2800" spc="-1" strike="noStrike">
                <a:solidFill>
                  <a:srgbClr val="ffffff"/>
                </a:solidFill>
                <a:latin typeface="Garamond"/>
              </a:rPr>
              <a:t>/</a:t>
            </a:r>
            <a:r>
              <a:rPr b="0" i="1" lang="en-US" sz="2800" spc="-1" strike="noStrike">
                <a:solidFill>
                  <a:srgbClr val="ffffff"/>
                </a:solidFill>
                <a:latin typeface="Garamond"/>
              </a:rPr>
              <a:t>earning</a:t>
            </a:r>
            <a:r>
              <a:rPr b="0" i="1" lang="ru-RU" sz="2800" spc="-1" strike="noStrike">
                <a:solidFill>
                  <a:srgbClr val="ffffff"/>
                </a:solidFill>
                <a:latin typeface="Garamond"/>
              </a:rPr>
              <a:t> </a:t>
            </a:r>
            <a:r>
              <a:rPr b="0" i="1" lang="en-US" sz="2800" spc="-1" strike="noStrike">
                <a:solidFill>
                  <a:srgbClr val="ffffff"/>
                </a:solidFill>
                <a:latin typeface="Garamond"/>
              </a:rPr>
              <a:t>per</a:t>
            </a:r>
            <a:r>
              <a:rPr b="0" i="1" lang="ru-RU" sz="2800" spc="-1" strike="noStrike">
                <a:solidFill>
                  <a:srgbClr val="ffffff"/>
                </a:solidFill>
                <a:latin typeface="Garamond"/>
              </a:rPr>
              <a:t> </a:t>
            </a:r>
            <a:r>
              <a:rPr b="0" i="1" lang="en-US" sz="2800" spc="-1" strike="noStrike">
                <a:solidFill>
                  <a:srgbClr val="ffffff"/>
                </a:solidFill>
                <a:latin typeface="Garamond"/>
              </a:rPr>
              <a:t>share</a:t>
            </a:r>
            <a:r>
              <a:rPr b="0" i="1" lang="ru-RU" sz="2800" spc="-1" strike="noStrike">
                <a:solidFill>
                  <a:srgbClr val="ffffff"/>
                </a:solidFill>
                <a:latin typeface="Garamond"/>
              </a:rPr>
              <a:t>, </a:t>
            </a:r>
            <a:r>
              <a:rPr b="0" i="1" lang="en-US" sz="2800" spc="-1" strike="noStrike">
                <a:solidFill>
                  <a:srgbClr val="ffffff"/>
                </a:solidFill>
                <a:latin typeface="Garamond"/>
              </a:rPr>
              <a:t>P</a:t>
            </a:r>
            <a:r>
              <a:rPr b="0" i="1" lang="ru-RU" sz="2800" spc="-1" strike="noStrike">
                <a:solidFill>
                  <a:srgbClr val="ffffff"/>
                </a:solidFill>
                <a:latin typeface="Garamond"/>
              </a:rPr>
              <a:t>/</a:t>
            </a:r>
            <a:r>
              <a:rPr b="0" i="1" lang="en-US" sz="2800" spc="-1" strike="noStrike">
                <a:solidFill>
                  <a:srgbClr val="ffffff"/>
                </a:solidFill>
                <a:latin typeface="Garamond"/>
              </a:rPr>
              <a:t>E</a:t>
            </a: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).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Гарри Маркович</a:t>
            </a:r>
            <a:r>
              <a:rPr b="1" lang="en-US" sz="4400" spc="-1" strike="noStrike">
                <a:solidFill>
                  <a:srgbClr val="e5e5ff"/>
                </a:solidFill>
                <a:latin typeface="Garamond"/>
              </a:rPr>
              <a:t> 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876920" y="1219320"/>
            <a:ext cx="4267080" cy="491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1123"/>
              </a:spcBef>
            </a:pPr>
            <a:r>
              <a:rPr b="1" lang="ru-RU" sz="1800" spc="-1" strike="noStrike">
                <a:solidFill>
                  <a:srgbClr val="ffffff"/>
                </a:solidFill>
                <a:latin typeface="Arial"/>
              </a:rPr>
              <a:t>(род. 1927),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ru-RU" sz="1800" spc="-1" strike="noStrike">
                <a:solidFill>
                  <a:srgbClr val="ffffff"/>
                </a:solidFill>
                <a:latin typeface="Arial"/>
              </a:rPr>
              <a:t>американский экономист и математик.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spcBef>
                <a:spcPts val="1123"/>
              </a:spcBef>
            </a:pPr>
            <a:r>
              <a:rPr b="1" lang="ru-RU" sz="1800" spc="-1" strike="noStrike">
                <a:solidFill>
                  <a:srgbClr val="ffffff"/>
                </a:solidFill>
                <a:latin typeface="Arial"/>
              </a:rPr>
              <a:t>В статье “Выбор портфеля” (1952) предложил математическую модель составления набора ценных бумаг в портфеле инвестора для максимизации прибыли.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spcBef>
                <a:spcPts val="1123"/>
              </a:spcBef>
            </a:pPr>
            <a:r>
              <a:rPr b="1" lang="ru-RU" sz="1800" spc="-1" strike="noStrike">
                <a:solidFill>
                  <a:srgbClr val="ffffff"/>
                </a:solidFill>
                <a:latin typeface="Arial"/>
              </a:rPr>
              <a:t>Один из родоначальников теории финансов и финансового управления фирмой.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spcBef>
                <a:spcPts val="1123"/>
              </a:spcBef>
            </a:pPr>
            <a:r>
              <a:rPr b="1" lang="ru-RU" sz="1800" spc="-1" strike="noStrike">
                <a:solidFill>
                  <a:srgbClr val="ffffff"/>
                </a:solidFill>
                <a:latin typeface="Arial"/>
              </a:rPr>
              <a:t>Предложил способы сопоставления рисков</a:t>
            </a:r>
            <a:br/>
            <a:r>
              <a:rPr b="1" lang="ru-RU" sz="1800" spc="-1" strike="noStrike">
                <a:solidFill>
                  <a:srgbClr val="ffffff"/>
                </a:solidFill>
                <a:latin typeface="Arial"/>
              </a:rPr>
              <a:t>и доходности ценных бумаг, методы анализа финансового положения фирмы.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609480" y="990720"/>
            <a:ext cx="3907080" cy="5410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Уильям Шарп</a:t>
            </a:r>
            <a:r>
              <a:rPr b="1" lang="en-US" sz="4400" spc="-1" strike="noStrike">
                <a:solidFill>
                  <a:srgbClr val="e5e5ff"/>
                </a:solidFill>
                <a:latin typeface="Garamond"/>
              </a:rPr>
              <a:t> 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pic>
        <p:nvPicPr>
          <p:cNvPr id="140" name="" descr="William Sharpe"/>
          <p:cNvPicPr/>
          <p:nvPr/>
        </p:nvPicPr>
        <p:blipFill>
          <a:blip r:embed="rId1"/>
          <a:stretch/>
        </p:blipFill>
        <p:spPr>
          <a:xfrm>
            <a:off x="457200" y="1219320"/>
            <a:ext cx="3625920" cy="5124240"/>
          </a:xfrm>
          <a:prstGeom prst="rect">
            <a:avLst/>
          </a:prstGeom>
          <a:ln>
            <a:noFill/>
          </a:ln>
        </p:spPr>
      </p:pic>
      <p:sp>
        <p:nvSpPr>
          <p:cNvPr id="141" name="CustomShape 2"/>
          <p:cNvSpPr/>
          <p:nvPr/>
        </p:nvSpPr>
        <p:spPr>
          <a:xfrm>
            <a:off x="4876920" y="1676520"/>
            <a:ext cx="3886200" cy="449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1123"/>
              </a:spcBef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(</a:t>
            </a:r>
            <a:r>
              <a:rPr b="1" lang="ru-RU" sz="1800" spc="-1" strike="noStrike">
                <a:solidFill>
                  <a:srgbClr val="ffffff"/>
                </a:solidFill>
                <a:latin typeface="Arial"/>
              </a:rPr>
              <a:t>род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.1934)</a:t>
            </a:r>
            <a:r>
              <a:rPr b="1" lang="ru-RU" sz="1800" spc="-1" strike="noStrike">
                <a:solidFill>
                  <a:srgbClr val="ffffff"/>
                </a:solidFill>
                <a:latin typeface="Arial"/>
              </a:rPr>
              <a:t>,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ru-RU" sz="1800" spc="-1" strike="noStrike">
                <a:solidFill>
                  <a:srgbClr val="ffffff"/>
                </a:solidFill>
                <a:latin typeface="Arial"/>
              </a:rPr>
              <a:t>американский экономист.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spcBef>
                <a:spcPts val="1123"/>
              </a:spcBef>
            </a:pPr>
            <a:r>
              <a:rPr b="1" lang="ru-RU" sz="1800" spc="-1" strike="noStrike">
                <a:solidFill>
                  <a:srgbClr val="ffffff"/>
                </a:solidFill>
                <a:latin typeface="Arial"/>
              </a:rPr>
              <a:t>В статье “Цена акционерного капитала” (1964) опубликовал модель оценки капитальных активов (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Capital</a:t>
            </a:r>
            <a:r>
              <a:rPr b="1" lang="ru-RU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Asset</a:t>
            </a:r>
            <a:r>
              <a:rPr b="1" lang="ru-RU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Pricing</a:t>
            </a:r>
            <a:r>
              <a:rPr b="1" lang="ru-RU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Model</a:t>
            </a:r>
            <a:r>
              <a:rPr b="1" lang="ru-RU" sz="1800" spc="-1" strike="noStrike">
                <a:solidFill>
                  <a:srgbClr val="ffffff"/>
                </a:solidFill>
                <a:latin typeface="Arial"/>
              </a:rPr>
              <a:t>, 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CAPM</a:t>
            </a:r>
            <a:r>
              <a:rPr b="1" lang="ru-RU" sz="1800" spc="-1" strike="noStrike">
                <a:solidFill>
                  <a:srgbClr val="ffffff"/>
                </a:solidFill>
                <a:latin typeface="Arial"/>
              </a:rPr>
              <a:t>) — прогнозирования цены акций на основе оценки риска</a:t>
            </a:r>
            <a:br/>
            <a:r>
              <a:rPr b="1" lang="ru-RU" sz="1800" spc="-1" strike="noStrike">
                <a:solidFill>
                  <a:srgbClr val="ffffff"/>
                </a:solidFill>
                <a:latin typeface="Arial"/>
              </a:rPr>
              <a:t>и ожидаемого дохода.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spcBef>
                <a:spcPts val="1123"/>
              </a:spcBef>
            </a:pPr>
            <a:r>
              <a:rPr b="1" lang="ru-RU" sz="1800" spc="-1" strike="noStrike">
                <a:solidFill>
                  <a:srgbClr val="ffffff"/>
                </a:solidFill>
                <a:latin typeface="Arial"/>
              </a:rPr>
              <a:t>Показал, что инвестор может снизить риск путем комбинации безрискового капитала</a:t>
            </a:r>
            <a:br/>
            <a:r>
              <a:rPr b="1" lang="ru-RU" sz="1800" spc="-1" strike="noStrike">
                <a:solidFill>
                  <a:srgbClr val="ffffff"/>
                </a:solidFill>
                <a:latin typeface="Arial"/>
              </a:rPr>
              <a:t>и оптимального портфеля рискованных ценных бумаг.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Выводы (1)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lnSpc>
                <a:spcPct val="100000"/>
              </a:lnSpc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Фирма может финансировать свою деятельность путем: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 lvl="1" marL="742680" indent="-285480">
              <a:lnSpc>
                <a:spcPct val="100000"/>
              </a:lnSpc>
              <a:spcBef>
                <a:spcPts val="598"/>
              </a:spcBef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привлечения инвестиций,  </a:t>
            </a:r>
            <a:endParaRPr b="0" lang="en-US" sz="2400" spc="-1" strike="noStrike">
              <a:solidFill>
                <a:srgbClr val="ffffff"/>
              </a:solidFill>
              <a:latin typeface="Garamond"/>
            </a:endParaRPr>
          </a:p>
          <a:p>
            <a:pPr lvl="1" marL="742680" indent="-285480">
              <a:lnSpc>
                <a:spcPct val="100000"/>
              </a:lnSpc>
              <a:spcBef>
                <a:spcPts val="598"/>
              </a:spcBef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реинвестирования прибыли, </a:t>
            </a:r>
            <a:endParaRPr b="0" lang="en-US" sz="2400" spc="-1" strike="noStrike">
              <a:solidFill>
                <a:srgbClr val="ffffff"/>
              </a:solidFill>
              <a:latin typeface="Garamond"/>
            </a:endParaRPr>
          </a:p>
          <a:p>
            <a:pPr lvl="1" marL="742680" indent="-285480">
              <a:lnSpc>
                <a:spcPct val="100000"/>
              </a:lnSpc>
              <a:spcBef>
                <a:spcPts val="598"/>
              </a:spcBef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привлечения заемных средств, </a:t>
            </a:r>
            <a:endParaRPr b="0" lang="en-US" sz="2400" spc="-1" strike="noStrike">
              <a:solidFill>
                <a:srgbClr val="ffffff"/>
              </a:solidFill>
              <a:latin typeface="Garamond"/>
            </a:endParaRPr>
          </a:p>
          <a:p>
            <a:pPr lvl="1" marL="742680" indent="-285480">
              <a:lnSpc>
                <a:spcPct val="100000"/>
              </a:lnSpc>
              <a:spcBef>
                <a:spcPts val="598"/>
              </a:spcBef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получения грантов.</a:t>
            </a:r>
            <a:endParaRPr b="0" lang="en-US" sz="24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100000"/>
              </a:lnSpc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Инвестиции — увеличение капитала фирмы</a:t>
            </a:r>
            <a:br/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с целью извлечения дохода. 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100000"/>
              </a:lnSpc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Если инвестиции осуществляются за счет займа, фирма платит процент за право временного пользования капиталом банка.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0" y="30456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/>
            <a:r>
              <a:rPr b="1" lang="ru-RU" sz="4000" spc="-1" strike="noStrike">
                <a:solidFill>
                  <a:srgbClr val="e5e5ff"/>
                </a:solidFill>
                <a:latin typeface="Garamond"/>
              </a:rPr>
              <a:t> </a:t>
            </a:r>
            <a:r>
              <a:rPr b="1" lang="ru-RU" sz="4000" spc="-1" strike="noStrike">
                <a:solidFill>
                  <a:srgbClr val="e5e5ff"/>
                </a:solidFill>
                <a:latin typeface="Garamond"/>
              </a:rPr>
              <a:t>Источники финансирования фирмы</a:t>
            </a:r>
            <a:endParaRPr b="1" lang="en-US" sz="40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57200" y="1752120"/>
            <a:ext cx="8229600" cy="449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 fontScale="70000"/>
          </a:bodyPr>
          <a:p>
            <a:pPr marL="342720" indent="-342720">
              <a:lnSpc>
                <a:spcPct val="90000"/>
              </a:lnSpc>
              <a:spcBef>
                <a:spcPts val="598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i="1" lang="ru-RU" sz="2400" spc="-1" strike="noStrike">
                <a:solidFill>
                  <a:srgbClr val="ffffff"/>
                </a:solidFill>
                <a:latin typeface="Garamond"/>
              </a:rPr>
              <a:t>Привлечение инвестиций (</a:t>
            </a:r>
            <a:r>
              <a:rPr b="0" i="1" lang="en-US" sz="2400" spc="-1" strike="noStrike">
                <a:solidFill>
                  <a:srgbClr val="ffffff"/>
                </a:solidFill>
                <a:latin typeface="Garamond"/>
              </a:rPr>
              <a:t>attracting</a:t>
            </a:r>
            <a:r>
              <a:rPr b="0" i="1" lang="ru-RU" sz="2400" spc="-1" strike="noStrike">
                <a:solidFill>
                  <a:srgbClr val="ffffff"/>
                </a:solidFill>
                <a:latin typeface="Garamond"/>
              </a:rPr>
              <a:t> </a:t>
            </a:r>
            <a:r>
              <a:rPr b="0" i="1" lang="en-US" sz="2400" spc="-1" strike="noStrike">
                <a:solidFill>
                  <a:srgbClr val="ffffff"/>
                </a:solidFill>
                <a:latin typeface="Garamond"/>
              </a:rPr>
              <a:t>investment</a:t>
            </a:r>
            <a:r>
              <a:rPr b="0" i="1" lang="ru-RU" sz="2400" spc="-1" strike="noStrike">
                <a:solidFill>
                  <a:srgbClr val="ffffff"/>
                </a:solidFill>
                <a:latin typeface="Garamond"/>
              </a:rPr>
              <a:t>) —</a:t>
            </a:r>
            <a:r>
              <a:rPr b="0" lang="ru-RU" sz="2400" spc="-1" strike="noStrike">
                <a:solidFill>
                  <a:srgbClr val="ffffff"/>
                </a:solidFill>
                <a:latin typeface="Garamond"/>
              </a:rPr>
              <a:t>вложение фирмой или лицом средств в денежной</a:t>
            </a:r>
            <a:br/>
            <a:r>
              <a:rPr b="0" lang="ru-RU" sz="2400" spc="-1" strike="noStrike">
                <a:solidFill>
                  <a:srgbClr val="ffffff"/>
                </a:solidFill>
                <a:latin typeface="Garamond"/>
              </a:rPr>
              <a:t>или физической форме в данную фирму.</a:t>
            </a:r>
            <a:endParaRPr b="0" lang="en-US" sz="24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i="1" lang="ru-RU" sz="2400" spc="-1" strike="noStrike">
                <a:solidFill>
                  <a:srgbClr val="ffffff"/>
                </a:solidFill>
                <a:latin typeface="Garamond"/>
              </a:rPr>
              <a:t>Реинвестирование прибыли (</a:t>
            </a:r>
            <a:r>
              <a:rPr b="0" i="1" lang="en-US" sz="2400" spc="-1" strike="noStrike">
                <a:solidFill>
                  <a:srgbClr val="ffffff"/>
                </a:solidFill>
                <a:latin typeface="Garamond"/>
              </a:rPr>
              <a:t>reinvesting</a:t>
            </a:r>
            <a:r>
              <a:rPr b="0" i="1" lang="ru-RU" sz="2400" spc="-1" strike="noStrike">
                <a:solidFill>
                  <a:srgbClr val="ffffff"/>
                </a:solidFill>
                <a:latin typeface="Garamond"/>
              </a:rPr>
              <a:t> </a:t>
            </a:r>
            <a:r>
              <a:rPr b="0" i="1" lang="en-US" sz="2400" spc="-1" strike="noStrike">
                <a:solidFill>
                  <a:srgbClr val="ffffff"/>
                </a:solidFill>
                <a:latin typeface="Garamond"/>
              </a:rPr>
              <a:t>profit</a:t>
            </a:r>
            <a:r>
              <a:rPr b="0" i="1" lang="ru-RU" sz="2400" spc="-1" strike="noStrike">
                <a:solidFill>
                  <a:srgbClr val="ffffff"/>
                </a:solidFill>
                <a:latin typeface="Garamond"/>
              </a:rPr>
              <a:t>) </a:t>
            </a:r>
            <a:r>
              <a:rPr b="0" lang="ru-RU" sz="2400" spc="-1" strike="noStrike">
                <a:solidFill>
                  <a:srgbClr val="ffffff"/>
                </a:solidFill>
                <a:latin typeface="Garamond"/>
              </a:rPr>
              <a:t>— вложение в производство прибыли, оставшейся</a:t>
            </a:r>
            <a:br/>
            <a:r>
              <a:rPr b="0" lang="ru-RU" sz="2400" spc="-1" strike="noStrike">
                <a:solidFill>
                  <a:srgbClr val="ffffff"/>
                </a:solidFill>
                <a:latin typeface="Garamond"/>
              </a:rPr>
              <a:t>в распоряжении фирмы после уплаты налогов. </a:t>
            </a:r>
            <a:endParaRPr b="0" lang="en-US" sz="24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i="1" lang="ru-RU" sz="2400" spc="-1" strike="noStrike">
                <a:solidFill>
                  <a:srgbClr val="ffffff"/>
                </a:solidFill>
                <a:latin typeface="Garamond"/>
              </a:rPr>
              <a:t>Заимствование (</a:t>
            </a:r>
            <a:r>
              <a:rPr b="0" i="1" lang="en-US" sz="2400" spc="-1" strike="noStrike">
                <a:solidFill>
                  <a:srgbClr val="ffffff"/>
                </a:solidFill>
                <a:latin typeface="Garamond"/>
              </a:rPr>
              <a:t>borrowing</a:t>
            </a:r>
            <a:r>
              <a:rPr b="0" i="1" lang="ru-RU" sz="2400" spc="-1" strike="noStrike">
                <a:solidFill>
                  <a:srgbClr val="ffffff"/>
                </a:solidFill>
                <a:latin typeface="Garamond"/>
              </a:rPr>
              <a:t>) </a:t>
            </a:r>
            <a:r>
              <a:rPr b="0" lang="ru-RU" sz="2400" spc="-1" strike="noStrike">
                <a:solidFill>
                  <a:srgbClr val="ffffff"/>
                </a:solidFill>
                <a:latin typeface="Garamond"/>
              </a:rPr>
              <a:t>— получение средств в виде займа в банке или через продажу облигации</a:t>
            </a:r>
            <a:br/>
            <a:r>
              <a:rPr b="0" lang="ru-RU" sz="2400" spc="-1" strike="noStrike">
                <a:solidFill>
                  <a:srgbClr val="ffffff"/>
                </a:solidFill>
                <a:latin typeface="Garamond"/>
              </a:rPr>
              <a:t>на условия</a:t>
            </a: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х</a:t>
            </a:r>
            <a:r>
              <a:rPr b="0" lang="ru-RU" sz="2400" spc="-1" strike="noStrike">
                <a:solidFill>
                  <a:srgbClr val="ffffff"/>
                </a:solidFill>
                <a:latin typeface="Garamond"/>
              </a:rPr>
              <a:t> платности, срочности и возвратности. </a:t>
            </a:r>
            <a:endParaRPr b="0" lang="en-US" sz="24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i="1" lang="ru-RU" sz="2400" spc="-1" strike="noStrike">
                <a:solidFill>
                  <a:srgbClr val="ffffff"/>
                </a:solidFill>
                <a:latin typeface="Garamond"/>
              </a:rPr>
              <a:t>Гранты (</a:t>
            </a:r>
            <a:r>
              <a:rPr b="0" i="1" lang="en-US" sz="2400" spc="-1" strike="noStrike">
                <a:solidFill>
                  <a:srgbClr val="ffffff"/>
                </a:solidFill>
                <a:latin typeface="Garamond"/>
              </a:rPr>
              <a:t>grants</a:t>
            </a:r>
            <a:r>
              <a:rPr b="0" i="1" lang="ru-RU" sz="2400" spc="-1" strike="noStrike">
                <a:solidFill>
                  <a:srgbClr val="ffffff"/>
                </a:solidFill>
                <a:latin typeface="Garamond"/>
              </a:rPr>
              <a:t>) </a:t>
            </a:r>
            <a:r>
              <a:rPr b="0" lang="ru-RU" sz="2400" spc="-1" strike="noStrike">
                <a:solidFill>
                  <a:srgbClr val="ffffff"/>
                </a:solidFill>
                <a:latin typeface="Garamond"/>
              </a:rPr>
              <a:t>— получение взноса в денежной или физической форме, возврата которого не требуется.</a:t>
            </a:r>
            <a:endParaRPr b="0" lang="en-US" sz="24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Выводы (2)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 fontScale="73000"/>
          </a:bodyPr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Существует три основных вида ценных бумаг — документа, закрепляющего имущественные и неимущественные права владельца: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1" marL="742680" indent="-285480">
              <a:spcBef>
                <a:spcPts val="697"/>
              </a:spcBef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акции — удостоверение собственности, 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 lvl="1" marL="742680" indent="-285480">
              <a:spcBef>
                <a:spcPts val="697"/>
              </a:spcBef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облигации — удостоверение долга, 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 lvl="1" marL="742680" indent="-285480">
              <a:spcBef>
                <a:spcPts val="697"/>
              </a:spcBef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опцион — удостоверение права на покупку или продажу другой ценной бумаги</a:t>
            </a:r>
            <a:br/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в предусмотренный в ней срок</a:t>
            </a:r>
            <a:br/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по зафиксированной цене.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Выводы (3)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Фондовый рынок — механизм превращения свободных сбережений</a:t>
            </a:r>
            <a:br/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в инвестиции путем продажи ценных бумаг.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На этом рынке действуют дилеры, брокеры и другие профессиональные участники, многие из которых торгуют через фондовую биржу.</a:t>
            </a: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Капитал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 fontScale="84000"/>
          </a:bodyPr>
          <a:p>
            <a:pPr marL="342720" indent="-342720">
              <a:spcBef>
                <a:spcPts val="799"/>
              </a:spcBef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(</a:t>
            </a: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capital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) — это накопленные физические ресурсы (здания, оборудование, машины) и финансовые сбережения, используемые для производства</a:t>
            </a:r>
            <a:br/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и финансирования производства экономических благ.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В широком смысле капитал — это все,</a:t>
            </a:r>
            <a:br/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что приносит его владельцу доход.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Три вида капитала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04920" y="1143000"/>
            <a:ext cx="8610480" cy="510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 fontScale="86000"/>
          </a:bodyPr>
          <a:p>
            <a:pPr marL="342720" indent="-342720">
              <a:lnSpc>
                <a:spcPct val="90000"/>
              </a:lnSpc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Физический капитал 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— все, что создано трудом человека и используется для превращения ресурсов в экономические блага.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90000"/>
              </a:lnSpc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Финансовый капитал 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— денежные средства, на которые фирма покупает физический капитал.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90000"/>
              </a:lnSpc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Человеческий капитал 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— люди, которых нанимает фирма, поскольку они своим трудом создают добавленную стоимость и приносят фирме доход.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90000"/>
              </a:lnSpc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Инвестиции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</a:pPr>
            <a:r>
              <a:rPr b="1" i="1" lang="ru-RU" sz="3200" spc="-1" strike="noStrike">
                <a:solidFill>
                  <a:srgbClr val="ffffff"/>
                </a:solidFill>
                <a:latin typeface="Garamond"/>
              </a:rPr>
              <a:t>(</a:t>
            </a:r>
            <a:r>
              <a:rPr b="1" i="1" lang="en-US" sz="3200" spc="-1" strike="noStrike">
                <a:solidFill>
                  <a:srgbClr val="ffffff"/>
                </a:solidFill>
                <a:latin typeface="Garamond"/>
              </a:rPr>
              <a:t>investment</a:t>
            </a:r>
            <a:r>
              <a:rPr b="1" i="1" lang="ru-RU" sz="3200" spc="-1" strike="noStrike">
                <a:solidFill>
                  <a:srgbClr val="ffffff"/>
                </a:solidFill>
                <a:latin typeface="Garamond"/>
              </a:rPr>
              <a:t>) </a:t>
            </a:r>
            <a:r>
              <a:rPr b="1" lang="ru-RU" sz="3200" spc="-1" strike="noStrike">
                <a:solidFill>
                  <a:srgbClr val="ffffff"/>
                </a:solidFill>
                <a:latin typeface="Garamond"/>
              </a:rPr>
              <a:t>—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 </a:t>
            </a:r>
            <a:r>
              <a:rPr b="1" lang="ru-RU" sz="3200" spc="-1" strike="noStrike">
                <a:solidFill>
                  <a:srgbClr val="ffffff"/>
                </a:solidFill>
                <a:latin typeface="Garamond"/>
              </a:rPr>
              <a:t>увеличение капитала фирмы с целью извлечения дохода.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4876920" y="2514600"/>
            <a:ext cx="3886200" cy="388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Ставка процента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</a:pPr>
            <a:r>
              <a:rPr b="1" i="1" lang="ru-RU" sz="3200" spc="-1" strike="noStrike">
                <a:solidFill>
                  <a:srgbClr val="ffffff"/>
                </a:solidFill>
                <a:latin typeface="Garamond"/>
              </a:rPr>
              <a:t>(</a:t>
            </a:r>
            <a:r>
              <a:rPr b="1" i="1" lang="en-US" sz="3200" spc="-1" strike="noStrike">
                <a:solidFill>
                  <a:srgbClr val="ffffff"/>
                </a:solidFill>
                <a:latin typeface="Garamond"/>
              </a:rPr>
              <a:t>interest</a:t>
            </a:r>
            <a:r>
              <a:rPr b="1" i="1" lang="ru-RU" sz="3200" spc="-1" strike="noStrike">
                <a:solidFill>
                  <a:srgbClr val="ffffff"/>
                </a:solidFill>
                <a:latin typeface="Garamond"/>
              </a:rPr>
              <a:t> </a:t>
            </a:r>
            <a:r>
              <a:rPr b="1" i="1" lang="en-US" sz="3200" spc="-1" strike="noStrike">
                <a:solidFill>
                  <a:srgbClr val="ffffff"/>
                </a:solidFill>
                <a:latin typeface="Garamond"/>
              </a:rPr>
              <a:t>rate</a:t>
            </a:r>
            <a:r>
              <a:rPr b="1" i="1" lang="ru-RU" sz="3200" spc="-1" strike="noStrike">
                <a:solidFill>
                  <a:srgbClr val="ffffff"/>
                </a:solidFill>
                <a:latin typeface="Garamond"/>
              </a:rPr>
              <a:t>) </a:t>
            </a:r>
            <a:r>
              <a:rPr b="1" lang="ru-RU" sz="3200" spc="-1" strike="noStrike">
                <a:solidFill>
                  <a:srgbClr val="ffffff"/>
                </a:solidFill>
                <a:latin typeface="Garamond"/>
              </a:rPr>
              <a:t>— отношение годовой суммы процента к сумме денег, взятой в кредит.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4572000" y="3048120"/>
            <a:ext cx="3581280" cy="3324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Ценная бумага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</a:pPr>
            <a:r>
              <a:rPr b="1" i="1" lang="ru-RU" sz="3200" spc="-1" strike="noStrike">
                <a:solidFill>
                  <a:srgbClr val="ffffff"/>
                </a:solidFill>
                <a:latin typeface="Garamond"/>
              </a:rPr>
              <a:t>(</a:t>
            </a:r>
            <a:r>
              <a:rPr b="1" i="1" lang="en-US" sz="3200" spc="-1" strike="noStrike">
                <a:solidFill>
                  <a:srgbClr val="ffffff"/>
                </a:solidFill>
                <a:latin typeface="Garamond"/>
              </a:rPr>
              <a:t>security</a:t>
            </a:r>
            <a:r>
              <a:rPr b="1" i="1" lang="ru-RU" sz="3200" spc="-1" strike="noStrike">
                <a:solidFill>
                  <a:srgbClr val="ffffff"/>
                </a:solidFill>
                <a:latin typeface="Garamond"/>
              </a:rPr>
              <a:t>) </a:t>
            </a:r>
            <a:r>
              <a:rPr b="1" lang="ru-RU" sz="3200" spc="-1" strike="noStrike">
                <a:solidFill>
                  <a:srgbClr val="ffffff"/>
                </a:solidFill>
                <a:latin typeface="Garamond"/>
              </a:rPr>
              <a:t>— документ, который закрепляет имущественные и неимущественные права владельца.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Цена ценной бумаги называется курсом.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Виды ценных бумаг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 fontScale="84000"/>
          </a:bodyPr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Акция (</a:t>
            </a:r>
            <a:r>
              <a:rPr b="0" i="1" lang="en-US" sz="3200" spc="-1" strike="noStrike">
                <a:solidFill>
                  <a:srgbClr val="ffffff"/>
                </a:solidFill>
                <a:latin typeface="Garamond"/>
              </a:rPr>
              <a:t>stock</a:t>
            </a: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 — амер., share — англ.)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 — удостоверение собственности.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Облигация (</a:t>
            </a:r>
            <a:r>
              <a:rPr b="0" i="1" lang="en-US" sz="3200" spc="-1" strike="noStrike">
                <a:solidFill>
                  <a:srgbClr val="ffffff"/>
                </a:solidFill>
                <a:latin typeface="Garamond"/>
              </a:rPr>
              <a:t>bond</a:t>
            </a: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)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 — удостоверение долга.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Опцион (</a:t>
            </a:r>
            <a:r>
              <a:rPr b="0" i="1" lang="en-US" sz="3200" spc="-1" strike="noStrike">
                <a:solidFill>
                  <a:srgbClr val="ffffff"/>
                </a:solidFill>
                <a:latin typeface="Garamond"/>
              </a:rPr>
              <a:t>option</a:t>
            </a: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)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 — удостоверение права владельца </a:t>
            </a:r>
            <a:r>
              <a:rPr b="0" lang="ru-RU" sz="3200" spc="-1" strike="noStrike">
                <a:solidFill>
                  <a:srgbClr val="ffffff"/>
                </a:solidFill>
                <a:latin typeface="Arial"/>
              </a:rPr>
              <a:t>ценной бумаги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 на покупку или продажу другой ценной бумаги</a:t>
            </a:r>
            <a:br/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в предусмотренный в ней срок</a:t>
            </a:r>
            <a:br/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по зафиксированной цене.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/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Другие виды ценных бумаг: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457200" y="1295280"/>
            <a:ext cx="8229600" cy="510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100000"/>
              </a:lnSpc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Arial"/>
              </a:rPr>
              <a:t>чек — указание чекодателя банку выплатить чекодержателю указанную</a:t>
            </a:r>
            <a:br/>
            <a:r>
              <a:rPr b="0" lang="ru-RU" sz="3200" spc="-1" strike="noStrike">
                <a:solidFill>
                  <a:srgbClr val="ffffff"/>
                </a:solidFill>
                <a:latin typeface="Arial"/>
              </a:rPr>
              <a:t>в чеке сумму;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100000"/>
              </a:lnSpc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Arial"/>
              </a:rPr>
              <a:t>вексель — долговое обязательство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100000"/>
              </a:lnSpc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ffffff"/>
                </a:solidFill>
                <a:latin typeface="Arial"/>
              </a:rPr>
              <a:t>дериваты — производные ценные бумаги.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100000"/>
              </a:lnSpc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2006-01-09T04:46:14Z</dcterms:created>
  <dc:creator>akireyev</dc:creator>
  <dc:description/>
  <dc:language>en-US</dc:language>
  <cp:lastModifiedBy>user</cp:lastModifiedBy>
  <dcterms:modified xsi:type="dcterms:W3CDTF">2013-11-15T12:07:03Z</dcterms:modified>
  <cp:revision>53</cp:revision>
  <dc:subject/>
  <dc:title>18. Фирма на рынке</dc:title>
</cp:coreProperties>
</file>