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jpeg" ContentType="image/jpe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796087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477120"/>
            <a:ext cx="3276720" cy="250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477120"/>
            <a:ext cx="213372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136AE5E6-1395-4488-A8A3-6A0920F99DE4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77120"/>
            <a:ext cx="373392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17. Выручка, издержки и прибыль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dt"/>
          </p:nvPr>
        </p:nvSpPr>
        <p:spPr>
          <a:xfrm>
            <a:off x="456840" y="624816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ftr"/>
          </p:nvPr>
        </p:nvSpPr>
        <p:spPr>
          <a:xfrm>
            <a:off x="3124080" y="625104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sldNum"/>
          </p:nvPr>
        </p:nvSpPr>
        <p:spPr>
          <a:xfrm>
            <a:off x="6552720" y="625428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528E7E82-21C7-489C-8363-3E8E1EB76E84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304560"/>
            <a:ext cx="7772400" cy="1920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6000" spc="-1" strike="noStrike">
                <a:solidFill>
                  <a:srgbClr val="e5e5ff"/>
                </a:solidFill>
                <a:latin typeface="Garamond"/>
              </a:rPr>
              <a:t>Глава 3. Экономика фирмы</a:t>
            </a:r>
            <a:endParaRPr b="1" lang="en-US" sz="6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040" y="2437920"/>
            <a:ext cx="5181480" cy="1752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7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1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.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Выручка, издержки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прибыль фирмы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02" name="Picture 7" descr="89c-5-1"/>
          <p:cNvPicPr/>
          <p:nvPr/>
        </p:nvPicPr>
        <p:blipFill>
          <a:blip r:embed="rId1"/>
          <a:stretch/>
        </p:blipFill>
        <p:spPr>
          <a:xfrm>
            <a:off x="5843520" y="2133720"/>
            <a:ext cx="3079800" cy="449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6DC73903-8894-43AE-993B-0F4A9C12D6AA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Прибыль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456840" y="1295280"/>
            <a:ext cx="838188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разность полных доходов</a:t>
            </a:r>
            <a:br/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и полных издержек фирмы.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Виды прибыли: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Бухгалтерская прибыль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accounting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разность полного дохода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бухгалтерских издержек фирмы.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Экономическая прибыль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economic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—разность полного дохода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экономических издержек фирмы.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E3EC00E1-49D7-4FD9-9A56-2D3D11C4057B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0" lang="ru-RU" sz="4000" spc="-1" strike="noStrike">
                <a:solidFill>
                  <a:srgbClr val="e5e5ff"/>
                </a:solidFill>
                <a:latin typeface="Garamond"/>
              </a:rPr>
              <a:t>Три уровня экономическ</a:t>
            </a:r>
            <a:r>
              <a:rPr b="0" lang="ru-RU" sz="4000" spc="-1" strike="noStrike">
                <a:solidFill>
                  <a:srgbClr val="e5e5ff"/>
                </a:solidFill>
                <a:latin typeface="Arial"/>
              </a:rPr>
              <a:t>о</a:t>
            </a:r>
            <a:r>
              <a:rPr b="0" lang="ru-RU" sz="4000" spc="-1" strike="noStrike">
                <a:solidFill>
                  <a:srgbClr val="e5e5ff"/>
                </a:solidFill>
                <a:latin typeface="Garamond"/>
              </a:rPr>
              <a:t>й прибыли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80880" y="990360"/>
            <a:ext cx="876312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Положительная прибыль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positive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—полный доход фирмы превышает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ее экономические издержки.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Нулевая прибыль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zero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полный доход фирмы равен ее экономическим издержкам.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Отрицательная прибыль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negative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—полный доход фирмы ниже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ее экономических издержек.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A7CCEB7C-BEF6-432E-81AB-87EE877F1DE1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Джекоб Вайнер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60" name="Picture 4" descr="viner4"/>
          <p:cNvPicPr/>
          <p:nvPr/>
        </p:nvPicPr>
        <p:blipFill>
          <a:blip r:embed="rId1"/>
          <a:stretch/>
        </p:blipFill>
        <p:spPr>
          <a:xfrm>
            <a:off x="311040" y="990720"/>
            <a:ext cx="4067280" cy="518148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4800600" y="1295280"/>
            <a:ext cx="3886200" cy="44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(1892—1970),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канадский экономист, работавший в США, один из создателей современной теории фирмы.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Полагал, что фирмам, которые ведут себя рационально, известно, как максимизировать прибыль. Заложил основы современного аналитического описания фирмы.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В статье «Кривые затрат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и кривые предложения» (1931) предложил графическую интерпретацию издержек фирмы.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C18C75FE-57A0-4A57-B5C1-047B50F0B6B1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Армен Алчиан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66" name="Picture 4" descr="aa_111"/>
          <p:cNvPicPr/>
          <p:nvPr/>
        </p:nvPicPr>
        <p:blipFill>
          <a:blip r:embed="rId1"/>
          <a:stretch/>
        </p:blipFill>
        <p:spPr>
          <a:xfrm>
            <a:off x="533520" y="1219320"/>
            <a:ext cx="3800520" cy="518148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4572000" y="1295280"/>
            <a:ext cx="4038480" cy="47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(1914-2013),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американский экономист, один из создателей  теории "эволюционной" экономики.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Предложил рассматривать издержки фирмы как изменение чистой ценности ее капитала.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В работе “Неопределенность, эволюция и экономическая теория” (1950) показал,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что фирмы не знают точно,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как максимизировать прибыль,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и каждая избирает свой путь. Затем конкуренция вытесняет фирмы, получившие меньшую прибыль.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6A0C382B-548A-4D1A-9E20-82D770B381EF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 (1)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Доход – деньги, поступающие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распоряжение фирмы.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Фирма рассчитывает полный, средний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предельный доход.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Издержки — затраты фирмы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 факторы производства.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Изде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р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жки могут рассчитываться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как бухгалтерские издержки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экономические издержки.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4A365DFE-558D-480A-B663-0E08A46A1AD2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 (2)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Полные издержки показывают затраты. фирмы на производимую продукцию в целом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Средние издержки — ее затраты на единицу продукции.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Предельные издержки — изменение общих издержек при изменении объемов производства на единицу.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Деятельность фирмы имеет смысл, если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она приносит экономическую прибыль, т.е.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ее полный доход должен превышать сумму бухгалтерской и нормальной прибыли.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AFD84BC0-DD86-40B3-82AD-CDF94F3431A1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0" lang="ru-RU" sz="4400" spc="-1" strike="noStrike">
                <a:solidFill>
                  <a:srgbClr val="e5e5ff"/>
                </a:solidFill>
                <a:latin typeface="Garamond"/>
              </a:rPr>
              <a:t>Доход фирмы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revenue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— деньги, поступающие</a:t>
            </a:r>
            <a:br/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в распоряжение фирмы.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Доходы фирмы состоят из: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Arial"/>
              </a:rPr>
              <a:t>выручки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 — поступления денежных средств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от реализации продукции или услуг, оплаченных покупателем или заказчиком,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 ходе обычной деятельности фирмы;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Arial"/>
              </a:rPr>
              <a:t>прочих  доходов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— финансовых доходов фирмы, не связанных напрямую с реализацией ею товаров и услуг.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35E11720-4389-488D-85C0-21EBF03D344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Показатели дохода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Полный доход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total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revenue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TR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сумма денег, получаемая фирмой от продажи своих товаров.  Он определяется в результате умножения количества проданного товара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на его цену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Средний доход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average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revenue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AR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доход фирмы от единицы проданного товара.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Он определяется как отношение полного дохода к количеству проданной продукции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Предельный доход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marginal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revenue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MR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рост полного дохода при росте реализации продукции на единицу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B994CB1B-8687-4754-BFDF-C4D6A8C32D1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Расходы фирмы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expenses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выплаты, которые делает фирма в процессе обычной деятельности, и ее убытки.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Расходы фирмы состоят из: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издержек, возникающих в ходе операционной деятельности,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убытков.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29CC8F04-0184-445E-8E2A-992A3B6162A8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Издержки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42720" indent="-342720">
              <a:spcBef>
                <a:spcPts val="697"/>
              </a:spcBef>
            </a:pP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28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1" i="1" lang="en-US" sz="2800" spc="-1" strike="noStrike">
                <a:solidFill>
                  <a:srgbClr val="ffffff"/>
                </a:solidFill>
                <a:latin typeface="Garamond"/>
              </a:rPr>
              <a:t>C</a:t>
            </a:r>
            <a:r>
              <a:rPr b="1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2800" spc="-1" strike="noStrike">
                <a:solidFill>
                  <a:srgbClr val="ffffff"/>
                </a:solidFill>
                <a:latin typeface="Garamond"/>
              </a:rPr>
              <a:t>— затраты фирмы на факторы производства.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Бухгалтерские издержки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accounting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это платежи фирмы своим поставщикам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за приобретаемые факторы производства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и условно начисленные расходы.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Экономические издержки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economic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— сумма бухгалтерских издержек и затрат ресурсов, принадлежащих предпринимателю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и не включенных в бухгалтерские издержки.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83999607-E3EC-4B90-A36C-5E8940DE032D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Экономические издержки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763800" y="1143000"/>
            <a:ext cx="2133720" cy="2895480"/>
          </a:xfrm>
          <a:prstGeom prst="rect">
            <a:avLst/>
          </a:prstGeom>
          <a:solidFill>
            <a:srgbClr val="a886e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3749760" y="4038480"/>
            <a:ext cx="2133360" cy="213372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3809880" y="2514600"/>
            <a:ext cx="19051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spcBef>
                <a:spcPts val="1123"/>
              </a:spcBef>
            </a:pPr>
            <a:r>
              <a:rPr b="1" lang="ru-RU" sz="1800" spc="-1" strike="noStrike">
                <a:solidFill>
                  <a:srgbClr val="000514"/>
                </a:solidFill>
                <a:latin typeface="Garamond"/>
              </a:rPr>
              <a:t>Бухгалтерские издержки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3962520" y="4191120"/>
            <a:ext cx="1752480" cy="175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spcBef>
                <a:spcPts val="1123"/>
              </a:spcBef>
            </a:pPr>
            <a:r>
              <a:rPr b="1" lang="ru-RU" sz="1800" spc="-1" strike="noStrike">
                <a:solidFill>
                  <a:srgbClr val="000514"/>
                </a:solidFill>
                <a:latin typeface="Garamond"/>
              </a:rPr>
              <a:t>Внутренние издержки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 algn="ctr">
              <a:spcBef>
                <a:spcPts val="1123"/>
              </a:spcBef>
            </a:pPr>
            <a:r>
              <a:rPr b="1" lang="ru-RU" sz="1800" spc="-1" strike="noStrike">
                <a:solidFill>
                  <a:srgbClr val="000514"/>
                </a:solidFill>
                <a:latin typeface="Garamond"/>
              </a:rPr>
              <a:t>и 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  <a:p>
            <a:pPr algn="ctr">
              <a:spcBef>
                <a:spcPts val="1123"/>
              </a:spcBef>
            </a:pPr>
            <a:r>
              <a:rPr b="1" lang="ru-RU" sz="1800" spc="-1" strike="noStrike">
                <a:solidFill>
                  <a:srgbClr val="000514"/>
                </a:solidFill>
                <a:latin typeface="Garamond"/>
              </a:rPr>
              <a:t>нормальная прибыль</a:t>
            </a:r>
            <a:endParaRPr b="0" lang="en-US" sz="1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D3BD425C-0043-445E-BB4A-F1A3E0057FF0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издержек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Полные издержки (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total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costs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TC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—затраты фирмы на выпускаемую продукцию, альтернативная цена всех факторов производства.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Средние полные издержки (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average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total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costs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ATC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— затраты предприятия</a:t>
            </a:r>
            <a:br/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на единицу выпускаемой продукции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Предельные издержки (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marginal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costs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,</a:t>
            </a:r>
            <a:br/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MC</a:t>
            </a:r>
            <a:r>
              <a:rPr b="1" i="1" lang="ru-RU" sz="2800" spc="-1" strike="noStrike">
                <a:solidFill>
                  <a:srgbClr val="ffffff"/>
                </a:solidFill>
                <a:latin typeface="Arial"/>
              </a:rPr>
              <a:t>)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— изменение общих издержек</a:t>
            </a:r>
            <a:br/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при изменении объемов производства</a:t>
            </a:r>
            <a:br/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на единицу.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DAC1822A-DEC5-4A77-9119-25D72362345C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п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олны</a:t>
            </a: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х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издерж</a:t>
            </a: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е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к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Полные постоянные издержки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total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fixes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FC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затраты фирмы, не зависящие от объемов производства.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Полные переменные издержки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total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variable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cost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VC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затраты фирмы, зависящие от объемов производства.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6477120"/>
            <a:ext cx="3276720" cy="25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Глава 3. Экономика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53080" y="6477120"/>
            <a:ext cx="21337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F9C5A5A7-64E1-4B07-9FD6-62EC67D5B84F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124080" y="6477120"/>
            <a:ext cx="373392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17. Выручка, издержки и прибыль фирмы</a:t>
            </a:r>
            <a:endParaRPr b="0" lang="en-US" sz="1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/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Виды средних полных издержек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Средние постоянные издержки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average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fixed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AFC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постоянные издержки на единицу продукции.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Средние переменные издержки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average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variable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costs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AVC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переменные издержки на единицу продукции.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2005-12-30T02:30:13Z</dcterms:created>
  <dc:creator>akireyev</dc:creator>
  <dc:description/>
  <dc:language>en-US</dc:language>
  <cp:lastModifiedBy>user</cp:lastModifiedBy>
  <dcterms:modified xsi:type="dcterms:W3CDTF">2013-11-15T12:05:53Z</dcterms:modified>
  <cp:revision>45</cp:revision>
  <dc:subject/>
  <dc:title>16. Производство</dc:title>
</cp:coreProperties>
</file>