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</p:sldIdLst>
  <p:sldSz cx="9144000" cy="6858000" type="screen4x3"/>
  <p:notesSz cx="6796088" cy="987425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3948CA2-56EB-4F7A-A87A-17B409412489}" v="15" dt="2021-09-20T17:39:18.952"/>
    <p1510:client id="{BA0342EB-9619-4C72-82F4-253DC66D53D9}" v="3" dt="2021-09-18T12:37:17.7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microsoft.com/office/2016/11/relationships/changesInfo" Target="changesInfos/changesInfo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figullinadinaa" clId="Web-{BA0342EB-9619-4C72-82F4-253DC66D53D9}"/>
    <pc:docChg chg="addSld delSld sldOrd">
      <pc:chgData name="shafigullinadinaa" userId="" providerId="" clId="Web-{BA0342EB-9619-4C72-82F4-253DC66D53D9}" dt="2021-09-18T12:37:17.750" v="2"/>
      <pc:docMkLst>
        <pc:docMk/>
      </pc:docMkLst>
      <pc:sldChg chg="new del ord">
        <pc:chgData name="shafigullinadinaa" userId="" providerId="" clId="Web-{BA0342EB-9619-4C72-82F4-253DC66D53D9}" dt="2021-09-18T12:37:17.750" v="2"/>
        <pc:sldMkLst>
          <pc:docMk/>
          <pc:sldMk cId="3804560225" sldId="277"/>
        </pc:sldMkLst>
      </pc:sldChg>
    </pc:docChg>
  </pc:docChgLst>
  <pc:docChgLst>
    <pc:chgData name="shafigullinadinaa" userId="qJoRBwWv9xcn9+/7Npho9lbV8z7F7Unyq1I1WjYt/no=" providerId="None" clId="Web-{A3948CA2-56EB-4F7A-A87A-17B409412489}"/>
    <pc:docChg chg="modSld">
      <pc:chgData name="shafigullinadinaa" userId="qJoRBwWv9xcn9+/7Npho9lbV8z7F7Unyq1I1WjYt/no=" providerId="None" clId="Web-{A3948CA2-56EB-4F7A-A87A-17B409412489}" dt="2021-09-20T17:39:18.702" v="6" actId="20577"/>
      <pc:docMkLst>
        <pc:docMk/>
      </pc:docMkLst>
      <pc:sldChg chg="modSp">
        <pc:chgData name="shafigullinadinaa" userId="qJoRBwWv9xcn9+/7Npho9lbV8z7F7Unyq1I1WjYt/no=" providerId="None" clId="Web-{A3948CA2-56EB-4F7A-A87A-17B409412489}" dt="2021-09-20T17:39:18.702" v="6" actId="20577"/>
        <pc:sldMkLst>
          <pc:docMk/>
          <pc:sldMk cId="0" sldId="269"/>
        </pc:sldMkLst>
        <pc:spChg chg="mod">
          <ac:chgData name="shafigullinadinaa" userId="qJoRBwWv9xcn9+/7Npho9lbV8z7F7Unyq1I1WjYt/no=" providerId="None" clId="Web-{A3948CA2-56EB-4F7A-A87A-17B409412489}" dt="2021-09-20T17:39:18.702" v="6" actId="20577"/>
          <ac:spMkLst>
            <pc:docMk/>
            <pc:sldMk cId="0" sldId="269"/>
            <ac:spMk id="142" creationId="{00000000-0000-0000-0000-000000000000}"/>
          </ac:spMkLst>
        </pc:sp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-360"/>
            <a:ext cx="8229600" cy="1143000"/>
          </a:xfrm>
          <a:prstGeom prst="rect">
            <a:avLst/>
          </a:prstGeom>
        </p:spPr>
        <p:txBody>
          <a:bodyPr lIns="90000" tIns="46800" rIns="90000" bIns="46800" anchor="ctr">
            <a:spAutoFit/>
          </a:bodyPr>
          <a:lstStyle/>
          <a:p>
            <a:pPr algn="ctr"/>
            <a:endParaRPr lang="en-US" sz="4400" b="1" strike="noStrike" spc="-1">
              <a:solidFill>
                <a:srgbClr val="E5E5FF"/>
              </a:solidFill>
              <a:latin typeface="Garamond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218960"/>
            <a:ext cx="8229600" cy="24714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FFFFFF"/>
              </a:solidFill>
              <a:latin typeface="Garamond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57200" y="3925440"/>
            <a:ext cx="8229600" cy="24714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FFFFFF"/>
              </a:solidFill>
              <a:latin typeface="Garamond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-360"/>
            <a:ext cx="8229600" cy="1143000"/>
          </a:xfrm>
          <a:prstGeom prst="rect">
            <a:avLst/>
          </a:prstGeom>
        </p:spPr>
        <p:txBody>
          <a:bodyPr lIns="90000" tIns="46800" rIns="90000" bIns="46800" anchor="ctr">
            <a:spAutoFit/>
          </a:bodyPr>
          <a:lstStyle/>
          <a:p>
            <a:pPr algn="ctr"/>
            <a:endParaRPr lang="en-US" sz="4400" b="1" strike="noStrike" spc="-1">
              <a:solidFill>
                <a:srgbClr val="E5E5FF"/>
              </a:solidFill>
              <a:latin typeface="Garamond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218960"/>
            <a:ext cx="4015800" cy="24714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FFFFFF"/>
              </a:solidFill>
              <a:latin typeface="Garamond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4674240" y="1218960"/>
            <a:ext cx="4015800" cy="24714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FFFFFF"/>
              </a:solidFill>
              <a:latin typeface="Garamond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457200" y="3925440"/>
            <a:ext cx="4015800" cy="24714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FFFFFF"/>
              </a:solidFill>
              <a:latin typeface="Garamond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4674240" y="3925440"/>
            <a:ext cx="4015800" cy="24714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FFFFFF"/>
              </a:solidFill>
              <a:latin typeface="Garamond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-360"/>
            <a:ext cx="8229600" cy="1143000"/>
          </a:xfrm>
          <a:prstGeom prst="rect">
            <a:avLst/>
          </a:prstGeom>
        </p:spPr>
        <p:txBody>
          <a:bodyPr lIns="90000" tIns="46800" rIns="90000" bIns="46800" anchor="ctr">
            <a:spAutoFit/>
          </a:bodyPr>
          <a:lstStyle/>
          <a:p>
            <a:pPr algn="ctr"/>
            <a:endParaRPr lang="en-US" sz="4400" b="1" strike="noStrike" spc="-1">
              <a:solidFill>
                <a:srgbClr val="E5E5FF"/>
              </a:solidFill>
              <a:latin typeface="Garamond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457200" y="1218960"/>
            <a:ext cx="2649600" cy="24714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FFFFFF"/>
              </a:solidFill>
              <a:latin typeface="Garamond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body"/>
          </p:nvPr>
        </p:nvSpPr>
        <p:spPr>
          <a:xfrm>
            <a:off x="3239640" y="1218960"/>
            <a:ext cx="2649600" cy="24714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FFFFFF"/>
              </a:solidFill>
              <a:latin typeface="Garamond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body"/>
          </p:nvPr>
        </p:nvSpPr>
        <p:spPr>
          <a:xfrm>
            <a:off x="6022080" y="1218960"/>
            <a:ext cx="2649600" cy="24714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FFFFFF"/>
              </a:solidFill>
              <a:latin typeface="Garamond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 type="body"/>
          </p:nvPr>
        </p:nvSpPr>
        <p:spPr>
          <a:xfrm>
            <a:off x="457200" y="3925440"/>
            <a:ext cx="2649600" cy="24714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FFFFFF"/>
              </a:solidFill>
              <a:latin typeface="Garamond"/>
            </a:endParaRPr>
          </a:p>
        </p:txBody>
      </p:sp>
      <p:sp>
        <p:nvSpPr>
          <p:cNvPr id="48" name="PlaceHolder 6"/>
          <p:cNvSpPr>
            <a:spLocks noGrp="1"/>
          </p:cNvSpPr>
          <p:nvPr>
            <p:ph type="body"/>
          </p:nvPr>
        </p:nvSpPr>
        <p:spPr>
          <a:xfrm>
            <a:off x="3239640" y="3925440"/>
            <a:ext cx="2649600" cy="24714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FFFFFF"/>
              </a:solidFill>
              <a:latin typeface="Garamond"/>
            </a:endParaRPr>
          </a:p>
        </p:txBody>
      </p:sp>
      <p:sp>
        <p:nvSpPr>
          <p:cNvPr id="49" name="PlaceHolder 7"/>
          <p:cNvSpPr>
            <a:spLocks noGrp="1"/>
          </p:cNvSpPr>
          <p:nvPr>
            <p:ph type="body"/>
          </p:nvPr>
        </p:nvSpPr>
        <p:spPr>
          <a:xfrm>
            <a:off x="6022080" y="3925440"/>
            <a:ext cx="2649600" cy="24714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FFFFFF"/>
              </a:solidFill>
              <a:latin typeface="Garamond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-360"/>
            <a:ext cx="8229600" cy="1143000"/>
          </a:xfrm>
          <a:prstGeom prst="rect">
            <a:avLst/>
          </a:prstGeom>
        </p:spPr>
        <p:txBody>
          <a:bodyPr lIns="90000" tIns="46800" rIns="90000" bIns="46800" anchor="ctr">
            <a:spAutoFit/>
          </a:bodyPr>
          <a:lstStyle/>
          <a:p>
            <a:pPr algn="ctr"/>
            <a:endParaRPr lang="en-US" sz="4400" b="1" strike="noStrike" spc="-1">
              <a:solidFill>
                <a:srgbClr val="E5E5FF"/>
              </a:solidFill>
              <a:latin typeface="Garamond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subTitle"/>
          </p:nvPr>
        </p:nvSpPr>
        <p:spPr>
          <a:xfrm>
            <a:off x="457200" y="1218960"/>
            <a:ext cx="8229600" cy="51814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>
              <a:spcBef>
                <a:spcPts val="799"/>
              </a:spcBef>
            </a:pPr>
            <a:endParaRPr lang="en-US" sz="3200" b="0" strike="noStrike" spc="-1">
              <a:solidFill>
                <a:srgbClr val="FFFFFF"/>
              </a:solidFill>
              <a:latin typeface="Garamond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-360"/>
            <a:ext cx="8229600" cy="1143000"/>
          </a:xfrm>
          <a:prstGeom prst="rect">
            <a:avLst/>
          </a:prstGeom>
        </p:spPr>
        <p:txBody>
          <a:bodyPr lIns="90000" tIns="46800" rIns="90000" bIns="46800" anchor="ctr">
            <a:spAutoFit/>
          </a:bodyPr>
          <a:lstStyle/>
          <a:p>
            <a:pPr algn="ctr"/>
            <a:endParaRPr lang="en-US" sz="4400" b="1" strike="noStrike" spc="-1">
              <a:solidFill>
                <a:srgbClr val="E5E5FF"/>
              </a:solidFill>
              <a:latin typeface="Garamond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218960"/>
            <a:ext cx="8229600" cy="518148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FFFFFF"/>
              </a:solidFill>
              <a:latin typeface="Garamond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-360"/>
            <a:ext cx="8229600" cy="1143000"/>
          </a:xfrm>
          <a:prstGeom prst="rect">
            <a:avLst/>
          </a:prstGeom>
        </p:spPr>
        <p:txBody>
          <a:bodyPr lIns="90000" tIns="46800" rIns="90000" bIns="46800" anchor="ctr">
            <a:spAutoFit/>
          </a:bodyPr>
          <a:lstStyle/>
          <a:p>
            <a:pPr algn="ctr"/>
            <a:endParaRPr lang="en-US" sz="4400" b="1" strike="noStrike" spc="-1">
              <a:solidFill>
                <a:srgbClr val="E5E5FF"/>
              </a:solidFill>
              <a:latin typeface="Garamond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218960"/>
            <a:ext cx="4015800" cy="518148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FFFFFF"/>
              </a:solidFill>
              <a:latin typeface="Garamond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218960"/>
            <a:ext cx="4015800" cy="518148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FFFFFF"/>
              </a:solidFill>
              <a:latin typeface="Garamond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-360"/>
            <a:ext cx="8229600" cy="1143000"/>
          </a:xfrm>
          <a:prstGeom prst="rect">
            <a:avLst/>
          </a:prstGeom>
        </p:spPr>
        <p:txBody>
          <a:bodyPr lIns="90000" tIns="46800" rIns="90000" bIns="46800" anchor="ctr">
            <a:spAutoFit/>
          </a:bodyPr>
          <a:lstStyle/>
          <a:p>
            <a:pPr algn="ctr"/>
            <a:endParaRPr lang="en-US" sz="4400" b="1" strike="noStrike" spc="-1">
              <a:solidFill>
                <a:srgbClr val="E5E5FF"/>
              </a:solidFill>
              <a:latin typeface="Garamond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subTitle"/>
          </p:nvPr>
        </p:nvSpPr>
        <p:spPr>
          <a:xfrm>
            <a:off x="457200" y="-360"/>
            <a:ext cx="8229600" cy="52995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>
              <a:spcBef>
                <a:spcPts val="799"/>
              </a:spcBef>
            </a:pPr>
            <a:endParaRPr lang="en-US" sz="3200" b="0" strike="noStrike" spc="-1">
              <a:solidFill>
                <a:srgbClr val="FFFFFF"/>
              </a:solidFill>
              <a:latin typeface="Garamond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-360"/>
            <a:ext cx="8229600" cy="1143000"/>
          </a:xfrm>
          <a:prstGeom prst="rect">
            <a:avLst/>
          </a:prstGeom>
        </p:spPr>
        <p:txBody>
          <a:bodyPr lIns="90000" tIns="46800" rIns="90000" bIns="46800" anchor="ctr">
            <a:spAutoFit/>
          </a:bodyPr>
          <a:lstStyle/>
          <a:p>
            <a:pPr algn="ctr"/>
            <a:endParaRPr lang="en-US" sz="4400" b="1" strike="noStrike" spc="-1">
              <a:solidFill>
                <a:srgbClr val="E5E5FF"/>
              </a:solidFill>
              <a:latin typeface="Garamond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218960"/>
            <a:ext cx="4015800" cy="24714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FFFFFF"/>
              </a:solidFill>
              <a:latin typeface="Garamond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674240" y="1218960"/>
            <a:ext cx="4015800" cy="518148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FFFFFF"/>
              </a:solidFill>
              <a:latin typeface="Garamond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457200" y="3925440"/>
            <a:ext cx="4015800" cy="24714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FFFFFF"/>
              </a:solidFill>
              <a:latin typeface="Garamond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-360"/>
            <a:ext cx="8229600" cy="1143000"/>
          </a:xfrm>
          <a:prstGeom prst="rect">
            <a:avLst/>
          </a:prstGeom>
        </p:spPr>
        <p:txBody>
          <a:bodyPr lIns="90000" tIns="46800" rIns="90000" bIns="46800" anchor="ctr">
            <a:spAutoFit/>
          </a:bodyPr>
          <a:lstStyle/>
          <a:p>
            <a:pPr algn="ctr"/>
            <a:endParaRPr lang="en-US" sz="4400" b="1" strike="noStrike" spc="-1">
              <a:solidFill>
                <a:srgbClr val="E5E5FF"/>
              </a:solidFill>
              <a:latin typeface="Garamond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subTitle"/>
          </p:nvPr>
        </p:nvSpPr>
        <p:spPr>
          <a:xfrm>
            <a:off x="457200" y="1218960"/>
            <a:ext cx="8229600" cy="51814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>
              <a:spcBef>
                <a:spcPts val="799"/>
              </a:spcBef>
            </a:pPr>
            <a:endParaRPr lang="en-US" sz="3200" b="0" strike="noStrike" spc="-1">
              <a:solidFill>
                <a:srgbClr val="FFFFFF"/>
              </a:solidFill>
              <a:latin typeface="Garamond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-360"/>
            <a:ext cx="8229600" cy="1143000"/>
          </a:xfrm>
          <a:prstGeom prst="rect">
            <a:avLst/>
          </a:prstGeom>
        </p:spPr>
        <p:txBody>
          <a:bodyPr lIns="90000" tIns="46800" rIns="90000" bIns="46800" anchor="ctr">
            <a:spAutoFit/>
          </a:bodyPr>
          <a:lstStyle/>
          <a:p>
            <a:pPr algn="ctr"/>
            <a:endParaRPr lang="en-US" sz="4400" b="1" strike="noStrike" spc="-1">
              <a:solidFill>
                <a:srgbClr val="E5E5FF"/>
              </a:solidFill>
              <a:latin typeface="Garamond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457200" y="1218960"/>
            <a:ext cx="4015800" cy="518148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FFFFFF"/>
              </a:solidFill>
              <a:latin typeface="Garamond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4674240" y="1218960"/>
            <a:ext cx="4015800" cy="24714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FFFFFF"/>
              </a:solidFill>
              <a:latin typeface="Garamond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4674240" y="3925440"/>
            <a:ext cx="4015800" cy="24714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FFFFFF"/>
              </a:solidFill>
              <a:latin typeface="Garamond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-360"/>
            <a:ext cx="8229600" cy="1143000"/>
          </a:xfrm>
          <a:prstGeom prst="rect">
            <a:avLst/>
          </a:prstGeom>
        </p:spPr>
        <p:txBody>
          <a:bodyPr lIns="90000" tIns="46800" rIns="90000" bIns="46800" anchor="ctr">
            <a:spAutoFit/>
          </a:bodyPr>
          <a:lstStyle/>
          <a:p>
            <a:pPr algn="ctr"/>
            <a:endParaRPr lang="en-US" sz="4400" b="1" strike="noStrike" spc="-1">
              <a:solidFill>
                <a:srgbClr val="E5E5FF"/>
              </a:solidFill>
              <a:latin typeface="Garamond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457200" y="1218960"/>
            <a:ext cx="4015800" cy="24714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FFFFFF"/>
              </a:solidFill>
              <a:latin typeface="Garamond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4674240" y="1218960"/>
            <a:ext cx="4015800" cy="24714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FFFFFF"/>
              </a:solidFill>
              <a:latin typeface="Garamond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457200" y="3925440"/>
            <a:ext cx="8229600" cy="24714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FFFFFF"/>
              </a:solidFill>
              <a:latin typeface="Garamond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-360"/>
            <a:ext cx="8229600" cy="1143000"/>
          </a:xfrm>
          <a:prstGeom prst="rect">
            <a:avLst/>
          </a:prstGeom>
        </p:spPr>
        <p:txBody>
          <a:bodyPr lIns="90000" tIns="46800" rIns="90000" bIns="46800" anchor="ctr">
            <a:spAutoFit/>
          </a:bodyPr>
          <a:lstStyle/>
          <a:p>
            <a:pPr algn="ctr"/>
            <a:endParaRPr lang="en-US" sz="4400" b="1" strike="noStrike" spc="-1">
              <a:solidFill>
                <a:srgbClr val="E5E5FF"/>
              </a:solidFill>
              <a:latin typeface="Garamond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457200" y="1218960"/>
            <a:ext cx="8229600" cy="24714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FFFFFF"/>
              </a:solidFill>
              <a:latin typeface="Garamond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457200" y="3925440"/>
            <a:ext cx="8229600" cy="24714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FFFFFF"/>
              </a:solidFill>
              <a:latin typeface="Garamond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-360"/>
            <a:ext cx="8229600" cy="1143000"/>
          </a:xfrm>
          <a:prstGeom prst="rect">
            <a:avLst/>
          </a:prstGeom>
        </p:spPr>
        <p:txBody>
          <a:bodyPr lIns="90000" tIns="46800" rIns="90000" bIns="46800" anchor="ctr">
            <a:spAutoFit/>
          </a:bodyPr>
          <a:lstStyle/>
          <a:p>
            <a:pPr algn="ctr"/>
            <a:endParaRPr lang="en-US" sz="4400" b="1" strike="noStrike" spc="-1">
              <a:solidFill>
                <a:srgbClr val="E5E5FF"/>
              </a:solidFill>
              <a:latin typeface="Garamond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457200" y="1218960"/>
            <a:ext cx="4015800" cy="24714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FFFFFF"/>
              </a:solidFill>
              <a:latin typeface="Garamond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4674240" y="1218960"/>
            <a:ext cx="4015800" cy="24714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FFFFFF"/>
              </a:solidFill>
              <a:latin typeface="Garamond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 type="body"/>
          </p:nvPr>
        </p:nvSpPr>
        <p:spPr>
          <a:xfrm>
            <a:off x="457200" y="3925440"/>
            <a:ext cx="4015800" cy="24714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FFFFFF"/>
              </a:solidFill>
              <a:latin typeface="Garamond"/>
            </a:endParaRPr>
          </a:p>
        </p:txBody>
      </p:sp>
      <p:sp>
        <p:nvSpPr>
          <p:cNvPr id="92" name="PlaceHolder 5"/>
          <p:cNvSpPr>
            <a:spLocks noGrp="1"/>
          </p:cNvSpPr>
          <p:nvPr>
            <p:ph type="body"/>
          </p:nvPr>
        </p:nvSpPr>
        <p:spPr>
          <a:xfrm>
            <a:off x="4674240" y="3925440"/>
            <a:ext cx="4015800" cy="24714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FFFFFF"/>
              </a:solidFill>
              <a:latin typeface="Garamond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-360"/>
            <a:ext cx="8229600" cy="1143000"/>
          </a:xfrm>
          <a:prstGeom prst="rect">
            <a:avLst/>
          </a:prstGeom>
        </p:spPr>
        <p:txBody>
          <a:bodyPr lIns="90000" tIns="46800" rIns="90000" bIns="46800" anchor="ctr">
            <a:spAutoFit/>
          </a:bodyPr>
          <a:lstStyle/>
          <a:p>
            <a:pPr algn="ctr"/>
            <a:endParaRPr lang="en-US" sz="4400" b="1" strike="noStrike" spc="-1">
              <a:solidFill>
                <a:srgbClr val="E5E5FF"/>
              </a:solidFill>
              <a:latin typeface="Garamond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457200" y="1218960"/>
            <a:ext cx="2649600" cy="24714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FFFFFF"/>
              </a:solidFill>
              <a:latin typeface="Garamond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3239640" y="1218960"/>
            <a:ext cx="2649600" cy="24714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FFFFFF"/>
              </a:solidFill>
              <a:latin typeface="Garamond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6022080" y="1218960"/>
            <a:ext cx="2649600" cy="24714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FFFFFF"/>
              </a:solidFill>
              <a:latin typeface="Garamond"/>
            </a:endParaRPr>
          </a:p>
        </p:txBody>
      </p:sp>
      <p:sp>
        <p:nvSpPr>
          <p:cNvPr id="97" name="PlaceHolder 5"/>
          <p:cNvSpPr>
            <a:spLocks noGrp="1"/>
          </p:cNvSpPr>
          <p:nvPr>
            <p:ph type="body"/>
          </p:nvPr>
        </p:nvSpPr>
        <p:spPr>
          <a:xfrm>
            <a:off x="457200" y="3925440"/>
            <a:ext cx="2649600" cy="24714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FFFFFF"/>
              </a:solidFill>
              <a:latin typeface="Garamond"/>
            </a:endParaRPr>
          </a:p>
        </p:txBody>
      </p:sp>
      <p:sp>
        <p:nvSpPr>
          <p:cNvPr id="98" name="PlaceHolder 6"/>
          <p:cNvSpPr>
            <a:spLocks noGrp="1"/>
          </p:cNvSpPr>
          <p:nvPr>
            <p:ph type="body"/>
          </p:nvPr>
        </p:nvSpPr>
        <p:spPr>
          <a:xfrm>
            <a:off x="3239640" y="3925440"/>
            <a:ext cx="2649600" cy="24714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FFFFFF"/>
              </a:solidFill>
              <a:latin typeface="Garamond"/>
            </a:endParaRPr>
          </a:p>
        </p:txBody>
      </p:sp>
      <p:sp>
        <p:nvSpPr>
          <p:cNvPr id="99" name="PlaceHolder 7"/>
          <p:cNvSpPr>
            <a:spLocks noGrp="1"/>
          </p:cNvSpPr>
          <p:nvPr>
            <p:ph type="body"/>
          </p:nvPr>
        </p:nvSpPr>
        <p:spPr>
          <a:xfrm>
            <a:off x="6022080" y="3925440"/>
            <a:ext cx="2649600" cy="24714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FFFFFF"/>
              </a:solidFill>
              <a:latin typeface="Garamond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-360"/>
            <a:ext cx="8229600" cy="1143000"/>
          </a:xfrm>
          <a:prstGeom prst="rect">
            <a:avLst/>
          </a:prstGeom>
        </p:spPr>
        <p:txBody>
          <a:bodyPr lIns="90000" tIns="46800" rIns="90000" bIns="46800" anchor="ctr">
            <a:spAutoFit/>
          </a:bodyPr>
          <a:lstStyle/>
          <a:p>
            <a:pPr algn="ctr"/>
            <a:endParaRPr lang="en-US" sz="4400" b="1" strike="noStrike" spc="-1">
              <a:solidFill>
                <a:srgbClr val="E5E5FF"/>
              </a:solidFill>
              <a:latin typeface="Garamond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218960"/>
            <a:ext cx="8229600" cy="518148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FFFFFF"/>
              </a:solidFill>
              <a:latin typeface="Garamond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-360"/>
            <a:ext cx="8229600" cy="1143000"/>
          </a:xfrm>
          <a:prstGeom prst="rect">
            <a:avLst/>
          </a:prstGeom>
        </p:spPr>
        <p:txBody>
          <a:bodyPr lIns="90000" tIns="46800" rIns="90000" bIns="46800" anchor="ctr">
            <a:spAutoFit/>
          </a:bodyPr>
          <a:lstStyle/>
          <a:p>
            <a:pPr algn="ctr"/>
            <a:endParaRPr lang="en-US" sz="4400" b="1" strike="noStrike" spc="-1">
              <a:solidFill>
                <a:srgbClr val="E5E5FF"/>
              </a:solidFill>
              <a:latin typeface="Garamond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218960"/>
            <a:ext cx="4015800" cy="518148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FFFFFF"/>
              </a:solidFill>
              <a:latin typeface="Garamond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218960"/>
            <a:ext cx="4015800" cy="518148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FFFFFF"/>
              </a:solidFill>
              <a:latin typeface="Garamond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-360"/>
            <a:ext cx="8229600" cy="1143000"/>
          </a:xfrm>
          <a:prstGeom prst="rect">
            <a:avLst/>
          </a:prstGeom>
        </p:spPr>
        <p:txBody>
          <a:bodyPr lIns="90000" tIns="46800" rIns="90000" bIns="46800" anchor="ctr">
            <a:spAutoFit/>
          </a:bodyPr>
          <a:lstStyle/>
          <a:p>
            <a:pPr algn="ctr"/>
            <a:endParaRPr lang="en-US" sz="4400" b="1" strike="noStrike" spc="-1">
              <a:solidFill>
                <a:srgbClr val="E5E5FF"/>
              </a:solidFill>
              <a:latin typeface="Garamond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subTitle"/>
          </p:nvPr>
        </p:nvSpPr>
        <p:spPr>
          <a:xfrm>
            <a:off x="457200" y="-360"/>
            <a:ext cx="8229600" cy="52995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>
              <a:spcBef>
                <a:spcPts val="799"/>
              </a:spcBef>
            </a:pPr>
            <a:endParaRPr lang="en-US" sz="3200" b="0" strike="noStrike" spc="-1">
              <a:solidFill>
                <a:srgbClr val="FFFFFF"/>
              </a:solidFill>
              <a:latin typeface="Garamond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-360"/>
            <a:ext cx="8229600" cy="1143000"/>
          </a:xfrm>
          <a:prstGeom prst="rect">
            <a:avLst/>
          </a:prstGeom>
        </p:spPr>
        <p:txBody>
          <a:bodyPr lIns="90000" tIns="46800" rIns="90000" bIns="46800" anchor="ctr">
            <a:spAutoFit/>
          </a:bodyPr>
          <a:lstStyle/>
          <a:p>
            <a:pPr algn="ctr"/>
            <a:endParaRPr lang="en-US" sz="4400" b="1" strike="noStrike" spc="-1">
              <a:solidFill>
                <a:srgbClr val="E5E5FF"/>
              </a:solidFill>
              <a:latin typeface="Garamond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18960"/>
            <a:ext cx="4015800" cy="24714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FFFFFF"/>
              </a:solidFill>
              <a:latin typeface="Garamond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4240" y="1218960"/>
            <a:ext cx="4015800" cy="518148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FFFFFF"/>
              </a:solidFill>
              <a:latin typeface="Garamond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57200" y="3925440"/>
            <a:ext cx="4015800" cy="24714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FFFFFF"/>
              </a:solidFill>
              <a:latin typeface="Garamond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-360"/>
            <a:ext cx="8229600" cy="1143000"/>
          </a:xfrm>
          <a:prstGeom prst="rect">
            <a:avLst/>
          </a:prstGeom>
        </p:spPr>
        <p:txBody>
          <a:bodyPr lIns="90000" tIns="46800" rIns="90000" bIns="46800" anchor="ctr">
            <a:spAutoFit/>
          </a:bodyPr>
          <a:lstStyle/>
          <a:p>
            <a:pPr algn="ctr"/>
            <a:endParaRPr lang="en-US" sz="4400" b="1" strike="noStrike" spc="-1">
              <a:solidFill>
                <a:srgbClr val="E5E5FF"/>
              </a:solidFill>
              <a:latin typeface="Garamond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218960"/>
            <a:ext cx="4015800" cy="518148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FFFFFF"/>
              </a:solidFill>
              <a:latin typeface="Garamond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218960"/>
            <a:ext cx="4015800" cy="24714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FFFFFF"/>
              </a:solidFill>
              <a:latin typeface="Garamond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674240" y="3925440"/>
            <a:ext cx="4015800" cy="24714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FFFFFF"/>
              </a:solidFill>
              <a:latin typeface="Garamond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-360"/>
            <a:ext cx="8229600" cy="1143000"/>
          </a:xfrm>
          <a:prstGeom prst="rect">
            <a:avLst/>
          </a:prstGeom>
        </p:spPr>
        <p:txBody>
          <a:bodyPr lIns="90000" tIns="46800" rIns="90000" bIns="46800" anchor="ctr">
            <a:spAutoFit/>
          </a:bodyPr>
          <a:lstStyle/>
          <a:p>
            <a:pPr algn="ctr"/>
            <a:endParaRPr lang="en-US" sz="4400" b="1" strike="noStrike" spc="-1">
              <a:solidFill>
                <a:srgbClr val="E5E5FF"/>
              </a:solidFill>
              <a:latin typeface="Garamond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18960"/>
            <a:ext cx="4015800" cy="24714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FFFFFF"/>
              </a:solidFill>
              <a:latin typeface="Garamond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74240" y="1218960"/>
            <a:ext cx="4015800" cy="24714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FFFFFF"/>
              </a:solidFill>
              <a:latin typeface="Garamond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457200" y="3925440"/>
            <a:ext cx="8229600" cy="24714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FFFFFF"/>
              </a:solidFill>
              <a:latin typeface="Garamond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3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dt"/>
          </p:nvPr>
        </p:nvSpPr>
        <p:spPr>
          <a:xfrm>
            <a:off x="457200" y="6477120"/>
            <a:ext cx="2743200" cy="250560"/>
          </a:xfrm>
          <a:prstGeom prst="rect">
            <a:avLst/>
          </a:prstGeom>
        </p:spPr>
        <p:txBody>
          <a:bodyPr lIns="90000" tIns="46800" rIns="90000" bIns="46800" anchor="b">
            <a:noAutofit/>
          </a:bodyPr>
          <a:lstStyle/>
          <a:p>
            <a:pPr marL="216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200" b="0" strike="noStrike" spc="-1">
                <a:solidFill>
                  <a:srgbClr val="FFFFFF"/>
                </a:solidFill>
                <a:latin typeface="Times New Roman"/>
              </a:rPr>
              <a:t>&lt;date/time&gt;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sldNum"/>
          </p:nvPr>
        </p:nvSpPr>
        <p:spPr>
          <a:xfrm>
            <a:off x="6552720" y="6477120"/>
            <a:ext cx="2133720" cy="247680"/>
          </a:xfrm>
          <a:prstGeom prst="rect">
            <a:avLst/>
          </a:prstGeom>
        </p:spPr>
        <p:txBody>
          <a:bodyPr lIns="90000" tIns="46800" rIns="90000" bIns="46800" anchor="b">
            <a:noAutofit/>
          </a:bodyPr>
          <a:lstStyle/>
          <a:p>
            <a:pPr marL="216000" indent="-216000" algn="r">
              <a:buClr>
                <a:srgbClr val="FFFFFF"/>
              </a:buClr>
              <a:buSzPct val="45000"/>
              <a:buFont typeface="Wingdings" charset="2"/>
              <a:buChar char=""/>
            </a:pPr>
            <a:fld id="{82FD9E8E-C618-4127-A59B-22F5BA56B208}" type="slidenum">
              <a:rPr lang="en-US" sz="1200" b="0" strike="noStrike" spc="-1">
                <a:solidFill>
                  <a:srgbClr val="FFFFFF"/>
                </a:solidFill>
                <a:latin typeface="Times New Roman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  <p:grpSp>
        <p:nvGrpSpPr>
          <p:cNvPr id="2" name="Group 3"/>
          <p:cNvGrpSpPr/>
          <p:nvPr/>
        </p:nvGrpSpPr>
        <p:grpSpPr>
          <a:xfrm>
            <a:off x="0" y="0"/>
            <a:ext cx="9140760" cy="6850080"/>
            <a:chOff x="0" y="0"/>
            <a:chExt cx="9140760" cy="6850080"/>
          </a:xfrm>
        </p:grpSpPr>
        <p:grpSp>
          <p:nvGrpSpPr>
            <p:cNvPr id="3" name="Group 4"/>
            <p:cNvGrpSpPr/>
            <p:nvPr/>
          </p:nvGrpSpPr>
          <p:grpSpPr>
            <a:xfrm>
              <a:off x="2743200" y="3540240"/>
              <a:ext cx="6392880" cy="3309840"/>
              <a:chOff x="2743200" y="3540240"/>
              <a:chExt cx="6392880" cy="3309840"/>
            </a:xfrm>
          </p:grpSpPr>
          <p:sp>
            <p:nvSpPr>
              <p:cNvPr id="4" name="CustomShape 5"/>
              <p:cNvSpPr/>
              <p:nvPr/>
            </p:nvSpPr>
            <p:spPr>
              <a:xfrm>
                <a:off x="2743200" y="4197240"/>
                <a:ext cx="4575240" cy="2652840"/>
              </a:xfrm>
              <a:custGeom>
                <a:avLst/>
                <a:gdLst/>
                <a:ahLst/>
                <a:cxnLst/>
                <a:rect l="l" t="t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2E8A"/>
                  </a:gs>
                  <a:gs pos="100000">
                    <a:srgbClr val="003399"/>
                  </a:gs>
                </a:gsLst>
                <a:lin ang="10800000"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" name="CustomShape 6"/>
              <p:cNvSpPr/>
              <p:nvPr/>
            </p:nvSpPr>
            <p:spPr>
              <a:xfrm>
                <a:off x="6620040" y="4240080"/>
                <a:ext cx="1998360" cy="1287720"/>
              </a:xfrm>
              <a:custGeom>
                <a:avLst/>
                <a:gdLst/>
                <a:ahLst/>
                <a:cxnLst/>
                <a:rect l="l" t="t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2E8A"/>
                  </a:gs>
                  <a:gs pos="100000">
                    <a:srgbClr val="003399"/>
                  </a:gs>
                </a:gsLst>
                <a:lin ang="13500000"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6" name="CustomShape 7"/>
              <p:cNvSpPr/>
              <p:nvPr/>
            </p:nvSpPr>
            <p:spPr>
              <a:xfrm>
                <a:off x="4603680" y="5311800"/>
                <a:ext cx="4522680" cy="1538280"/>
              </a:xfrm>
              <a:custGeom>
                <a:avLst/>
                <a:gdLst/>
                <a:ahLst/>
                <a:cxnLst/>
                <a:rect l="l" t="t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297C"/>
                  </a:gs>
                  <a:gs pos="100000">
                    <a:srgbClr val="003399"/>
                  </a:gs>
                </a:gsLst>
                <a:lin ang="5400000"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7" name="CustomShape 8"/>
              <p:cNvSpPr/>
              <p:nvPr/>
            </p:nvSpPr>
            <p:spPr>
              <a:xfrm>
                <a:off x="4362480" y="3540240"/>
                <a:ext cx="4773600" cy="3309840"/>
              </a:xfrm>
              <a:custGeom>
                <a:avLst/>
                <a:gdLst/>
                <a:ahLst/>
                <a:cxnLst/>
                <a:rect l="l" t="t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rgbClr val="003399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8" name="CustomShape 9"/>
              <p:cNvSpPr/>
              <p:nvPr/>
            </p:nvSpPr>
            <p:spPr>
              <a:xfrm>
                <a:off x="7145280" y="3678120"/>
                <a:ext cx="1981080" cy="855720"/>
              </a:xfrm>
              <a:custGeom>
                <a:avLst/>
                <a:gdLst/>
                <a:ahLst/>
                <a:cxnLst/>
                <a:rect l="l" t="t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3399"/>
                  </a:gs>
                  <a:gs pos="100000">
                    <a:srgbClr val="002C85"/>
                  </a:gs>
                </a:gsLst>
                <a:lin ang="13500000"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sp>
          <p:nvSpPr>
            <p:cNvPr id="9" name="CustomShape 10"/>
            <p:cNvSpPr/>
            <p:nvPr/>
          </p:nvSpPr>
          <p:spPr>
            <a:xfrm>
              <a:off x="5273640" y="2128680"/>
              <a:ext cx="2897280" cy="2440080"/>
            </a:xfrm>
            <a:custGeom>
              <a:avLst/>
              <a:gdLst/>
              <a:ahLst/>
              <a:cxnLst/>
              <a:rect l="l" t="t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rgbClr val="003399"/>
                </a:gs>
                <a:gs pos="100000">
                  <a:srgbClr val="002B81"/>
                </a:gs>
              </a:gsLst>
              <a:lin ang="135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" name="CustomShape 11"/>
            <p:cNvSpPr/>
            <p:nvPr/>
          </p:nvSpPr>
          <p:spPr>
            <a:xfrm>
              <a:off x="0" y="0"/>
              <a:ext cx="9140760" cy="2819520"/>
            </a:xfrm>
            <a:custGeom>
              <a:avLst/>
              <a:gdLst/>
              <a:ahLst/>
              <a:cxnLst/>
              <a:rect l="l" t="t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514"/>
                </a:gs>
                <a:gs pos="100000">
                  <a:srgbClr val="003399"/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1" name="PlaceHolder 12"/>
          <p:cNvSpPr>
            <a:spLocks noGrp="1"/>
          </p:cNvSpPr>
          <p:nvPr>
            <p:ph type="title"/>
          </p:nvPr>
        </p:nvSpPr>
        <p:spPr>
          <a:xfrm>
            <a:off x="457200" y="-360"/>
            <a:ext cx="8229600" cy="114300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pPr algn="ctr"/>
            <a:r>
              <a:rPr lang="en-US" sz="4400" b="1" strike="noStrike" spc="-1">
                <a:solidFill>
                  <a:srgbClr val="E5E5FF"/>
                </a:solidFill>
                <a:latin typeface="Garamond"/>
              </a:rPr>
              <a:t>Click to edit the title text format</a:t>
            </a:r>
          </a:p>
        </p:txBody>
      </p:sp>
      <p:sp>
        <p:nvSpPr>
          <p:cNvPr id="12" name="PlaceHolder 13"/>
          <p:cNvSpPr>
            <a:spLocks noGrp="1"/>
          </p:cNvSpPr>
          <p:nvPr>
            <p:ph type="ftr"/>
          </p:nvPr>
        </p:nvSpPr>
        <p:spPr>
          <a:xfrm>
            <a:off x="3123720" y="6477120"/>
            <a:ext cx="3505320" cy="247680"/>
          </a:xfrm>
          <a:prstGeom prst="rect">
            <a:avLst/>
          </a:prstGeom>
        </p:spPr>
        <p:txBody>
          <a:bodyPr lIns="90000" tIns="46800" rIns="90000" bIns="46800" anchor="b">
            <a:noAutofit/>
          </a:bodyPr>
          <a:lstStyle/>
          <a:p>
            <a:pPr marL="216000" indent="-216000" algn="ctr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200" b="0" strike="noStrike" spc="-1">
                <a:solidFill>
                  <a:srgbClr val="FFFFFF"/>
                </a:solidFill>
                <a:latin typeface="Times New Roman"/>
              </a:rPr>
              <a:t>&lt;footer&gt;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13" name="PlaceHolder 14"/>
          <p:cNvSpPr>
            <a:spLocks noGrp="1"/>
          </p:cNvSpPr>
          <p:nvPr>
            <p:ph type="body"/>
          </p:nvPr>
        </p:nvSpPr>
        <p:spPr>
          <a:xfrm>
            <a:off x="457200" y="1218960"/>
            <a:ext cx="8229600" cy="518148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pPr marL="342720" indent="-342720">
              <a:spcBef>
                <a:spcPts val="799"/>
              </a:spcBef>
              <a:buClr>
                <a:srgbClr val="FFCC00"/>
              </a:buClr>
              <a:buSzPct val="70000"/>
              <a:buFont typeface="Wingdings" charset="2"/>
              <a:buChar char=""/>
            </a:pPr>
            <a:r>
              <a:rPr lang="en-US" sz="3200" b="0" strike="noStrike" spc="-1">
                <a:solidFill>
                  <a:srgbClr val="FFFFFF"/>
                </a:solidFill>
                <a:latin typeface="Garamond"/>
              </a:rPr>
              <a:t>Click to edit the outline text format</a:t>
            </a:r>
          </a:p>
          <a:p>
            <a:pPr marL="742680" lvl="1" indent="-285480">
              <a:spcBef>
                <a:spcPts val="799"/>
              </a:spcBef>
              <a:buClr>
                <a:srgbClr val="A886E0"/>
              </a:buClr>
              <a:buSzPct val="70000"/>
              <a:buFont typeface="Wingdings" charset="2"/>
              <a:buChar char=""/>
            </a:pPr>
            <a:r>
              <a:rPr lang="en-US" sz="3200" b="0" strike="noStrike" spc="-1">
                <a:solidFill>
                  <a:srgbClr val="FFFFFF"/>
                </a:solidFill>
                <a:latin typeface="Garamond"/>
              </a:rPr>
              <a:t>Second Outline Level</a:t>
            </a:r>
          </a:p>
          <a:p>
            <a:pPr marL="1143000" lvl="2" indent="-228600">
              <a:spcBef>
                <a:spcPts val="799"/>
              </a:spcBef>
              <a:buClr>
                <a:srgbClr val="E5E5FF"/>
              </a:buClr>
              <a:buSzPct val="70000"/>
              <a:buFont typeface="Wingdings" charset="2"/>
              <a:buChar char=""/>
            </a:pPr>
            <a:r>
              <a:rPr lang="en-US" sz="3200" b="0" strike="noStrike" spc="-1">
                <a:solidFill>
                  <a:srgbClr val="FFFFFF"/>
                </a:solidFill>
                <a:latin typeface="Garamond"/>
              </a:rPr>
              <a:t>Third Outline Level</a:t>
            </a:r>
          </a:p>
          <a:p>
            <a:pPr marL="1600200" lvl="3" indent="-228600">
              <a:spcBef>
                <a:spcPts val="799"/>
              </a:spcBef>
              <a:buClr>
                <a:srgbClr val="A886E0"/>
              </a:buClr>
              <a:buSzPct val="70000"/>
              <a:buFont typeface="Wingdings" charset="2"/>
              <a:buChar char=""/>
            </a:pPr>
            <a:r>
              <a:rPr lang="en-US" sz="3200" b="0" strike="noStrike" spc="-1">
                <a:solidFill>
                  <a:srgbClr val="FFFFFF"/>
                </a:solidFill>
                <a:latin typeface="Garamond"/>
              </a:rPr>
              <a:t>Fourth Outline Level</a:t>
            </a:r>
          </a:p>
          <a:p>
            <a:pPr marL="2057400" lvl="4" indent="-228600">
              <a:spcBef>
                <a:spcPts val="799"/>
              </a:spcBef>
              <a:buClr>
                <a:srgbClr val="FFCC00"/>
              </a:buClr>
              <a:buSzPct val="70000"/>
              <a:buFont typeface="Wingdings" charset="2"/>
              <a:buChar char=""/>
            </a:pPr>
            <a:r>
              <a:rPr lang="en-US" sz="3200" b="0" strike="noStrike" spc="-1">
                <a:solidFill>
                  <a:srgbClr val="FFFFFF"/>
                </a:solidFill>
                <a:latin typeface="Garamond"/>
              </a:rPr>
              <a:t>Fifth Outline Level</a:t>
            </a:r>
          </a:p>
          <a:p>
            <a:pPr marL="2057400" lvl="5" indent="-228600">
              <a:spcBef>
                <a:spcPts val="799"/>
              </a:spcBef>
              <a:buClr>
                <a:srgbClr val="FFCC00"/>
              </a:buClr>
              <a:buSzPct val="70000"/>
              <a:buFont typeface="Wingdings" charset="2"/>
              <a:buChar char=""/>
            </a:pPr>
            <a:r>
              <a:rPr lang="en-US" sz="3200" b="0" strike="noStrike" spc="-1">
                <a:solidFill>
                  <a:srgbClr val="FFFFFF"/>
                </a:solidFill>
                <a:latin typeface="Garamond"/>
              </a:rPr>
              <a:t>Sixth Outline Level</a:t>
            </a:r>
          </a:p>
          <a:p>
            <a:pPr marL="2057400" lvl="6" indent="-228600">
              <a:spcBef>
                <a:spcPts val="799"/>
              </a:spcBef>
              <a:buClr>
                <a:srgbClr val="FFCC00"/>
              </a:buClr>
              <a:buSzPct val="70000"/>
              <a:buFont typeface="Wingdings" charset="2"/>
              <a:buChar char=""/>
            </a:pPr>
            <a:r>
              <a:rPr lang="en-US" sz="3200" b="0" strike="noStrike" spc="-1">
                <a:solidFill>
                  <a:srgbClr val="FFFFFF"/>
                </a:solidFill>
                <a:latin typeface="Garamond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3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1"/>
          <p:cNvGrpSpPr/>
          <p:nvPr/>
        </p:nvGrpSpPr>
        <p:grpSpPr>
          <a:xfrm>
            <a:off x="0" y="0"/>
            <a:ext cx="9140760" cy="6850080"/>
            <a:chOff x="0" y="0"/>
            <a:chExt cx="9140760" cy="6850080"/>
          </a:xfrm>
        </p:grpSpPr>
        <p:grpSp>
          <p:nvGrpSpPr>
            <p:cNvPr id="51" name="Group 2"/>
            <p:cNvGrpSpPr/>
            <p:nvPr/>
          </p:nvGrpSpPr>
          <p:grpSpPr>
            <a:xfrm>
              <a:off x="2743200" y="3540240"/>
              <a:ext cx="6392880" cy="3309840"/>
              <a:chOff x="2743200" y="3540240"/>
              <a:chExt cx="6392880" cy="3309840"/>
            </a:xfrm>
          </p:grpSpPr>
          <p:sp>
            <p:nvSpPr>
              <p:cNvPr id="52" name="CustomShape 3"/>
              <p:cNvSpPr/>
              <p:nvPr/>
            </p:nvSpPr>
            <p:spPr>
              <a:xfrm>
                <a:off x="2743200" y="4197240"/>
                <a:ext cx="4575240" cy="2652840"/>
              </a:xfrm>
              <a:custGeom>
                <a:avLst/>
                <a:gdLst/>
                <a:ahLst/>
                <a:cxnLst/>
                <a:rect l="l" t="t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2E8A"/>
                  </a:gs>
                  <a:gs pos="100000">
                    <a:srgbClr val="003399"/>
                  </a:gs>
                </a:gsLst>
                <a:lin ang="10800000"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3" name="CustomShape 4"/>
              <p:cNvSpPr/>
              <p:nvPr/>
            </p:nvSpPr>
            <p:spPr>
              <a:xfrm>
                <a:off x="6620040" y="4240080"/>
                <a:ext cx="1998360" cy="1287720"/>
              </a:xfrm>
              <a:custGeom>
                <a:avLst/>
                <a:gdLst/>
                <a:ahLst/>
                <a:cxnLst/>
                <a:rect l="l" t="t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2E8A"/>
                  </a:gs>
                  <a:gs pos="100000">
                    <a:srgbClr val="003399"/>
                  </a:gs>
                </a:gsLst>
                <a:lin ang="13500000"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4" name="CustomShape 5"/>
              <p:cNvSpPr/>
              <p:nvPr/>
            </p:nvSpPr>
            <p:spPr>
              <a:xfrm>
                <a:off x="4603680" y="5311800"/>
                <a:ext cx="4522680" cy="1538280"/>
              </a:xfrm>
              <a:custGeom>
                <a:avLst/>
                <a:gdLst/>
                <a:ahLst/>
                <a:cxnLst/>
                <a:rect l="l" t="t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297C"/>
                  </a:gs>
                  <a:gs pos="100000">
                    <a:srgbClr val="003399"/>
                  </a:gs>
                </a:gsLst>
                <a:lin ang="5400000"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5" name="CustomShape 6"/>
              <p:cNvSpPr/>
              <p:nvPr/>
            </p:nvSpPr>
            <p:spPr>
              <a:xfrm>
                <a:off x="4362480" y="3540240"/>
                <a:ext cx="4773600" cy="3309840"/>
              </a:xfrm>
              <a:custGeom>
                <a:avLst/>
                <a:gdLst/>
                <a:ahLst/>
                <a:cxnLst/>
                <a:rect l="l" t="t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rgbClr val="003399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6" name="CustomShape 7"/>
              <p:cNvSpPr/>
              <p:nvPr/>
            </p:nvSpPr>
            <p:spPr>
              <a:xfrm>
                <a:off x="7145280" y="3678120"/>
                <a:ext cx="1981080" cy="855720"/>
              </a:xfrm>
              <a:custGeom>
                <a:avLst/>
                <a:gdLst/>
                <a:ahLst/>
                <a:cxnLst/>
                <a:rect l="l" t="t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3399"/>
                  </a:gs>
                  <a:gs pos="100000">
                    <a:srgbClr val="002C85"/>
                  </a:gs>
                </a:gsLst>
                <a:lin ang="13500000"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sp>
          <p:nvSpPr>
            <p:cNvPr id="57" name="CustomShape 8"/>
            <p:cNvSpPr/>
            <p:nvPr/>
          </p:nvSpPr>
          <p:spPr>
            <a:xfrm>
              <a:off x="5273640" y="2128680"/>
              <a:ext cx="2897280" cy="2440080"/>
            </a:xfrm>
            <a:custGeom>
              <a:avLst/>
              <a:gdLst/>
              <a:ahLst/>
              <a:cxnLst/>
              <a:rect l="l" t="t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rgbClr val="003399"/>
                </a:gs>
                <a:gs pos="100000">
                  <a:srgbClr val="002B81"/>
                </a:gs>
              </a:gsLst>
              <a:lin ang="135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8" name="CustomShape 9"/>
            <p:cNvSpPr/>
            <p:nvPr/>
          </p:nvSpPr>
          <p:spPr>
            <a:xfrm>
              <a:off x="0" y="0"/>
              <a:ext cx="9140760" cy="2819520"/>
            </a:xfrm>
            <a:custGeom>
              <a:avLst/>
              <a:gdLst/>
              <a:ahLst/>
              <a:cxnLst/>
              <a:rect l="l" t="t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514"/>
                </a:gs>
                <a:gs pos="100000">
                  <a:srgbClr val="003399"/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59" name="PlaceHolder 10"/>
          <p:cNvSpPr>
            <a:spLocks noGrp="1"/>
          </p:cNvSpPr>
          <p:nvPr>
            <p:ph type="title"/>
          </p:nvPr>
        </p:nvSpPr>
        <p:spPr>
          <a:xfrm>
            <a:off x="685800" y="1736640"/>
            <a:ext cx="7772400" cy="192096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pPr algn="ctr"/>
            <a:r>
              <a:rPr lang="en-US" sz="6000" b="1" strike="noStrike" spc="-1">
                <a:solidFill>
                  <a:srgbClr val="E5E5FF"/>
                </a:solidFill>
                <a:latin typeface="Garamond"/>
              </a:rPr>
              <a:t>Click to edit the title text format</a:t>
            </a:r>
          </a:p>
        </p:txBody>
      </p:sp>
      <p:sp>
        <p:nvSpPr>
          <p:cNvPr id="60" name="PlaceHolder 11"/>
          <p:cNvSpPr>
            <a:spLocks noGrp="1"/>
          </p:cNvSpPr>
          <p:nvPr>
            <p:ph type="dt"/>
          </p:nvPr>
        </p:nvSpPr>
        <p:spPr>
          <a:xfrm>
            <a:off x="456840" y="6248160"/>
            <a:ext cx="2133720" cy="476280"/>
          </a:xfrm>
          <a:prstGeom prst="rect">
            <a:avLst/>
          </a:prstGeom>
        </p:spPr>
        <p:txBody>
          <a:bodyPr lIns="90000" tIns="46800" rIns="90000" bIns="46800" anchor="b">
            <a:noAutofit/>
          </a:bodyPr>
          <a:lstStyle/>
          <a:p>
            <a:pPr marL="216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200" b="0" strike="noStrike" spc="-1">
                <a:solidFill>
                  <a:srgbClr val="FFFFFF"/>
                </a:solidFill>
                <a:latin typeface="Times New Roman"/>
              </a:rPr>
              <a:t>&lt;date/time&gt;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61" name="PlaceHolder 12"/>
          <p:cNvSpPr>
            <a:spLocks noGrp="1"/>
          </p:cNvSpPr>
          <p:nvPr>
            <p:ph type="ftr"/>
          </p:nvPr>
        </p:nvSpPr>
        <p:spPr>
          <a:xfrm>
            <a:off x="3124080" y="6251040"/>
            <a:ext cx="2895840" cy="476280"/>
          </a:xfrm>
          <a:prstGeom prst="rect">
            <a:avLst/>
          </a:prstGeom>
        </p:spPr>
        <p:txBody>
          <a:bodyPr lIns="90000" tIns="46800" rIns="90000" bIns="46800" anchor="b">
            <a:noAutofit/>
          </a:bodyPr>
          <a:lstStyle/>
          <a:p>
            <a:pPr marL="216000" indent="-216000" algn="ctr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200" b="0" strike="noStrike" spc="-1">
                <a:solidFill>
                  <a:srgbClr val="FFFFFF"/>
                </a:solidFill>
                <a:latin typeface="Times New Roman"/>
              </a:rPr>
              <a:t>&lt;footer&gt;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62" name="PlaceHolder 13"/>
          <p:cNvSpPr>
            <a:spLocks noGrp="1"/>
          </p:cNvSpPr>
          <p:nvPr>
            <p:ph type="sldNum"/>
          </p:nvPr>
        </p:nvSpPr>
        <p:spPr>
          <a:xfrm>
            <a:off x="6552720" y="6254280"/>
            <a:ext cx="2133720" cy="476280"/>
          </a:xfrm>
          <a:prstGeom prst="rect">
            <a:avLst/>
          </a:prstGeom>
        </p:spPr>
        <p:txBody>
          <a:bodyPr lIns="90000" tIns="46800" rIns="90000" bIns="46800" anchor="b">
            <a:noAutofit/>
          </a:bodyPr>
          <a:lstStyle/>
          <a:p>
            <a:pPr marL="216000" indent="-216000" algn="r">
              <a:buClr>
                <a:srgbClr val="FFFFFF"/>
              </a:buClr>
              <a:buSzPct val="45000"/>
              <a:buFont typeface="Wingdings" charset="2"/>
              <a:buChar char=""/>
            </a:pPr>
            <a:fld id="{03BA76FB-6DBF-49F0-84DE-5A5D60AD06B0}" type="slidenum">
              <a:rPr lang="en-US" sz="1200" b="0" strike="noStrike" spc="-1">
                <a:solidFill>
                  <a:srgbClr val="FFFFFF"/>
                </a:solidFill>
                <a:latin typeface="Times New Roman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63" name="PlaceHolder 1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Bef>
                <a:spcPts val="799"/>
              </a:spcBef>
            </a:pPr>
            <a:r>
              <a:rPr lang="en-US" sz="3200" b="0" strike="noStrike" spc="-1">
                <a:solidFill>
                  <a:srgbClr val="FFFFFF"/>
                </a:solidFill>
                <a:latin typeface="Garamond"/>
              </a:rPr>
              <a:t>Click to edit the outline text format</a:t>
            </a:r>
          </a:p>
          <a:p>
            <a:pPr marL="457200" lvl="1" algn="ctr">
              <a:spcBef>
                <a:spcPts val="697"/>
              </a:spcBef>
            </a:pPr>
            <a:r>
              <a:rPr lang="en-US" sz="2800" b="0" strike="noStrike" spc="-1">
                <a:solidFill>
                  <a:srgbClr val="FFFFFF"/>
                </a:solidFill>
                <a:latin typeface="Garamond"/>
              </a:rPr>
              <a:t>Second Outline Level</a:t>
            </a:r>
          </a:p>
          <a:p>
            <a:pPr marL="914400" lvl="2" algn="ctr">
              <a:spcBef>
                <a:spcPts val="598"/>
              </a:spcBef>
              <a:buClr>
                <a:srgbClr val="E5E5FF"/>
              </a:buClr>
              <a:buSzPct val="70000"/>
              <a:buFont typeface="Wingdings" charset="2"/>
              <a:buChar char=""/>
            </a:pPr>
            <a:r>
              <a:rPr lang="en-US" sz="2400" b="0" strike="noStrike" spc="-1">
                <a:solidFill>
                  <a:srgbClr val="FFFFFF"/>
                </a:solidFill>
                <a:latin typeface="Garamond"/>
              </a:rPr>
              <a:t>Third Outline Level</a:t>
            </a:r>
          </a:p>
          <a:p>
            <a:pPr marL="1371600" lvl="3" algn="ctr">
              <a:spcBef>
                <a:spcPts val="499"/>
              </a:spcBef>
              <a:buClr>
                <a:srgbClr val="A886E0"/>
              </a:buClr>
              <a:buSzPct val="70000"/>
              <a:buFont typeface="Wingdings" charset="2"/>
              <a:buChar char=""/>
            </a:pPr>
            <a:r>
              <a:rPr lang="en-US" sz="2000" b="0" strike="noStrike" spc="-1">
                <a:solidFill>
                  <a:srgbClr val="FFFFFF"/>
                </a:solidFill>
                <a:latin typeface="Garamond"/>
              </a:rPr>
              <a:t>Fourth Outline Level</a:t>
            </a:r>
          </a:p>
          <a:p>
            <a:pPr marL="1828800" lvl="4" algn="ctr">
              <a:spcBef>
                <a:spcPts val="499"/>
              </a:spcBef>
              <a:buClr>
                <a:srgbClr val="FFCC00"/>
              </a:buClr>
              <a:buSzPct val="70000"/>
              <a:buFont typeface="Wingdings" charset="2"/>
              <a:buChar char=""/>
            </a:pPr>
            <a:r>
              <a:rPr lang="en-US" sz="2000" b="0" strike="noStrike" spc="-1">
                <a:solidFill>
                  <a:srgbClr val="FFFFFF"/>
                </a:solidFill>
                <a:latin typeface="Garamond"/>
              </a:rPr>
              <a:t>Fifth Outline Level</a:t>
            </a:r>
          </a:p>
          <a:p>
            <a:pPr marL="1828800" lvl="5" algn="ctr">
              <a:spcBef>
                <a:spcPts val="499"/>
              </a:spcBef>
              <a:buClr>
                <a:srgbClr val="FFCC00"/>
              </a:buClr>
              <a:buSzPct val="70000"/>
              <a:buFont typeface="Wingdings" charset="2"/>
              <a:buChar char=""/>
            </a:pPr>
            <a:r>
              <a:rPr lang="en-US" sz="2000" b="0" strike="noStrike" spc="-1">
                <a:solidFill>
                  <a:srgbClr val="FFFFFF"/>
                </a:solidFill>
                <a:latin typeface="Garamond"/>
              </a:rPr>
              <a:t>Sixth Outline Level</a:t>
            </a:r>
          </a:p>
          <a:p>
            <a:pPr marL="1828800" lvl="6" algn="ctr">
              <a:spcBef>
                <a:spcPts val="499"/>
              </a:spcBef>
              <a:buClr>
                <a:srgbClr val="FFCC00"/>
              </a:buClr>
              <a:buSzPct val="70000"/>
              <a:buFont typeface="Wingdings" charset="2"/>
              <a:buChar char=""/>
            </a:pPr>
            <a:r>
              <a:rPr lang="en-US" sz="2000" b="0" strike="noStrike" spc="-1">
                <a:solidFill>
                  <a:srgbClr val="FFFFFF"/>
                </a:solidFill>
                <a:latin typeface="Garamond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oleObject1.xls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oleObject1.xls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w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3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685800" y="533160"/>
            <a:ext cx="7772400" cy="19206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>
            <a:noAutofit/>
          </a:bodyPr>
          <a:lstStyle/>
          <a:p>
            <a:pPr algn="ctr"/>
            <a:r>
              <a:rPr lang="ru-RU" sz="6000" b="1" strike="noStrike" spc="-1">
                <a:solidFill>
                  <a:srgbClr val="E5E5FF"/>
                </a:solidFill>
                <a:latin typeface="Garamond"/>
              </a:rPr>
              <a:t>Глава 2. Экономика домохозяйства</a:t>
            </a:r>
            <a:endParaRPr lang="en-US" sz="6000" b="1" strike="noStrike" spc="-1">
              <a:solidFill>
                <a:srgbClr val="E5E5FF"/>
              </a:solidFill>
              <a:latin typeface="Garamond"/>
            </a:endParaRPr>
          </a:p>
        </p:txBody>
      </p:sp>
      <p:sp>
        <p:nvSpPr>
          <p:cNvPr id="101" name="TextShape 2"/>
          <p:cNvSpPr txBox="1"/>
          <p:nvPr/>
        </p:nvSpPr>
        <p:spPr>
          <a:xfrm>
            <a:off x="1219320" y="2590920"/>
            <a:ext cx="6400800" cy="175248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>
            <a:noAutofit/>
          </a:bodyPr>
          <a:lstStyle/>
          <a:p>
            <a:pPr algn="ctr">
              <a:spcBef>
                <a:spcPts val="799"/>
              </a:spcBef>
            </a:pPr>
            <a:r>
              <a:rPr lang="en-US" sz="3200" b="0" strike="noStrike" spc="-1">
                <a:solidFill>
                  <a:srgbClr val="FFFFFF"/>
                </a:solidFill>
                <a:latin typeface="Garamond"/>
              </a:rPr>
              <a:t>12. </a:t>
            </a:r>
            <a:r>
              <a:rPr lang="ru-RU" sz="3200" b="0" strike="noStrike" spc="-1">
                <a:solidFill>
                  <a:srgbClr val="FFFFFF"/>
                </a:solidFill>
                <a:latin typeface="Garamond"/>
              </a:rPr>
              <a:t>Рынок труда</a:t>
            </a:r>
            <a:endParaRPr lang="en-US" sz="3200" b="0" strike="noStrike" spc="-1">
              <a:solidFill>
                <a:srgbClr val="FFFFFF"/>
              </a:solidFill>
              <a:latin typeface="Garamond"/>
            </a:endParaRPr>
          </a:p>
        </p:txBody>
      </p:sp>
      <p:pic>
        <p:nvPicPr>
          <p:cNvPr id="102" name="Рисунок 101"/>
          <p:cNvPicPr/>
          <p:nvPr/>
        </p:nvPicPr>
        <p:blipFill>
          <a:blip r:embed="rId2"/>
          <a:stretch/>
        </p:blipFill>
        <p:spPr>
          <a:xfrm>
            <a:off x="3505320" y="3200400"/>
            <a:ext cx="5000400" cy="3371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3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457200" y="-36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>
            <a:noAutofit/>
          </a:bodyPr>
          <a:lstStyle/>
          <a:p>
            <a:pPr algn="ctr"/>
            <a:r>
              <a:rPr lang="ru-RU" sz="4400" b="1" strike="noStrike" spc="-1">
                <a:solidFill>
                  <a:srgbClr val="E5E5FF"/>
                </a:solidFill>
                <a:latin typeface="Garamond"/>
              </a:rPr>
              <a:t>Предложение труда</a:t>
            </a:r>
            <a:endParaRPr lang="en-US" sz="4400" b="1" strike="noStrike" spc="-1">
              <a:solidFill>
                <a:srgbClr val="E5E5FF"/>
              </a:solidFill>
              <a:latin typeface="Garamond"/>
            </a:endParaRPr>
          </a:p>
        </p:txBody>
      </p:sp>
      <p:sp>
        <p:nvSpPr>
          <p:cNvPr id="120" name="TextShape 2"/>
          <p:cNvSpPr txBox="1"/>
          <p:nvPr/>
        </p:nvSpPr>
        <p:spPr>
          <a:xfrm>
            <a:off x="457200" y="1218960"/>
            <a:ext cx="8229600" cy="518148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>
            <a:normAutofit/>
          </a:bodyPr>
          <a:lstStyle/>
          <a:p>
            <a:pPr marL="342720" indent="-342720">
              <a:spcBef>
                <a:spcPts val="799"/>
              </a:spcBef>
            </a:pPr>
            <a:r>
              <a:rPr lang="ru-RU" sz="3200" b="1" i="1" strike="noStrike" spc="-1">
                <a:solidFill>
                  <a:srgbClr val="FFFFFF"/>
                </a:solidFill>
                <a:latin typeface="Garamond"/>
              </a:rPr>
              <a:t>(</a:t>
            </a:r>
            <a:r>
              <a:rPr lang="en-US" sz="3200" b="1" i="1" strike="noStrike" spc="-1">
                <a:solidFill>
                  <a:srgbClr val="FFFFFF"/>
                </a:solidFill>
                <a:latin typeface="Garamond"/>
              </a:rPr>
              <a:t>supply</a:t>
            </a:r>
            <a:r>
              <a:rPr lang="ru-RU" sz="3200" b="1" i="1" strike="noStrike" spc="-1">
                <a:solidFill>
                  <a:srgbClr val="FFFFFF"/>
                </a:solidFill>
                <a:latin typeface="Garamond"/>
              </a:rPr>
              <a:t> </a:t>
            </a:r>
            <a:r>
              <a:rPr lang="en-US" sz="3200" b="1" i="1" strike="noStrike" spc="-1">
                <a:solidFill>
                  <a:srgbClr val="FFFFFF"/>
                </a:solidFill>
                <a:latin typeface="Garamond"/>
              </a:rPr>
              <a:t>of</a:t>
            </a:r>
            <a:r>
              <a:rPr lang="ru-RU" sz="3200" b="1" i="1" strike="noStrike" spc="-1">
                <a:solidFill>
                  <a:srgbClr val="FFFFFF"/>
                </a:solidFill>
                <a:latin typeface="Garamond"/>
              </a:rPr>
              <a:t> </a:t>
            </a:r>
            <a:r>
              <a:rPr lang="en-US" sz="3200" b="1" i="1" strike="noStrike" spc="-1">
                <a:solidFill>
                  <a:srgbClr val="FFFFFF"/>
                </a:solidFill>
                <a:latin typeface="Garamond"/>
              </a:rPr>
              <a:t>labor</a:t>
            </a:r>
            <a:r>
              <a:rPr lang="ru-RU" sz="3200" b="1" i="1" strike="noStrike" spc="-1">
                <a:solidFill>
                  <a:srgbClr val="FFFFFF"/>
                </a:solidFill>
                <a:latin typeface="Garamond"/>
              </a:rPr>
              <a:t>)</a:t>
            </a:r>
            <a:r>
              <a:rPr lang="ru-RU" sz="3200" b="0" strike="noStrike" spc="-1">
                <a:solidFill>
                  <a:srgbClr val="FFFFFF"/>
                </a:solidFill>
                <a:latin typeface="Garamond"/>
              </a:rPr>
              <a:t> </a:t>
            </a:r>
            <a:r>
              <a:rPr lang="ru-RU" sz="3200" b="1" strike="noStrike" spc="-1">
                <a:solidFill>
                  <a:srgbClr val="FFFFFF"/>
                </a:solidFill>
                <a:latin typeface="Garamond"/>
              </a:rPr>
              <a:t>— объем услуг труда, который домохозяйства готовы предложить на рынок при существующих зарплатах.</a:t>
            </a:r>
            <a:r>
              <a:rPr lang="en-US" sz="3200" b="0" strike="noStrike" spc="-1">
                <a:solidFill>
                  <a:srgbClr val="FFFFFF"/>
                </a:solidFill>
                <a:latin typeface="Garamond"/>
              </a:rPr>
              <a:t>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3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Shape 1"/>
          <p:cNvSpPr txBox="1"/>
          <p:nvPr/>
        </p:nvSpPr>
        <p:spPr>
          <a:xfrm>
            <a:off x="457200" y="-36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>
            <a:noAutofit/>
          </a:bodyPr>
          <a:lstStyle/>
          <a:p>
            <a:pPr algn="ctr"/>
            <a:r>
              <a:rPr lang="ru-RU" sz="4000" b="1" strike="noStrike" spc="-1">
                <a:solidFill>
                  <a:srgbClr val="E5E5FF"/>
                </a:solidFill>
                <a:latin typeface="Garamond"/>
              </a:rPr>
              <a:t>Факторы, влияющие</a:t>
            </a:r>
            <a:br/>
            <a:r>
              <a:rPr lang="ru-RU" sz="4000" b="1" strike="noStrike" spc="-1">
                <a:solidFill>
                  <a:srgbClr val="E5E5FF"/>
                </a:solidFill>
                <a:latin typeface="Garamond"/>
              </a:rPr>
              <a:t>на предложение труда</a:t>
            </a:r>
            <a:endParaRPr lang="en-US" sz="4000" b="1" strike="noStrike" spc="-1">
              <a:solidFill>
                <a:srgbClr val="E5E5FF"/>
              </a:solidFill>
              <a:latin typeface="Garamond"/>
            </a:endParaRPr>
          </a:p>
        </p:txBody>
      </p:sp>
      <p:sp>
        <p:nvSpPr>
          <p:cNvPr id="122" name="TextShape 2"/>
          <p:cNvSpPr txBox="1"/>
          <p:nvPr/>
        </p:nvSpPr>
        <p:spPr>
          <a:xfrm>
            <a:off x="457200" y="1676160"/>
            <a:ext cx="8229600" cy="472428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>
            <a:normAutofit/>
          </a:bodyPr>
          <a:lstStyle/>
          <a:p>
            <a:pPr marL="342720" indent="-342720">
              <a:spcBef>
                <a:spcPts val="799"/>
              </a:spcBef>
              <a:buClr>
                <a:srgbClr val="FFCC00"/>
              </a:buClr>
              <a:buSzPct val="70000"/>
              <a:buFont typeface="Wingdings" charset="2"/>
              <a:buChar char=""/>
            </a:pPr>
            <a:r>
              <a:rPr lang="ru-RU" sz="3200" b="0" strike="noStrike" spc="-1">
                <a:solidFill>
                  <a:srgbClr val="FFFFFF"/>
                </a:solidFill>
                <a:latin typeface="Garamond"/>
              </a:rPr>
              <a:t>Размер трудовых ресурсов</a:t>
            </a:r>
            <a:endParaRPr lang="en-US" sz="3200" b="0" strike="noStrike" spc="-1">
              <a:solidFill>
                <a:srgbClr val="FFFFFF"/>
              </a:solidFill>
              <a:latin typeface="Garamond"/>
            </a:endParaRPr>
          </a:p>
          <a:p>
            <a:pPr marL="342720" indent="-342720">
              <a:spcBef>
                <a:spcPts val="799"/>
              </a:spcBef>
            </a:pPr>
            <a:endParaRPr lang="en-US" sz="3200" b="0" strike="noStrike" spc="-1">
              <a:solidFill>
                <a:srgbClr val="FFFFFF"/>
              </a:solidFill>
              <a:latin typeface="Garamond"/>
            </a:endParaRPr>
          </a:p>
          <a:p>
            <a:pPr marL="342720" indent="-342720">
              <a:spcBef>
                <a:spcPts val="799"/>
              </a:spcBef>
              <a:buClr>
                <a:srgbClr val="FFCC00"/>
              </a:buClr>
              <a:buSzPct val="70000"/>
              <a:buFont typeface="Wingdings" charset="2"/>
              <a:buChar char=""/>
            </a:pPr>
            <a:r>
              <a:rPr lang="ru-RU" sz="3200" b="0" strike="noStrike" spc="-1">
                <a:solidFill>
                  <a:srgbClr val="FFFFFF"/>
                </a:solidFill>
                <a:latin typeface="Garamond"/>
              </a:rPr>
              <a:t>Миграция населения</a:t>
            </a:r>
            <a:endParaRPr lang="en-US" sz="3200" b="0" strike="noStrike" spc="-1">
              <a:solidFill>
                <a:srgbClr val="FFFFFF"/>
              </a:solidFill>
              <a:latin typeface="Garamond"/>
            </a:endParaRPr>
          </a:p>
          <a:p>
            <a:pPr marL="342720" indent="-342720">
              <a:spcBef>
                <a:spcPts val="799"/>
              </a:spcBef>
            </a:pPr>
            <a:endParaRPr lang="en-US" sz="3200" b="0" strike="noStrike" spc="-1">
              <a:solidFill>
                <a:srgbClr val="FFFFFF"/>
              </a:solidFill>
              <a:latin typeface="Garamond"/>
            </a:endParaRPr>
          </a:p>
          <a:p>
            <a:pPr marL="342720" indent="-342720">
              <a:spcBef>
                <a:spcPts val="799"/>
              </a:spcBef>
              <a:buClr>
                <a:srgbClr val="FFCC00"/>
              </a:buClr>
              <a:buSzPct val="70000"/>
              <a:buFont typeface="Wingdings" charset="2"/>
              <a:buChar char=""/>
            </a:pPr>
            <a:r>
              <a:rPr lang="ru-RU" sz="3200" b="0" strike="noStrike" spc="-1">
                <a:solidFill>
                  <a:srgbClr val="FFFFFF"/>
                </a:solidFill>
                <a:latin typeface="Garamond"/>
              </a:rPr>
              <a:t>Уровень зарплаты</a:t>
            </a:r>
            <a:endParaRPr lang="en-US" sz="3200" b="0" strike="noStrike" spc="-1">
              <a:solidFill>
                <a:srgbClr val="FFFFFF"/>
              </a:solidFill>
              <a:latin typeface="Garamond"/>
            </a:endParaRPr>
          </a:p>
          <a:p>
            <a:pPr marL="342720" indent="-342720">
              <a:spcBef>
                <a:spcPts val="799"/>
              </a:spcBef>
            </a:pPr>
            <a:endParaRPr lang="en-US" sz="3200" b="0" strike="noStrike" spc="-1">
              <a:solidFill>
                <a:srgbClr val="FFFFFF"/>
              </a:solidFill>
              <a:latin typeface="Garamond"/>
            </a:endParaRPr>
          </a:p>
          <a:p>
            <a:pPr marL="342720" indent="-342720">
              <a:spcBef>
                <a:spcPts val="799"/>
              </a:spcBef>
              <a:buClr>
                <a:srgbClr val="FFCC00"/>
              </a:buClr>
              <a:buSzPct val="70000"/>
              <a:buFont typeface="Wingdings" charset="2"/>
              <a:buChar char=""/>
            </a:pPr>
            <a:r>
              <a:rPr lang="ru-RU" sz="3200" b="0" strike="noStrike" spc="-1">
                <a:solidFill>
                  <a:srgbClr val="FFFFFF"/>
                </a:solidFill>
                <a:latin typeface="Garamond"/>
              </a:rPr>
              <a:t>Предпочтения между трудом и досугом</a:t>
            </a:r>
            <a:endParaRPr lang="en-US" sz="3200" b="0" strike="noStrike" spc="-1">
              <a:solidFill>
                <a:srgbClr val="FFFFFF"/>
              </a:solidFill>
              <a:latin typeface="Garamond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3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457200" y="-36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>
            <a:noAutofit/>
          </a:bodyPr>
          <a:lstStyle/>
          <a:p>
            <a:pPr algn="ctr"/>
            <a:r>
              <a:rPr lang="ru-RU" sz="4400" b="1" strike="noStrike" spc="-1">
                <a:solidFill>
                  <a:srgbClr val="E5E5FF"/>
                </a:solidFill>
                <a:latin typeface="Garamond"/>
              </a:rPr>
              <a:t>Предложение труда</a:t>
            </a:r>
            <a:endParaRPr lang="en-US" sz="4400" b="1" strike="noStrike" spc="-1">
              <a:solidFill>
                <a:srgbClr val="E5E5FF"/>
              </a:solidFill>
              <a:latin typeface="Garamond"/>
            </a:endParaRPr>
          </a:p>
        </p:txBody>
      </p:sp>
      <p:graphicFrame>
        <p:nvGraphicFramePr>
          <p:cNvPr id="124" name="Object 2"/>
          <p:cNvGraphicFramePr/>
          <p:nvPr/>
        </p:nvGraphicFramePr>
        <p:xfrm>
          <a:off x="1676520" y="990720"/>
          <a:ext cx="5638680" cy="54799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9" r:id="rId3" imgW="0" imgH="0" progId="Excel.Sheet.12">
                  <p:embed/>
                </p:oleObj>
              </mc:Choice>
              <mc:Fallback>
                <p:oleObj r:id="rId3" imgW="0" imgH="0" progId="Excel.Sheet.12">
                  <p:embed/>
                  <p:pic>
                    <p:nvPicPr>
                      <p:cNvPr id="125" name=""/>
                      <p:cNvPicPr/>
                      <p:nvPr/>
                    </p:nvPicPr>
                    <p:blipFill>
                      <a:blip r:embed="rId4"/>
                      <a:stretch/>
                    </p:blipFill>
                    <p:spPr>
                      <a:xfrm>
                        <a:off x="1676520" y="990720"/>
                        <a:ext cx="5638680" cy="5479920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6" name="CustomShape 3"/>
          <p:cNvSpPr/>
          <p:nvPr/>
        </p:nvSpPr>
        <p:spPr>
          <a:xfrm>
            <a:off x="7315200" y="5867280"/>
            <a:ext cx="1676520" cy="7038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spcBef>
                <a:spcPts val="1247"/>
              </a:spcBef>
            </a:pPr>
            <a:r>
              <a:rPr lang="ru-RU" sz="2000" b="1" strike="noStrike" spc="-1">
                <a:solidFill>
                  <a:srgbClr val="FFFFFF"/>
                </a:solidFill>
                <a:latin typeface="Arial"/>
              </a:rPr>
              <a:t>Часы на работу</a:t>
            </a:r>
            <a:endParaRPr lang="en-US" sz="20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7" name="CustomShape 4"/>
          <p:cNvSpPr/>
          <p:nvPr/>
        </p:nvSpPr>
        <p:spPr>
          <a:xfrm>
            <a:off x="2666880" y="1981080"/>
            <a:ext cx="3962520" cy="3276720"/>
          </a:xfrm>
          <a:custGeom>
            <a:avLst/>
            <a:gdLst/>
            <a:ahLst/>
            <a:cxnLst/>
            <a:rect l="l" t="t" r="r" b="b"/>
            <a:pathLst>
              <a:path w="2552" h="2064">
                <a:moveTo>
                  <a:pt x="0" y="0"/>
                </a:moveTo>
                <a:cubicBezTo>
                  <a:pt x="1268" y="308"/>
                  <a:pt x="2536" y="616"/>
                  <a:pt x="2544" y="960"/>
                </a:cubicBezTo>
                <a:cubicBezTo>
                  <a:pt x="2552" y="1304"/>
                  <a:pt x="464" y="1880"/>
                  <a:pt x="48" y="2064"/>
                </a:cubicBezTo>
              </a:path>
            </a:pathLst>
          </a:custGeom>
          <a:noFill/>
          <a:ln w="38160">
            <a:solidFill>
              <a:srgbClr val="0000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8" name="Line 5"/>
          <p:cNvSpPr/>
          <p:nvPr/>
        </p:nvSpPr>
        <p:spPr>
          <a:xfrm flipV="1">
            <a:off x="2352600" y="3504960"/>
            <a:ext cx="4200480" cy="21960"/>
          </a:xfrm>
          <a:prstGeom prst="line">
            <a:avLst/>
          </a:prstGeom>
          <a:ln w="9360">
            <a:solidFill>
              <a:srgbClr val="000514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9" name="CustomShape 6"/>
          <p:cNvSpPr/>
          <p:nvPr/>
        </p:nvSpPr>
        <p:spPr>
          <a:xfrm>
            <a:off x="2666880" y="1447920"/>
            <a:ext cx="38124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spcBef>
                <a:spcPts val="1500"/>
              </a:spcBef>
            </a:pPr>
            <a:r>
              <a:rPr lang="en-US" sz="2400" b="1" i="1" strike="noStrike" spc="-1">
                <a:solidFill>
                  <a:srgbClr val="003399"/>
                </a:solidFill>
                <a:latin typeface="Arial"/>
              </a:rPr>
              <a:t>S</a:t>
            </a:r>
            <a:endParaRPr lang="en-US" sz="2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0" name="CustomShape 7"/>
          <p:cNvSpPr/>
          <p:nvPr/>
        </p:nvSpPr>
        <p:spPr>
          <a:xfrm>
            <a:off x="990720" y="3276720"/>
            <a:ext cx="685800" cy="5101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spcBef>
                <a:spcPts val="1500"/>
              </a:spcBef>
            </a:pPr>
            <a:r>
              <a:rPr lang="en-US" sz="2400" b="1" i="1" strike="noStrike" spc="-1">
                <a:solidFill>
                  <a:srgbClr val="FFFFFF"/>
                </a:solidFill>
                <a:latin typeface="Arial"/>
              </a:rPr>
              <a:t>W</a:t>
            </a:r>
            <a:r>
              <a:rPr lang="en-US" sz="2400" b="1" i="1" strike="noStrike" spc="-1" baseline="-25000">
                <a:solidFill>
                  <a:srgbClr val="FFFFFF"/>
                </a:solidFill>
                <a:latin typeface="Arial"/>
              </a:rPr>
              <a:t>e</a:t>
            </a:r>
            <a:endParaRPr lang="en-US" sz="2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1" name="CustomShape 8"/>
          <p:cNvSpPr/>
          <p:nvPr/>
        </p:nvSpPr>
        <p:spPr>
          <a:xfrm>
            <a:off x="6477120" y="6095880"/>
            <a:ext cx="457200" cy="405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spcBef>
                <a:spcPts val="1123"/>
              </a:spcBef>
            </a:pPr>
            <a:r>
              <a:rPr lang="en-US" sz="1800" b="1" i="1" strike="noStrike" spc="-1">
                <a:solidFill>
                  <a:srgbClr val="000514"/>
                </a:solidFill>
                <a:latin typeface="Arial"/>
              </a:rPr>
              <a:t>L</a:t>
            </a:r>
            <a:r>
              <a:rPr lang="en-US" sz="1800" b="1" i="1" strike="noStrike" spc="-1" baseline="-25000">
                <a:solidFill>
                  <a:srgbClr val="000514"/>
                </a:solidFill>
                <a:latin typeface="Arial"/>
              </a:rPr>
              <a:t>e</a:t>
            </a:r>
            <a:endParaRPr lang="en-US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2" name="Line 9"/>
          <p:cNvSpPr/>
          <p:nvPr/>
        </p:nvSpPr>
        <p:spPr>
          <a:xfrm flipV="1">
            <a:off x="6657840" y="3704760"/>
            <a:ext cx="0" cy="2057400"/>
          </a:xfrm>
          <a:prstGeom prst="line">
            <a:avLst/>
          </a:prstGeom>
          <a:ln w="9360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3" name="CustomShape 10"/>
          <p:cNvSpPr/>
          <p:nvPr/>
        </p:nvSpPr>
        <p:spPr>
          <a:xfrm>
            <a:off x="6553080" y="3429000"/>
            <a:ext cx="152640" cy="152280"/>
          </a:xfrm>
          <a:prstGeom prst="flowChartConnector">
            <a:avLst/>
          </a:prstGeom>
          <a:solidFill>
            <a:srgbClr val="FF0000"/>
          </a:solidFill>
          <a:ln w="9360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4" name="CustomShape 11"/>
          <p:cNvSpPr/>
          <p:nvPr/>
        </p:nvSpPr>
        <p:spPr>
          <a:xfrm>
            <a:off x="457200" y="1447920"/>
            <a:ext cx="1447920" cy="6426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spcBef>
                <a:spcPts val="1123"/>
              </a:spcBef>
            </a:pPr>
            <a:r>
              <a:rPr lang="ru-RU" sz="1800" b="1" strike="noStrike" spc="-1">
                <a:solidFill>
                  <a:srgbClr val="FFFFFF"/>
                </a:solidFill>
                <a:latin typeface="Arial"/>
              </a:rPr>
              <a:t>Зарплата, тыс.р.</a:t>
            </a:r>
            <a:endParaRPr lang="en-US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5" name="CustomShape 12"/>
          <p:cNvSpPr/>
          <p:nvPr/>
        </p:nvSpPr>
        <p:spPr>
          <a:xfrm>
            <a:off x="3962520" y="1676520"/>
            <a:ext cx="2743200" cy="6426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spcBef>
                <a:spcPts val="1123"/>
              </a:spcBef>
            </a:pPr>
            <a:r>
              <a:rPr lang="ru-RU" sz="1800" b="1" strike="noStrike" spc="-1">
                <a:solidFill>
                  <a:srgbClr val="000514"/>
                </a:solidFill>
                <a:latin typeface="Arial"/>
              </a:rPr>
              <a:t>Эффект дохода</a:t>
            </a:r>
            <a:r>
              <a:rPr lang="en-US" sz="1800" b="1" strike="noStrike" spc="-1">
                <a:solidFill>
                  <a:srgbClr val="000514"/>
                </a:solidFill>
                <a:latin typeface="Arial"/>
              </a:rPr>
              <a:t> &gt;</a:t>
            </a:r>
            <a:r>
              <a:rPr lang="ru-RU" sz="1800" b="1" strike="noStrike" spc="-1">
                <a:solidFill>
                  <a:srgbClr val="000514"/>
                </a:solidFill>
                <a:latin typeface="Arial"/>
              </a:rPr>
              <a:t> эффекта замещения</a:t>
            </a:r>
            <a:endParaRPr lang="en-US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6" name="CustomShape 13"/>
          <p:cNvSpPr/>
          <p:nvPr/>
        </p:nvSpPr>
        <p:spPr>
          <a:xfrm>
            <a:off x="4191120" y="4724280"/>
            <a:ext cx="2666880" cy="6426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spcBef>
                <a:spcPts val="1123"/>
              </a:spcBef>
            </a:pPr>
            <a:r>
              <a:rPr lang="ru-RU" sz="1800" b="1" strike="noStrike" spc="-1">
                <a:solidFill>
                  <a:srgbClr val="000514"/>
                </a:solidFill>
                <a:latin typeface="Arial"/>
              </a:rPr>
              <a:t>Эффект дохода</a:t>
            </a:r>
            <a:r>
              <a:rPr lang="en-US" sz="1800" b="1" strike="noStrike" spc="-1">
                <a:solidFill>
                  <a:srgbClr val="000514"/>
                </a:solidFill>
                <a:latin typeface="Arial"/>
              </a:rPr>
              <a:t> &lt;</a:t>
            </a:r>
            <a:r>
              <a:rPr lang="ru-RU" sz="1800" b="1" strike="noStrike" spc="-1">
                <a:solidFill>
                  <a:srgbClr val="000514"/>
                </a:solidFill>
                <a:latin typeface="Arial"/>
              </a:rPr>
              <a:t> эффекта замещения</a:t>
            </a:r>
            <a:endParaRPr lang="en-US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7" name="CustomShape 14"/>
          <p:cNvSpPr/>
          <p:nvPr/>
        </p:nvSpPr>
        <p:spPr>
          <a:xfrm>
            <a:off x="3733920" y="3200400"/>
            <a:ext cx="2590560" cy="6426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spcBef>
                <a:spcPts val="1123"/>
              </a:spcBef>
            </a:pPr>
            <a:r>
              <a:rPr lang="ru-RU" sz="1800" b="1" strike="noStrike" spc="-1">
                <a:solidFill>
                  <a:srgbClr val="000514"/>
                </a:solidFill>
                <a:latin typeface="Arial"/>
              </a:rPr>
              <a:t>Эффект дохода</a:t>
            </a:r>
            <a:r>
              <a:rPr lang="en-US" sz="1800" b="1" strike="noStrike" spc="-1">
                <a:solidFill>
                  <a:srgbClr val="000514"/>
                </a:solidFill>
                <a:latin typeface="Arial"/>
              </a:rPr>
              <a:t> =</a:t>
            </a:r>
            <a:r>
              <a:rPr lang="ru-RU" sz="1800" b="1" strike="noStrike" spc="-1">
                <a:solidFill>
                  <a:srgbClr val="000514"/>
                </a:solidFill>
                <a:latin typeface="Arial"/>
              </a:rPr>
              <a:t> эффекту замещения</a:t>
            </a:r>
            <a:endParaRPr lang="en-US" sz="18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7" dur="5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0"/>
                            </p:stCondLst>
                            <p:childTnLst>
                              <p:par>
                                <p:cTn id="9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repl">
                                        <p:cTn id="13" dur="5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17" dur="2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2000"/>
                            </p:stCondLst>
                            <p:childTnLst>
                              <p:par>
                                <p:cTn id="19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20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repl">
                                        <p:cTn id="24" dur="5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7000"/>
                            </p:stCondLst>
                            <p:childTnLst>
                              <p:par>
                                <p:cTn id="2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repl">
                                        <p:cTn id="28" dur="5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3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457200" y="-36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>
            <a:noAutofit/>
          </a:bodyPr>
          <a:lstStyle/>
          <a:p>
            <a:pPr algn="ctr"/>
            <a:r>
              <a:rPr lang="en-US" sz="4400" b="1" strike="noStrike" spc="-1">
                <a:solidFill>
                  <a:srgbClr val="E5E5FF"/>
                </a:solidFill>
                <a:latin typeface="Garamond"/>
              </a:rPr>
              <a:t>Заработная плата</a:t>
            </a:r>
          </a:p>
        </p:txBody>
      </p:sp>
      <p:sp>
        <p:nvSpPr>
          <p:cNvPr id="139" name="TextShape 2"/>
          <p:cNvSpPr txBox="1"/>
          <p:nvPr/>
        </p:nvSpPr>
        <p:spPr>
          <a:xfrm>
            <a:off x="4343040" y="1218960"/>
            <a:ext cx="4343400" cy="518148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>
            <a:normAutofit fontScale="70000"/>
          </a:bodyPr>
          <a:lstStyle/>
          <a:p>
            <a:pPr marL="342720" indent="-342720">
              <a:spcBef>
                <a:spcPts val="799"/>
              </a:spcBef>
            </a:pPr>
            <a:r>
              <a:rPr lang="ru-RU" sz="3200" b="1" i="1" strike="noStrike" spc="-1">
                <a:solidFill>
                  <a:srgbClr val="FFFFFF"/>
                </a:solidFill>
                <a:latin typeface="Garamond"/>
              </a:rPr>
              <a:t> (</a:t>
            </a:r>
            <a:r>
              <a:rPr lang="en-US" sz="3200" b="1" i="1" strike="noStrike" spc="-1">
                <a:solidFill>
                  <a:srgbClr val="FFFFFF"/>
                </a:solidFill>
                <a:latin typeface="Garamond"/>
              </a:rPr>
              <a:t>wage</a:t>
            </a:r>
            <a:r>
              <a:rPr lang="ru-RU" sz="3200" b="1" i="1" strike="noStrike" spc="-1">
                <a:solidFill>
                  <a:srgbClr val="FFFFFF"/>
                </a:solidFill>
                <a:latin typeface="Garamond"/>
              </a:rPr>
              <a:t>, </a:t>
            </a:r>
            <a:r>
              <a:rPr lang="en-US" sz="3200" b="1" i="1" strike="noStrike" spc="-1">
                <a:solidFill>
                  <a:srgbClr val="FFFFFF"/>
                </a:solidFill>
                <a:latin typeface="Garamond"/>
              </a:rPr>
              <a:t>salary</a:t>
            </a:r>
            <a:r>
              <a:rPr lang="ru-RU" sz="3200" b="1" i="1" strike="noStrike" spc="-1">
                <a:solidFill>
                  <a:srgbClr val="FFFFFF"/>
                </a:solidFill>
                <a:latin typeface="Garamond"/>
              </a:rPr>
              <a:t>) </a:t>
            </a:r>
            <a:r>
              <a:rPr lang="ru-RU" sz="3200" b="1" strike="noStrike" spc="-1">
                <a:solidFill>
                  <a:srgbClr val="FFFFFF"/>
                </a:solidFill>
                <a:latin typeface="Garamond"/>
              </a:rPr>
              <a:t>— вознаграждение</a:t>
            </a:r>
            <a:br/>
            <a:r>
              <a:rPr lang="ru-RU" sz="3200" b="1" strike="noStrike" spc="-1">
                <a:solidFill>
                  <a:srgbClr val="FFFFFF"/>
                </a:solidFill>
                <a:latin typeface="Garamond"/>
              </a:rPr>
              <a:t>в денежной или натуральной форме, которое выплачивается наемному работнику</a:t>
            </a:r>
            <a:br/>
            <a:r>
              <a:rPr lang="ru-RU" sz="3200" b="1" strike="noStrike" spc="-1">
                <a:solidFill>
                  <a:srgbClr val="FFFFFF"/>
                </a:solidFill>
                <a:latin typeface="Garamond"/>
              </a:rPr>
              <a:t>за использование его труда.</a:t>
            </a:r>
            <a:r>
              <a:rPr lang="en-US" sz="3200" b="0" strike="noStrike" spc="-1">
                <a:solidFill>
                  <a:srgbClr val="FFFFFF"/>
                </a:solidFill>
                <a:latin typeface="Garamond"/>
              </a:rPr>
              <a:t> </a:t>
            </a:r>
          </a:p>
        </p:txBody>
      </p:sp>
      <p:pic>
        <p:nvPicPr>
          <p:cNvPr id="140" name="Рисунок 139"/>
          <p:cNvPicPr/>
          <p:nvPr/>
        </p:nvPicPr>
        <p:blipFill>
          <a:blip r:embed="rId2"/>
          <a:stretch/>
        </p:blipFill>
        <p:spPr>
          <a:xfrm>
            <a:off x="533520" y="1905120"/>
            <a:ext cx="4066920" cy="4066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3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Shape 1"/>
          <p:cNvSpPr txBox="1"/>
          <p:nvPr/>
        </p:nvSpPr>
        <p:spPr>
          <a:xfrm>
            <a:off x="457200" y="-36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>
            <a:noAutofit/>
          </a:bodyPr>
          <a:lstStyle/>
          <a:p>
            <a:pPr algn="ctr"/>
            <a:r>
              <a:rPr lang="ru-RU" sz="4400" b="1" strike="noStrike" spc="-1">
                <a:solidFill>
                  <a:srgbClr val="E5E5FF"/>
                </a:solidFill>
                <a:latin typeface="Garamond"/>
              </a:rPr>
              <a:t>Равновесие на рынке труда</a:t>
            </a:r>
            <a:endParaRPr lang="en-US" sz="4400" b="1" strike="noStrike" spc="-1">
              <a:solidFill>
                <a:srgbClr val="E5E5FF"/>
              </a:solidFill>
              <a:latin typeface="Garamond"/>
            </a:endParaRPr>
          </a:p>
        </p:txBody>
      </p:sp>
      <p:sp>
        <p:nvSpPr>
          <p:cNvPr id="142" name="TextShape 2"/>
          <p:cNvSpPr txBox="1"/>
          <p:nvPr/>
        </p:nvSpPr>
        <p:spPr>
          <a:xfrm>
            <a:off x="457200" y="1218960"/>
            <a:ext cx="8229600" cy="518148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t">
            <a:normAutofit/>
          </a:bodyPr>
          <a:lstStyle/>
          <a:p>
            <a:pPr marL="342265" indent="-342265">
              <a:spcBef>
                <a:spcPts val="799"/>
              </a:spcBef>
              <a:buClr>
                <a:srgbClr val="FFCC00"/>
              </a:buClr>
              <a:buSzPct val="70000"/>
              <a:buFont typeface="Wingdings" charset="2"/>
              <a:buChar char=""/>
            </a:pPr>
            <a:r>
              <a:rPr lang="ru-RU" sz="3200" spc="-1" dirty="0">
                <a:solidFill>
                  <a:srgbClr val="FFFFFF"/>
                </a:solidFill>
                <a:latin typeface="Garamond"/>
              </a:rPr>
              <a:t>Функции</a:t>
            </a:r>
            <a:r>
              <a:rPr lang="ru-RU" sz="3200" b="0" strike="noStrike" spc="-1" dirty="0">
                <a:solidFill>
                  <a:srgbClr val="FFFFFF"/>
                </a:solidFill>
                <a:latin typeface="Garamond"/>
              </a:rPr>
              <a:t> спроса на труд со стороны одной фирмы и в экономике в целом одинаковы.</a:t>
            </a:r>
            <a:endParaRPr lang="en-US" sz="3200" b="0" strike="noStrike" spc="-1" dirty="0">
              <a:solidFill>
                <a:srgbClr val="FFFFFF"/>
              </a:solidFill>
              <a:latin typeface="Garamond"/>
            </a:endParaRPr>
          </a:p>
          <a:p>
            <a:pPr marL="342265" indent="-342265">
              <a:spcBef>
                <a:spcPts val="799"/>
              </a:spcBef>
              <a:buClr>
                <a:srgbClr val="FFCC00"/>
              </a:buClr>
              <a:buSzPct val="70000"/>
              <a:buFont typeface="Wingdings" charset="2"/>
              <a:buChar char=""/>
            </a:pPr>
            <a:r>
              <a:rPr lang="ru-RU" sz="3200" b="0" strike="noStrike" spc="-1" dirty="0">
                <a:solidFill>
                  <a:srgbClr val="FFFFFF"/>
                </a:solidFill>
                <a:latin typeface="Garamond"/>
              </a:rPr>
              <a:t>Функции предложения труда домохозяйствам и экономике в целом различны.</a:t>
            </a:r>
            <a:endParaRPr lang="en-US" sz="3200" b="0" strike="noStrike" spc="-1" dirty="0">
              <a:solidFill>
                <a:srgbClr val="FFFFFF"/>
              </a:solidFill>
              <a:latin typeface="Garamond"/>
            </a:endParaRPr>
          </a:p>
          <a:p>
            <a:pPr marL="342265" indent="-342265">
              <a:spcBef>
                <a:spcPts val="799"/>
              </a:spcBef>
              <a:buClr>
                <a:srgbClr val="FFCC00"/>
              </a:buClr>
              <a:buSzPct val="70000"/>
              <a:buFont typeface="Wingdings" charset="2"/>
              <a:buChar char=""/>
            </a:pPr>
            <a:r>
              <a:rPr lang="ru-RU" sz="3200" b="0" strike="noStrike" spc="-1" dirty="0">
                <a:solidFill>
                  <a:srgbClr val="FFFFFF"/>
                </a:solidFill>
                <a:latin typeface="Garamond"/>
              </a:rPr>
              <a:t>Зарплата равна стоимости предельного продукта труда.</a:t>
            </a:r>
            <a:endParaRPr lang="en-US" sz="3200" b="0" strike="noStrike" spc="-1" dirty="0">
              <a:solidFill>
                <a:srgbClr val="FFFFFF"/>
              </a:solidFill>
              <a:latin typeface="Garamond"/>
            </a:endParaRPr>
          </a:p>
          <a:p>
            <a:pPr marL="342720" indent="-342720">
              <a:spcBef>
                <a:spcPts val="799"/>
              </a:spcBef>
              <a:buClr>
                <a:srgbClr val="FFCC00"/>
              </a:buClr>
              <a:buSzPct val="70000"/>
              <a:buFont typeface="Wingdings" charset="2"/>
              <a:buChar char=""/>
            </a:pPr>
            <a:endParaRPr lang="en-US" sz="3200" b="0" strike="noStrike" spc="-1">
              <a:solidFill>
                <a:srgbClr val="FFFFFF"/>
              </a:solidFill>
              <a:latin typeface="Garamond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3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3" name="Object 1"/>
          <p:cNvGraphicFramePr/>
          <p:nvPr/>
        </p:nvGraphicFramePr>
        <p:xfrm>
          <a:off x="1600200" y="1066680"/>
          <a:ext cx="5867280" cy="53722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1" r:id="rId3" imgW="0" imgH="0" progId="Excel.Sheet.12">
                  <p:embed/>
                </p:oleObj>
              </mc:Choice>
              <mc:Fallback>
                <p:oleObj r:id="rId3" imgW="0" imgH="0" progId="Excel.Sheet.12">
                  <p:embed/>
                  <p:pic>
                    <p:nvPicPr>
                      <p:cNvPr id="144" name=""/>
                      <p:cNvPicPr/>
                      <p:nvPr/>
                    </p:nvPicPr>
                    <p:blipFill>
                      <a:blip r:embed="rId4"/>
                      <a:stretch/>
                    </p:blipFill>
                    <p:spPr>
                      <a:xfrm>
                        <a:off x="1600200" y="1066680"/>
                        <a:ext cx="5867280" cy="5372280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5" name="TextShape 2"/>
          <p:cNvSpPr txBox="1"/>
          <p:nvPr/>
        </p:nvSpPr>
        <p:spPr>
          <a:xfrm>
            <a:off x="0" y="15192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>
            <a:noAutofit/>
          </a:bodyPr>
          <a:lstStyle/>
          <a:p>
            <a:pPr algn="ctr"/>
            <a:r>
              <a:rPr lang="ru-RU" sz="4400" b="1" strike="noStrike" spc="-1">
                <a:solidFill>
                  <a:srgbClr val="E5E5FF"/>
                </a:solidFill>
                <a:latin typeface="Garamond"/>
              </a:rPr>
              <a:t>Равновесие на рынке труда</a:t>
            </a:r>
            <a:endParaRPr lang="en-US" sz="4400" b="1" strike="noStrike" spc="-1">
              <a:solidFill>
                <a:srgbClr val="E5E5FF"/>
              </a:solidFill>
              <a:latin typeface="Garamond"/>
            </a:endParaRPr>
          </a:p>
        </p:txBody>
      </p:sp>
      <p:sp>
        <p:nvSpPr>
          <p:cNvPr id="146" name="CustomShape 3"/>
          <p:cNvSpPr/>
          <p:nvPr/>
        </p:nvSpPr>
        <p:spPr>
          <a:xfrm>
            <a:off x="2979720" y="1755720"/>
            <a:ext cx="3878280" cy="3197160"/>
          </a:xfrm>
          <a:custGeom>
            <a:avLst/>
            <a:gdLst/>
            <a:ahLst/>
            <a:cxnLst/>
            <a:rect l="l" t="t" r="r" b="b"/>
            <a:pathLst>
              <a:path w="2496" h="2208">
                <a:moveTo>
                  <a:pt x="0" y="0"/>
                </a:moveTo>
                <a:cubicBezTo>
                  <a:pt x="40" y="392"/>
                  <a:pt x="80" y="784"/>
                  <a:pt x="288" y="1104"/>
                </a:cubicBezTo>
                <a:cubicBezTo>
                  <a:pt x="496" y="1424"/>
                  <a:pt x="880" y="1736"/>
                  <a:pt x="1248" y="1920"/>
                </a:cubicBezTo>
                <a:cubicBezTo>
                  <a:pt x="1616" y="2104"/>
                  <a:pt x="2288" y="2160"/>
                  <a:pt x="2496" y="2208"/>
                </a:cubicBezTo>
              </a:path>
            </a:pathLst>
          </a:custGeom>
          <a:noFill/>
          <a:ln w="63360">
            <a:solidFill>
              <a:srgbClr val="3399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7" name="CustomShape 4"/>
          <p:cNvSpPr/>
          <p:nvPr/>
        </p:nvSpPr>
        <p:spPr>
          <a:xfrm>
            <a:off x="3200400" y="3048120"/>
            <a:ext cx="152280" cy="152280"/>
          </a:xfrm>
          <a:prstGeom prst="flowChartConnector">
            <a:avLst/>
          </a:prstGeom>
          <a:solidFill>
            <a:srgbClr val="FF0000"/>
          </a:solidFill>
          <a:ln w="9360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8" name="CustomShape 5"/>
          <p:cNvSpPr/>
          <p:nvPr/>
        </p:nvSpPr>
        <p:spPr>
          <a:xfrm>
            <a:off x="7543800" y="6019920"/>
            <a:ext cx="1600200" cy="824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 algn="ctr"/>
            <a:r>
              <a:rPr lang="ru-RU" sz="1600" b="1" strike="noStrike" spc="-1">
                <a:solidFill>
                  <a:srgbClr val="FFFFFF"/>
                </a:solidFill>
                <a:latin typeface="Arial"/>
              </a:rPr>
              <a:t>Количество работников,</a:t>
            </a:r>
            <a:endParaRPr lang="en-US" sz="1600" b="0" strike="noStrike" spc="-1">
              <a:solidFill>
                <a:srgbClr val="FFFFFF"/>
              </a:solidFill>
              <a:latin typeface="Arial"/>
            </a:endParaRPr>
          </a:p>
          <a:p>
            <a:pPr algn="ctr"/>
            <a:r>
              <a:rPr lang="ru-RU" sz="1600" b="1" strike="noStrike" spc="-1">
                <a:solidFill>
                  <a:srgbClr val="FFFFFF"/>
                </a:solidFill>
                <a:latin typeface="Arial"/>
              </a:rPr>
              <a:t>тыс. человек</a:t>
            </a:r>
            <a:endParaRPr lang="en-US" sz="16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9" name="CustomShape 6"/>
          <p:cNvSpPr/>
          <p:nvPr/>
        </p:nvSpPr>
        <p:spPr>
          <a:xfrm>
            <a:off x="4572000" y="4191120"/>
            <a:ext cx="304920" cy="3682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 algn="ctr">
              <a:spcBef>
                <a:spcPts val="1123"/>
              </a:spcBef>
            </a:pPr>
            <a:r>
              <a:rPr lang="en-US" sz="1800" b="0" strike="noStrike" spc="-1">
                <a:solidFill>
                  <a:srgbClr val="FFFFFF"/>
                </a:solidFill>
                <a:latin typeface="Arial"/>
              </a:rPr>
              <a:t>A</a:t>
            </a:r>
          </a:p>
        </p:txBody>
      </p:sp>
      <p:sp>
        <p:nvSpPr>
          <p:cNvPr id="150" name="CustomShape 7"/>
          <p:cNvSpPr/>
          <p:nvPr/>
        </p:nvSpPr>
        <p:spPr>
          <a:xfrm>
            <a:off x="6019920" y="3505320"/>
            <a:ext cx="380880" cy="3682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 algn="ctr">
              <a:spcBef>
                <a:spcPts val="1123"/>
              </a:spcBef>
            </a:pPr>
            <a:r>
              <a:rPr lang="en-US" sz="1800" b="0" strike="noStrike" spc="-1">
                <a:solidFill>
                  <a:srgbClr val="FFFFFF"/>
                </a:solidFill>
                <a:latin typeface="Arial"/>
              </a:rPr>
              <a:t>C</a:t>
            </a:r>
          </a:p>
        </p:txBody>
      </p:sp>
      <p:sp>
        <p:nvSpPr>
          <p:cNvPr id="151" name="CustomShape 8"/>
          <p:cNvSpPr/>
          <p:nvPr/>
        </p:nvSpPr>
        <p:spPr>
          <a:xfrm>
            <a:off x="6629400" y="1447920"/>
            <a:ext cx="6858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 algn="ctr">
              <a:spcBef>
                <a:spcPts val="1500"/>
              </a:spcBef>
            </a:pPr>
            <a:r>
              <a:rPr lang="en-US" sz="2400" b="1" strike="noStrike" spc="-1">
                <a:solidFill>
                  <a:srgbClr val="FFFFFF"/>
                </a:solidFill>
                <a:latin typeface="Arial"/>
              </a:rPr>
              <a:t>S</a:t>
            </a:r>
            <a:endParaRPr lang="en-US" sz="2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2" name="CustomShape 9"/>
          <p:cNvSpPr/>
          <p:nvPr/>
        </p:nvSpPr>
        <p:spPr>
          <a:xfrm>
            <a:off x="2819520" y="1447920"/>
            <a:ext cx="53316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 algn="ctr">
              <a:spcBef>
                <a:spcPts val="1500"/>
              </a:spcBef>
            </a:pPr>
            <a:r>
              <a:rPr lang="en-US" sz="2400" b="1" strike="noStrike" spc="-1">
                <a:solidFill>
                  <a:srgbClr val="FFFFFF"/>
                </a:solidFill>
                <a:latin typeface="Arial"/>
              </a:rPr>
              <a:t>D</a:t>
            </a:r>
            <a:endParaRPr lang="en-US" sz="2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3" name="CustomShape 10"/>
          <p:cNvSpPr/>
          <p:nvPr/>
        </p:nvSpPr>
        <p:spPr>
          <a:xfrm>
            <a:off x="2971800" y="3581280"/>
            <a:ext cx="380880" cy="3682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 algn="ctr">
              <a:spcBef>
                <a:spcPts val="1123"/>
              </a:spcBef>
            </a:pPr>
            <a:r>
              <a:rPr lang="en-US" sz="1800" b="0" strike="noStrike" spc="-1">
                <a:solidFill>
                  <a:srgbClr val="FFFFFF"/>
                </a:solidFill>
                <a:latin typeface="Arial"/>
              </a:rPr>
              <a:t>B</a:t>
            </a:r>
          </a:p>
        </p:txBody>
      </p:sp>
      <p:sp>
        <p:nvSpPr>
          <p:cNvPr id="154" name="CustomShape 11"/>
          <p:cNvSpPr/>
          <p:nvPr/>
        </p:nvSpPr>
        <p:spPr>
          <a:xfrm>
            <a:off x="6172200" y="4800600"/>
            <a:ext cx="152280" cy="152280"/>
          </a:xfrm>
          <a:prstGeom prst="flowChartConnector">
            <a:avLst/>
          </a:prstGeom>
          <a:solidFill>
            <a:srgbClr val="FF0000"/>
          </a:solidFill>
          <a:ln w="9360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5" name="CustomShape 12"/>
          <p:cNvSpPr/>
          <p:nvPr/>
        </p:nvSpPr>
        <p:spPr>
          <a:xfrm>
            <a:off x="3352680" y="4419720"/>
            <a:ext cx="381240" cy="3682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 algn="ctr">
              <a:spcBef>
                <a:spcPts val="1123"/>
              </a:spcBef>
            </a:pPr>
            <a:r>
              <a:rPr lang="en-US" sz="1800" b="1" i="1" strike="noStrike" spc="-1">
                <a:solidFill>
                  <a:srgbClr val="000514"/>
                </a:solidFill>
                <a:latin typeface="Arial"/>
              </a:rPr>
              <a:t>D</a:t>
            </a:r>
            <a:endParaRPr lang="en-US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6" name="CustomShape 13"/>
          <p:cNvSpPr/>
          <p:nvPr/>
        </p:nvSpPr>
        <p:spPr>
          <a:xfrm>
            <a:off x="6248520" y="4572000"/>
            <a:ext cx="380880" cy="3682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 algn="ctr">
              <a:spcBef>
                <a:spcPts val="1123"/>
              </a:spcBef>
            </a:pPr>
            <a:r>
              <a:rPr lang="en-US" sz="1800" b="1" i="1" strike="noStrike" spc="-1">
                <a:solidFill>
                  <a:srgbClr val="000514"/>
                </a:solidFill>
                <a:latin typeface="Arial"/>
              </a:rPr>
              <a:t>F</a:t>
            </a:r>
            <a:endParaRPr lang="en-US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7" name="CustomShape 14"/>
          <p:cNvSpPr/>
          <p:nvPr/>
        </p:nvSpPr>
        <p:spPr>
          <a:xfrm rot="16200000">
            <a:off x="4647960" y="1599840"/>
            <a:ext cx="228600" cy="2666880"/>
          </a:xfrm>
          <a:custGeom>
            <a:avLst/>
            <a:gdLst/>
            <a:ahLst/>
            <a:cxnLst/>
            <a:rect l="0" t="0" r="r" b="b"/>
            <a:pathLst>
              <a:path w="637" h="7409">
                <a:moveTo>
                  <a:pt x="0" y="0"/>
                </a:moveTo>
                <a:cubicBezTo>
                  <a:pt x="159" y="0"/>
                  <a:pt x="318" y="308"/>
                  <a:pt x="318" y="617"/>
                </a:cubicBezTo>
                <a:lnTo>
                  <a:pt x="318" y="3087"/>
                </a:lnTo>
                <a:cubicBezTo>
                  <a:pt x="318" y="3395"/>
                  <a:pt x="477" y="3704"/>
                  <a:pt x="636" y="3704"/>
                </a:cubicBezTo>
                <a:cubicBezTo>
                  <a:pt x="477" y="3704"/>
                  <a:pt x="318" y="4013"/>
                  <a:pt x="318" y="4321"/>
                </a:cubicBezTo>
                <a:lnTo>
                  <a:pt x="318" y="6791"/>
                </a:lnTo>
                <a:cubicBezTo>
                  <a:pt x="318" y="7100"/>
                  <a:pt x="159" y="7408"/>
                  <a:pt x="0" y="7408"/>
                </a:cubicBezTo>
              </a:path>
            </a:pathLst>
          </a:custGeom>
          <a:noFill/>
          <a:ln w="9360">
            <a:solidFill>
              <a:srgbClr val="000514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8" name="CustomShape 15"/>
          <p:cNvSpPr/>
          <p:nvPr/>
        </p:nvSpPr>
        <p:spPr>
          <a:xfrm>
            <a:off x="3200400" y="2057400"/>
            <a:ext cx="3124080" cy="7038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 algn="ctr">
              <a:spcBef>
                <a:spcPts val="1247"/>
              </a:spcBef>
            </a:pPr>
            <a:r>
              <a:rPr lang="ru-RU" sz="2000" b="0" strike="noStrike" spc="-1">
                <a:solidFill>
                  <a:srgbClr val="000514"/>
                </a:solidFill>
                <a:latin typeface="Arial"/>
              </a:rPr>
              <a:t>Избыток труда (безработица)</a:t>
            </a:r>
            <a:endParaRPr lang="en-US" sz="20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9" name="CustomShape 16"/>
          <p:cNvSpPr/>
          <p:nvPr/>
        </p:nvSpPr>
        <p:spPr>
          <a:xfrm rot="5400000">
            <a:off x="4838400" y="3924000"/>
            <a:ext cx="304920" cy="2362320"/>
          </a:xfrm>
          <a:custGeom>
            <a:avLst/>
            <a:gdLst/>
            <a:ahLst/>
            <a:cxnLst/>
            <a:rect l="0" t="0" r="r" b="b"/>
            <a:pathLst>
              <a:path w="849" h="6564">
                <a:moveTo>
                  <a:pt x="0" y="0"/>
                </a:moveTo>
                <a:cubicBezTo>
                  <a:pt x="212" y="0"/>
                  <a:pt x="424" y="273"/>
                  <a:pt x="424" y="546"/>
                </a:cubicBezTo>
                <a:lnTo>
                  <a:pt x="424" y="2734"/>
                </a:lnTo>
                <a:cubicBezTo>
                  <a:pt x="424" y="3008"/>
                  <a:pt x="636" y="3281"/>
                  <a:pt x="848" y="3281"/>
                </a:cubicBezTo>
                <a:cubicBezTo>
                  <a:pt x="636" y="3281"/>
                  <a:pt x="424" y="3554"/>
                  <a:pt x="424" y="3828"/>
                </a:cubicBezTo>
                <a:lnTo>
                  <a:pt x="424" y="6016"/>
                </a:lnTo>
                <a:cubicBezTo>
                  <a:pt x="424" y="6289"/>
                  <a:pt x="212" y="6563"/>
                  <a:pt x="0" y="6563"/>
                </a:cubicBezTo>
              </a:path>
            </a:pathLst>
          </a:custGeom>
          <a:noFill/>
          <a:ln w="9360">
            <a:solidFill>
              <a:srgbClr val="000514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0" name="CustomShape 17"/>
          <p:cNvSpPr/>
          <p:nvPr/>
        </p:nvSpPr>
        <p:spPr>
          <a:xfrm>
            <a:off x="3962520" y="5257800"/>
            <a:ext cx="2133360" cy="3988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 algn="ctr">
              <a:spcBef>
                <a:spcPts val="1247"/>
              </a:spcBef>
            </a:pPr>
            <a:r>
              <a:rPr lang="ru-RU" sz="2000" b="0" strike="noStrike" spc="-1">
                <a:solidFill>
                  <a:srgbClr val="000514"/>
                </a:solidFill>
                <a:latin typeface="Arial"/>
              </a:rPr>
              <a:t>Дефицит труда</a:t>
            </a:r>
            <a:endParaRPr lang="en-US" sz="20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1" name="CustomShape 18"/>
          <p:cNvSpPr/>
          <p:nvPr/>
        </p:nvSpPr>
        <p:spPr>
          <a:xfrm>
            <a:off x="228600" y="1219320"/>
            <a:ext cx="1219320" cy="5806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 algn="ctr">
              <a:spcBef>
                <a:spcPts val="998"/>
              </a:spcBef>
            </a:pPr>
            <a:r>
              <a:rPr lang="ru-RU" sz="1600" b="1" strike="noStrike" spc="-1">
                <a:solidFill>
                  <a:srgbClr val="FFFFFF"/>
                </a:solidFill>
                <a:latin typeface="Arial"/>
              </a:rPr>
              <a:t>Зарплата, тыс. р.</a:t>
            </a:r>
            <a:endParaRPr lang="en-US" sz="16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2" name="CustomShape 19"/>
          <p:cNvSpPr/>
          <p:nvPr/>
        </p:nvSpPr>
        <p:spPr>
          <a:xfrm>
            <a:off x="3071880" y="1766880"/>
            <a:ext cx="3706920" cy="3168720"/>
          </a:xfrm>
          <a:custGeom>
            <a:avLst/>
            <a:gdLst/>
            <a:ahLst/>
            <a:cxnLst/>
            <a:rect l="l" t="t" r="r" b="b"/>
            <a:pathLst>
              <a:path w="2335" h="1996">
                <a:moveTo>
                  <a:pt x="0" y="1987"/>
                </a:moveTo>
                <a:cubicBezTo>
                  <a:pt x="127" y="1991"/>
                  <a:pt x="254" y="1996"/>
                  <a:pt x="432" y="1939"/>
                </a:cubicBezTo>
                <a:cubicBezTo>
                  <a:pt x="610" y="1882"/>
                  <a:pt x="875" y="1753"/>
                  <a:pt x="1071" y="1645"/>
                </a:cubicBezTo>
                <a:cubicBezTo>
                  <a:pt x="1267" y="1537"/>
                  <a:pt x="1455" y="1428"/>
                  <a:pt x="1610" y="1292"/>
                </a:cubicBezTo>
                <a:cubicBezTo>
                  <a:pt x="1765" y="1156"/>
                  <a:pt x="1880" y="1042"/>
                  <a:pt x="2001" y="827"/>
                </a:cubicBezTo>
                <a:cubicBezTo>
                  <a:pt x="2122" y="612"/>
                  <a:pt x="2279" y="138"/>
                  <a:pt x="2335" y="0"/>
                </a:cubicBezTo>
              </a:path>
            </a:pathLst>
          </a:custGeom>
          <a:noFill/>
          <a:ln w="63360">
            <a:solidFill>
              <a:srgbClr val="0033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3" name="CustomShape 20"/>
          <p:cNvSpPr/>
          <p:nvPr/>
        </p:nvSpPr>
        <p:spPr>
          <a:xfrm>
            <a:off x="3657600" y="4800600"/>
            <a:ext cx="152280" cy="152280"/>
          </a:xfrm>
          <a:prstGeom prst="flowChartConnector">
            <a:avLst/>
          </a:prstGeom>
          <a:solidFill>
            <a:srgbClr val="FF0000"/>
          </a:solidFill>
          <a:ln w="9360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4" name="CustomShape 21"/>
          <p:cNvSpPr/>
          <p:nvPr/>
        </p:nvSpPr>
        <p:spPr>
          <a:xfrm>
            <a:off x="4648320" y="4343400"/>
            <a:ext cx="152280" cy="152280"/>
          </a:xfrm>
          <a:prstGeom prst="flowChartConnector">
            <a:avLst/>
          </a:prstGeom>
          <a:solidFill>
            <a:srgbClr val="FF0000"/>
          </a:solidFill>
          <a:ln w="9360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5" name="CustomShape 22"/>
          <p:cNvSpPr/>
          <p:nvPr/>
        </p:nvSpPr>
        <p:spPr>
          <a:xfrm>
            <a:off x="6156360" y="3048120"/>
            <a:ext cx="152280" cy="152280"/>
          </a:xfrm>
          <a:prstGeom prst="flowChartConnector">
            <a:avLst/>
          </a:prstGeom>
          <a:solidFill>
            <a:srgbClr val="FF0000"/>
          </a:solidFill>
          <a:ln w="9360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6" name="CustomShape 23"/>
          <p:cNvSpPr/>
          <p:nvPr/>
        </p:nvSpPr>
        <p:spPr>
          <a:xfrm>
            <a:off x="4495680" y="3886200"/>
            <a:ext cx="381240" cy="3682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 algn="ctr">
              <a:spcBef>
                <a:spcPts val="1123"/>
              </a:spcBef>
            </a:pPr>
            <a:r>
              <a:rPr lang="ru-RU" sz="1800" b="1" i="1" strike="noStrike" spc="-1">
                <a:solidFill>
                  <a:srgbClr val="000514"/>
                </a:solidFill>
                <a:latin typeface="Arial"/>
              </a:rPr>
              <a:t>А</a:t>
            </a:r>
            <a:endParaRPr lang="en-US" sz="18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3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extShape 1"/>
          <p:cNvSpPr txBox="1"/>
          <p:nvPr/>
        </p:nvSpPr>
        <p:spPr>
          <a:xfrm>
            <a:off x="457200" y="-36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>
            <a:noAutofit/>
          </a:bodyPr>
          <a:lstStyle/>
          <a:p>
            <a:pPr algn="ctr"/>
            <a:r>
              <a:rPr lang="ru-RU" sz="4400" b="1" strike="noStrike" spc="-1">
                <a:solidFill>
                  <a:srgbClr val="E5E5FF"/>
                </a:solidFill>
                <a:latin typeface="Garamond"/>
              </a:rPr>
              <a:t>Карта мира — трудовые ресурсы</a:t>
            </a:r>
            <a:endParaRPr lang="en-US" sz="4400" b="1" strike="noStrike" spc="-1">
              <a:solidFill>
                <a:srgbClr val="E5E5FF"/>
              </a:solidFill>
              <a:latin typeface="Garamond"/>
            </a:endParaRPr>
          </a:p>
        </p:txBody>
      </p:sp>
      <p:pic>
        <p:nvPicPr>
          <p:cNvPr id="168" name="Рисунок 167"/>
          <p:cNvPicPr/>
          <p:nvPr/>
        </p:nvPicPr>
        <p:blipFill>
          <a:blip r:embed="rId2"/>
          <a:stretch/>
        </p:blipFill>
        <p:spPr>
          <a:xfrm>
            <a:off x="152280" y="1558800"/>
            <a:ext cx="8839440" cy="4156200"/>
          </a:xfrm>
          <a:prstGeom prst="rect">
            <a:avLst/>
          </a:prstGeom>
          <a:ln>
            <a:noFill/>
          </a:ln>
        </p:spPr>
      </p:pic>
      <p:sp>
        <p:nvSpPr>
          <p:cNvPr id="169" name="CustomShape 2"/>
          <p:cNvSpPr/>
          <p:nvPr/>
        </p:nvSpPr>
        <p:spPr>
          <a:xfrm>
            <a:off x="380880" y="6095880"/>
            <a:ext cx="4800600" cy="2462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spcBef>
                <a:spcPts val="624"/>
              </a:spcBef>
            </a:pPr>
            <a:r>
              <a:rPr lang="ru-RU" sz="1000" b="0" strike="noStrike" spc="-1">
                <a:solidFill>
                  <a:srgbClr val="FFFFFF"/>
                </a:solidFill>
                <a:latin typeface="Arial"/>
              </a:rPr>
              <a:t>Источник: </a:t>
            </a:r>
            <a:r>
              <a:rPr lang="en-US" sz="1000" b="0" strike="noStrike" spc="-1">
                <a:solidFill>
                  <a:srgbClr val="FFFFFF"/>
                </a:solidFill>
                <a:latin typeface="Arial"/>
              </a:rPr>
              <a:t>D. Smith, Dan. Penguin State of the World Atlas, Seventh Edition, 2003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3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extShape 1"/>
          <p:cNvSpPr txBox="1"/>
          <p:nvPr/>
        </p:nvSpPr>
        <p:spPr>
          <a:xfrm>
            <a:off x="457200" y="-36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>
            <a:noAutofit/>
          </a:bodyPr>
          <a:lstStyle/>
          <a:p>
            <a:pPr algn="ctr"/>
            <a:r>
              <a:rPr lang="ru-RU" sz="4400" b="1" strike="noStrike" spc="-1">
                <a:solidFill>
                  <a:srgbClr val="E5E5FF"/>
                </a:solidFill>
                <a:latin typeface="Garamond"/>
              </a:rPr>
              <a:t>Стимулирование труда</a:t>
            </a:r>
            <a:r>
              <a:rPr lang="en-US" sz="4400" b="1" strike="noStrike" spc="-1">
                <a:solidFill>
                  <a:srgbClr val="E5E5FF"/>
                </a:solidFill>
                <a:latin typeface="Garamond"/>
              </a:rPr>
              <a:t> </a:t>
            </a:r>
          </a:p>
        </p:txBody>
      </p:sp>
      <p:sp>
        <p:nvSpPr>
          <p:cNvPr id="171" name="TextShape 2"/>
          <p:cNvSpPr txBox="1"/>
          <p:nvPr/>
        </p:nvSpPr>
        <p:spPr>
          <a:xfrm>
            <a:off x="457200" y="1218960"/>
            <a:ext cx="8229600" cy="518148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>
            <a:normAutofit fontScale="70000"/>
          </a:bodyPr>
          <a:lstStyle/>
          <a:p>
            <a:pPr marL="342720" indent="-342720">
              <a:lnSpc>
                <a:spcPct val="80000"/>
              </a:lnSpc>
              <a:spcBef>
                <a:spcPts val="697"/>
              </a:spcBef>
            </a:pPr>
            <a:r>
              <a:rPr lang="ru-RU" sz="2800" b="1" i="1" strike="noStrike" spc="-1">
                <a:solidFill>
                  <a:srgbClr val="FFFFFF"/>
                </a:solidFill>
                <a:latin typeface="Garamond"/>
              </a:rPr>
              <a:t>Компенсационный пакет (</a:t>
            </a:r>
            <a:r>
              <a:rPr lang="en-US" sz="2800" b="1" i="1" strike="noStrike" spc="-1">
                <a:solidFill>
                  <a:srgbClr val="FFFFFF"/>
                </a:solidFill>
                <a:latin typeface="Garamond"/>
              </a:rPr>
              <a:t>compensation</a:t>
            </a:r>
            <a:r>
              <a:rPr lang="ru-RU" sz="2800" b="1" i="1" strike="noStrike" spc="-1">
                <a:solidFill>
                  <a:srgbClr val="FFFFFF"/>
                </a:solidFill>
                <a:latin typeface="Garamond"/>
              </a:rPr>
              <a:t> </a:t>
            </a:r>
            <a:r>
              <a:rPr lang="en-US" sz="2800" b="1" i="1" strike="noStrike" spc="-1">
                <a:solidFill>
                  <a:srgbClr val="FFFFFF"/>
                </a:solidFill>
                <a:latin typeface="Garamond"/>
              </a:rPr>
              <a:t>package</a:t>
            </a:r>
            <a:r>
              <a:rPr lang="ru-RU" sz="2800" b="1" i="1" strike="noStrike" spc="-1">
                <a:solidFill>
                  <a:srgbClr val="FFFFFF"/>
                </a:solidFill>
                <a:latin typeface="Garamond"/>
              </a:rPr>
              <a:t>)</a:t>
            </a:r>
            <a:r>
              <a:rPr lang="ru-RU" sz="2800" b="1" strike="noStrike" spc="-1">
                <a:solidFill>
                  <a:srgbClr val="FFFFFF"/>
                </a:solidFill>
                <a:latin typeface="Garamond"/>
              </a:rPr>
              <a:t> —</a:t>
            </a:r>
            <a:r>
              <a:rPr lang="ru-RU" sz="2800" b="0" strike="noStrike" spc="-1">
                <a:solidFill>
                  <a:srgbClr val="FFFFFF"/>
                </a:solidFill>
                <a:latin typeface="Garamond"/>
              </a:rPr>
              <a:t> </a:t>
            </a:r>
            <a:r>
              <a:rPr lang="ru-RU" sz="2800" b="1" strike="noStrike" spc="-1">
                <a:solidFill>
                  <a:srgbClr val="FFFFFF"/>
                </a:solidFill>
                <a:latin typeface="Garamond"/>
              </a:rPr>
              <a:t>совокупность вознаграждений, которые предоставля</a:t>
            </a:r>
            <a:r>
              <a:rPr lang="ru-RU" sz="2800" b="1" strike="noStrike" spc="-1">
                <a:solidFill>
                  <a:srgbClr val="FFFFFF"/>
                </a:solidFill>
                <a:latin typeface="Arial"/>
              </a:rPr>
              <a:t>ю</a:t>
            </a:r>
            <a:r>
              <a:rPr lang="ru-RU" sz="2800" b="1" strike="noStrike" spc="-1">
                <a:solidFill>
                  <a:srgbClr val="FFFFFF"/>
                </a:solidFill>
                <a:latin typeface="Garamond"/>
              </a:rPr>
              <a:t>тся наемному работнику</a:t>
            </a:r>
            <a:r>
              <a:rPr lang="ru-RU" sz="2800" b="0" strike="noStrike" spc="-1">
                <a:solidFill>
                  <a:srgbClr val="FFFFFF"/>
                </a:solidFill>
                <a:latin typeface="Garamond"/>
              </a:rPr>
              <a:t>. </a:t>
            </a:r>
            <a:endParaRPr lang="en-US" sz="2800" b="0" strike="noStrike" spc="-1">
              <a:solidFill>
                <a:srgbClr val="FFFFFF"/>
              </a:solidFill>
              <a:latin typeface="Garamond"/>
            </a:endParaRPr>
          </a:p>
          <a:p>
            <a:pPr marL="342720" indent="-342720">
              <a:lnSpc>
                <a:spcPct val="80000"/>
              </a:lnSpc>
              <a:spcBef>
                <a:spcPts val="697"/>
              </a:spcBef>
              <a:buClr>
                <a:srgbClr val="FFCC00"/>
              </a:buClr>
              <a:buSzPct val="70000"/>
              <a:buFont typeface="Wingdings" charset="2"/>
              <a:buChar char=""/>
            </a:pPr>
            <a:r>
              <a:rPr lang="ru-RU" sz="2800" b="0" i="1" strike="noStrike" spc="-1">
                <a:solidFill>
                  <a:srgbClr val="FFFFFF"/>
                </a:solidFill>
                <a:latin typeface="Garamond"/>
              </a:rPr>
              <a:t>Базовая зарплата (</a:t>
            </a:r>
            <a:r>
              <a:rPr lang="en-US" sz="2800" b="0" i="1" strike="noStrike" spc="-1">
                <a:solidFill>
                  <a:srgbClr val="FFFFFF"/>
                </a:solidFill>
                <a:latin typeface="Garamond"/>
              </a:rPr>
              <a:t>base</a:t>
            </a:r>
            <a:r>
              <a:rPr lang="ru-RU" sz="2800" b="0" i="1" strike="noStrike" spc="-1">
                <a:solidFill>
                  <a:srgbClr val="FFFFFF"/>
                </a:solidFill>
                <a:latin typeface="Garamond"/>
              </a:rPr>
              <a:t> </a:t>
            </a:r>
            <a:r>
              <a:rPr lang="en-US" sz="2800" b="0" i="1" strike="noStrike" spc="-1">
                <a:solidFill>
                  <a:srgbClr val="FFFFFF"/>
                </a:solidFill>
                <a:latin typeface="Garamond"/>
              </a:rPr>
              <a:t>salary</a:t>
            </a:r>
            <a:r>
              <a:rPr lang="ru-RU" sz="2800" b="0" i="1" strike="noStrike" spc="-1">
                <a:solidFill>
                  <a:srgbClr val="FFFFFF"/>
                </a:solidFill>
                <a:latin typeface="Garamond"/>
              </a:rPr>
              <a:t>)</a:t>
            </a:r>
            <a:r>
              <a:rPr lang="ru-RU" sz="2800" b="0" strike="noStrike" spc="-1">
                <a:solidFill>
                  <a:srgbClr val="FFFFFF"/>
                </a:solidFill>
                <a:latin typeface="Garamond"/>
              </a:rPr>
              <a:t> — гарантированная компенсация работнику</a:t>
            </a:r>
            <a:br/>
            <a:r>
              <a:rPr lang="ru-RU" sz="2800" b="0" strike="noStrike" spc="-1">
                <a:solidFill>
                  <a:srgbClr val="FFFFFF"/>
                </a:solidFill>
                <a:latin typeface="Garamond"/>
              </a:rPr>
              <a:t>за его труд. </a:t>
            </a:r>
            <a:endParaRPr lang="en-US" sz="2800" b="0" strike="noStrike" spc="-1">
              <a:solidFill>
                <a:srgbClr val="FFFFFF"/>
              </a:solidFill>
              <a:latin typeface="Garamond"/>
            </a:endParaRPr>
          </a:p>
          <a:p>
            <a:pPr marL="342720" indent="-342720">
              <a:lnSpc>
                <a:spcPct val="80000"/>
              </a:lnSpc>
              <a:spcBef>
                <a:spcPts val="697"/>
              </a:spcBef>
              <a:buClr>
                <a:srgbClr val="FFCC00"/>
              </a:buClr>
              <a:buSzPct val="70000"/>
              <a:buFont typeface="Wingdings" charset="2"/>
              <a:buChar char=""/>
            </a:pPr>
            <a:r>
              <a:rPr lang="ru-RU" sz="2800" b="0" i="1" strike="noStrike" spc="-1">
                <a:solidFill>
                  <a:srgbClr val="FFFFFF"/>
                </a:solidFill>
                <a:latin typeface="Garamond"/>
              </a:rPr>
              <a:t>Бонусы (</a:t>
            </a:r>
            <a:r>
              <a:rPr lang="en-US" sz="2800" b="0" i="1" strike="noStrike" spc="-1">
                <a:solidFill>
                  <a:srgbClr val="FFFFFF"/>
                </a:solidFill>
                <a:latin typeface="Garamond"/>
              </a:rPr>
              <a:t>bonuses</a:t>
            </a:r>
            <a:r>
              <a:rPr lang="ru-RU" sz="2800" b="0" i="1" strike="noStrike" spc="-1">
                <a:solidFill>
                  <a:srgbClr val="FFFFFF"/>
                </a:solidFill>
                <a:latin typeface="Garamond"/>
              </a:rPr>
              <a:t>)</a:t>
            </a:r>
            <a:r>
              <a:rPr lang="ru-RU" sz="2800" b="0" strike="noStrike" spc="-1">
                <a:solidFill>
                  <a:srgbClr val="FFFFFF"/>
                </a:solidFill>
                <a:latin typeface="Garamond"/>
              </a:rPr>
              <a:t> — побудительные выплаты</a:t>
            </a:r>
            <a:br/>
            <a:r>
              <a:rPr lang="ru-RU" sz="2800" b="0" strike="noStrike" spc="-1">
                <a:solidFill>
                  <a:srgbClr val="FFFFFF"/>
                </a:solidFill>
                <a:latin typeface="Garamond"/>
              </a:rPr>
              <a:t>в форме дополнительного вознаграждения</a:t>
            </a:r>
            <a:br/>
            <a:r>
              <a:rPr lang="ru-RU" sz="2800" b="0" strike="noStrike" spc="-1">
                <a:solidFill>
                  <a:srgbClr val="FFFFFF"/>
                </a:solidFill>
                <a:latin typeface="Garamond"/>
              </a:rPr>
              <a:t>за результативность труда.</a:t>
            </a:r>
            <a:r>
              <a:rPr lang="en-US" sz="2800" b="0" strike="noStrike" spc="-1">
                <a:solidFill>
                  <a:srgbClr val="FFFFFF"/>
                </a:solidFill>
                <a:latin typeface="Garamond"/>
              </a:rPr>
              <a:t> </a:t>
            </a:r>
          </a:p>
          <a:p>
            <a:pPr marL="342720" indent="-342720">
              <a:lnSpc>
                <a:spcPct val="80000"/>
              </a:lnSpc>
              <a:spcBef>
                <a:spcPts val="697"/>
              </a:spcBef>
              <a:buClr>
                <a:srgbClr val="FFCC00"/>
              </a:buClr>
              <a:buSzPct val="70000"/>
              <a:buFont typeface="Wingdings" charset="2"/>
              <a:buChar char=""/>
            </a:pPr>
            <a:r>
              <a:rPr lang="ru-RU" sz="2800" b="0" i="1" strike="noStrike" spc="-1">
                <a:solidFill>
                  <a:srgbClr val="FFFFFF"/>
                </a:solidFill>
                <a:latin typeface="Garamond"/>
              </a:rPr>
              <a:t>Бенефиты (</a:t>
            </a:r>
            <a:r>
              <a:rPr lang="en-US" sz="2800" b="0" i="1" strike="noStrike" spc="-1">
                <a:solidFill>
                  <a:srgbClr val="FFFFFF"/>
                </a:solidFill>
                <a:latin typeface="Garamond"/>
              </a:rPr>
              <a:t>benefits</a:t>
            </a:r>
            <a:r>
              <a:rPr lang="ru-RU" sz="2800" b="0" i="1" strike="noStrike" spc="-1">
                <a:solidFill>
                  <a:srgbClr val="FFFFFF"/>
                </a:solidFill>
                <a:latin typeface="Garamond"/>
              </a:rPr>
              <a:t>)</a:t>
            </a:r>
            <a:r>
              <a:rPr lang="ru-RU" sz="2800" b="0" strike="noStrike" spc="-1">
                <a:solidFill>
                  <a:srgbClr val="FFFFFF"/>
                </a:solidFill>
                <a:latin typeface="Garamond"/>
              </a:rPr>
              <a:t> — социальные пособия работникам, не связанные с количеством</a:t>
            </a:r>
            <a:br/>
            <a:r>
              <a:rPr lang="ru-RU" sz="2800" b="0" strike="noStrike" spc="-1">
                <a:solidFill>
                  <a:srgbClr val="FFFFFF"/>
                </a:solidFill>
                <a:latin typeface="Garamond"/>
              </a:rPr>
              <a:t>и качеством их труда.</a:t>
            </a:r>
            <a:r>
              <a:rPr lang="en-US" sz="2800" b="0" strike="noStrike" spc="-1">
                <a:solidFill>
                  <a:srgbClr val="FFFFFF"/>
                </a:solidFill>
                <a:latin typeface="Garamond"/>
              </a:rPr>
              <a:t>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3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TextShape 1"/>
          <p:cNvSpPr txBox="1"/>
          <p:nvPr/>
        </p:nvSpPr>
        <p:spPr>
          <a:xfrm>
            <a:off x="457200" y="-36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>
            <a:noAutofit/>
          </a:bodyPr>
          <a:lstStyle/>
          <a:p>
            <a:pPr algn="ctr"/>
            <a:r>
              <a:rPr lang="ru-RU" sz="4000" b="0" strike="noStrike" spc="-1">
                <a:solidFill>
                  <a:srgbClr val="E5E5FF"/>
                </a:solidFill>
                <a:latin typeface="Garamond"/>
              </a:rPr>
              <a:t>Леон Вальрас </a:t>
            </a:r>
            <a:endParaRPr lang="en-US" sz="4000" b="1" strike="noStrike" spc="-1">
              <a:solidFill>
                <a:srgbClr val="E5E5FF"/>
              </a:solidFill>
              <a:latin typeface="Garamond"/>
            </a:endParaRPr>
          </a:p>
        </p:txBody>
      </p:sp>
      <p:sp>
        <p:nvSpPr>
          <p:cNvPr id="173" name="TextShape 2"/>
          <p:cNvSpPr txBox="1"/>
          <p:nvPr/>
        </p:nvSpPr>
        <p:spPr>
          <a:xfrm>
            <a:off x="228600" y="1329840"/>
            <a:ext cx="4292640" cy="32418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>
            <a:normAutofit fontScale="55000"/>
          </a:bodyPr>
          <a:lstStyle/>
          <a:p>
            <a:pPr marL="342720" indent="-342720">
              <a:lnSpc>
                <a:spcPct val="90000"/>
              </a:lnSpc>
              <a:spcBef>
                <a:spcPts val="598"/>
              </a:spcBef>
            </a:pPr>
            <a:r>
              <a:rPr lang="ru-RU" sz="2400" b="1" strike="noStrike" spc="-1">
                <a:solidFill>
                  <a:srgbClr val="FFFFFF"/>
                </a:solidFill>
                <a:latin typeface="Garamond"/>
              </a:rPr>
              <a:t>(1815—1910), </a:t>
            </a:r>
            <a:r>
              <a:rPr lang="ru-RU" sz="2400" b="0" strike="noStrike" spc="-1">
                <a:solidFill>
                  <a:srgbClr val="FFFFFF"/>
                </a:solidFill>
                <a:latin typeface="Garamond"/>
              </a:rPr>
              <a:t>швейцарский экономист, создал модель общего равновесия</a:t>
            </a:r>
            <a:br/>
            <a:r>
              <a:rPr lang="ru-RU" sz="2400" b="0" strike="noStrike" spc="-1">
                <a:solidFill>
                  <a:srgbClr val="FFFFFF"/>
                </a:solidFill>
                <a:latin typeface="Garamond"/>
              </a:rPr>
              <a:t>в экономике. В книге “Элементы чистой экономики” (1874)  построил систему уравнений общего конкурентного равновесия и доказал существование ее решения.</a:t>
            </a:r>
            <a:endParaRPr lang="en-US" sz="2400" b="0" strike="noStrike" spc="-1">
              <a:solidFill>
                <a:srgbClr val="FFFFFF"/>
              </a:solidFill>
              <a:latin typeface="Garamond"/>
            </a:endParaRPr>
          </a:p>
        </p:txBody>
      </p:sp>
      <p:pic>
        <p:nvPicPr>
          <p:cNvPr id="174" name="Рисунок 173"/>
          <p:cNvPicPr/>
          <p:nvPr/>
        </p:nvPicPr>
        <p:blipFill>
          <a:blip r:embed="rId2"/>
          <a:stretch/>
        </p:blipFill>
        <p:spPr>
          <a:xfrm>
            <a:off x="4892760" y="990720"/>
            <a:ext cx="3618000" cy="4537080"/>
          </a:xfrm>
          <a:prstGeom prst="rect">
            <a:avLst/>
          </a:prstGeom>
          <a:ln>
            <a:noFill/>
          </a:ln>
        </p:spPr>
      </p:pic>
      <p:sp>
        <p:nvSpPr>
          <p:cNvPr id="175" name="CustomShape 3"/>
          <p:cNvSpPr/>
          <p:nvPr/>
        </p:nvSpPr>
        <p:spPr>
          <a:xfrm>
            <a:off x="685800" y="5486400"/>
            <a:ext cx="8077320" cy="9169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123"/>
              </a:spcBef>
            </a:pPr>
            <a:r>
              <a:rPr lang="ru-RU" sz="1800" b="1" i="1" strike="noStrike" spc="-1">
                <a:solidFill>
                  <a:srgbClr val="FFFFFF"/>
                </a:solidFill>
                <a:latin typeface="Garamond"/>
              </a:rPr>
              <a:t>"Чистая политическая экономия — это, по существу, теория определения цен при гипотетическом режиме совершенной свободной конкуренции".</a:t>
            </a:r>
            <a:endParaRPr lang="en-US" sz="18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3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TextShape 1"/>
          <p:cNvSpPr txBox="1"/>
          <p:nvPr/>
        </p:nvSpPr>
        <p:spPr>
          <a:xfrm>
            <a:off x="457200" y="-36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>
            <a:noAutofit/>
          </a:bodyPr>
          <a:lstStyle/>
          <a:p>
            <a:pPr algn="ctr"/>
            <a:r>
              <a:rPr lang="ru-RU" sz="4400" b="1" strike="noStrike" spc="-1">
                <a:solidFill>
                  <a:srgbClr val="FFFFFF"/>
                </a:solidFill>
                <a:latin typeface="Garamond"/>
              </a:rPr>
              <a:t>Вильфредо Парето</a:t>
            </a:r>
            <a:endParaRPr lang="en-US" sz="4400" b="1" strike="noStrike" spc="-1">
              <a:solidFill>
                <a:srgbClr val="E5E5FF"/>
              </a:solidFill>
              <a:latin typeface="Garamond"/>
            </a:endParaRPr>
          </a:p>
        </p:txBody>
      </p:sp>
      <p:sp>
        <p:nvSpPr>
          <p:cNvPr id="177" name="CustomShape 2"/>
          <p:cNvSpPr/>
          <p:nvPr/>
        </p:nvSpPr>
        <p:spPr>
          <a:xfrm>
            <a:off x="4495680" y="1143000"/>
            <a:ext cx="4038840" cy="3020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500"/>
              </a:spcBef>
            </a:pPr>
            <a:r>
              <a:rPr lang="ru-RU" sz="2400" b="0" strike="noStrike" spc="-1">
                <a:solidFill>
                  <a:srgbClr val="FFFFFF"/>
                </a:solidFill>
                <a:latin typeface="Garamond"/>
              </a:rPr>
              <a:t> </a:t>
            </a:r>
            <a:r>
              <a:rPr lang="ru-RU" sz="2400" b="1" strike="noStrike" spc="-1">
                <a:solidFill>
                  <a:srgbClr val="FFFFFF"/>
                </a:solidFill>
                <a:latin typeface="Garamond"/>
              </a:rPr>
              <a:t>(1848—1923),</a:t>
            </a:r>
            <a:r>
              <a:rPr lang="en-US" sz="2400" b="1" strike="noStrike" spc="-1">
                <a:solidFill>
                  <a:srgbClr val="FFFFFF"/>
                </a:solidFill>
                <a:latin typeface="Garamond"/>
              </a:rPr>
              <a:t> </a:t>
            </a:r>
            <a:r>
              <a:rPr lang="ru-RU" sz="2400" b="0" strike="noStrike" spc="-1">
                <a:solidFill>
                  <a:srgbClr val="FFFFFF"/>
                </a:solidFill>
                <a:latin typeface="Garamond"/>
              </a:rPr>
              <a:t>итало-швейцарский экономист</a:t>
            </a:r>
            <a:br/>
            <a:r>
              <a:rPr lang="ru-RU" sz="2400" b="0" strike="noStrike" spc="-1">
                <a:solidFill>
                  <a:srgbClr val="FFFFFF"/>
                </a:solidFill>
                <a:latin typeface="Garamond"/>
              </a:rPr>
              <a:t>и социолог. Автор "Курса политической экономии" (1897), в котором развил идею общего равновесия.</a:t>
            </a:r>
            <a:endParaRPr lang="en-US" sz="2400" b="0" strike="noStrike" spc="-1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78" name="pareto"/>
          <p:cNvPicPr/>
          <p:nvPr/>
        </p:nvPicPr>
        <p:blipFill>
          <a:blip r:embed="rId2"/>
          <a:stretch/>
        </p:blipFill>
        <p:spPr>
          <a:xfrm>
            <a:off x="252360" y="1219320"/>
            <a:ext cx="4011840" cy="5105160"/>
          </a:xfrm>
          <a:prstGeom prst="rect">
            <a:avLst/>
          </a:prstGeom>
          <a:ln>
            <a:noFill/>
          </a:ln>
        </p:spPr>
      </p:pic>
      <p:sp>
        <p:nvSpPr>
          <p:cNvPr id="179" name="CustomShape 3"/>
          <p:cNvSpPr/>
          <p:nvPr/>
        </p:nvSpPr>
        <p:spPr>
          <a:xfrm>
            <a:off x="4572000" y="4114800"/>
            <a:ext cx="4343400" cy="28371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123"/>
              </a:spcBef>
            </a:pPr>
            <a:r>
              <a:rPr lang="ru-RU" sz="1800" b="1" i="1" strike="noStrike" spc="-1">
                <a:solidFill>
                  <a:srgbClr val="FFFFFF"/>
                </a:solidFill>
                <a:latin typeface="Garamond"/>
              </a:rPr>
              <a:t>Парето-оптимум (Pareto-optimum) —состояние экономики,</a:t>
            </a:r>
            <a:br/>
            <a:r>
              <a:rPr lang="ru-RU" sz="1800" b="1" i="1" strike="noStrike" spc="-1">
                <a:solidFill>
                  <a:srgbClr val="FFFFFF"/>
                </a:solidFill>
                <a:latin typeface="Garamond"/>
              </a:rPr>
              <a:t>при котором достигается максимальный уровень благосостояния и общество признает распределение доходов и ресурсов эффективным</a:t>
            </a:r>
            <a:br/>
            <a:r>
              <a:rPr lang="ru-RU" sz="1800" b="1" i="1" strike="noStrike" spc="-1">
                <a:solidFill>
                  <a:srgbClr val="FFFFFF"/>
                </a:solidFill>
                <a:latin typeface="Garamond"/>
              </a:rPr>
              <a:t>и справедливым.</a:t>
            </a:r>
            <a:r>
              <a:rPr lang="en-US" sz="1800" b="1" strike="noStrike" spc="-1">
                <a:solidFill>
                  <a:srgbClr val="FFFFFF"/>
                </a:solidFill>
                <a:latin typeface="Garamond"/>
              </a:rPr>
              <a:t> </a:t>
            </a:r>
            <a:endParaRPr lang="en-US" sz="18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3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457200" y="-36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>
            <a:noAutofit/>
          </a:bodyPr>
          <a:lstStyle/>
          <a:p>
            <a:pPr algn="ctr"/>
            <a:r>
              <a:rPr lang="en-US" sz="4400" b="1" strike="noStrike" spc="-1">
                <a:solidFill>
                  <a:srgbClr val="E5E5FF"/>
                </a:solidFill>
                <a:latin typeface="Garamond"/>
              </a:rPr>
              <a:t>Рынок труда</a:t>
            </a:r>
          </a:p>
        </p:txBody>
      </p:sp>
      <p:sp>
        <p:nvSpPr>
          <p:cNvPr id="104" name="TextShape 2"/>
          <p:cNvSpPr txBox="1"/>
          <p:nvPr/>
        </p:nvSpPr>
        <p:spPr>
          <a:xfrm>
            <a:off x="457200" y="1218960"/>
            <a:ext cx="8229600" cy="518148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>
            <a:normAutofit/>
          </a:bodyPr>
          <a:lstStyle/>
          <a:p>
            <a:pPr marL="342720" indent="-342720">
              <a:spcBef>
                <a:spcPts val="799"/>
              </a:spcBef>
            </a:pPr>
            <a:r>
              <a:rPr lang="ru-RU" sz="3200" b="1" i="1" strike="noStrike" spc="-1">
                <a:solidFill>
                  <a:srgbClr val="FFFFFF"/>
                </a:solidFill>
                <a:latin typeface="Garamond"/>
              </a:rPr>
              <a:t>(</a:t>
            </a:r>
            <a:r>
              <a:rPr lang="en-US" sz="3200" b="1" i="1" strike="noStrike" spc="-1">
                <a:solidFill>
                  <a:srgbClr val="FFFFFF"/>
                </a:solidFill>
                <a:latin typeface="Garamond"/>
              </a:rPr>
              <a:t>labor</a:t>
            </a:r>
            <a:r>
              <a:rPr lang="ru-RU" sz="3200" b="1" i="1" strike="noStrike" spc="-1">
                <a:solidFill>
                  <a:srgbClr val="FFFFFF"/>
                </a:solidFill>
                <a:latin typeface="Garamond"/>
              </a:rPr>
              <a:t> </a:t>
            </a:r>
            <a:r>
              <a:rPr lang="en-US" sz="3200" b="1" i="1" strike="noStrike" spc="-1">
                <a:solidFill>
                  <a:srgbClr val="FFFFFF"/>
                </a:solidFill>
                <a:latin typeface="Garamond"/>
              </a:rPr>
              <a:t>market</a:t>
            </a:r>
            <a:r>
              <a:rPr lang="ru-RU" sz="3200" b="1" i="1" strike="noStrike" spc="-1">
                <a:solidFill>
                  <a:srgbClr val="FFFFFF"/>
                </a:solidFill>
                <a:latin typeface="Garamond"/>
              </a:rPr>
              <a:t>) </a:t>
            </a:r>
            <a:r>
              <a:rPr lang="ru-RU" sz="3200" b="1" strike="noStrike" spc="-1">
                <a:solidFill>
                  <a:srgbClr val="FFFFFF"/>
                </a:solidFill>
                <a:latin typeface="Garamond"/>
              </a:rPr>
              <a:t>— сфера устойчивого обмена услуг труда </a:t>
            </a:r>
            <a:r>
              <a:rPr lang="ru-RU" sz="3200" b="1" strike="noStrike" spc="-1">
                <a:solidFill>
                  <a:srgbClr val="FFFFFF"/>
                </a:solidFill>
                <a:latin typeface="Arial"/>
              </a:rPr>
              <a:t>н</a:t>
            </a:r>
            <a:r>
              <a:rPr lang="ru-RU" sz="3200" b="1" strike="noStrike" spc="-1">
                <a:solidFill>
                  <a:srgbClr val="FFFFFF"/>
                </a:solidFill>
                <a:latin typeface="Garamond"/>
              </a:rPr>
              <a:t>а заработную плату между продавцами</a:t>
            </a:r>
            <a:br/>
            <a:r>
              <a:rPr lang="ru-RU" sz="3200" b="1" strike="noStrike" spc="-1">
                <a:solidFill>
                  <a:srgbClr val="FFFFFF"/>
                </a:solidFill>
                <a:latin typeface="Garamond"/>
              </a:rPr>
              <a:t>и покупателями.</a:t>
            </a:r>
            <a:endParaRPr lang="en-US" sz="3200" b="0" strike="noStrike" spc="-1">
              <a:solidFill>
                <a:srgbClr val="FFFFFF"/>
              </a:solidFill>
              <a:latin typeface="Garamond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3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extShape 1"/>
          <p:cNvSpPr txBox="1"/>
          <p:nvPr/>
        </p:nvSpPr>
        <p:spPr>
          <a:xfrm>
            <a:off x="457200" y="-36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>
            <a:noAutofit/>
          </a:bodyPr>
          <a:lstStyle/>
          <a:p>
            <a:pPr algn="ctr"/>
            <a:r>
              <a:rPr lang="ru-RU" sz="4400" b="1" strike="noStrike" spc="-1">
                <a:solidFill>
                  <a:srgbClr val="E5E5FF"/>
                </a:solidFill>
                <a:latin typeface="Garamond"/>
              </a:rPr>
              <a:t>Выводы</a:t>
            </a:r>
            <a:r>
              <a:rPr lang="en-US" sz="4400" b="1" strike="noStrike" spc="-1">
                <a:solidFill>
                  <a:srgbClr val="E5E5FF"/>
                </a:solidFill>
                <a:latin typeface="Garamond"/>
              </a:rPr>
              <a:t> (1)</a:t>
            </a:r>
          </a:p>
        </p:txBody>
      </p:sp>
      <p:sp>
        <p:nvSpPr>
          <p:cNvPr id="181" name="TextShape 2"/>
          <p:cNvSpPr txBox="1"/>
          <p:nvPr/>
        </p:nvSpPr>
        <p:spPr>
          <a:xfrm>
            <a:off x="457200" y="1218960"/>
            <a:ext cx="8229600" cy="518148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>
            <a:normAutofit fontScale="66000"/>
          </a:bodyPr>
          <a:lstStyle/>
          <a:p>
            <a:pPr marL="342720" indent="-342720">
              <a:spcBef>
                <a:spcPts val="697"/>
              </a:spcBef>
              <a:buClr>
                <a:srgbClr val="FFCC00"/>
              </a:buClr>
              <a:buSzPct val="70000"/>
              <a:buFont typeface="Wingdings" charset="2"/>
              <a:buChar char=""/>
            </a:pPr>
            <a:r>
              <a:rPr lang="ru-RU" sz="2800" b="0" strike="noStrike" spc="-1">
                <a:solidFill>
                  <a:srgbClr val="FFFFFF"/>
                </a:solidFill>
                <a:latin typeface="Garamond"/>
              </a:rPr>
              <a:t>Рынок труда — это сфера устойчивого обмена между продавцами услуг труда и их покупателями за заработную плату. </a:t>
            </a:r>
            <a:endParaRPr lang="en-US" sz="2800" b="0" strike="noStrike" spc="-1">
              <a:solidFill>
                <a:srgbClr val="FFFFFF"/>
              </a:solidFill>
              <a:latin typeface="Garamond"/>
            </a:endParaRPr>
          </a:p>
          <a:p>
            <a:pPr marL="342720" indent="-342720">
              <a:spcBef>
                <a:spcPts val="697"/>
              </a:spcBef>
              <a:buClr>
                <a:srgbClr val="FFCC00"/>
              </a:buClr>
              <a:buSzPct val="70000"/>
              <a:buFont typeface="Wingdings" charset="2"/>
              <a:buChar char=""/>
            </a:pPr>
            <a:r>
              <a:rPr lang="ru-RU" sz="2800" b="0" strike="noStrike" spc="-1">
                <a:solidFill>
                  <a:srgbClr val="FFFFFF"/>
                </a:solidFill>
                <a:latin typeface="Garamond"/>
              </a:rPr>
              <a:t>Население, участвующее на рынке труда</a:t>
            </a:r>
            <a:br/>
            <a:r>
              <a:rPr lang="ru-RU" sz="2800" b="0" strike="noStrike" spc="-1">
                <a:solidFill>
                  <a:srgbClr val="FFFFFF"/>
                </a:solidFill>
                <a:latin typeface="Garamond"/>
              </a:rPr>
              <a:t>в качестве продавца или покупателя, считается экономически активным. </a:t>
            </a:r>
            <a:endParaRPr lang="en-US" sz="2800" b="0" strike="noStrike" spc="-1">
              <a:solidFill>
                <a:srgbClr val="FFFFFF"/>
              </a:solidFill>
              <a:latin typeface="Garamond"/>
            </a:endParaRPr>
          </a:p>
          <a:p>
            <a:pPr marL="342720" indent="-342720">
              <a:spcBef>
                <a:spcPts val="697"/>
              </a:spcBef>
              <a:buClr>
                <a:srgbClr val="FFCC00"/>
              </a:buClr>
              <a:buSzPct val="70000"/>
              <a:buFont typeface="Wingdings" charset="2"/>
              <a:buChar char=""/>
            </a:pPr>
            <a:r>
              <a:rPr lang="ru-RU" sz="2800" b="0" strike="noStrike" spc="-1">
                <a:solidFill>
                  <a:srgbClr val="FFFFFF"/>
                </a:solidFill>
                <a:latin typeface="Garamond"/>
              </a:rPr>
              <a:t>Те, кто находит работу, становятся занятыми, остальные остаются безработными.</a:t>
            </a:r>
            <a:endParaRPr lang="en-US" sz="2800" b="0" strike="noStrike" spc="-1">
              <a:solidFill>
                <a:srgbClr val="FFFFFF"/>
              </a:solidFill>
              <a:latin typeface="Garamond"/>
            </a:endParaRPr>
          </a:p>
          <a:p>
            <a:pPr marL="342720" indent="-342720">
              <a:spcBef>
                <a:spcPts val="697"/>
              </a:spcBef>
              <a:buClr>
                <a:srgbClr val="FFCC00"/>
              </a:buClr>
              <a:buSzPct val="70000"/>
              <a:buFont typeface="Wingdings" charset="2"/>
              <a:buChar char=""/>
            </a:pPr>
            <a:r>
              <a:rPr lang="ru-RU" sz="2800" b="0" strike="noStrike" spc="-1">
                <a:solidFill>
                  <a:srgbClr val="FFFFFF"/>
                </a:solidFill>
                <a:latin typeface="Garamond"/>
              </a:rPr>
              <a:t>Спрос на труд — это объем услуг труда, который производители готовы приобрести при существующих ценах на труд (зарплатах). </a:t>
            </a:r>
            <a:endParaRPr lang="en-US" sz="2800" b="0" strike="noStrike" spc="-1">
              <a:solidFill>
                <a:srgbClr val="FFFFFF"/>
              </a:solidFill>
              <a:latin typeface="Garamond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3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TextShape 1"/>
          <p:cNvSpPr txBox="1"/>
          <p:nvPr/>
        </p:nvSpPr>
        <p:spPr>
          <a:xfrm>
            <a:off x="457200" y="-36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>
            <a:noAutofit/>
          </a:bodyPr>
          <a:lstStyle/>
          <a:p>
            <a:pPr algn="ctr"/>
            <a:r>
              <a:rPr lang="ru-RU" sz="4400" b="1" strike="noStrike" spc="-1">
                <a:solidFill>
                  <a:srgbClr val="E5E5FF"/>
                </a:solidFill>
                <a:latin typeface="Garamond"/>
              </a:rPr>
              <a:t>Выводы</a:t>
            </a:r>
            <a:r>
              <a:rPr lang="en-US" sz="4400" b="1" strike="noStrike" spc="-1">
                <a:solidFill>
                  <a:srgbClr val="E5E5FF"/>
                </a:solidFill>
                <a:latin typeface="Garamond"/>
              </a:rPr>
              <a:t> (2)</a:t>
            </a:r>
          </a:p>
        </p:txBody>
      </p:sp>
      <p:sp>
        <p:nvSpPr>
          <p:cNvPr id="183" name="TextShape 2"/>
          <p:cNvSpPr txBox="1"/>
          <p:nvPr/>
        </p:nvSpPr>
        <p:spPr>
          <a:xfrm>
            <a:off x="457200" y="1218960"/>
            <a:ext cx="8229600" cy="518148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>
            <a:normAutofit fontScale="81000"/>
          </a:bodyPr>
          <a:lstStyle/>
          <a:p>
            <a:pPr marL="342720" indent="-342720">
              <a:lnSpc>
                <a:spcPct val="90000"/>
              </a:lnSpc>
              <a:spcBef>
                <a:spcPts val="799"/>
              </a:spcBef>
              <a:buClr>
                <a:srgbClr val="FFCC00"/>
              </a:buClr>
              <a:buSzPct val="70000"/>
              <a:buFont typeface="Wingdings" charset="2"/>
              <a:buChar char=""/>
            </a:pPr>
            <a:r>
              <a:rPr lang="ru-RU" sz="3200" b="0" strike="noStrike" spc="-1">
                <a:solidFill>
                  <a:srgbClr val="FFFFFF"/>
                </a:solidFill>
                <a:latin typeface="Garamond"/>
              </a:rPr>
              <a:t>Предложение труда — это объем услуг труда, который домохозяйства готовы предложить на рынок при существующих ценах на труд (зарплатах). </a:t>
            </a:r>
            <a:endParaRPr lang="en-US" sz="3200" b="0" strike="noStrike" spc="-1">
              <a:solidFill>
                <a:srgbClr val="FFFFFF"/>
              </a:solidFill>
              <a:latin typeface="Garamond"/>
            </a:endParaRPr>
          </a:p>
          <a:p>
            <a:pPr marL="342720" indent="-342720">
              <a:lnSpc>
                <a:spcPct val="90000"/>
              </a:lnSpc>
              <a:spcBef>
                <a:spcPts val="799"/>
              </a:spcBef>
              <a:buClr>
                <a:srgbClr val="FFCC00"/>
              </a:buClr>
              <a:buSzPct val="70000"/>
              <a:buFont typeface="Wingdings" charset="2"/>
              <a:buChar char=""/>
            </a:pPr>
            <a:r>
              <a:rPr lang="ru-RU" sz="3200" b="0" strike="noStrike" spc="-1">
                <a:solidFill>
                  <a:srgbClr val="FFFFFF"/>
                </a:solidFill>
                <a:latin typeface="Garamond"/>
              </a:rPr>
              <a:t>Равновесие на рынке труда</a:t>
            </a:r>
            <a:br/>
            <a:r>
              <a:rPr lang="ru-RU" sz="3200" b="0" strike="noStrike" spc="-1">
                <a:solidFill>
                  <a:srgbClr val="FFFFFF"/>
                </a:solidFill>
                <a:latin typeface="Garamond"/>
              </a:rPr>
              <a:t>показывает количество работников, которые будут наняты, и уровень их заработной платы — материального вознаграждения наемному работнику</a:t>
            </a:r>
            <a:br/>
            <a:r>
              <a:rPr lang="ru-RU" sz="3200" b="0" strike="noStrike" spc="-1">
                <a:solidFill>
                  <a:srgbClr val="FFFFFF"/>
                </a:solidFill>
                <a:latin typeface="Garamond"/>
              </a:rPr>
              <a:t>за использование его труда.</a:t>
            </a:r>
            <a:r>
              <a:rPr lang="en-US" sz="3200" b="0" strike="noStrike" spc="-1">
                <a:solidFill>
                  <a:srgbClr val="FFFFFF"/>
                </a:solidFill>
                <a:latin typeface="Garamond"/>
              </a:rPr>
              <a:t> </a:t>
            </a:r>
          </a:p>
          <a:p>
            <a:pPr marL="342720" indent="-342720">
              <a:lnSpc>
                <a:spcPct val="90000"/>
              </a:lnSpc>
              <a:spcBef>
                <a:spcPts val="799"/>
              </a:spcBef>
              <a:buClr>
                <a:srgbClr val="FFCC00"/>
              </a:buClr>
              <a:buSzPct val="70000"/>
              <a:buFont typeface="Wingdings" charset="2"/>
              <a:buChar char=""/>
            </a:pPr>
            <a:endParaRPr lang="en-US" sz="3200" b="0" strike="noStrike" spc="-1">
              <a:solidFill>
                <a:srgbClr val="FFFFFF"/>
              </a:solidFill>
              <a:latin typeface="Garamon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3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457200" y="-36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>
            <a:noAutofit/>
          </a:bodyPr>
          <a:lstStyle/>
          <a:p>
            <a:pPr algn="ctr"/>
            <a:r>
              <a:rPr lang="ru-RU" sz="4400" b="1" strike="noStrike" spc="-1">
                <a:solidFill>
                  <a:srgbClr val="E5E5FF"/>
                </a:solidFill>
                <a:latin typeface="Garamond"/>
              </a:rPr>
              <a:t>Особенности рынка труда</a:t>
            </a:r>
            <a:endParaRPr lang="en-US" sz="4400" b="1" strike="noStrike" spc="-1">
              <a:solidFill>
                <a:srgbClr val="E5E5FF"/>
              </a:solidFill>
              <a:latin typeface="Garamond"/>
            </a:endParaRPr>
          </a:p>
        </p:txBody>
      </p:sp>
      <p:sp>
        <p:nvSpPr>
          <p:cNvPr id="106" name="TextShape 2"/>
          <p:cNvSpPr txBox="1"/>
          <p:nvPr/>
        </p:nvSpPr>
        <p:spPr>
          <a:xfrm>
            <a:off x="457200" y="1218960"/>
            <a:ext cx="8229600" cy="518148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>
            <a:normAutofit fontScale="73000"/>
          </a:bodyPr>
          <a:lstStyle/>
          <a:p>
            <a:pPr marL="342720" indent="-342720">
              <a:spcBef>
                <a:spcPts val="697"/>
              </a:spcBef>
              <a:buClr>
                <a:srgbClr val="FFCC00"/>
              </a:buClr>
              <a:buSzPct val="70000"/>
              <a:buFont typeface="Wingdings" charset="2"/>
              <a:buChar char=""/>
            </a:pPr>
            <a:r>
              <a:rPr lang="ru-RU" sz="2800" b="0" strike="noStrike" spc="-1">
                <a:solidFill>
                  <a:srgbClr val="FFFFFF"/>
                </a:solidFill>
                <a:latin typeface="Garamond"/>
              </a:rPr>
              <a:t>На рынке труда продаются и покупаются только услуги труда, а не сами работники.</a:t>
            </a:r>
            <a:endParaRPr lang="en-US" sz="2800" b="0" strike="noStrike" spc="-1">
              <a:solidFill>
                <a:srgbClr val="FFFFFF"/>
              </a:solidFill>
              <a:latin typeface="Garamond"/>
            </a:endParaRPr>
          </a:p>
          <a:p>
            <a:pPr marL="342720" indent="-342720">
              <a:spcBef>
                <a:spcPts val="697"/>
              </a:spcBef>
              <a:buClr>
                <a:srgbClr val="FFCC00"/>
              </a:buClr>
              <a:buSzPct val="70000"/>
              <a:buFont typeface="Wingdings" charset="2"/>
              <a:buChar char=""/>
            </a:pPr>
            <a:r>
              <a:rPr lang="ru-RU" sz="2800" b="0" strike="noStrike" spc="-1">
                <a:solidFill>
                  <a:srgbClr val="FFFFFF"/>
                </a:solidFill>
                <a:latin typeface="Garamond"/>
              </a:rPr>
              <a:t>Рынок труда очень разнородный: спрос предъявляется на трудовые услуги разного уровня квалификации и различается по своей географии.</a:t>
            </a:r>
            <a:endParaRPr lang="en-US" sz="2800" b="0" strike="noStrike" spc="-1">
              <a:solidFill>
                <a:srgbClr val="FFFFFF"/>
              </a:solidFill>
              <a:latin typeface="Garamond"/>
            </a:endParaRPr>
          </a:p>
          <a:p>
            <a:pPr marL="342720" indent="-342720">
              <a:spcBef>
                <a:spcPts val="697"/>
              </a:spcBef>
              <a:buClr>
                <a:srgbClr val="FFCC00"/>
              </a:buClr>
              <a:buSzPct val="70000"/>
              <a:buFont typeface="Wingdings" charset="2"/>
              <a:buChar char=""/>
            </a:pPr>
            <a:r>
              <a:rPr lang="ru-RU" sz="2800" b="0" strike="noStrike" spc="-1">
                <a:solidFill>
                  <a:srgbClr val="FFFFFF"/>
                </a:solidFill>
                <a:latin typeface="Garamond"/>
              </a:rPr>
              <a:t>Приобретение услуги труда подразумевает возникновение длительных отношений между покупателем и продавцом.</a:t>
            </a:r>
            <a:endParaRPr lang="en-US" sz="2800" b="0" strike="noStrike" spc="-1">
              <a:solidFill>
                <a:srgbClr val="FFFFFF"/>
              </a:solidFill>
              <a:latin typeface="Garamond"/>
            </a:endParaRPr>
          </a:p>
          <a:p>
            <a:pPr marL="342720" indent="-342720">
              <a:spcBef>
                <a:spcPts val="697"/>
              </a:spcBef>
              <a:buClr>
                <a:srgbClr val="FFCC00"/>
              </a:buClr>
              <a:buSzPct val="70000"/>
              <a:buFont typeface="Wingdings" charset="2"/>
              <a:buChar char=""/>
            </a:pPr>
            <a:r>
              <a:rPr lang="ru-RU" sz="2800" b="0" strike="noStrike" spc="-1">
                <a:solidFill>
                  <a:srgbClr val="FFFFFF"/>
                </a:solidFill>
                <a:latin typeface="Garamond"/>
              </a:rPr>
              <a:t>Зарплата — цена услуг труда — является наименее гибкой из всех цен в экономике.</a:t>
            </a:r>
            <a:endParaRPr lang="en-US" sz="2800" b="0" strike="noStrike" spc="-1">
              <a:solidFill>
                <a:srgbClr val="FFFFFF"/>
              </a:solidFill>
              <a:latin typeface="Garamon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3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Shape 1"/>
          <p:cNvSpPr txBox="1"/>
          <p:nvPr/>
        </p:nvSpPr>
        <p:spPr>
          <a:xfrm>
            <a:off x="0" y="-36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>
            <a:noAutofit/>
          </a:bodyPr>
          <a:lstStyle/>
          <a:p>
            <a:pPr algn="ctr"/>
            <a:r>
              <a:rPr lang="en-US" sz="4000" b="1" strike="noStrike" spc="-1">
                <a:solidFill>
                  <a:srgbClr val="E5E5FF"/>
                </a:solidFill>
                <a:latin typeface="Garamond"/>
              </a:rPr>
              <a:t>Экономически активное население </a:t>
            </a:r>
          </a:p>
        </p:txBody>
      </p:sp>
      <p:sp>
        <p:nvSpPr>
          <p:cNvPr id="108" name="TextShape 2"/>
          <p:cNvSpPr txBox="1"/>
          <p:nvPr/>
        </p:nvSpPr>
        <p:spPr>
          <a:xfrm>
            <a:off x="457200" y="1218960"/>
            <a:ext cx="8229600" cy="518148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>
            <a:normAutofit/>
          </a:bodyPr>
          <a:lstStyle/>
          <a:p>
            <a:pPr marL="342720" indent="-342720">
              <a:spcBef>
                <a:spcPts val="799"/>
              </a:spcBef>
            </a:pPr>
            <a:r>
              <a:rPr lang="ru-RU" sz="3200" b="1" i="1" strike="noStrike" spc="-1">
                <a:solidFill>
                  <a:srgbClr val="FFFFFF"/>
                </a:solidFill>
                <a:latin typeface="Garamond"/>
              </a:rPr>
              <a:t>(рабочая сила, </a:t>
            </a:r>
            <a:r>
              <a:rPr lang="en-US" sz="3200" b="1" i="1" strike="noStrike" spc="-1">
                <a:solidFill>
                  <a:srgbClr val="FFFFFF"/>
                </a:solidFill>
                <a:latin typeface="Garamond"/>
              </a:rPr>
              <a:t>labor</a:t>
            </a:r>
            <a:r>
              <a:rPr lang="ru-RU" sz="3200" b="1" i="1" strike="noStrike" spc="-1">
                <a:solidFill>
                  <a:srgbClr val="FFFFFF"/>
                </a:solidFill>
                <a:latin typeface="Garamond"/>
              </a:rPr>
              <a:t> </a:t>
            </a:r>
            <a:r>
              <a:rPr lang="en-US" sz="3200" b="1" i="1" strike="noStrike" spc="-1">
                <a:solidFill>
                  <a:srgbClr val="FFFFFF"/>
                </a:solidFill>
                <a:latin typeface="Garamond"/>
              </a:rPr>
              <a:t>force</a:t>
            </a:r>
            <a:r>
              <a:rPr lang="ru-RU" sz="3200" b="1" i="1" strike="noStrike" spc="-1">
                <a:solidFill>
                  <a:srgbClr val="FFFFFF"/>
                </a:solidFill>
                <a:latin typeface="Garamond"/>
              </a:rPr>
              <a:t>)</a:t>
            </a:r>
            <a:r>
              <a:rPr lang="ru-RU" sz="3200" b="1" strike="noStrike" spc="-1">
                <a:solidFill>
                  <a:srgbClr val="FFFFFF"/>
                </a:solidFill>
                <a:latin typeface="Garamond"/>
              </a:rPr>
              <a:t> — часть населения, способная к участию</a:t>
            </a:r>
            <a:br/>
            <a:r>
              <a:rPr lang="ru-RU" sz="3200" b="1" strike="noStrike" spc="-1">
                <a:solidFill>
                  <a:srgbClr val="FFFFFF"/>
                </a:solidFill>
                <a:latin typeface="Garamond"/>
              </a:rPr>
              <a:t>в производительном труде. </a:t>
            </a:r>
            <a:endParaRPr lang="en-US" sz="3200" b="0" strike="noStrike" spc="-1">
              <a:solidFill>
                <a:srgbClr val="FFFFFF"/>
              </a:solidFill>
              <a:latin typeface="Garamond"/>
            </a:endParaRPr>
          </a:p>
          <a:p>
            <a:pPr marL="342720" indent="-342720">
              <a:spcBef>
                <a:spcPts val="799"/>
              </a:spcBef>
            </a:pPr>
            <a:endParaRPr lang="en-US" sz="3200" b="0" strike="noStrike" spc="-1">
              <a:solidFill>
                <a:srgbClr val="FFFFFF"/>
              </a:solidFill>
              <a:latin typeface="Garamond"/>
            </a:endParaRPr>
          </a:p>
          <a:p>
            <a:pPr marL="342720" indent="-342720">
              <a:spcBef>
                <a:spcPts val="799"/>
              </a:spcBef>
            </a:pPr>
            <a:r>
              <a:rPr lang="ru-RU" sz="3200" b="1" strike="noStrike" spc="-1">
                <a:solidFill>
                  <a:srgbClr val="FFFFFF"/>
                </a:solidFill>
                <a:latin typeface="Garamond"/>
              </a:rPr>
              <a:t>Рабочая сила состоит из:</a:t>
            </a:r>
            <a:endParaRPr lang="en-US" sz="3200" b="0" strike="noStrike" spc="-1">
              <a:solidFill>
                <a:srgbClr val="FFFFFF"/>
              </a:solidFill>
              <a:latin typeface="Garamond"/>
            </a:endParaRPr>
          </a:p>
          <a:p>
            <a:pPr marL="342720" indent="-342720">
              <a:spcBef>
                <a:spcPts val="799"/>
              </a:spcBef>
              <a:buClr>
                <a:srgbClr val="FFCC00"/>
              </a:buClr>
              <a:buSzPct val="70000"/>
              <a:buFont typeface="Wingdings" charset="2"/>
              <a:buChar char=""/>
            </a:pPr>
            <a:r>
              <a:rPr lang="ru-RU" sz="3200" b="1" strike="noStrike" spc="-1">
                <a:solidFill>
                  <a:srgbClr val="FFFFFF"/>
                </a:solidFill>
                <a:latin typeface="Garamond"/>
              </a:rPr>
              <a:t>занятых (</a:t>
            </a:r>
            <a:r>
              <a:rPr lang="en-US" sz="3200" b="1" strike="noStrike" spc="-1">
                <a:solidFill>
                  <a:srgbClr val="FFFFFF"/>
                </a:solidFill>
                <a:latin typeface="Garamond"/>
              </a:rPr>
              <a:t>employed</a:t>
            </a:r>
            <a:r>
              <a:rPr lang="ru-RU" sz="3200" b="1" strike="noStrike" spc="-1">
                <a:solidFill>
                  <a:srgbClr val="FFFFFF"/>
                </a:solidFill>
                <a:latin typeface="Garamond"/>
              </a:rPr>
              <a:t>)</a:t>
            </a:r>
            <a:endParaRPr lang="en-US" sz="3200" b="0" strike="noStrike" spc="-1">
              <a:solidFill>
                <a:srgbClr val="FFFFFF"/>
              </a:solidFill>
              <a:latin typeface="Garamond"/>
            </a:endParaRPr>
          </a:p>
          <a:p>
            <a:pPr marL="342720" indent="-342720">
              <a:spcBef>
                <a:spcPts val="799"/>
              </a:spcBef>
              <a:buClr>
                <a:srgbClr val="FFCC00"/>
              </a:buClr>
              <a:buSzPct val="70000"/>
              <a:buFont typeface="Wingdings" charset="2"/>
              <a:buChar char=""/>
            </a:pPr>
            <a:r>
              <a:rPr lang="ru-RU" sz="3200" b="1" strike="noStrike" spc="-1">
                <a:solidFill>
                  <a:srgbClr val="FFFFFF"/>
                </a:solidFill>
                <a:latin typeface="Garamond"/>
              </a:rPr>
              <a:t>безработных (</a:t>
            </a:r>
            <a:r>
              <a:rPr lang="en-US" sz="3200" b="1" strike="noStrike" spc="-1">
                <a:solidFill>
                  <a:srgbClr val="FFFFFF"/>
                </a:solidFill>
                <a:latin typeface="Garamond"/>
              </a:rPr>
              <a:t>unemployed</a:t>
            </a:r>
            <a:r>
              <a:rPr lang="ru-RU" sz="3200" b="1" strike="noStrike" spc="-1">
                <a:solidFill>
                  <a:srgbClr val="FFFFFF"/>
                </a:solidFill>
                <a:latin typeface="Garamond"/>
              </a:rPr>
              <a:t>)</a:t>
            </a:r>
            <a:endParaRPr lang="en-US" sz="3200" b="0" strike="noStrike" spc="-1">
              <a:solidFill>
                <a:srgbClr val="FFFFFF"/>
              </a:solidFill>
              <a:latin typeface="Garamon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3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0" y="-36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>
            <a:noAutofit/>
          </a:bodyPr>
          <a:lstStyle/>
          <a:p>
            <a:pPr algn="ctr"/>
            <a:r>
              <a:rPr lang="ru-RU" sz="4400" b="1" strike="noStrike" spc="-1">
                <a:solidFill>
                  <a:srgbClr val="E5E5FF"/>
                </a:solidFill>
                <a:latin typeface="Garamond"/>
              </a:rPr>
              <a:t>Занятые</a:t>
            </a:r>
            <a:endParaRPr lang="en-US" sz="4400" b="1" strike="noStrike" spc="-1">
              <a:solidFill>
                <a:srgbClr val="E5E5FF"/>
              </a:solidFill>
              <a:latin typeface="Garamond"/>
            </a:endParaRPr>
          </a:p>
        </p:txBody>
      </p:sp>
      <p:sp>
        <p:nvSpPr>
          <p:cNvPr id="110" name="TextShape 2"/>
          <p:cNvSpPr txBox="1"/>
          <p:nvPr/>
        </p:nvSpPr>
        <p:spPr>
          <a:xfrm>
            <a:off x="457200" y="1218960"/>
            <a:ext cx="8229600" cy="518148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>
            <a:normAutofit fontScale="81000"/>
          </a:bodyPr>
          <a:lstStyle/>
          <a:p>
            <a:pPr marL="342720" indent="-342720">
              <a:spcBef>
                <a:spcPts val="697"/>
              </a:spcBef>
              <a:buClr>
                <a:srgbClr val="FFCC00"/>
              </a:buClr>
              <a:buSzPct val="70000"/>
              <a:buFont typeface="Wingdings" charset="2"/>
              <a:buChar char=""/>
            </a:pPr>
            <a:r>
              <a:rPr lang="ru-RU" sz="2800" b="1" strike="noStrike" spc="-1">
                <a:solidFill>
                  <a:srgbClr val="FFFFFF"/>
                </a:solidFill>
                <a:latin typeface="Garamond"/>
              </a:rPr>
              <a:t>все, кто выполняет оплачиваемую</a:t>
            </a:r>
            <a:br/>
            <a:r>
              <a:rPr lang="ru-RU" sz="2800" b="1" strike="noStrike" spc="-1">
                <a:solidFill>
                  <a:srgbClr val="FFFFFF"/>
                </a:solidFill>
                <a:latin typeface="Garamond"/>
              </a:rPr>
              <a:t>и неоплачиваемую работу по найму, приносящую доход;</a:t>
            </a:r>
            <a:endParaRPr lang="en-US" sz="2800" b="0" strike="noStrike" spc="-1">
              <a:solidFill>
                <a:srgbClr val="FFFFFF"/>
              </a:solidFill>
              <a:latin typeface="Garamond"/>
            </a:endParaRPr>
          </a:p>
          <a:p>
            <a:pPr marL="342720" indent="-342720">
              <a:spcBef>
                <a:spcPts val="697"/>
              </a:spcBef>
              <a:buClr>
                <a:srgbClr val="FFCC00"/>
              </a:buClr>
              <a:buSzPct val="70000"/>
              <a:buFont typeface="Wingdings" charset="2"/>
              <a:buChar char=""/>
            </a:pPr>
            <a:r>
              <a:rPr lang="ru-RU" sz="2800" b="1" strike="noStrike" spc="-1">
                <a:solidFill>
                  <a:srgbClr val="FFFFFF"/>
                </a:solidFill>
                <a:latin typeface="Garamond"/>
              </a:rPr>
              <a:t>лица, которые временно отсутствуют</a:t>
            </a:r>
            <a:br/>
            <a:r>
              <a:rPr lang="ru-RU" sz="2800" b="1" strike="noStrike" spc="-1">
                <a:solidFill>
                  <a:srgbClr val="FFFFFF"/>
                </a:solidFill>
                <a:latin typeface="Garamond"/>
              </a:rPr>
              <a:t>на работе (по болезни, уходу за ребенком и пр.);</a:t>
            </a:r>
            <a:endParaRPr lang="en-US" sz="2800" b="0" strike="noStrike" spc="-1">
              <a:solidFill>
                <a:srgbClr val="FFFFFF"/>
              </a:solidFill>
              <a:latin typeface="Garamond"/>
            </a:endParaRPr>
          </a:p>
          <a:p>
            <a:pPr marL="342720" indent="-342720">
              <a:spcBef>
                <a:spcPts val="697"/>
              </a:spcBef>
              <a:buClr>
                <a:srgbClr val="FFCC00"/>
              </a:buClr>
              <a:buSzPct val="70000"/>
              <a:buFont typeface="Wingdings" charset="2"/>
              <a:buChar char=""/>
            </a:pPr>
            <a:r>
              <a:rPr lang="ru-RU" sz="2800" b="1" strike="noStrike" spc="-1">
                <a:solidFill>
                  <a:srgbClr val="FFFFFF"/>
                </a:solidFill>
                <a:latin typeface="Garamond"/>
              </a:rPr>
              <a:t>лица, работающие на семейных предприятиях;</a:t>
            </a:r>
            <a:endParaRPr lang="en-US" sz="2800" b="0" strike="noStrike" spc="-1">
              <a:solidFill>
                <a:srgbClr val="FFFFFF"/>
              </a:solidFill>
              <a:latin typeface="Garamond"/>
            </a:endParaRPr>
          </a:p>
          <a:p>
            <a:pPr marL="342720" indent="-342720">
              <a:spcBef>
                <a:spcPts val="697"/>
              </a:spcBef>
              <a:buClr>
                <a:srgbClr val="FFCC00"/>
              </a:buClr>
              <a:buSzPct val="70000"/>
              <a:buFont typeface="Wingdings" charset="2"/>
              <a:buChar char=""/>
            </a:pPr>
            <a:r>
              <a:rPr lang="ru-RU" sz="2800" b="1" strike="noStrike" spc="-1">
                <a:solidFill>
                  <a:srgbClr val="FFFFFF"/>
                </a:solidFill>
                <a:latin typeface="Garamond"/>
              </a:rPr>
              <a:t>лица, занятые в домашнем хозяйстве производством товаров и услуг</a:t>
            </a:r>
            <a:br/>
            <a:r>
              <a:rPr lang="ru-RU" sz="2800" b="1" strike="noStrike" spc="-1">
                <a:solidFill>
                  <a:srgbClr val="FFFFFF"/>
                </a:solidFill>
                <a:latin typeface="Garamond"/>
              </a:rPr>
              <a:t>для реализации на рынке.</a:t>
            </a:r>
            <a:endParaRPr lang="en-US" sz="2800" b="0" strike="noStrike" spc="-1">
              <a:solidFill>
                <a:srgbClr val="FFFFFF"/>
              </a:solidFill>
              <a:latin typeface="Garamon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3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Shape 1"/>
          <p:cNvSpPr txBox="1"/>
          <p:nvPr/>
        </p:nvSpPr>
        <p:spPr>
          <a:xfrm>
            <a:off x="0" y="-36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>
            <a:noAutofit/>
          </a:bodyPr>
          <a:lstStyle/>
          <a:p>
            <a:pPr algn="ctr"/>
            <a:r>
              <a:rPr lang="ru-RU" sz="4400" b="1" strike="noStrike" spc="-1">
                <a:solidFill>
                  <a:srgbClr val="E5E5FF"/>
                </a:solidFill>
                <a:latin typeface="Garamond"/>
              </a:rPr>
              <a:t>Безработные</a:t>
            </a:r>
            <a:endParaRPr lang="en-US" sz="4400" b="1" strike="noStrike" spc="-1">
              <a:solidFill>
                <a:srgbClr val="E5E5FF"/>
              </a:solidFill>
              <a:latin typeface="Garamond"/>
            </a:endParaRPr>
          </a:p>
        </p:txBody>
      </p:sp>
      <p:sp>
        <p:nvSpPr>
          <p:cNvPr id="112" name="TextShape 2"/>
          <p:cNvSpPr txBox="1"/>
          <p:nvPr/>
        </p:nvSpPr>
        <p:spPr>
          <a:xfrm>
            <a:off x="457200" y="1218960"/>
            <a:ext cx="8229600" cy="518148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>
            <a:normAutofit fontScale="97000"/>
          </a:bodyPr>
          <a:lstStyle/>
          <a:p>
            <a:pPr marL="342720" indent="-342720">
              <a:spcBef>
                <a:spcPts val="799"/>
              </a:spcBef>
            </a:pPr>
            <a:r>
              <a:rPr lang="ru-RU" sz="3200" b="1" strike="noStrike" spc="-1">
                <a:solidFill>
                  <a:srgbClr val="FFFFFF"/>
                </a:solidFill>
                <a:latin typeface="Garamond"/>
              </a:rPr>
              <a:t>— проживающие на территории страны трудоспособные граждане, </a:t>
            </a:r>
            <a:endParaRPr lang="en-US" sz="3200" b="0" strike="noStrike" spc="-1">
              <a:solidFill>
                <a:srgbClr val="FFFFFF"/>
              </a:solidFill>
              <a:latin typeface="Garamond"/>
            </a:endParaRPr>
          </a:p>
          <a:p>
            <a:pPr marL="342720" indent="-342720">
              <a:spcBef>
                <a:spcPts val="799"/>
              </a:spcBef>
              <a:buClr>
                <a:srgbClr val="FFCC00"/>
              </a:buClr>
              <a:buSzPct val="70000"/>
              <a:buFont typeface="Wingdings" charset="2"/>
              <a:buChar char=""/>
            </a:pPr>
            <a:r>
              <a:rPr lang="ru-RU" sz="3200" b="1" strike="noStrike" spc="-1">
                <a:solidFill>
                  <a:srgbClr val="FFFFFF"/>
                </a:solidFill>
                <a:latin typeface="Garamond"/>
              </a:rPr>
              <a:t>не имеющие работы и заработка (трудового дохода), </a:t>
            </a:r>
            <a:endParaRPr lang="en-US" sz="3200" b="0" strike="noStrike" spc="-1">
              <a:solidFill>
                <a:srgbClr val="FFFFFF"/>
              </a:solidFill>
              <a:latin typeface="Garamond"/>
            </a:endParaRPr>
          </a:p>
          <a:p>
            <a:pPr marL="342720" indent="-342720">
              <a:spcBef>
                <a:spcPts val="799"/>
              </a:spcBef>
              <a:buClr>
                <a:srgbClr val="FFCC00"/>
              </a:buClr>
              <a:buSzPct val="70000"/>
              <a:buFont typeface="Wingdings" charset="2"/>
              <a:buChar char=""/>
            </a:pPr>
            <a:r>
              <a:rPr lang="ru-RU" sz="3200" b="1" strike="noStrike" spc="-1">
                <a:solidFill>
                  <a:srgbClr val="FFFFFF"/>
                </a:solidFill>
                <a:latin typeface="Garamond"/>
              </a:rPr>
              <a:t>ищущие работу и зарегистрированные в центре занятости по месту жительства; </a:t>
            </a:r>
            <a:endParaRPr lang="en-US" sz="3200" b="0" strike="noStrike" spc="-1">
              <a:solidFill>
                <a:srgbClr val="FFFFFF"/>
              </a:solidFill>
              <a:latin typeface="Garamond"/>
            </a:endParaRPr>
          </a:p>
          <a:p>
            <a:pPr marL="342720" indent="-342720">
              <a:spcBef>
                <a:spcPts val="799"/>
              </a:spcBef>
              <a:buClr>
                <a:srgbClr val="FFCC00"/>
              </a:buClr>
              <a:buSzPct val="70000"/>
              <a:buFont typeface="Wingdings" charset="2"/>
              <a:buChar char=""/>
            </a:pPr>
            <a:r>
              <a:rPr lang="ru-RU" sz="3200" b="1" strike="noStrike" spc="-1">
                <a:solidFill>
                  <a:srgbClr val="FFFFFF"/>
                </a:solidFill>
                <a:latin typeface="Garamond"/>
              </a:rPr>
              <a:t>готовые приступить к работе.</a:t>
            </a:r>
            <a:r>
              <a:rPr lang="ru-RU" sz="3200" b="0" strike="noStrike" spc="-1">
                <a:solidFill>
                  <a:srgbClr val="FFFFFF"/>
                </a:solidFill>
                <a:latin typeface="Garamond"/>
              </a:rPr>
              <a:t> </a:t>
            </a:r>
            <a:endParaRPr lang="en-US" sz="3200" b="0" strike="noStrike" spc="-1">
              <a:solidFill>
                <a:srgbClr val="FFFFFF"/>
              </a:solidFill>
              <a:latin typeface="Garamon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3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1"/>
          <p:cNvSpPr txBox="1"/>
          <p:nvPr/>
        </p:nvSpPr>
        <p:spPr>
          <a:xfrm>
            <a:off x="457200" y="-36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>
            <a:noAutofit/>
          </a:bodyPr>
          <a:lstStyle/>
          <a:p>
            <a:pPr algn="ctr"/>
            <a:r>
              <a:rPr lang="en-US" sz="4400" b="1" strike="noStrike" spc="-1">
                <a:solidFill>
                  <a:srgbClr val="E5E5FF"/>
                </a:solidFill>
                <a:latin typeface="Garamond"/>
              </a:rPr>
              <a:t>Спрос на труд</a:t>
            </a:r>
          </a:p>
        </p:txBody>
      </p:sp>
      <p:sp>
        <p:nvSpPr>
          <p:cNvPr id="114" name="TextShape 2"/>
          <p:cNvSpPr txBox="1"/>
          <p:nvPr/>
        </p:nvSpPr>
        <p:spPr>
          <a:xfrm>
            <a:off x="457200" y="1218960"/>
            <a:ext cx="8229600" cy="518148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>
            <a:normAutofit/>
          </a:bodyPr>
          <a:lstStyle/>
          <a:p>
            <a:pPr marL="342720" indent="-342720">
              <a:spcBef>
                <a:spcPts val="799"/>
              </a:spcBef>
            </a:pPr>
            <a:r>
              <a:rPr lang="ru-RU" sz="3200" b="1" i="1" strike="noStrike" spc="-1">
                <a:solidFill>
                  <a:srgbClr val="FFFFFF"/>
                </a:solidFill>
                <a:latin typeface="Garamond"/>
              </a:rPr>
              <a:t>(</a:t>
            </a:r>
            <a:r>
              <a:rPr lang="en-US" sz="3200" b="1" i="1" strike="noStrike" spc="-1">
                <a:solidFill>
                  <a:srgbClr val="FFFFFF"/>
                </a:solidFill>
                <a:latin typeface="Garamond"/>
              </a:rPr>
              <a:t>demand</a:t>
            </a:r>
            <a:r>
              <a:rPr lang="ru-RU" sz="3200" b="1" i="1" strike="noStrike" spc="-1">
                <a:solidFill>
                  <a:srgbClr val="FFFFFF"/>
                </a:solidFill>
                <a:latin typeface="Garamond"/>
              </a:rPr>
              <a:t> </a:t>
            </a:r>
            <a:r>
              <a:rPr lang="en-US" sz="3200" b="1" i="1" strike="noStrike" spc="-1">
                <a:solidFill>
                  <a:srgbClr val="FFFFFF"/>
                </a:solidFill>
                <a:latin typeface="Garamond"/>
              </a:rPr>
              <a:t>for</a:t>
            </a:r>
            <a:r>
              <a:rPr lang="ru-RU" sz="3200" b="1" i="1" strike="noStrike" spc="-1">
                <a:solidFill>
                  <a:srgbClr val="FFFFFF"/>
                </a:solidFill>
                <a:latin typeface="Garamond"/>
              </a:rPr>
              <a:t> </a:t>
            </a:r>
            <a:r>
              <a:rPr lang="en-US" sz="3200" b="1" i="1" strike="noStrike" spc="-1">
                <a:solidFill>
                  <a:srgbClr val="FFFFFF"/>
                </a:solidFill>
                <a:latin typeface="Garamond"/>
              </a:rPr>
              <a:t>labor</a:t>
            </a:r>
            <a:r>
              <a:rPr lang="ru-RU" sz="3200" b="1" i="1" strike="noStrike" spc="-1">
                <a:solidFill>
                  <a:srgbClr val="FFFFFF"/>
                </a:solidFill>
                <a:latin typeface="Garamond"/>
              </a:rPr>
              <a:t>) </a:t>
            </a:r>
            <a:r>
              <a:rPr lang="ru-RU" sz="3200" b="1" strike="noStrike" spc="-1">
                <a:solidFill>
                  <a:srgbClr val="FFFFFF"/>
                </a:solidFill>
                <a:latin typeface="Garamond"/>
              </a:rPr>
              <a:t>— объем услуг труда, который производители готовы приобрести при существующих ценах на труд.</a:t>
            </a:r>
            <a:endParaRPr lang="en-US" sz="3200" b="0" strike="noStrike" spc="-1">
              <a:solidFill>
                <a:srgbClr val="FFFFFF"/>
              </a:solidFill>
              <a:latin typeface="Garamond"/>
            </a:endParaRPr>
          </a:p>
          <a:p>
            <a:pPr marL="342720" indent="-342720">
              <a:spcBef>
                <a:spcPts val="799"/>
              </a:spcBef>
            </a:pPr>
            <a:endParaRPr lang="en-US" sz="3200" b="0" strike="noStrike" spc="-1">
              <a:solidFill>
                <a:srgbClr val="FFFFFF"/>
              </a:solidFill>
              <a:latin typeface="Garamond"/>
            </a:endParaRPr>
          </a:p>
          <a:p>
            <a:pPr marL="342720" indent="-342720">
              <a:spcBef>
                <a:spcPts val="799"/>
              </a:spcBef>
            </a:pPr>
            <a:r>
              <a:rPr lang="ru-RU" sz="3200" b="1" strike="noStrike" spc="-1">
                <a:solidFill>
                  <a:srgbClr val="FFFFFF"/>
                </a:solidFill>
                <a:latin typeface="Garamond"/>
              </a:rPr>
              <a:t>Цена услуг труда — это зарплата.</a:t>
            </a:r>
            <a:endParaRPr lang="en-US" sz="3200" b="0" strike="noStrike" spc="-1">
              <a:solidFill>
                <a:srgbClr val="FFFFFF"/>
              </a:solidFill>
              <a:latin typeface="Garamon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3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Shape 1"/>
          <p:cNvSpPr txBox="1"/>
          <p:nvPr/>
        </p:nvSpPr>
        <p:spPr>
          <a:xfrm>
            <a:off x="457200" y="-36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>
            <a:noAutofit/>
          </a:bodyPr>
          <a:lstStyle/>
          <a:p>
            <a:pPr algn="ctr"/>
            <a:r>
              <a:rPr lang="ru-RU" sz="4400" b="1" strike="noStrike" spc="-1">
                <a:solidFill>
                  <a:srgbClr val="E5E5FF"/>
                </a:solidFill>
                <a:latin typeface="Garamond"/>
              </a:rPr>
              <a:t>Предельный продукт труда</a:t>
            </a:r>
            <a:endParaRPr lang="en-US" sz="4400" b="1" strike="noStrike" spc="-1">
              <a:solidFill>
                <a:srgbClr val="E5E5FF"/>
              </a:solidFill>
              <a:latin typeface="Garamond"/>
            </a:endParaRPr>
          </a:p>
        </p:txBody>
      </p:sp>
      <p:sp>
        <p:nvSpPr>
          <p:cNvPr id="116" name="TextShape 2"/>
          <p:cNvSpPr txBox="1"/>
          <p:nvPr/>
        </p:nvSpPr>
        <p:spPr>
          <a:xfrm>
            <a:off x="457200" y="1295280"/>
            <a:ext cx="8229600" cy="510552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>
            <a:normAutofit fontScale="66000"/>
          </a:bodyPr>
          <a:lstStyle/>
          <a:p>
            <a:pPr marL="342720" indent="-342720">
              <a:spcBef>
                <a:spcPts val="799"/>
              </a:spcBef>
              <a:buClr>
                <a:srgbClr val="FFCC00"/>
              </a:buClr>
              <a:buSzPct val="70000"/>
              <a:buFont typeface="Wingdings" charset="2"/>
              <a:buChar char=""/>
            </a:pPr>
            <a:r>
              <a:rPr lang="ru-RU" sz="3200" b="1" i="1" strike="noStrike" spc="-1">
                <a:solidFill>
                  <a:srgbClr val="FFFFFF"/>
                </a:solidFill>
                <a:latin typeface="Garamond"/>
              </a:rPr>
              <a:t>Предельный продукт труда (</a:t>
            </a:r>
            <a:r>
              <a:rPr lang="en-US" sz="3200" b="1" i="1" strike="noStrike" spc="-1">
                <a:solidFill>
                  <a:srgbClr val="FFFFFF"/>
                </a:solidFill>
                <a:latin typeface="Garamond"/>
              </a:rPr>
              <a:t>marginal</a:t>
            </a:r>
            <a:r>
              <a:rPr lang="ru-RU" sz="3200" b="1" i="1" strike="noStrike" spc="-1">
                <a:solidFill>
                  <a:srgbClr val="FFFFFF"/>
                </a:solidFill>
                <a:latin typeface="Garamond"/>
              </a:rPr>
              <a:t> </a:t>
            </a:r>
            <a:r>
              <a:rPr lang="en-US" sz="3200" b="1" i="1" strike="noStrike" spc="-1">
                <a:solidFill>
                  <a:srgbClr val="FFFFFF"/>
                </a:solidFill>
                <a:latin typeface="Garamond"/>
              </a:rPr>
              <a:t>product</a:t>
            </a:r>
            <a:r>
              <a:rPr lang="ru-RU" sz="3200" b="1" i="1" strike="noStrike" spc="-1">
                <a:solidFill>
                  <a:srgbClr val="FFFFFF"/>
                </a:solidFill>
                <a:latin typeface="Garamond"/>
              </a:rPr>
              <a:t> </a:t>
            </a:r>
            <a:r>
              <a:rPr lang="en-US" sz="3200" b="1" i="1" strike="noStrike" spc="-1">
                <a:solidFill>
                  <a:srgbClr val="FFFFFF"/>
                </a:solidFill>
                <a:latin typeface="Garamond"/>
              </a:rPr>
              <a:t>of</a:t>
            </a:r>
            <a:r>
              <a:rPr lang="ru-RU" sz="3200" b="1" i="1" strike="noStrike" spc="-1">
                <a:solidFill>
                  <a:srgbClr val="FFFFFF"/>
                </a:solidFill>
                <a:latin typeface="Garamond"/>
              </a:rPr>
              <a:t> </a:t>
            </a:r>
            <a:r>
              <a:rPr lang="en-US" sz="3200" b="1" i="1" strike="noStrike" spc="-1">
                <a:solidFill>
                  <a:srgbClr val="FFFFFF"/>
                </a:solidFill>
                <a:latin typeface="Garamond"/>
              </a:rPr>
              <a:t>labor</a:t>
            </a:r>
            <a:r>
              <a:rPr lang="ru-RU" sz="3200" b="1" i="1" strike="noStrike" spc="-1">
                <a:solidFill>
                  <a:srgbClr val="FFFFFF"/>
                </a:solidFill>
                <a:latin typeface="Garamond"/>
              </a:rPr>
              <a:t>, </a:t>
            </a:r>
            <a:r>
              <a:rPr lang="en-US" sz="3200" b="1" i="1" strike="noStrike" spc="-1">
                <a:solidFill>
                  <a:srgbClr val="FFFFFF"/>
                </a:solidFill>
                <a:latin typeface="Garamond"/>
              </a:rPr>
              <a:t>MPL</a:t>
            </a:r>
            <a:r>
              <a:rPr lang="ru-RU" sz="3200" b="1" i="1" strike="noStrike" spc="-1">
                <a:solidFill>
                  <a:srgbClr val="FFFFFF"/>
                </a:solidFill>
                <a:latin typeface="Garamond"/>
              </a:rPr>
              <a:t>) </a:t>
            </a:r>
            <a:r>
              <a:rPr lang="ru-RU" sz="3200" b="1" strike="noStrike" spc="-1">
                <a:solidFill>
                  <a:srgbClr val="FFFFFF"/>
                </a:solidFill>
                <a:latin typeface="Garamond"/>
              </a:rPr>
              <a:t>— увеличение объема производства в результате найма дополнительного работника.</a:t>
            </a:r>
            <a:endParaRPr lang="en-US" sz="3200" b="0" strike="noStrike" spc="-1">
              <a:solidFill>
                <a:srgbClr val="FFFFFF"/>
              </a:solidFill>
              <a:latin typeface="Garamond"/>
            </a:endParaRPr>
          </a:p>
          <a:p>
            <a:pPr marL="342720" indent="-342720">
              <a:spcBef>
                <a:spcPts val="799"/>
              </a:spcBef>
            </a:pPr>
            <a:endParaRPr lang="en-US" sz="3200" b="0" strike="noStrike" spc="-1">
              <a:solidFill>
                <a:srgbClr val="FFFFFF"/>
              </a:solidFill>
              <a:latin typeface="Garamond"/>
            </a:endParaRPr>
          </a:p>
          <a:p>
            <a:pPr marL="342720" indent="-342720">
              <a:spcBef>
                <a:spcPts val="799"/>
              </a:spcBef>
              <a:buClr>
                <a:srgbClr val="FFCC00"/>
              </a:buClr>
              <a:buSzPct val="70000"/>
              <a:buFont typeface="Wingdings" charset="2"/>
              <a:buChar char=""/>
            </a:pPr>
            <a:r>
              <a:rPr lang="ru-RU" sz="3200" b="1" i="1" strike="noStrike" spc="-1">
                <a:solidFill>
                  <a:srgbClr val="FFFFFF"/>
                </a:solidFill>
                <a:latin typeface="Garamond"/>
              </a:rPr>
              <a:t>Стоимость предельного продукта труда (</a:t>
            </a:r>
            <a:r>
              <a:rPr lang="en-US" sz="3200" b="1" i="1" strike="noStrike" spc="-1">
                <a:solidFill>
                  <a:srgbClr val="FFFFFF"/>
                </a:solidFill>
                <a:latin typeface="Garamond"/>
              </a:rPr>
              <a:t>value</a:t>
            </a:r>
            <a:r>
              <a:rPr lang="ru-RU" sz="3200" b="1" i="1" strike="noStrike" spc="-1">
                <a:solidFill>
                  <a:srgbClr val="FFFFFF"/>
                </a:solidFill>
                <a:latin typeface="Garamond"/>
              </a:rPr>
              <a:t> </a:t>
            </a:r>
            <a:r>
              <a:rPr lang="en-US" sz="3200" b="1" i="1" strike="noStrike" spc="-1">
                <a:solidFill>
                  <a:srgbClr val="FFFFFF"/>
                </a:solidFill>
                <a:latin typeface="Garamond"/>
              </a:rPr>
              <a:t>of</a:t>
            </a:r>
            <a:r>
              <a:rPr lang="ru-RU" sz="3200" b="1" i="1" strike="noStrike" spc="-1">
                <a:solidFill>
                  <a:srgbClr val="FFFFFF"/>
                </a:solidFill>
                <a:latin typeface="Garamond"/>
              </a:rPr>
              <a:t> </a:t>
            </a:r>
            <a:r>
              <a:rPr lang="en-US" sz="3200" b="1" i="1" strike="noStrike" spc="-1">
                <a:solidFill>
                  <a:srgbClr val="FFFFFF"/>
                </a:solidFill>
                <a:latin typeface="Garamond"/>
              </a:rPr>
              <a:t>marginal</a:t>
            </a:r>
            <a:r>
              <a:rPr lang="ru-RU" sz="3200" b="1" i="1" strike="noStrike" spc="-1">
                <a:solidFill>
                  <a:srgbClr val="FFFFFF"/>
                </a:solidFill>
                <a:latin typeface="Garamond"/>
              </a:rPr>
              <a:t> </a:t>
            </a:r>
            <a:r>
              <a:rPr lang="en-US" sz="3200" b="1" i="1" strike="noStrike" spc="-1">
                <a:solidFill>
                  <a:srgbClr val="FFFFFF"/>
                </a:solidFill>
                <a:latin typeface="Garamond"/>
              </a:rPr>
              <a:t>product</a:t>
            </a:r>
            <a:r>
              <a:rPr lang="ru-RU" sz="3200" b="1" i="1" strike="noStrike" spc="-1">
                <a:solidFill>
                  <a:srgbClr val="FFFFFF"/>
                </a:solidFill>
                <a:latin typeface="Garamond"/>
              </a:rPr>
              <a:t> </a:t>
            </a:r>
            <a:r>
              <a:rPr lang="en-US" sz="3200" b="1" i="1" strike="noStrike" spc="-1">
                <a:solidFill>
                  <a:srgbClr val="FFFFFF"/>
                </a:solidFill>
                <a:latin typeface="Garamond"/>
              </a:rPr>
              <a:t>of</a:t>
            </a:r>
            <a:r>
              <a:rPr lang="ru-RU" sz="3200" b="1" i="1" strike="noStrike" spc="-1">
                <a:solidFill>
                  <a:srgbClr val="FFFFFF"/>
                </a:solidFill>
                <a:latin typeface="Garamond"/>
              </a:rPr>
              <a:t> </a:t>
            </a:r>
            <a:r>
              <a:rPr lang="en-US" sz="3200" b="1" i="1" strike="noStrike" spc="-1">
                <a:solidFill>
                  <a:srgbClr val="FFFFFF"/>
                </a:solidFill>
                <a:latin typeface="Garamond"/>
              </a:rPr>
              <a:t>labor</a:t>
            </a:r>
            <a:r>
              <a:rPr lang="ru-RU" sz="3200" b="1" i="1" strike="noStrike" spc="-1">
                <a:solidFill>
                  <a:srgbClr val="FFFFFF"/>
                </a:solidFill>
                <a:latin typeface="Garamond"/>
              </a:rPr>
              <a:t>, </a:t>
            </a:r>
            <a:r>
              <a:rPr lang="en-US" sz="3200" b="1" i="1" strike="noStrike" spc="-1">
                <a:solidFill>
                  <a:srgbClr val="FFFFFF"/>
                </a:solidFill>
                <a:latin typeface="Garamond"/>
              </a:rPr>
              <a:t>VMPL</a:t>
            </a:r>
            <a:r>
              <a:rPr lang="ru-RU" sz="3200" b="1" i="1" strike="noStrike" spc="-1">
                <a:solidFill>
                  <a:srgbClr val="FFFFFF"/>
                </a:solidFill>
                <a:latin typeface="Garamond"/>
              </a:rPr>
              <a:t>) </a:t>
            </a:r>
            <a:r>
              <a:rPr lang="ru-RU" sz="3200" b="1" strike="noStrike" spc="-1">
                <a:solidFill>
                  <a:srgbClr val="FFFFFF"/>
                </a:solidFill>
                <a:latin typeface="Garamond"/>
              </a:rPr>
              <a:t>— произведение предельного продукта труда на его цену.</a:t>
            </a:r>
            <a:endParaRPr lang="en-US" sz="3200" b="0" strike="noStrike" spc="-1">
              <a:solidFill>
                <a:srgbClr val="FFFFFF"/>
              </a:solidFill>
              <a:latin typeface="Garamond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3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Shape 1"/>
          <p:cNvSpPr txBox="1"/>
          <p:nvPr/>
        </p:nvSpPr>
        <p:spPr>
          <a:xfrm>
            <a:off x="457200" y="-36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>
            <a:noAutofit/>
          </a:bodyPr>
          <a:lstStyle/>
          <a:p>
            <a:pPr algn="ctr"/>
            <a:r>
              <a:rPr lang="ru-RU" sz="4400" b="1" strike="noStrike" spc="-1">
                <a:solidFill>
                  <a:srgbClr val="E5E5FF"/>
                </a:solidFill>
                <a:latin typeface="Garamond"/>
              </a:rPr>
              <a:t>П</a:t>
            </a:r>
            <a:r>
              <a:rPr lang="en-US" sz="4400" b="1" strike="noStrike" spc="-1">
                <a:solidFill>
                  <a:srgbClr val="E5E5FF"/>
                </a:solidFill>
                <a:latin typeface="Garamond"/>
              </a:rPr>
              <a:t>равила спроса на труд</a:t>
            </a:r>
          </a:p>
        </p:txBody>
      </p:sp>
      <p:sp>
        <p:nvSpPr>
          <p:cNvPr id="118" name="TextShape 2"/>
          <p:cNvSpPr txBox="1"/>
          <p:nvPr/>
        </p:nvSpPr>
        <p:spPr>
          <a:xfrm>
            <a:off x="457200" y="1218960"/>
            <a:ext cx="8229600" cy="518148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>
            <a:normAutofit/>
          </a:bodyPr>
          <a:lstStyle/>
          <a:p>
            <a:pPr marL="342720" indent="-342720">
              <a:lnSpc>
                <a:spcPct val="90000"/>
              </a:lnSpc>
              <a:spcBef>
                <a:spcPts val="598"/>
              </a:spcBef>
            </a:pPr>
            <a:endParaRPr lang="en-US" sz="3200" b="0" strike="noStrike" spc="-1">
              <a:solidFill>
                <a:srgbClr val="FFFFFF"/>
              </a:solidFill>
              <a:latin typeface="Garamond"/>
            </a:endParaRPr>
          </a:p>
          <a:p>
            <a:pPr marL="342720" indent="-342720">
              <a:lnSpc>
                <a:spcPct val="90000"/>
              </a:lnSpc>
              <a:spcBef>
                <a:spcPts val="598"/>
              </a:spcBef>
              <a:buClr>
                <a:srgbClr val="FFCC00"/>
              </a:buClr>
              <a:buSzPct val="70000"/>
              <a:buFont typeface="Wingdings" charset="2"/>
              <a:buChar char=""/>
            </a:pPr>
            <a:r>
              <a:rPr lang="ru-RU" sz="2400" b="0" strike="noStrike" spc="-1">
                <a:solidFill>
                  <a:srgbClr val="FFFFFF"/>
                </a:solidFill>
                <a:latin typeface="Garamond"/>
              </a:rPr>
              <a:t>Спрос на труд растет, и фирмы нанимают работников, если доход от предельного продукта труда больше зарплаты.</a:t>
            </a:r>
            <a:endParaRPr lang="en-US" sz="2400" b="0" strike="noStrike" spc="-1">
              <a:solidFill>
                <a:srgbClr val="FFFFFF"/>
              </a:solidFill>
              <a:latin typeface="Garamond"/>
            </a:endParaRPr>
          </a:p>
          <a:p>
            <a:pPr marL="342720" indent="-342720">
              <a:lnSpc>
                <a:spcPct val="90000"/>
              </a:lnSpc>
              <a:spcBef>
                <a:spcPts val="598"/>
              </a:spcBef>
            </a:pPr>
            <a:endParaRPr lang="en-US" sz="2400" b="0" strike="noStrike" spc="-1">
              <a:solidFill>
                <a:srgbClr val="FFFFFF"/>
              </a:solidFill>
              <a:latin typeface="Garamond"/>
            </a:endParaRPr>
          </a:p>
          <a:p>
            <a:pPr marL="342720" indent="-342720">
              <a:lnSpc>
                <a:spcPct val="90000"/>
              </a:lnSpc>
              <a:spcBef>
                <a:spcPts val="598"/>
              </a:spcBef>
              <a:buClr>
                <a:srgbClr val="FFCC00"/>
              </a:buClr>
              <a:buSzPct val="70000"/>
              <a:buFont typeface="Wingdings" charset="2"/>
              <a:buChar char=""/>
            </a:pPr>
            <a:r>
              <a:rPr lang="ru-RU" sz="2400" b="0" strike="noStrike" spc="-1">
                <a:solidFill>
                  <a:srgbClr val="FFFFFF"/>
                </a:solidFill>
                <a:latin typeface="Garamond"/>
              </a:rPr>
              <a:t>Спрос на труд сокращается, и фирмы увольняют работников, если доход от предельного продукта труда меньше зарплаты.</a:t>
            </a:r>
            <a:endParaRPr lang="en-US" sz="2400" b="0" strike="noStrike" spc="-1">
              <a:solidFill>
                <a:srgbClr val="FFFFFF"/>
              </a:solidFill>
              <a:latin typeface="Garamond"/>
            </a:endParaRPr>
          </a:p>
          <a:p>
            <a:pPr marL="342720" indent="-342720">
              <a:lnSpc>
                <a:spcPct val="90000"/>
              </a:lnSpc>
              <a:spcBef>
                <a:spcPts val="598"/>
              </a:spcBef>
            </a:pPr>
            <a:endParaRPr lang="en-US" sz="2400" b="0" strike="noStrike" spc="-1">
              <a:solidFill>
                <a:srgbClr val="FFFFFF"/>
              </a:solidFill>
              <a:latin typeface="Garamond"/>
            </a:endParaRPr>
          </a:p>
          <a:p>
            <a:pPr marL="342720" indent="-342720">
              <a:lnSpc>
                <a:spcPct val="90000"/>
              </a:lnSpc>
              <a:spcBef>
                <a:spcPts val="598"/>
              </a:spcBef>
              <a:buClr>
                <a:srgbClr val="FFCC00"/>
              </a:buClr>
              <a:buSzPct val="70000"/>
              <a:buFont typeface="Wingdings" charset="2"/>
              <a:buChar char=""/>
            </a:pPr>
            <a:r>
              <a:rPr lang="ru-RU" sz="2400" b="0" strike="noStrike" spc="-1">
                <a:solidFill>
                  <a:srgbClr val="FFFFFF"/>
                </a:solidFill>
                <a:latin typeface="Garamond"/>
              </a:rPr>
              <a:t>Когда доход от предельного продукта труда равен зарплате, фирма максимизирует прибыль</a:t>
            </a:r>
            <a:br/>
            <a:r>
              <a:rPr lang="ru-RU" sz="2400" b="0" strike="noStrike" spc="-1">
                <a:solidFill>
                  <a:srgbClr val="FFFFFF"/>
                </a:solidFill>
                <a:latin typeface="Garamond"/>
              </a:rPr>
              <a:t>и предъявляет максимальный спрос на труд. </a:t>
            </a:r>
            <a:endParaRPr lang="en-US" sz="2400" b="0" strike="noStrike" spc="-1">
              <a:solidFill>
                <a:srgbClr val="FFFFFF"/>
              </a:solidFill>
              <a:latin typeface="Garamon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4567</TotalTime>
  <Application>Microsoft Office PowerPoint</Application>
  <PresentationFormat>Экран (4:3)</PresentationFormat>
  <Slides>21</Slides>
  <Notes>0</Notes>
  <HiddenSlides>0</HiddenSlides>
  <ScaleCrop>false</ScaleCrop>
  <HeadingPairs>
    <vt:vector size="4" baseType="variant">
      <vt:variant>
        <vt:lpstr>Тема</vt:lpstr>
      </vt:variant>
      <vt:variant>
        <vt:i4>2</vt:i4>
      </vt:variant>
      <vt:variant>
        <vt:lpstr>Заголовки слайдов</vt:lpstr>
      </vt:variant>
      <vt:variant>
        <vt:i4>21</vt:i4>
      </vt:variant>
    </vt:vector>
  </HeadingPairs>
  <TitlesOfParts>
    <vt:vector size="23" baseType="lpstr">
      <vt:lpstr>Office Theme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Глава 2. Экономика домохозяйства</dc:title>
  <dc:subject/>
  <dc:creator/>
  <dc:description/>
  <cp:lastModifiedBy/>
  <cp:revision>56</cp:revision>
  <dcterms:created xsi:type="dcterms:W3CDTF">2005-12-04T09:33:05Z</dcterms:created>
  <dcterms:modified xsi:type="dcterms:W3CDTF">2021-09-20T17:39:23Z</dcterms:modified>
  <dc:language>en-US</dc:language>
</cp:coreProperties>
</file>