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png" ContentType="image/png"/>
  <Override PartName="/ppt/media/image1.jpeg" ContentType="image/jpeg"/>
  <Override PartName="/ppt/media/image3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5.png" ContentType="image/png"/>
  <Override PartName="/ppt/media/image9.jpeg" ContentType="image/jpeg"/>
  <Override PartName="/ppt/media/image10.png" ContentType="image/png"/>
  <Override PartName="/ppt/media/image2.png" ContentType="image/png"/>
  <Override PartName="/ppt/media/image7.jpeg" ContentType="image/jpeg"/>
  <Override PartName="/ppt/media/image8.png" ContentType="image/png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6796087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6840" y="6476760"/>
            <a:ext cx="2971800" cy="2286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Times New Roman"/>
              </a:rPr>
              <a:t>Глава 3. Экономика фирмы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6552720" y="6552720"/>
            <a:ext cx="2133720" cy="171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</a:pPr>
            <a:fld id="{DE177E0E-3E55-45E9-A89B-A0A4FA1E0C2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3" name="Group 4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4" name="CustomShape 5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" name="CustomShape 10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3124080" y="6477120"/>
            <a:ext cx="2895840" cy="247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Times New Roman"/>
              </a:rPr>
              <a:t>19. Баланс фирмы и управление ею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2" marL="1143000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3" marL="1600200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4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5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6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51" name="Group 2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52" name="CustomShape 3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4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5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6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7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" name="CustomShape 8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9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10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0" name="PlaceHolder 11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2" marL="1143000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3" marL="1600200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4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5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6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1" name="PlaceHolder 12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Глава 3. Экономика фирмы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2" name="PlaceHolder 13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</a:pPr>
            <a:fld id="{EABA0D3A-9CEE-4BA7-9094-FC352891CB9B}" type="slidenum"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3" name="PlaceHolder 1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19. Баланс фирмы и управление ею</a:t>
            </a:r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80880" y="380880"/>
            <a:ext cx="8229600" cy="1470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Тема 1.3. Основные показатели деятельности предприятия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pic>
        <p:nvPicPr>
          <p:cNvPr id="101" name="Picture 6" descr="board_room"/>
          <p:cNvPicPr/>
          <p:nvPr/>
        </p:nvPicPr>
        <p:blipFill>
          <a:blip r:embed="rId1"/>
          <a:stretch/>
        </p:blipFill>
        <p:spPr>
          <a:xfrm>
            <a:off x="3962520" y="2209680"/>
            <a:ext cx="4295520" cy="4286520"/>
          </a:xfrm>
          <a:prstGeom prst="rect">
            <a:avLst/>
          </a:prstGeom>
          <a:ln>
            <a:noFill/>
          </a:ln>
        </p:spPr>
      </p:pic>
      <p:sp>
        <p:nvSpPr>
          <p:cNvPr id="102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97B604DC-EDB7-4848-9B52-99BD5B58B7DC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1.3.2. Бухгалтерский баланс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Капитал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456840" y="1295280"/>
            <a:ext cx="43434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акционерный капитал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резервы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социальный фонд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нераспределенная прибыль и убытки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52" name="Picture 9" descr="BagirSuit-Interior"/>
          <p:cNvPicPr/>
          <p:nvPr/>
        </p:nvPicPr>
        <p:blipFill>
          <a:blip r:embed="rId1"/>
          <a:stretch/>
        </p:blipFill>
        <p:spPr>
          <a:xfrm>
            <a:off x="4572000" y="1752480"/>
            <a:ext cx="4179960" cy="4229280"/>
          </a:xfrm>
          <a:prstGeom prst="rect">
            <a:avLst/>
          </a:prstGeom>
          <a:ln>
            <a:noFill/>
          </a:ln>
        </p:spPr>
      </p:pic>
      <p:pic>
        <p:nvPicPr>
          <p:cNvPr id="153" name="Picture 3" descr=""/>
          <p:cNvPicPr/>
          <p:nvPr/>
        </p:nvPicPr>
        <p:blipFill>
          <a:blip r:embed="rId2"/>
          <a:srcRect l="31492" t="22597" r="33325" b="61060"/>
          <a:stretch/>
        </p:blipFill>
        <p:spPr>
          <a:xfrm>
            <a:off x="177840" y="4419720"/>
            <a:ext cx="4186080" cy="114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17687DAC-5174-48B6-90F7-3ABC79F4153D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1.3.2. Бухгалтерский баланс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Обязательства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448920" y="950760"/>
            <a:ext cx="426708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займы и кредиты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кредиторская задолженность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задолженность участникам по выплате дохода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доходы будущих периодов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59" name="Picture 4" descr="boardroom%20meeting"/>
          <p:cNvPicPr/>
          <p:nvPr/>
        </p:nvPicPr>
        <p:blipFill>
          <a:blip r:embed="rId1"/>
          <a:stretch/>
        </p:blipFill>
        <p:spPr>
          <a:xfrm>
            <a:off x="4876920" y="914400"/>
            <a:ext cx="3686040" cy="5514840"/>
          </a:xfrm>
          <a:prstGeom prst="rect">
            <a:avLst/>
          </a:prstGeom>
          <a:ln>
            <a:noFill/>
          </a:ln>
        </p:spPr>
      </p:pic>
      <p:pic>
        <p:nvPicPr>
          <p:cNvPr id="160" name="Picture 3" descr=""/>
          <p:cNvPicPr/>
          <p:nvPr/>
        </p:nvPicPr>
        <p:blipFill>
          <a:blip r:embed="rId2"/>
          <a:srcRect l="31803" t="38229" r="33431" b="39206"/>
          <a:stretch/>
        </p:blipFill>
        <p:spPr>
          <a:xfrm>
            <a:off x="239760" y="4718160"/>
            <a:ext cx="4495680" cy="17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03561E4D-81C5-40AD-83D0-A8DE63C3F50D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1.3.2. Бухгалтерский баланс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Методы анализа баланса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65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Вертикальный анализ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vertical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analysis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анализ состава активов и пассивов фирмы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Горизонтальный анализ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horizontal</a:t>
            </a:r>
            <a:br/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analysis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анализ изменения каждой статьи баланса в абсолютных величинах, в процентах и как вклад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 общее изменение баланса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284142CC-CFFC-4556-B645-78135E400E67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1.3.2. Бухгалтерский баланс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Аналитические показатели</a:t>
            </a: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42720" indent="-342720">
              <a:lnSpc>
                <a:spcPct val="8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Платежеспособ</a:t>
            </a:r>
            <a:r>
              <a:rPr b="0" i="1" lang="ru-RU" sz="2800" spc="-1" strike="noStrike">
                <a:solidFill>
                  <a:srgbClr val="ffffff"/>
                </a:solidFill>
                <a:latin typeface="Arial"/>
              </a:rPr>
              <a:t>но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сть (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solvency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— показатель наличия у фирмы денежных средств</a:t>
            </a:r>
            <a:r>
              <a:rPr b="0" lang="en-US" sz="2800" spc="-1" strike="noStrike">
                <a:solidFill>
                  <a:srgbClr val="ffffff"/>
                </a:solidFill>
                <a:latin typeface="Garamond"/>
              </a:rPr>
              <a:t>,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 достаточных для расчетов по краткосрочной кредиторской задолженности.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8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Ликвидность (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liquidity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— показатель наличия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у фирмы денежных и иных активов, способных быстро превращаться в деньги для выполнения краткосрочных обязательств.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8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Финансовая устойчивость (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financial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stability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— показатели зависимости фирмы от внешних источников финансирования.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8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Рентабельность (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profitability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— показатель прибыльности фирмы.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Отчет о финансовых результатах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одна из основных форм бухгалтерской отчётности, которая характеризует 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финансовые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 результаты деятельности организации за отчётный период и содержит данные о доходах, расходах и 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финансовых результатах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 в сумме нарастающим итогом с начала года до отчётной даты.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4F0223B9-117C-4B6C-A835-728E3BABA77F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3124080" y="6477120"/>
            <a:ext cx="3886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1.3.3. Отчет о финансовых результатах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Отчет о финансовых результатах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6477120"/>
            <a:ext cx="449568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6190B2A5-6386-472C-8D58-AC3E5C7117E9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343400" y="6477120"/>
            <a:ext cx="380988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1.3.3. Отчет о финансовых результатах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rcRect l="31701" t="8472" r="31307" b="4381"/>
          <a:stretch/>
        </p:blipFill>
        <p:spPr>
          <a:xfrm>
            <a:off x="762120" y="1371600"/>
            <a:ext cx="3733560" cy="4948200"/>
          </a:xfrm>
          <a:prstGeom prst="rect">
            <a:avLst/>
          </a:prstGeom>
          <a:ln>
            <a:noFill/>
          </a:ln>
        </p:spPr>
      </p:pic>
      <p:pic>
        <p:nvPicPr>
          <p:cNvPr id="181" name="Picture 3" descr=""/>
          <p:cNvPicPr/>
          <p:nvPr/>
        </p:nvPicPr>
        <p:blipFill>
          <a:blip r:embed="rId2"/>
          <a:srcRect l="30252" t="8220" r="30126" b="5557"/>
          <a:stretch/>
        </p:blipFill>
        <p:spPr>
          <a:xfrm>
            <a:off x="4572000" y="1371600"/>
            <a:ext cx="4046400" cy="495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3045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ffffff"/>
                </a:solidFill>
                <a:latin typeface="Garamond"/>
              </a:rPr>
              <a:t>Отчет состоит из следующих статей:</a:t>
            </a:r>
            <a:br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«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Выручка» отражается выручка от продажи продукции, товаров, работ, услуг (за минусом НДС по проданной продукции и акцизов).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«Себестоимость проданной продукции, товаров, работ, услуг». Отражаются затраты на производство продукции, работ, услуг, относящиеся к проданным в отчетном периоде. В себестоимость проданной продукции включается: себестоимость самой продукции, а так же НДС по проданной продукции, акцизы, экспортные пошлины, коммерческие расходы.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1F035BAF-AB08-4920-9F09-3EF8FE399074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3124080" y="6477120"/>
            <a:ext cx="3886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1.3.3. Отчет о финансовых результатах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ffffff"/>
                </a:solidFill>
                <a:latin typeface="Garamond"/>
              </a:rPr>
              <a:t>Отчет состоит из следующих статей: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«Валовая прибыль» – определяется как разница между выручкой и себестоимостью проданных товаров.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«Коммерческие расходы» – отражаются затраты взаимосвязанные со сбытом продукции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«Управленческие расходы»– предназначено для отражения расходов связанных управлением.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70089CD1-67DD-41F4-BD5B-A84D684E3507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3124080" y="6477120"/>
            <a:ext cx="3886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1.3.3. Отчет о финансовых результатах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ffffff"/>
                </a:solidFill>
                <a:latin typeface="Garamond"/>
              </a:rPr>
              <a:t>Отчет состоит из следующих статей: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«Прибыль, убыток от продаж» – определяется как разница между валовой прибылью и коммерческими расходами.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Далее в отчете о финансовых результатах отражается прочие доходы и расходы. В состав прочих доходов и расходов включаются доходы и расходы по операциям, которые не квалифицируются как обычные.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0E573EC2-84BC-4B78-AFF2-6EC6E6F98E8E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3124080" y="6477120"/>
            <a:ext cx="3886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1.3.3. Отчет о финансовых результатах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ffffff"/>
                </a:solidFill>
                <a:latin typeface="Garamond"/>
              </a:rPr>
              <a:t>Отчет состоит из следующих статей: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57200" y="1218960"/>
            <a:ext cx="8229600" cy="5105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4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«Прибыль до налогообложения» — определяется как прибыль( убыток) от продаж + прочие доходы – прочие расходы.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«Текущей налог на прибыль» — отражается сумма согласно декларации по налогу на прибыль 20 %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«Чистая прибыль (убыток) отчетного периода» — прибыль или убыток до налогообложения – текущей налог на прибыль.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57200" y="6477120"/>
            <a:ext cx="502920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8D03A904-3BE5-47FD-B28A-AD19F5830155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4648320" y="6553080"/>
            <a:ext cx="3886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1.3.3. Отчет о финансовых результатах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Содержание: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1.3.1. Финансовая отчетность предприятия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1.3.2. Бухгалтерский баланс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1.3.3. Отчет о финансовых результатах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1.3.4. Основные показатели деятельности предприятия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Основные показатели деятельности предприятия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graphicFrame>
        <p:nvGraphicFramePr>
          <p:cNvPr id="203" name="Table 2"/>
          <p:cNvGraphicFramePr/>
          <p:nvPr/>
        </p:nvGraphicFramePr>
        <p:xfrm>
          <a:off x="1962000" y="1295280"/>
          <a:ext cx="5220000" cy="5105520"/>
        </p:xfrm>
        <a:graphic>
          <a:graphicData uri="http://schemas.openxmlformats.org/drawingml/2006/table">
            <a:tbl>
              <a:tblPr/>
              <a:tblGrid>
                <a:gridCol w="382680"/>
                <a:gridCol w="2290680"/>
                <a:gridCol w="2546640"/>
              </a:tblGrid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№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Показатели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Источник показателя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1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Выручка,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Отчет о финансовых результатах Ф№2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Себестоимость продаж,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Отчет о финансовых результатах Ф№2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3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Валовая прибыль,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Отчет о финансовых результатах Ф№2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31572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4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Уровень валовой прибыли к выручке, %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П.3/П.1*100%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1572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5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Среднегодовая стоимость основных средств,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Бухгалтерский баланс (нач. периода+ кон. периода)/2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6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Фондоотдача, руб./руб.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П.1/П.5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1572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7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Рентабельность основных фондов, %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П.3/П.5*100%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31572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8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Среднегодовая стоимость оборотных средств,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Бухгалтерский баланс (нач. периода+ кон. периода)/2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1572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9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Время обращения оборотных средств, дни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360 дней/П.10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31572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10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Скорость обращения оборотных средств, число оборотов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П.1/П.8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1572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11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Среднесписочная численность работников, чел.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Отчет о численности персонала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12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Расходы на оплату труда,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Пояснения к бухгалтерскому балансу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1572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13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Среднемесячная заработная плата 1 работника,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П.12/П.11/12 месяцев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31572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14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Производительность труда, тыс. руб./чел.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П.1/П.11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15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Издержки обращения,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Отчет о финансовых результатах Ф№2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16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Уровень издержек обращения, %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П.15/П.1*100%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17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Прибыль от продаж, %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Отчет о финансовых результатах Ф№2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18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Рентабельность продаж, %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П.17/П.1*100%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19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Прочие доходы,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Отчет о финансовых результатах Ф№2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20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Прочие расходы,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Отчет о финансовых результатах Ф№2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31572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21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Прибыль до налогообложения,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Отчет о финансовых результатах Ф№2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31572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22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Текущий налог на прибыль,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Отчет о финансовых результатах Ф№2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23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Чистая прибыль, тыс. руб.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Отчет о финансовых результатах Ф№2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deec"/>
                    </a:solidFill>
                  </a:tcPr>
                </a:tc>
              </a:tr>
              <a:tr h="158040"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24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Рентабельность деятельности, %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 lIns="58680" rIns="5868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ru-RU" sz="900" spc="-1" strike="noStrike">
                          <a:solidFill>
                            <a:srgbClr val="000514"/>
                          </a:solidFill>
                          <a:latin typeface="Garamond"/>
                        </a:rPr>
                        <a:t>П.23/П.1*100%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58680" marR="586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ff6"/>
                    </a:solidFill>
                  </a:tcPr>
                </a:tc>
              </a:tr>
            </a:tbl>
          </a:graphicData>
        </a:graphic>
      </p:graphicFrame>
      <p:sp>
        <p:nvSpPr>
          <p:cNvPr id="204" name="CustomShape 3"/>
          <p:cNvSpPr/>
          <p:nvPr/>
        </p:nvSpPr>
        <p:spPr>
          <a:xfrm>
            <a:off x="0" y="6465960"/>
            <a:ext cx="510552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16D6E3D5-FEDA-4F53-823D-0AFBAFF51613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4419720" y="6465960"/>
            <a:ext cx="45720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rmAutofit fontScale="63000"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1.3.4.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Расчетные показатели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52280" y="1599840"/>
            <a:ext cx="8763120" cy="4876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Уровень валовой прибыли к выручке, %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Валовая прибыль/Выручка*100%,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Среднегодовая стоимость основных средств, тыс. руб.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Бухгалтерский баланс (нач. периода+ кон. периода)/2,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Фондоотдача, руб./руб.=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Выручка/Среднегодовая стоимость основных средств,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5D47A73C-C614-488C-877A-FDA70A472E39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3124080" y="6477120"/>
            <a:ext cx="3886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1.3.4.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Расчетные показатели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51920" y="1295280"/>
            <a:ext cx="89154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9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Рентабельность основных фондов, % 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Валовая прибыль/Среднегодовая стоимость основных средств*100%,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Среднегодовая стоимость оборотных средств, тыс. руб.=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Бухгалтерский баланс (нач. периода+ кон. периода)/2,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Время обращения оборотных средств, дни 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360 дней/Среднегодовая стоимость оборотных средств,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053EC27E-851A-4409-BFAB-CC9D8034B5A8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1.3.4.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Расчетные показатели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228600" y="990720"/>
            <a:ext cx="8686800" cy="5410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Скорость обращения оборотных средств, число оборотов 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Выручка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/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Среднегодовая стоимость оборотных средств,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Среднемесячная заработная плата 1 работника, руб. 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Расходы на оплату труда/Среднесписочная численность работников/12 месяцев,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Производительность труда, тыс. руб./чел. 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Выручка</a:t>
            </a:r>
            <a:r>
              <a:rPr b="0" i="1" lang="ru-RU" sz="3200" spc="-1" strike="noStrike">
                <a:solidFill>
                  <a:srgbClr val="ffffff"/>
                </a:solidFill>
                <a:latin typeface="Calibri"/>
                <a:ea typeface="Calibri"/>
              </a:rPr>
              <a:t>/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Среднесписочная численность работников,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457200" y="6477120"/>
            <a:ext cx="5029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B20AADEF-4B10-426D-8688-44CD9F795D6A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5410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1.3.4.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Расчетные показатели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Уровень издержек обращения, % 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Издержки обращения/Выручка*100%,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Рентабельность продаж, % 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Прибыль от продаж/Выручка*100%,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Рентабельность деятельности, % =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Чистая прибыль/Выручка*100%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E6143AB2-5779-4578-BFCA-247EF485A47A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1.3.4.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Расчет динамики показателей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Абсолютное отклонение основных экономических показателей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N = A(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отч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) – A(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базис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),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Относительное отклонение основных экономических показателей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N = A(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отч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)/ A(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базис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)*100,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D0D0DF47-CAEA-4D8D-9BA3-7244D8F51236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1.3.4.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A44AF77A-3EE2-4B49-BFCB-0623844FAD5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1.3.1. Финансовая отчетность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151920" y="-360"/>
            <a:ext cx="899172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000" spc="-1" strike="noStrike">
                <a:solidFill>
                  <a:srgbClr val="e5e5ff"/>
                </a:solidFill>
                <a:latin typeface="Garamond"/>
              </a:rPr>
              <a:t>Финансовая отчетность фирмы</a:t>
            </a:r>
            <a:endParaRPr b="1" lang="en-US" sz="40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2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Основные документы отчетности: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 u="sng">
                <a:solidFill>
                  <a:srgbClr val="ffffff"/>
                </a:solidFill>
                <a:uFillTx/>
                <a:latin typeface="Garamond"/>
              </a:rPr>
              <a:t>бухгалтерский баланс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 u="sng">
                <a:solidFill>
                  <a:srgbClr val="ffffff"/>
                </a:solidFill>
                <a:uFillTx/>
                <a:latin typeface="Garamond"/>
              </a:rPr>
              <a:t>отчет о прибылях и убытках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отчет об изменениях в капитале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отчет о движении денежных средств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пояснительная записка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описание учетной политики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9DE4CCC9-14FA-4AD3-9CCE-D2228195C925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1.3.2. Бухгалтерский баланс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Баланс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balance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sheet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 отчет о финансовом состоянии фирмы на определенную дату: конец отчетного периода (месяц, квартал или год).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 algn="ctr">
              <a:spcBef>
                <a:spcPts val="799"/>
              </a:spcBef>
            </a:pP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Активы = Капитал + Обязательства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Бухгалтерский баланс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4DBBD8B5-4FD3-456C-9D22-8B0F5325FD9D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1.3.2. Бухгалтерский баланс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rcRect l="29350" t="6936" r="30085" b="4731"/>
          <a:stretch/>
        </p:blipFill>
        <p:spPr>
          <a:xfrm>
            <a:off x="457200" y="1219320"/>
            <a:ext cx="4230720" cy="5181480"/>
          </a:xfrm>
          <a:prstGeom prst="rect">
            <a:avLst/>
          </a:prstGeom>
          <a:ln>
            <a:noFill/>
          </a:ln>
        </p:spPr>
      </p:pic>
      <p:pic>
        <p:nvPicPr>
          <p:cNvPr id="123" name="Picture 3" descr=""/>
          <p:cNvPicPr/>
          <p:nvPr/>
        </p:nvPicPr>
        <p:blipFill>
          <a:blip r:embed="rId2"/>
          <a:srcRect l="29315" t="10219" r="30098" b="4206"/>
          <a:stretch/>
        </p:blipFill>
        <p:spPr>
          <a:xfrm>
            <a:off x="4724280" y="1219320"/>
            <a:ext cx="4181760" cy="518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998C3305-5C20-4A7D-8A97-3E20377A7035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1.3.2. Бухгалтерский баланс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Активы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8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100000"/>
              </a:lnSpc>
              <a:spcBef>
                <a:spcPts val="799"/>
              </a:spcBef>
            </a:pPr>
            <a:r>
              <a:rPr b="1" i="1" lang="ru-RU" sz="32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</a:rPr>
              <a:t>assets</a:t>
            </a:r>
            <a:r>
              <a:rPr b="1" i="1" lang="ru-RU" sz="3200" spc="-1" strike="noStrike">
                <a:solidFill>
                  <a:srgbClr val="ffffff"/>
                </a:solidFill>
                <a:latin typeface="Arial"/>
              </a:rPr>
              <a:t>) </a:t>
            </a:r>
            <a:r>
              <a:rPr b="1" lang="ru-RU" sz="3200" spc="-1" strike="noStrike">
                <a:solidFill>
                  <a:srgbClr val="ffffff"/>
                </a:solidFill>
                <a:latin typeface="Arial"/>
              </a:rPr>
              <a:t>— экономические ресурсы фирмы и обязательства других лиц перед ней.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</a:pPr>
            <a:r>
              <a:rPr b="1" lang="ru-RU" sz="3200" spc="-1" strike="noStrike">
                <a:solidFill>
                  <a:srgbClr val="ffffff"/>
                </a:solidFill>
                <a:latin typeface="Arial"/>
              </a:rPr>
              <a:t>Активы делятся на: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оборотные активы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внеоборотные активы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5BC8AE14-1A84-4207-A909-074AA29BA67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1.3.2. Бухгалтерский баланс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Оборотные активы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запасы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налог на добавленную стоимость (НДС)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дебиторская задолженность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краткосрочные финансовые вложения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денежные средства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rcRect l="5267" t="68508" r="6501" b="5551"/>
          <a:stretch/>
        </p:blipFill>
        <p:spPr>
          <a:xfrm>
            <a:off x="1752480" y="4427640"/>
            <a:ext cx="5650200" cy="203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675957DC-0734-4607-A845-E5C903EFF51D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1.3.2. Бухгалтерский баланс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Внеоборотные активы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9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нематериальные активы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основные средства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незавершенное строительство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вложения в материальные ценности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долгосрочные финансовые вложения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rcRect l="31260" t="48385" r="33258" b="31507"/>
          <a:stretch/>
        </p:blipFill>
        <p:spPr>
          <a:xfrm>
            <a:off x="1447920" y="4267080"/>
            <a:ext cx="5975280" cy="190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6477120"/>
            <a:ext cx="2971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Тема 1.3. Основные показатели деятельности предприятия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553080" y="6553080"/>
            <a:ext cx="2133720" cy="17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A9B7B116-9B82-401F-A15A-85C4DD862A97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124080" y="6477120"/>
            <a:ext cx="289584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/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1.3.2. Бухгалтерский баланс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Пассивы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Капитал и обязательства (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capital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and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liabilities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 источники средств, обязательства фирмы перед другими лицами.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46" name="Picture 4" descr="TANDBERG_8000_conf_room2_72"/>
          <p:cNvPicPr/>
          <p:nvPr/>
        </p:nvPicPr>
        <p:blipFill>
          <a:blip r:embed="rId1"/>
          <a:stretch/>
        </p:blipFill>
        <p:spPr>
          <a:xfrm>
            <a:off x="4495680" y="3200400"/>
            <a:ext cx="4419720" cy="319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2006-01-09T04:46:14Z</dcterms:created>
  <dc:creator>akireyev</dc:creator>
  <dc:description/>
  <dc:language>en-US</dc:language>
  <cp:lastModifiedBy>Шафигуллина Дина Рамилевна</cp:lastModifiedBy>
  <dcterms:modified xsi:type="dcterms:W3CDTF">2020-08-25T16:05:15Z</dcterms:modified>
  <cp:revision>49</cp:revision>
  <dc:subject/>
  <dc:title>18. Фирма на рынке</dc:title>
</cp:coreProperties>
</file>