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6.png" ContentType="image/png"/>
  <Override PartName="/ppt/media/image1.jpeg" ContentType="image/jpeg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/>
  <p:notesSz cx="6796087" cy="98742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96216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57200" y="-360"/>
            <a:ext cx="8229600" cy="529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396216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67424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23964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2208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5720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23964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02208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-360"/>
            <a:ext cx="8229600" cy="529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6840" y="6476760"/>
            <a:ext cx="2971800" cy="2286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Times New Roman"/>
              </a:rPr>
              <a:t>Глава 3. Экономика фирмы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6552720" y="6552720"/>
            <a:ext cx="2133720" cy="171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r">
              <a:buClr>
                <a:srgbClr val="ffffff"/>
              </a:buClr>
              <a:buSzPct val="45000"/>
              <a:buFont typeface="Wingdings" charset="2"/>
              <a:buChar char=""/>
            </a:pPr>
            <a:fld id="{0DF241D5-F180-4EBC-B36B-E0F337515EC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0" y="0"/>
            <a:ext cx="9140760" cy="6850080"/>
            <a:chOff x="0" y="0"/>
            <a:chExt cx="9140760" cy="6850080"/>
          </a:xfrm>
        </p:grpSpPr>
        <p:grpSp>
          <p:nvGrpSpPr>
            <p:cNvPr id="3" name="Group 4"/>
            <p:cNvGrpSpPr/>
            <p:nvPr/>
          </p:nvGrpSpPr>
          <p:grpSpPr>
            <a:xfrm>
              <a:off x="2743200" y="3540240"/>
              <a:ext cx="6392880" cy="3309840"/>
              <a:chOff x="2743200" y="3540240"/>
              <a:chExt cx="6392880" cy="3309840"/>
            </a:xfrm>
          </p:grpSpPr>
          <p:sp>
            <p:nvSpPr>
              <p:cNvPr id="4" name="CustomShape 5"/>
              <p:cNvSpPr/>
              <p:nvPr/>
            </p:nvSpPr>
            <p:spPr>
              <a:xfrm>
                <a:off x="2743200" y="4197240"/>
                <a:ext cx="4575240" cy="2652840"/>
              </a:xfrm>
              <a:custGeom>
                <a:avLst/>
                <a:gdLst/>
                <a:ahLst/>
                <a:rect l="l" t="t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6"/>
              <p:cNvSpPr/>
              <p:nvPr/>
            </p:nvSpPr>
            <p:spPr>
              <a:xfrm>
                <a:off x="6620040" y="4240080"/>
                <a:ext cx="1998360" cy="1287720"/>
              </a:xfrm>
              <a:custGeom>
                <a:avLst/>
                <a:gdLst/>
                <a:ahLst/>
                <a:rect l="l" t="t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4603680" y="5311800"/>
                <a:ext cx="4522680" cy="1538280"/>
              </a:xfrm>
              <a:custGeom>
                <a:avLst/>
                <a:gdLst/>
                <a:ahLst/>
                <a:rect l="l" t="t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4362480" y="3540240"/>
                <a:ext cx="4773600" cy="3309840"/>
              </a:xfrm>
              <a:custGeom>
                <a:avLst/>
                <a:gdLst/>
                <a:ahLst/>
                <a:rect l="l" t="t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9"/>
              <p:cNvSpPr/>
              <p:nvPr/>
            </p:nvSpPr>
            <p:spPr>
              <a:xfrm>
                <a:off x="7145280" y="3678120"/>
                <a:ext cx="1981080" cy="855720"/>
              </a:xfrm>
              <a:custGeom>
                <a:avLst/>
                <a:gdLst/>
                <a:ahLst/>
                <a:rect l="l" t="t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" name="CustomShape 10"/>
            <p:cNvSpPr/>
            <p:nvPr/>
          </p:nvSpPr>
          <p:spPr>
            <a:xfrm>
              <a:off x="5273640" y="2128680"/>
              <a:ext cx="2897280" cy="2440080"/>
            </a:xfrm>
            <a:custGeom>
              <a:avLst/>
              <a:gdLst/>
              <a:ahLst/>
              <a:rect l="l" t="t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0"/>
              <a:ext cx="9140760" cy="2819520"/>
            </a:xfrm>
            <a:custGeom>
              <a:avLst/>
              <a:gdLst/>
              <a:ahLst/>
              <a:rect l="l" t="t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r>
              <a:rPr b="1" lang="en-US" sz="4400" spc="-1" strike="noStrike">
                <a:solidFill>
                  <a:srgbClr val="e5e5ff"/>
                </a:solidFill>
                <a:latin typeface="Garamond"/>
              </a:rPr>
              <a:t>Click to edit the title text format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3124080" y="6477120"/>
            <a:ext cx="2895840" cy="2476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Times New Roman"/>
              </a:rPr>
              <a:t>19. Баланс фирмы и управление ею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1" marL="742680" indent="-285480">
              <a:spcBef>
                <a:spcPts val="799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Second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2" marL="1143000" indent="-228600">
              <a:spcBef>
                <a:spcPts val="799"/>
              </a:spcBef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Third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3" marL="1600200" indent="-228600">
              <a:spcBef>
                <a:spcPts val="799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Fourth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4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Fifth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5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Sixth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6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Seventh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0" y="0"/>
            <a:ext cx="9140760" cy="6850080"/>
            <a:chOff x="0" y="0"/>
            <a:chExt cx="9140760" cy="6850080"/>
          </a:xfrm>
        </p:grpSpPr>
        <p:grpSp>
          <p:nvGrpSpPr>
            <p:cNvPr id="51" name="Group 2"/>
            <p:cNvGrpSpPr/>
            <p:nvPr/>
          </p:nvGrpSpPr>
          <p:grpSpPr>
            <a:xfrm>
              <a:off x="2743200" y="3540240"/>
              <a:ext cx="6392880" cy="3309840"/>
              <a:chOff x="2743200" y="3540240"/>
              <a:chExt cx="6392880" cy="3309840"/>
            </a:xfrm>
          </p:grpSpPr>
          <p:sp>
            <p:nvSpPr>
              <p:cNvPr id="52" name="CustomShape 3"/>
              <p:cNvSpPr/>
              <p:nvPr/>
            </p:nvSpPr>
            <p:spPr>
              <a:xfrm>
                <a:off x="2743200" y="4197240"/>
                <a:ext cx="4575240" cy="2652840"/>
              </a:xfrm>
              <a:custGeom>
                <a:avLst/>
                <a:gdLst/>
                <a:ahLst/>
                <a:rect l="l" t="t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" name="CustomShape 4"/>
              <p:cNvSpPr/>
              <p:nvPr/>
            </p:nvSpPr>
            <p:spPr>
              <a:xfrm>
                <a:off x="6620040" y="4240080"/>
                <a:ext cx="1998360" cy="1287720"/>
              </a:xfrm>
              <a:custGeom>
                <a:avLst/>
                <a:gdLst/>
                <a:ahLst/>
                <a:rect l="l" t="t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" name="CustomShape 5"/>
              <p:cNvSpPr/>
              <p:nvPr/>
            </p:nvSpPr>
            <p:spPr>
              <a:xfrm>
                <a:off x="4603680" y="5311800"/>
                <a:ext cx="4522680" cy="1538280"/>
              </a:xfrm>
              <a:custGeom>
                <a:avLst/>
                <a:gdLst/>
                <a:ahLst/>
                <a:rect l="l" t="t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" name="CustomShape 6"/>
              <p:cNvSpPr/>
              <p:nvPr/>
            </p:nvSpPr>
            <p:spPr>
              <a:xfrm>
                <a:off x="4362480" y="3540240"/>
                <a:ext cx="4773600" cy="3309840"/>
              </a:xfrm>
              <a:custGeom>
                <a:avLst/>
                <a:gdLst/>
                <a:ahLst/>
                <a:rect l="l" t="t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" name="CustomShape 7"/>
              <p:cNvSpPr/>
              <p:nvPr/>
            </p:nvSpPr>
            <p:spPr>
              <a:xfrm>
                <a:off x="7145280" y="3678120"/>
                <a:ext cx="1981080" cy="855720"/>
              </a:xfrm>
              <a:custGeom>
                <a:avLst/>
                <a:gdLst/>
                <a:ahLst/>
                <a:rect l="l" t="t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" name="CustomShape 8"/>
            <p:cNvSpPr/>
            <p:nvPr/>
          </p:nvSpPr>
          <p:spPr>
            <a:xfrm>
              <a:off x="5273640" y="2128680"/>
              <a:ext cx="2897280" cy="2440080"/>
            </a:xfrm>
            <a:custGeom>
              <a:avLst/>
              <a:gdLst/>
              <a:ahLst/>
              <a:rect l="l" t="t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9"/>
            <p:cNvSpPr/>
            <p:nvPr/>
          </p:nvSpPr>
          <p:spPr>
            <a:xfrm>
              <a:off x="0" y="0"/>
              <a:ext cx="9140760" cy="2819520"/>
            </a:xfrm>
            <a:custGeom>
              <a:avLst/>
              <a:gdLst/>
              <a:ahLst/>
              <a:rect l="l" t="t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PlaceHolder 10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r>
              <a:rPr b="1" lang="en-US" sz="4400" spc="-1" strike="noStrike">
                <a:solidFill>
                  <a:srgbClr val="e5e5ff"/>
                </a:solidFill>
                <a:latin typeface="Garamond"/>
              </a:rPr>
              <a:t>Click to edit the title text format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0" name="PlaceHolder 11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1" marL="742680" indent="-285480">
              <a:spcBef>
                <a:spcPts val="799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Second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2" marL="1143000" indent="-228600">
              <a:spcBef>
                <a:spcPts val="799"/>
              </a:spcBef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Third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3" marL="1600200" indent="-228600">
              <a:spcBef>
                <a:spcPts val="799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Fourth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4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Fifth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5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Sixth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6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Seventh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1" name="PlaceHolder 12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Глава 3. Экономика фирмы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2" name="PlaceHolder 13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r">
              <a:buClr>
                <a:srgbClr val="ffffff"/>
              </a:buClr>
              <a:buSzPct val="45000"/>
              <a:buFont typeface="Wingdings" charset="2"/>
              <a:buChar char=""/>
            </a:pPr>
            <a:fld id="{3B360BC1-D55A-407A-B11D-6FB629AD6060}" type="slidenum"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3" name="PlaceHolder 1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19. Баланс фирмы и управление ею</a:t>
            </a:r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80880" y="380880"/>
            <a:ext cx="8229600" cy="1470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Тема 2.3. Система методов управления. Мотивация. Деловое общение. Контроль. 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pic>
        <p:nvPicPr>
          <p:cNvPr id="101" name="Picture 6" descr="board_room"/>
          <p:cNvPicPr/>
          <p:nvPr/>
        </p:nvPicPr>
        <p:blipFill>
          <a:blip r:embed="rId1"/>
          <a:stretch/>
        </p:blipFill>
        <p:spPr>
          <a:xfrm>
            <a:off x="3962520" y="2209680"/>
            <a:ext cx="4295520" cy="428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br/>
            <a:r>
              <a:rPr b="1" lang="ru-RU" sz="3200" spc="-1" strike="noStrike">
                <a:solidFill>
                  <a:srgbClr val="e5e5ff"/>
                </a:solidFill>
                <a:latin typeface="Garamond"/>
              </a:rPr>
              <a:t>Основными формами социально-психологического воздействия являются:</a:t>
            </a:r>
            <a:br/>
            <a:endParaRPr b="1" lang="en-US" sz="32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убеждение как метод воспитания и формирования личности;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планирование социального развития трудовых коллективов;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экономические соревнования;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критика и самокритика;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производственные совещания (постоянно).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5CD64823-4FF8-4800-8174-6EBF2ABE4F18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К общенаучным методам относятся: 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1000"/>
          </a:bodyPr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1) системный подход – способ рассмотрения объекта в виде единого комплекса взаимосвязанных элементов, объединенных общей целью;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2) конкретно-исторический подход - способ исследования возникновения, формирования и развития объектов в хронологической последовательности;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3) моделирование – построение моделей управляемого объекта или субъекта управления, которые облегчают изучение их свойств и особенностей поведения;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0AEC6903-F7F0-484F-9A49-5FAA0769E83E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К общенаучным методам относятся: 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3000"/>
          </a:bodyPr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4) экспериментирование – научно поставленный опыт проверки возможных решений на одном или нескольких объектах; 5) социологическое исследование – способ определения роли возможных мотивов поведения и характера взаимоотношений в коллективе и за его пределами;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6) экономико-математические методы – описание объектов, закономерностей, связей и процессов посредством математических отношений.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AF7852B2-8778-42E9-A252-1F3612CE1724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Мотивация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2000"/>
          </a:bodyPr>
          <a:p>
            <a:pPr marL="342720" indent="-342720"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1" i="1" lang="ru-RU" sz="2600" spc="-1" strike="noStrike">
                <a:solidFill>
                  <a:srgbClr val="ffffff"/>
                </a:solidFill>
                <a:latin typeface="Garamond"/>
              </a:rPr>
              <a:t>Мотивация</a:t>
            </a: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 – это процесс побуждения человека к деятельности для достижения определенных целей. Мотивация определяется как движущая сила человеческого поведения, в основе которой находится взаимосвязь потребностей, мотивов и целей человека.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1" i="1" lang="ru-RU" sz="2600" spc="-1" strike="noStrike">
                <a:solidFill>
                  <a:srgbClr val="ffffff"/>
                </a:solidFill>
                <a:latin typeface="Garamond"/>
              </a:rPr>
              <a:t>Потребность </a:t>
            </a: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– нужда в чем-либо необходимом для поддержания жизнедеятельности человека.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1" i="1" lang="ru-RU" sz="2600" spc="-1" strike="noStrike">
                <a:solidFill>
                  <a:srgbClr val="ffffff"/>
                </a:solidFill>
                <a:latin typeface="Garamond"/>
              </a:rPr>
              <a:t>Мотив</a:t>
            </a: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 – это то, что вызывает определенные действия человека.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1" i="1" lang="ru-RU" sz="2600" spc="-1" strike="noStrike">
                <a:solidFill>
                  <a:srgbClr val="ffffff"/>
                </a:solidFill>
                <a:latin typeface="Garamond"/>
              </a:rPr>
              <a:t>Цель</a:t>
            </a: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 – это желаемый объект или его состояние, к обладанию которым стремится человек.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F4FAB0C9-4B6D-48A2-985D-83723204C756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Стимулы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4000"/>
          </a:bodyPr>
          <a:p>
            <a:pPr>
              <a:spcBef>
                <a:spcPts val="697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Кроме того, причина поведения человека зависит от различных стимулов.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97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Выделяют 4 основные формы стимулов: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97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1) </a:t>
            </a:r>
            <a:r>
              <a:rPr b="1" i="1" lang="ru-RU" sz="2800" spc="-1" strike="noStrike">
                <a:solidFill>
                  <a:srgbClr val="ffffff"/>
                </a:solidFill>
                <a:latin typeface="Garamond"/>
              </a:rPr>
              <a:t>принуждение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 (замечание, выговор, увольнение);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97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2) </a:t>
            </a:r>
            <a:r>
              <a:rPr b="1" i="1" lang="ru-RU" sz="2800" spc="-1" strike="noStrike">
                <a:solidFill>
                  <a:srgbClr val="ffffff"/>
                </a:solidFill>
                <a:latin typeface="Garamond"/>
              </a:rPr>
              <a:t>материальное поощрение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 (заработная плата, премия, путевки);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97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3) </a:t>
            </a:r>
            <a:r>
              <a:rPr b="1" i="1" lang="ru-RU" sz="2800" spc="-1" strike="noStrike">
                <a:solidFill>
                  <a:srgbClr val="ffffff"/>
                </a:solidFill>
                <a:latin typeface="Garamond"/>
              </a:rPr>
              <a:t>моральное поощрение 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(благодарности, звания, грамоты);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97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4) </a:t>
            </a:r>
            <a:r>
              <a:rPr b="1" i="1" lang="ru-RU" sz="2800" spc="-1" strike="noStrike">
                <a:solidFill>
                  <a:srgbClr val="ffffff"/>
                </a:solidFill>
                <a:latin typeface="Garamond"/>
              </a:rPr>
              <a:t>самоутверждение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 (изобретение, получение дополните6льного образования).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40F1F097-DA2B-4881-A38C-FD5E1D6C7420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Схема протекания мотивационного процесса 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Мотивационный процесс 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происходит циклически и выглядит следующим образом: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ED94FFB7-B854-4F52-9643-6CD8F9E10E46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4" name="Picture 2" descr=""/>
          <p:cNvPicPr/>
          <p:nvPr/>
        </p:nvPicPr>
        <p:blipFill>
          <a:blip r:embed="rId1"/>
          <a:srcRect l="32500" t="48448" r="32500" b="37928"/>
          <a:stretch/>
        </p:blipFill>
        <p:spPr>
          <a:xfrm>
            <a:off x="304920" y="3124080"/>
            <a:ext cx="8696160" cy="190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04920" y="-360"/>
            <a:ext cx="861048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3200" spc="-1" strike="noStrike">
                <a:solidFill>
                  <a:srgbClr val="e5e5ff"/>
                </a:solidFill>
                <a:latin typeface="Garamond"/>
              </a:rPr>
              <a:t>Влияние мотивации на поведение человека в организации зависит от множества факторов: </a:t>
            </a:r>
            <a:endParaRPr b="1" lang="en-US" sz="32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заработная плата  (справедливое вознаграждение за труд);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рабочая среда (обстановка, гибкий график);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стабильность (работа, положение);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собственное развитие (обучение, повышение квалификации);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полезность работы (результаты труда);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интерес к работе.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B8CA9F36-6BC8-4C41-995D-E57A0ABCF62A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Деловое общение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9000"/>
          </a:bodyPr>
          <a:p>
            <a:pPr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Деловое общение – процесс установления и развития контактов между людьми, порождаемый потребностями совместной деятельности и включающий в себя обмен информацией, выработку единой стратегии и взаимодействия, восприятие и понимание другого человека.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прямое (непосредственный контакт),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косвенное (между партнерами существует пространственно-временная дистанция).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209D5198-4AA2-4C56-8D3A-095E536708DB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Формы делового общения: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4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деловая беседа – обмен взаимными точками зрения, мнениями, информацией по определенным вопросам или проблемам;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деловые переговоры – обсуждение с целью заключения соглашения между кем-либо по какому-либо вопросу;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деловое совещание – форма группового обсуждения деловых служебных вопросов;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4E607DAA-A5A2-494C-B804-A245AFC13CB2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Формы делового общения: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публичное выступление – передача одним выступающим различного уровня информации широкой аудитории с соблюдением правил и принципов построения речи и ораторского искусства;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деловая переписка – письма, уведомления, указания, запросы;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телефонные разговоры.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0A7D30FF-8A14-4D8E-B81F-38FE619F6C91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Содержание:</a:t>
            </a:r>
            <a:br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C0EFED79-98DA-465E-832C-236D0B363CF8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1. Система методов управления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2. Мотивация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3. Деловое общение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4. Контроль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Правила делового общения: 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990720"/>
            <a:ext cx="8229600" cy="5410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algn="just">
              <a:spcBef>
                <a:spcPts val="649"/>
              </a:spcBef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1. желательно обращаться к собеседнику по имени, не допуская ошибок в именах;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algn="just">
              <a:spcBef>
                <a:spcPts val="649"/>
              </a:spcBef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2. необходимо проявлять интерес к собеседнику;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algn="just">
              <a:spcBef>
                <a:spcPts val="649"/>
              </a:spcBef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3. умейте грамотно приветствовать людей;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algn="just">
              <a:spcBef>
                <a:spcPts val="649"/>
              </a:spcBef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4. критикуйте достаточно осторожно;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algn="just">
              <a:spcBef>
                <a:spcPts val="649"/>
              </a:spcBef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5. умейте слушать и не прерывать собеседника;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algn="just">
              <a:spcBef>
                <a:spcPts val="649"/>
              </a:spcBef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6. убеждайте посредством выводов;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algn="just">
              <a:spcBef>
                <a:spcPts val="649"/>
              </a:spcBef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7. говорите о том, что интересует собеседника;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algn="just">
              <a:spcBef>
                <a:spcPts val="649"/>
              </a:spcBef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8. развивайте и поддерживайте чувство собственного достоинства;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algn="just">
              <a:spcBef>
                <a:spcPts val="649"/>
              </a:spcBef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9. старайтесь получить как можно больше информации от собеседника;.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5165E92B-5491-401B-958F-0C6925FB2505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Фазы делового общения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spcBef>
                <a:spcPts val="649"/>
              </a:spcBef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Любой вид делового общения состоит из последовательного выполнения определенных функций: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A6782D6E-B07E-4D52-A7C4-C3D27BDD2C79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3" name="Picture 7" descr=""/>
          <p:cNvPicPr/>
          <p:nvPr/>
        </p:nvPicPr>
        <p:blipFill>
          <a:blip r:embed="rId1"/>
          <a:srcRect l="32500" t="37631" r="32167" b="31188"/>
          <a:stretch/>
        </p:blipFill>
        <p:spPr>
          <a:xfrm>
            <a:off x="1219320" y="2362320"/>
            <a:ext cx="6753240" cy="365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Процесс принятия решения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91440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3000"/>
          </a:bodyPr>
          <a:p>
            <a:pPr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Труд менеджера связан с постоянным разрешением проблем, поэтому принятие решений является основой управления.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Решение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 - это выбор наиболее приемлемой альтернативы из возможного многообразия вариантов.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Управленческое решение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— это выбор альтернативы, осуществлённый руководителем в рамках его должностных полномочий и компетенции и направленный на достижение целей организации.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47021B0C-60A2-4913-BF54-D9B6B4AF3B1E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Процесс принятия решения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Принятию адекватного решения предшествуют выполнение следующих этапов: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F73653BF-8CEA-4A44-8B62-A8BF01D1145B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0" name="Picture 2" descr=""/>
          <p:cNvPicPr/>
          <p:nvPr/>
        </p:nvPicPr>
        <p:blipFill>
          <a:blip r:embed="rId1"/>
          <a:srcRect l="37335" t="58964" r="37500" b="8595"/>
          <a:stretch/>
        </p:blipFill>
        <p:spPr>
          <a:xfrm>
            <a:off x="1828800" y="2438280"/>
            <a:ext cx="5486400" cy="397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Контроль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14300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5000"/>
          </a:bodyPr>
          <a:p>
            <a:pPr marL="342720" indent="-342720" algn="just">
              <a:spcBef>
                <a:spcPts val="748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000" spc="-1" strike="noStrike">
                <a:solidFill>
                  <a:srgbClr val="ffffff"/>
                </a:solidFill>
                <a:latin typeface="Garamond"/>
              </a:rPr>
              <a:t>Контроль – процесс, обеспечивающий достижение организаций своих целей, который заключается в сопоставлении фактического состояния фирмы с определенными критериями.</a:t>
            </a:r>
            <a:endParaRPr b="0" lang="en-US" sz="30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 algn="just">
              <a:spcBef>
                <a:spcPts val="748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000" spc="-1" strike="noStrike">
                <a:solidFill>
                  <a:srgbClr val="ffffff"/>
                </a:solidFill>
                <a:latin typeface="Garamond"/>
              </a:rPr>
              <a:t>Объектом контроля выступает организация, внутри которой контролю подвергаются проходящие в ней процессы и отдельные элементы системы.</a:t>
            </a:r>
            <a:endParaRPr b="0" lang="en-US" sz="30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 algn="just">
              <a:spcBef>
                <a:spcPts val="748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000" spc="-1" strike="noStrike">
                <a:solidFill>
                  <a:srgbClr val="ffffff"/>
                </a:solidFill>
                <a:latin typeface="Garamond"/>
              </a:rPr>
              <a:t>Субъектами контроля выступают как менеджеры фирмы, так и государственные органы. </a:t>
            </a:r>
            <a:endParaRPr b="0" lang="en-US" sz="3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A49E969B-F8EE-4915-8B54-8FDB9503C137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Этапы процесса контроля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A49A96E6-AA92-4087-9A26-79CB5B213752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6" name="Picture 2" descr=""/>
          <p:cNvPicPr/>
          <p:nvPr/>
        </p:nvPicPr>
        <p:blipFill>
          <a:blip r:embed="rId1"/>
          <a:srcRect l="32778" t="53127" r="31297" b="15927"/>
          <a:stretch/>
        </p:blipFill>
        <p:spPr>
          <a:xfrm>
            <a:off x="457200" y="1600200"/>
            <a:ext cx="8271000" cy="400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Виды контроля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8000"/>
          </a:bodyPr>
          <a:p>
            <a:pPr marL="342720" indent="-342720"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предварительный – контроль, осуществляемый до фактического начала работы. В его ходе выясняется, готова ли организация или ее подразделение к выполнению поставленных задач. Он используется по отношению к человеческим, материальным и финансовым ресурсам. 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текущий – контроль, осуществляемый в ходе хозяйственного процесса. В результате своевременно выявляются отклонения, возникающие в ходе работы, что позволяет оперативно реагировать на меняющиеся факторы. Объектами такого контроля являются подчиненные, а субъектами – их начальники.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49"/>
              </a:spcBef>
            </a:pP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09A84621-E9E4-44B4-BF38-1E3639734B2C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Виды контроля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Заключительный – контроль, осуществляемый после выполнения работ. Он показывает, каких результатов добились люди, вскрывает недостатки в работе, выявляет их причины и является основанием для составления будущих планов.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49"/>
              </a:spcBef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С точки зрения степени охвата различают сплошной (полный) и выборочный контроль.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FA28C065-E81C-45A8-98C3-8C29E983D6A3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Правила контроля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4000"/>
          </a:bodyPr>
          <a:p>
            <a:pPr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При проведении контроля для уменьшения возможных негативных проявлений необходимо использовать следующие правила (Г.Шредер):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сотрудник должен знать, что именно контролируется;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контролировать следует открыто;  сотрудник должен видеть, что контроль направлен не на его личность, а на рабочий процесс;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79D99CE5-6F32-4179-806C-CCF05E83EBF2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Правила контроля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2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осуществлять контроль надо за результатом, а не за действиями;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осуществляя контроль, необходимо при общении придерживаться товарищеского тона;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необходимо обосновывать контроль, делать понятной его цель;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следует делегировать ответственность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65389C5F-1AD8-483A-A0D2-DAEBDDA3E072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Сущность методов управления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Методы управления – это совокупность приемов и способов воздействия на управляемый объект для достижения целей.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89A1B76E-D99B-4FD9-8E2C-FDDCC3EA2198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 </a:t>
            </a:r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Метод «Управленческая пятерня»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7492DC02-8E89-4C2A-8812-81E9A1701E62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1" name="Picture 2" descr=""/>
          <p:cNvPicPr/>
          <p:nvPr/>
        </p:nvPicPr>
        <p:blipFill>
          <a:blip r:embed="rId1"/>
          <a:srcRect l="35001" t="39626" r="34815" b="22170"/>
          <a:stretch/>
        </p:blipFill>
        <p:spPr>
          <a:xfrm>
            <a:off x="1600200" y="1523880"/>
            <a:ext cx="6227640" cy="443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Методы управления (методы воздействия)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организационно-распорядительные;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экономические;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социально-психологические.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Кроме того, методы управления подразделяют на: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1) общенаучные методы, к которым относятся: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моделирование;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экспериментирование;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экономико-математические методы;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социологические исследования и т.д.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A6410C59-0D33-4CC9-8D50-23E7544B5482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Методы управления (методы воздействия)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2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2) конкретные (специфические) методы, к которым относятся: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методы управления функциональными подсистемами;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методы выполнения функций управления;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методы принятия управленческих решений. В практике управления, как правило, одновременно применяют различные методы и их сочетания. 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0883CDF9-8B9A-4E5E-8452-6C2410EB7517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2800" spc="-1" strike="noStrike">
                <a:solidFill>
                  <a:srgbClr val="e5e5ff"/>
                </a:solidFill>
                <a:latin typeface="Garamond"/>
              </a:rPr>
              <a:t>Организационно-распорядительные (организационно-административные) методы </a:t>
            </a:r>
            <a:endParaRPr b="1" lang="en-US" sz="28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6000"/>
          </a:bodyPr>
          <a:p>
            <a:pPr>
              <a:spcBef>
                <a:spcPts val="697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– 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методы координации действий подчиненных, обеспечивают четкость, дисциплинированность и порядок работы в коллективе.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97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Возможны 3 формы проявления организационно-административных методов: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обязательное предписание (приказ, запрет);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согласительные методы (консультация, разрешение компромиссов);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рекомендации (совет, разъяснение, предложение). Невыполнение указаний рассматривается как прямое нарушение дисциплины и влечет за собой определенные взыскания.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7603E674-EC16-45BD-8163-2C57866B46AF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Экономические методы 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000"/>
          </a:bodyPr>
          <a:p>
            <a:pPr>
              <a:spcBef>
                <a:spcPts val="697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– 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методы, при которых поставленная цель достигается воздействием на экономические интересы управляе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97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Экономические методы руководства выступают в следующих формах: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планирование;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анализ – своевременная оценка ситуации;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хозрасчет – использование экономической и материальной заинтересованности работников в улучшении производства и повышении ответственности за результаты работы;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AD633CB2-349E-4480-86D7-DD0E954D86D2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Экономические методы 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ценообразование – стремление к максимизации прибыли путем увеличения цен на товары или сокращения затрат производства;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финансирование – поддержка отдельных направлений деятельности, в которых наиболее заинтересовано предприятие. мого объекта.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079BE02A-703D-47CE-8B13-FD50770EF78A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Социально-психологические методы 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>
              <a:spcBef>
                <a:spcPts val="697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– 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совокупность специфических способов воздействия на личностные отношения и связи, возникающие в трудовых коллективах, а также на социальные процесс.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97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К числу </a:t>
            </a:r>
            <a:r>
              <a:rPr b="1" lang="ru-RU" sz="2800" spc="-1" strike="noStrike">
                <a:solidFill>
                  <a:srgbClr val="ffffff"/>
                </a:solidFill>
                <a:latin typeface="Garamond"/>
              </a:rPr>
              <a:t>разрешенных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 способов психологического воздействия относятся: внушение, убеждение, подражание, вовлечение, побуждение, принуждение, осуждение, требование, запрещение, порицание, командование, обман ожиданий, намек, комплимент, похвала, просьба, совет и т.д. ы, протекающие в них.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B2232301-EDED-4356-8CED-A37D2CE49935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2006-01-09T04:46:14Z</dcterms:created>
  <dc:creator>akireyev</dc:creator>
  <dc:description/>
  <dc:language>en-US</dc:language>
  <cp:lastModifiedBy>Дина Шафигуллина</cp:lastModifiedBy>
  <dcterms:modified xsi:type="dcterms:W3CDTF">2020-11-17T17:38:53Z</dcterms:modified>
  <cp:revision>73</cp:revision>
  <dc:subject/>
  <dc:title>18. Фирма на рынке</dc:title>
</cp:coreProperties>
</file>