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796087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6840" y="6476760"/>
            <a:ext cx="2971800" cy="2286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552720"/>
            <a:ext cx="2133720" cy="17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59594786-97B1-4A1B-B375-E5F80D5F32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84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104F53BF-A38E-4C8D-A7C0-349A92A8CC1E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380880"/>
            <a:ext cx="8229600" cy="147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Тема 2.2. Планирование в системе менеджмента.Система методов управления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01" name="Picture 6" descr="board_room"/>
          <p:cNvPicPr/>
          <p:nvPr/>
        </p:nvPicPr>
        <p:blipFill>
          <a:blip r:embed="rId1"/>
          <a:stretch/>
        </p:blipFill>
        <p:spPr>
          <a:xfrm>
            <a:off x="3962520" y="2209680"/>
            <a:ext cx="4295520" cy="428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SWOT – анализ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0666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Затем формулируются различные варианты стратегии, и выбирается лучший. Выбор зависит от следующих факторов: риск, знание прошлых стратегий, реакция на владельцев, фактор времени.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Возможны следующие варианты стратегии: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стратегия стабильности – поддержка существующих направлений;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стратегия роста – расширение производства, освоение новых рынков сбыта;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стратегия сокращения – исключение некоторых направлений деятельности;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комбинированная стратегия – любое сочетание всех стратегий.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99AF2D63-2F4E-46E0-9704-9B1F4F15596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Стратегическое планирование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Реализация стратегии 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– это комплекс действий, способствующих повышению деловой активности организации, разработке ее политики, созданию корпоративной культуры и мотивации персонала.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Оценка стратегии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 заключается в оценке контролируемого объекта и пересмотре ранее поставленных задач в связи с появлением новых обстоятельств.  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Таким образом, </a:t>
            </a: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цель процесса стратегического планирования 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– добиться роста прибыли и бизнеса в целом посредством приобретения большего числа потребителей и клиентов.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D5A5C026-6776-408B-BA2A-F86A0B14ABD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Тактическое планирование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Тактическое планирование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– это планирование действий для наиболее эффективного достижения стратегических цел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Процесс тактического планирования состоит из двух взаимосвязанных стадий: 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подготовка плана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его 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принятие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68D505A2-F6C4-471E-91BE-F2A245EFC9F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Тактическое планирование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Подготовка плана включает: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1) сбор и анализ информации о деятельности организации;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2) определение основных задач, необходимых для достижения целей;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3) уточнение ролей и делегирование полномочий;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4) оценка затрат времени;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5) определение ресурсов;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6) проверка сроков и коррекция плана действий.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Принятый план обязательно должен быть документально оформлен и утвержден руководителем организации.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DA7FADA4-189C-4641-B5CD-27C21728660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0" lang="ru-RU" sz="4400" spc="-1" strike="noStrike">
                <a:solidFill>
                  <a:srgbClr val="e5e5ff"/>
                </a:solidFill>
                <a:latin typeface="Garamond"/>
              </a:rPr>
              <a:t>Задачи оптимизации в MS Excel</a:t>
            </a:r>
            <a:br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Решение 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задач оптимизации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 состоит в поиске оптимального плана с использованием математических моделей и вычислительных методов, которые реализуются с помощью оптимизационной программы Solver (Поиск решений), встроенной в табличную программу MS Excel.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C0BE6A66-155C-49C1-B2CE-CE9D394249E9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3045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3200" spc="-1" strike="noStrike">
                <a:solidFill>
                  <a:srgbClr val="e5e5ff"/>
                </a:solidFill>
                <a:latin typeface="Garamond"/>
              </a:rPr>
              <a:t>Проблемы оптимизации присутствуют в самых различных процессах производства:</a:t>
            </a:r>
            <a:br/>
            <a:endParaRPr b="1" lang="en-US" sz="32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оптимальный выпуск продукции;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оптимальный план перевозок продукта;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поставка сырья;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оптимальное управление запасами;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планирования инвестиций;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оптимальный рацион (смесь, сплав);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назначение на должность;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оптимальная замена оборудования и др.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E33DAD53-33EB-4C0D-9C3C-83D43309605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4568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2800" spc="-1" strike="noStrike">
                <a:solidFill>
                  <a:srgbClr val="e5e5ff"/>
                </a:solidFill>
                <a:latin typeface="Garamond"/>
              </a:rPr>
              <a:t>Общие свойства, которые характерны для задач, решаемых с помощью надстройки «Поиск решения</a:t>
            </a:r>
            <a:r>
              <a:rPr b="1" lang="ru-RU" sz="2400" spc="-1" strike="noStrike">
                <a:solidFill>
                  <a:srgbClr val="e5e5ff"/>
                </a:solidFill>
                <a:latin typeface="Garamond"/>
              </a:rPr>
              <a:t>»:</a:t>
            </a:r>
            <a:br/>
            <a:endParaRPr b="1" lang="en-US" sz="2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Существует единственная целевая ячейка, содержащая формулу, значение которой должно быть сделано максимальным, минимальным или же равным, какому-то конкретному значению.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Формула в этой целевой ячейке содержит ссылки на ряд изменяемых ячеек. Поиск решения заключается в том, чтобы подобрать такие значения переменных в изменяемых ячейках, которые бы обеспечили оптимальное значение для формулы в целевой ячейке.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Может быть задано некоторое количество ограничений — условий или соотношений, которым должны удовлетворять некоторые из изменяемых ячеек.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351C968-C3D5-4E35-BCEC-C65CB0D1EC9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33520" y="3805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3600" spc="-1" strike="noStrike">
                <a:solidFill>
                  <a:srgbClr val="e5e5ff"/>
                </a:solidFill>
                <a:latin typeface="Garamond"/>
              </a:rPr>
              <a:t>Модели всех задач на оптимизацию состоят из следующих элементов:</a:t>
            </a:r>
            <a:br/>
            <a:endParaRPr b="1" lang="en-US" sz="36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Переменные - неизвестные величины, которые нужно найти при решении задачи.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Целевая функция - величина, которая зависит от переменных и является целью, ключевым показателем эффективности или оптимальности модели.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Ограничения - условия, которым должны удовлетворять переменные.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BCD82278-F294-4BAF-866D-F33D58F96B3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0" lang="ru-RU" sz="4400" spc="-1" strike="noStrike">
                <a:solidFill>
                  <a:srgbClr val="e5e5ff"/>
                </a:solidFill>
                <a:latin typeface="Garamond"/>
              </a:rPr>
              <a:t>Задачи оптимизации в MS Excel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>
              <a:spcBef>
                <a:spcPts val="69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С помощью надстройки «Поиск решения» можно определить, при каких значениях указанных влияющих ячеек формула в целевой ячейке принимает нужное значение (минимальное, максимальное или равное какой-либо величине). Для процедуры поиска решения можно задать ограничения, причем не обязательно,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чтобы при этом использовались те же влияющие ячейки.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По умолчанию в Excel надстройка «Поиск решения» отключена. Чтобы активизировать ее: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1" lang="ru-RU" sz="2800" spc="-1" strike="noStrike">
                <a:solidFill>
                  <a:srgbClr val="ffffff"/>
                </a:solidFill>
                <a:latin typeface="Garamond"/>
              </a:rPr>
              <a:t>Файл &gt; Параметры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&gt;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Надстройки 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&gt;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Надстройки 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Excel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&gt;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Поиск решения 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&gt; OK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BF484831-ECE9-411C-A8D1-4C091B34D73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Пример 1. Оптимальный выпуск продукции.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2720" indent="-342720">
              <a:spcBef>
                <a:spcPts val="774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100" spc="-1" strike="noStrike">
                <a:solidFill>
                  <a:srgbClr val="ffffff"/>
                </a:solidFill>
                <a:latin typeface="Garamond"/>
              </a:rPr>
              <a:t>Цех выпускает детали А и В. На производство детали А рабочий тратит 3 часа, на производство детали В - 2 часа. От реализации детали А предприятие получает прибыль 80 ден. ед., В - 60 ден. ед. Цех должен выпустить не менее 100 штук деталей А и не менее 200 штук деталей В. Сколько деталей каждого вида надо выпустить для получения наибольшей прибыли, если фонд рабочего времени составляет 900 человеко-часов.</a:t>
            </a:r>
            <a:endParaRPr b="0" lang="en-US" sz="31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5AB81F43-2A41-4005-BFA9-467FA428C38C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Содержание:</a:t>
            </a:r>
            <a:br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2.1.1. Менеджмент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2.1.2. История развития менеджмента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2.1.3. Современные подходы в менеджменте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2.1.4. Внешняя и внутренняя среда организации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04920" y="6477120"/>
            <a:ext cx="426708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1000"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2.1. Менеджмент. Структура организации. Внешняя и внутренняя среда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C06F6477-0DDA-43F8-9725-6314BCEC268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648320" y="6477120"/>
            <a:ext cx="289548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Математическая модель задачи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380880" y="1295280"/>
          <a:ext cx="8458200" cy="4984920"/>
        </p:xfrm>
        <a:graphic>
          <a:graphicData uri="http://schemas.openxmlformats.org/drawingml/2006/table">
            <a:tbl>
              <a:tblPr/>
              <a:tblGrid>
                <a:gridCol w="3278160"/>
                <a:gridCol w="74880"/>
                <a:gridCol w="5105160"/>
              </a:tblGrid>
              <a:tr h="608040">
                <a:tc gridSpan="3"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Обозначим за x1 количество наборов «Праздник», x2 - количество наборов «Сюрприз», x3 – количество наборов «Привет».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84400"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917280">
                <a:tc gridSpan="2"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Целевая функция( прибыль)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F=250x1 +450x2 +300x3-----&gt;max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284040"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2844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Ограничения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465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Леденцы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3x1 +4x2 +2x3≤500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46512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Карамель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2x1 +x2 +3x3≤400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28404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Шоколадные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2x2 +x3≤550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4636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Тянучки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3x1 +4x2 +2x3≤700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46512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Трюфель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2x2 +2x3≤300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4636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Грильяж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x1 +3x2 +x3≤350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02A3CF9C-AD4E-4505-BAA8-2CB8447A56D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Пример 2. Оптимальное управление запасами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Кондитерской фабрике в конце месяца дано задание выпустить свою продукцию в виде подарочных наборов из конфет разных сортов. Состав каждого набора задан, количество конфет ограничено (см.таблицу 1). Определите, сколько и какого типа наборов нужно выпустить, чтобы получить максимальную прибыль.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76A44F48-4679-4E04-8341-C9C9C99104B1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Таблица 1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204" name="Table 2"/>
          <p:cNvGraphicFramePr/>
          <p:nvPr/>
        </p:nvGraphicFramePr>
        <p:xfrm>
          <a:off x="838080" y="1371600"/>
          <a:ext cx="7620120" cy="5003640"/>
        </p:xfrm>
        <a:graphic>
          <a:graphicData uri="http://schemas.openxmlformats.org/drawingml/2006/table">
            <a:tbl>
              <a:tblPr/>
              <a:tblGrid>
                <a:gridCol w="1917720"/>
                <a:gridCol w="1724040"/>
                <a:gridCol w="1455840"/>
                <a:gridCol w="1386000"/>
                <a:gridCol w="1136520"/>
              </a:tblGrid>
              <a:tr h="558360">
                <a:tc rowSpan="2"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6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 </a:t>
                      </a:r>
                      <a:endParaRPr b="0" lang="en-US" sz="3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gridSpan="3" rowSpan="2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Число конфет в наборе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6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 </a:t>
                      </a:r>
                      <a:endParaRPr b="0" lang="en-US" sz="3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5583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6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 </a:t>
                      </a:r>
                      <a:endParaRPr b="0" lang="en-US" sz="3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74124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Конфеты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На складе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"Праздник"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"Сюрприз"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"Привет"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Леденцы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500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4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Карамель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400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1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74124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Шоколадные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550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1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Тянучки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700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4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Трюфель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300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>
                  <a:txBody>
                    <a:bodyPr lIns="9360" rIns="9360" tIns="93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Грильяж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350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1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1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75480">
                <a:tc gridSpan="2">
                  <a:txBody>
                    <a:bodyPr lIns="9360" rIns="9360" tIns="936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Прибыль с набора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250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450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300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  <p:sp>
        <p:nvSpPr>
          <p:cNvPr id="20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07319DEF-9211-4177-90B9-2B81FAF3AF4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Математическая модель задачи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209" name="Table 2"/>
          <p:cNvGraphicFramePr/>
          <p:nvPr/>
        </p:nvGraphicFramePr>
        <p:xfrm>
          <a:off x="533520" y="1447920"/>
          <a:ext cx="8076960" cy="5208480"/>
        </p:xfrm>
        <a:graphic>
          <a:graphicData uri="http://schemas.openxmlformats.org/drawingml/2006/table">
            <a:tbl>
              <a:tblPr/>
              <a:tblGrid>
                <a:gridCol w="2962080"/>
                <a:gridCol w="162000"/>
                <a:gridCol w="4952880"/>
              </a:tblGrid>
              <a:tr h="61020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Математическая модель задачи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6102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Обозначим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X1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x2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количество изделий А и В в оптимальном плане производства.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610200">
                <a:tc gridSpan="2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Целевая функция(прибыль)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F=80x1+60x2----&gt;max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610200">
                <a:tc gridSpan="2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Ограничения(ресурсы)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Время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3x1+2x2 ≤900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Количество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x1 ≥100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x2 ≥200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x1 ≥0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05280"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x2 ≥0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  <p:sp>
        <p:nvSpPr>
          <p:cNvPr id="210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0817AAEF-BAF7-44EE-B207-797894E66970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3" name="TextBox 1" descr=""/>
          <p:cNvPicPr/>
          <p:nvPr/>
        </p:nvPicPr>
        <p:blipFill>
          <a:blip r:embed="rId1"/>
          <a:stretch/>
        </p:blipFill>
        <p:spPr>
          <a:xfrm>
            <a:off x="4578480" y="4591080"/>
            <a:ext cx="914400" cy="262080"/>
          </a:xfrm>
          <a:prstGeom prst="rect">
            <a:avLst/>
          </a:prstGeom>
          <a:ln>
            <a:noFill/>
          </a:ln>
        </p:spPr>
      </p:pic>
      <p:pic>
        <p:nvPicPr>
          <p:cNvPr id="214" name="TextBox 2" descr=""/>
          <p:cNvPicPr/>
          <p:nvPr/>
        </p:nvPicPr>
        <p:blipFill>
          <a:blip r:embed="rId2"/>
          <a:stretch/>
        </p:blipFill>
        <p:spPr>
          <a:xfrm>
            <a:off x="5430960" y="4578480"/>
            <a:ext cx="914400" cy="2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4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600" spc="-1" strike="noStrike">
                <a:solidFill>
                  <a:srgbClr val="ffffff"/>
                </a:solidFill>
                <a:latin typeface="Garamond"/>
              </a:rPr>
              <a:t>Планирование</a:t>
            </a: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 – это разработка последовательности действий (построение плана будущих действий), позво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447BDB53-E3C0-475A-9A5D-E7E64165F80E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Выделяют различные виды планирования: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1) по степени охвата: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общее - охватывающее всю сферу деятельности организации;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частное - охватывающее определенные сферы деятельности.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2) по содержанию планирования: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стратегическое – поиск новых возможностей;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тактическое – создание определенных предпосылок;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оперативное – реализация возможностей.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AD186BEB-799B-4880-ACB9-0521DB15C993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Выделяют различные виды планирования: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3) по сферам функционирования: планирование производства;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планирование сбыта;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планирование персонала и т.д.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4) по срокам: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краткосрочное – полугодовое, квартальное, месячное, недельное;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среднесрочное – от 1 до 5 лет;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долгосрочное – от 5 лет и более.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6A1F8075-95AB-493F-B11E-C7187D69DB8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Стратегическое планирование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–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процесс разработки стратегии и основных методов их осуществления.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Стратегия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– набор правил и приемов, которыми руководствуется организация при принятии управленческих решений.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BCABCB65-2FC8-4241-A40C-01F62FDB546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Стратегическое планирование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990720"/>
            <a:ext cx="8229600" cy="5410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649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Garamond"/>
              </a:rPr>
              <a:t>Процесс стратегического планирования является непрерывным и состоит из следующих этапов: 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9DAD2B73-CAA8-422E-8748-640957E7136B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rcRect l="33333" t="26814" r="43917" b="32150"/>
          <a:stretch/>
        </p:blipFill>
        <p:spPr>
          <a:xfrm>
            <a:off x="2209680" y="2133720"/>
            <a:ext cx="4160880" cy="42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SWOT – анализ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При анализе сильных и слабых сторон используют метод SWOT – анализа, который заключается в выявлении сильных и слабых сторон организации, а также ее возможностей и угроз. Составляется матрица SWOT и устанавливается взаимосвязь факторов между собой: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403FC383-D3CD-459D-843B-998B427994A9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SWOT – анализ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27000"/>
          </a:bodyPr>
          <a:p>
            <a:pPr algn="r">
              <a:lnSpc>
                <a:spcPct val="100000"/>
              </a:lnSpc>
            </a:pPr>
            <a:fld id="{B0223D75-FDD1-4455-AFE1-256F21C13F6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19. Баланс фирмы и управление ею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rcRect l="32222" t="44899" r="32037" b="19220"/>
          <a:stretch/>
        </p:blipFill>
        <p:spPr>
          <a:xfrm>
            <a:off x="1066680" y="1676520"/>
            <a:ext cx="7197840" cy="40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2006-01-09T04:46:14Z</dcterms:created>
  <dc:creator>akireyev</dc:creator>
  <dc:description/>
  <dc:language>en-US</dc:language>
  <cp:lastModifiedBy>Шафигуллина Дина Рамилевна</cp:lastModifiedBy>
  <dcterms:modified xsi:type="dcterms:W3CDTF">2020-08-31T16:52:53Z</dcterms:modified>
  <cp:revision>64</cp:revision>
  <dc:subject/>
  <dc:title>18. Фирма на рынке</dc:title>
</cp:coreProperties>
</file>