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y Arroyo" userId="8f89f4fb8dd80954" providerId="LiveId" clId="{0B54F5F7-C037-4D12-849A-39318C634DD2}"/>
    <pc:docChg chg="modSld">
      <pc:chgData name="Rony Arroyo" userId="8f89f4fb8dd80954" providerId="LiveId" clId="{0B54F5F7-C037-4D12-849A-39318C634DD2}" dt="2023-09-07T11:42:30.826" v="1" actId="123"/>
      <pc:docMkLst>
        <pc:docMk/>
      </pc:docMkLst>
      <pc:sldChg chg="modSp mod">
        <pc:chgData name="Rony Arroyo" userId="8f89f4fb8dd80954" providerId="LiveId" clId="{0B54F5F7-C037-4D12-849A-39318C634DD2}" dt="2023-09-07T11:42:30.826" v="1" actId="123"/>
        <pc:sldMkLst>
          <pc:docMk/>
          <pc:sldMk cId="833294049" sldId="260"/>
        </pc:sldMkLst>
        <pc:spChg chg="mod">
          <ac:chgData name="Rony Arroyo" userId="8f89f4fb8dd80954" providerId="LiveId" clId="{0B54F5F7-C037-4D12-849A-39318C634DD2}" dt="2023-09-07T11:42:30.826" v="1" actId="123"/>
          <ac:spMkLst>
            <pc:docMk/>
            <pc:sldMk cId="833294049" sldId="260"/>
            <ac:spMk id="3" creationId="{34DE2FF3-DB65-20A1-EF54-9A8FF94272E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1A41E-9DDE-4C1C-A13F-7D516AFEBEE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613297-8D60-489F-9B94-925873EC5A81}">
      <dgm:prSet/>
      <dgm:spPr/>
      <dgm:t>
        <a:bodyPr/>
        <a:lstStyle/>
        <a:p>
          <a:pPr algn="just"/>
          <a:r>
            <a:rPr lang="es-ES" b="0" i="0" dirty="0"/>
            <a:t>El Art 21° del Decreto Supremo </a:t>
          </a:r>
          <a:r>
            <a:rPr lang="es-ES" b="0" i="0" dirty="0" err="1"/>
            <a:t>N°</a:t>
          </a:r>
          <a:r>
            <a:rPr lang="es-ES" b="0" i="0" dirty="0"/>
            <a:t> 40 establece que los empleadores deben informar oportunamente a sus trabajadores sobre los peligros y riesgos </a:t>
          </a:r>
          <a:r>
            <a:rPr lang="es-ES" dirty="0"/>
            <a:t>en </a:t>
          </a:r>
          <a:r>
            <a:rPr lang="es-ES" b="0" i="0" dirty="0"/>
            <a:t>sus labores, así como también respecto a las medidas preventivas y los métodos de trabajo correctos.</a:t>
          </a:r>
          <a:endParaRPr lang="en-US" dirty="0"/>
        </a:p>
      </dgm:t>
    </dgm:pt>
    <dgm:pt modelId="{DAE2F482-197B-4FAD-B72E-C5769F6E85EC}" type="parTrans" cxnId="{F3076BCA-D9F9-480A-8EAB-6D548128541A}">
      <dgm:prSet/>
      <dgm:spPr/>
      <dgm:t>
        <a:bodyPr/>
        <a:lstStyle/>
        <a:p>
          <a:endParaRPr lang="en-US"/>
        </a:p>
      </dgm:t>
    </dgm:pt>
    <dgm:pt modelId="{F193895F-183E-4901-BB48-A66CD9741E98}" type="sibTrans" cxnId="{F3076BCA-D9F9-480A-8EAB-6D548128541A}">
      <dgm:prSet/>
      <dgm:spPr/>
      <dgm:t>
        <a:bodyPr/>
        <a:lstStyle/>
        <a:p>
          <a:endParaRPr lang="en-US"/>
        </a:p>
      </dgm:t>
    </dgm:pt>
    <dgm:pt modelId="{0A809BBA-B097-432E-B02E-F1550D3A1CC6}">
      <dgm:prSet/>
      <dgm:spPr/>
      <dgm:t>
        <a:bodyPr/>
        <a:lstStyle/>
        <a:p>
          <a:pPr algn="just"/>
          <a:r>
            <a:rPr lang="es-ES" b="0" i="0" dirty="0"/>
            <a:t>Especial atención en informar respecto a los elementos, sustancias y productos químicos que los trabajadores utilizarán en los procesos de producción o en su trabajo, y que deben contar con la identificación correspondiente (fórmula, aspecto y olor). </a:t>
          </a:r>
          <a:endParaRPr lang="en-US" dirty="0"/>
        </a:p>
      </dgm:t>
    </dgm:pt>
    <dgm:pt modelId="{68D8D2FB-2242-4CD8-B207-481B60C25BC4}" type="parTrans" cxnId="{F0251836-28B9-46EE-9046-276EF61135EE}">
      <dgm:prSet/>
      <dgm:spPr/>
      <dgm:t>
        <a:bodyPr/>
        <a:lstStyle/>
        <a:p>
          <a:endParaRPr lang="en-US"/>
        </a:p>
      </dgm:t>
    </dgm:pt>
    <dgm:pt modelId="{80F28107-018D-43AD-928B-3F8C9EE185CB}" type="sibTrans" cxnId="{F0251836-28B9-46EE-9046-276EF61135EE}">
      <dgm:prSet/>
      <dgm:spPr/>
      <dgm:t>
        <a:bodyPr/>
        <a:lstStyle/>
        <a:p>
          <a:endParaRPr lang="en-US"/>
        </a:p>
      </dgm:t>
    </dgm:pt>
    <dgm:pt modelId="{FB623592-B618-44EA-8A2A-255A2971A2F5}">
      <dgm:prSet/>
      <dgm:spPr/>
      <dgm:t>
        <a:bodyPr/>
        <a:lstStyle/>
        <a:p>
          <a:pPr algn="just"/>
          <a:r>
            <a:rPr lang="es-ES" b="0" i="0" dirty="0"/>
            <a:t>Asimismo, se debe informar sobre los límites de exposición permisibles de esos productos, los peligros que estos presentan para la salud y las medidas de control y prevención que deban adoptar para evitar tales riesgos.</a:t>
          </a:r>
          <a:endParaRPr lang="en-US" dirty="0"/>
        </a:p>
      </dgm:t>
    </dgm:pt>
    <dgm:pt modelId="{8CE2D6F7-870E-4C9C-B835-D94BB479C10C}" type="parTrans" cxnId="{7BF3B990-0B00-4575-A8CC-321513025DB2}">
      <dgm:prSet/>
      <dgm:spPr/>
      <dgm:t>
        <a:bodyPr/>
        <a:lstStyle/>
        <a:p>
          <a:endParaRPr lang="en-US"/>
        </a:p>
      </dgm:t>
    </dgm:pt>
    <dgm:pt modelId="{06AFE8A9-54CC-49B4-BE01-DBFD929C5D06}" type="sibTrans" cxnId="{7BF3B990-0B00-4575-A8CC-321513025DB2}">
      <dgm:prSet/>
      <dgm:spPr/>
      <dgm:t>
        <a:bodyPr/>
        <a:lstStyle/>
        <a:p>
          <a:endParaRPr lang="en-US"/>
        </a:p>
      </dgm:t>
    </dgm:pt>
    <dgm:pt modelId="{5DB507F4-2D2C-4DFE-9E89-D4C9EE907973}" type="pres">
      <dgm:prSet presAssocID="{A5D1A41E-9DDE-4C1C-A13F-7D516AFEBEE3}" presName="outerComposite" presStyleCnt="0">
        <dgm:presLayoutVars>
          <dgm:chMax val="5"/>
          <dgm:dir/>
          <dgm:resizeHandles val="exact"/>
        </dgm:presLayoutVars>
      </dgm:prSet>
      <dgm:spPr/>
    </dgm:pt>
    <dgm:pt modelId="{140158FE-5E48-410A-813F-7FFE9F728B21}" type="pres">
      <dgm:prSet presAssocID="{A5D1A41E-9DDE-4C1C-A13F-7D516AFEBEE3}" presName="dummyMaxCanvas" presStyleCnt="0">
        <dgm:presLayoutVars/>
      </dgm:prSet>
      <dgm:spPr/>
    </dgm:pt>
    <dgm:pt modelId="{6EC79379-6454-43E4-9B0B-C99BC1AA7F9E}" type="pres">
      <dgm:prSet presAssocID="{A5D1A41E-9DDE-4C1C-A13F-7D516AFEBEE3}" presName="ThreeNodes_1" presStyleLbl="node1" presStyleIdx="0" presStyleCnt="3">
        <dgm:presLayoutVars>
          <dgm:bulletEnabled val="1"/>
        </dgm:presLayoutVars>
      </dgm:prSet>
      <dgm:spPr/>
    </dgm:pt>
    <dgm:pt modelId="{E1524235-FE67-401D-B3ED-EB8E5AA6DD23}" type="pres">
      <dgm:prSet presAssocID="{A5D1A41E-9DDE-4C1C-A13F-7D516AFEBEE3}" presName="ThreeNodes_2" presStyleLbl="node1" presStyleIdx="1" presStyleCnt="3">
        <dgm:presLayoutVars>
          <dgm:bulletEnabled val="1"/>
        </dgm:presLayoutVars>
      </dgm:prSet>
      <dgm:spPr/>
    </dgm:pt>
    <dgm:pt modelId="{87F46291-73C2-4689-A9F8-B814BB2B9E2A}" type="pres">
      <dgm:prSet presAssocID="{A5D1A41E-9DDE-4C1C-A13F-7D516AFEBEE3}" presName="ThreeNodes_3" presStyleLbl="node1" presStyleIdx="2" presStyleCnt="3">
        <dgm:presLayoutVars>
          <dgm:bulletEnabled val="1"/>
        </dgm:presLayoutVars>
      </dgm:prSet>
      <dgm:spPr/>
    </dgm:pt>
    <dgm:pt modelId="{D91FB2FE-8BD0-4F91-BD83-D7706DC7F5FE}" type="pres">
      <dgm:prSet presAssocID="{A5D1A41E-9DDE-4C1C-A13F-7D516AFEBEE3}" presName="ThreeConn_1-2" presStyleLbl="fgAccFollowNode1" presStyleIdx="0" presStyleCnt="2">
        <dgm:presLayoutVars>
          <dgm:bulletEnabled val="1"/>
        </dgm:presLayoutVars>
      </dgm:prSet>
      <dgm:spPr/>
    </dgm:pt>
    <dgm:pt modelId="{5196FE85-3691-4F7B-82A7-D654361D3E04}" type="pres">
      <dgm:prSet presAssocID="{A5D1A41E-9DDE-4C1C-A13F-7D516AFEBEE3}" presName="ThreeConn_2-3" presStyleLbl="fgAccFollowNode1" presStyleIdx="1" presStyleCnt="2">
        <dgm:presLayoutVars>
          <dgm:bulletEnabled val="1"/>
        </dgm:presLayoutVars>
      </dgm:prSet>
      <dgm:spPr/>
    </dgm:pt>
    <dgm:pt modelId="{BEA1BD9E-94F1-4497-A417-0B6FFBAB7752}" type="pres">
      <dgm:prSet presAssocID="{A5D1A41E-9DDE-4C1C-A13F-7D516AFEBEE3}" presName="ThreeNodes_1_text" presStyleLbl="node1" presStyleIdx="2" presStyleCnt="3">
        <dgm:presLayoutVars>
          <dgm:bulletEnabled val="1"/>
        </dgm:presLayoutVars>
      </dgm:prSet>
      <dgm:spPr/>
    </dgm:pt>
    <dgm:pt modelId="{11138BC5-F239-4375-A2FA-F6D150B52DEA}" type="pres">
      <dgm:prSet presAssocID="{A5D1A41E-9DDE-4C1C-A13F-7D516AFEBEE3}" presName="ThreeNodes_2_text" presStyleLbl="node1" presStyleIdx="2" presStyleCnt="3">
        <dgm:presLayoutVars>
          <dgm:bulletEnabled val="1"/>
        </dgm:presLayoutVars>
      </dgm:prSet>
      <dgm:spPr/>
    </dgm:pt>
    <dgm:pt modelId="{EE25C1F8-0A4D-4FC0-B582-38323AA99E22}" type="pres">
      <dgm:prSet presAssocID="{A5D1A41E-9DDE-4C1C-A13F-7D516AFEBEE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31560D-BC29-40B1-9FE2-2BE12606BE10}" type="presOf" srcId="{F193895F-183E-4901-BB48-A66CD9741E98}" destId="{D91FB2FE-8BD0-4F91-BD83-D7706DC7F5FE}" srcOrd="0" destOrd="0" presId="urn:microsoft.com/office/officeart/2005/8/layout/vProcess5"/>
    <dgm:cxn modelId="{F0251836-28B9-46EE-9046-276EF61135EE}" srcId="{A5D1A41E-9DDE-4C1C-A13F-7D516AFEBEE3}" destId="{0A809BBA-B097-432E-B02E-F1550D3A1CC6}" srcOrd="1" destOrd="0" parTransId="{68D8D2FB-2242-4CD8-B207-481B60C25BC4}" sibTransId="{80F28107-018D-43AD-928B-3F8C9EE185CB}"/>
    <dgm:cxn modelId="{89B73D37-C957-470F-88CC-8D836ACAB4DB}" type="presOf" srcId="{0A809BBA-B097-432E-B02E-F1550D3A1CC6}" destId="{11138BC5-F239-4375-A2FA-F6D150B52DEA}" srcOrd="1" destOrd="0" presId="urn:microsoft.com/office/officeart/2005/8/layout/vProcess5"/>
    <dgm:cxn modelId="{0B7B6E44-D898-4996-B6CC-2AAE6630DF06}" type="presOf" srcId="{65613297-8D60-489F-9B94-925873EC5A81}" destId="{6EC79379-6454-43E4-9B0B-C99BC1AA7F9E}" srcOrd="0" destOrd="0" presId="urn:microsoft.com/office/officeart/2005/8/layout/vProcess5"/>
    <dgm:cxn modelId="{F885A78A-3EAB-45D9-8269-8C8A3F3265AC}" type="presOf" srcId="{65613297-8D60-489F-9B94-925873EC5A81}" destId="{BEA1BD9E-94F1-4497-A417-0B6FFBAB7752}" srcOrd="1" destOrd="0" presId="urn:microsoft.com/office/officeart/2005/8/layout/vProcess5"/>
    <dgm:cxn modelId="{6A07238D-0BA7-4C9F-95FA-8A77B470AB4B}" type="presOf" srcId="{A5D1A41E-9DDE-4C1C-A13F-7D516AFEBEE3}" destId="{5DB507F4-2D2C-4DFE-9E89-D4C9EE907973}" srcOrd="0" destOrd="0" presId="urn:microsoft.com/office/officeart/2005/8/layout/vProcess5"/>
    <dgm:cxn modelId="{7BF3B990-0B00-4575-A8CC-321513025DB2}" srcId="{A5D1A41E-9DDE-4C1C-A13F-7D516AFEBEE3}" destId="{FB623592-B618-44EA-8A2A-255A2971A2F5}" srcOrd="2" destOrd="0" parTransId="{8CE2D6F7-870E-4C9C-B835-D94BB479C10C}" sibTransId="{06AFE8A9-54CC-49B4-BE01-DBFD929C5D06}"/>
    <dgm:cxn modelId="{33986C94-6617-4C1E-B1C7-CFA786524CA8}" type="presOf" srcId="{FB623592-B618-44EA-8A2A-255A2971A2F5}" destId="{EE25C1F8-0A4D-4FC0-B582-38323AA99E22}" srcOrd="1" destOrd="0" presId="urn:microsoft.com/office/officeart/2005/8/layout/vProcess5"/>
    <dgm:cxn modelId="{F3076BCA-D9F9-480A-8EAB-6D548128541A}" srcId="{A5D1A41E-9DDE-4C1C-A13F-7D516AFEBEE3}" destId="{65613297-8D60-489F-9B94-925873EC5A81}" srcOrd="0" destOrd="0" parTransId="{DAE2F482-197B-4FAD-B72E-C5769F6E85EC}" sibTransId="{F193895F-183E-4901-BB48-A66CD9741E98}"/>
    <dgm:cxn modelId="{E314E7D7-64A5-4C2F-BC10-28872341A89D}" type="presOf" srcId="{0A809BBA-B097-432E-B02E-F1550D3A1CC6}" destId="{E1524235-FE67-401D-B3ED-EB8E5AA6DD23}" srcOrd="0" destOrd="0" presId="urn:microsoft.com/office/officeart/2005/8/layout/vProcess5"/>
    <dgm:cxn modelId="{A754DDE8-B630-4BBB-BB1B-F3E054619F34}" type="presOf" srcId="{FB623592-B618-44EA-8A2A-255A2971A2F5}" destId="{87F46291-73C2-4689-A9F8-B814BB2B9E2A}" srcOrd="0" destOrd="0" presId="urn:microsoft.com/office/officeart/2005/8/layout/vProcess5"/>
    <dgm:cxn modelId="{960514F8-B860-412C-BD19-CDED73AF6432}" type="presOf" srcId="{80F28107-018D-43AD-928B-3F8C9EE185CB}" destId="{5196FE85-3691-4F7B-82A7-D654361D3E04}" srcOrd="0" destOrd="0" presId="urn:microsoft.com/office/officeart/2005/8/layout/vProcess5"/>
    <dgm:cxn modelId="{67CC9367-5D73-4335-93FE-B4422EC25604}" type="presParOf" srcId="{5DB507F4-2D2C-4DFE-9E89-D4C9EE907973}" destId="{140158FE-5E48-410A-813F-7FFE9F728B21}" srcOrd="0" destOrd="0" presId="urn:microsoft.com/office/officeart/2005/8/layout/vProcess5"/>
    <dgm:cxn modelId="{8CAD47AD-A64E-4FFA-BFFF-097D18C76347}" type="presParOf" srcId="{5DB507F4-2D2C-4DFE-9E89-D4C9EE907973}" destId="{6EC79379-6454-43E4-9B0B-C99BC1AA7F9E}" srcOrd="1" destOrd="0" presId="urn:microsoft.com/office/officeart/2005/8/layout/vProcess5"/>
    <dgm:cxn modelId="{31FEB266-C6C8-4FC4-B1E9-C4DA10DD5C73}" type="presParOf" srcId="{5DB507F4-2D2C-4DFE-9E89-D4C9EE907973}" destId="{E1524235-FE67-401D-B3ED-EB8E5AA6DD23}" srcOrd="2" destOrd="0" presId="urn:microsoft.com/office/officeart/2005/8/layout/vProcess5"/>
    <dgm:cxn modelId="{091D747F-F64C-47EE-BF9C-8F787BDA249D}" type="presParOf" srcId="{5DB507F4-2D2C-4DFE-9E89-D4C9EE907973}" destId="{87F46291-73C2-4689-A9F8-B814BB2B9E2A}" srcOrd="3" destOrd="0" presId="urn:microsoft.com/office/officeart/2005/8/layout/vProcess5"/>
    <dgm:cxn modelId="{C733FBFD-9D1F-4A23-9BB4-AEA59A529E75}" type="presParOf" srcId="{5DB507F4-2D2C-4DFE-9E89-D4C9EE907973}" destId="{D91FB2FE-8BD0-4F91-BD83-D7706DC7F5FE}" srcOrd="4" destOrd="0" presId="urn:microsoft.com/office/officeart/2005/8/layout/vProcess5"/>
    <dgm:cxn modelId="{D64409B0-4085-482A-A07B-5F0F9B0FAD9A}" type="presParOf" srcId="{5DB507F4-2D2C-4DFE-9E89-D4C9EE907973}" destId="{5196FE85-3691-4F7B-82A7-D654361D3E04}" srcOrd="5" destOrd="0" presId="urn:microsoft.com/office/officeart/2005/8/layout/vProcess5"/>
    <dgm:cxn modelId="{F42BF5E4-7E84-4FDA-BB98-BB1B1E305057}" type="presParOf" srcId="{5DB507F4-2D2C-4DFE-9E89-D4C9EE907973}" destId="{BEA1BD9E-94F1-4497-A417-0B6FFBAB7752}" srcOrd="6" destOrd="0" presId="urn:microsoft.com/office/officeart/2005/8/layout/vProcess5"/>
    <dgm:cxn modelId="{EF97D0B7-DB37-4C2A-8186-770146BA3943}" type="presParOf" srcId="{5DB507F4-2D2C-4DFE-9E89-D4C9EE907973}" destId="{11138BC5-F239-4375-A2FA-F6D150B52DEA}" srcOrd="7" destOrd="0" presId="urn:microsoft.com/office/officeart/2005/8/layout/vProcess5"/>
    <dgm:cxn modelId="{036F519E-3C34-4D95-B0DC-B46BD9F750EE}" type="presParOf" srcId="{5DB507F4-2D2C-4DFE-9E89-D4C9EE907973}" destId="{EE25C1F8-0A4D-4FC0-B582-38323AA99E2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9379-6454-43E4-9B0B-C99BC1AA7F9E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El Art 21° del Decreto Supremo </a:t>
          </a:r>
          <a:r>
            <a:rPr lang="es-ES" sz="1900" b="0" i="0" kern="1200" dirty="0" err="1"/>
            <a:t>N°</a:t>
          </a:r>
          <a:r>
            <a:rPr lang="es-ES" sz="1900" b="0" i="0" kern="1200" dirty="0"/>
            <a:t> 40 establece que los empleadores deben informar oportunamente a sus trabajadores sobre los peligros y riesgos </a:t>
          </a:r>
          <a:r>
            <a:rPr lang="es-ES" sz="1900" kern="1200" dirty="0"/>
            <a:t>en </a:t>
          </a:r>
          <a:r>
            <a:rPr lang="es-ES" sz="1900" b="0" i="0" kern="1200" dirty="0"/>
            <a:t>sus labores, así como también respecto a las medidas preventivas y los métodos de trabajo correctos.</a:t>
          </a:r>
          <a:endParaRPr lang="en-US" sz="1900" kern="1200" dirty="0"/>
        </a:p>
      </dsp:txBody>
      <dsp:txXfrm>
        <a:off x="38234" y="38234"/>
        <a:ext cx="7529629" cy="1228933"/>
      </dsp:txXfrm>
    </dsp:sp>
    <dsp:sp modelId="{E1524235-FE67-401D-B3ED-EB8E5AA6DD2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Especial atención en informar respecto a los elementos, sustancias y productos químicos que los trabajadores utilizarán en los procesos de producción o en su trabajo, y que deben contar con la identificación correspondiente (fórmula, aspecto y olor). </a:t>
          </a:r>
          <a:endParaRPr lang="en-US" sz="1900" kern="1200" dirty="0"/>
        </a:p>
      </dsp:txBody>
      <dsp:txXfrm>
        <a:off x="826903" y="1561202"/>
        <a:ext cx="7224611" cy="1228933"/>
      </dsp:txXfrm>
    </dsp:sp>
    <dsp:sp modelId="{87F46291-73C2-4689-A9F8-B814BB2B9E2A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Asimismo, se debe informar sobre los límites de exposición permisibles de esos productos, los peligros que estos presentan para la salud y las medidas de control y prevención que deban adoptar para evitar tales riesgos.</a:t>
          </a:r>
          <a:endParaRPr lang="en-US" sz="1900" kern="1200" dirty="0"/>
        </a:p>
      </dsp:txBody>
      <dsp:txXfrm>
        <a:off x="1615573" y="3084170"/>
        <a:ext cx="7224611" cy="1228933"/>
      </dsp:txXfrm>
    </dsp:sp>
    <dsp:sp modelId="{D91FB2FE-8BD0-4F91-BD83-D7706DC7F5FE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5196FE85-3691-4F7B-82A7-D654361D3E04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6AD3D-CDD0-C9D2-8C0D-07EF4487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82AF8-32EE-1798-C4D2-CEE1F4BF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79CA8-CD82-88D2-1CC0-41B7DB64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2AD06-76AE-9A8E-41AF-3236A93D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0F896-6621-C9A9-818A-C767356B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7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6DA2-4CD5-88C2-80AC-E1CD3A80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36E211-BDC3-0A95-E812-3D7F57E5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91D7F-F603-D4A5-A648-8B03CE83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93A1C-C231-0A60-3843-71968536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ADEF1-C592-EB27-BF33-BF5D2E4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8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784DAE-2D9A-3E53-7C6A-8141B97AA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916CF-AECB-46F0-717D-0DBFB3463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244BD-4C1E-4033-01C3-51F19210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40D63-A0DD-5DD3-DD27-83B02402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142E6-904E-43B3-DF7E-FDFEB95F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6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542E8-9CFD-EDEF-2F73-A4D38016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B865F-AF0B-11B8-4BBA-AD4BD13A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4DB2C-BDC0-FED0-946E-E51F03A0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C6B33-2AB5-649D-C5AE-76F8773B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AA246C-B3AD-10B7-A425-7D1F8B87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963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96EA-7476-2E5D-9745-E89E9D76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CD25C-BC0C-B8D0-44B2-BCB015D2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B24BF-B2A0-E666-789E-B573D8EA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B3650-6092-6F9B-0794-E129B259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B417A-1289-B2D8-AC9C-22C45E9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869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24FF-C9F5-BA83-A0A5-52E73C09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41196-3071-0189-6512-58CC4D74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3F555-6AF4-25F1-7C4F-9CDF2F16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38E267-4A7F-7894-225A-4DD6D2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7A7BA9-2ADB-7568-3769-A64CFCD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D37BEB-934D-203F-4DBF-A75C4CDC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3C578-75F4-4257-37BE-4F579327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FDAE3-20C2-9A29-ACB4-22D7D29A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7E6259-738A-BE48-67DF-DDE5563B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EF9D50-98AF-7777-38EF-EFFECDFD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E9ECBA-C40E-E075-499C-09EE27C94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079A6E-F128-8B82-FFD1-58B249BF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047573-DC78-890C-1A13-8CA4A32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7EEA09-1848-FCD2-D698-9DE29523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81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A5E63-DDAB-EF21-9383-6A9B2A0C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B4EEF9-A6D5-30AC-AE38-2DCA9346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991948-9530-A9CF-509A-1DB5A13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A1F1DB-52B8-773B-4F36-F6FC12CF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2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ACCF77-841B-94B8-FB13-DC262C70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C872EB-B169-FB1F-2931-D26E437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406A2-0ED2-2217-B8A8-519813C3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8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31E2-9458-573C-D5D3-8B9DE991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0FCEA-7E61-BC75-CB21-846CF636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CE523-32F5-2759-E9CF-752E1D7B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43C7FD-6EF8-0E47-720D-8C8A84B5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0788CF-0457-7EA1-8581-E639478F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79A0C-473D-7683-4A4C-5C37E56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46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8FBC8-2CA4-6B53-82B0-2DB136BD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66985C-C870-B843-9C9C-58868834D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F43CE-9DEA-F57F-EDA9-004C7FD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F16A0-1A76-A36F-0503-3DC390D0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C42059-2E69-B7B1-0F33-BFA5E6DC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BB9770-64B5-4BED-5993-281F46B8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3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6CE37-BCFB-5CF8-0AC6-DC568E0E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8E9C7-6156-7F74-742E-085753B4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ED4E5-A2B1-9809-DD8D-5E891652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BB0E-1645-4C86-A495-B51FEF400449}" type="datetimeFigureOut">
              <a:rPr lang="es-CL" smtClean="0"/>
              <a:t>07-09-2023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8EA90-FE15-417B-B191-FFE9BF020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D1A2F-6585-949D-CF43-26FB6982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65FF-6C18-4C2C-94E7-CB9FE54C2B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07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409AB-AF8F-6B02-0B18-3FAE8738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s-ES" sz="32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SEGURIDAD,MEDIO AMBIENTE Y CALIDAD EN OPERACIONES LOGISTICAS</a:t>
            </a:r>
            <a:endParaRPr lang="es-CL" sz="3200" b="1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1B2A0-D503-85D6-FBBB-490593E6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898" y="4493926"/>
            <a:ext cx="4412417" cy="1031537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CL" sz="32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  <a:r>
              <a:rPr lang="es-ES" sz="32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DULO FORMATIVO  I</a:t>
            </a:r>
            <a:endParaRPr lang="es-CL" sz="32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eguridad en la logística.">
            <a:extLst>
              <a:ext uri="{FF2B5EF4-FFF2-40B4-BE49-F238E27FC236}">
                <a16:creationId xmlns:a16="http://schemas.microsoft.com/office/drawing/2014/main" id="{09AE2379-38C7-D4C9-7EFC-27F56F6D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443" y="1349390"/>
            <a:ext cx="4772654" cy="41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06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5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2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adroTexto 2">
            <a:extLst>
              <a:ext uri="{FF2B5EF4-FFF2-40B4-BE49-F238E27FC236}">
                <a16:creationId xmlns:a16="http://schemas.microsoft.com/office/drawing/2014/main" id="{3AA9B247-830C-2A61-413E-8EF277C37F7A}"/>
              </a:ext>
            </a:extLst>
          </p:cNvPr>
          <p:cNvSpPr txBox="1"/>
          <p:nvPr/>
        </p:nvSpPr>
        <p:spPr>
          <a:xfrm>
            <a:off x="4447308" y="591344"/>
            <a:ext cx="733953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800" b="1" i="0" dirty="0">
                <a:solidFill>
                  <a:schemeClr val="accent1"/>
                </a:solidFill>
                <a:effectLst/>
              </a:rPr>
              <a:t>Obligación</a:t>
            </a:r>
            <a:r>
              <a:rPr lang="en-US" sz="2800" b="1" i="0" dirty="0">
                <a:solidFill>
                  <a:schemeClr val="accent1"/>
                </a:solidFill>
                <a:effectLst/>
              </a:rPr>
              <a:t> de informar riesgos laborales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accent1"/>
              </a:solidFill>
              <a:effectLst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800" b="0" i="0" dirty="0">
                <a:solidFill>
                  <a:schemeClr val="accent1"/>
                </a:solidFill>
                <a:effectLst/>
              </a:rPr>
              <a:t>Dentro de una Organización, la prevención de accidentes y enfermedades del </a:t>
            </a:r>
            <a:r>
              <a:rPr lang="es-CL" sz="2800" b="0" i="0" dirty="0">
                <a:solidFill>
                  <a:schemeClr val="accent1"/>
                </a:solidFill>
                <a:effectLst/>
              </a:rPr>
              <a:t>trabajo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son </a:t>
            </a:r>
            <a:r>
              <a:rPr lang="es-CL" sz="2800" b="0" i="0" dirty="0">
                <a:solidFill>
                  <a:schemeClr val="accent1"/>
                </a:solidFill>
                <a:effectLst/>
              </a:rPr>
              <a:t>responsabilidad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tanto del empleador como de los trabajadores, y </a:t>
            </a:r>
            <a:r>
              <a:rPr lang="es-CL" sz="2800" b="0" i="0" dirty="0">
                <a:solidFill>
                  <a:schemeClr val="accent1"/>
                </a:solidFill>
                <a:effectLst/>
              </a:rPr>
              <a:t>según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establece </a:t>
            </a:r>
            <a:r>
              <a:rPr lang="es-CL" sz="2800" b="0" i="0" dirty="0">
                <a:solidFill>
                  <a:schemeClr val="accent1"/>
                </a:solidFill>
                <a:effectLst/>
              </a:rPr>
              <a:t>nuestra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legislación, el empleador tiene la obligación de informar a sus colaboradores sobre los peligros y riesgos que están presentes en sus labores</a:t>
            </a:r>
          </a:p>
        </p:txBody>
      </p:sp>
    </p:spTree>
    <p:extLst>
      <p:ext uri="{BB962C8B-B14F-4D97-AF65-F5344CB8AC3E}">
        <p14:creationId xmlns:p14="http://schemas.microsoft.com/office/powerpoint/2010/main" val="38497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B02E6BEE-3CFB-E4E0-B8E8-61A7C2F1B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486554"/>
              </p:ext>
            </p:extLst>
          </p:nvPr>
        </p:nvGraphicFramePr>
        <p:xfrm>
          <a:off x="919223" y="10964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00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3">
            <a:extLst>
              <a:ext uri="{FF2B5EF4-FFF2-40B4-BE49-F238E27FC236}">
                <a16:creationId xmlns:a16="http://schemas.microsoft.com/office/drawing/2014/main" id="{1F9AF7DA-4B40-8FF4-3C8D-B03B0F292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8A9453-2ABF-7AF4-AA5C-667A90948097}"/>
              </a:ext>
            </a:extLst>
          </p:cNvPr>
          <p:cNvSpPr txBox="1"/>
          <p:nvPr/>
        </p:nvSpPr>
        <p:spPr>
          <a:xfrm>
            <a:off x="6779942" y="1675918"/>
            <a:ext cx="4741126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¿Por qué es importante?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Tener trabajadores informados respecto a los peligros, riesgos, medidas de prevención y los métodos correctos de trabajo, permite que ellos puedan saber y entender a lo que se exponen cuando trabajan, así como las acciones que deben realizar para evitar accidentes y enfermedades durante sus jornadas labores.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465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4DE2FF3-DB65-20A1-EF54-9A8FF94272E9}"/>
              </a:ext>
            </a:extLst>
          </p:cNvPr>
          <p:cNvSpPr txBox="1"/>
          <p:nvPr/>
        </p:nvSpPr>
        <p:spPr>
          <a:xfrm>
            <a:off x="971593" y="820833"/>
            <a:ext cx="1051281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se debe informar?</a:t>
            </a:r>
          </a:p>
          <a:p>
            <a:pPr algn="just"/>
            <a:endParaRPr lang="es-ES" dirty="0">
              <a:solidFill>
                <a:srgbClr val="373737"/>
              </a:solidFill>
              <a:latin typeface="Catamaran"/>
            </a:endParaRPr>
          </a:p>
          <a:p>
            <a:pPr algn="just"/>
            <a:endParaRPr lang="es-ES" b="0" i="0" dirty="0">
              <a:solidFill>
                <a:srgbClr val="373737"/>
              </a:solidFill>
              <a:effectLst/>
              <a:latin typeface="Catamaran"/>
            </a:endParaRPr>
          </a:p>
          <a:p>
            <a:pPr algn="just"/>
            <a:r>
              <a:rPr lang="es-ES" i="0" dirty="0">
                <a:solidFill>
                  <a:schemeClr val="accent1"/>
                </a:solidFill>
                <a:effectLst/>
                <a:latin typeface="Catamaran"/>
              </a:rPr>
              <a:t>Por cada puesto de trabajo, se debe informar todos los peligros de accidentes y enfermedad profesional que se presentan, producto de la realización de ese trabajo. </a:t>
            </a:r>
          </a:p>
          <a:p>
            <a:pPr algn="just"/>
            <a:r>
              <a:rPr lang="es-ES" i="0" dirty="0">
                <a:solidFill>
                  <a:schemeClr val="accent1"/>
                </a:solidFill>
                <a:effectLst/>
                <a:latin typeface="Catamaran"/>
              </a:rPr>
              <a:t>Adicionalmente se debe indicar qué medidas de control se deben aplicar, sistemas de protección, administrativas (procedimientos de trabajo) o elementos de protección personal. </a:t>
            </a:r>
          </a:p>
          <a:p>
            <a:pPr algn="just"/>
            <a:r>
              <a:rPr lang="es-ES" i="0" dirty="0">
                <a:solidFill>
                  <a:schemeClr val="accent1"/>
                </a:solidFill>
                <a:effectLst/>
                <a:latin typeface="Catamaran"/>
              </a:rPr>
              <a:t>En el caso de las sustancias químicas te debes apoyar en la hoja de datos de seguridad (HDS).</a:t>
            </a:r>
          </a:p>
          <a:p>
            <a:pPr algn="just"/>
            <a:endParaRPr lang="es-ES" b="1" dirty="0">
              <a:solidFill>
                <a:schemeClr val="accent1"/>
              </a:solidFill>
              <a:latin typeface="Catamaran"/>
            </a:endParaRPr>
          </a:p>
          <a:p>
            <a:pPr algn="ctr"/>
            <a:r>
              <a:rPr lang="es-ES" sz="2000" b="1" i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significan las siglas HDS?</a:t>
            </a:r>
          </a:p>
          <a:p>
            <a:pPr algn="l"/>
            <a:endParaRPr lang="es-ES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s-ES" i="0" dirty="0">
                <a:solidFill>
                  <a:schemeClr val="accent1"/>
                </a:solidFill>
                <a:effectLst/>
                <a:latin typeface="Google Sans"/>
              </a:rPr>
              <a:t>Una Hoja de Seguridad (HDS) proporciona información básica sobre un material o sustancia química determinada. Esta incluye, entre otros aspectos, las propiedades y riesgos del material, como usarlo de manera segura y que hacer en caso de una emergencia.</a:t>
            </a:r>
            <a:endParaRPr lang="es-ES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s-ES" b="0" i="0" dirty="0">
              <a:solidFill>
                <a:srgbClr val="373737"/>
              </a:solidFill>
              <a:effectLst/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83329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6C4A0AA7-5C03-E882-969E-04C92332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E844D6-8A92-B5EC-F552-D13A9B747142}"/>
              </a:ext>
            </a:extLst>
          </p:cNvPr>
          <p:cNvSpPr txBox="1"/>
          <p:nvPr/>
        </p:nvSpPr>
        <p:spPr>
          <a:xfrm>
            <a:off x="5425033" y="1125182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  <a:effectLst/>
              </a:rPr>
              <a:t>¿Cómo se debe informar?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accent1"/>
                </a:solidFill>
                <a:effectLst/>
              </a:rPr>
              <a:t>Mediante el proceso de inducción de los trabajadores nuevos en la empresa o que han sido reubicados en nuevos puestos de trabajo.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accent1"/>
                </a:solidFill>
                <a:effectLst/>
              </a:rPr>
              <a:t>Pueden usarse medios escritos o audiovisuales, importante es que los trabajadores personalmente revisen la información y se deje un registro de lo que toman conocimiento.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u="none" strike="noStrike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9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444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Catamaran</vt:lpstr>
      <vt:lpstr>Google Sans</vt:lpstr>
      <vt:lpstr>Segoe UI</vt:lpstr>
      <vt:lpstr>Tema de Office</vt:lpstr>
      <vt:lpstr>SEGURIDAD,MEDIO AMBIENTE Y CALIDAD EN OPERACIONES LOGISTICAS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SEGURIDAD,MEDIO AMBIENTE Y CALIDAD EN OPERACIONES LOGISTICAS</dc:title>
  <dc:creator>Rony Arroyo</dc:creator>
  <cp:lastModifiedBy>Rony Arroyo</cp:lastModifiedBy>
  <cp:revision>1</cp:revision>
  <dcterms:created xsi:type="dcterms:W3CDTF">2023-09-06T22:59:41Z</dcterms:created>
  <dcterms:modified xsi:type="dcterms:W3CDTF">2023-09-07T11:42:31Z</dcterms:modified>
</cp:coreProperties>
</file>