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449" r:id="rId2"/>
    <p:sldId id="337" r:id="rId3"/>
    <p:sldId id="338" r:id="rId4"/>
    <p:sldId id="339" r:id="rId5"/>
    <p:sldId id="340" r:id="rId6"/>
    <p:sldId id="341" r:id="rId7"/>
    <p:sldId id="342" r:id="rId8"/>
    <p:sldId id="343" r:id="rId9"/>
    <p:sldId id="344" r:id="rId10"/>
    <p:sldId id="345" r:id="rId11"/>
    <p:sldId id="346" r:id="rId12"/>
    <p:sldId id="347" r:id="rId13"/>
    <p:sldId id="348" r:id="rId14"/>
    <p:sldId id="349" r:id="rId15"/>
    <p:sldId id="350" r:id="rId16"/>
    <p:sldId id="351" r:id="rId17"/>
    <p:sldId id="352" r:id="rId18"/>
    <p:sldId id="353" r:id="rId19"/>
    <p:sldId id="354" r:id="rId20"/>
    <p:sldId id="355" r:id="rId21"/>
    <p:sldId id="356" r:id="rId22"/>
    <p:sldId id="357" r:id="rId23"/>
    <p:sldId id="358" r:id="rId24"/>
    <p:sldId id="359" r:id="rId25"/>
    <p:sldId id="360" r:id="rId26"/>
    <p:sldId id="362" r:id="rId27"/>
    <p:sldId id="363" r:id="rId28"/>
    <p:sldId id="364" r:id="rId29"/>
    <p:sldId id="365" r:id="rId30"/>
    <p:sldId id="366" r:id="rId31"/>
    <p:sldId id="370" r:id="rId32"/>
    <p:sldId id="372" r:id="rId33"/>
    <p:sldId id="374" r:id="rId34"/>
    <p:sldId id="378" r:id="rId35"/>
    <p:sldId id="379" r:id="rId36"/>
    <p:sldId id="383" r:id="rId37"/>
    <p:sldId id="398" r:id="rId38"/>
    <p:sldId id="399" r:id="rId39"/>
    <p:sldId id="407" r:id="rId40"/>
    <p:sldId id="408" r:id="rId41"/>
    <p:sldId id="412" r:id="rId42"/>
    <p:sldId id="413" r:id="rId43"/>
    <p:sldId id="416" r:id="rId44"/>
    <p:sldId id="437" r:id="rId45"/>
    <p:sldId id="438" r:id="rId46"/>
    <p:sldId id="448" r:id="rId47"/>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5E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A9AA80-4026-4950-9493-D034982CF213}" v="318" dt="2023-09-05T01:53:27.026"/>
    <p1510:client id="{ED48E3CF-AD3E-45F3-8DD0-A4F39B2B7002}" v="27" dt="2023-09-05T23:34:37.7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3" d="100"/>
          <a:sy n="123" d="100"/>
        </p:scale>
        <p:origin x="159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y Arroyo" userId="8f89f4fb8dd80954" providerId="LiveId" clId="{ED48E3CF-AD3E-45F3-8DD0-A4F39B2B7002}"/>
    <pc:docChg chg="custSel delSld modSld">
      <pc:chgData name="Rony Arroyo" userId="8f89f4fb8dd80954" providerId="LiveId" clId="{ED48E3CF-AD3E-45F3-8DD0-A4F39B2B7002}" dt="2023-09-05T23:40:02.238" v="119" actId="27636"/>
      <pc:docMkLst>
        <pc:docMk/>
      </pc:docMkLst>
      <pc:sldChg chg="modSp mod">
        <pc:chgData name="Rony Arroyo" userId="8f89f4fb8dd80954" providerId="LiveId" clId="{ED48E3CF-AD3E-45F3-8DD0-A4F39B2B7002}" dt="2023-09-05T23:40:02.238" v="119" actId="27636"/>
        <pc:sldMkLst>
          <pc:docMk/>
          <pc:sldMk cId="3088243813" sldId="359"/>
        </pc:sldMkLst>
        <pc:spChg chg="mod">
          <ac:chgData name="Rony Arroyo" userId="8f89f4fb8dd80954" providerId="LiveId" clId="{ED48E3CF-AD3E-45F3-8DD0-A4F39B2B7002}" dt="2023-09-05T23:40:02.238" v="119" actId="27636"/>
          <ac:spMkLst>
            <pc:docMk/>
            <pc:sldMk cId="3088243813" sldId="359"/>
            <ac:spMk id="11266" creationId="{00000000-0000-0000-0000-000000000000}"/>
          </ac:spMkLst>
        </pc:spChg>
      </pc:sldChg>
      <pc:sldChg chg="modSp del mod">
        <pc:chgData name="Rony Arroyo" userId="8f89f4fb8dd80954" providerId="LiveId" clId="{ED48E3CF-AD3E-45F3-8DD0-A4F39B2B7002}" dt="2023-09-05T23:24:14.614" v="1" actId="2696"/>
        <pc:sldMkLst>
          <pc:docMk/>
          <pc:sldMk cId="4034039877" sldId="361"/>
        </pc:sldMkLst>
        <pc:spChg chg="mod">
          <ac:chgData name="Rony Arroyo" userId="8f89f4fb8dd80954" providerId="LiveId" clId="{ED48E3CF-AD3E-45F3-8DD0-A4F39B2B7002}" dt="2023-09-05T23:24:09.945" v="0" actId="20577"/>
          <ac:spMkLst>
            <pc:docMk/>
            <pc:sldMk cId="4034039877" sldId="361"/>
            <ac:spMk id="6147" creationId="{00000000-0000-0000-0000-000000000000}"/>
          </ac:spMkLst>
        </pc:spChg>
      </pc:sldChg>
      <pc:sldChg chg="del">
        <pc:chgData name="Rony Arroyo" userId="8f89f4fb8dd80954" providerId="LiveId" clId="{ED48E3CF-AD3E-45F3-8DD0-A4F39B2B7002}" dt="2023-09-05T23:25:04.991" v="2" actId="2696"/>
        <pc:sldMkLst>
          <pc:docMk/>
          <pc:sldMk cId="3641387637" sldId="367"/>
        </pc:sldMkLst>
      </pc:sldChg>
      <pc:sldChg chg="del">
        <pc:chgData name="Rony Arroyo" userId="8f89f4fb8dd80954" providerId="LiveId" clId="{ED48E3CF-AD3E-45F3-8DD0-A4F39B2B7002}" dt="2023-09-05T23:25:17.128" v="3" actId="2696"/>
        <pc:sldMkLst>
          <pc:docMk/>
          <pc:sldMk cId="256251439" sldId="368"/>
        </pc:sldMkLst>
      </pc:sldChg>
      <pc:sldChg chg="del">
        <pc:chgData name="Rony Arroyo" userId="8f89f4fb8dd80954" providerId="LiveId" clId="{ED48E3CF-AD3E-45F3-8DD0-A4F39B2B7002}" dt="2023-09-05T23:25:31.959" v="4" actId="2696"/>
        <pc:sldMkLst>
          <pc:docMk/>
          <pc:sldMk cId="294970648" sldId="369"/>
        </pc:sldMkLst>
      </pc:sldChg>
      <pc:sldChg chg="modSp mod">
        <pc:chgData name="Rony Arroyo" userId="8f89f4fb8dd80954" providerId="LiveId" clId="{ED48E3CF-AD3E-45F3-8DD0-A4F39B2B7002}" dt="2023-09-05T23:26:25.853" v="11" actId="207"/>
        <pc:sldMkLst>
          <pc:docMk/>
          <pc:sldMk cId="1022423596" sldId="370"/>
        </pc:sldMkLst>
        <pc:spChg chg="mod">
          <ac:chgData name="Rony Arroyo" userId="8f89f4fb8dd80954" providerId="LiveId" clId="{ED48E3CF-AD3E-45F3-8DD0-A4F39B2B7002}" dt="2023-09-05T23:26:16.598" v="9" actId="207"/>
          <ac:spMkLst>
            <pc:docMk/>
            <pc:sldMk cId="1022423596" sldId="370"/>
            <ac:spMk id="6155" creationId="{00000000-0000-0000-0000-000000000000}"/>
          </ac:spMkLst>
        </pc:spChg>
        <pc:spChg chg="mod">
          <ac:chgData name="Rony Arroyo" userId="8f89f4fb8dd80954" providerId="LiveId" clId="{ED48E3CF-AD3E-45F3-8DD0-A4F39B2B7002}" dt="2023-09-05T23:26:25.853" v="11" actId="207"/>
          <ac:spMkLst>
            <pc:docMk/>
            <pc:sldMk cId="1022423596" sldId="370"/>
            <ac:spMk id="6158" creationId="{00000000-0000-0000-0000-000000000000}"/>
          </ac:spMkLst>
        </pc:spChg>
        <pc:spChg chg="mod">
          <ac:chgData name="Rony Arroyo" userId="8f89f4fb8dd80954" providerId="LiveId" clId="{ED48E3CF-AD3E-45F3-8DD0-A4F39B2B7002}" dt="2023-09-05T23:26:21.036" v="10" actId="207"/>
          <ac:spMkLst>
            <pc:docMk/>
            <pc:sldMk cId="1022423596" sldId="370"/>
            <ac:spMk id="6292" creationId="{00000000-0000-0000-0000-000000000000}"/>
          </ac:spMkLst>
        </pc:spChg>
        <pc:spChg chg="mod">
          <ac:chgData name="Rony Arroyo" userId="8f89f4fb8dd80954" providerId="LiveId" clId="{ED48E3CF-AD3E-45F3-8DD0-A4F39B2B7002}" dt="2023-09-05T23:25:57.337" v="5" actId="207"/>
          <ac:spMkLst>
            <pc:docMk/>
            <pc:sldMk cId="1022423596" sldId="370"/>
            <ac:spMk id="236546" creationId="{00000000-0000-0000-0000-000000000000}"/>
          </ac:spMkLst>
        </pc:spChg>
        <pc:spChg chg="mod">
          <ac:chgData name="Rony Arroyo" userId="8f89f4fb8dd80954" providerId="LiveId" clId="{ED48E3CF-AD3E-45F3-8DD0-A4F39B2B7002}" dt="2023-09-05T23:26:02.061" v="6" actId="207"/>
          <ac:spMkLst>
            <pc:docMk/>
            <pc:sldMk cId="1022423596" sldId="370"/>
            <ac:spMk id="236685" creationId="{00000000-0000-0000-0000-000000000000}"/>
          </ac:spMkLst>
        </pc:spChg>
      </pc:sldChg>
      <pc:sldChg chg="del">
        <pc:chgData name="Rony Arroyo" userId="8f89f4fb8dd80954" providerId="LiveId" clId="{ED48E3CF-AD3E-45F3-8DD0-A4F39B2B7002}" dt="2023-09-05T23:26:44.424" v="12" actId="2696"/>
        <pc:sldMkLst>
          <pc:docMk/>
          <pc:sldMk cId="533277143" sldId="371"/>
        </pc:sldMkLst>
      </pc:sldChg>
      <pc:sldChg chg="del">
        <pc:chgData name="Rony Arroyo" userId="8f89f4fb8dd80954" providerId="LiveId" clId="{ED48E3CF-AD3E-45F3-8DD0-A4F39B2B7002}" dt="2023-09-05T23:27:17.256" v="13" actId="2696"/>
        <pc:sldMkLst>
          <pc:docMk/>
          <pc:sldMk cId="1515625163" sldId="373"/>
        </pc:sldMkLst>
      </pc:sldChg>
      <pc:sldChg chg="del">
        <pc:chgData name="Rony Arroyo" userId="8f89f4fb8dd80954" providerId="LiveId" clId="{ED48E3CF-AD3E-45F3-8DD0-A4F39B2B7002}" dt="2023-09-05T23:27:42.136" v="14" actId="2696"/>
        <pc:sldMkLst>
          <pc:docMk/>
          <pc:sldMk cId="2261988072" sldId="375"/>
        </pc:sldMkLst>
      </pc:sldChg>
      <pc:sldChg chg="del">
        <pc:chgData name="Rony Arroyo" userId="8f89f4fb8dd80954" providerId="LiveId" clId="{ED48E3CF-AD3E-45F3-8DD0-A4F39B2B7002}" dt="2023-09-05T23:27:53.661" v="15" actId="2696"/>
        <pc:sldMkLst>
          <pc:docMk/>
          <pc:sldMk cId="3870307636" sldId="376"/>
        </pc:sldMkLst>
      </pc:sldChg>
      <pc:sldChg chg="del">
        <pc:chgData name="Rony Arroyo" userId="8f89f4fb8dd80954" providerId="LiveId" clId="{ED48E3CF-AD3E-45F3-8DD0-A4F39B2B7002}" dt="2023-09-05T23:28:05.438" v="16" actId="2696"/>
        <pc:sldMkLst>
          <pc:docMk/>
          <pc:sldMk cId="1647452053" sldId="377"/>
        </pc:sldMkLst>
      </pc:sldChg>
      <pc:sldChg chg="del">
        <pc:chgData name="Rony Arroyo" userId="8f89f4fb8dd80954" providerId="LiveId" clId="{ED48E3CF-AD3E-45F3-8DD0-A4F39B2B7002}" dt="2023-09-05T23:28:34.153" v="17" actId="2696"/>
        <pc:sldMkLst>
          <pc:docMk/>
          <pc:sldMk cId="2193444539" sldId="380"/>
        </pc:sldMkLst>
      </pc:sldChg>
      <pc:sldChg chg="del">
        <pc:chgData name="Rony Arroyo" userId="8f89f4fb8dd80954" providerId="LiveId" clId="{ED48E3CF-AD3E-45F3-8DD0-A4F39B2B7002}" dt="2023-09-05T23:28:42.472" v="18" actId="2696"/>
        <pc:sldMkLst>
          <pc:docMk/>
          <pc:sldMk cId="1898225497" sldId="381"/>
        </pc:sldMkLst>
      </pc:sldChg>
      <pc:sldChg chg="del">
        <pc:chgData name="Rony Arroyo" userId="8f89f4fb8dd80954" providerId="LiveId" clId="{ED48E3CF-AD3E-45F3-8DD0-A4F39B2B7002}" dt="2023-09-05T23:28:49.624" v="19" actId="2696"/>
        <pc:sldMkLst>
          <pc:docMk/>
          <pc:sldMk cId="1942534213" sldId="382"/>
        </pc:sldMkLst>
      </pc:sldChg>
      <pc:sldChg chg="modSp">
        <pc:chgData name="Rony Arroyo" userId="8f89f4fb8dd80954" providerId="LiveId" clId="{ED48E3CF-AD3E-45F3-8DD0-A4F39B2B7002}" dt="2023-09-05T23:30:12.759" v="40" actId="20577"/>
        <pc:sldMkLst>
          <pc:docMk/>
          <pc:sldMk cId="2426027432" sldId="399"/>
        </pc:sldMkLst>
        <pc:spChg chg="mod">
          <ac:chgData name="Rony Arroyo" userId="8f89f4fb8dd80954" providerId="LiveId" clId="{ED48E3CF-AD3E-45F3-8DD0-A4F39B2B7002}" dt="2023-09-05T23:30:12.759" v="40" actId="20577"/>
          <ac:spMkLst>
            <pc:docMk/>
            <pc:sldMk cId="2426027432" sldId="399"/>
            <ac:spMk id="68611" creationId="{00000000-0000-0000-0000-000000000000}"/>
          </ac:spMkLst>
        </pc:spChg>
      </pc:sldChg>
      <pc:sldChg chg="del">
        <pc:chgData name="Rony Arroyo" userId="8f89f4fb8dd80954" providerId="LiveId" clId="{ED48E3CF-AD3E-45F3-8DD0-A4F39B2B7002}" dt="2023-09-05T23:30:27.369" v="41" actId="2696"/>
        <pc:sldMkLst>
          <pc:docMk/>
          <pc:sldMk cId="962557024" sldId="402"/>
        </pc:sldMkLst>
      </pc:sldChg>
      <pc:sldChg chg="del">
        <pc:chgData name="Rony Arroyo" userId="8f89f4fb8dd80954" providerId="LiveId" clId="{ED48E3CF-AD3E-45F3-8DD0-A4F39B2B7002}" dt="2023-09-05T23:30:45.741" v="42" actId="2696"/>
        <pc:sldMkLst>
          <pc:docMk/>
          <pc:sldMk cId="2213401459" sldId="403"/>
        </pc:sldMkLst>
      </pc:sldChg>
      <pc:sldChg chg="del">
        <pc:chgData name="Rony Arroyo" userId="8f89f4fb8dd80954" providerId="LiveId" clId="{ED48E3CF-AD3E-45F3-8DD0-A4F39B2B7002}" dt="2023-09-05T23:31:02.525" v="43" actId="2696"/>
        <pc:sldMkLst>
          <pc:docMk/>
          <pc:sldMk cId="790891765" sldId="404"/>
        </pc:sldMkLst>
      </pc:sldChg>
      <pc:sldChg chg="modSp del">
        <pc:chgData name="Rony Arroyo" userId="8f89f4fb8dd80954" providerId="LiveId" clId="{ED48E3CF-AD3E-45F3-8DD0-A4F39B2B7002}" dt="2023-09-05T23:31:28.250" v="47" actId="2696"/>
        <pc:sldMkLst>
          <pc:docMk/>
          <pc:sldMk cId="31320" sldId="405"/>
        </pc:sldMkLst>
        <pc:picChg chg="mod">
          <ac:chgData name="Rony Arroyo" userId="8f89f4fb8dd80954" providerId="LiveId" clId="{ED48E3CF-AD3E-45F3-8DD0-A4F39B2B7002}" dt="2023-09-05T23:31:15.211" v="46" actId="1076"/>
          <ac:picMkLst>
            <pc:docMk/>
            <pc:sldMk cId="31320" sldId="405"/>
            <ac:picMk id="7170" creationId="{00000000-0000-0000-0000-000000000000}"/>
          </ac:picMkLst>
        </pc:picChg>
      </pc:sldChg>
      <pc:sldChg chg="del">
        <pc:chgData name="Rony Arroyo" userId="8f89f4fb8dd80954" providerId="LiveId" clId="{ED48E3CF-AD3E-45F3-8DD0-A4F39B2B7002}" dt="2023-09-05T23:31:34.111" v="48" actId="2696"/>
        <pc:sldMkLst>
          <pc:docMk/>
          <pc:sldMk cId="403628065" sldId="406"/>
        </pc:sldMkLst>
      </pc:sldChg>
      <pc:sldChg chg="modSp mod">
        <pc:chgData name="Rony Arroyo" userId="8f89f4fb8dd80954" providerId="LiveId" clId="{ED48E3CF-AD3E-45F3-8DD0-A4F39B2B7002}" dt="2023-09-05T23:32:32.010" v="52" actId="27636"/>
        <pc:sldMkLst>
          <pc:docMk/>
          <pc:sldMk cId="331509288" sldId="407"/>
        </pc:sldMkLst>
        <pc:spChg chg="mod">
          <ac:chgData name="Rony Arroyo" userId="8f89f4fb8dd80954" providerId="LiveId" clId="{ED48E3CF-AD3E-45F3-8DD0-A4F39B2B7002}" dt="2023-09-05T23:32:32.010" v="52" actId="27636"/>
          <ac:spMkLst>
            <pc:docMk/>
            <pc:sldMk cId="331509288" sldId="407"/>
            <ac:spMk id="71683" creationId="{00000000-0000-0000-0000-000000000000}"/>
          </ac:spMkLst>
        </pc:spChg>
      </pc:sldChg>
      <pc:sldChg chg="modSp mod">
        <pc:chgData name="Rony Arroyo" userId="8f89f4fb8dd80954" providerId="LiveId" clId="{ED48E3CF-AD3E-45F3-8DD0-A4F39B2B7002}" dt="2023-09-05T23:33:15.584" v="62" actId="20577"/>
        <pc:sldMkLst>
          <pc:docMk/>
          <pc:sldMk cId="952628295" sldId="408"/>
        </pc:sldMkLst>
        <pc:spChg chg="mod">
          <ac:chgData name="Rony Arroyo" userId="8f89f4fb8dd80954" providerId="LiveId" clId="{ED48E3CF-AD3E-45F3-8DD0-A4F39B2B7002}" dt="2023-09-05T23:33:15.584" v="62" actId="20577"/>
          <ac:spMkLst>
            <pc:docMk/>
            <pc:sldMk cId="952628295" sldId="408"/>
            <ac:spMk id="71683" creationId="{00000000-0000-0000-0000-000000000000}"/>
          </ac:spMkLst>
        </pc:spChg>
      </pc:sldChg>
      <pc:sldChg chg="del">
        <pc:chgData name="Rony Arroyo" userId="8f89f4fb8dd80954" providerId="LiveId" clId="{ED48E3CF-AD3E-45F3-8DD0-A4F39B2B7002}" dt="2023-09-05T23:33:41.013" v="63" actId="2696"/>
        <pc:sldMkLst>
          <pc:docMk/>
          <pc:sldMk cId="1619376250" sldId="409"/>
        </pc:sldMkLst>
      </pc:sldChg>
      <pc:sldChg chg="del">
        <pc:chgData name="Rony Arroyo" userId="8f89f4fb8dd80954" providerId="LiveId" clId="{ED48E3CF-AD3E-45F3-8DD0-A4F39B2B7002}" dt="2023-09-05T23:34:03.902" v="64" actId="2696"/>
        <pc:sldMkLst>
          <pc:docMk/>
          <pc:sldMk cId="1023550787" sldId="410"/>
        </pc:sldMkLst>
      </pc:sldChg>
      <pc:sldChg chg="del">
        <pc:chgData name="Rony Arroyo" userId="8f89f4fb8dd80954" providerId="LiveId" clId="{ED48E3CF-AD3E-45F3-8DD0-A4F39B2B7002}" dt="2023-09-05T23:34:14.874" v="65" actId="2696"/>
        <pc:sldMkLst>
          <pc:docMk/>
          <pc:sldMk cId="1552934816" sldId="411"/>
        </pc:sldMkLst>
      </pc:sldChg>
      <pc:sldChg chg="modSp">
        <pc:chgData name="Rony Arroyo" userId="8f89f4fb8dd80954" providerId="LiveId" clId="{ED48E3CF-AD3E-45F3-8DD0-A4F39B2B7002}" dt="2023-09-05T23:34:37.723" v="66" actId="14100"/>
        <pc:sldMkLst>
          <pc:docMk/>
          <pc:sldMk cId="3799177013" sldId="413"/>
        </pc:sldMkLst>
        <pc:picChg chg="mod">
          <ac:chgData name="Rony Arroyo" userId="8f89f4fb8dd80954" providerId="LiveId" clId="{ED48E3CF-AD3E-45F3-8DD0-A4F39B2B7002}" dt="2023-09-05T23:34:37.723" v="66" actId="14100"/>
          <ac:picMkLst>
            <pc:docMk/>
            <pc:sldMk cId="3799177013" sldId="413"/>
            <ac:picMk id="17410" creationId="{00000000-0000-0000-0000-000000000000}"/>
          </ac:picMkLst>
        </pc:picChg>
      </pc:sldChg>
      <pc:sldChg chg="del">
        <pc:chgData name="Rony Arroyo" userId="8f89f4fb8dd80954" providerId="LiveId" clId="{ED48E3CF-AD3E-45F3-8DD0-A4F39B2B7002}" dt="2023-09-05T23:35:01.560" v="67" actId="2696"/>
        <pc:sldMkLst>
          <pc:docMk/>
          <pc:sldMk cId="1401206179" sldId="414"/>
        </pc:sldMkLst>
      </pc:sldChg>
      <pc:sldChg chg="del">
        <pc:chgData name="Rony Arroyo" userId="8f89f4fb8dd80954" providerId="LiveId" clId="{ED48E3CF-AD3E-45F3-8DD0-A4F39B2B7002}" dt="2023-09-05T23:35:14.933" v="68" actId="2696"/>
        <pc:sldMkLst>
          <pc:docMk/>
          <pc:sldMk cId="2647595140" sldId="415"/>
        </pc:sldMkLst>
      </pc:sldChg>
      <pc:sldChg chg="modSp del mod">
        <pc:chgData name="Rony Arroyo" userId="8f89f4fb8dd80954" providerId="LiveId" clId="{ED48E3CF-AD3E-45F3-8DD0-A4F39B2B7002}" dt="2023-09-05T23:35:38.880" v="71" actId="2696"/>
        <pc:sldMkLst>
          <pc:docMk/>
          <pc:sldMk cId="657202121" sldId="417"/>
        </pc:sldMkLst>
        <pc:spChg chg="mod">
          <ac:chgData name="Rony Arroyo" userId="8f89f4fb8dd80954" providerId="LiveId" clId="{ED48E3CF-AD3E-45F3-8DD0-A4F39B2B7002}" dt="2023-09-05T23:35:31.970" v="70" actId="20577"/>
          <ac:spMkLst>
            <pc:docMk/>
            <pc:sldMk cId="657202121" sldId="417"/>
            <ac:spMk id="3" creationId="{00000000-0000-0000-0000-000000000000}"/>
          </ac:spMkLst>
        </pc:spChg>
      </pc:sldChg>
      <pc:sldChg chg="del">
        <pc:chgData name="Rony Arroyo" userId="8f89f4fb8dd80954" providerId="LiveId" clId="{ED48E3CF-AD3E-45F3-8DD0-A4F39B2B7002}" dt="2023-09-05T23:35:43.715" v="72" actId="2696"/>
        <pc:sldMkLst>
          <pc:docMk/>
          <pc:sldMk cId="4007727418" sldId="418"/>
        </pc:sldMkLst>
      </pc:sldChg>
      <pc:sldChg chg="del">
        <pc:chgData name="Rony Arroyo" userId="8f89f4fb8dd80954" providerId="LiveId" clId="{ED48E3CF-AD3E-45F3-8DD0-A4F39B2B7002}" dt="2023-09-05T23:36:23.362" v="77" actId="2696"/>
        <pc:sldMkLst>
          <pc:docMk/>
          <pc:sldMk cId="1258588564" sldId="419"/>
        </pc:sldMkLst>
      </pc:sldChg>
      <pc:sldChg chg="modSp del mod">
        <pc:chgData name="Rony Arroyo" userId="8f89f4fb8dd80954" providerId="LiveId" clId="{ED48E3CF-AD3E-45F3-8DD0-A4F39B2B7002}" dt="2023-09-05T23:36:06.785" v="74" actId="2696"/>
        <pc:sldMkLst>
          <pc:docMk/>
          <pc:sldMk cId="2769123332" sldId="420"/>
        </pc:sldMkLst>
        <pc:spChg chg="mod">
          <ac:chgData name="Rony Arroyo" userId="8f89f4fb8dd80954" providerId="LiveId" clId="{ED48E3CF-AD3E-45F3-8DD0-A4F39B2B7002}" dt="2023-09-05T23:36:00.368" v="73" actId="20577"/>
          <ac:spMkLst>
            <pc:docMk/>
            <pc:sldMk cId="2769123332" sldId="420"/>
            <ac:spMk id="3" creationId="{00000000-0000-0000-0000-000000000000}"/>
          </ac:spMkLst>
        </pc:spChg>
      </pc:sldChg>
      <pc:sldChg chg="del">
        <pc:chgData name="Rony Arroyo" userId="8f89f4fb8dd80954" providerId="LiveId" clId="{ED48E3CF-AD3E-45F3-8DD0-A4F39B2B7002}" dt="2023-09-05T23:36:12.845" v="75" actId="2696"/>
        <pc:sldMkLst>
          <pc:docMk/>
          <pc:sldMk cId="1541119892" sldId="421"/>
        </pc:sldMkLst>
      </pc:sldChg>
      <pc:sldChg chg="del">
        <pc:chgData name="Rony Arroyo" userId="8f89f4fb8dd80954" providerId="LiveId" clId="{ED48E3CF-AD3E-45F3-8DD0-A4F39B2B7002}" dt="2023-09-05T23:36:17.365" v="76" actId="2696"/>
        <pc:sldMkLst>
          <pc:docMk/>
          <pc:sldMk cId="1796157887" sldId="422"/>
        </pc:sldMkLst>
      </pc:sldChg>
      <pc:sldChg chg="del">
        <pc:chgData name="Rony Arroyo" userId="8f89f4fb8dd80954" providerId="LiveId" clId="{ED48E3CF-AD3E-45F3-8DD0-A4F39B2B7002}" dt="2023-09-05T23:36:33.457" v="78" actId="2696"/>
        <pc:sldMkLst>
          <pc:docMk/>
          <pc:sldMk cId="2498633879" sldId="423"/>
        </pc:sldMkLst>
      </pc:sldChg>
      <pc:sldChg chg="del">
        <pc:chgData name="Rony Arroyo" userId="8f89f4fb8dd80954" providerId="LiveId" clId="{ED48E3CF-AD3E-45F3-8DD0-A4F39B2B7002}" dt="2023-09-05T23:36:40.376" v="79" actId="2696"/>
        <pc:sldMkLst>
          <pc:docMk/>
          <pc:sldMk cId="3825163981" sldId="424"/>
        </pc:sldMkLst>
      </pc:sldChg>
      <pc:sldChg chg="del">
        <pc:chgData name="Rony Arroyo" userId="8f89f4fb8dd80954" providerId="LiveId" clId="{ED48E3CF-AD3E-45F3-8DD0-A4F39B2B7002}" dt="2023-09-05T23:36:43.874" v="80" actId="2696"/>
        <pc:sldMkLst>
          <pc:docMk/>
          <pc:sldMk cId="3055677347" sldId="425"/>
        </pc:sldMkLst>
      </pc:sldChg>
      <pc:sldChg chg="del">
        <pc:chgData name="Rony Arroyo" userId="8f89f4fb8dd80954" providerId="LiveId" clId="{ED48E3CF-AD3E-45F3-8DD0-A4F39B2B7002}" dt="2023-09-05T23:36:58.521" v="82" actId="2696"/>
        <pc:sldMkLst>
          <pc:docMk/>
          <pc:sldMk cId="738506267" sldId="426"/>
        </pc:sldMkLst>
      </pc:sldChg>
      <pc:sldChg chg="del">
        <pc:chgData name="Rony Arroyo" userId="8f89f4fb8dd80954" providerId="LiveId" clId="{ED48E3CF-AD3E-45F3-8DD0-A4F39B2B7002}" dt="2023-09-05T23:36:56.298" v="81" actId="2696"/>
        <pc:sldMkLst>
          <pc:docMk/>
          <pc:sldMk cId="1033061373" sldId="427"/>
        </pc:sldMkLst>
      </pc:sldChg>
      <pc:sldChg chg="modSp del mod">
        <pc:chgData name="Rony Arroyo" userId="8f89f4fb8dd80954" providerId="LiveId" clId="{ED48E3CF-AD3E-45F3-8DD0-A4F39B2B7002}" dt="2023-09-05T23:37:31.936" v="94" actId="2696"/>
        <pc:sldMkLst>
          <pc:docMk/>
          <pc:sldMk cId="2222005357" sldId="428"/>
        </pc:sldMkLst>
        <pc:spChg chg="mod">
          <ac:chgData name="Rony Arroyo" userId="8f89f4fb8dd80954" providerId="LiveId" clId="{ED48E3CF-AD3E-45F3-8DD0-A4F39B2B7002}" dt="2023-09-05T23:37:17.717" v="93" actId="20577"/>
          <ac:spMkLst>
            <pc:docMk/>
            <pc:sldMk cId="2222005357" sldId="428"/>
            <ac:spMk id="3" creationId="{00000000-0000-0000-0000-000000000000}"/>
          </ac:spMkLst>
        </pc:spChg>
      </pc:sldChg>
      <pc:sldChg chg="del">
        <pc:chgData name="Rony Arroyo" userId="8f89f4fb8dd80954" providerId="LiveId" clId="{ED48E3CF-AD3E-45F3-8DD0-A4F39B2B7002}" dt="2023-09-05T23:37:35.615" v="95" actId="2696"/>
        <pc:sldMkLst>
          <pc:docMk/>
          <pc:sldMk cId="2674184336" sldId="429"/>
        </pc:sldMkLst>
      </pc:sldChg>
      <pc:sldChg chg="del">
        <pc:chgData name="Rony Arroyo" userId="8f89f4fb8dd80954" providerId="LiveId" clId="{ED48E3CF-AD3E-45F3-8DD0-A4F39B2B7002}" dt="2023-09-05T23:37:41.357" v="96" actId="2696"/>
        <pc:sldMkLst>
          <pc:docMk/>
          <pc:sldMk cId="1175756072" sldId="430"/>
        </pc:sldMkLst>
      </pc:sldChg>
      <pc:sldChg chg="del">
        <pc:chgData name="Rony Arroyo" userId="8f89f4fb8dd80954" providerId="LiveId" clId="{ED48E3CF-AD3E-45F3-8DD0-A4F39B2B7002}" dt="2023-09-05T23:37:44.393" v="97" actId="2696"/>
        <pc:sldMkLst>
          <pc:docMk/>
          <pc:sldMk cId="1578960347" sldId="431"/>
        </pc:sldMkLst>
      </pc:sldChg>
      <pc:sldChg chg="del">
        <pc:chgData name="Rony Arroyo" userId="8f89f4fb8dd80954" providerId="LiveId" clId="{ED48E3CF-AD3E-45F3-8DD0-A4F39B2B7002}" dt="2023-09-05T23:37:48.152" v="98" actId="2696"/>
        <pc:sldMkLst>
          <pc:docMk/>
          <pc:sldMk cId="3413863211" sldId="432"/>
        </pc:sldMkLst>
      </pc:sldChg>
      <pc:sldChg chg="del">
        <pc:chgData name="Rony Arroyo" userId="8f89f4fb8dd80954" providerId="LiveId" clId="{ED48E3CF-AD3E-45F3-8DD0-A4F39B2B7002}" dt="2023-09-05T23:37:51.767" v="99" actId="2696"/>
        <pc:sldMkLst>
          <pc:docMk/>
          <pc:sldMk cId="1897965278" sldId="433"/>
        </pc:sldMkLst>
      </pc:sldChg>
      <pc:sldChg chg="del">
        <pc:chgData name="Rony Arroyo" userId="8f89f4fb8dd80954" providerId="LiveId" clId="{ED48E3CF-AD3E-45F3-8DD0-A4F39B2B7002}" dt="2023-09-05T23:37:56.658" v="100" actId="2696"/>
        <pc:sldMkLst>
          <pc:docMk/>
          <pc:sldMk cId="1068117955" sldId="434"/>
        </pc:sldMkLst>
      </pc:sldChg>
      <pc:sldChg chg="del">
        <pc:chgData name="Rony Arroyo" userId="8f89f4fb8dd80954" providerId="LiveId" clId="{ED48E3CF-AD3E-45F3-8DD0-A4F39B2B7002}" dt="2023-09-05T23:38:05.221" v="101" actId="2696"/>
        <pc:sldMkLst>
          <pc:docMk/>
          <pc:sldMk cId="2641691386" sldId="435"/>
        </pc:sldMkLst>
      </pc:sldChg>
      <pc:sldChg chg="del">
        <pc:chgData name="Rony Arroyo" userId="8f89f4fb8dd80954" providerId="LiveId" clId="{ED48E3CF-AD3E-45F3-8DD0-A4F39B2B7002}" dt="2023-09-05T23:38:09.447" v="102" actId="2696"/>
        <pc:sldMkLst>
          <pc:docMk/>
          <pc:sldMk cId="2026924817" sldId="436"/>
        </pc:sldMkLst>
      </pc:sldChg>
      <pc:sldChg chg="del">
        <pc:chgData name="Rony Arroyo" userId="8f89f4fb8dd80954" providerId="LiveId" clId="{ED48E3CF-AD3E-45F3-8DD0-A4F39B2B7002}" dt="2023-09-05T23:38:34.345" v="103" actId="2696"/>
        <pc:sldMkLst>
          <pc:docMk/>
          <pc:sldMk cId="992681361" sldId="439"/>
        </pc:sldMkLst>
      </pc:sldChg>
      <pc:sldChg chg="del">
        <pc:chgData name="Rony Arroyo" userId="8f89f4fb8dd80954" providerId="LiveId" clId="{ED48E3CF-AD3E-45F3-8DD0-A4F39B2B7002}" dt="2023-09-05T23:38:39.416" v="104" actId="2696"/>
        <pc:sldMkLst>
          <pc:docMk/>
          <pc:sldMk cId="531888023" sldId="440"/>
        </pc:sldMkLst>
      </pc:sldChg>
      <pc:sldChg chg="del">
        <pc:chgData name="Rony Arroyo" userId="8f89f4fb8dd80954" providerId="LiveId" clId="{ED48E3CF-AD3E-45F3-8DD0-A4F39B2B7002}" dt="2023-09-05T23:38:44.031" v="105" actId="2696"/>
        <pc:sldMkLst>
          <pc:docMk/>
          <pc:sldMk cId="1811029631" sldId="441"/>
        </pc:sldMkLst>
      </pc:sldChg>
      <pc:sldChg chg="del">
        <pc:chgData name="Rony Arroyo" userId="8f89f4fb8dd80954" providerId="LiveId" clId="{ED48E3CF-AD3E-45F3-8DD0-A4F39B2B7002}" dt="2023-09-05T23:38:46.529" v="106" actId="2696"/>
        <pc:sldMkLst>
          <pc:docMk/>
          <pc:sldMk cId="2632754918" sldId="442"/>
        </pc:sldMkLst>
      </pc:sldChg>
      <pc:sldChg chg="del">
        <pc:chgData name="Rony Arroyo" userId="8f89f4fb8dd80954" providerId="LiveId" clId="{ED48E3CF-AD3E-45F3-8DD0-A4F39B2B7002}" dt="2023-09-05T23:38:49.757" v="107" actId="2696"/>
        <pc:sldMkLst>
          <pc:docMk/>
          <pc:sldMk cId="2804517229" sldId="443"/>
        </pc:sldMkLst>
      </pc:sldChg>
      <pc:sldChg chg="del">
        <pc:chgData name="Rony Arroyo" userId="8f89f4fb8dd80954" providerId="LiveId" clId="{ED48E3CF-AD3E-45F3-8DD0-A4F39B2B7002}" dt="2023-09-05T23:38:53.153" v="108" actId="2696"/>
        <pc:sldMkLst>
          <pc:docMk/>
          <pc:sldMk cId="2806876437" sldId="444"/>
        </pc:sldMkLst>
      </pc:sldChg>
      <pc:sldChg chg="del">
        <pc:chgData name="Rony Arroyo" userId="8f89f4fb8dd80954" providerId="LiveId" clId="{ED48E3CF-AD3E-45F3-8DD0-A4F39B2B7002}" dt="2023-09-05T23:38:55.772" v="109" actId="2696"/>
        <pc:sldMkLst>
          <pc:docMk/>
          <pc:sldMk cId="1291465779" sldId="445"/>
        </pc:sldMkLst>
      </pc:sldChg>
      <pc:sldChg chg="del">
        <pc:chgData name="Rony Arroyo" userId="8f89f4fb8dd80954" providerId="LiveId" clId="{ED48E3CF-AD3E-45F3-8DD0-A4F39B2B7002}" dt="2023-09-05T23:38:58.171" v="110" actId="2696"/>
        <pc:sldMkLst>
          <pc:docMk/>
          <pc:sldMk cId="1034976979" sldId="446"/>
        </pc:sldMkLst>
      </pc:sldChg>
      <pc:sldChg chg="del">
        <pc:chgData name="Rony Arroyo" userId="8f89f4fb8dd80954" providerId="LiveId" clId="{ED48E3CF-AD3E-45F3-8DD0-A4F39B2B7002}" dt="2023-09-05T23:39:00.081" v="111" actId="2696"/>
        <pc:sldMkLst>
          <pc:docMk/>
          <pc:sldMk cId="328559936" sldId="44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12DF8A-89BC-4A48-8EE2-A1966E767655}" type="doc">
      <dgm:prSet loTypeId="urn:microsoft.com/office/officeart/2005/8/layout/gear1" loCatId="cycle" qsTypeId="urn:microsoft.com/office/officeart/2005/8/quickstyle/simple1" qsCatId="simple" csTypeId="urn:microsoft.com/office/officeart/2005/8/colors/accent1_2" csCatId="accent1" phldr="1"/>
      <dgm:spPr/>
    </dgm:pt>
    <dgm:pt modelId="{55B99C15-56A8-49D8-ACE1-BC81BD30894D}">
      <dgm:prSet phldrT="[Texto]"/>
      <dgm:spPr/>
      <dgm:t>
        <a:bodyPr/>
        <a:lstStyle/>
        <a:p>
          <a:r>
            <a:rPr lang="es-ES" dirty="0"/>
            <a:t>CONTROL</a:t>
          </a:r>
        </a:p>
      </dgm:t>
    </dgm:pt>
    <dgm:pt modelId="{95840626-262C-4E0C-BC39-A0E5A2CA7693}" type="parTrans" cxnId="{1D5181DC-66A0-4319-AF54-D413914223F5}">
      <dgm:prSet/>
      <dgm:spPr/>
      <dgm:t>
        <a:bodyPr/>
        <a:lstStyle/>
        <a:p>
          <a:endParaRPr lang="es-ES"/>
        </a:p>
      </dgm:t>
    </dgm:pt>
    <dgm:pt modelId="{132CDA8B-4CB0-4F4B-92A9-0970AF8A285D}" type="sibTrans" cxnId="{1D5181DC-66A0-4319-AF54-D413914223F5}">
      <dgm:prSet/>
      <dgm:spPr/>
      <dgm:t>
        <a:bodyPr/>
        <a:lstStyle/>
        <a:p>
          <a:endParaRPr lang="es-ES"/>
        </a:p>
      </dgm:t>
    </dgm:pt>
    <dgm:pt modelId="{67A98CCD-0C6C-4980-A373-74921A54B926}">
      <dgm:prSet phldrT="[Texto]"/>
      <dgm:spPr/>
      <dgm:t>
        <a:bodyPr/>
        <a:lstStyle/>
        <a:p>
          <a:r>
            <a:rPr lang="es-ES" dirty="0"/>
            <a:t>INTEGRACIÓN</a:t>
          </a:r>
        </a:p>
      </dgm:t>
    </dgm:pt>
    <dgm:pt modelId="{2143A474-0463-4F1B-BE1F-38070B04EE85}" type="parTrans" cxnId="{D722159E-82FD-40BD-A002-86A0386DCBD4}">
      <dgm:prSet/>
      <dgm:spPr/>
      <dgm:t>
        <a:bodyPr/>
        <a:lstStyle/>
        <a:p>
          <a:endParaRPr lang="es-ES"/>
        </a:p>
      </dgm:t>
    </dgm:pt>
    <dgm:pt modelId="{94459A54-47D0-4BFF-BFA2-7FCF252601B3}" type="sibTrans" cxnId="{D722159E-82FD-40BD-A002-86A0386DCBD4}">
      <dgm:prSet/>
      <dgm:spPr/>
      <dgm:t>
        <a:bodyPr/>
        <a:lstStyle/>
        <a:p>
          <a:endParaRPr lang="es-ES"/>
        </a:p>
      </dgm:t>
    </dgm:pt>
    <dgm:pt modelId="{FB6CC1C5-7255-4CBF-BAB2-61F82FE20006}">
      <dgm:prSet phldrT="[Texto]"/>
      <dgm:spPr/>
      <dgm:t>
        <a:bodyPr/>
        <a:lstStyle/>
        <a:p>
          <a:r>
            <a:rPr lang="es-ES" dirty="0"/>
            <a:t>PLANIFICACION</a:t>
          </a:r>
        </a:p>
      </dgm:t>
    </dgm:pt>
    <dgm:pt modelId="{441509FE-7FCB-4AAB-A915-45D5C5D6B810}" type="parTrans" cxnId="{E5E31344-84C8-4F47-AF2D-E0CAACEFEBF4}">
      <dgm:prSet/>
      <dgm:spPr/>
      <dgm:t>
        <a:bodyPr/>
        <a:lstStyle/>
        <a:p>
          <a:endParaRPr lang="es-ES"/>
        </a:p>
      </dgm:t>
    </dgm:pt>
    <dgm:pt modelId="{5E269C19-A193-4299-B66E-2A5D76EE4D60}" type="sibTrans" cxnId="{E5E31344-84C8-4F47-AF2D-E0CAACEFEBF4}">
      <dgm:prSet/>
      <dgm:spPr/>
      <dgm:t>
        <a:bodyPr/>
        <a:lstStyle/>
        <a:p>
          <a:endParaRPr lang="es-ES"/>
        </a:p>
      </dgm:t>
    </dgm:pt>
    <dgm:pt modelId="{4436349B-0D4E-44E3-9CD5-BED631C77033}" type="pres">
      <dgm:prSet presAssocID="{4C12DF8A-89BC-4A48-8EE2-A1966E767655}" presName="composite" presStyleCnt="0">
        <dgm:presLayoutVars>
          <dgm:chMax val="3"/>
          <dgm:animLvl val="lvl"/>
          <dgm:resizeHandles val="exact"/>
        </dgm:presLayoutVars>
      </dgm:prSet>
      <dgm:spPr/>
    </dgm:pt>
    <dgm:pt modelId="{E76A71E9-91B5-4047-9932-52F2BEEBB5AC}" type="pres">
      <dgm:prSet presAssocID="{55B99C15-56A8-49D8-ACE1-BC81BD30894D}" presName="gear1" presStyleLbl="node1" presStyleIdx="0" presStyleCnt="3">
        <dgm:presLayoutVars>
          <dgm:chMax val="1"/>
          <dgm:bulletEnabled val="1"/>
        </dgm:presLayoutVars>
      </dgm:prSet>
      <dgm:spPr/>
    </dgm:pt>
    <dgm:pt modelId="{ACB2B97F-C369-4DC2-81A4-D5B8DF7D21B3}" type="pres">
      <dgm:prSet presAssocID="{55B99C15-56A8-49D8-ACE1-BC81BD30894D}" presName="gear1srcNode" presStyleLbl="node1" presStyleIdx="0" presStyleCnt="3"/>
      <dgm:spPr/>
    </dgm:pt>
    <dgm:pt modelId="{8986AED9-6CBE-47F9-BCCC-7EBD332BB066}" type="pres">
      <dgm:prSet presAssocID="{55B99C15-56A8-49D8-ACE1-BC81BD30894D}" presName="gear1dstNode" presStyleLbl="node1" presStyleIdx="0" presStyleCnt="3"/>
      <dgm:spPr/>
    </dgm:pt>
    <dgm:pt modelId="{A0E99599-359F-43A5-8A7D-1B47714637FD}" type="pres">
      <dgm:prSet presAssocID="{67A98CCD-0C6C-4980-A373-74921A54B926}" presName="gear2" presStyleLbl="node1" presStyleIdx="1" presStyleCnt="3">
        <dgm:presLayoutVars>
          <dgm:chMax val="1"/>
          <dgm:bulletEnabled val="1"/>
        </dgm:presLayoutVars>
      </dgm:prSet>
      <dgm:spPr/>
    </dgm:pt>
    <dgm:pt modelId="{A328B009-5254-47B7-8E2F-8A0EB2E99EA3}" type="pres">
      <dgm:prSet presAssocID="{67A98CCD-0C6C-4980-A373-74921A54B926}" presName="gear2srcNode" presStyleLbl="node1" presStyleIdx="1" presStyleCnt="3"/>
      <dgm:spPr/>
    </dgm:pt>
    <dgm:pt modelId="{6CEB4A3F-408E-4138-B67D-3676BFE7BE49}" type="pres">
      <dgm:prSet presAssocID="{67A98CCD-0C6C-4980-A373-74921A54B926}" presName="gear2dstNode" presStyleLbl="node1" presStyleIdx="1" presStyleCnt="3"/>
      <dgm:spPr/>
    </dgm:pt>
    <dgm:pt modelId="{12D2978D-0AF5-483D-A0E0-CD351A104A7A}" type="pres">
      <dgm:prSet presAssocID="{FB6CC1C5-7255-4CBF-BAB2-61F82FE20006}" presName="gear3" presStyleLbl="node1" presStyleIdx="2" presStyleCnt="3"/>
      <dgm:spPr/>
    </dgm:pt>
    <dgm:pt modelId="{8E75CDB9-0DA7-4173-8EB9-2B4FA4E1C6F6}" type="pres">
      <dgm:prSet presAssocID="{FB6CC1C5-7255-4CBF-BAB2-61F82FE20006}" presName="gear3tx" presStyleLbl="node1" presStyleIdx="2" presStyleCnt="3">
        <dgm:presLayoutVars>
          <dgm:chMax val="1"/>
          <dgm:bulletEnabled val="1"/>
        </dgm:presLayoutVars>
      </dgm:prSet>
      <dgm:spPr/>
    </dgm:pt>
    <dgm:pt modelId="{26874078-9952-4F1D-9B88-6EDFE35FC628}" type="pres">
      <dgm:prSet presAssocID="{FB6CC1C5-7255-4CBF-BAB2-61F82FE20006}" presName="gear3srcNode" presStyleLbl="node1" presStyleIdx="2" presStyleCnt="3"/>
      <dgm:spPr/>
    </dgm:pt>
    <dgm:pt modelId="{60578DEC-484B-4830-96FB-09BBB43EEAC9}" type="pres">
      <dgm:prSet presAssocID="{FB6CC1C5-7255-4CBF-BAB2-61F82FE20006}" presName="gear3dstNode" presStyleLbl="node1" presStyleIdx="2" presStyleCnt="3"/>
      <dgm:spPr/>
    </dgm:pt>
    <dgm:pt modelId="{29D84963-96BA-41B1-8356-B9429E0E368F}" type="pres">
      <dgm:prSet presAssocID="{132CDA8B-4CB0-4F4B-92A9-0970AF8A285D}" presName="connector1" presStyleLbl="sibTrans2D1" presStyleIdx="0" presStyleCnt="3"/>
      <dgm:spPr/>
    </dgm:pt>
    <dgm:pt modelId="{3FF3C480-E654-43C0-9C9B-F17BC508A80F}" type="pres">
      <dgm:prSet presAssocID="{94459A54-47D0-4BFF-BFA2-7FCF252601B3}" presName="connector2" presStyleLbl="sibTrans2D1" presStyleIdx="1" presStyleCnt="3"/>
      <dgm:spPr/>
    </dgm:pt>
    <dgm:pt modelId="{AD75AB3A-3011-4A36-AE2B-4FCBE23C29E5}" type="pres">
      <dgm:prSet presAssocID="{5E269C19-A193-4299-B66E-2A5D76EE4D60}" presName="connector3" presStyleLbl="sibTrans2D1" presStyleIdx="2" presStyleCnt="3"/>
      <dgm:spPr/>
    </dgm:pt>
  </dgm:ptLst>
  <dgm:cxnLst>
    <dgm:cxn modelId="{C811B13D-DA65-4B53-ABED-5ABFF9C4D8F3}" type="presOf" srcId="{FB6CC1C5-7255-4CBF-BAB2-61F82FE20006}" destId="{26874078-9952-4F1D-9B88-6EDFE35FC628}" srcOrd="2" destOrd="0" presId="urn:microsoft.com/office/officeart/2005/8/layout/gear1"/>
    <dgm:cxn modelId="{66AD053E-5E18-4F34-BE40-B9E2566B3B98}" type="presOf" srcId="{55B99C15-56A8-49D8-ACE1-BC81BD30894D}" destId="{ACB2B97F-C369-4DC2-81A4-D5B8DF7D21B3}" srcOrd="1" destOrd="0" presId="urn:microsoft.com/office/officeart/2005/8/layout/gear1"/>
    <dgm:cxn modelId="{FD47645F-8F48-496C-A7C4-DF850459998F}" type="presOf" srcId="{94459A54-47D0-4BFF-BFA2-7FCF252601B3}" destId="{3FF3C480-E654-43C0-9C9B-F17BC508A80F}" srcOrd="0" destOrd="0" presId="urn:microsoft.com/office/officeart/2005/8/layout/gear1"/>
    <dgm:cxn modelId="{E5E31344-84C8-4F47-AF2D-E0CAACEFEBF4}" srcId="{4C12DF8A-89BC-4A48-8EE2-A1966E767655}" destId="{FB6CC1C5-7255-4CBF-BAB2-61F82FE20006}" srcOrd="2" destOrd="0" parTransId="{441509FE-7FCB-4AAB-A915-45D5C5D6B810}" sibTransId="{5E269C19-A193-4299-B66E-2A5D76EE4D60}"/>
    <dgm:cxn modelId="{29FD6044-9211-4DCF-BF15-DC86A955733E}" type="presOf" srcId="{55B99C15-56A8-49D8-ACE1-BC81BD30894D}" destId="{E76A71E9-91B5-4047-9932-52F2BEEBB5AC}" srcOrd="0" destOrd="0" presId="urn:microsoft.com/office/officeart/2005/8/layout/gear1"/>
    <dgm:cxn modelId="{C3462847-16AD-44A2-AEFC-6A3D5FA3A746}" type="presOf" srcId="{FB6CC1C5-7255-4CBF-BAB2-61F82FE20006}" destId="{60578DEC-484B-4830-96FB-09BBB43EEAC9}" srcOrd="3" destOrd="0" presId="urn:microsoft.com/office/officeart/2005/8/layout/gear1"/>
    <dgm:cxn modelId="{1E9A9869-7CC1-44B2-BE4C-D6BB286327DB}" type="presOf" srcId="{FB6CC1C5-7255-4CBF-BAB2-61F82FE20006}" destId="{8E75CDB9-0DA7-4173-8EB9-2B4FA4E1C6F6}" srcOrd="1" destOrd="0" presId="urn:microsoft.com/office/officeart/2005/8/layout/gear1"/>
    <dgm:cxn modelId="{58C63E4A-8626-4A02-80DC-B5241DC09C30}" type="presOf" srcId="{5E269C19-A193-4299-B66E-2A5D76EE4D60}" destId="{AD75AB3A-3011-4A36-AE2B-4FCBE23C29E5}" srcOrd="0" destOrd="0" presId="urn:microsoft.com/office/officeart/2005/8/layout/gear1"/>
    <dgm:cxn modelId="{814E4653-53A9-43C5-B2BD-93145E4C39B3}" type="presOf" srcId="{67A98CCD-0C6C-4980-A373-74921A54B926}" destId="{A328B009-5254-47B7-8E2F-8A0EB2E99EA3}" srcOrd="1" destOrd="0" presId="urn:microsoft.com/office/officeart/2005/8/layout/gear1"/>
    <dgm:cxn modelId="{77140154-1422-4E8F-AC4F-B36B77BD0B74}" type="presOf" srcId="{FB6CC1C5-7255-4CBF-BAB2-61F82FE20006}" destId="{12D2978D-0AF5-483D-A0E0-CD351A104A7A}" srcOrd="0" destOrd="0" presId="urn:microsoft.com/office/officeart/2005/8/layout/gear1"/>
    <dgm:cxn modelId="{73696879-F33E-445F-90DB-37B102FDA84B}" type="presOf" srcId="{67A98CCD-0C6C-4980-A373-74921A54B926}" destId="{6CEB4A3F-408E-4138-B67D-3676BFE7BE49}" srcOrd="2" destOrd="0" presId="urn:microsoft.com/office/officeart/2005/8/layout/gear1"/>
    <dgm:cxn modelId="{AFDAC481-F3B0-4EFD-AB1E-A0A620E66390}" type="presOf" srcId="{132CDA8B-4CB0-4F4B-92A9-0970AF8A285D}" destId="{29D84963-96BA-41B1-8356-B9429E0E368F}" srcOrd="0" destOrd="0" presId="urn:microsoft.com/office/officeart/2005/8/layout/gear1"/>
    <dgm:cxn modelId="{B59A2790-AE48-42C8-91B2-2D3D39697C28}" type="presOf" srcId="{67A98CCD-0C6C-4980-A373-74921A54B926}" destId="{A0E99599-359F-43A5-8A7D-1B47714637FD}" srcOrd="0" destOrd="0" presId="urn:microsoft.com/office/officeart/2005/8/layout/gear1"/>
    <dgm:cxn modelId="{D722159E-82FD-40BD-A002-86A0386DCBD4}" srcId="{4C12DF8A-89BC-4A48-8EE2-A1966E767655}" destId="{67A98CCD-0C6C-4980-A373-74921A54B926}" srcOrd="1" destOrd="0" parTransId="{2143A474-0463-4F1B-BE1F-38070B04EE85}" sibTransId="{94459A54-47D0-4BFF-BFA2-7FCF252601B3}"/>
    <dgm:cxn modelId="{1D5181DC-66A0-4319-AF54-D413914223F5}" srcId="{4C12DF8A-89BC-4A48-8EE2-A1966E767655}" destId="{55B99C15-56A8-49D8-ACE1-BC81BD30894D}" srcOrd="0" destOrd="0" parTransId="{95840626-262C-4E0C-BC39-A0E5A2CA7693}" sibTransId="{132CDA8B-4CB0-4F4B-92A9-0970AF8A285D}"/>
    <dgm:cxn modelId="{5C66ACE6-7159-4B14-BDAA-69983C34756D}" type="presOf" srcId="{4C12DF8A-89BC-4A48-8EE2-A1966E767655}" destId="{4436349B-0D4E-44E3-9CD5-BED631C77033}" srcOrd="0" destOrd="0" presId="urn:microsoft.com/office/officeart/2005/8/layout/gear1"/>
    <dgm:cxn modelId="{EE85DEF0-20F5-4D47-8DCA-837F38D34DE6}" type="presOf" srcId="{55B99C15-56A8-49D8-ACE1-BC81BD30894D}" destId="{8986AED9-6CBE-47F9-BCCC-7EBD332BB066}" srcOrd="2" destOrd="0" presId="urn:microsoft.com/office/officeart/2005/8/layout/gear1"/>
    <dgm:cxn modelId="{23CF2774-38FE-4B35-B191-746FBDD7A47F}" type="presParOf" srcId="{4436349B-0D4E-44E3-9CD5-BED631C77033}" destId="{E76A71E9-91B5-4047-9932-52F2BEEBB5AC}" srcOrd="0" destOrd="0" presId="urn:microsoft.com/office/officeart/2005/8/layout/gear1"/>
    <dgm:cxn modelId="{B029BC0E-D240-4E7F-84EA-458DFF22F922}" type="presParOf" srcId="{4436349B-0D4E-44E3-9CD5-BED631C77033}" destId="{ACB2B97F-C369-4DC2-81A4-D5B8DF7D21B3}" srcOrd="1" destOrd="0" presId="urn:microsoft.com/office/officeart/2005/8/layout/gear1"/>
    <dgm:cxn modelId="{B59B2FCE-D5C6-4BC5-AD2B-AE428B4E7EAF}" type="presParOf" srcId="{4436349B-0D4E-44E3-9CD5-BED631C77033}" destId="{8986AED9-6CBE-47F9-BCCC-7EBD332BB066}" srcOrd="2" destOrd="0" presId="urn:microsoft.com/office/officeart/2005/8/layout/gear1"/>
    <dgm:cxn modelId="{7D5494F6-923E-4E21-A541-E621D7C0B517}" type="presParOf" srcId="{4436349B-0D4E-44E3-9CD5-BED631C77033}" destId="{A0E99599-359F-43A5-8A7D-1B47714637FD}" srcOrd="3" destOrd="0" presId="urn:microsoft.com/office/officeart/2005/8/layout/gear1"/>
    <dgm:cxn modelId="{BC146548-22D5-4B4F-BD7D-B694AD98D963}" type="presParOf" srcId="{4436349B-0D4E-44E3-9CD5-BED631C77033}" destId="{A328B009-5254-47B7-8E2F-8A0EB2E99EA3}" srcOrd="4" destOrd="0" presId="urn:microsoft.com/office/officeart/2005/8/layout/gear1"/>
    <dgm:cxn modelId="{BEED2A3D-5903-4203-A676-D15E7A8596FD}" type="presParOf" srcId="{4436349B-0D4E-44E3-9CD5-BED631C77033}" destId="{6CEB4A3F-408E-4138-B67D-3676BFE7BE49}" srcOrd="5" destOrd="0" presId="urn:microsoft.com/office/officeart/2005/8/layout/gear1"/>
    <dgm:cxn modelId="{8DD6C004-1338-406D-BC3D-D465E8703DD1}" type="presParOf" srcId="{4436349B-0D4E-44E3-9CD5-BED631C77033}" destId="{12D2978D-0AF5-483D-A0E0-CD351A104A7A}" srcOrd="6" destOrd="0" presId="urn:microsoft.com/office/officeart/2005/8/layout/gear1"/>
    <dgm:cxn modelId="{3DDC5144-704D-47F9-820B-9E14E131051D}" type="presParOf" srcId="{4436349B-0D4E-44E3-9CD5-BED631C77033}" destId="{8E75CDB9-0DA7-4173-8EB9-2B4FA4E1C6F6}" srcOrd="7" destOrd="0" presId="urn:microsoft.com/office/officeart/2005/8/layout/gear1"/>
    <dgm:cxn modelId="{19254278-034C-4EFA-A6F8-2794823829B0}" type="presParOf" srcId="{4436349B-0D4E-44E3-9CD5-BED631C77033}" destId="{26874078-9952-4F1D-9B88-6EDFE35FC628}" srcOrd="8" destOrd="0" presId="urn:microsoft.com/office/officeart/2005/8/layout/gear1"/>
    <dgm:cxn modelId="{9366594A-ADA1-4B63-9DA4-C4A74E02836C}" type="presParOf" srcId="{4436349B-0D4E-44E3-9CD5-BED631C77033}" destId="{60578DEC-484B-4830-96FB-09BBB43EEAC9}" srcOrd="9" destOrd="0" presId="urn:microsoft.com/office/officeart/2005/8/layout/gear1"/>
    <dgm:cxn modelId="{22C751C9-E197-402C-885A-AC4D382D28D2}" type="presParOf" srcId="{4436349B-0D4E-44E3-9CD5-BED631C77033}" destId="{29D84963-96BA-41B1-8356-B9429E0E368F}" srcOrd="10" destOrd="0" presId="urn:microsoft.com/office/officeart/2005/8/layout/gear1"/>
    <dgm:cxn modelId="{3C59CB10-3C1E-4E2E-94F5-8B025C11C9AB}" type="presParOf" srcId="{4436349B-0D4E-44E3-9CD5-BED631C77033}" destId="{3FF3C480-E654-43C0-9C9B-F17BC508A80F}" srcOrd="11" destOrd="0" presId="urn:microsoft.com/office/officeart/2005/8/layout/gear1"/>
    <dgm:cxn modelId="{44C2938E-870B-4AEE-AD07-653934006711}" type="presParOf" srcId="{4436349B-0D4E-44E3-9CD5-BED631C77033}" destId="{AD75AB3A-3011-4A36-AE2B-4FCBE23C29E5}"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6A71E9-91B5-4047-9932-52F2BEEBB5AC}">
      <dsp:nvSpPr>
        <dsp:cNvPr id="0" name=""/>
        <dsp:cNvSpPr/>
      </dsp:nvSpPr>
      <dsp:spPr>
        <a:xfrm>
          <a:off x="2844800" y="1828800"/>
          <a:ext cx="2235200" cy="2235200"/>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ES" sz="1000" kern="1200" dirty="0"/>
            <a:t>CONTROL</a:t>
          </a:r>
        </a:p>
      </dsp:txBody>
      <dsp:txXfrm>
        <a:off x="3294175" y="2352385"/>
        <a:ext cx="1336450" cy="1148939"/>
      </dsp:txXfrm>
    </dsp:sp>
    <dsp:sp modelId="{A0E99599-359F-43A5-8A7D-1B47714637FD}">
      <dsp:nvSpPr>
        <dsp:cNvPr id="0" name=""/>
        <dsp:cNvSpPr/>
      </dsp:nvSpPr>
      <dsp:spPr>
        <a:xfrm>
          <a:off x="1544320" y="1300480"/>
          <a:ext cx="1625600" cy="1625600"/>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ES" sz="1000" kern="1200" dirty="0"/>
            <a:t>INTEGRACIÓN</a:t>
          </a:r>
        </a:p>
      </dsp:txBody>
      <dsp:txXfrm>
        <a:off x="1953570" y="1712203"/>
        <a:ext cx="807100" cy="802154"/>
      </dsp:txXfrm>
    </dsp:sp>
    <dsp:sp modelId="{12D2978D-0AF5-483D-A0E0-CD351A104A7A}">
      <dsp:nvSpPr>
        <dsp:cNvPr id="0" name=""/>
        <dsp:cNvSpPr/>
      </dsp:nvSpPr>
      <dsp:spPr>
        <a:xfrm rot="20700000">
          <a:off x="2454821" y="178981"/>
          <a:ext cx="1592756" cy="1592756"/>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ES" sz="1000" kern="1200" dirty="0"/>
            <a:t>PLANIFICACION</a:t>
          </a:r>
        </a:p>
      </dsp:txBody>
      <dsp:txXfrm rot="-20700000">
        <a:off x="2804160" y="528320"/>
        <a:ext cx="894080" cy="894080"/>
      </dsp:txXfrm>
    </dsp:sp>
    <dsp:sp modelId="{29D84963-96BA-41B1-8356-B9429E0E368F}">
      <dsp:nvSpPr>
        <dsp:cNvPr id="0" name=""/>
        <dsp:cNvSpPr/>
      </dsp:nvSpPr>
      <dsp:spPr>
        <a:xfrm>
          <a:off x="2671505" y="1492320"/>
          <a:ext cx="2861056" cy="2861056"/>
        </a:xfrm>
        <a:prstGeom prst="circularArrow">
          <a:avLst>
            <a:gd name="adj1" fmla="val 4687"/>
            <a:gd name="adj2" fmla="val 299029"/>
            <a:gd name="adj3" fmla="val 2513083"/>
            <a:gd name="adj4" fmla="val 15867933"/>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FF3C480-E654-43C0-9C9B-F17BC508A80F}">
      <dsp:nvSpPr>
        <dsp:cNvPr id="0" name=""/>
        <dsp:cNvSpPr/>
      </dsp:nvSpPr>
      <dsp:spPr>
        <a:xfrm>
          <a:off x="1256429" y="941355"/>
          <a:ext cx="2078736" cy="2078736"/>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D75AB3A-3011-4A36-AE2B-4FCBE23C29E5}">
      <dsp:nvSpPr>
        <dsp:cNvPr id="0" name=""/>
        <dsp:cNvSpPr/>
      </dsp:nvSpPr>
      <dsp:spPr>
        <a:xfrm>
          <a:off x="2086400" y="-169332"/>
          <a:ext cx="2241296" cy="2241296"/>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B63CCF-4878-408D-B659-78AD13A5AC5B}" type="datetimeFigureOut">
              <a:rPr lang="es-CL" smtClean="0"/>
              <a:t>12-09-2023</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EF70A4-F70E-4903-82F4-77F469A68D85}" type="slidenum">
              <a:rPr lang="es-CL" smtClean="0"/>
              <a:t>‹Nº›</a:t>
            </a:fld>
            <a:endParaRPr lang="es-CL"/>
          </a:p>
        </p:txBody>
      </p:sp>
    </p:spTree>
    <p:extLst>
      <p:ext uri="{BB962C8B-B14F-4D97-AF65-F5344CB8AC3E}">
        <p14:creationId xmlns:p14="http://schemas.microsoft.com/office/powerpoint/2010/main" val="2360521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23" eaLnBrk="0" hangingPunct="0">
              <a:defRPr kumimoji="1" sz="3600">
                <a:solidFill>
                  <a:schemeClr val="tx1"/>
                </a:solidFill>
                <a:latin typeface="Arial" charset="0"/>
              </a:defRPr>
            </a:lvl1pPr>
            <a:lvl2pPr marL="742909" indent="-285734" defTabSz="942923" eaLnBrk="0" hangingPunct="0">
              <a:defRPr kumimoji="1" sz="3600">
                <a:solidFill>
                  <a:schemeClr val="tx1"/>
                </a:solidFill>
                <a:latin typeface="Arial" charset="0"/>
              </a:defRPr>
            </a:lvl2pPr>
            <a:lvl3pPr marL="1142937" indent="-228587" defTabSz="942923" eaLnBrk="0" hangingPunct="0">
              <a:defRPr kumimoji="1" sz="3600">
                <a:solidFill>
                  <a:schemeClr val="tx1"/>
                </a:solidFill>
                <a:latin typeface="Arial" charset="0"/>
              </a:defRPr>
            </a:lvl3pPr>
            <a:lvl4pPr marL="1600112" indent="-228587" defTabSz="942923" eaLnBrk="0" hangingPunct="0">
              <a:defRPr kumimoji="1" sz="3600">
                <a:solidFill>
                  <a:schemeClr val="tx1"/>
                </a:solidFill>
                <a:latin typeface="Arial" charset="0"/>
              </a:defRPr>
            </a:lvl4pPr>
            <a:lvl5pPr marL="2057287" indent="-228587" defTabSz="942923" eaLnBrk="0" hangingPunct="0">
              <a:defRPr kumimoji="1" sz="3600">
                <a:solidFill>
                  <a:schemeClr val="tx1"/>
                </a:solidFill>
                <a:latin typeface="Arial" charset="0"/>
              </a:defRPr>
            </a:lvl5pPr>
            <a:lvl6pPr marL="2514461" indent="-228587" algn="ctr" defTabSz="942923" eaLnBrk="0" fontAlgn="base" hangingPunct="0">
              <a:spcBef>
                <a:spcPct val="0"/>
              </a:spcBef>
              <a:spcAft>
                <a:spcPct val="0"/>
              </a:spcAft>
              <a:defRPr kumimoji="1" sz="3600">
                <a:solidFill>
                  <a:schemeClr val="tx1"/>
                </a:solidFill>
                <a:latin typeface="Arial" charset="0"/>
              </a:defRPr>
            </a:lvl6pPr>
            <a:lvl7pPr marL="2971635" indent="-228587" algn="ctr" defTabSz="942923" eaLnBrk="0" fontAlgn="base" hangingPunct="0">
              <a:spcBef>
                <a:spcPct val="0"/>
              </a:spcBef>
              <a:spcAft>
                <a:spcPct val="0"/>
              </a:spcAft>
              <a:defRPr kumimoji="1" sz="3600">
                <a:solidFill>
                  <a:schemeClr val="tx1"/>
                </a:solidFill>
                <a:latin typeface="Arial" charset="0"/>
              </a:defRPr>
            </a:lvl7pPr>
            <a:lvl8pPr marL="3428810" indent="-228587" algn="ctr" defTabSz="942923" eaLnBrk="0" fontAlgn="base" hangingPunct="0">
              <a:spcBef>
                <a:spcPct val="0"/>
              </a:spcBef>
              <a:spcAft>
                <a:spcPct val="0"/>
              </a:spcAft>
              <a:defRPr kumimoji="1" sz="3600">
                <a:solidFill>
                  <a:schemeClr val="tx1"/>
                </a:solidFill>
                <a:latin typeface="Arial" charset="0"/>
              </a:defRPr>
            </a:lvl8pPr>
            <a:lvl9pPr marL="3885985" indent="-228587" algn="ctr" defTabSz="942923" eaLnBrk="0" fontAlgn="base" hangingPunct="0">
              <a:spcBef>
                <a:spcPct val="0"/>
              </a:spcBef>
              <a:spcAft>
                <a:spcPct val="0"/>
              </a:spcAft>
              <a:defRPr kumimoji="1" sz="3600">
                <a:solidFill>
                  <a:schemeClr val="tx1"/>
                </a:solidFill>
                <a:latin typeface="Arial" charset="0"/>
              </a:defRPr>
            </a:lvl9pPr>
          </a:lstStyle>
          <a:p>
            <a:pPr eaLnBrk="1" hangingPunct="1"/>
            <a:fld id="{47719D45-E18C-4A51-A4DA-89B5B24C24ED}" type="slidenum">
              <a:rPr kumimoji="0" lang="es-CL" altLang="es-CL" sz="1200"/>
              <a:pPr eaLnBrk="1" hangingPunct="1"/>
              <a:t>35</a:t>
            </a:fld>
            <a:endParaRPr kumimoji="0" lang="es-CL" altLang="es-CL"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C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L"/>
          </a:p>
        </p:txBody>
      </p:sp>
      <p:sp>
        <p:nvSpPr>
          <p:cNvPr id="4" name="3 Marcador de fecha"/>
          <p:cNvSpPr>
            <a:spLocks noGrp="1"/>
          </p:cNvSpPr>
          <p:nvPr>
            <p:ph type="dt" sz="half" idx="10"/>
          </p:nvPr>
        </p:nvSpPr>
        <p:spPr/>
        <p:txBody>
          <a:bodyPr/>
          <a:lstStyle/>
          <a:p>
            <a:fld id="{F25B6144-D6ED-4B5C-8D9B-A40F4715E1FB}" type="datetimeFigureOut">
              <a:rPr lang="es-CL" smtClean="0"/>
              <a:t>12-09-2023</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6A230862-498E-49BC-8C39-58A43EF34CE3}" type="slidenum">
              <a:rPr lang="es-CL" smtClean="0"/>
              <a:t>‹Nº›</a:t>
            </a:fld>
            <a:endParaRPr lang="es-CL"/>
          </a:p>
        </p:txBody>
      </p:sp>
    </p:spTree>
    <p:extLst>
      <p:ext uri="{BB962C8B-B14F-4D97-AF65-F5344CB8AC3E}">
        <p14:creationId xmlns:p14="http://schemas.microsoft.com/office/powerpoint/2010/main" val="169255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fld id="{F25B6144-D6ED-4B5C-8D9B-A40F4715E1FB}" type="datetimeFigureOut">
              <a:rPr lang="es-CL" smtClean="0"/>
              <a:t>12-09-2023</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6A230862-498E-49BC-8C39-58A43EF34CE3}" type="slidenum">
              <a:rPr lang="es-CL" smtClean="0"/>
              <a:t>‹Nº›</a:t>
            </a:fld>
            <a:endParaRPr lang="es-CL"/>
          </a:p>
        </p:txBody>
      </p:sp>
    </p:spTree>
    <p:extLst>
      <p:ext uri="{BB962C8B-B14F-4D97-AF65-F5344CB8AC3E}">
        <p14:creationId xmlns:p14="http://schemas.microsoft.com/office/powerpoint/2010/main" val="2863940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fld id="{F25B6144-D6ED-4B5C-8D9B-A40F4715E1FB}" type="datetimeFigureOut">
              <a:rPr lang="es-CL" smtClean="0"/>
              <a:t>12-09-2023</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6A230862-498E-49BC-8C39-58A43EF34CE3}" type="slidenum">
              <a:rPr lang="es-CL" smtClean="0"/>
              <a:t>‹Nº›</a:t>
            </a:fld>
            <a:endParaRPr lang="es-CL"/>
          </a:p>
        </p:txBody>
      </p:sp>
    </p:spTree>
    <p:extLst>
      <p:ext uri="{BB962C8B-B14F-4D97-AF65-F5344CB8AC3E}">
        <p14:creationId xmlns:p14="http://schemas.microsoft.com/office/powerpoint/2010/main" val="216806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fld id="{F25B6144-D6ED-4B5C-8D9B-A40F4715E1FB}" type="datetimeFigureOut">
              <a:rPr lang="es-CL" smtClean="0"/>
              <a:t>12-09-2023</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6A230862-498E-49BC-8C39-58A43EF34CE3}" type="slidenum">
              <a:rPr lang="es-CL" smtClean="0"/>
              <a:t>‹Nº›</a:t>
            </a:fld>
            <a:endParaRPr lang="es-CL"/>
          </a:p>
        </p:txBody>
      </p:sp>
    </p:spTree>
    <p:extLst>
      <p:ext uri="{BB962C8B-B14F-4D97-AF65-F5344CB8AC3E}">
        <p14:creationId xmlns:p14="http://schemas.microsoft.com/office/powerpoint/2010/main" val="3570015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F25B6144-D6ED-4B5C-8D9B-A40F4715E1FB}" type="datetimeFigureOut">
              <a:rPr lang="es-CL" smtClean="0"/>
              <a:t>12-09-2023</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6A230862-498E-49BC-8C39-58A43EF34CE3}" type="slidenum">
              <a:rPr lang="es-CL" smtClean="0"/>
              <a:t>‹Nº›</a:t>
            </a:fld>
            <a:endParaRPr lang="es-CL"/>
          </a:p>
        </p:txBody>
      </p:sp>
    </p:spTree>
    <p:extLst>
      <p:ext uri="{BB962C8B-B14F-4D97-AF65-F5344CB8AC3E}">
        <p14:creationId xmlns:p14="http://schemas.microsoft.com/office/powerpoint/2010/main" val="3449673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fecha"/>
          <p:cNvSpPr>
            <a:spLocks noGrp="1"/>
          </p:cNvSpPr>
          <p:nvPr>
            <p:ph type="dt" sz="half" idx="10"/>
          </p:nvPr>
        </p:nvSpPr>
        <p:spPr/>
        <p:txBody>
          <a:bodyPr/>
          <a:lstStyle/>
          <a:p>
            <a:fld id="{F25B6144-D6ED-4B5C-8D9B-A40F4715E1FB}" type="datetimeFigureOut">
              <a:rPr lang="es-CL" smtClean="0"/>
              <a:t>12-09-2023</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6A230862-498E-49BC-8C39-58A43EF34CE3}" type="slidenum">
              <a:rPr lang="es-CL" smtClean="0"/>
              <a:t>‹Nº›</a:t>
            </a:fld>
            <a:endParaRPr lang="es-CL"/>
          </a:p>
        </p:txBody>
      </p:sp>
    </p:spTree>
    <p:extLst>
      <p:ext uri="{BB962C8B-B14F-4D97-AF65-F5344CB8AC3E}">
        <p14:creationId xmlns:p14="http://schemas.microsoft.com/office/powerpoint/2010/main" val="366016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6 Marcador de fecha"/>
          <p:cNvSpPr>
            <a:spLocks noGrp="1"/>
          </p:cNvSpPr>
          <p:nvPr>
            <p:ph type="dt" sz="half" idx="10"/>
          </p:nvPr>
        </p:nvSpPr>
        <p:spPr/>
        <p:txBody>
          <a:bodyPr/>
          <a:lstStyle/>
          <a:p>
            <a:fld id="{F25B6144-D6ED-4B5C-8D9B-A40F4715E1FB}" type="datetimeFigureOut">
              <a:rPr lang="es-CL" smtClean="0"/>
              <a:t>12-09-2023</a:t>
            </a:fld>
            <a:endParaRPr lang="es-CL"/>
          </a:p>
        </p:txBody>
      </p:sp>
      <p:sp>
        <p:nvSpPr>
          <p:cNvPr id="8" name="7 Marcador de pie de página"/>
          <p:cNvSpPr>
            <a:spLocks noGrp="1"/>
          </p:cNvSpPr>
          <p:nvPr>
            <p:ph type="ftr" sz="quarter" idx="11"/>
          </p:nvPr>
        </p:nvSpPr>
        <p:spPr/>
        <p:txBody>
          <a:bodyPr/>
          <a:lstStyle/>
          <a:p>
            <a:endParaRPr lang="es-CL"/>
          </a:p>
        </p:txBody>
      </p:sp>
      <p:sp>
        <p:nvSpPr>
          <p:cNvPr id="9" name="8 Marcador de número de diapositiva"/>
          <p:cNvSpPr>
            <a:spLocks noGrp="1"/>
          </p:cNvSpPr>
          <p:nvPr>
            <p:ph type="sldNum" sz="quarter" idx="12"/>
          </p:nvPr>
        </p:nvSpPr>
        <p:spPr/>
        <p:txBody>
          <a:bodyPr/>
          <a:lstStyle/>
          <a:p>
            <a:fld id="{6A230862-498E-49BC-8C39-58A43EF34CE3}" type="slidenum">
              <a:rPr lang="es-CL" smtClean="0"/>
              <a:t>‹Nº›</a:t>
            </a:fld>
            <a:endParaRPr lang="es-CL"/>
          </a:p>
        </p:txBody>
      </p:sp>
    </p:spTree>
    <p:extLst>
      <p:ext uri="{BB962C8B-B14F-4D97-AF65-F5344CB8AC3E}">
        <p14:creationId xmlns:p14="http://schemas.microsoft.com/office/powerpoint/2010/main" val="3319463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fecha"/>
          <p:cNvSpPr>
            <a:spLocks noGrp="1"/>
          </p:cNvSpPr>
          <p:nvPr>
            <p:ph type="dt" sz="half" idx="10"/>
          </p:nvPr>
        </p:nvSpPr>
        <p:spPr/>
        <p:txBody>
          <a:bodyPr/>
          <a:lstStyle/>
          <a:p>
            <a:fld id="{F25B6144-D6ED-4B5C-8D9B-A40F4715E1FB}" type="datetimeFigureOut">
              <a:rPr lang="es-CL" smtClean="0"/>
              <a:t>12-09-2023</a:t>
            </a:fld>
            <a:endParaRPr lang="es-CL"/>
          </a:p>
        </p:txBody>
      </p:sp>
      <p:sp>
        <p:nvSpPr>
          <p:cNvPr id="4" name="3 Marcador de pie de página"/>
          <p:cNvSpPr>
            <a:spLocks noGrp="1"/>
          </p:cNvSpPr>
          <p:nvPr>
            <p:ph type="ftr" sz="quarter" idx="11"/>
          </p:nvPr>
        </p:nvSpPr>
        <p:spPr/>
        <p:txBody>
          <a:bodyPr/>
          <a:lstStyle/>
          <a:p>
            <a:endParaRPr lang="es-CL"/>
          </a:p>
        </p:txBody>
      </p:sp>
      <p:sp>
        <p:nvSpPr>
          <p:cNvPr id="5" name="4 Marcador de número de diapositiva"/>
          <p:cNvSpPr>
            <a:spLocks noGrp="1"/>
          </p:cNvSpPr>
          <p:nvPr>
            <p:ph type="sldNum" sz="quarter" idx="12"/>
          </p:nvPr>
        </p:nvSpPr>
        <p:spPr/>
        <p:txBody>
          <a:bodyPr/>
          <a:lstStyle/>
          <a:p>
            <a:fld id="{6A230862-498E-49BC-8C39-58A43EF34CE3}" type="slidenum">
              <a:rPr lang="es-CL" smtClean="0"/>
              <a:t>‹Nº›</a:t>
            </a:fld>
            <a:endParaRPr lang="es-CL"/>
          </a:p>
        </p:txBody>
      </p:sp>
    </p:spTree>
    <p:extLst>
      <p:ext uri="{BB962C8B-B14F-4D97-AF65-F5344CB8AC3E}">
        <p14:creationId xmlns:p14="http://schemas.microsoft.com/office/powerpoint/2010/main" val="1067388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25B6144-D6ED-4B5C-8D9B-A40F4715E1FB}" type="datetimeFigureOut">
              <a:rPr lang="es-CL" smtClean="0"/>
              <a:t>12-09-2023</a:t>
            </a:fld>
            <a:endParaRPr lang="es-CL"/>
          </a:p>
        </p:txBody>
      </p:sp>
      <p:sp>
        <p:nvSpPr>
          <p:cNvPr id="3" name="2 Marcador de pie de página"/>
          <p:cNvSpPr>
            <a:spLocks noGrp="1"/>
          </p:cNvSpPr>
          <p:nvPr>
            <p:ph type="ftr" sz="quarter" idx="11"/>
          </p:nvPr>
        </p:nvSpPr>
        <p:spPr/>
        <p:txBody>
          <a:bodyPr/>
          <a:lstStyle/>
          <a:p>
            <a:endParaRPr lang="es-CL"/>
          </a:p>
        </p:txBody>
      </p:sp>
      <p:sp>
        <p:nvSpPr>
          <p:cNvPr id="4" name="3 Marcador de número de diapositiva"/>
          <p:cNvSpPr>
            <a:spLocks noGrp="1"/>
          </p:cNvSpPr>
          <p:nvPr>
            <p:ph type="sldNum" sz="quarter" idx="12"/>
          </p:nvPr>
        </p:nvSpPr>
        <p:spPr/>
        <p:txBody>
          <a:bodyPr/>
          <a:lstStyle/>
          <a:p>
            <a:fld id="{6A230862-498E-49BC-8C39-58A43EF34CE3}" type="slidenum">
              <a:rPr lang="es-CL" smtClean="0"/>
              <a:t>‹Nº›</a:t>
            </a:fld>
            <a:endParaRPr lang="es-CL"/>
          </a:p>
        </p:txBody>
      </p:sp>
    </p:spTree>
    <p:extLst>
      <p:ext uri="{BB962C8B-B14F-4D97-AF65-F5344CB8AC3E}">
        <p14:creationId xmlns:p14="http://schemas.microsoft.com/office/powerpoint/2010/main" val="2681444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F25B6144-D6ED-4B5C-8D9B-A40F4715E1FB}" type="datetimeFigureOut">
              <a:rPr lang="es-CL" smtClean="0"/>
              <a:t>12-09-2023</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6A230862-498E-49BC-8C39-58A43EF34CE3}" type="slidenum">
              <a:rPr lang="es-CL" smtClean="0"/>
              <a:t>‹Nº›</a:t>
            </a:fld>
            <a:endParaRPr lang="es-CL"/>
          </a:p>
        </p:txBody>
      </p:sp>
    </p:spTree>
    <p:extLst>
      <p:ext uri="{BB962C8B-B14F-4D97-AF65-F5344CB8AC3E}">
        <p14:creationId xmlns:p14="http://schemas.microsoft.com/office/powerpoint/2010/main" val="1461603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F25B6144-D6ED-4B5C-8D9B-A40F4715E1FB}" type="datetimeFigureOut">
              <a:rPr lang="es-CL" smtClean="0"/>
              <a:t>12-09-2023</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6A230862-498E-49BC-8C39-58A43EF34CE3}" type="slidenum">
              <a:rPr lang="es-CL" smtClean="0"/>
              <a:t>‹Nº›</a:t>
            </a:fld>
            <a:endParaRPr lang="es-CL"/>
          </a:p>
        </p:txBody>
      </p:sp>
    </p:spTree>
    <p:extLst>
      <p:ext uri="{BB962C8B-B14F-4D97-AF65-F5344CB8AC3E}">
        <p14:creationId xmlns:p14="http://schemas.microsoft.com/office/powerpoint/2010/main" val="3638664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5B6144-D6ED-4B5C-8D9B-A40F4715E1FB}" type="datetimeFigureOut">
              <a:rPr lang="es-CL" smtClean="0"/>
              <a:t>12-09-2023</a:t>
            </a:fld>
            <a:endParaRPr lang="es-CL"/>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230862-498E-49BC-8C39-58A43EF34CE3}" type="slidenum">
              <a:rPr lang="es-CL" smtClean="0"/>
              <a:t>‹Nº›</a:t>
            </a:fld>
            <a:endParaRPr lang="es-CL"/>
          </a:p>
        </p:txBody>
      </p:sp>
    </p:spTree>
    <p:extLst>
      <p:ext uri="{BB962C8B-B14F-4D97-AF65-F5344CB8AC3E}">
        <p14:creationId xmlns:p14="http://schemas.microsoft.com/office/powerpoint/2010/main" val="1032015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31.wmf"/><Relationship Id="rId3" Type="http://schemas.openxmlformats.org/officeDocument/2006/relationships/notesSlide" Target="../notesSlides/notesSlide1.xml"/><Relationship Id="rId7" Type="http://schemas.openxmlformats.org/officeDocument/2006/relationships/image" Target="../media/image28.wmf"/><Relationship Id="rId12"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30.wmf"/><Relationship Id="rId5" Type="http://schemas.openxmlformats.org/officeDocument/2006/relationships/image" Target="../media/image27.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29.wmf"/><Relationship Id="rId14" Type="http://schemas.openxmlformats.org/officeDocument/2006/relationships/image" Target="../media/image32.wmf"/></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3.wmf"/><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7 Título"/>
          <p:cNvSpPr txBox="1">
            <a:spLocks/>
          </p:cNvSpPr>
          <p:nvPr/>
        </p:nvSpPr>
        <p:spPr>
          <a:xfrm>
            <a:off x="1475656" y="3068960"/>
            <a:ext cx="7172325" cy="1470025"/>
          </a:xfrm>
          <a:prstGeom prst="rect">
            <a:avLst/>
          </a:prstGeom>
          <a:solidFill>
            <a:schemeClr val="bg1"/>
          </a:solidFill>
          <a:ln w="3175" cap="flat" algn="ctr">
            <a:solidFill>
              <a:srgbClr val="F2F2F2"/>
            </a:solidFill>
            <a:miter lim="800000"/>
            <a:headEnd/>
            <a:tailEnd/>
          </a:ln>
          <a:effectLst>
            <a:outerShdw dist="38100" dir="8100000" algn="tr" rotWithShape="0">
              <a:srgbClr val="000000">
                <a:alpha val="39998"/>
              </a:srgb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3600" b="1" dirty="0">
                <a:solidFill>
                  <a:srgbClr val="376092"/>
                </a:solidFill>
                <a:latin typeface="Arial" charset="0"/>
                <a:cs typeface="Arial" charset="0"/>
              </a:rPr>
              <a:t>«Gestión de Calidad y Medio Ambiente»</a:t>
            </a:r>
          </a:p>
        </p:txBody>
      </p:sp>
      <p:sp>
        <p:nvSpPr>
          <p:cNvPr id="6" name="2 Subtítulo"/>
          <p:cNvSpPr>
            <a:spLocks noGrp="1"/>
          </p:cNvSpPr>
          <p:nvPr>
            <p:ph type="subTitle" idx="1"/>
          </p:nvPr>
        </p:nvSpPr>
        <p:spPr>
          <a:xfrm>
            <a:off x="3275856" y="5511093"/>
            <a:ext cx="2952328" cy="648072"/>
          </a:xfrm>
        </p:spPr>
        <p:txBody>
          <a:bodyPr>
            <a:normAutofit/>
          </a:bodyPr>
          <a:lstStyle/>
          <a:p>
            <a:pPr algn="l">
              <a:lnSpc>
                <a:spcPct val="80000"/>
              </a:lnSpc>
            </a:pPr>
            <a:r>
              <a:rPr lang="es-ES" sz="1800" b="1" dirty="0">
                <a:solidFill>
                  <a:schemeClr val="tx2"/>
                </a:solidFill>
                <a:latin typeface="Arial" charset="0"/>
                <a:cs typeface="Arial" charset="0"/>
              </a:rPr>
              <a:t>Patricia Vásquez Costella</a:t>
            </a:r>
          </a:p>
          <a:p>
            <a:pPr algn="l">
              <a:lnSpc>
                <a:spcPct val="80000"/>
              </a:lnSpc>
            </a:pPr>
            <a:r>
              <a:rPr lang="es-ES" sz="1800" b="1" dirty="0">
                <a:solidFill>
                  <a:schemeClr val="tx2"/>
                </a:solidFill>
                <a:latin typeface="Arial" charset="0"/>
                <a:cs typeface="Arial" charset="0"/>
              </a:rPr>
              <a:t>Ing. Ejecución Industrial</a:t>
            </a:r>
          </a:p>
        </p:txBody>
      </p:sp>
      <p:sp>
        <p:nvSpPr>
          <p:cNvPr id="7"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L"/>
          </a:p>
        </p:txBody>
      </p:sp>
      <p:pic>
        <p:nvPicPr>
          <p:cNvPr id="2" name="Picture 3">
            <a:extLst>
              <a:ext uri="{FF2B5EF4-FFF2-40B4-BE49-F238E27FC236}">
                <a16:creationId xmlns:a16="http://schemas.microsoft.com/office/drawing/2014/main" id="{A32BE3B4-3871-14B6-A2CF-FD524FD27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057" y="236992"/>
            <a:ext cx="2983770" cy="2300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8941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1692275" y="260350"/>
            <a:ext cx="5972175" cy="868363"/>
          </a:xfrm>
        </p:spPr>
        <p:txBody>
          <a:bodyPr>
            <a:normAutofit/>
          </a:bodyPr>
          <a:lstStyle/>
          <a:p>
            <a:pPr algn="ctr"/>
            <a:r>
              <a:rPr lang="es-ES_tradnl" sz="4000" b="1" dirty="0">
                <a:solidFill>
                  <a:schemeClr val="tx2"/>
                </a:solidFill>
                <a:latin typeface="Myriad Pro" panose="020B0503030403020204" pitchFamily="34" charset="0"/>
              </a:rPr>
              <a:t>Hablando de Calidad…. </a:t>
            </a:r>
          </a:p>
        </p:txBody>
      </p:sp>
      <p:sp>
        <p:nvSpPr>
          <p:cNvPr id="10243" name="Rectangle 3"/>
          <p:cNvSpPr>
            <a:spLocks noGrp="1"/>
          </p:cNvSpPr>
          <p:nvPr>
            <p:ph type="body" idx="1"/>
          </p:nvPr>
        </p:nvSpPr>
        <p:spPr/>
        <p:txBody>
          <a:bodyPr>
            <a:normAutofit/>
          </a:bodyPr>
          <a:lstStyle/>
          <a:p>
            <a:pPr algn="just"/>
            <a:r>
              <a:rPr lang="es-CL" sz="2800" b="1" dirty="0">
                <a:solidFill>
                  <a:schemeClr val="tx2"/>
                </a:solidFill>
                <a:latin typeface="Myriad Pro" panose="020B0503030403020204" pitchFamily="34" charset="0"/>
              </a:rPr>
              <a:t>Se puede resaltar sus características estas pueden ser</a:t>
            </a:r>
            <a:r>
              <a:rPr lang="es-CL" sz="2800" dirty="0">
                <a:solidFill>
                  <a:schemeClr val="tx2"/>
                </a:solidFill>
                <a:latin typeface="Myriad Pro" panose="020B0503030403020204" pitchFamily="34" charset="0"/>
              </a:rPr>
              <a:t>: Un </a:t>
            </a:r>
            <a:r>
              <a:rPr lang="es-CL" sz="2800" i="1" dirty="0">
                <a:solidFill>
                  <a:schemeClr val="tx2"/>
                </a:solidFill>
                <a:latin typeface="Myriad Pro" panose="020B0503030403020204" pitchFamily="34" charset="0"/>
              </a:rPr>
              <a:t>requisito físico</a:t>
            </a:r>
            <a:r>
              <a:rPr lang="es-CL" sz="2800" dirty="0">
                <a:solidFill>
                  <a:schemeClr val="tx2"/>
                </a:solidFill>
                <a:latin typeface="Myriad Pro" panose="020B0503030403020204" pitchFamily="34" charset="0"/>
              </a:rPr>
              <a:t> o químico, una </a:t>
            </a:r>
            <a:r>
              <a:rPr lang="es-CL" sz="2800" i="1" dirty="0">
                <a:solidFill>
                  <a:schemeClr val="tx2"/>
                </a:solidFill>
                <a:latin typeface="Myriad Pro" panose="020B0503030403020204" pitchFamily="34" charset="0"/>
              </a:rPr>
              <a:t>dimensión</a:t>
            </a:r>
            <a:r>
              <a:rPr lang="es-CL" sz="2800" dirty="0">
                <a:solidFill>
                  <a:schemeClr val="tx2"/>
                </a:solidFill>
                <a:latin typeface="Myriad Pro" panose="020B0503030403020204" pitchFamily="34" charset="0"/>
              </a:rPr>
              <a:t>, una temperatura, una presión o cualquier otro requerimiento que se use </a:t>
            </a:r>
            <a:r>
              <a:rPr lang="es-CL" sz="2800" dirty="0">
                <a:solidFill>
                  <a:schemeClr val="tx2"/>
                </a:solidFill>
                <a:effectLst>
                  <a:outerShdw blurRad="38100" dist="38100" dir="2700000" algn="tl">
                    <a:srgbClr val="000000">
                      <a:alpha val="43137"/>
                    </a:srgbClr>
                  </a:outerShdw>
                </a:effectLst>
                <a:latin typeface="Myriad Pro" panose="020B0503030403020204" pitchFamily="34" charset="0"/>
              </a:rPr>
              <a:t>para establecer la naturaleza de un producto</a:t>
            </a:r>
            <a:r>
              <a:rPr lang="es-CL" sz="2800" dirty="0">
                <a:solidFill>
                  <a:schemeClr val="tx2"/>
                </a:solidFill>
                <a:latin typeface="Myriad Pro" panose="020B0503030403020204" pitchFamily="34" charset="0"/>
              </a:rPr>
              <a:t> o servicio.</a:t>
            </a:r>
            <a:endParaRPr lang="es-ES_tradnl" sz="2800" dirty="0">
              <a:solidFill>
                <a:schemeClr val="tx2"/>
              </a:solidFill>
              <a:latin typeface="Myriad Pro" panose="020B0503030403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3789040"/>
            <a:ext cx="2790793" cy="2428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5293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897035" y="116632"/>
            <a:ext cx="7056511" cy="1156395"/>
          </a:xfrm>
        </p:spPr>
        <p:txBody>
          <a:bodyPr>
            <a:noAutofit/>
          </a:bodyPr>
          <a:lstStyle/>
          <a:p>
            <a:pPr algn="ctr"/>
            <a:r>
              <a:rPr lang="es-CL" sz="4000" b="1" dirty="0">
                <a:solidFill>
                  <a:schemeClr val="tx2"/>
                </a:solidFill>
                <a:latin typeface="Myriad Pro" panose="020B0503030403020204" pitchFamily="34" charset="0"/>
              </a:rPr>
              <a:t>La calidad no tiene un significado absoluto</a:t>
            </a:r>
            <a:endParaRPr lang="es-ES_tradnl" sz="4000" b="1" dirty="0">
              <a:solidFill>
                <a:schemeClr val="tx2"/>
              </a:solidFill>
              <a:latin typeface="Myriad Pro" panose="020B0503030403020204" pitchFamily="34" charset="0"/>
            </a:endParaRPr>
          </a:p>
        </p:txBody>
      </p:sp>
      <p:sp>
        <p:nvSpPr>
          <p:cNvPr id="18435" name="Rectangle 3"/>
          <p:cNvSpPr>
            <a:spLocks noGrp="1"/>
          </p:cNvSpPr>
          <p:nvPr>
            <p:ph type="body" idx="1"/>
          </p:nvPr>
        </p:nvSpPr>
        <p:spPr>
          <a:xfrm>
            <a:off x="539552" y="1988840"/>
            <a:ext cx="8229600" cy="4525963"/>
          </a:xfrm>
        </p:spPr>
        <p:txBody>
          <a:bodyPr>
            <a:normAutofit fontScale="85000" lnSpcReduction="20000"/>
          </a:bodyPr>
          <a:lstStyle/>
          <a:p>
            <a:pPr algn="just">
              <a:defRPr/>
            </a:pPr>
            <a:r>
              <a:rPr lang="es-CL" sz="2600" dirty="0">
                <a:solidFill>
                  <a:schemeClr val="tx2"/>
                </a:solidFill>
                <a:latin typeface="Myriad Pro" panose="020B0503030403020204" pitchFamily="34" charset="0"/>
              </a:rPr>
              <a:t>En </a:t>
            </a:r>
            <a:r>
              <a:rPr lang="es-CL" sz="2600" b="1" dirty="0">
                <a:solidFill>
                  <a:schemeClr val="tx2"/>
                </a:solidFill>
                <a:latin typeface="Myriad Pro" panose="020B0503030403020204" pitchFamily="34" charset="0"/>
              </a:rPr>
              <a:t>1946 </a:t>
            </a:r>
            <a:r>
              <a:rPr lang="es-CL" sz="2600" dirty="0">
                <a:solidFill>
                  <a:schemeClr val="tx2"/>
                </a:solidFill>
                <a:latin typeface="Myriad Pro" panose="020B0503030403020204" pitchFamily="34" charset="0"/>
              </a:rPr>
              <a:t>comienzan a realizarse las primeras asociaciones para la Calidad:</a:t>
            </a:r>
          </a:p>
          <a:p>
            <a:pPr algn="just">
              <a:defRPr/>
            </a:pPr>
            <a:endParaRPr lang="es-CL" sz="2600" dirty="0">
              <a:solidFill>
                <a:schemeClr val="tx2"/>
              </a:solidFill>
              <a:latin typeface="Myriad Pro" panose="020B0503030403020204" pitchFamily="34" charset="0"/>
            </a:endParaRPr>
          </a:p>
          <a:p>
            <a:pPr algn="just">
              <a:defRPr/>
            </a:pPr>
            <a:r>
              <a:rPr lang="es-CL" sz="2600" dirty="0">
                <a:solidFill>
                  <a:schemeClr val="tx2"/>
                </a:solidFill>
                <a:latin typeface="Myriad Pro" panose="020B0503030403020204" pitchFamily="34" charset="0"/>
              </a:rPr>
              <a:t>En Los </a:t>
            </a:r>
            <a:r>
              <a:rPr lang="es-CL" sz="2600" b="1" dirty="0">
                <a:solidFill>
                  <a:schemeClr val="tx2"/>
                </a:solidFill>
                <a:highlight>
                  <a:srgbClr val="FFFF00"/>
                </a:highlight>
                <a:latin typeface="Myriad Pro" panose="020B0503030403020204" pitchFamily="34" charset="0"/>
              </a:rPr>
              <a:t>Estados Unidos</a:t>
            </a:r>
            <a:r>
              <a:rPr lang="es-CL" sz="2600" dirty="0">
                <a:solidFill>
                  <a:schemeClr val="tx2"/>
                </a:solidFill>
                <a:highlight>
                  <a:srgbClr val="FFFF00"/>
                </a:highlight>
                <a:latin typeface="Myriad Pro" panose="020B0503030403020204" pitchFamily="34" charset="0"/>
              </a:rPr>
              <a:t> </a:t>
            </a:r>
            <a:r>
              <a:rPr lang="es-CL" sz="2600" dirty="0">
                <a:solidFill>
                  <a:schemeClr val="tx2"/>
                </a:solidFill>
                <a:latin typeface="Myriad Pro" panose="020B0503030403020204" pitchFamily="34" charset="0"/>
              </a:rPr>
              <a:t>se Funda las </a:t>
            </a:r>
            <a:r>
              <a:rPr lang="es-CL" sz="2600" u="sng" dirty="0">
                <a:solidFill>
                  <a:schemeClr val="tx2"/>
                </a:solidFill>
                <a:latin typeface="Myriad Pro" panose="020B0503030403020204" pitchFamily="34" charset="0"/>
              </a:rPr>
              <a:t>Asociación Americana para el Control de la Calidad, ASQ</a:t>
            </a:r>
            <a:r>
              <a:rPr lang="es-CL" sz="2600" dirty="0">
                <a:solidFill>
                  <a:schemeClr val="tx2"/>
                </a:solidFill>
                <a:latin typeface="Myriad Pro" panose="020B0503030403020204" pitchFamily="34" charset="0"/>
              </a:rPr>
              <a:t>, Siendo en la actualidad la mayor asociación de profesionales del mundo para la calidad.</a:t>
            </a:r>
          </a:p>
          <a:p>
            <a:pPr algn="just">
              <a:defRPr/>
            </a:pPr>
            <a:endParaRPr lang="es-CL" sz="2600" dirty="0">
              <a:solidFill>
                <a:schemeClr val="tx2"/>
              </a:solidFill>
              <a:latin typeface="Myriad Pro" panose="020B0503030403020204" pitchFamily="34" charset="0"/>
            </a:endParaRPr>
          </a:p>
          <a:p>
            <a:pPr algn="just">
              <a:defRPr/>
            </a:pPr>
            <a:r>
              <a:rPr lang="es-CL" sz="2600" b="1" dirty="0">
                <a:solidFill>
                  <a:schemeClr val="tx2"/>
                </a:solidFill>
                <a:highlight>
                  <a:srgbClr val="FFFF00"/>
                </a:highlight>
                <a:latin typeface="Myriad Pro" panose="020B0503030403020204" pitchFamily="34" charset="0"/>
              </a:rPr>
              <a:t>Japón</a:t>
            </a:r>
            <a:r>
              <a:rPr lang="es-CL" sz="2600" b="1" dirty="0">
                <a:solidFill>
                  <a:schemeClr val="tx2"/>
                </a:solidFill>
                <a:latin typeface="Myriad Pro" panose="020B0503030403020204" pitchFamily="34" charset="0"/>
              </a:rPr>
              <a:t> crea la Unión de Científicos e Ingenieros Japoneses que contribuye al desarrollo Industrial Mediante la Promoción de las técnicas y ciencias.</a:t>
            </a:r>
          </a:p>
          <a:p>
            <a:pPr algn="just">
              <a:defRPr/>
            </a:pPr>
            <a:endParaRPr lang="es-CL" sz="2600" dirty="0">
              <a:solidFill>
                <a:schemeClr val="tx2"/>
              </a:solidFill>
              <a:latin typeface="Myriad Pro" panose="020B0503030403020204" pitchFamily="34" charset="0"/>
            </a:endParaRPr>
          </a:p>
          <a:p>
            <a:pPr algn="just">
              <a:defRPr/>
            </a:pPr>
            <a:r>
              <a:rPr lang="es-CL" sz="2600" dirty="0">
                <a:solidFill>
                  <a:schemeClr val="tx2"/>
                </a:solidFill>
                <a:latin typeface="Myriad Pro" panose="020B0503030403020204" pitchFamily="34" charset="0"/>
              </a:rPr>
              <a:t>Las principales organizaciones internacionales, emisoras de normas de calidad son: ISO (</a:t>
            </a:r>
            <a:r>
              <a:rPr lang="es-CL" sz="2600" b="1" dirty="0">
                <a:solidFill>
                  <a:srgbClr val="FF0000"/>
                </a:solidFill>
                <a:latin typeface="Myriad Pro" panose="020B0503030403020204" pitchFamily="34" charset="0"/>
              </a:rPr>
              <a:t>Organización Internacional de Estándares).</a:t>
            </a:r>
          </a:p>
          <a:p>
            <a:pPr algn="just">
              <a:defRPr/>
            </a:pPr>
            <a:endParaRPr lang="es-ES_tradnl" sz="2400" dirty="0">
              <a:solidFill>
                <a:srgbClr val="376092"/>
              </a:solidFill>
              <a:latin typeface="Arial" charset="0"/>
              <a:cs typeface="Arial" charset="0"/>
            </a:endParaRPr>
          </a:p>
          <a:p>
            <a:pPr algn="just">
              <a:buFont typeface="Arial" charset="0"/>
              <a:buNone/>
              <a:defRPr/>
            </a:pPr>
            <a:endParaRPr lang="es-ES_tradnl" sz="2400" b="1" u="sng" dirty="0">
              <a:solidFill>
                <a:srgbClr val="376092"/>
              </a:solidFill>
              <a:effectLst>
                <a:outerShdw blurRad="38100" dist="38100" dir="2700000" algn="tl">
                  <a:srgbClr val="C0C0C0"/>
                </a:outerShdw>
              </a:effectLst>
              <a:latin typeface="Arial" charset="0"/>
              <a:cs typeface="Arial" charset="0"/>
            </a:endParaRPr>
          </a:p>
          <a:p>
            <a:pPr>
              <a:defRPr/>
            </a:pPr>
            <a:endParaRPr lang="es-ES_tradnl" sz="2400" b="1" u="sng" dirty="0">
              <a:solidFill>
                <a:srgbClr val="376092"/>
              </a:solidFill>
              <a:effectLst>
                <a:outerShdw blurRad="38100" dist="38100" dir="2700000" algn="tl">
                  <a:srgbClr val="C0C0C0"/>
                </a:outerShdw>
              </a:effectLst>
              <a:latin typeface="Arial" charset="0"/>
              <a:cs typeface="Arial" charset="0"/>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57531" y="73156"/>
            <a:ext cx="1511621" cy="155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7547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p:txBody>
          <a:bodyPr>
            <a:normAutofit fontScale="90000"/>
          </a:bodyPr>
          <a:lstStyle/>
          <a:p>
            <a:pPr algn="ctr"/>
            <a:r>
              <a:rPr lang="es-CL" sz="3600" b="1" dirty="0">
                <a:solidFill>
                  <a:schemeClr val="tx2"/>
                </a:solidFill>
                <a:latin typeface="Myriad Pro" panose="020B0503030403020204" pitchFamily="34" charset="0"/>
              </a:rPr>
              <a:t>La Organización Internacional de Normalización (ISO)</a:t>
            </a:r>
          </a:p>
        </p:txBody>
      </p:sp>
      <p:sp>
        <p:nvSpPr>
          <p:cNvPr id="11267" name="2 Marcador de contenido"/>
          <p:cNvSpPr>
            <a:spLocks noGrp="1"/>
          </p:cNvSpPr>
          <p:nvPr>
            <p:ph idx="1"/>
          </p:nvPr>
        </p:nvSpPr>
        <p:spPr>
          <a:xfrm>
            <a:off x="457200" y="1417638"/>
            <a:ext cx="8229600" cy="4525963"/>
          </a:xfrm>
        </p:spPr>
        <p:txBody>
          <a:bodyPr>
            <a:noAutofit/>
          </a:bodyPr>
          <a:lstStyle/>
          <a:p>
            <a:pPr algn="just">
              <a:buFont typeface="Wingdings" pitchFamily="2" charset="2"/>
              <a:buChar char="ü"/>
            </a:pPr>
            <a:r>
              <a:rPr lang="es-CL" sz="1800" dirty="0">
                <a:solidFill>
                  <a:schemeClr val="tx2"/>
                </a:solidFill>
                <a:latin typeface="Myriad Pro" panose="020B0503030403020204" pitchFamily="34" charset="0"/>
              </a:rPr>
              <a:t>Comenzó a trabajar </a:t>
            </a:r>
            <a:r>
              <a:rPr lang="es-CL" sz="1800" i="1" dirty="0">
                <a:solidFill>
                  <a:schemeClr val="tx2"/>
                </a:solidFill>
                <a:latin typeface="Myriad Pro" panose="020B0503030403020204" pitchFamily="34" charset="0"/>
              </a:rPr>
              <a:t>oficialmente el 23 de febrero de 1947</a:t>
            </a:r>
            <a:r>
              <a:rPr lang="es-CL" sz="1800" dirty="0">
                <a:solidFill>
                  <a:schemeClr val="tx2"/>
                </a:solidFill>
                <a:latin typeface="Myriad Pro" panose="020B0503030403020204" pitchFamily="34" charset="0"/>
              </a:rPr>
              <a:t>. Su sede esta en </a:t>
            </a:r>
            <a:r>
              <a:rPr lang="es-CL" sz="1800" b="1" dirty="0">
                <a:solidFill>
                  <a:schemeClr val="tx2"/>
                </a:solidFill>
                <a:highlight>
                  <a:srgbClr val="FFFF00"/>
                </a:highlight>
                <a:latin typeface="Myriad Pro" panose="020B0503030403020204" pitchFamily="34" charset="0"/>
              </a:rPr>
              <a:t>Ginebra, Suiza. </a:t>
            </a:r>
          </a:p>
          <a:p>
            <a:pPr algn="just">
              <a:buFont typeface="Wingdings" pitchFamily="2" charset="2"/>
              <a:buChar char="ü"/>
            </a:pPr>
            <a:endParaRPr lang="es-CL" sz="1800" dirty="0">
              <a:solidFill>
                <a:schemeClr val="tx2"/>
              </a:solidFill>
              <a:latin typeface="Myriad Pro" panose="020B0503030403020204" pitchFamily="34" charset="0"/>
            </a:endParaRPr>
          </a:p>
          <a:p>
            <a:pPr algn="just">
              <a:buFont typeface="Wingdings" pitchFamily="2" charset="2"/>
              <a:buChar char="ü"/>
            </a:pPr>
            <a:r>
              <a:rPr lang="es-CL" sz="1800" b="1" dirty="0">
                <a:solidFill>
                  <a:schemeClr val="tx2"/>
                </a:solidFill>
                <a:latin typeface="Myriad Pro" panose="020B0503030403020204" pitchFamily="34" charset="0"/>
              </a:rPr>
              <a:t>Su misión es promover el desarrollo de la normalización y las actividades relacionadas con todo el mundo.</a:t>
            </a:r>
          </a:p>
          <a:p>
            <a:pPr marL="0" indent="0" algn="just">
              <a:buNone/>
            </a:pPr>
            <a:endParaRPr lang="es-CL" sz="1800" dirty="0">
              <a:solidFill>
                <a:schemeClr val="tx2"/>
              </a:solidFill>
              <a:latin typeface="Myriad Pro" panose="020B0503030403020204" pitchFamily="34" charset="0"/>
            </a:endParaRPr>
          </a:p>
          <a:p>
            <a:pPr algn="just">
              <a:buFont typeface="Wingdings" pitchFamily="2" charset="2"/>
              <a:buChar char="ü"/>
            </a:pPr>
            <a:r>
              <a:rPr lang="es-CL" sz="1800" b="1" dirty="0">
                <a:solidFill>
                  <a:schemeClr val="tx2"/>
                </a:solidFill>
                <a:latin typeface="Myriad Pro" panose="020B0503030403020204" pitchFamily="34" charset="0"/>
              </a:rPr>
              <a:t>ISO </a:t>
            </a:r>
            <a:r>
              <a:rPr lang="es-CL" sz="1800" dirty="0">
                <a:solidFill>
                  <a:schemeClr val="tx2"/>
                </a:solidFill>
                <a:latin typeface="Myriad Pro" panose="020B0503030403020204" pitchFamily="34" charset="0"/>
              </a:rPr>
              <a:t>es una </a:t>
            </a:r>
            <a:r>
              <a:rPr lang="es-CL" sz="1800" b="1" dirty="0">
                <a:solidFill>
                  <a:schemeClr val="tx2"/>
                </a:solidFill>
                <a:highlight>
                  <a:srgbClr val="FFFF00"/>
                </a:highlight>
                <a:latin typeface="Myriad Pro" panose="020B0503030403020204" pitchFamily="34" charset="0"/>
              </a:rPr>
              <a:t>federación mundial </a:t>
            </a:r>
            <a:r>
              <a:rPr lang="es-CL" sz="1800" b="1" dirty="0">
                <a:solidFill>
                  <a:schemeClr val="tx2"/>
                </a:solidFill>
                <a:latin typeface="Myriad Pro" panose="020B0503030403020204" pitchFamily="34" charset="0"/>
              </a:rPr>
              <a:t>de cuerpos nacionales de normalización de </a:t>
            </a:r>
            <a:r>
              <a:rPr lang="es-CL" sz="1800" b="1" dirty="0">
                <a:solidFill>
                  <a:schemeClr val="tx2"/>
                </a:solidFill>
                <a:highlight>
                  <a:srgbClr val="FFFF00"/>
                </a:highlight>
                <a:latin typeface="Myriad Pro" panose="020B0503030403020204" pitchFamily="34" charset="0"/>
              </a:rPr>
              <a:t>135 países</a:t>
            </a:r>
            <a:r>
              <a:rPr lang="es-CL" sz="1800" b="1" dirty="0">
                <a:solidFill>
                  <a:schemeClr val="tx2"/>
                </a:solidFill>
                <a:latin typeface="Myriad Pro" panose="020B0503030403020204" pitchFamily="34" charset="0"/>
              </a:rPr>
              <a:t>.</a:t>
            </a:r>
            <a:r>
              <a:rPr lang="es-CL" sz="1800" dirty="0">
                <a:solidFill>
                  <a:schemeClr val="tx2"/>
                </a:solidFill>
                <a:latin typeface="Myriad Pro" panose="020B0503030403020204" pitchFamily="34" charset="0"/>
              </a:rPr>
              <a:t> Es una organización </a:t>
            </a:r>
            <a:r>
              <a:rPr lang="es-CL" sz="1800" dirty="0">
                <a:solidFill>
                  <a:schemeClr val="tx2"/>
                </a:solidFill>
                <a:effectLst>
                  <a:outerShdw blurRad="38100" dist="38100" dir="2700000" algn="tl">
                    <a:srgbClr val="000000">
                      <a:alpha val="43137"/>
                    </a:srgbClr>
                  </a:outerShdw>
                </a:effectLst>
                <a:latin typeface="Myriad Pro" panose="020B0503030403020204" pitchFamily="34" charset="0"/>
              </a:rPr>
              <a:t>no gubernamental</a:t>
            </a:r>
            <a:r>
              <a:rPr lang="es-CL" sz="1800" dirty="0">
                <a:solidFill>
                  <a:schemeClr val="tx2"/>
                </a:solidFill>
                <a:latin typeface="Myriad Pro" panose="020B0503030403020204" pitchFamily="34" charset="0"/>
              </a:rPr>
              <a:t>, integrada por un miembro por país. El miembro integrante del ISO es el más representativo de la normalización en su país. </a:t>
            </a:r>
          </a:p>
          <a:p>
            <a:pPr algn="just">
              <a:buFont typeface="Wingdings" pitchFamily="2" charset="2"/>
              <a:buChar char="ü"/>
            </a:pPr>
            <a:endParaRPr lang="es-CL" sz="1800" dirty="0">
              <a:solidFill>
                <a:schemeClr val="tx2"/>
              </a:solidFill>
              <a:latin typeface="Myriad Pro" panose="020B0503030403020204" pitchFamily="34" charset="0"/>
            </a:endParaRPr>
          </a:p>
          <a:p>
            <a:pPr algn="just">
              <a:buFont typeface="Wingdings" pitchFamily="2" charset="2"/>
              <a:buChar char="ü"/>
            </a:pPr>
            <a:r>
              <a:rPr lang="es-CL" sz="1800" dirty="0">
                <a:solidFill>
                  <a:schemeClr val="tx2"/>
                </a:solidFill>
                <a:latin typeface="Myriad Pro" panose="020B0503030403020204" pitchFamily="34" charset="0"/>
              </a:rPr>
              <a:t>El trabajo técnico de ISO está altamente descentralizado  y se realiza a través de unos </a:t>
            </a:r>
            <a:r>
              <a:rPr lang="es-CL" sz="1800" dirty="0">
                <a:solidFill>
                  <a:srgbClr val="FF0000"/>
                </a:solidFill>
                <a:latin typeface="Myriad Pro" panose="020B0503030403020204" pitchFamily="34" charset="0"/>
              </a:rPr>
              <a:t>2.800 comités técnicos, subcomités y Grupos de trabajo</a:t>
            </a:r>
            <a:r>
              <a:rPr lang="es-CL" sz="1800" dirty="0">
                <a:solidFill>
                  <a:schemeClr val="tx2"/>
                </a:solidFill>
                <a:latin typeface="Myriad Pro" panose="020B0503030403020204" pitchFamily="34" charset="0"/>
              </a:rPr>
              <a:t>. </a:t>
            </a: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904" y="5440362"/>
            <a:ext cx="1980220" cy="116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4393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a:xfrm>
            <a:off x="12901" y="274638"/>
            <a:ext cx="9023595" cy="1143000"/>
          </a:xfrm>
        </p:spPr>
        <p:txBody>
          <a:bodyPr>
            <a:normAutofit/>
          </a:bodyPr>
          <a:lstStyle/>
          <a:p>
            <a:pPr algn="ctr"/>
            <a:r>
              <a:rPr lang="es-CL" sz="3200" b="1" dirty="0">
                <a:solidFill>
                  <a:schemeClr val="tx2"/>
                </a:solidFill>
                <a:latin typeface="Myriad Pro" panose="020B0503030403020204" pitchFamily="34" charset="0"/>
              </a:rPr>
              <a:t>Evolución de la Gestión de la Calidad</a:t>
            </a:r>
            <a:br>
              <a:rPr lang="es-CL" sz="3200" b="1" dirty="0">
                <a:solidFill>
                  <a:schemeClr val="tx2"/>
                </a:solidFill>
                <a:latin typeface="Myriad Pro" panose="020B0503030403020204" pitchFamily="34" charset="0"/>
              </a:rPr>
            </a:br>
            <a:r>
              <a:rPr lang="es-CL" sz="3200" b="1" dirty="0">
                <a:solidFill>
                  <a:schemeClr val="tx2"/>
                </a:solidFill>
                <a:latin typeface="Myriad Pro" panose="020B0503030403020204" pitchFamily="34" charset="0"/>
              </a:rPr>
              <a:t>I Etapa Calidad del Producto</a:t>
            </a:r>
          </a:p>
        </p:txBody>
      </p:sp>
      <p:sp>
        <p:nvSpPr>
          <p:cNvPr id="11267" name="2 Marcador de contenido"/>
          <p:cNvSpPr>
            <a:spLocks noGrp="1"/>
          </p:cNvSpPr>
          <p:nvPr>
            <p:ph idx="1"/>
          </p:nvPr>
        </p:nvSpPr>
        <p:spPr>
          <a:xfrm>
            <a:off x="467544" y="1844824"/>
            <a:ext cx="8229600" cy="4525963"/>
          </a:xfrm>
        </p:spPr>
        <p:txBody>
          <a:bodyPr>
            <a:normAutofit/>
          </a:bodyPr>
          <a:lstStyle/>
          <a:p>
            <a:pPr algn="just">
              <a:lnSpc>
                <a:spcPct val="100000"/>
              </a:lnSpc>
              <a:buFont typeface="Wingdings" pitchFamily="2" charset="2"/>
              <a:buChar char="ü"/>
            </a:pPr>
            <a:r>
              <a:rPr lang="es-CL" sz="1900" dirty="0">
                <a:solidFill>
                  <a:schemeClr val="tx2"/>
                </a:solidFill>
                <a:latin typeface="Myriad Pro" panose="020B0503030403020204" pitchFamily="34" charset="0"/>
              </a:rPr>
              <a:t>La </a:t>
            </a:r>
            <a:r>
              <a:rPr lang="es-CL" sz="1900" dirty="0">
                <a:solidFill>
                  <a:srgbClr val="FF0000"/>
                </a:solidFill>
                <a:highlight>
                  <a:srgbClr val="FFFF00"/>
                </a:highlight>
                <a:latin typeface="Myriad Pro" panose="020B0503030403020204" pitchFamily="34" charset="0"/>
              </a:rPr>
              <a:t>calidad</a:t>
            </a:r>
            <a:r>
              <a:rPr lang="es-CL" sz="1900" dirty="0">
                <a:solidFill>
                  <a:srgbClr val="FF0000"/>
                </a:solidFill>
                <a:latin typeface="Myriad Pro" panose="020B0503030403020204" pitchFamily="34" charset="0"/>
              </a:rPr>
              <a:t>,</a:t>
            </a:r>
            <a:r>
              <a:rPr lang="es-CL" sz="1900" dirty="0">
                <a:solidFill>
                  <a:schemeClr val="tx2"/>
                </a:solidFill>
                <a:latin typeface="Myriad Pro" panose="020B0503030403020204" pitchFamily="34" charset="0"/>
              </a:rPr>
              <a:t> junto a la </a:t>
            </a:r>
            <a:r>
              <a:rPr lang="es-CL" sz="1900" dirty="0">
                <a:solidFill>
                  <a:srgbClr val="FF0000"/>
                </a:solidFill>
                <a:highlight>
                  <a:srgbClr val="FFFF00"/>
                </a:highlight>
                <a:latin typeface="Myriad Pro" panose="020B0503030403020204" pitchFamily="34" charset="0"/>
              </a:rPr>
              <a:t>marca</a:t>
            </a:r>
            <a:r>
              <a:rPr lang="es-CL" sz="1900" dirty="0">
                <a:solidFill>
                  <a:schemeClr val="tx2"/>
                </a:solidFill>
                <a:latin typeface="Myriad Pro" panose="020B0503030403020204" pitchFamily="34" charset="0"/>
              </a:rPr>
              <a:t>, es el atributo más distintivo del producto. </a:t>
            </a:r>
            <a:r>
              <a:rPr lang="es-CL" sz="1900" b="1" dirty="0">
                <a:solidFill>
                  <a:schemeClr val="tx2"/>
                </a:solidFill>
                <a:latin typeface="Myriad Pro" panose="020B0503030403020204" pitchFamily="34" charset="0"/>
              </a:rPr>
              <a:t>Es un </a:t>
            </a:r>
            <a:r>
              <a:rPr lang="es-CL" sz="1900" b="1" dirty="0">
                <a:solidFill>
                  <a:schemeClr val="tx2"/>
                </a:solidFill>
                <a:highlight>
                  <a:srgbClr val="FFFF00"/>
                </a:highlight>
                <a:latin typeface="Myriad Pro" panose="020B0503030403020204" pitchFamily="34" charset="0"/>
              </a:rPr>
              <a:t>atributo específico de la variable producto </a:t>
            </a:r>
            <a:r>
              <a:rPr lang="es-CL" sz="1900" b="1" dirty="0">
                <a:solidFill>
                  <a:schemeClr val="tx2"/>
                </a:solidFill>
                <a:latin typeface="Myriad Pro" panose="020B0503030403020204" pitchFamily="34" charset="0"/>
              </a:rPr>
              <a:t>y además es también atributo relativo ya que supone una ordenación. </a:t>
            </a:r>
            <a:r>
              <a:rPr lang="es-CL" sz="1900" dirty="0">
                <a:solidFill>
                  <a:schemeClr val="tx2"/>
                </a:solidFill>
                <a:latin typeface="Myriad Pro" panose="020B0503030403020204" pitchFamily="34" charset="0"/>
              </a:rPr>
              <a:t>Para ello se toman 2 criterios:</a:t>
            </a:r>
          </a:p>
          <a:p>
            <a:pPr algn="just">
              <a:lnSpc>
                <a:spcPct val="100000"/>
              </a:lnSpc>
              <a:buFont typeface="Wingdings" pitchFamily="2" charset="2"/>
              <a:buChar char="ü"/>
            </a:pPr>
            <a:endParaRPr lang="es-CL" sz="1900" dirty="0">
              <a:solidFill>
                <a:schemeClr val="tx2"/>
              </a:solidFill>
              <a:latin typeface="Myriad Pro" panose="020B0503030403020204" pitchFamily="34" charset="0"/>
            </a:endParaRPr>
          </a:p>
          <a:p>
            <a:pPr algn="just">
              <a:lnSpc>
                <a:spcPct val="100000"/>
              </a:lnSpc>
              <a:buFont typeface="Wingdings" pitchFamily="2" charset="2"/>
              <a:buChar char="ü"/>
            </a:pPr>
            <a:r>
              <a:rPr lang="es-CL" sz="1900" b="1" u="sng" dirty="0">
                <a:solidFill>
                  <a:schemeClr val="tx2"/>
                </a:solidFill>
                <a:highlight>
                  <a:srgbClr val="FFFF00"/>
                </a:highlight>
                <a:latin typeface="Myriad Pro" panose="020B0503030403020204" pitchFamily="34" charset="0"/>
              </a:rPr>
              <a:t>Criterios técnicos (o calidad objetiva)</a:t>
            </a:r>
            <a:r>
              <a:rPr lang="es-CL" sz="1900" b="1" u="sng" dirty="0">
                <a:solidFill>
                  <a:schemeClr val="tx2"/>
                </a:solidFill>
                <a:latin typeface="Myriad Pro" panose="020B0503030403020204" pitchFamily="34" charset="0"/>
              </a:rPr>
              <a:t>: </a:t>
            </a:r>
            <a:r>
              <a:rPr lang="es-CL" sz="1900" dirty="0">
                <a:solidFill>
                  <a:schemeClr val="tx2"/>
                </a:solidFill>
                <a:latin typeface="Myriad Pro" panose="020B0503030403020204" pitchFamily="34" charset="0"/>
              </a:rPr>
              <a:t>un bien por ejemplo elaborado con materiales más costosos que los usados normalmente o mejor diseñado es considerado como producto de calidad. Es </a:t>
            </a:r>
            <a:r>
              <a:rPr lang="es-CL" sz="1900" b="1" dirty="0">
                <a:solidFill>
                  <a:srgbClr val="FF0000"/>
                </a:solidFill>
                <a:latin typeface="Myriad Pro" panose="020B0503030403020204" pitchFamily="34" charset="0"/>
              </a:rPr>
              <a:t>superior técnicamente.</a:t>
            </a:r>
          </a:p>
          <a:p>
            <a:pPr algn="just">
              <a:lnSpc>
                <a:spcPct val="100000"/>
              </a:lnSpc>
              <a:buFont typeface="Wingdings" pitchFamily="2" charset="2"/>
              <a:buChar char="ü"/>
            </a:pPr>
            <a:endParaRPr lang="es-CL" sz="1900" dirty="0">
              <a:solidFill>
                <a:schemeClr val="tx2"/>
              </a:solidFill>
              <a:latin typeface="Myriad Pro" panose="020B0503030403020204" pitchFamily="34" charset="0"/>
            </a:endParaRPr>
          </a:p>
          <a:p>
            <a:pPr algn="just">
              <a:lnSpc>
                <a:spcPct val="100000"/>
              </a:lnSpc>
              <a:buFont typeface="Wingdings" pitchFamily="2" charset="2"/>
              <a:buChar char="ü"/>
            </a:pPr>
            <a:r>
              <a:rPr lang="es-CL" sz="1900" b="1" u="sng" dirty="0">
                <a:solidFill>
                  <a:schemeClr val="tx2"/>
                </a:solidFill>
                <a:highlight>
                  <a:srgbClr val="FFFF00"/>
                </a:highlight>
                <a:latin typeface="Myriad Pro" panose="020B0503030403020204" pitchFamily="34" charset="0"/>
              </a:rPr>
              <a:t>Calidad comercial(o calidad percibida): </a:t>
            </a:r>
            <a:r>
              <a:rPr lang="es-CL" sz="1900" dirty="0">
                <a:solidFill>
                  <a:schemeClr val="tx2"/>
                </a:solidFill>
                <a:latin typeface="Myriad Pro" panose="020B0503030403020204" pitchFamily="34" charset="0"/>
              </a:rPr>
              <a:t>si un producto es </a:t>
            </a:r>
            <a:r>
              <a:rPr lang="es-CL" sz="1900" dirty="0">
                <a:solidFill>
                  <a:srgbClr val="FF0000"/>
                </a:solidFill>
                <a:latin typeface="Myriad Pro" panose="020B0503030403020204" pitchFamily="34" charset="0"/>
              </a:rPr>
              <a:t>percibido </a:t>
            </a:r>
            <a:r>
              <a:rPr lang="es-CL" sz="1900" dirty="0">
                <a:solidFill>
                  <a:schemeClr val="tx2"/>
                </a:solidFill>
                <a:latin typeface="Myriad Pro" panose="020B0503030403020204" pitchFamily="34" charset="0"/>
              </a:rPr>
              <a:t>como un producto de calidad por el mercado, y en consecuencia </a:t>
            </a:r>
            <a:r>
              <a:rPr lang="es-CL" sz="1900" dirty="0">
                <a:solidFill>
                  <a:srgbClr val="FF0000"/>
                </a:solidFill>
                <a:latin typeface="Myriad Pro" panose="020B0503030403020204" pitchFamily="34" charset="0"/>
              </a:rPr>
              <a:t>admite un cierto diferencial en el precio</a:t>
            </a:r>
            <a:r>
              <a:rPr lang="es-CL" sz="1900" dirty="0">
                <a:solidFill>
                  <a:schemeClr val="tx2"/>
                </a:solidFill>
                <a:latin typeface="Myriad Pro" panose="020B0503030403020204" pitchFamily="34" charset="0"/>
              </a:rPr>
              <a:t>, el producto es un producto de calidad en términos comerciales.</a:t>
            </a:r>
          </a:p>
          <a:p>
            <a:pPr algn="just">
              <a:buFont typeface="Wingdings" pitchFamily="2" charset="2"/>
              <a:buChar char="ü"/>
            </a:pPr>
            <a:endParaRPr lang="es-CL" sz="2400" dirty="0">
              <a:solidFill>
                <a:srgbClr val="376092"/>
              </a:solidFill>
              <a:latin typeface="Arial" charset="0"/>
              <a:cs typeface="Arial" charset="0"/>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34955" y="836712"/>
            <a:ext cx="1296144" cy="87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814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a:xfrm>
            <a:off x="413572" y="365126"/>
            <a:ext cx="8622924" cy="1325563"/>
          </a:xfrm>
        </p:spPr>
        <p:txBody>
          <a:bodyPr>
            <a:normAutofit/>
          </a:bodyPr>
          <a:lstStyle/>
          <a:p>
            <a:pPr algn="ctr"/>
            <a:r>
              <a:rPr lang="es-CL" sz="3200" b="1" dirty="0">
                <a:solidFill>
                  <a:schemeClr val="tx2"/>
                </a:solidFill>
                <a:latin typeface="Myriad Pro" panose="020B0503030403020204" pitchFamily="34" charset="0"/>
              </a:rPr>
              <a:t>Las consecuencias de esta diferenciación son diversas.</a:t>
            </a:r>
          </a:p>
        </p:txBody>
      </p:sp>
      <p:sp>
        <p:nvSpPr>
          <p:cNvPr id="11267" name="2 Marcador de contenido"/>
          <p:cNvSpPr>
            <a:spLocks noGrp="1"/>
          </p:cNvSpPr>
          <p:nvPr>
            <p:ph idx="1"/>
          </p:nvPr>
        </p:nvSpPr>
        <p:spPr>
          <a:xfrm>
            <a:off x="467544" y="1844824"/>
            <a:ext cx="8229600" cy="4525963"/>
          </a:xfrm>
        </p:spPr>
        <p:txBody>
          <a:bodyPr>
            <a:normAutofit/>
          </a:bodyPr>
          <a:lstStyle/>
          <a:p>
            <a:pPr algn="just">
              <a:buFont typeface="Wingdings" pitchFamily="2" charset="2"/>
              <a:buChar char="ü"/>
            </a:pPr>
            <a:r>
              <a:rPr lang="es-CL" sz="1900" b="1" dirty="0">
                <a:solidFill>
                  <a:schemeClr val="tx2"/>
                </a:solidFill>
                <a:latin typeface="Myriad Pro" panose="020B0503030403020204" pitchFamily="34" charset="0"/>
              </a:rPr>
              <a:t>Si la calidad comercial o percibida es menor que la calidad técnica las estrategias comerciales </a:t>
            </a:r>
            <a:r>
              <a:rPr lang="es-CL" sz="1900" dirty="0">
                <a:solidFill>
                  <a:schemeClr val="tx2"/>
                </a:solidFill>
                <a:latin typeface="Myriad Pro" panose="020B0503030403020204" pitchFamily="34" charset="0"/>
              </a:rPr>
              <a:t>prenderán fundamentalmente actuaciones sobre las variables de </a:t>
            </a:r>
            <a:r>
              <a:rPr lang="es-CL" sz="1900" dirty="0">
                <a:solidFill>
                  <a:schemeClr val="tx2"/>
                </a:solidFill>
                <a:highlight>
                  <a:srgbClr val="FFFF00"/>
                </a:highlight>
                <a:latin typeface="Myriad Pro" panose="020B0503030403020204" pitchFamily="34" charset="0"/>
              </a:rPr>
              <a:t>promoción publicitaria </a:t>
            </a:r>
            <a:r>
              <a:rPr lang="es-CL" sz="1900" dirty="0">
                <a:solidFill>
                  <a:schemeClr val="tx2"/>
                </a:solidFill>
                <a:latin typeface="Myriad Pro" panose="020B0503030403020204" pitchFamily="34" charset="0"/>
              </a:rPr>
              <a:t>a fin de </a:t>
            </a:r>
            <a:r>
              <a:rPr lang="es-CL" sz="1900" dirty="0">
                <a:solidFill>
                  <a:srgbClr val="FF0000"/>
                </a:solidFill>
                <a:latin typeface="Myriad Pro" panose="020B0503030403020204" pitchFamily="34" charset="0"/>
              </a:rPr>
              <a:t>reducir el desconocimiento en el mercado de la calidad objetiva </a:t>
            </a:r>
            <a:r>
              <a:rPr lang="es-CL" sz="1900" dirty="0">
                <a:solidFill>
                  <a:schemeClr val="tx2"/>
                </a:solidFill>
                <a:latin typeface="Myriad Pro" panose="020B0503030403020204" pitchFamily="34" charset="0"/>
              </a:rPr>
              <a:t>(aunque no siempre).</a:t>
            </a:r>
          </a:p>
          <a:p>
            <a:pPr algn="just">
              <a:buFont typeface="Wingdings" pitchFamily="2" charset="2"/>
              <a:buChar char="ü"/>
            </a:pPr>
            <a:endParaRPr lang="es-CL" sz="1900" dirty="0">
              <a:solidFill>
                <a:schemeClr val="tx2"/>
              </a:solidFill>
              <a:latin typeface="Myriad Pro" panose="020B0503030403020204" pitchFamily="34" charset="0"/>
            </a:endParaRPr>
          </a:p>
          <a:p>
            <a:pPr algn="just">
              <a:buFont typeface="Wingdings" pitchFamily="2" charset="2"/>
              <a:buChar char="ü"/>
            </a:pPr>
            <a:r>
              <a:rPr lang="es-CL" sz="1900" b="1" dirty="0">
                <a:solidFill>
                  <a:schemeClr val="tx2"/>
                </a:solidFill>
                <a:latin typeface="Myriad Pro" panose="020B0503030403020204" pitchFamily="34" charset="0"/>
              </a:rPr>
              <a:t>Si la percepción de baja calidad respecto a la competencia atiende a unas características técnicas inferiores, las estrategias comerciales </a:t>
            </a:r>
            <a:r>
              <a:rPr lang="es-CL" sz="1900" dirty="0">
                <a:solidFill>
                  <a:schemeClr val="tx2"/>
                </a:solidFill>
                <a:latin typeface="Myriad Pro" panose="020B0503030403020204" pitchFamily="34" charset="0"/>
              </a:rPr>
              <a:t>tendrán que ver normalmente con la búsqueda de una posición más adecuada en el mercado a lo que realmente es el producto, </a:t>
            </a:r>
            <a:r>
              <a:rPr lang="es-CL" sz="1900" dirty="0">
                <a:solidFill>
                  <a:srgbClr val="FF0000"/>
                </a:solidFill>
                <a:latin typeface="Myriad Pro" panose="020B0503030403020204" pitchFamily="34" charset="0"/>
              </a:rPr>
              <a:t>o bien su modificación técnica, </a:t>
            </a:r>
            <a:r>
              <a:rPr lang="es-CL" sz="1900" dirty="0">
                <a:solidFill>
                  <a:schemeClr val="tx2"/>
                </a:solidFill>
                <a:latin typeface="Myriad Pro" panose="020B0503030403020204" pitchFamily="34" charset="0"/>
              </a:rPr>
              <a:t>lo cual requiere en parte estrategias no específicamente comerciales</a:t>
            </a:r>
            <a:r>
              <a:rPr lang="es-CL" sz="2400" dirty="0">
                <a:solidFill>
                  <a:schemeClr val="tx2"/>
                </a:solidFill>
                <a:latin typeface="Arial" charset="0"/>
                <a:cs typeface="Arial" charset="0"/>
              </a:rPr>
              <a:t>.</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2180" y="5742069"/>
            <a:ext cx="1656184" cy="1115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2915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a:xfrm>
            <a:off x="-96982" y="274638"/>
            <a:ext cx="8229600" cy="1143000"/>
          </a:xfrm>
        </p:spPr>
        <p:txBody>
          <a:bodyPr>
            <a:normAutofit/>
          </a:bodyPr>
          <a:lstStyle/>
          <a:p>
            <a:pPr algn="ctr"/>
            <a:r>
              <a:rPr lang="es-CL" sz="3200" b="1" dirty="0">
                <a:solidFill>
                  <a:schemeClr val="tx2"/>
                </a:solidFill>
                <a:latin typeface="Myriad Pro" panose="020B0503030403020204" pitchFamily="34" charset="0"/>
              </a:rPr>
              <a:t>Evolución de la Gestión de la Calidad</a:t>
            </a:r>
            <a:br>
              <a:rPr lang="es-CL" sz="3200" b="1" dirty="0">
                <a:solidFill>
                  <a:schemeClr val="tx2"/>
                </a:solidFill>
                <a:latin typeface="Myriad Pro" panose="020B0503030403020204" pitchFamily="34" charset="0"/>
              </a:rPr>
            </a:br>
            <a:r>
              <a:rPr lang="es-CL" sz="3200" b="1" dirty="0">
                <a:solidFill>
                  <a:schemeClr val="tx2"/>
                </a:solidFill>
                <a:latin typeface="Myriad Pro" panose="020B0503030403020204" pitchFamily="34" charset="0"/>
              </a:rPr>
              <a:t>II Etapa Calidad del Proceso</a:t>
            </a:r>
          </a:p>
        </p:txBody>
      </p:sp>
      <p:sp>
        <p:nvSpPr>
          <p:cNvPr id="11267" name="2 Marcador de contenido"/>
          <p:cNvSpPr>
            <a:spLocks noGrp="1"/>
          </p:cNvSpPr>
          <p:nvPr>
            <p:ph idx="1"/>
          </p:nvPr>
        </p:nvSpPr>
        <p:spPr>
          <a:xfrm>
            <a:off x="467544" y="1844824"/>
            <a:ext cx="8229600" cy="4525963"/>
          </a:xfrm>
        </p:spPr>
        <p:txBody>
          <a:bodyPr>
            <a:normAutofit/>
          </a:bodyPr>
          <a:lstStyle/>
          <a:p>
            <a:pPr algn="just">
              <a:buFont typeface="Wingdings" pitchFamily="2" charset="2"/>
              <a:buChar char="ü"/>
            </a:pPr>
            <a:r>
              <a:rPr lang="es-CL" sz="1900" b="1" dirty="0">
                <a:solidFill>
                  <a:schemeClr val="tx2"/>
                </a:solidFill>
                <a:latin typeface="Myriad Pro" panose="020B0503030403020204" pitchFamily="34" charset="0"/>
              </a:rPr>
              <a:t>Cuando se puede controlar el proceso de producción se obtienen mejoras significativas</a:t>
            </a:r>
            <a:r>
              <a:rPr lang="es-CL" sz="1900" dirty="0">
                <a:solidFill>
                  <a:schemeClr val="tx2"/>
                </a:solidFill>
                <a:latin typeface="Myriad Pro" panose="020B0503030403020204" pitchFamily="34" charset="0"/>
              </a:rPr>
              <a:t>, pues </a:t>
            </a:r>
            <a:r>
              <a:rPr lang="es-CL" sz="1900" dirty="0">
                <a:solidFill>
                  <a:schemeClr val="tx2"/>
                </a:solidFill>
                <a:highlight>
                  <a:srgbClr val="FFFF00"/>
                </a:highlight>
                <a:latin typeface="Myriad Pro" panose="020B0503030403020204" pitchFamily="34" charset="0"/>
              </a:rPr>
              <a:t>se facilita la corrección </a:t>
            </a:r>
            <a:r>
              <a:rPr lang="es-CL" sz="1900" dirty="0">
                <a:solidFill>
                  <a:schemeClr val="tx2"/>
                </a:solidFill>
                <a:latin typeface="Myriad Pro" panose="020B0503030403020204" pitchFamily="34" charset="0"/>
              </a:rPr>
              <a:t>de determinadas acciones orientadas a </a:t>
            </a:r>
            <a:r>
              <a:rPr lang="es-CL" sz="1900" i="1" dirty="0">
                <a:solidFill>
                  <a:schemeClr val="tx2"/>
                </a:solidFill>
                <a:latin typeface="Myriad Pro" panose="020B0503030403020204" pitchFamily="34" charset="0"/>
              </a:rPr>
              <a:t>evitar la fabricación de productos defectuosos </a:t>
            </a:r>
            <a:r>
              <a:rPr lang="es-CL" sz="1900" dirty="0">
                <a:solidFill>
                  <a:schemeClr val="tx2"/>
                </a:solidFill>
                <a:latin typeface="Myriad Pro" panose="020B0503030403020204" pitchFamily="34" charset="0"/>
              </a:rPr>
              <a:t>y la realización de un </a:t>
            </a:r>
            <a:r>
              <a:rPr lang="es-CL" sz="1900" dirty="0">
                <a:solidFill>
                  <a:srgbClr val="FF0000"/>
                </a:solidFill>
                <a:latin typeface="Myriad Pro" panose="020B0503030403020204" pitchFamily="34" charset="0"/>
              </a:rPr>
              <a:t>control diario en tiempo real </a:t>
            </a:r>
            <a:r>
              <a:rPr lang="es-CL" sz="1900" dirty="0">
                <a:solidFill>
                  <a:schemeClr val="tx2"/>
                </a:solidFill>
                <a:latin typeface="Myriad Pro" panose="020B0503030403020204" pitchFamily="34" charset="0"/>
              </a:rPr>
              <a:t>de la calidad productiva. </a:t>
            </a:r>
          </a:p>
          <a:p>
            <a:pPr algn="just">
              <a:buFont typeface="Wingdings" pitchFamily="2" charset="2"/>
              <a:buChar char="ü"/>
            </a:pPr>
            <a:endParaRPr lang="es-CL" sz="1900" dirty="0">
              <a:solidFill>
                <a:schemeClr val="tx2"/>
              </a:solidFill>
              <a:latin typeface="Myriad Pro" panose="020B0503030403020204" pitchFamily="34" charset="0"/>
            </a:endParaRPr>
          </a:p>
          <a:p>
            <a:pPr algn="just">
              <a:buFont typeface="Wingdings" pitchFamily="2" charset="2"/>
              <a:buChar char="ü"/>
            </a:pPr>
            <a:r>
              <a:rPr lang="es-CL" sz="1900" dirty="0">
                <a:solidFill>
                  <a:schemeClr val="tx2"/>
                </a:solidFill>
                <a:latin typeface="Myriad Pro" panose="020B0503030403020204" pitchFamily="34" charset="0"/>
              </a:rPr>
              <a:t>El </a:t>
            </a:r>
            <a:r>
              <a:rPr lang="es-CL" sz="1900" dirty="0">
                <a:solidFill>
                  <a:schemeClr val="tx2"/>
                </a:solidFill>
                <a:highlight>
                  <a:srgbClr val="FFFF00"/>
                </a:highlight>
                <a:latin typeface="Myriad Pro" panose="020B0503030403020204" pitchFamily="34" charset="0"/>
              </a:rPr>
              <a:t>principal responsable </a:t>
            </a:r>
            <a:r>
              <a:rPr lang="es-CL" sz="1900" dirty="0">
                <a:solidFill>
                  <a:schemeClr val="tx2"/>
                </a:solidFill>
                <a:latin typeface="Myriad Pro" panose="020B0503030403020204" pitchFamily="34" charset="0"/>
              </a:rPr>
              <a:t>de controlar el proceso es el </a:t>
            </a:r>
            <a:r>
              <a:rPr lang="es-CL" sz="1900" dirty="0">
                <a:solidFill>
                  <a:srgbClr val="FF0000"/>
                </a:solidFill>
                <a:highlight>
                  <a:srgbClr val="FFFF00"/>
                </a:highlight>
                <a:latin typeface="Myriad Pro" panose="020B0503030403020204" pitchFamily="34" charset="0"/>
              </a:rPr>
              <a:t>departamento de la calidad. </a:t>
            </a:r>
            <a:r>
              <a:rPr lang="es-CL" sz="1900" dirty="0">
                <a:solidFill>
                  <a:schemeClr val="tx2"/>
                </a:solidFill>
                <a:latin typeface="Myriad Pro" panose="020B0503030403020204" pitchFamily="34" charset="0"/>
              </a:rPr>
              <a:t>(Se instala el concepto a través de esta área )</a:t>
            </a:r>
          </a:p>
          <a:p>
            <a:pPr algn="just">
              <a:buFont typeface="Wingdings" pitchFamily="2" charset="2"/>
              <a:buChar char="ü"/>
            </a:pPr>
            <a:endParaRPr lang="es-CL" sz="1900" dirty="0">
              <a:solidFill>
                <a:schemeClr val="tx2"/>
              </a:solidFill>
              <a:latin typeface="Myriad Pro" panose="020B0503030403020204" pitchFamily="34" charset="0"/>
            </a:endParaRPr>
          </a:p>
          <a:p>
            <a:pPr algn="just">
              <a:buFont typeface="Wingdings" pitchFamily="2" charset="2"/>
              <a:buChar char="ü"/>
            </a:pPr>
            <a:r>
              <a:rPr lang="es-CL" sz="1900" dirty="0">
                <a:solidFill>
                  <a:schemeClr val="tx2"/>
                </a:solidFill>
                <a:latin typeface="Myriad Pro" panose="020B0503030403020204" pitchFamily="34" charset="0"/>
              </a:rPr>
              <a:t>Estas </a:t>
            </a:r>
            <a:r>
              <a:rPr lang="es-CL" sz="1900" dirty="0">
                <a:solidFill>
                  <a:schemeClr val="tx2"/>
                </a:solidFill>
                <a:highlight>
                  <a:srgbClr val="FFFF00"/>
                </a:highlight>
                <a:latin typeface="Myriad Pro" panose="020B0503030403020204" pitchFamily="34" charset="0"/>
              </a:rPr>
              <a:t>técnicas de control </a:t>
            </a:r>
            <a:r>
              <a:rPr lang="es-CL" sz="1900" dirty="0">
                <a:solidFill>
                  <a:schemeClr val="tx2"/>
                </a:solidFill>
                <a:latin typeface="Myriad Pro" panose="020B0503030403020204" pitchFamily="34" charset="0"/>
              </a:rPr>
              <a:t>de proceso </a:t>
            </a:r>
            <a:r>
              <a:rPr lang="es-CL" sz="1900" dirty="0">
                <a:solidFill>
                  <a:schemeClr val="tx2"/>
                </a:solidFill>
                <a:highlight>
                  <a:srgbClr val="FFFF00"/>
                </a:highlight>
                <a:latin typeface="Myriad Pro" panose="020B0503030403020204" pitchFamily="34" charset="0"/>
              </a:rPr>
              <a:t>suponen un menor costo</a:t>
            </a:r>
            <a:r>
              <a:rPr lang="es-CL" sz="1900" dirty="0">
                <a:solidFill>
                  <a:schemeClr val="tx2"/>
                </a:solidFill>
                <a:latin typeface="Myriad Pro" panose="020B0503030403020204" pitchFamily="34" charset="0"/>
              </a:rPr>
              <a:t>, pues avisan que se está produciendo el desperdicio, aunque </a:t>
            </a:r>
            <a:r>
              <a:rPr lang="es-CL" sz="1900" dirty="0">
                <a:solidFill>
                  <a:schemeClr val="tx2"/>
                </a:solidFill>
                <a:highlight>
                  <a:srgbClr val="FFFF00"/>
                </a:highlight>
                <a:latin typeface="Myriad Pro" panose="020B0503030403020204" pitchFamily="34" charset="0"/>
              </a:rPr>
              <a:t>obligan a realizar paradas</a:t>
            </a:r>
            <a:r>
              <a:rPr lang="es-CL" sz="1900" dirty="0">
                <a:solidFill>
                  <a:schemeClr val="tx2"/>
                </a:solidFill>
                <a:latin typeface="Myriad Pro" panose="020B0503030403020204" pitchFamily="34" charset="0"/>
              </a:rPr>
              <a:t> en la producción que también </a:t>
            </a:r>
            <a:r>
              <a:rPr lang="es-CL" sz="1900" dirty="0">
                <a:solidFill>
                  <a:schemeClr val="tx2"/>
                </a:solidFill>
                <a:highlight>
                  <a:srgbClr val="FFFF00"/>
                </a:highlight>
                <a:latin typeface="Myriad Pro" panose="020B0503030403020204" pitchFamily="34" charset="0"/>
              </a:rPr>
              <a:t>supone un costo añadido</a:t>
            </a:r>
            <a:r>
              <a:rPr lang="es-CL" sz="1900" dirty="0">
                <a:highlight>
                  <a:srgbClr val="FFFF00"/>
                </a:highlight>
                <a:latin typeface="Myriad Pro" panose="020B0503030403020204" pitchFamily="34" charset="0"/>
              </a:rPr>
              <a:t>.</a:t>
            </a: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260648"/>
            <a:ext cx="1105741" cy="139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9913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p:txBody>
          <a:bodyPr>
            <a:normAutofit/>
          </a:bodyPr>
          <a:lstStyle/>
          <a:p>
            <a:pPr algn="ctr"/>
            <a:r>
              <a:rPr lang="es-CL" sz="3200" b="1" dirty="0">
                <a:solidFill>
                  <a:schemeClr val="tx2"/>
                </a:solidFill>
                <a:latin typeface="Myriad Pro" panose="020B0503030403020204" pitchFamily="34" charset="0"/>
              </a:rPr>
              <a:t>Evolución de la Gestión de la Calidad</a:t>
            </a:r>
            <a:br>
              <a:rPr lang="es-CL" sz="3200" b="1" dirty="0">
                <a:solidFill>
                  <a:schemeClr val="tx2"/>
                </a:solidFill>
                <a:latin typeface="Myriad Pro" panose="020B0503030403020204" pitchFamily="34" charset="0"/>
              </a:rPr>
            </a:br>
            <a:r>
              <a:rPr lang="es-CL" sz="3200" b="1" dirty="0">
                <a:solidFill>
                  <a:schemeClr val="tx2"/>
                </a:solidFill>
                <a:latin typeface="Myriad Pro" panose="020B0503030403020204" pitchFamily="34" charset="0"/>
              </a:rPr>
              <a:t>III Etapa Calidad Integral</a:t>
            </a:r>
          </a:p>
        </p:txBody>
      </p:sp>
      <p:sp>
        <p:nvSpPr>
          <p:cNvPr id="11267" name="2 Marcador de contenido"/>
          <p:cNvSpPr>
            <a:spLocks noGrp="1"/>
          </p:cNvSpPr>
          <p:nvPr>
            <p:ph idx="1"/>
          </p:nvPr>
        </p:nvSpPr>
        <p:spPr>
          <a:xfrm>
            <a:off x="467544" y="1844824"/>
            <a:ext cx="8229600" cy="4525963"/>
          </a:xfrm>
        </p:spPr>
        <p:txBody>
          <a:bodyPr>
            <a:normAutofit/>
          </a:bodyPr>
          <a:lstStyle/>
          <a:p>
            <a:pPr algn="just">
              <a:buFont typeface="Wingdings" pitchFamily="2" charset="2"/>
              <a:buChar char="ü"/>
            </a:pPr>
            <a:r>
              <a:rPr lang="es-CL" sz="1900" b="1" dirty="0">
                <a:solidFill>
                  <a:schemeClr val="tx2"/>
                </a:solidFill>
                <a:latin typeface="Myriad Pro" panose="020B0503030403020204" pitchFamily="34" charset="0"/>
              </a:rPr>
              <a:t>La empresa se organiza en </a:t>
            </a:r>
            <a:r>
              <a:rPr lang="es-CL" sz="1900" b="1" dirty="0">
                <a:solidFill>
                  <a:schemeClr val="tx2"/>
                </a:solidFill>
                <a:highlight>
                  <a:srgbClr val="FFFF00"/>
                </a:highlight>
                <a:latin typeface="Myriad Pro" panose="020B0503030403020204" pitchFamily="34" charset="0"/>
              </a:rPr>
              <a:t>departamentos funcionales separados</a:t>
            </a:r>
            <a:r>
              <a:rPr lang="es-CL" sz="1900" b="1" dirty="0">
                <a:solidFill>
                  <a:schemeClr val="tx2"/>
                </a:solidFill>
                <a:latin typeface="Myriad Pro" panose="020B0503030403020204" pitchFamily="34" charset="0"/>
              </a:rPr>
              <a:t>, responsabilizándose todos ellos de la gestión de calidad</a:t>
            </a:r>
            <a:r>
              <a:rPr lang="es-CL" sz="1900" dirty="0">
                <a:solidFill>
                  <a:schemeClr val="tx2"/>
                </a:solidFill>
                <a:latin typeface="Myriad Pro" panose="020B0503030403020204" pitchFamily="34" charset="0"/>
              </a:rPr>
              <a:t>, y se crea un sistema de calidad individualizado para cada empresa. </a:t>
            </a:r>
          </a:p>
          <a:p>
            <a:pPr algn="just">
              <a:buFont typeface="Wingdings" pitchFamily="2" charset="2"/>
              <a:buChar char="ü"/>
            </a:pPr>
            <a:endParaRPr lang="es-CL" sz="1900" dirty="0">
              <a:solidFill>
                <a:schemeClr val="tx2"/>
              </a:solidFill>
              <a:latin typeface="Myriad Pro" panose="020B0503030403020204" pitchFamily="34" charset="0"/>
            </a:endParaRPr>
          </a:p>
          <a:p>
            <a:pPr algn="just">
              <a:buFont typeface="Wingdings" pitchFamily="2" charset="2"/>
              <a:buChar char="ü"/>
            </a:pPr>
            <a:r>
              <a:rPr lang="es-CL" sz="1900" dirty="0">
                <a:solidFill>
                  <a:schemeClr val="tx2"/>
                </a:solidFill>
                <a:latin typeface="Myriad Pro" panose="020B0503030403020204" pitchFamily="34" charset="0"/>
              </a:rPr>
              <a:t>Se </a:t>
            </a:r>
            <a:r>
              <a:rPr lang="es-CL" sz="1900" dirty="0">
                <a:solidFill>
                  <a:schemeClr val="tx2"/>
                </a:solidFill>
                <a:highlight>
                  <a:srgbClr val="FFFF00"/>
                </a:highlight>
                <a:latin typeface="Myriad Pro" panose="020B0503030403020204" pitchFamily="34" charset="0"/>
              </a:rPr>
              <a:t>desarrollan Técnicas </a:t>
            </a:r>
            <a:r>
              <a:rPr lang="es-CL" sz="1900" dirty="0">
                <a:solidFill>
                  <a:schemeClr val="tx2"/>
                </a:solidFill>
                <a:latin typeface="Myriad Pro" panose="020B0503030403020204" pitchFamily="34" charset="0"/>
              </a:rPr>
              <a:t>y herramientas para </a:t>
            </a:r>
            <a:r>
              <a:rPr lang="es-CL" sz="1900" b="1" dirty="0">
                <a:solidFill>
                  <a:schemeClr val="tx2"/>
                </a:solidFill>
                <a:latin typeface="Myriad Pro" panose="020B0503030403020204" pitchFamily="34" charset="0"/>
              </a:rPr>
              <a:t>mejorar la calidad</a:t>
            </a:r>
            <a:r>
              <a:rPr lang="es-CL" sz="1900" dirty="0">
                <a:solidFill>
                  <a:schemeClr val="tx2"/>
                </a:solidFill>
                <a:latin typeface="Myriad Pro" panose="020B0503030403020204" pitchFamily="34" charset="0"/>
              </a:rPr>
              <a:t>, dándoles confianza a los clientes de que la empresa cumple con los requisitos para la  calidad que ha especificado.</a:t>
            </a:r>
          </a:p>
          <a:p>
            <a:pPr algn="just">
              <a:buFont typeface="Wingdings" pitchFamily="2" charset="2"/>
              <a:buChar char="ü"/>
            </a:pPr>
            <a:endParaRPr lang="es-CL" sz="1900" dirty="0">
              <a:solidFill>
                <a:schemeClr val="tx2"/>
              </a:solidFill>
              <a:latin typeface="Myriad Pro" panose="020B0503030403020204" pitchFamily="34" charset="0"/>
            </a:endParaRPr>
          </a:p>
          <a:p>
            <a:pPr algn="just">
              <a:buFont typeface="Wingdings" pitchFamily="2" charset="2"/>
              <a:buChar char="ü"/>
            </a:pPr>
            <a:r>
              <a:rPr lang="es-CL" sz="1900" dirty="0">
                <a:solidFill>
                  <a:schemeClr val="tx2"/>
                </a:solidFill>
                <a:latin typeface="Myriad Pro" panose="020B0503030403020204" pitchFamily="34" charset="0"/>
              </a:rPr>
              <a:t>Debido a la falta de uniformidad en los conceptos sobre la calidad, </a:t>
            </a:r>
            <a:r>
              <a:rPr lang="es-CL" sz="1900" b="1" dirty="0">
                <a:solidFill>
                  <a:schemeClr val="tx2"/>
                </a:solidFill>
                <a:latin typeface="Myriad Pro" panose="020B0503030403020204" pitchFamily="34" charset="0"/>
              </a:rPr>
              <a:t>se crea un </a:t>
            </a:r>
            <a:r>
              <a:rPr lang="es-CL" sz="1900" b="1" dirty="0">
                <a:solidFill>
                  <a:schemeClr val="tx2"/>
                </a:solidFill>
                <a:highlight>
                  <a:srgbClr val="FFFF00"/>
                </a:highlight>
                <a:latin typeface="Myriad Pro" panose="020B0503030403020204" pitchFamily="34" charset="0"/>
              </a:rPr>
              <a:t>sistema de normalización </a:t>
            </a:r>
            <a:r>
              <a:rPr lang="es-CL" sz="1900" dirty="0">
                <a:solidFill>
                  <a:schemeClr val="tx2"/>
                </a:solidFill>
                <a:highlight>
                  <a:srgbClr val="FFFF00"/>
                </a:highlight>
                <a:latin typeface="Myriad Pro" panose="020B0503030403020204" pitchFamily="34" charset="0"/>
              </a:rPr>
              <a:t>internaciona</a:t>
            </a:r>
            <a:r>
              <a:rPr lang="es-CL" sz="1900" dirty="0">
                <a:solidFill>
                  <a:schemeClr val="tx2"/>
                </a:solidFill>
                <a:latin typeface="Myriad Pro" panose="020B0503030403020204" pitchFamily="34" charset="0"/>
              </a:rPr>
              <a:t>l de la calidad, participando en su desarrollo e implementación gran cantidad de países y empresas.</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6764" y="5677618"/>
            <a:ext cx="1607236" cy="1180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912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2 Marcador de contenido"/>
          <p:cNvSpPr>
            <a:spLocks noGrp="1"/>
          </p:cNvSpPr>
          <p:nvPr>
            <p:ph idx="1"/>
          </p:nvPr>
        </p:nvSpPr>
        <p:spPr>
          <a:xfrm>
            <a:off x="422344" y="1448652"/>
            <a:ext cx="8229600" cy="4525963"/>
          </a:xfrm>
        </p:spPr>
        <p:txBody>
          <a:bodyPr>
            <a:noAutofit/>
          </a:bodyPr>
          <a:lstStyle/>
          <a:p>
            <a:pPr algn="just">
              <a:buFont typeface="Wingdings" pitchFamily="2" charset="2"/>
              <a:buChar char="ü"/>
            </a:pPr>
            <a:r>
              <a:rPr lang="es-CL" sz="1600" dirty="0">
                <a:solidFill>
                  <a:schemeClr val="tx2"/>
                </a:solidFill>
                <a:latin typeface="Myriad Pro" panose="020B0503030403020204" pitchFamily="34" charset="0"/>
              </a:rPr>
              <a:t>La Calidad Total es el </a:t>
            </a:r>
            <a:r>
              <a:rPr lang="es-CL" sz="1600" dirty="0">
                <a:solidFill>
                  <a:schemeClr val="tx2"/>
                </a:solidFill>
                <a:highlight>
                  <a:srgbClr val="FFFF00"/>
                </a:highlight>
                <a:latin typeface="Myriad Pro" panose="020B0503030403020204" pitchFamily="34" charset="0"/>
              </a:rPr>
              <a:t>estadio más evolucionado </a:t>
            </a:r>
            <a:r>
              <a:rPr lang="es-CL" sz="1600" dirty="0">
                <a:solidFill>
                  <a:schemeClr val="tx2"/>
                </a:solidFill>
                <a:latin typeface="Myriad Pro" panose="020B0503030403020204" pitchFamily="34" charset="0"/>
              </a:rPr>
              <a:t>dentro de las sucesivas transformaciones que ha sufrido el término Calidad a lo largo del tiempo.</a:t>
            </a:r>
          </a:p>
          <a:p>
            <a:pPr algn="just">
              <a:buFont typeface="Wingdings" pitchFamily="2" charset="2"/>
              <a:buChar char="ü"/>
            </a:pPr>
            <a:endParaRPr lang="es-CL" sz="1600" dirty="0">
              <a:solidFill>
                <a:schemeClr val="tx2"/>
              </a:solidFill>
              <a:latin typeface="Myriad Pro" panose="020B0503030403020204" pitchFamily="34" charset="0"/>
            </a:endParaRPr>
          </a:p>
          <a:p>
            <a:pPr algn="just">
              <a:buFont typeface="Wingdings" pitchFamily="2" charset="2"/>
              <a:buChar char="ü"/>
            </a:pPr>
            <a:r>
              <a:rPr lang="es-CL" sz="1600" dirty="0">
                <a:solidFill>
                  <a:schemeClr val="tx2"/>
                </a:solidFill>
                <a:latin typeface="Myriad Pro" panose="020B0503030403020204" pitchFamily="34" charset="0"/>
              </a:rPr>
              <a:t>La calidad Total ha permitido </a:t>
            </a:r>
            <a:r>
              <a:rPr lang="es-CL" sz="1600" dirty="0">
                <a:solidFill>
                  <a:schemeClr val="tx2"/>
                </a:solidFill>
                <a:highlight>
                  <a:srgbClr val="FFFF00"/>
                </a:highlight>
                <a:latin typeface="Myriad Pro" panose="020B0503030403020204" pitchFamily="34" charset="0"/>
              </a:rPr>
              <a:t>uniformar el concepto de calidad</a:t>
            </a:r>
            <a:r>
              <a:rPr lang="es-CL" sz="1600" dirty="0">
                <a:solidFill>
                  <a:schemeClr val="tx2"/>
                </a:solidFill>
                <a:latin typeface="Myriad Pro" panose="020B0503030403020204" pitchFamily="34" charset="0"/>
              </a:rPr>
              <a:t>, definiéndola en </a:t>
            </a:r>
            <a:r>
              <a:rPr lang="es-CL" sz="1600" dirty="0">
                <a:solidFill>
                  <a:srgbClr val="FF0000"/>
                </a:solidFill>
                <a:latin typeface="Myriad Pro" panose="020B0503030403020204" pitchFamily="34" charset="0"/>
              </a:rPr>
              <a:t>función del cliente </a:t>
            </a:r>
            <a:r>
              <a:rPr lang="es-CL" sz="1600" dirty="0">
                <a:solidFill>
                  <a:schemeClr val="tx2"/>
                </a:solidFill>
                <a:latin typeface="Myriad Pro" panose="020B0503030403020204" pitchFamily="34" charset="0"/>
              </a:rPr>
              <a:t>y evitando así multitud de puntos de vista que se daban anteriormente.</a:t>
            </a:r>
          </a:p>
          <a:p>
            <a:pPr algn="just">
              <a:buFont typeface="Wingdings" pitchFamily="2" charset="2"/>
              <a:buChar char="ü"/>
            </a:pPr>
            <a:endParaRPr lang="es-CL" sz="1600" dirty="0">
              <a:solidFill>
                <a:schemeClr val="tx2"/>
              </a:solidFill>
              <a:latin typeface="Myriad Pro" panose="020B0503030403020204" pitchFamily="34" charset="0"/>
            </a:endParaRPr>
          </a:p>
          <a:p>
            <a:pPr algn="just">
              <a:buFont typeface="Wingdings" pitchFamily="2" charset="2"/>
              <a:buChar char="ü"/>
            </a:pPr>
            <a:r>
              <a:rPr lang="es-CL" sz="1600" dirty="0">
                <a:solidFill>
                  <a:schemeClr val="tx2"/>
                </a:solidFill>
                <a:latin typeface="Myriad Pro" panose="020B0503030403020204" pitchFamily="34" charset="0"/>
              </a:rPr>
              <a:t>El concepto de cliente  </a:t>
            </a:r>
            <a:r>
              <a:rPr lang="es-CL" sz="1600" dirty="0">
                <a:solidFill>
                  <a:schemeClr val="tx2"/>
                </a:solidFill>
                <a:highlight>
                  <a:srgbClr val="FFFF00"/>
                </a:highlight>
                <a:latin typeface="Myriad Pro" panose="020B0503030403020204" pitchFamily="34" charset="0"/>
              </a:rPr>
              <a:t>implica  la interacción de intereses</a:t>
            </a:r>
            <a:r>
              <a:rPr lang="es-CL" sz="1600" dirty="0">
                <a:solidFill>
                  <a:schemeClr val="tx2"/>
                </a:solidFill>
                <a:latin typeface="Myriad Pro" panose="020B0503030403020204" pitchFamily="34" charset="0"/>
              </a:rPr>
              <a:t>. </a:t>
            </a:r>
          </a:p>
          <a:p>
            <a:pPr algn="just">
              <a:buFont typeface="Wingdings" pitchFamily="2" charset="2"/>
              <a:buChar char="ü"/>
            </a:pPr>
            <a:endParaRPr lang="es-CL" sz="1600" dirty="0">
              <a:solidFill>
                <a:schemeClr val="tx2"/>
              </a:solidFill>
              <a:latin typeface="Myriad Pro" panose="020B0503030403020204" pitchFamily="34" charset="0"/>
            </a:endParaRPr>
          </a:p>
          <a:p>
            <a:pPr algn="just">
              <a:buFont typeface="Wingdings" pitchFamily="2" charset="2"/>
              <a:buChar char="ü"/>
            </a:pPr>
            <a:r>
              <a:rPr lang="es-CL" sz="1600" dirty="0">
                <a:solidFill>
                  <a:schemeClr val="tx2"/>
                </a:solidFill>
                <a:latin typeface="Myriad Pro" panose="020B0503030403020204" pitchFamily="34" charset="0"/>
              </a:rPr>
              <a:t>El cliente </a:t>
            </a:r>
            <a:r>
              <a:rPr lang="es-CL" sz="1600" dirty="0">
                <a:solidFill>
                  <a:schemeClr val="tx2"/>
                </a:solidFill>
                <a:highlight>
                  <a:srgbClr val="FFFF00"/>
                </a:highlight>
                <a:latin typeface="Myriad Pro" panose="020B0503030403020204" pitchFamily="34" charset="0"/>
              </a:rPr>
              <a:t>no recibe gratuitamente un servicio </a:t>
            </a:r>
            <a:r>
              <a:rPr lang="es-CL" sz="1600" dirty="0">
                <a:solidFill>
                  <a:schemeClr val="tx2"/>
                </a:solidFill>
                <a:latin typeface="Myriad Pro" panose="020B0503030403020204" pitchFamily="34" charset="0"/>
              </a:rPr>
              <a:t>si no que  accede a el porque lo paga, ya sea en forma de prestación económica  directa, ya sea indirectamente, a través de impuestos. </a:t>
            </a:r>
          </a:p>
          <a:p>
            <a:pPr algn="just">
              <a:buFont typeface="Wingdings" pitchFamily="2" charset="2"/>
              <a:buChar char="ü"/>
            </a:pPr>
            <a:endParaRPr lang="es-CL" sz="1600" dirty="0">
              <a:solidFill>
                <a:schemeClr val="tx2"/>
              </a:solidFill>
              <a:latin typeface="Myriad Pro" panose="020B0503030403020204" pitchFamily="34" charset="0"/>
            </a:endParaRPr>
          </a:p>
          <a:p>
            <a:pPr algn="just">
              <a:buFont typeface="Wingdings" pitchFamily="2" charset="2"/>
              <a:buChar char="ü"/>
            </a:pPr>
            <a:r>
              <a:rPr lang="es-CL" sz="1600" dirty="0">
                <a:solidFill>
                  <a:schemeClr val="tx2"/>
                </a:solidFill>
                <a:latin typeface="Myriad Pro" panose="020B0503030403020204" pitchFamily="34" charset="0"/>
              </a:rPr>
              <a:t>Desde la perspectiva del cliente </a:t>
            </a:r>
            <a:r>
              <a:rPr lang="es-CL" sz="1600" dirty="0">
                <a:solidFill>
                  <a:schemeClr val="tx2"/>
                </a:solidFill>
                <a:highlight>
                  <a:srgbClr val="FFFF00"/>
                </a:highlight>
                <a:latin typeface="Myriad Pro" panose="020B0503030403020204" pitchFamily="34" charset="0"/>
              </a:rPr>
              <a:t>tiene derecho a exigir</a:t>
            </a:r>
            <a:r>
              <a:rPr lang="es-CL" sz="1600" dirty="0">
                <a:solidFill>
                  <a:schemeClr val="tx2"/>
                </a:solidFill>
                <a:latin typeface="Myriad Pro" panose="020B0503030403020204" pitchFamily="34" charset="0"/>
              </a:rPr>
              <a:t>  al respecto del servicio, sea ente público o privado, una </a:t>
            </a:r>
            <a:r>
              <a:rPr lang="es-CL" sz="1600" dirty="0">
                <a:solidFill>
                  <a:schemeClr val="tx2"/>
                </a:solidFill>
                <a:highlight>
                  <a:srgbClr val="FFFF00"/>
                </a:highlight>
                <a:latin typeface="Myriad Pro" panose="020B0503030403020204" pitchFamily="34" charset="0"/>
              </a:rPr>
              <a:t>atención y producto de calidad. </a:t>
            </a:r>
          </a:p>
          <a:p>
            <a:pPr algn="just">
              <a:buFont typeface="Wingdings" pitchFamily="2" charset="2"/>
              <a:buChar char="ü"/>
            </a:pPr>
            <a:endParaRPr lang="es-CL" sz="1600" dirty="0">
              <a:solidFill>
                <a:schemeClr val="tx2"/>
              </a:solidFill>
              <a:latin typeface="Myriad Pro" panose="020B0503030403020204" pitchFamily="34" charset="0"/>
            </a:endParaRPr>
          </a:p>
          <a:p>
            <a:pPr algn="just">
              <a:buFont typeface="Wingdings" pitchFamily="2" charset="2"/>
              <a:buChar char="ü"/>
            </a:pPr>
            <a:r>
              <a:rPr lang="es-CL" sz="1600" dirty="0">
                <a:solidFill>
                  <a:schemeClr val="tx2"/>
                </a:solidFill>
                <a:latin typeface="Myriad Pro" panose="020B0503030403020204" pitchFamily="34" charset="0"/>
              </a:rPr>
              <a:t>La Organización </a:t>
            </a:r>
            <a:r>
              <a:rPr lang="es-CL" sz="1600" dirty="0">
                <a:solidFill>
                  <a:schemeClr val="tx2"/>
                </a:solidFill>
                <a:highlight>
                  <a:srgbClr val="FFFF00"/>
                </a:highlight>
                <a:latin typeface="Myriad Pro" panose="020B0503030403020204" pitchFamily="34" charset="0"/>
              </a:rPr>
              <a:t>se orienta a  responder a las necesidades de los clientes </a:t>
            </a:r>
            <a:r>
              <a:rPr lang="es-CL" sz="1600" dirty="0">
                <a:solidFill>
                  <a:schemeClr val="tx2"/>
                </a:solidFill>
                <a:latin typeface="Myriad Pro" panose="020B0503030403020204" pitchFamily="34" charset="0"/>
              </a:rPr>
              <a:t>que tienen sus </a:t>
            </a:r>
            <a:r>
              <a:rPr lang="es-CL" sz="1600" dirty="0">
                <a:solidFill>
                  <a:srgbClr val="FF0000"/>
                </a:solidFill>
                <a:latin typeface="Myriad Pro" panose="020B0503030403020204" pitchFamily="34" charset="0"/>
              </a:rPr>
              <a:t>derechos y pueden hacerlos valer</a:t>
            </a:r>
            <a:r>
              <a:rPr lang="es-CL" sz="1600" dirty="0">
                <a:solidFill>
                  <a:schemeClr val="tx2"/>
                </a:solidFill>
                <a:latin typeface="Myriad Pro" panose="020B0503030403020204" pitchFamily="34" charset="0"/>
              </a:rPr>
              <a:t>, rechazando al prestador del servicio o producto.</a:t>
            </a:r>
          </a:p>
        </p:txBody>
      </p:sp>
      <p:sp>
        <p:nvSpPr>
          <p:cNvPr id="5" name="1 Título"/>
          <p:cNvSpPr>
            <a:spLocks noGrp="1"/>
          </p:cNvSpPr>
          <p:nvPr>
            <p:ph type="title"/>
          </p:nvPr>
        </p:nvSpPr>
        <p:spPr/>
        <p:txBody>
          <a:bodyPr>
            <a:normAutofit fontScale="90000"/>
          </a:bodyPr>
          <a:lstStyle/>
          <a:p>
            <a:pPr algn="ctr">
              <a:spcBef>
                <a:spcPct val="20000"/>
              </a:spcBef>
              <a:buFont typeface="Arial" pitchFamily="34" charset="0"/>
            </a:pPr>
            <a:r>
              <a:rPr lang="es-CL" sz="3600" b="1" dirty="0">
                <a:solidFill>
                  <a:schemeClr val="tx2"/>
                </a:solidFill>
                <a:latin typeface="Myriad Pro" panose="020B0503030403020204" pitchFamily="34" charset="0"/>
              </a:rPr>
              <a:t>Evolución de la Gestión de la Calidad</a:t>
            </a:r>
            <a:br>
              <a:rPr lang="es-CL" sz="3600" b="1" dirty="0">
                <a:solidFill>
                  <a:schemeClr val="tx2"/>
                </a:solidFill>
                <a:latin typeface="Myriad Pro" panose="020B0503030403020204" pitchFamily="34" charset="0"/>
              </a:rPr>
            </a:br>
            <a:r>
              <a:rPr lang="es-CL" sz="3600" b="1" dirty="0">
                <a:solidFill>
                  <a:schemeClr val="tx2"/>
                </a:solidFill>
                <a:latin typeface="Myriad Pro" panose="020B0503030403020204" pitchFamily="34" charset="0"/>
              </a:rPr>
              <a:t>IV Etapa Calidad Total</a:t>
            </a:r>
          </a:p>
        </p:txBody>
      </p:sp>
    </p:spTree>
    <p:extLst>
      <p:ext uri="{BB962C8B-B14F-4D97-AF65-F5344CB8AC3E}">
        <p14:creationId xmlns:p14="http://schemas.microsoft.com/office/powerpoint/2010/main" val="4211551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p:txBody>
          <a:bodyPr>
            <a:noAutofit/>
          </a:bodyPr>
          <a:lstStyle/>
          <a:p>
            <a:pPr>
              <a:spcBef>
                <a:spcPct val="20000"/>
              </a:spcBef>
            </a:pPr>
            <a:r>
              <a:rPr lang="es-CL" sz="2800" b="1" dirty="0">
                <a:solidFill>
                  <a:schemeClr val="tx2"/>
                </a:solidFill>
                <a:latin typeface="Myriad Pro" panose="020B0503030403020204" pitchFamily="34" charset="0"/>
              </a:rPr>
              <a:t>La calidad es total porque engloba  todos los aspectos de la organización….. </a:t>
            </a:r>
          </a:p>
        </p:txBody>
      </p:sp>
      <p:sp>
        <p:nvSpPr>
          <p:cNvPr id="11267" name="2 Marcador de contenido"/>
          <p:cNvSpPr>
            <a:spLocks noGrp="1"/>
          </p:cNvSpPr>
          <p:nvPr>
            <p:ph idx="1"/>
          </p:nvPr>
        </p:nvSpPr>
        <p:spPr>
          <a:xfrm>
            <a:off x="467544" y="1844824"/>
            <a:ext cx="8229600" cy="4525963"/>
          </a:xfrm>
        </p:spPr>
        <p:txBody>
          <a:bodyPr>
            <a:normAutofit/>
          </a:bodyPr>
          <a:lstStyle/>
          <a:p>
            <a:pPr algn="just">
              <a:lnSpc>
                <a:spcPct val="110000"/>
              </a:lnSpc>
              <a:buFont typeface="Wingdings" pitchFamily="2" charset="2"/>
              <a:buChar char="ü"/>
            </a:pPr>
            <a:r>
              <a:rPr lang="es-CL" sz="1800" dirty="0">
                <a:solidFill>
                  <a:schemeClr val="tx2"/>
                </a:solidFill>
                <a:latin typeface="Myriad Pro" panose="020B0503030403020204" pitchFamily="34" charset="0"/>
              </a:rPr>
              <a:t>La calidad se relaciona con la </a:t>
            </a:r>
            <a:r>
              <a:rPr lang="es-CL" sz="1800" dirty="0">
                <a:solidFill>
                  <a:schemeClr val="tx2"/>
                </a:solidFill>
                <a:highlight>
                  <a:srgbClr val="FFFF00"/>
                </a:highlight>
                <a:latin typeface="Myriad Pro" panose="020B0503030403020204" pitchFamily="34" charset="0"/>
              </a:rPr>
              <a:t>satisfacción plena del cliente</a:t>
            </a:r>
            <a:r>
              <a:rPr lang="es-CL" sz="1800" dirty="0">
                <a:solidFill>
                  <a:schemeClr val="tx2"/>
                </a:solidFill>
                <a:latin typeface="Myriad Pro" panose="020B0503030403020204" pitchFamily="34" charset="0"/>
              </a:rPr>
              <a:t>.</a:t>
            </a:r>
          </a:p>
          <a:p>
            <a:pPr algn="just">
              <a:lnSpc>
                <a:spcPct val="110000"/>
              </a:lnSpc>
              <a:buFont typeface="Wingdings" pitchFamily="2" charset="2"/>
              <a:buChar char="ü"/>
            </a:pPr>
            <a:r>
              <a:rPr lang="es-CL" sz="1800" dirty="0">
                <a:solidFill>
                  <a:schemeClr val="tx2"/>
                </a:solidFill>
                <a:latin typeface="Myriad Pro" panose="020B0503030403020204" pitchFamily="34" charset="0"/>
              </a:rPr>
              <a:t>Se introducen los conceptos del </a:t>
            </a:r>
            <a:r>
              <a:rPr lang="es-CL" sz="1800" dirty="0">
                <a:solidFill>
                  <a:schemeClr val="tx2"/>
                </a:solidFill>
                <a:highlight>
                  <a:srgbClr val="FFFF00"/>
                </a:highlight>
                <a:latin typeface="Myriad Pro" panose="020B0503030403020204" pitchFamily="34" charset="0"/>
              </a:rPr>
              <a:t>cliente interno y externo</a:t>
            </a:r>
            <a:r>
              <a:rPr lang="es-CL" sz="1800" dirty="0">
                <a:solidFill>
                  <a:schemeClr val="tx2"/>
                </a:solidFill>
                <a:latin typeface="Myriad Pro" panose="020B0503030403020204" pitchFamily="34" charset="0"/>
              </a:rPr>
              <a:t>.</a:t>
            </a:r>
          </a:p>
          <a:p>
            <a:pPr algn="just">
              <a:lnSpc>
                <a:spcPct val="110000"/>
              </a:lnSpc>
              <a:buFont typeface="Wingdings" pitchFamily="2" charset="2"/>
              <a:buChar char="ü"/>
            </a:pPr>
            <a:r>
              <a:rPr lang="es-CL" sz="1800" dirty="0">
                <a:solidFill>
                  <a:schemeClr val="tx2"/>
                </a:solidFill>
                <a:latin typeface="Myriad Pro" panose="020B0503030403020204" pitchFamily="34" charset="0"/>
              </a:rPr>
              <a:t>La responsabilidad de la dirección en la calidad.</a:t>
            </a:r>
          </a:p>
          <a:p>
            <a:pPr algn="just">
              <a:lnSpc>
                <a:spcPct val="110000"/>
              </a:lnSpc>
              <a:buFont typeface="Wingdings" pitchFamily="2" charset="2"/>
              <a:buChar char="ü"/>
            </a:pPr>
            <a:r>
              <a:rPr lang="es-CL" sz="1800" dirty="0">
                <a:solidFill>
                  <a:schemeClr val="tx2"/>
                </a:solidFill>
                <a:latin typeface="Myriad Pro" panose="020B0503030403020204" pitchFamily="34" charset="0"/>
              </a:rPr>
              <a:t>La </a:t>
            </a:r>
            <a:r>
              <a:rPr lang="es-CL" sz="1800" dirty="0">
                <a:solidFill>
                  <a:schemeClr val="tx2"/>
                </a:solidFill>
                <a:highlight>
                  <a:srgbClr val="FFFF00"/>
                </a:highlight>
                <a:latin typeface="Myriad Pro" panose="020B0503030403020204" pitchFamily="34" charset="0"/>
              </a:rPr>
              <a:t>Participación de todo el Personal </a:t>
            </a:r>
            <a:r>
              <a:rPr lang="es-CL" sz="1800" dirty="0">
                <a:solidFill>
                  <a:schemeClr val="tx2"/>
                </a:solidFill>
                <a:latin typeface="Myriad Pro" panose="020B0503030403020204" pitchFamily="34" charset="0"/>
              </a:rPr>
              <a:t>de la empresa en mejorar la calidad permanentemente.</a:t>
            </a:r>
          </a:p>
          <a:p>
            <a:pPr algn="just">
              <a:lnSpc>
                <a:spcPct val="110000"/>
              </a:lnSpc>
              <a:buFont typeface="Wingdings" pitchFamily="2" charset="2"/>
              <a:buChar char="ü"/>
            </a:pPr>
            <a:r>
              <a:rPr lang="es-CL" sz="1800" dirty="0">
                <a:solidFill>
                  <a:schemeClr val="tx2"/>
                </a:solidFill>
                <a:latin typeface="Myriad Pro" panose="020B0503030403020204" pitchFamily="34" charset="0"/>
              </a:rPr>
              <a:t>La calidad se busca </a:t>
            </a:r>
            <a:r>
              <a:rPr lang="es-CL" sz="1800" dirty="0">
                <a:solidFill>
                  <a:schemeClr val="tx2"/>
                </a:solidFill>
                <a:highlight>
                  <a:srgbClr val="FFFF00"/>
                </a:highlight>
                <a:latin typeface="Myriad Pro" panose="020B0503030403020204" pitchFamily="34" charset="0"/>
              </a:rPr>
              <a:t>en toda la Organización, no Solo en el Producto/Servicio</a:t>
            </a:r>
            <a:r>
              <a:rPr lang="es-CL" sz="1800" dirty="0">
                <a:solidFill>
                  <a:schemeClr val="tx2"/>
                </a:solidFill>
                <a:latin typeface="Myriad Pro" panose="020B0503030403020204" pitchFamily="34" charset="0"/>
              </a:rPr>
              <a:t>.</a:t>
            </a:r>
          </a:p>
          <a:p>
            <a:pPr algn="just">
              <a:lnSpc>
                <a:spcPct val="110000"/>
              </a:lnSpc>
              <a:buFont typeface="Wingdings" pitchFamily="2" charset="2"/>
              <a:buChar char="ü"/>
            </a:pPr>
            <a:r>
              <a:rPr lang="es-CL" sz="1800" dirty="0">
                <a:solidFill>
                  <a:schemeClr val="tx2"/>
                </a:solidFill>
                <a:latin typeface="Myriad Pro" panose="020B0503030403020204" pitchFamily="34" charset="0"/>
              </a:rPr>
              <a:t>La aplicación de </a:t>
            </a:r>
            <a:r>
              <a:rPr lang="es-CL" sz="1800" dirty="0">
                <a:solidFill>
                  <a:srgbClr val="FF0000"/>
                </a:solidFill>
                <a:latin typeface="Myriad Pro" panose="020B0503030403020204" pitchFamily="34" charset="0"/>
              </a:rPr>
              <a:t>métodos y Herramientas</a:t>
            </a:r>
            <a:r>
              <a:rPr lang="es-CL" sz="1800" dirty="0">
                <a:solidFill>
                  <a:schemeClr val="tx2"/>
                </a:solidFill>
                <a:latin typeface="Myriad Pro" panose="020B0503030403020204" pitchFamily="34" charset="0"/>
              </a:rPr>
              <a:t> para </a:t>
            </a:r>
            <a:r>
              <a:rPr lang="es-CL" sz="1800" dirty="0">
                <a:solidFill>
                  <a:schemeClr val="tx2"/>
                </a:solidFill>
                <a:highlight>
                  <a:srgbClr val="FFFF00"/>
                </a:highlight>
                <a:latin typeface="Myriad Pro" panose="020B0503030403020204" pitchFamily="34" charset="0"/>
              </a:rPr>
              <a:t>asegurar la mejora continua de los productos o servicios.</a:t>
            </a:r>
          </a:p>
          <a:p>
            <a:pPr algn="just">
              <a:lnSpc>
                <a:spcPct val="110000"/>
              </a:lnSpc>
              <a:buFont typeface="Wingdings" pitchFamily="2" charset="2"/>
              <a:buChar char="ü"/>
            </a:pPr>
            <a:r>
              <a:rPr lang="es-CL" sz="1800" dirty="0">
                <a:solidFill>
                  <a:schemeClr val="tx2"/>
                </a:solidFill>
                <a:latin typeface="Myriad Pro" panose="020B0503030403020204" pitchFamily="34" charset="0"/>
              </a:rPr>
              <a:t>La Calidad del producto es ahora una </a:t>
            </a:r>
            <a:r>
              <a:rPr lang="es-CL" sz="1800" dirty="0">
                <a:solidFill>
                  <a:schemeClr val="tx2"/>
                </a:solidFill>
                <a:highlight>
                  <a:srgbClr val="FFFF00"/>
                </a:highlight>
                <a:latin typeface="Myriad Pro" panose="020B0503030403020204" pitchFamily="34" charset="0"/>
              </a:rPr>
              <a:t>consecuencia</a:t>
            </a:r>
            <a:r>
              <a:rPr lang="es-CL" sz="1800" dirty="0">
                <a:solidFill>
                  <a:schemeClr val="tx2"/>
                </a:solidFill>
                <a:latin typeface="Myriad Pro" panose="020B0503030403020204" pitchFamily="34" charset="0"/>
              </a:rPr>
              <a:t> de las actividades de las empresas.</a:t>
            </a:r>
          </a:p>
          <a:p>
            <a:pPr algn="just">
              <a:lnSpc>
                <a:spcPct val="110000"/>
              </a:lnSpc>
              <a:buFont typeface="Wingdings" pitchFamily="2" charset="2"/>
              <a:buChar char="ü"/>
            </a:pPr>
            <a:endParaRPr lang="es-CL" sz="1600" dirty="0">
              <a:solidFill>
                <a:schemeClr val="tx2"/>
              </a:solidFill>
              <a:latin typeface="Myriad Pro" panose="020B0503030403020204" pitchFamily="34" charset="0"/>
            </a:endParaRPr>
          </a:p>
          <a:p>
            <a:pPr marL="0" indent="0" algn="ctr">
              <a:lnSpc>
                <a:spcPct val="110000"/>
              </a:lnSpc>
              <a:buNone/>
            </a:pPr>
            <a:r>
              <a:rPr lang="es-CL" sz="1600" dirty="0">
                <a:solidFill>
                  <a:schemeClr val="tx2"/>
                </a:solidFill>
                <a:latin typeface="Myriad Pro" panose="020B0503030403020204" pitchFamily="34" charset="0"/>
              </a:rPr>
              <a:t>«</a:t>
            </a:r>
            <a:r>
              <a:rPr lang="es-CL" sz="2400" b="1" dirty="0">
                <a:solidFill>
                  <a:schemeClr val="tx2"/>
                </a:solidFill>
                <a:latin typeface="Myriad Pro" panose="020B0503030403020204" pitchFamily="34" charset="0"/>
              </a:rPr>
              <a:t>Gestión de la calidad total y gestión estratégica» </a:t>
            </a:r>
          </a:p>
        </p:txBody>
      </p:sp>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1660" y="1417638"/>
            <a:ext cx="1715484" cy="1147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1562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p:txBody>
          <a:bodyPr>
            <a:normAutofit/>
          </a:bodyPr>
          <a:lstStyle/>
          <a:p>
            <a:pPr>
              <a:spcBef>
                <a:spcPct val="20000"/>
              </a:spcBef>
            </a:pPr>
            <a:r>
              <a:rPr lang="es-CL" sz="3600" b="1" dirty="0">
                <a:solidFill>
                  <a:schemeClr val="tx2"/>
                </a:solidFill>
                <a:latin typeface="Myriad Pro" panose="020B0503030403020204" pitchFamily="34" charset="0"/>
              </a:rPr>
              <a:t>Definiciones Ampliada  de Calidad</a:t>
            </a:r>
          </a:p>
        </p:txBody>
      </p:sp>
      <p:sp>
        <p:nvSpPr>
          <p:cNvPr id="11267" name="2 Marcador de contenido"/>
          <p:cNvSpPr>
            <a:spLocks noGrp="1"/>
          </p:cNvSpPr>
          <p:nvPr>
            <p:ph idx="1"/>
          </p:nvPr>
        </p:nvSpPr>
        <p:spPr>
          <a:xfrm>
            <a:off x="467543" y="1406624"/>
            <a:ext cx="8229600" cy="4525963"/>
          </a:xfrm>
        </p:spPr>
        <p:txBody>
          <a:bodyPr>
            <a:normAutofit/>
          </a:bodyPr>
          <a:lstStyle/>
          <a:p>
            <a:pPr algn="just">
              <a:buFont typeface="Wingdings" pitchFamily="2" charset="2"/>
              <a:buChar char="ü"/>
            </a:pPr>
            <a:r>
              <a:rPr lang="es-CL" sz="2000" dirty="0">
                <a:solidFill>
                  <a:schemeClr val="tx2"/>
                </a:solidFill>
                <a:latin typeface="Myriad Pro" panose="020B0503030403020204" pitchFamily="34" charset="0"/>
              </a:rPr>
              <a:t>La calidad tiene 2 aspectos, </a:t>
            </a:r>
            <a:r>
              <a:rPr lang="es-CL" sz="2000" b="1" dirty="0">
                <a:solidFill>
                  <a:schemeClr val="tx2"/>
                </a:solidFill>
                <a:latin typeface="Myriad Pro" panose="020B0503030403020204" pitchFamily="34" charset="0"/>
              </a:rPr>
              <a:t>uno que tiene que ver con la consideración de la calidad como una </a:t>
            </a:r>
            <a:r>
              <a:rPr lang="es-CL" sz="2000" b="1" dirty="0">
                <a:solidFill>
                  <a:schemeClr val="tx2"/>
                </a:solidFill>
                <a:highlight>
                  <a:srgbClr val="FFFF00"/>
                </a:highlight>
                <a:latin typeface="Myriad Pro" panose="020B0503030403020204" pitchFamily="34" charset="0"/>
              </a:rPr>
              <a:t>realidad objetiva</a:t>
            </a:r>
            <a:r>
              <a:rPr lang="es-CL" sz="2000" b="1" dirty="0">
                <a:solidFill>
                  <a:schemeClr val="tx2"/>
                </a:solidFill>
                <a:latin typeface="Myriad Pro" panose="020B0503030403020204" pitchFamily="34" charset="0"/>
              </a:rPr>
              <a:t>, independiente de la existencia del hombre</a:t>
            </a:r>
            <a:r>
              <a:rPr lang="es-CL" sz="2000" dirty="0">
                <a:solidFill>
                  <a:schemeClr val="tx2"/>
                </a:solidFill>
                <a:latin typeface="Myriad Pro" panose="020B0503030403020204" pitchFamily="34" charset="0"/>
              </a:rPr>
              <a:t>. </a:t>
            </a:r>
          </a:p>
          <a:p>
            <a:pPr algn="just">
              <a:buFont typeface="Wingdings" pitchFamily="2" charset="2"/>
              <a:buChar char="ü"/>
            </a:pPr>
            <a:endParaRPr lang="es-CL" sz="2000" dirty="0">
              <a:solidFill>
                <a:schemeClr val="tx2"/>
              </a:solidFill>
              <a:latin typeface="Myriad Pro" panose="020B0503030403020204" pitchFamily="34" charset="0"/>
            </a:endParaRPr>
          </a:p>
          <a:p>
            <a:pPr algn="just">
              <a:buFont typeface="Wingdings" pitchFamily="2" charset="2"/>
              <a:buChar char="ü"/>
            </a:pPr>
            <a:r>
              <a:rPr lang="es-CL" sz="2000" dirty="0">
                <a:solidFill>
                  <a:schemeClr val="tx2"/>
                </a:solidFill>
                <a:latin typeface="Myriad Pro" panose="020B0503030403020204" pitchFamily="34" charset="0"/>
              </a:rPr>
              <a:t>El otro tiene que ver </a:t>
            </a:r>
            <a:r>
              <a:rPr lang="es-CL" sz="2000" b="1" dirty="0">
                <a:solidFill>
                  <a:schemeClr val="tx2"/>
                </a:solidFill>
                <a:latin typeface="Myriad Pro" panose="020B0503030403020204" pitchFamily="34" charset="0"/>
              </a:rPr>
              <a:t>con lo que </a:t>
            </a:r>
            <a:r>
              <a:rPr lang="es-CL" sz="2000" b="1" dirty="0">
                <a:solidFill>
                  <a:schemeClr val="tx2"/>
                </a:solidFill>
                <a:highlight>
                  <a:srgbClr val="FFFF00"/>
                </a:highlight>
                <a:latin typeface="Myriad Pro" panose="020B0503030403020204" pitchFamily="34" charset="0"/>
              </a:rPr>
              <a:t>pensamos, sentimos o percibimos </a:t>
            </a:r>
            <a:r>
              <a:rPr lang="es-CL" sz="2000" b="1" dirty="0">
                <a:solidFill>
                  <a:schemeClr val="tx2"/>
                </a:solidFill>
                <a:latin typeface="Myriad Pro" panose="020B0503030403020204" pitchFamily="34" charset="0"/>
              </a:rPr>
              <a:t>como un resultado de la </a:t>
            </a:r>
            <a:r>
              <a:rPr lang="es-CL" sz="2000" b="1" dirty="0">
                <a:solidFill>
                  <a:schemeClr val="tx2"/>
                </a:solidFill>
                <a:highlight>
                  <a:srgbClr val="FFFF00"/>
                </a:highlight>
                <a:latin typeface="Myriad Pro" panose="020B0503030403020204" pitchFamily="34" charset="0"/>
              </a:rPr>
              <a:t>realidad objetiva</a:t>
            </a:r>
            <a:r>
              <a:rPr lang="es-CL" sz="2000" b="1" dirty="0">
                <a:solidFill>
                  <a:schemeClr val="tx2"/>
                </a:solidFill>
                <a:latin typeface="Myriad Pro" panose="020B0503030403020204" pitchFamily="34" charset="0"/>
              </a:rPr>
              <a:t>. </a:t>
            </a:r>
            <a:r>
              <a:rPr lang="es-CL" sz="2000" dirty="0">
                <a:solidFill>
                  <a:schemeClr val="tx2"/>
                </a:solidFill>
                <a:latin typeface="Myriad Pro" panose="020B0503030403020204" pitchFamily="34" charset="0"/>
              </a:rPr>
              <a:t>Este Lado subjetivo de la calidad está </a:t>
            </a:r>
            <a:r>
              <a:rPr lang="es-CL" sz="2000" dirty="0">
                <a:solidFill>
                  <a:srgbClr val="FF0000"/>
                </a:solidFill>
                <a:latin typeface="Myriad Pro" panose="020B0503030403020204" pitchFamily="34" charset="0"/>
              </a:rPr>
              <a:t>ligado íntimamente al valor.</a:t>
            </a:r>
          </a:p>
          <a:p>
            <a:pPr algn="just">
              <a:buFont typeface="Wingdings" pitchFamily="2" charset="2"/>
              <a:buChar char="ü"/>
            </a:pPr>
            <a:endParaRPr lang="es-CL" sz="2000" dirty="0">
              <a:solidFill>
                <a:schemeClr val="tx2"/>
              </a:solidFill>
              <a:latin typeface="Myriad Pro" panose="020B0503030403020204" pitchFamily="34" charset="0"/>
            </a:endParaRPr>
          </a:p>
          <a:p>
            <a:pPr algn="just">
              <a:buFont typeface="Wingdings" pitchFamily="2" charset="2"/>
              <a:buChar char="ü"/>
            </a:pPr>
            <a:r>
              <a:rPr lang="es-CL" sz="2000" b="1" dirty="0">
                <a:solidFill>
                  <a:schemeClr val="tx2"/>
                </a:solidFill>
                <a:latin typeface="Myriad Pro" panose="020B0503030403020204" pitchFamily="34" charset="0"/>
              </a:rPr>
              <a:t>La calidad </a:t>
            </a:r>
            <a:r>
              <a:rPr lang="es-CL" sz="2000" b="1" dirty="0">
                <a:solidFill>
                  <a:schemeClr val="tx2"/>
                </a:solidFill>
                <a:highlight>
                  <a:srgbClr val="FFFF00"/>
                </a:highlight>
                <a:latin typeface="Myriad Pro" panose="020B0503030403020204" pitchFamily="34" charset="0"/>
              </a:rPr>
              <a:t>es la educación al uso</a:t>
            </a:r>
            <a:r>
              <a:rPr lang="es-CL" sz="2000" dirty="0">
                <a:solidFill>
                  <a:schemeClr val="tx2"/>
                </a:solidFill>
                <a:highlight>
                  <a:srgbClr val="FFFF00"/>
                </a:highlight>
                <a:latin typeface="Myriad Pro" panose="020B0503030403020204" pitchFamily="34" charset="0"/>
              </a:rPr>
              <a:t>, </a:t>
            </a:r>
            <a:r>
              <a:rPr lang="es-CL" sz="2000" dirty="0">
                <a:solidFill>
                  <a:schemeClr val="tx2"/>
                </a:solidFill>
                <a:latin typeface="Myriad Pro" panose="020B0503030403020204" pitchFamily="34" charset="0"/>
              </a:rPr>
              <a:t>diferenciándose </a:t>
            </a:r>
            <a:r>
              <a:rPr lang="es-CL" sz="2000" dirty="0">
                <a:solidFill>
                  <a:srgbClr val="FF0000"/>
                </a:solidFill>
                <a:latin typeface="Myriad Pro" panose="020B0503030403020204" pitchFamily="34" charset="0"/>
              </a:rPr>
              <a:t>varios aspectos del producto </a:t>
            </a:r>
            <a:r>
              <a:rPr lang="es-CL" sz="2000" dirty="0">
                <a:solidFill>
                  <a:schemeClr val="tx2"/>
                </a:solidFill>
                <a:latin typeface="Myriad Pro" panose="020B0503030403020204" pitchFamily="34" charset="0"/>
              </a:rPr>
              <a:t> que el usuario puede reconocer para comprobar si realmente son de utilidad.</a:t>
            </a:r>
          </a:p>
          <a:p>
            <a:pPr algn="just">
              <a:buFont typeface="Wingdings" pitchFamily="2" charset="2"/>
              <a:buChar char="ü"/>
            </a:pPr>
            <a:endParaRPr lang="es-CL" sz="2400" dirty="0">
              <a:solidFill>
                <a:srgbClr val="376092"/>
              </a:solidFill>
              <a:latin typeface="Arial" charset="0"/>
              <a:cs typeface="Arial"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8251" y="5092206"/>
            <a:ext cx="1488185" cy="1278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915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93740" y="4081674"/>
            <a:ext cx="5079781" cy="2062103"/>
          </a:xfrm>
          <a:prstGeom prst="rect">
            <a:avLst/>
          </a:prstGeom>
          <a:noFill/>
        </p:spPr>
        <p:txBody>
          <a:bodyPr wrap="square" rtlCol="0">
            <a:spAutoFit/>
          </a:bodyPr>
          <a:lstStyle/>
          <a:p>
            <a:pPr algn="ctr"/>
            <a:r>
              <a:rPr lang="es-CL" sz="3200" b="1" u="sng" dirty="0">
                <a:solidFill>
                  <a:schemeClr val="tx2"/>
                </a:solidFill>
                <a:latin typeface="Myriad Pro" panose="020B0503030403020204" pitchFamily="34" charset="0"/>
              </a:rPr>
              <a:t>Contextualización</a:t>
            </a:r>
          </a:p>
          <a:p>
            <a:pPr marL="457200" indent="-457200" algn="ctr">
              <a:buFontTx/>
              <a:buChar char="-"/>
            </a:pPr>
            <a:endParaRPr lang="es-CL" sz="2400" dirty="0">
              <a:solidFill>
                <a:schemeClr val="tx2"/>
              </a:solidFill>
              <a:latin typeface="Myriad Pro" panose="020B0503030403020204" pitchFamily="34" charset="0"/>
            </a:endParaRPr>
          </a:p>
          <a:p>
            <a:pPr marL="457200" indent="-457200" algn="ctr">
              <a:buFontTx/>
              <a:buChar char="-"/>
            </a:pPr>
            <a:r>
              <a:rPr lang="es-CL" sz="2400" dirty="0">
                <a:solidFill>
                  <a:schemeClr val="tx2"/>
                </a:solidFill>
                <a:latin typeface="Myriad Pro" panose="020B0503030403020204" pitchFamily="34" charset="0"/>
              </a:rPr>
              <a:t>Globalización.</a:t>
            </a:r>
          </a:p>
          <a:p>
            <a:pPr marL="457200" indent="-457200" algn="ctr">
              <a:buFontTx/>
              <a:buChar char="-"/>
            </a:pPr>
            <a:r>
              <a:rPr lang="es-CL" sz="2400" dirty="0">
                <a:solidFill>
                  <a:schemeClr val="tx2"/>
                </a:solidFill>
                <a:latin typeface="Myriad Pro" panose="020B0503030403020204" pitchFamily="34" charset="0"/>
              </a:rPr>
              <a:t>Tratados Comerciales</a:t>
            </a:r>
          </a:p>
          <a:p>
            <a:pPr marL="457200" indent="-457200" algn="ctr">
              <a:buFontTx/>
              <a:buChar char="-"/>
            </a:pPr>
            <a:r>
              <a:rPr lang="es-CL" sz="2400" dirty="0">
                <a:solidFill>
                  <a:schemeClr val="tx2"/>
                </a:solidFill>
                <a:latin typeface="Myriad Pro" panose="020B0503030403020204" pitchFamily="34" charset="0"/>
              </a:rPr>
              <a:t>Calidad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087" y="412795"/>
            <a:ext cx="5029200"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9775" y="3483602"/>
            <a:ext cx="2983770" cy="2300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7511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a:xfrm>
            <a:off x="1024253" y="271178"/>
            <a:ext cx="7886700" cy="1325563"/>
          </a:xfrm>
        </p:spPr>
        <p:txBody>
          <a:bodyPr>
            <a:normAutofit/>
          </a:bodyPr>
          <a:lstStyle/>
          <a:p>
            <a:pPr algn="ctr">
              <a:spcBef>
                <a:spcPct val="20000"/>
              </a:spcBef>
            </a:pPr>
            <a:r>
              <a:rPr lang="es-CL" sz="4800" b="1" dirty="0">
                <a:solidFill>
                  <a:schemeClr val="tx2"/>
                </a:solidFill>
                <a:latin typeface="Myriad Pro" panose="020B0503030403020204" pitchFamily="34" charset="0"/>
              </a:rPr>
              <a:t>Norma ISO</a:t>
            </a:r>
          </a:p>
        </p:txBody>
      </p:sp>
      <p:sp>
        <p:nvSpPr>
          <p:cNvPr id="11267" name="2 Marcador de contenido"/>
          <p:cNvSpPr>
            <a:spLocks noGrp="1"/>
          </p:cNvSpPr>
          <p:nvPr>
            <p:ph idx="1"/>
          </p:nvPr>
        </p:nvSpPr>
        <p:spPr>
          <a:xfrm>
            <a:off x="457200" y="1751287"/>
            <a:ext cx="8229600" cy="4774046"/>
          </a:xfrm>
        </p:spPr>
        <p:txBody>
          <a:bodyPr>
            <a:normAutofit fontScale="92500" lnSpcReduction="20000"/>
          </a:bodyPr>
          <a:lstStyle/>
          <a:p>
            <a:pPr algn="just">
              <a:buFont typeface="Wingdings" pitchFamily="2" charset="2"/>
              <a:buChar char="ü"/>
            </a:pPr>
            <a:r>
              <a:rPr lang="es-CL" sz="1800" dirty="0">
                <a:solidFill>
                  <a:schemeClr val="tx2"/>
                </a:solidFill>
                <a:latin typeface="Myriad Pro" panose="020B0503030403020204" pitchFamily="34" charset="0"/>
              </a:rPr>
              <a:t>Las normas ISO 9000 consolidan la terminología sobre la calidad en el ámbito internacional. Sobre la calidad Dice: </a:t>
            </a:r>
            <a:r>
              <a:rPr lang="es-CL" sz="1800" b="1" dirty="0">
                <a:solidFill>
                  <a:schemeClr val="tx2"/>
                </a:solidFill>
                <a:latin typeface="Myriad Pro" panose="020B0503030403020204" pitchFamily="34" charset="0"/>
              </a:rPr>
              <a:t>"</a:t>
            </a:r>
            <a:r>
              <a:rPr lang="es-CL" sz="1800" b="1" dirty="0">
                <a:solidFill>
                  <a:schemeClr val="tx2"/>
                </a:solidFill>
                <a:highlight>
                  <a:srgbClr val="FFFF00"/>
                </a:highlight>
                <a:latin typeface="Myriad Pro" panose="020B0503030403020204" pitchFamily="34" charset="0"/>
              </a:rPr>
              <a:t>La calidad es la facultad de un conjunto de características inherentes de Un Producto, Sistema o Proceso para cumplir los requisitos de los clientes y de otras partes interesadas</a:t>
            </a:r>
            <a:r>
              <a:rPr lang="es-CL" sz="1800" b="1" dirty="0">
                <a:solidFill>
                  <a:schemeClr val="tx2"/>
                </a:solidFill>
                <a:latin typeface="Myriad Pro" panose="020B0503030403020204" pitchFamily="34" charset="0"/>
              </a:rPr>
              <a:t>"</a:t>
            </a:r>
          </a:p>
          <a:p>
            <a:pPr algn="just">
              <a:buFont typeface="Wingdings" pitchFamily="2" charset="2"/>
              <a:buChar char="ü"/>
            </a:pPr>
            <a:endParaRPr lang="es-CL" sz="1800" dirty="0">
              <a:solidFill>
                <a:schemeClr val="tx2"/>
              </a:solidFill>
              <a:latin typeface="Myriad Pro" panose="020B0503030403020204" pitchFamily="34" charset="0"/>
            </a:endParaRPr>
          </a:p>
          <a:p>
            <a:pPr algn="just">
              <a:buFont typeface="Wingdings" pitchFamily="2" charset="2"/>
              <a:buChar char="ü"/>
            </a:pPr>
            <a:r>
              <a:rPr lang="es-CL" sz="1800" b="1" dirty="0">
                <a:solidFill>
                  <a:schemeClr val="tx2"/>
                </a:solidFill>
                <a:latin typeface="Myriad Pro" panose="020B0503030403020204" pitchFamily="34" charset="0"/>
              </a:rPr>
              <a:t>Aparte de los clientes, hay otras partes interesadas en la calidad: </a:t>
            </a:r>
            <a:r>
              <a:rPr lang="es-CL" sz="1800" b="1" dirty="0">
                <a:solidFill>
                  <a:schemeClr val="tx2"/>
                </a:solidFill>
                <a:highlight>
                  <a:srgbClr val="FFFF00"/>
                </a:highlight>
                <a:latin typeface="Myriad Pro" panose="020B0503030403020204" pitchFamily="34" charset="0"/>
              </a:rPr>
              <a:t>Los empleados y propietarios de una empresa, por ejemplo. También los Proveedores de ésta y también la sociedad.</a:t>
            </a:r>
          </a:p>
          <a:p>
            <a:pPr algn="just">
              <a:buFont typeface="Wingdings" pitchFamily="2" charset="2"/>
              <a:buChar char="ü"/>
            </a:pPr>
            <a:endParaRPr lang="es-CL" sz="1800" dirty="0">
              <a:solidFill>
                <a:schemeClr val="tx2"/>
              </a:solidFill>
              <a:latin typeface="Myriad Pro" panose="020B0503030403020204" pitchFamily="34" charset="0"/>
            </a:endParaRPr>
          </a:p>
          <a:p>
            <a:pPr algn="just">
              <a:buFont typeface="Wingdings" pitchFamily="2" charset="2"/>
              <a:buChar char="ü"/>
            </a:pPr>
            <a:r>
              <a:rPr lang="es-CL" sz="1800" dirty="0">
                <a:solidFill>
                  <a:schemeClr val="tx2"/>
                </a:solidFill>
                <a:latin typeface="Myriad Pro" panose="020B0503030403020204" pitchFamily="34" charset="0"/>
              </a:rPr>
              <a:t>La </a:t>
            </a:r>
            <a:r>
              <a:rPr lang="es-CL" sz="1800" dirty="0">
                <a:solidFill>
                  <a:schemeClr val="tx2"/>
                </a:solidFill>
                <a:highlight>
                  <a:srgbClr val="FFFF00"/>
                </a:highlight>
                <a:latin typeface="Myriad Pro" panose="020B0503030403020204" pitchFamily="34" charset="0"/>
              </a:rPr>
              <a:t>Necesidad puede cambiar con el tiempo</a:t>
            </a:r>
            <a:r>
              <a:rPr lang="es-CL" sz="1800" dirty="0">
                <a:solidFill>
                  <a:schemeClr val="tx2"/>
                </a:solidFill>
                <a:latin typeface="Myriad Pro" panose="020B0503030403020204" pitchFamily="34" charset="0"/>
              </a:rPr>
              <a:t>, esto </a:t>
            </a:r>
            <a:r>
              <a:rPr lang="es-CL" sz="1800" dirty="0">
                <a:solidFill>
                  <a:srgbClr val="FF0000"/>
                </a:solidFill>
                <a:latin typeface="Myriad Pro" panose="020B0503030403020204" pitchFamily="34" charset="0"/>
              </a:rPr>
              <a:t>implica revisar periódicamente los requisitos para la calidad </a:t>
            </a:r>
            <a:r>
              <a:rPr lang="es-CL" sz="1800" dirty="0">
                <a:solidFill>
                  <a:schemeClr val="tx2"/>
                </a:solidFill>
                <a:latin typeface="Myriad Pro" panose="020B0503030403020204" pitchFamily="34" charset="0"/>
              </a:rPr>
              <a:t>y tienen que reflejar las </a:t>
            </a:r>
            <a:r>
              <a:rPr lang="es-CL" sz="1800" dirty="0">
                <a:solidFill>
                  <a:schemeClr val="tx2"/>
                </a:solidFill>
                <a:highlight>
                  <a:srgbClr val="FFFF00"/>
                </a:highlight>
                <a:latin typeface="Myriad Pro" panose="020B0503030403020204" pitchFamily="34" charset="0"/>
              </a:rPr>
              <a:t>necesidades implícitas y explícitas del cliente.</a:t>
            </a:r>
          </a:p>
          <a:p>
            <a:pPr algn="just">
              <a:buFont typeface="Wingdings" pitchFamily="2" charset="2"/>
              <a:buChar char="ü"/>
            </a:pPr>
            <a:endParaRPr lang="es-CL" sz="1800" dirty="0">
              <a:solidFill>
                <a:schemeClr val="tx2"/>
              </a:solidFill>
              <a:latin typeface="Myriad Pro" panose="020B0503030403020204" pitchFamily="34" charset="0"/>
            </a:endParaRPr>
          </a:p>
          <a:p>
            <a:pPr algn="just">
              <a:buFont typeface="Wingdings" pitchFamily="2" charset="2"/>
              <a:buChar char="ü"/>
            </a:pPr>
            <a:r>
              <a:rPr lang="es-CL" sz="1800" dirty="0">
                <a:solidFill>
                  <a:schemeClr val="tx2"/>
                </a:solidFill>
                <a:latin typeface="Myriad Pro" panose="020B0503030403020204" pitchFamily="34" charset="0"/>
              </a:rPr>
              <a:t>Entre los elementos que forman las necesidades están: </a:t>
            </a:r>
            <a:r>
              <a:rPr lang="es-CL" sz="1800" dirty="0">
                <a:solidFill>
                  <a:schemeClr val="tx2"/>
                </a:solidFill>
                <a:highlight>
                  <a:srgbClr val="FFFF00"/>
                </a:highlight>
                <a:latin typeface="Myriad Pro" panose="020B0503030403020204" pitchFamily="34" charset="0"/>
              </a:rPr>
              <a:t>La seguridad, la disponibilidad, la confiabilidad, La facilidad de uso, la economía y el ambiente</a:t>
            </a:r>
            <a:r>
              <a:rPr lang="es-CL" sz="1800" dirty="0">
                <a:solidFill>
                  <a:schemeClr val="tx2"/>
                </a:solidFill>
                <a:latin typeface="Myriad Pro" panose="020B0503030403020204" pitchFamily="34" charset="0"/>
              </a:rPr>
              <a:t>. Los requisitos pueden expresarse en </a:t>
            </a:r>
            <a:r>
              <a:rPr lang="es-CL" sz="1800" b="1" dirty="0">
                <a:solidFill>
                  <a:schemeClr val="tx2"/>
                </a:solidFill>
                <a:latin typeface="Myriad Pro" panose="020B0503030403020204" pitchFamily="34" charset="0"/>
              </a:rPr>
              <a:t>formas cuantitativas  o cualitativamente</a:t>
            </a:r>
            <a:r>
              <a:rPr lang="es-CL" sz="1800" dirty="0">
                <a:solidFill>
                  <a:schemeClr val="tx2"/>
                </a:solidFill>
                <a:latin typeface="Myriad Pro" panose="020B0503030403020204" pitchFamily="34" charset="0"/>
              </a:rPr>
              <a:t>.</a:t>
            </a:r>
          </a:p>
          <a:p>
            <a:pPr algn="just">
              <a:buFont typeface="Wingdings" pitchFamily="2" charset="2"/>
              <a:buChar char="ü"/>
            </a:pPr>
            <a:endParaRPr lang="es-CL" sz="1800" dirty="0">
              <a:solidFill>
                <a:schemeClr val="tx2"/>
              </a:solidFill>
              <a:latin typeface="Myriad Pro" panose="020B0503030403020204" pitchFamily="34" charset="0"/>
            </a:endParaRPr>
          </a:p>
          <a:p>
            <a:pPr algn="just">
              <a:buFont typeface="Wingdings" pitchFamily="2" charset="2"/>
              <a:buChar char="ü"/>
            </a:pPr>
            <a:r>
              <a:rPr lang="es-CL" sz="1800" dirty="0">
                <a:solidFill>
                  <a:schemeClr val="tx2"/>
                </a:solidFill>
                <a:latin typeface="Myriad Pro" panose="020B0503030403020204" pitchFamily="34" charset="0"/>
              </a:rPr>
              <a:t>Para evitar confusiones, para expresar la No Calidad  </a:t>
            </a:r>
            <a:r>
              <a:rPr lang="es-CL" sz="1800" b="1" dirty="0">
                <a:solidFill>
                  <a:schemeClr val="tx2"/>
                </a:solidFill>
                <a:latin typeface="Myriad Pro" panose="020B0503030403020204" pitchFamily="34" charset="0"/>
              </a:rPr>
              <a:t>se puede expresar el grado de excelencia</a:t>
            </a:r>
          </a:p>
          <a:p>
            <a:pPr algn="just">
              <a:buFont typeface="Wingdings" pitchFamily="2" charset="2"/>
              <a:buChar char="ü"/>
            </a:pPr>
            <a:endParaRPr lang="es-CL" sz="1200" dirty="0">
              <a:solidFill>
                <a:srgbClr val="376092"/>
              </a:solidFill>
              <a:latin typeface="Arial" charset="0"/>
              <a:cs typeface="Arial" charset="0"/>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8757" y="0"/>
            <a:ext cx="1865243" cy="1602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219" y="116632"/>
            <a:ext cx="182880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7235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p:txBody>
          <a:bodyPr>
            <a:normAutofit fontScale="90000"/>
          </a:bodyPr>
          <a:lstStyle/>
          <a:p>
            <a:pPr algn="ctr">
              <a:spcBef>
                <a:spcPct val="20000"/>
              </a:spcBef>
            </a:pPr>
            <a:r>
              <a:rPr lang="es-CL" sz="3600" b="1" dirty="0">
                <a:solidFill>
                  <a:schemeClr val="tx2"/>
                </a:solidFill>
                <a:latin typeface="Myriad Pro" panose="020B0503030403020204" pitchFamily="34" charset="0"/>
              </a:rPr>
              <a:t>Fundamentos de un Sistema de Gestión de Calidad (SGC)</a:t>
            </a:r>
          </a:p>
        </p:txBody>
      </p:sp>
      <p:sp>
        <p:nvSpPr>
          <p:cNvPr id="11267" name="2 Marcador de contenido"/>
          <p:cNvSpPr>
            <a:spLocks noGrp="1"/>
          </p:cNvSpPr>
          <p:nvPr>
            <p:ph idx="1"/>
          </p:nvPr>
        </p:nvSpPr>
        <p:spPr>
          <a:xfrm>
            <a:off x="427267" y="1556792"/>
            <a:ext cx="8229600" cy="4525963"/>
          </a:xfrm>
        </p:spPr>
        <p:txBody>
          <a:bodyPr>
            <a:noAutofit/>
          </a:bodyPr>
          <a:lstStyle/>
          <a:p>
            <a:pPr algn="just">
              <a:buFont typeface="Wingdings" pitchFamily="2" charset="2"/>
              <a:buChar char="ü"/>
            </a:pPr>
            <a:r>
              <a:rPr lang="es-CL" sz="1600" dirty="0">
                <a:solidFill>
                  <a:schemeClr val="tx2"/>
                </a:solidFill>
                <a:latin typeface="Myriad Pro" panose="020B0503030403020204" pitchFamily="34" charset="0"/>
              </a:rPr>
              <a:t>El Objetivo principal de un sistema de Calidad es </a:t>
            </a:r>
            <a:r>
              <a:rPr lang="es-CL" sz="1600" b="1" dirty="0">
                <a:solidFill>
                  <a:schemeClr val="tx2"/>
                </a:solidFill>
                <a:latin typeface="Myriad Pro" panose="020B0503030403020204" pitchFamily="34" charset="0"/>
              </a:rPr>
              <a:t>Alcanzar, Mantener y Mejorar la Calidad. </a:t>
            </a:r>
          </a:p>
          <a:p>
            <a:pPr algn="just">
              <a:buFont typeface="Wingdings" pitchFamily="2" charset="2"/>
              <a:buChar char="ü"/>
            </a:pPr>
            <a:endParaRPr lang="es-CL" sz="1600" dirty="0">
              <a:solidFill>
                <a:schemeClr val="tx2"/>
              </a:solidFill>
              <a:latin typeface="Myriad Pro" panose="020B0503030403020204" pitchFamily="34" charset="0"/>
            </a:endParaRPr>
          </a:p>
          <a:p>
            <a:pPr algn="just">
              <a:buFont typeface="Wingdings" pitchFamily="2" charset="2"/>
              <a:buChar char="ü"/>
            </a:pPr>
            <a:r>
              <a:rPr lang="es-CL" sz="1600" dirty="0">
                <a:solidFill>
                  <a:schemeClr val="tx2"/>
                </a:solidFill>
                <a:latin typeface="Myriad Pro" panose="020B0503030403020204" pitchFamily="34" charset="0"/>
              </a:rPr>
              <a:t>Un Sistema de calidad proporciona a las empresas una </a:t>
            </a:r>
            <a:r>
              <a:rPr lang="es-CL" sz="1600" b="1" dirty="0">
                <a:solidFill>
                  <a:schemeClr val="tx2"/>
                </a:solidFill>
                <a:latin typeface="Myriad Pro" panose="020B0503030403020204" pitchFamily="34" charset="0"/>
              </a:rPr>
              <a:t>metodología de la organización y Funcionamiento</a:t>
            </a:r>
            <a:r>
              <a:rPr lang="es-CL" sz="1600" dirty="0">
                <a:solidFill>
                  <a:schemeClr val="tx2"/>
                </a:solidFill>
                <a:latin typeface="Myriad Pro" panose="020B0503030403020204" pitchFamily="34" charset="0"/>
              </a:rPr>
              <a:t> junto con las </a:t>
            </a:r>
            <a:r>
              <a:rPr lang="es-CL" sz="1600" b="1" dirty="0">
                <a:solidFill>
                  <a:schemeClr val="tx2"/>
                </a:solidFill>
                <a:latin typeface="Myriad Pro" panose="020B0503030403020204" pitchFamily="34" charset="0"/>
              </a:rPr>
              <a:t>orientaciones  precisas </a:t>
            </a:r>
            <a:r>
              <a:rPr lang="es-CL" sz="1600" dirty="0">
                <a:solidFill>
                  <a:schemeClr val="tx2"/>
                </a:solidFill>
                <a:latin typeface="Myriad Pro" panose="020B0503030403020204" pitchFamily="34" charset="0"/>
              </a:rPr>
              <a:t>para competir, utilizando </a:t>
            </a:r>
            <a:r>
              <a:rPr lang="es-CL" sz="1600" dirty="0">
                <a:solidFill>
                  <a:schemeClr val="tx2"/>
                </a:solidFill>
                <a:highlight>
                  <a:srgbClr val="FFFF00"/>
                </a:highlight>
                <a:latin typeface="Myriad Pro" panose="020B0503030403020204" pitchFamily="34" charset="0"/>
              </a:rPr>
              <a:t>la calidad como referente. </a:t>
            </a:r>
          </a:p>
          <a:p>
            <a:pPr algn="just">
              <a:buFont typeface="Wingdings" pitchFamily="2" charset="2"/>
              <a:buChar char="ü"/>
            </a:pPr>
            <a:endParaRPr lang="es-CL" sz="1600" dirty="0">
              <a:solidFill>
                <a:schemeClr val="tx2"/>
              </a:solidFill>
              <a:highlight>
                <a:srgbClr val="FFFF00"/>
              </a:highlight>
              <a:latin typeface="Myriad Pro" panose="020B0503030403020204" pitchFamily="34" charset="0"/>
            </a:endParaRPr>
          </a:p>
          <a:p>
            <a:pPr algn="just">
              <a:buFont typeface="Wingdings" pitchFamily="2" charset="2"/>
              <a:buChar char="ü"/>
            </a:pPr>
            <a:r>
              <a:rPr lang="es-CL" sz="1600" dirty="0">
                <a:solidFill>
                  <a:schemeClr val="tx2"/>
                </a:solidFill>
                <a:latin typeface="Myriad Pro" panose="020B0503030403020204" pitchFamily="34" charset="0"/>
              </a:rPr>
              <a:t>Esto garantiza la Presentación de servicios </a:t>
            </a:r>
            <a:r>
              <a:rPr lang="es-CL" sz="2400" dirty="0">
                <a:solidFill>
                  <a:schemeClr val="tx2"/>
                </a:solidFill>
                <a:latin typeface="Myriad Pro" panose="020B0503030403020204" pitchFamily="34" charset="0"/>
              </a:rPr>
              <a:t>d</a:t>
            </a:r>
            <a:r>
              <a:rPr lang="es-CL" sz="1600" dirty="0">
                <a:solidFill>
                  <a:schemeClr val="tx2"/>
                </a:solidFill>
                <a:latin typeface="Myriad Pro" panose="020B0503030403020204" pitchFamily="34" charset="0"/>
              </a:rPr>
              <a:t>eficientes y garantiza al cliente una buena presentación a la largo del tiempo según su requerimientos y necesidades, creando su imagen Propia de la empresa denominada frecuentemente Imagen de empresa.</a:t>
            </a:r>
          </a:p>
          <a:p>
            <a:pPr algn="just">
              <a:buFont typeface="Wingdings" pitchFamily="2" charset="2"/>
              <a:buChar char="ü"/>
            </a:pPr>
            <a:endParaRPr lang="es-CL" sz="1600" dirty="0">
              <a:solidFill>
                <a:schemeClr val="tx2"/>
              </a:solidFill>
              <a:latin typeface="Myriad Pro" panose="020B0503030403020204" pitchFamily="34" charset="0"/>
            </a:endParaRPr>
          </a:p>
          <a:p>
            <a:pPr algn="just">
              <a:buFont typeface="Wingdings" pitchFamily="2" charset="2"/>
              <a:buChar char="ü"/>
            </a:pPr>
            <a:r>
              <a:rPr lang="es-CL" sz="1600" dirty="0">
                <a:solidFill>
                  <a:schemeClr val="tx2"/>
                </a:solidFill>
                <a:latin typeface="Myriad Pro" panose="020B0503030403020204" pitchFamily="34" charset="0"/>
              </a:rPr>
              <a:t>Una vez que la empresa determina que va a adoptar un Sistema de Calidad debe concentrar sus esfuerzos en conseguir que el trabajo de la calidad se extienda por toda la Organización. Las demandas de los clientes serán los criterios y los referentes para juzgar dicho trabajo.</a:t>
            </a:r>
          </a:p>
          <a:p>
            <a:pPr algn="just">
              <a:buFont typeface="Wingdings" pitchFamily="2" charset="2"/>
              <a:buChar char="ü"/>
            </a:pPr>
            <a:endParaRPr lang="es-CL" sz="1400" dirty="0">
              <a:latin typeface="Myriad Pro" panose="020B0503030403020204" pitchFamily="34" charset="0"/>
            </a:endParaRPr>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904" y="5473221"/>
            <a:ext cx="2043690" cy="1219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9773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a:xfrm>
            <a:off x="693044" y="339368"/>
            <a:ext cx="7886700" cy="1325563"/>
          </a:xfrm>
        </p:spPr>
        <p:txBody>
          <a:bodyPr>
            <a:normAutofit/>
          </a:bodyPr>
          <a:lstStyle/>
          <a:p>
            <a:pPr>
              <a:spcBef>
                <a:spcPct val="20000"/>
              </a:spcBef>
              <a:buFont typeface="Arial" pitchFamily="34" charset="0"/>
            </a:pPr>
            <a:r>
              <a:rPr lang="es-CL" sz="4000" b="1" dirty="0">
                <a:solidFill>
                  <a:schemeClr val="tx2"/>
                </a:solidFill>
                <a:latin typeface="Myriad Pro" panose="020B0503030403020204" pitchFamily="34" charset="0"/>
              </a:rPr>
              <a:t>Normalización de un SGC</a:t>
            </a:r>
          </a:p>
        </p:txBody>
      </p:sp>
      <p:sp>
        <p:nvSpPr>
          <p:cNvPr id="11267" name="2 Marcador de contenido"/>
          <p:cNvSpPr>
            <a:spLocks noGrp="1"/>
          </p:cNvSpPr>
          <p:nvPr>
            <p:ph idx="1"/>
          </p:nvPr>
        </p:nvSpPr>
        <p:spPr>
          <a:xfrm>
            <a:off x="467544" y="1844824"/>
            <a:ext cx="8229600" cy="4525963"/>
          </a:xfrm>
        </p:spPr>
        <p:txBody>
          <a:bodyPr>
            <a:normAutofit fontScale="92500"/>
          </a:bodyPr>
          <a:lstStyle/>
          <a:p>
            <a:pPr algn="just">
              <a:buFont typeface="Wingdings" pitchFamily="2" charset="2"/>
              <a:buChar char="ü"/>
            </a:pPr>
            <a:r>
              <a:rPr lang="es-CL" sz="1800" dirty="0">
                <a:solidFill>
                  <a:schemeClr val="tx2"/>
                </a:solidFill>
                <a:latin typeface="Myriad Pro" panose="020B0503030403020204" pitchFamily="34" charset="0"/>
              </a:rPr>
              <a:t>No son de Obligado cumplimiento, </a:t>
            </a:r>
            <a:r>
              <a:rPr lang="es-CL" sz="1800" b="1" dirty="0">
                <a:solidFill>
                  <a:schemeClr val="tx2"/>
                </a:solidFill>
                <a:latin typeface="Myriad Pro" panose="020B0503030403020204" pitchFamily="34" charset="0"/>
              </a:rPr>
              <a:t>son de aplicación voluntaria</a:t>
            </a:r>
            <a:r>
              <a:rPr lang="es-CL" sz="1800" dirty="0">
                <a:solidFill>
                  <a:schemeClr val="tx2"/>
                </a:solidFill>
                <a:latin typeface="Myriad Pro" panose="020B0503030403020204" pitchFamily="34" charset="0"/>
              </a:rPr>
              <a:t>.</a:t>
            </a:r>
          </a:p>
          <a:p>
            <a:pPr algn="just">
              <a:buFont typeface="Wingdings" pitchFamily="2" charset="2"/>
              <a:buChar char="ü"/>
            </a:pPr>
            <a:endParaRPr lang="es-CL" sz="1800" dirty="0">
              <a:solidFill>
                <a:schemeClr val="tx2"/>
              </a:solidFill>
              <a:latin typeface="Myriad Pro" panose="020B0503030403020204" pitchFamily="34" charset="0"/>
            </a:endParaRPr>
          </a:p>
          <a:p>
            <a:pPr algn="just">
              <a:buFont typeface="Wingdings" pitchFamily="2" charset="2"/>
              <a:buChar char="ü"/>
            </a:pPr>
            <a:r>
              <a:rPr lang="es-CL" sz="1800" dirty="0">
                <a:solidFill>
                  <a:schemeClr val="tx2"/>
                </a:solidFill>
                <a:latin typeface="Myriad Pro" panose="020B0503030403020204" pitchFamily="34" charset="0"/>
              </a:rPr>
              <a:t>Son </a:t>
            </a:r>
            <a:r>
              <a:rPr lang="es-CL" sz="1800" dirty="0">
                <a:solidFill>
                  <a:schemeClr val="tx2"/>
                </a:solidFill>
                <a:highlight>
                  <a:srgbClr val="FFFF00"/>
                </a:highlight>
                <a:latin typeface="Myriad Pro" panose="020B0503030403020204" pitchFamily="34" charset="0"/>
              </a:rPr>
              <a:t>elaboradas por censores</a:t>
            </a:r>
            <a:r>
              <a:rPr lang="es-CL" sz="1800" dirty="0">
                <a:solidFill>
                  <a:schemeClr val="tx2"/>
                </a:solidFill>
                <a:latin typeface="Myriad Pro" panose="020B0503030403020204" pitchFamily="34" charset="0"/>
              </a:rPr>
              <a:t> de las partes interesadas: Fabricantes, Administradores, Centros de Investigación y Laboratorios, Asociaciones y colegios profesionales, Usuarios y consumidores, entre otros.</a:t>
            </a:r>
          </a:p>
          <a:p>
            <a:pPr algn="just">
              <a:buFont typeface="Wingdings" pitchFamily="2" charset="2"/>
              <a:buChar char="ü"/>
            </a:pPr>
            <a:endParaRPr lang="es-CL" sz="1800" dirty="0">
              <a:solidFill>
                <a:schemeClr val="tx2"/>
              </a:solidFill>
              <a:latin typeface="Myriad Pro" panose="020B0503030403020204" pitchFamily="34" charset="0"/>
            </a:endParaRPr>
          </a:p>
          <a:p>
            <a:pPr algn="just">
              <a:buFont typeface="Wingdings" pitchFamily="2" charset="2"/>
              <a:buChar char="ü"/>
            </a:pPr>
            <a:r>
              <a:rPr lang="es-CL" sz="1800" dirty="0">
                <a:solidFill>
                  <a:schemeClr val="tx2"/>
                </a:solidFill>
                <a:latin typeface="Myriad Pro" panose="020B0503030403020204" pitchFamily="34" charset="0"/>
              </a:rPr>
              <a:t>La </a:t>
            </a:r>
            <a:r>
              <a:rPr lang="es-CL" sz="1800" dirty="0">
                <a:solidFill>
                  <a:schemeClr val="tx2"/>
                </a:solidFill>
                <a:highlight>
                  <a:srgbClr val="FFFF00"/>
                </a:highlight>
                <a:latin typeface="Myriad Pro" panose="020B0503030403020204" pitchFamily="34" charset="0"/>
              </a:rPr>
              <a:t>emisión de las normas</a:t>
            </a:r>
            <a:r>
              <a:rPr lang="es-CL" sz="1800" dirty="0">
                <a:solidFill>
                  <a:schemeClr val="tx2"/>
                </a:solidFill>
                <a:latin typeface="Myriad Pro" panose="020B0503030403020204" pitchFamily="34" charset="0"/>
              </a:rPr>
              <a:t>  puede realizarla organizaciones públicas o privadas.</a:t>
            </a:r>
          </a:p>
          <a:p>
            <a:pPr algn="just">
              <a:buFont typeface="Wingdings" pitchFamily="2" charset="2"/>
              <a:buChar char="ü"/>
            </a:pPr>
            <a:endParaRPr lang="es-CL" sz="1800" dirty="0">
              <a:solidFill>
                <a:schemeClr val="tx2"/>
              </a:solidFill>
              <a:latin typeface="Myriad Pro" panose="020B0503030403020204" pitchFamily="34" charset="0"/>
            </a:endParaRPr>
          </a:p>
          <a:p>
            <a:pPr algn="just">
              <a:buFont typeface="Wingdings" pitchFamily="2" charset="2"/>
              <a:buChar char="ü"/>
            </a:pPr>
            <a:r>
              <a:rPr lang="es-CL" sz="1800" dirty="0">
                <a:solidFill>
                  <a:schemeClr val="tx2"/>
                </a:solidFill>
                <a:latin typeface="Myriad Pro" panose="020B0503030403020204" pitchFamily="34" charset="0"/>
              </a:rPr>
              <a:t>Están basadas en los </a:t>
            </a:r>
            <a:r>
              <a:rPr lang="es-CL" sz="1800" dirty="0">
                <a:solidFill>
                  <a:schemeClr val="tx2"/>
                </a:solidFill>
                <a:highlight>
                  <a:srgbClr val="FFFF00"/>
                </a:highlight>
                <a:latin typeface="Myriad Pro" panose="020B0503030403020204" pitchFamily="34" charset="0"/>
              </a:rPr>
              <a:t>resultados de la experiencia y el desarrollo tecnológicos.</a:t>
            </a:r>
          </a:p>
          <a:p>
            <a:pPr algn="just">
              <a:buFont typeface="Wingdings" pitchFamily="2" charset="2"/>
              <a:buChar char="ü"/>
            </a:pPr>
            <a:endParaRPr lang="es-CL" sz="1800" dirty="0">
              <a:solidFill>
                <a:schemeClr val="tx2"/>
              </a:solidFill>
              <a:latin typeface="Myriad Pro" panose="020B0503030403020204" pitchFamily="34" charset="0"/>
            </a:endParaRPr>
          </a:p>
          <a:p>
            <a:pPr algn="just">
              <a:buFont typeface="Wingdings" pitchFamily="2" charset="2"/>
              <a:buChar char="ü"/>
            </a:pPr>
            <a:r>
              <a:rPr lang="es-CL" sz="1800" dirty="0">
                <a:solidFill>
                  <a:schemeClr val="tx2"/>
                </a:solidFill>
                <a:latin typeface="Myriad Pro" panose="020B0503030403020204" pitchFamily="34" charset="0"/>
              </a:rPr>
              <a:t>Son </a:t>
            </a:r>
            <a:r>
              <a:rPr lang="es-CL" sz="1800" dirty="0">
                <a:solidFill>
                  <a:schemeClr val="tx2"/>
                </a:solidFill>
                <a:highlight>
                  <a:srgbClr val="FFFF00"/>
                </a:highlight>
                <a:latin typeface="Myriad Pro" panose="020B0503030403020204" pitchFamily="34" charset="0"/>
              </a:rPr>
              <a:t>aprobadas por un organismo nacional, internaciona</a:t>
            </a:r>
            <a:r>
              <a:rPr lang="es-CL" sz="1800" dirty="0">
                <a:solidFill>
                  <a:schemeClr val="tx2"/>
                </a:solidFill>
                <a:latin typeface="Myriad Pro" panose="020B0503030403020204" pitchFamily="34" charset="0"/>
              </a:rPr>
              <a:t>l, regional o internacional de normalización </a:t>
            </a:r>
            <a:r>
              <a:rPr lang="es-CL" sz="1800" dirty="0">
                <a:solidFill>
                  <a:schemeClr val="tx2"/>
                </a:solidFill>
                <a:highlight>
                  <a:srgbClr val="FFFF00"/>
                </a:highlight>
                <a:latin typeface="Myriad Pro" panose="020B0503030403020204" pitchFamily="34" charset="0"/>
              </a:rPr>
              <a:t>reconocidos</a:t>
            </a:r>
            <a:r>
              <a:rPr lang="es-CL" sz="1800" dirty="0">
                <a:solidFill>
                  <a:schemeClr val="tx2"/>
                </a:solidFill>
                <a:latin typeface="Myriad Pro" panose="020B0503030403020204" pitchFamily="34" charset="0"/>
              </a:rPr>
              <a:t>.</a:t>
            </a:r>
          </a:p>
          <a:p>
            <a:pPr algn="just">
              <a:buFont typeface="Wingdings" pitchFamily="2" charset="2"/>
              <a:buChar char="ü"/>
            </a:pPr>
            <a:endParaRPr lang="es-CL" sz="1800" dirty="0">
              <a:solidFill>
                <a:schemeClr val="tx2"/>
              </a:solidFill>
              <a:latin typeface="Myriad Pro" panose="020B0503030403020204" pitchFamily="34" charset="0"/>
            </a:endParaRPr>
          </a:p>
          <a:p>
            <a:pPr algn="just">
              <a:buFont typeface="Wingdings" pitchFamily="2" charset="2"/>
              <a:buChar char="ü"/>
            </a:pPr>
            <a:r>
              <a:rPr lang="es-CL" sz="1800" dirty="0">
                <a:solidFill>
                  <a:schemeClr val="tx2"/>
                </a:solidFill>
                <a:latin typeface="Myriad Pro" panose="020B0503030403020204" pitchFamily="34" charset="0"/>
              </a:rPr>
              <a:t>Están </a:t>
            </a:r>
            <a:r>
              <a:rPr lang="es-CL" sz="1800" dirty="0">
                <a:solidFill>
                  <a:schemeClr val="tx2"/>
                </a:solidFill>
                <a:highlight>
                  <a:srgbClr val="FFFF00"/>
                </a:highlight>
                <a:latin typeface="Myriad Pro" panose="020B0503030403020204" pitchFamily="34" charset="0"/>
              </a:rPr>
              <a:t>disponibles al público.</a:t>
            </a:r>
          </a:p>
        </p:txBody>
      </p:sp>
    </p:spTree>
    <p:extLst>
      <p:ext uri="{BB962C8B-B14F-4D97-AF65-F5344CB8AC3E}">
        <p14:creationId xmlns:p14="http://schemas.microsoft.com/office/powerpoint/2010/main" val="2140312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p:txBody>
          <a:bodyPr>
            <a:normAutofit fontScale="90000"/>
          </a:bodyPr>
          <a:lstStyle/>
          <a:p>
            <a:pPr algn="ctr">
              <a:spcBef>
                <a:spcPct val="20000"/>
              </a:spcBef>
            </a:pPr>
            <a:r>
              <a:rPr lang="es-CL" sz="3600" b="1" dirty="0">
                <a:solidFill>
                  <a:schemeClr val="tx2"/>
                </a:solidFill>
                <a:latin typeface="Myriad Pro" panose="020B0503030403020204" pitchFamily="34" charset="0"/>
              </a:rPr>
              <a:t>Los Objetivos de la Normalización son:</a:t>
            </a:r>
          </a:p>
        </p:txBody>
      </p:sp>
      <p:sp>
        <p:nvSpPr>
          <p:cNvPr id="11267" name="2 Marcador de contenido"/>
          <p:cNvSpPr>
            <a:spLocks noGrp="1"/>
          </p:cNvSpPr>
          <p:nvPr>
            <p:ph idx="1"/>
          </p:nvPr>
        </p:nvSpPr>
        <p:spPr>
          <a:xfrm>
            <a:off x="471086" y="1449447"/>
            <a:ext cx="8229600" cy="4525963"/>
          </a:xfrm>
        </p:spPr>
        <p:txBody>
          <a:bodyPr>
            <a:normAutofit fontScale="77500" lnSpcReduction="20000"/>
          </a:bodyPr>
          <a:lstStyle/>
          <a:p>
            <a:pPr algn="just">
              <a:buFont typeface="Wingdings" pitchFamily="2" charset="2"/>
              <a:buChar char="ü"/>
            </a:pPr>
            <a:r>
              <a:rPr lang="es-CL" sz="2400" dirty="0">
                <a:solidFill>
                  <a:schemeClr val="tx2"/>
                </a:solidFill>
                <a:highlight>
                  <a:srgbClr val="FFFF00"/>
                </a:highlight>
                <a:latin typeface="Arial" charset="0"/>
                <a:cs typeface="Arial" charset="0"/>
              </a:rPr>
              <a:t>Simplificar y Unificar los productos</a:t>
            </a:r>
            <a:r>
              <a:rPr lang="es-CL" sz="2400" dirty="0">
                <a:solidFill>
                  <a:schemeClr val="tx2"/>
                </a:solidFill>
                <a:latin typeface="Arial" charset="0"/>
                <a:cs typeface="Arial" charset="0"/>
              </a:rPr>
              <a:t>, procesos y servicios industriales, facilitando su intercambio.</a:t>
            </a:r>
          </a:p>
          <a:p>
            <a:pPr algn="just">
              <a:buFont typeface="Wingdings" pitchFamily="2" charset="2"/>
              <a:buChar char="ü"/>
            </a:pPr>
            <a:endParaRPr lang="es-CL" sz="2400" dirty="0">
              <a:solidFill>
                <a:schemeClr val="tx2"/>
              </a:solidFill>
              <a:latin typeface="Arial" charset="0"/>
              <a:cs typeface="Arial" charset="0"/>
            </a:endParaRPr>
          </a:p>
          <a:p>
            <a:pPr algn="just">
              <a:buFont typeface="Wingdings" pitchFamily="2" charset="2"/>
              <a:buChar char="ü"/>
            </a:pPr>
            <a:r>
              <a:rPr lang="es-CL" sz="2400" dirty="0">
                <a:solidFill>
                  <a:schemeClr val="tx2"/>
                </a:solidFill>
                <a:highlight>
                  <a:srgbClr val="FFFF00"/>
                </a:highlight>
                <a:latin typeface="Arial" charset="0"/>
                <a:cs typeface="Arial" charset="0"/>
              </a:rPr>
              <a:t>Facilitar el aporte de ideas y opiniones técnicas</a:t>
            </a:r>
            <a:r>
              <a:rPr lang="es-CL" sz="2400" dirty="0">
                <a:solidFill>
                  <a:schemeClr val="tx2"/>
                </a:solidFill>
                <a:latin typeface="Arial" charset="0"/>
                <a:cs typeface="Arial" charset="0"/>
              </a:rPr>
              <a:t> de todos los Implicados.</a:t>
            </a:r>
          </a:p>
          <a:p>
            <a:pPr marL="0" indent="0" algn="just">
              <a:buNone/>
            </a:pPr>
            <a:endParaRPr lang="es-CL" sz="2400" dirty="0">
              <a:solidFill>
                <a:schemeClr val="tx2"/>
              </a:solidFill>
              <a:latin typeface="Arial" charset="0"/>
              <a:cs typeface="Arial" charset="0"/>
            </a:endParaRPr>
          </a:p>
          <a:p>
            <a:pPr algn="just">
              <a:buFont typeface="Wingdings" pitchFamily="2" charset="2"/>
              <a:buChar char="ü"/>
            </a:pPr>
            <a:r>
              <a:rPr lang="es-CL" sz="2400" dirty="0">
                <a:solidFill>
                  <a:schemeClr val="tx2"/>
                </a:solidFill>
                <a:highlight>
                  <a:srgbClr val="FFFF00"/>
                </a:highlight>
                <a:latin typeface="Arial" charset="0"/>
                <a:cs typeface="Arial" charset="0"/>
              </a:rPr>
              <a:t>Abrir los mercados internacionales  y el libre comercio </a:t>
            </a:r>
            <a:r>
              <a:rPr lang="es-CL" sz="2400" dirty="0">
                <a:solidFill>
                  <a:schemeClr val="tx2"/>
                </a:solidFill>
                <a:latin typeface="Arial" charset="0"/>
                <a:cs typeface="Arial" charset="0"/>
              </a:rPr>
              <a:t>a los productos o servicios que </a:t>
            </a:r>
            <a:r>
              <a:rPr lang="es-CL" sz="2400" b="1" dirty="0">
                <a:solidFill>
                  <a:schemeClr val="tx2"/>
                </a:solidFill>
                <a:latin typeface="Arial" charset="0"/>
                <a:cs typeface="Arial" charset="0"/>
              </a:rPr>
              <a:t>cumplan con los requisitos mínimos de la calidad.</a:t>
            </a:r>
          </a:p>
          <a:p>
            <a:pPr algn="just">
              <a:buFont typeface="Wingdings" pitchFamily="2" charset="2"/>
              <a:buChar char="ü"/>
            </a:pPr>
            <a:endParaRPr lang="es-CL" sz="2400" dirty="0">
              <a:solidFill>
                <a:schemeClr val="tx2"/>
              </a:solidFill>
              <a:latin typeface="Arial" charset="0"/>
              <a:cs typeface="Arial" charset="0"/>
            </a:endParaRPr>
          </a:p>
          <a:p>
            <a:pPr algn="just">
              <a:buFont typeface="Wingdings" pitchFamily="2" charset="2"/>
              <a:buChar char="ü"/>
            </a:pPr>
            <a:r>
              <a:rPr lang="es-CL" sz="2400" b="1" dirty="0">
                <a:solidFill>
                  <a:schemeClr val="tx2"/>
                </a:solidFill>
                <a:latin typeface="Arial" charset="0"/>
                <a:cs typeface="Arial" charset="0"/>
              </a:rPr>
              <a:t>Reforzar</a:t>
            </a:r>
            <a:r>
              <a:rPr lang="es-CL" sz="2400" dirty="0">
                <a:solidFill>
                  <a:schemeClr val="tx2"/>
                </a:solidFill>
                <a:latin typeface="Arial" charset="0"/>
                <a:cs typeface="Arial" charset="0"/>
              </a:rPr>
              <a:t> los aspectos de </a:t>
            </a:r>
            <a:r>
              <a:rPr lang="es-CL" sz="2400" b="1" dirty="0">
                <a:solidFill>
                  <a:schemeClr val="tx2"/>
                </a:solidFill>
                <a:latin typeface="Arial" charset="0"/>
                <a:cs typeface="Arial" charset="0"/>
              </a:rPr>
              <a:t>seguridad.</a:t>
            </a:r>
          </a:p>
          <a:p>
            <a:pPr algn="just">
              <a:buFont typeface="Wingdings" pitchFamily="2" charset="2"/>
              <a:buChar char="ü"/>
            </a:pPr>
            <a:endParaRPr lang="es-CL" sz="2400" dirty="0">
              <a:solidFill>
                <a:schemeClr val="tx2"/>
              </a:solidFill>
              <a:latin typeface="Arial" charset="0"/>
              <a:cs typeface="Arial" charset="0"/>
            </a:endParaRPr>
          </a:p>
          <a:p>
            <a:pPr algn="just">
              <a:buFont typeface="Wingdings" pitchFamily="2" charset="2"/>
              <a:buChar char="ü"/>
            </a:pPr>
            <a:r>
              <a:rPr lang="es-CL" sz="2400" dirty="0">
                <a:solidFill>
                  <a:schemeClr val="tx2"/>
                </a:solidFill>
                <a:highlight>
                  <a:srgbClr val="FFFF00"/>
                </a:highlight>
                <a:latin typeface="Arial" charset="0"/>
                <a:cs typeface="Arial" charset="0"/>
              </a:rPr>
              <a:t>Defender y proteger </a:t>
            </a:r>
            <a:r>
              <a:rPr lang="es-CL" sz="2400" dirty="0">
                <a:solidFill>
                  <a:schemeClr val="tx2"/>
                </a:solidFill>
                <a:latin typeface="Arial" charset="0"/>
                <a:cs typeface="Arial" charset="0"/>
              </a:rPr>
              <a:t>los </a:t>
            </a:r>
            <a:r>
              <a:rPr lang="es-CL" sz="2400" b="1" dirty="0">
                <a:solidFill>
                  <a:schemeClr val="tx2"/>
                </a:solidFill>
                <a:latin typeface="Arial" charset="0"/>
                <a:cs typeface="Arial" charset="0"/>
              </a:rPr>
              <a:t>intereses particulares de los consumidores</a:t>
            </a:r>
          </a:p>
          <a:p>
            <a:pPr algn="just">
              <a:buFont typeface="Wingdings" pitchFamily="2" charset="2"/>
              <a:buChar char="ü"/>
            </a:pPr>
            <a:endParaRPr lang="es-CL" sz="2400" dirty="0">
              <a:solidFill>
                <a:schemeClr val="tx2"/>
              </a:solidFill>
              <a:latin typeface="Arial" charset="0"/>
              <a:cs typeface="Arial" charset="0"/>
            </a:endParaRPr>
          </a:p>
          <a:p>
            <a:pPr algn="just">
              <a:buFont typeface="Wingdings" pitchFamily="2" charset="2"/>
              <a:buChar char="ü"/>
            </a:pPr>
            <a:r>
              <a:rPr lang="es-CL" sz="2400" dirty="0">
                <a:solidFill>
                  <a:schemeClr val="tx2"/>
                </a:solidFill>
                <a:latin typeface="Arial" charset="0"/>
                <a:cs typeface="Arial" charset="0"/>
              </a:rPr>
              <a:t>Conseguir </a:t>
            </a:r>
            <a:r>
              <a:rPr lang="es-CL" sz="2400" b="1" dirty="0">
                <a:solidFill>
                  <a:schemeClr val="tx2"/>
                </a:solidFill>
                <a:latin typeface="Arial" charset="0"/>
                <a:cs typeface="Arial" charset="0"/>
              </a:rPr>
              <a:t>abaratar los costos</a:t>
            </a:r>
            <a:r>
              <a:rPr lang="es-CL" sz="2400" dirty="0">
                <a:solidFill>
                  <a:schemeClr val="tx2"/>
                </a:solidFill>
                <a:latin typeface="Arial" charset="0"/>
                <a:cs typeface="Arial" charset="0"/>
              </a:rPr>
              <a:t>.</a:t>
            </a:r>
          </a:p>
        </p:txBody>
      </p:sp>
      <p:pic>
        <p:nvPicPr>
          <p:cNvPr id="163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2160" y="5349298"/>
            <a:ext cx="1872208" cy="1421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9990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p:txBody>
          <a:bodyPr>
            <a:normAutofit fontScale="90000"/>
          </a:bodyPr>
          <a:lstStyle/>
          <a:p>
            <a:pPr algn="ctr">
              <a:spcBef>
                <a:spcPct val="20000"/>
              </a:spcBef>
            </a:pPr>
            <a:r>
              <a:rPr lang="es-CL" sz="3600" b="1" dirty="0">
                <a:solidFill>
                  <a:schemeClr val="tx2"/>
                </a:solidFill>
                <a:latin typeface="Myriad Pro" panose="020B0503030403020204" pitchFamily="34" charset="0"/>
              </a:rPr>
              <a:t>Características de las normas </a:t>
            </a:r>
            <a:r>
              <a:rPr lang="es-CL" sz="3600" b="1">
                <a:solidFill>
                  <a:schemeClr val="tx2"/>
                </a:solidFill>
                <a:latin typeface="Myriad Pro" panose="020B0503030403020204" pitchFamily="34" charset="0"/>
              </a:rPr>
              <a:t>ISO 9000</a:t>
            </a:r>
            <a:endParaRPr lang="es-CL" sz="3600" b="1" dirty="0">
              <a:solidFill>
                <a:schemeClr val="tx2"/>
              </a:solidFill>
              <a:latin typeface="Myriad Pro" panose="020B0503030403020204" pitchFamily="34" charset="0"/>
            </a:endParaRPr>
          </a:p>
        </p:txBody>
      </p:sp>
      <p:sp>
        <p:nvSpPr>
          <p:cNvPr id="11267" name="2 Marcador de contenido"/>
          <p:cNvSpPr>
            <a:spLocks noGrp="1"/>
          </p:cNvSpPr>
          <p:nvPr>
            <p:ph idx="1"/>
          </p:nvPr>
        </p:nvSpPr>
        <p:spPr>
          <a:xfrm>
            <a:off x="457200" y="1166018"/>
            <a:ext cx="8229600" cy="4525963"/>
          </a:xfrm>
        </p:spPr>
        <p:txBody>
          <a:bodyPr>
            <a:noAutofit/>
          </a:bodyPr>
          <a:lstStyle/>
          <a:p>
            <a:pPr algn="just">
              <a:lnSpc>
                <a:spcPct val="110000"/>
              </a:lnSpc>
              <a:buFont typeface="Wingdings" pitchFamily="2" charset="2"/>
              <a:buChar char="ü"/>
            </a:pPr>
            <a:r>
              <a:rPr lang="es-CL" sz="1800" dirty="0">
                <a:solidFill>
                  <a:schemeClr val="tx2"/>
                </a:solidFill>
                <a:latin typeface="Myriad Pro" panose="020B0503030403020204" pitchFamily="34" charset="0"/>
              </a:rPr>
              <a:t>Las Normas ISO 9000 Son Aplicables </a:t>
            </a:r>
            <a:r>
              <a:rPr lang="es-CL" sz="1800" b="1" dirty="0">
                <a:solidFill>
                  <a:schemeClr val="tx2"/>
                </a:solidFill>
                <a:latin typeface="Myriad Pro" panose="020B0503030403020204" pitchFamily="34" charset="0"/>
              </a:rPr>
              <a:t>a cualquier actividad Empresarial.</a:t>
            </a:r>
          </a:p>
          <a:p>
            <a:pPr algn="just">
              <a:lnSpc>
                <a:spcPct val="110000"/>
              </a:lnSpc>
              <a:buFont typeface="Wingdings" pitchFamily="2" charset="2"/>
              <a:buChar char="ü"/>
            </a:pPr>
            <a:endParaRPr lang="es-CL" sz="1800" dirty="0">
              <a:solidFill>
                <a:schemeClr val="tx2"/>
              </a:solidFill>
              <a:latin typeface="Myriad Pro" panose="020B0503030403020204" pitchFamily="34" charset="0"/>
            </a:endParaRPr>
          </a:p>
          <a:p>
            <a:pPr algn="just">
              <a:lnSpc>
                <a:spcPct val="110000"/>
              </a:lnSpc>
              <a:buFont typeface="Wingdings" pitchFamily="2" charset="2"/>
              <a:buChar char="ü"/>
            </a:pPr>
            <a:r>
              <a:rPr lang="es-CL" sz="1800" dirty="0">
                <a:solidFill>
                  <a:schemeClr val="tx2"/>
                </a:solidFill>
                <a:latin typeface="Myriad Pro" panose="020B0503030403020204" pitchFamily="34" charset="0"/>
              </a:rPr>
              <a:t>Lo Más importante de las normas ISO 9000 es que se desarrollan como un estándar general </a:t>
            </a:r>
            <a:r>
              <a:rPr lang="es-CL" sz="1800" b="1" dirty="0">
                <a:solidFill>
                  <a:schemeClr val="tx2"/>
                </a:solidFill>
                <a:latin typeface="Myriad Pro" panose="020B0503030403020204" pitchFamily="34" charset="0"/>
              </a:rPr>
              <a:t>para sistemas de calidad </a:t>
            </a:r>
            <a:r>
              <a:rPr lang="es-CL" sz="1800" dirty="0">
                <a:solidFill>
                  <a:schemeClr val="tx2"/>
                </a:solidFill>
                <a:latin typeface="Myriad Pro" panose="020B0503030403020204" pitchFamily="34" charset="0"/>
              </a:rPr>
              <a:t>y son aplicables </a:t>
            </a:r>
            <a:r>
              <a:rPr lang="es-CL" sz="1800" b="1" dirty="0">
                <a:solidFill>
                  <a:schemeClr val="tx2"/>
                </a:solidFill>
                <a:latin typeface="Myriad Pro" panose="020B0503030403020204" pitchFamily="34" charset="0"/>
              </a:rPr>
              <a:t>a todo tipo de actividad empresarial.</a:t>
            </a:r>
          </a:p>
          <a:p>
            <a:pPr algn="just">
              <a:lnSpc>
                <a:spcPct val="110000"/>
              </a:lnSpc>
              <a:buFont typeface="Wingdings" pitchFamily="2" charset="2"/>
              <a:buChar char="ü"/>
            </a:pPr>
            <a:endParaRPr lang="es-CL" sz="1800" dirty="0">
              <a:solidFill>
                <a:schemeClr val="tx2"/>
              </a:solidFill>
              <a:latin typeface="Myriad Pro" panose="020B0503030403020204" pitchFamily="34" charset="0"/>
            </a:endParaRPr>
          </a:p>
          <a:p>
            <a:pPr algn="just">
              <a:lnSpc>
                <a:spcPct val="110000"/>
              </a:lnSpc>
              <a:buFont typeface="Wingdings" pitchFamily="2" charset="2"/>
              <a:buChar char="ü"/>
            </a:pPr>
            <a:r>
              <a:rPr lang="es-CL" sz="1800" i="1" dirty="0">
                <a:solidFill>
                  <a:srgbClr val="FF0000"/>
                </a:solidFill>
                <a:latin typeface="Myriad Pro" panose="020B0503030403020204" pitchFamily="34" charset="0"/>
              </a:rPr>
              <a:t>Se crearon para su  uso en situaciones contractuales entre un proveedor y su cliente</a:t>
            </a:r>
            <a:r>
              <a:rPr lang="es-CL" sz="1800" dirty="0">
                <a:solidFill>
                  <a:schemeClr val="tx2"/>
                </a:solidFill>
                <a:latin typeface="Myriad Pro" panose="020B0503030403020204" pitchFamily="34" charset="0"/>
              </a:rPr>
              <a:t>, en </a:t>
            </a:r>
            <a:r>
              <a:rPr lang="es-CL" sz="1800" dirty="0">
                <a:solidFill>
                  <a:srgbClr val="FF0000"/>
                </a:solidFill>
                <a:latin typeface="Myriad Pro" panose="020B0503030403020204" pitchFamily="34" charset="0"/>
              </a:rPr>
              <a:t>auditorías internas</a:t>
            </a:r>
            <a:r>
              <a:rPr lang="es-CL" sz="1800" dirty="0">
                <a:solidFill>
                  <a:schemeClr val="tx2"/>
                </a:solidFill>
                <a:latin typeface="Myriad Pro" panose="020B0503030403020204" pitchFamily="34" charset="0"/>
              </a:rPr>
              <a:t>, realizadas por las mismas empresas en las </a:t>
            </a:r>
            <a:r>
              <a:rPr lang="es-CL" sz="1800" dirty="0">
                <a:solidFill>
                  <a:srgbClr val="FF0000"/>
                </a:solidFill>
                <a:latin typeface="Myriad Pro" panose="020B0503030403020204" pitchFamily="34" charset="0"/>
              </a:rPr>
              <a:t>auditorías externas </a:t>
            </a:r>
            <a:r>
              <a:rPr lang="es-CL" sz="1800" dirty="0">
                <a:solidFill>
                  <a:schemeClr val="tx2"/>
                </a:solidFill>
                <a:latin typeface="Myriad Pro" panose="020B0503030403020204" pitchFamily="34" charset="0"/>
              </a:rPr>
              <a:t>realizadas por el cliente para comprobar el funcionamiento del sistema de calidad.</a:t>
            </a:r>
          </a:p>
          <a:p>
            <a:pPr algn="just">
              <a:lnSpc>
                <a:spcPct val="110000"/>
              </a:lnSpc>
              <a:buFont typeface="Wingdings" pitchFamily="2" charset="2"/>
              <a:buChar char="ü"/>
            </a:pPr>
            <a:endParaRPr lang="es-CL" sz="1800" dirty="0">
              <a:solidFill>
                <a:schemeClr val="tx2"/>
              </a:solidFill>
              <a:latin typeface="Myriad Pro" panose="020B0503030403020204" pitchFamily="34" charset="0"/>
            </a:endParaRPr>
          </a:p>
          <a:p>
            <a:pPr algn="just">
              <a:lnSpc>
                <a:spcPct val="110000"/>
              </a:lnSpc>
              <a:buFont typeface="Wingdings" pitchFamily="2" charset="2"/>
              <a:buChar char="ü"/>
            </a:pPr>
            <a:r>
              <a:rPr lang="es-CL" sz="1800" dirty="0">
                <a:solidFill>
                  <a:schemeClr val="tx2"/>
                </a:solidFill>
                <a:latin typeface="Myriad Pro" panose="020B0503030403020204" pitchFamily="34" charset="0"/>
              </a:rPr>
              <a:t>La Empresa que obtiene la certificación ISO 9000 </a:t>
            </a:r>
            <a:r>
              <a:rPr lang="es-CL" sz="1800" b="1" dirty="0">
                <a:solidFill>
                  <a:schemeClr val="tx2"/>
                </a:solidFill>
                <a:latin typeface="Myriad Pro" panose="020B0503030403020204" pitchFamily="34" charset="0"/>
              </a:rPr>
              <a:t>cuando demuestra a sus clientes la voluntad de atender sus necesidades y de llevarla a la Práctica.</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5430147"/>
            <a:ext cx="1584176" cy="1163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8243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title"/>
          </p:nvPr>
        </p:nvSpPr>
        <p:spPr>
          <a:xfrm>
            <a:off x="31177" y="214313"/>
            <a:ext cx="8964488" cy="1295400"/>
          </a:xfrm>
        </p:spPr>
        <p:txBody>
          <a:bodyPr>
            <a:normAutofit fontScale="90000"/>
          </a:bodyPr>
          <a:lstStyle/>
          <a:p>
            <a:pPr algn="ctr" eaLnBrk="1" hangingPunct="1"/>
            <a:r>
              <a:rPr lang="es-ES_tradnl" b="1" dirty="0">
                <a:solidFill>
                  <a:schemeClr val="tx2"/>
                </a:solidFill>
                <a:latin typeface="Myriad Pro"/>
              </a:rPr>
              <a:t>Importancia de la gestión de calidad</a:t>
            </a:r>
          </a:p>
        </p:txBody>
      </p:sp>
      <p:sp>
        <p:nvSpPr>
          <p:cNvPr id="5123" name="Text Box 6"/>
          <p:cNvSpPr txBox="1">
            <a:spLocks noChangeArrowheads="1"/>
          </p:cNvSpPr>
          <p:nvPr/>
        </p:nvSpPr>
        <p:spPr bwMode="auto">
          <a:xfrm>
            <a:off x="684213" y="1773238"/>
            <a:ext cx="30241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sz="2800" dirty="0">
                <a:solidFill>
                  <a:schemeClr val="tx2"/>
                </a:solidFill>
                <a:latin typeface="Myriad Pro"/>
              </a:rPr>
              <a:t>Globalización</a:t>
            </a:r>
          </a:p>
        </p:txBody>
      </p:sp>
      <p:sp>
        <p:nvSpPr>
          <p:cNvPr id="5124" name="Text Box 7"/>
          <p:cNvSpPr txBox="1">
            <a:spLocks noChangeArrowheads="1"/>
          </p:cNvSpPr>
          <p:nvPr/>
        </p:nvSpPr>
        <p:spPr bwMode="auto">
          <a:xfrm>
            <a:off x="5795963" y="1916113"/>
            <a:ext cx="3348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sz="2400" dirty="0">
                <a:solidFill>
                  <a:schemeClr val="tx2"/>
                </a:solidFill>
                <a:latin typeface="Myriad Pro"/>
              </a:rPr>
              <a:t>Mercados competitivos</a:t>
            </a:r>
          </a:p>
        </p:txBody>
      </p:sp>
      <p:sp>
        <p:nvSpPr>
          <p:cNvPr id="5125" name="AutoShape 8"/>
          <p:cNvSpPr>
            <a:spLocks noChangeArrowheads="1"/>
          </p:cNvSpPr>
          <p:nvPr/>
        </p:nvSpPr>
        <p:spPr bwMode="auto">
          <a:xfrm>
            <a:off x="4211638" y="1773238"/>
            <a:ext cx="1152525" cy="647700"/>
          </a:xfrm>
          <a:prstGeom prst="rightArrow">
            <a:avLst>
              <a:gd name="adj1" fmla="val 50000"/>
              <a:gd name="adj2" fmla="val 44485"/>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5126" name="Text Box 9"/>
          <p:cNvSpPr txBox="1">
            <a:spLocks noChangeArrowheads="1"/>
          </p:cNvSpPr>
          <p:nvPr/>
        </p:nvSpPr>
        <p:spPr bwMode="auto">
          <a:xfrm>
            <a:off x="684213" y="2636838"/>
            <a:ext cx="3168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sz="2800" dirty="0">
                <a:solidFill>
                  <a:schemeClr val="tx2"/>
                </a:solidFill>
                <a:latin typeface="Myriad Pro"/>
              </a:rPr>
              <a:t>Clientes exigentes</a:t>
            </a:r>
          </a:p>
        </p:txBody>
      </p:sp>
      <p:sp>
        <p:nvSpPr>
          <p:cNvPr id="5127" name="AutoShape 10"/>
          <p:cNvSpPr>
            <a:spLocks noChangeArrowheads="1"/>
          </p:cNvSpPr>
          <p:nvPr/>
        </p:nvSpPr>
        <p:spPr bwMode="auto">
          <a:xfrm>
            <a:off x="4211638" y="2636838"/>
            <a:ext cx="1152525" cy="649287"/>
          </a:xfrm>
          <a:prstGeom prst="rightArrow">
            <a:avLst>
              <a:gd name="adj1" fmla="val 50000"/>
              <a:gd name="adj2" fmla="val 4437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5128" name="Text Box 11"/>
          <p:cNvSpPr txBox="1">
            <a:spLocks noChangeArrowheads="1"/>
          </p:cNvSpPr>
          <p:nvPr/>
        </p:nvSpPr>
        <p:spPr bwMode="auto">
          <a:xfrm>
            <a:off x="5940425" y="2636838"/>
            <a:ext cx="3492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sz="2400" dirty="0">
                <a:solidFill>
                  <a:schemeClr val="tx2"/>
                </a:solidFill>
                <a:latin typeface="Myriad Pro"/>
              </a:rPr>
              <a:t>Necesidad de mejorar los productos</a:t>
            </a:r>
          </a:p>
        </p:txBody>
      </p:sp>
      <p:sp>
        <p:nvSpPr>
          <p:cNvPr id="5129" name="Text Box 12"/>
          <p:cNvSpPr txBox="1">
            <a:spLocks noChangeArrowheads="1"/>
          </p:cNvSpPr>
          <p:nvPr/>
        </p:nvSpPr>
        <p:spPr bwMode="auto">
          <a:xfrm>
            <a:off x="5795963" y="3644900"/>
            <a:ext cx="302418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sz="2400" dirty="0">
                <a:solidFill>
                  <a:schemeClr val="tx2"/>
                </a:solidFill>
                <a:latin typeface="Myriad Pro"/>
              </a:rPr>
              <a:t>Utilidad depende de la reducción de los costos</a:t>
            </a:r>
          </a:p>
        </p:txBody>
      </p:sp>
      <p:sp>
        <p:nvSpPr>
          <p:cNvPr id="5130" name="Text Box 13"/>
          <p:cNvSpPr txBox="1">
            <a:spLocks noChangeArrowheads="1"/>
          </p:cNvSpPr>
          <p:nvPr/>
        </p:nvSpPr>
        <p:spPr bwMode="auto">
          <a:xfrm>
            <a:off x="611188" y="3571875"/>
            <a:ext cx="34559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sz="2800" dirty="0">
                <a:solidFill>
                  <a:schemeClr val="tx2"/>
                </a:solidFill>
                <a:latin typeface="Myriad Pro"/>
              </a:rPr>
              <a:t>Mercado fija los precios</a:t>
            </a:r>
          </a:p>
        </p:txBody>
      </p:sp>
      <p:sp>
        <p:nvSpPr>
          <p:cNvPr id="5131" name="AutoShape 14"/>
          <p:cNvSpPr>
            <a:spLocks noChangeArrowheads="1"/>
          </p:cNvSpPr>
          <p:nvPr/>
        </p:nvSpPr>
        <p:spPr bwMode="auto">
          <a:xfrm>
            <a:off x="4211638" y="3644900"/>
            <a:ext cx="1152525" cy="649288"/>
          </a:xfrm>
          <a:prstGeom prst="rightArrow">
            <a:avLst>
              <a:gd name="adj1" fmla="val 50000"/>
              <a:gd name="adj2" fmla="val 4437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5132" name="Text Box 15"/>
          <p:cNvSpPr txBox="1">
            <a:spLocks noChangeArrowheads="1"/>
          </p:cNvSpPr>
          <p:nvPr/>
        </p:nvSpPr>
        <p:spPr bwMode="auto">
          <a:xfrm>
            <a:off x="755650" y="5516563"/>
            <a:ext cx="30241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sz="3200" b="1" dirty="0">
                <a:solidFill>
                  <a:schemeClr val="tx2"/>
                </a:solidFill>
                <a:latin typeface="Myriad Pro"/>
              </a:rPr>
              <a:t>CALIDAD HOY</a:t>
            </a:r>
          </a:p>
        </p:txBody>
      </p:sp>
      <p:sp>
        <p:nvSpPr>
          <p:cNvPr id="5133" name="Text Box 16"/>
          <p:cNvSpPr txBox="1">
            <a:spLocks noChangeArrowheads="1"/>
          </p:cNvSpPr>
          <p:nvPr/>
        </p:nvSpPr>
        <p:spPr bwMode="auto">
          <a:xfrm>
            <a:off x="5364163" y="5516563"/>
            <a:ext cx="37798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sz="3200" b="1" dirty="0">
                <a:solidFill>
                  <a:schemeClr val="tx2"/>
                </a:solidFill>
                <a:latin typeface="Myriad Pro"/>
              </a:rPr>
              <a:t>SOBREVIVENCIA</a:t>
            </a:r>
          </a:p>
        </p:txBody>
      </p:sp>
      <p:sp>
        <p:nvSpPr>
          <p:cNvPr id="5134" name="AutoShape 18"/>
          <p:cNvSpPr>
            <a:spLocks noChangeArrowheads="1"/>
          </p:cNvSpPr>
          <p:nvPr/>
        </p:nvSpPr>
        <p:spPr bwMode="auto">
          <a:xfrm>
            <a:off x="4211638" y="4652963"/>
            <a:ext cx="936625" cy="647700"/>
          </a:xfrm>
          <a:prstGeom prst="downArrow">
            <a:avLst>
              <a:gd name="adj1" fmla="val 50000"/>
              <a:gd name="adj2" fmla="val 25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5135" name="AutoShape 19"/>
          <p:cNvSpPr>
            <a:spLocks noChangeArrowheads="1"/>
          </p:cNvSpPr>
          <p:nvPr/>
        </p:nvSpPr>
        <p:spPr bwMode="auto">
          <a:xfrm>
            <a:off x="4211638" y="5516563"/>
            <a:ext cx="1081087" cy="503237"/>
          </a:xfrm>
          <a:prstGeom prst="rightArrow">
            <a:avLst>
              <a:gd name="adj1" fmla="val 50000"/>
              <a:gd name="adj2" fmla="val 537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Tree>
    <p:extLst>
      <p:ext uri="{BB962C8B-B14F-4D97-AF65-F5344CB8AC3E}">
        <p14:creationId xmlns:p14="http://schemas.microsoft.com/office/powerpoint/2010/main" val="3754093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ChangeArrowheads="1"/>
          </p:cNvSpPr>
          <p:nvPr/>
        </p:nvSpPr>
        <p:spPr bwMode="auto">
          <a:xfrm>
            <a:off x="323850" y="1557338"/>
            <a:ext cx="7772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4625">
              <a:lnSpc>
                <a:spcPct val="90000"/>
              </a:lnSpc>
              <a:spcBef>
                <a:spcPct val="20000"/>
              </a:spcBef>
              <a:buClr>
                <a:schemeClr val="tx2"/>
              </a:buClr>
              <a:buSzPct val="70000"/>
              <a:buFont typeface="Wingdings" pitchFamily="2" charset="2"/>
              <a:buNone/>
            </a:pPr>
            <a:r>
              <a:rPr lang="en-US" sz="2600" dirty="0">
                <a:solidFill>
                  <a:schemeClr val="tx2"/>
                </a:solidFill>
                <a:latin typeface="Myriad Pro"/>
              </a:rPr>
              <a:t>Propiedad de un producto que contribuye a su adecuación al uso</a:t>
            </a:r>
            <a:r>
              <a:rPr lang="en-US" sz="2600" dirty="0">
                <a:solidFill>
                  <a:schemeClr val="tx1">
                    <a:lumMod val="65000"/>
                    <a:lumOff val="35000"/>
                  </a:schemeClr>
                </a:solidFill>
                <a:latin typeface="Myriad Pro"/>
              </a:rPr>
              <a:t>.</a:t>
            </a:r>
          </a:p>
          <a:p>
            <a:pPr marL="174625">
              <a:lnSpc>
                <a:spcPct val="90000"/>
              </a:lnSpc>
              <a:spcBef>
                <a:spcPct val="20000"/>
              </a:spcBef>
              <a:buClr>
                <a:schemeClr val="tx2"/>
              </a:buClr>
              <a:buSzPct val="70000"/>
              <a:buFont typeface="Wingdings" pitchFamily="2" charset="2"/>
              <a:buNone/>
            </a:pPr>
            <a:endParaRPr lang="en-US" sz="2600" dirty="0">
              <a:solidFill>
                <a:schemeClr val="tx2"/>
              </a:solidFill>
            </a:endParaRPr>
          </a:p>
          <a:p>
            <a:pPr marL="174625">
              <a:lnSpc>
                <a:spcPct val="90000"/>
              </a:lnSpc>
              <a:spcBef>
                <a:spcPct val="20000"/>
              </a:spcBef>
              <a:buClr>
                <a:schemeClr val="tx2"/>
              </a:buClr>
              <a:buSzPct val="70000"/>
              <a:buFont typeface="Wingdings" pitchFamily="2" charset="2"/>
              <a:buNone/>
            </a:pPr>
            <a:r>
              <a:rPr lang="en-US" sz="2600" dirty="0">
                <a:solidFill>
                  <a:schemeClr val="tx2"/>
                </a:solidFill>
              </a:rPr>
              <a:t>   </a:t>
            </a:r>
            <a:r>
              <a:rPr lang="en-US" sz="2600" b="1" dirty="0">
                <a:solidFill>
                  <a:schemeClr val="tx2"/>
                </a:solidFill>
                <a:latin typeface="Myriad Pro"/>
              </a:rPr>
              <a:t>Ejemplos:</a:t>
            </a:r>
          </a:p>
          <a:p>
            <a:pPr marL="174625">
              <a:lnSpc>
                <a:spcPct val="90000"/>
              </a:lnSpc>
              <a:spcBef>
                <a:spcPct val="20000"/>
              </a:spcBef>
              <a:buClr>
                <a:schemeClr val="tx2"/>
              </a:buClr>
              <a:buSzPct val="70000"/>
              <a:buFont typeface="Wingdings" pitchFamily="2" charset="2"/>
              <a:buChar char="l"/>
            </a:pPr>
            <a:r>
              <a:rPr lang="en-US" sz="2600" dirty="0">
                <a:solidFill>
                  <a:schemeClr val="tx2"/>
                </a:solidFill>
                <a:latin typeface="Myriad Pro"/>
              </a:rPr>
              <a:t> Rendimiento</a:t>
            </a:r>
          </a:p>
          <a:p>
            <a:pPr marL="174625">
              <a:lnSpc>
                <a:spcPct val="90000"/>
              </a:lnSpc>
              <a:spcBef>
                <a:spcPct val="20000"/>
              </a:spcBef>
              <a:buClr>
                <a:schemeClr val="tx2"/>
              </a:buClr>
              <a:buSzPct val="70000"/>
              <a:buFont typeface="Wingdings" pitchFamily="2" charset="2"/>
              <a:buChar char="l"/>
            </a:pPr>
            <a:r>
              <a:rPr lang="en-US" sz="2600" dirty="0">
                <a:solidFill>
                  <a:schemeClr val="tx2"/>
                </a:solidFill>
                <a:latin typeface="Myriad Pro"/>
              </a:rPr>
              <a:t> Sabor</a:t>
            </a:r>
          </a:p>
          <a:p>
            <a:pPr marL="174625">
              <a:lnSpc>
                <a:spcPct val="90000"/>
              </a:lnSpc>
              <a:spcBef>
                <a:spcPct val="20000"/>
              </a:spcBef>
              <a:buClr>
                <a:schemeClr val="tx2"/>
              </a:buClr>
              <a:buSzPct val="70000"/>
              <a:buFont typeface="Wingdings" pitchFamily="2" charset="2"/>
              <a:buChar char="l"/>
            </a:pPr>
            <a:r>
              <a:rPr lang="en-US" sz="2600" dirty="0">
                <a:solidFill>
                  <a:schemeClr val="tx2"/>
                </a:solidFill>
                <a:latin typeface="Myriad Pro"/>
              </a:rPr>
              <a:t> Textura</a:t>
            </a:r>
          </a:p>
          <a:p>
            <a:pPr marL="174625">
              <a:lnSpc>
                <a:spcPct val="90000"/>
              </a:lnSpc>
              <a:spcBef>
                <a:spcPct val="20000"/>
              </a:spcBef>
              <a:buClr>
                <a:schemeClr val="tx2"/>
              </a:buClr>
              <a:buSzPct val="70000"/>
              <a:buFont typeface="Wingdings" pitchFamily="2" charset="2"/>
              <a:buChar char="l"/>
            </a:pPr>
            <a:r>
              <a:rPr lang="en-US" sz="2600" dirty="0">
                <a:solidFill>
                  <a:schemeClr val="tx2"/>
                </a:solidFill>
                <a:latin typeface="Myriad Pro"/>
              </a:rPr>
              <a:t> Durabilidad</a:t>
            </a:r>
          </a:p>
          <a:p>
            <a:pPr marL="174625">
              <a:lnSpc>
                <a:spcPct val="90000"/>
              </a:lnSpc>
              <a:spcBef>
                <a:spcPct val="20000"/>
              </a:spcBef>
              <a:buClr>
                <a:schemeClr val="tx2"/>
              </a:buClr>
              <a:buSzPct val="70000"/>
              <a:buFont typeface="Wingdings" pitchFamily="2" charset="2"/>
              <a:buNone/>
            </a:pPr>
            <a:endParaRPr lang="en-US" sz="2600" dirty="0"/>
          </a:p>
          <a:p>
            <a:pPr marL="174625">
              <a:lnSpc>
                <a:spcPct val="90000"/>
              </a:lnSpc>
              <a:spcBef>
                <a:spcPct val="20000"/>
              </a:spcBef>
              <a:buClr>
                <a:schemeClr val="tx2"/>
              </a:buClr>
              <a:buSzPct val="70000"/>
              <a:buFont typeface="Wingdings" pitchFamily="2" charset="2"/>
              <a:buNone/>
            </a:pPr>
            <a:r>
              <a:rPr lang="en-US" sz="2600" dirty="0"/>
              <a:t>   </a:t>
            </a:r>
            <a:endParaRPr lang="es-ES" sz="2600" dirty="0"/>
          </a:p>
        </p:txBody>
      </p:sp>
      <p:sp>
        <p:nvSpPr>
          <p:cNvPr id="7171" name="Text Box 6"/>
          <p:cNvSpPr txBox="1">
            <a:spLocks noChangeArrowheads="1"/>
          </p:cNvSpPr>
          <p:nvPr/>
        </p:nvSpPr>
        <p:spPr bwMode="auto">
          <a:xfrm>
            <a:off x="7162800" y="64611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s-ES" sz="2000">
              <a:solidFill>
                <a:schemeClr val="tx2"/>
              </a:solidFill>
            </a:endParaRPr>
          </a:p>
        </p:txBody>
      </p:sp>
      <p:sp>
        <p:nvSpPr>
          <p:cNvPr id="7172" name="Rectangle 7"/>
          <p:cNvSpPr>
            <a:spLocks noGrp="1" noChangeArrowheads="1"/>
          </p:cNvSpPr>
          <p:nvPr>
            <p:ph type="title"/>
          </p:nvPr>
        </p:nvSpPr>
        <p:spPr/>
        <p:txBody>
          <a:bodyPr>
            <a:normAutofit/>
          </a:bodyPr>
          <a:lstStyle/>
          <a:p>
            <a:pPr eaLnBrk="1" hangingPunct="1"/>
            <a:r>
              <a:rPr lang="es-ES_tradnl" sz="3600" b="1" dirty="0">
                <a:solidFill>
                  <a:schemeClr val="tx2"/>
                </a:solidFill>
                <a:latin typeface="Myriad Pro"/>
              </a:rPr>
              <a:t>Característica de Calidad</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025" y="2500313"/>
            <a:ext cx="3402840" cy="3351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9069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ChangeArrowheads="1"/>
          </p:cNvSpPr>
          <p:nvPr/>
        </p:nvSpPr>
        <p:spPr bwMode="auto">
          <a:xfrm>
            <a:off x="454119" y="102392"/>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2800" b="1" dirty="0">
                <a:solidFill>
                  <a:schemeClr val="tx2"/>
                </a:solidFill>
                <a:latin typeface="Myriad Pro"/>
              </a:rPr>
              <a:t>Ciclo Generador de Calidad</a:t>
            </a:r>
            <a:endParaRPr lang="es-ES" sz="2800" b="1" dirty="0">
              <a:solidFill>
                <a:schemeClr val="tx2"/>
              </a:solidFill>
              <a:latin typeface="Myriad Pro"/>
            </a:endParaRPr>
          </a:p>
        </p:txBody>
      </p:sp>
      <p:sp>
        <p:nvSpPr>
          <p:cNvPr id="8195" name="AutoShape 5"/>
          <p:cNvSpPr>
            <a:spLocks noChangeArrowheads="1"/>
          </p:cNvSpPr>
          <p:nvPr/>
        </p:nvSpPr>
        <p:spPr bwMode="auto">
          <a:xfrm>
            <a:off x="3852863" y="2105025"/>
            <a:ext cx="1447800" cy="6858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8196" name="Text Box 6"/>
          <p:cNvSpPr txBox="1">
            <a:spLocks noChangeArrowheads="1"/>
          </p:cNvSpPr>
          <p:nvPr/>
        </p:nvSpPr>
        <p:spPr bwMode="auto">
          <a:xfrm>
            <a:off x="3852863" y="2181225"/>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000" dirty="0"/>
              <a:t>Diseño</a:t>
            </a:r>
            <a:endParaRPr lang="es-ES" sz="2000" dirty="0"/>
          </a:p>
        </p:txBody>
      </p:sp>
      <p:sp>
        <p:nvSpPr>
          <p:cNvPr id="8197" name="AutoShape 7"/>
          <p:cNvSpPr>
            <a:spLocks noChangeArrowheads="1"/>
          </p:cNvSpPr>
          <p:nvPr/>
        </p:nvSpPr>
        <p:spPr bwMode="auto">
          <a:xfrm>
            <a:off x="5681663" y="3171825"/>
            <a:ext cx="1447800" cy="6858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8198" name="Text Box 8"/>
          <p:cNvSpPr txBox="1">
            <a:spLocks noChangeArrowheads="1"/>
          </p:cNvSpPr>
          <p:nvPr/>
        </p:nvSpPr>
        <p:spPr bwMode="auto">
          <a:xfrm>
            <a:off x="5757863" y="3324225"/>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Fabricación</a:t>
            </a:r>
            <a:endParaRPr lang="es-ES" sz="1600" b="1"/>
          </a:p>
        </p:txBody>
      </p:sp>
      <p:sp>
        <p:nvSpPr>
          <p:cNvPr id="8199" name="AutoShape 9"/>
          <p:cNvSpPr>
            <a:spLocks noChangeArrowheads="1"/>
          </p:cNvSpPr>
          <p:nvPr/>
        </p:nvSpPr>
        <p:spPr bwMode="auto">
          <a:xfrm>
            <a:off x="3852863" y="4238625"/>
            <a:ext cx="1447800" cy="6858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8200" name="Text Box 10"/>
          <p:cNvSpPr txBox="1">
            <a:spLocks noChangeArrowheads="1"/>
          </p:cNvSpPr>
          <p:nvPr/>
        </p:nvSpPr>
        <p:spPr bwMode="auto">
          <a:xfrm>
            <a:off x="3929063" y="3933825"/>
            <a:ext cx="1371600" cy="94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1600" b="1"/>
          </a:p>
          <a:p>
            <a:pPr eaLnBrk="1" hangingPunct="1">
              <a:spcBef>
                <a:spcPct val="50000"/>
              </a:spcBef>
            </a:pPr>
            <a:r>
              <a:rPr lang="en-US" sz="1600" b="1"/>
              <a:t>Almacenaje transporte</a:t>
            </a:r>
            <a:endParaRPr lang="es-ES" sz="1600" b="1"/>
          </a:p>
        </p:txBody>
      </p:sp>
      <p:sp>
        <p:nvSpPr>
          <p:cNvPr id="8201" name="AutoShape 11"/>
          <p:cNvSpPr>
            <a:spLocks noChangeArrowheads="1"/>
          </p:cNvSpPr>
          <p:nvPr/>
        </p:nvSpPr>
        <p:spPr bwMode="auto">
          <a:xfrm>
            <a:off x="1871663" y="3248025"/>
            <a:ext cx="1447800" cy="6858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8202" name="Text Box 12"/>
          <p:cNvSpPr txBox="1">
            <a:spLocks noChangeArrowheads="1"/>
          </p:cNvSpPr>
          <p:nvPr/>
        </p:nvSpPr>
        <p:spPr bwMode="auto">
          <a:xfrm>
            <a:off x="1795463" y="3400425"/>
            <a:ext cx="152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dirty="0"/>
              <a:t>Cliente</a:t>
            </a:r>
            <a:endParaRPr lang="es-ES" sz="1600" b="1" dirty="0"/>
          </a:p>
        </p:txBody>
      </p:sp>
      <p:sp>
        <p:nvSpPr>
          <p:cNvPr id="8203" name="Oval 13"/>
          <p:cNvSpPr>
            <a:spLocks noChangeArrowheads="1"/>
          </p:cNvSpPr>
          <p:nvPr/>
        </p:nvSpPr>
        <p:spPr bwMode="auto">
          <a:xfrm>
            <a:off x="3852863" y="657225"/>
            <a:ext cx="1295400" cy="914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8204" name="Text Box 14"/>
          <p:cNvSpPr txBox="1">
            <a:spLocks noChangeArrowheads="1"/>
          </p:cNvSpPr>
          <p:nvPr/>
        </p:nvSpPr>
        <p:spPr bwMode="auto">
          <a:xfrm>
            <a:off x="4016375" y="723900"/>
            <a:ext cx="10668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i="1" dirty="0">
                <a:solidFill>
                  <a:schemeClr val="bg1"/>
                </a:solidFill>
              </a:rPr>
              <a:t>Calidad de diseño</a:t>
            </a:r>
            <a:endParaRPr lang="es-ES" sz="1600" b="1" i="1" dirty="0">
              <a:solidFill>
                <a:schemeClr val="bg1"/>
              </a:solidFill>
            </a:endParaRPr>
          </a:p>
        </p:txBody>
      </p:sp>
      <p:sp>
        <p:nvSpPr>
          <p:cNvPr id="8205" name="Oval 15"/>
          <p:cNvSpPr>
            <a:spLocks noChangeArrowheads="1"/>
          </p:cNvSpPr>
          <p:nvPr/>
        </p:nvSpPr>
        <p:spPr bwMode="auto">
          <a:xfrm>
            <a:off x="7586663" y="3019425"/>
            <a:ext cx="1371600" cy="914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8206" name="Text Box 16"/>
          <p:cNvSpPr txBox="1">
            <a:spLocks noChangeArrowheads="1"/>
          </p:cNvSpPr>
          <p:nvPr/>
        </p:nvSpPr>
        <p:spPr bwMode="auto">
          <a:xfrm>
            <a:off x="7543800" y="3173413"/>
            <a:ext cx="1600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i="1" dirty="0" err="1">
                <a:solidFill>
                  <a:schemeClr val="bg1"/>
                </a:solidFill>
              </a:rPr>
              <a:t>Calidad</a:t>
            </a:r>
            <a:r>
              <a:rPr lang="en-US" sz="1600" b="1" i="1" dirty="0">
                <a:solidFill>
                  <a:schemeClr val="bg1"/>
                </a:solidFill>
              </a:rPr>
              <a:t> de </a:t>
            </a:r>
            <a:r>
              <a:rPr lang="en-US" sz="1600" b="1" i="1" dirty="0" err="1">
                <a:solidFill>
                  <a:schemeClr val="bg1"/>
                </a:solidFill>
              </a:rPr>
              <a:t>conformidad</a:t>
            </a:r>
            <a:endParaRPr lang="es-ES" sz="1600" b="1" i="1" dirty="0">
              <a:solidFill>
                <a:schemeClr val="bg1"/>
              </a:solidFill>
            </a:endParaRPr>
          </a:p>
        </p:txBody>
      </p:sp>
      <p:sp>
        <p:nvSpPr>
          <p:cNvPr id="8207" name="Oval 17"/>
          <p:cNvSpPr>
            <a:spLocks noChangeArrowheads="1"/>
          </p:cNvSpPr>
          <p:nvPr/>
        </p:nvSpPr>
        <p:spPr bwMode="auto">
          <a:xfrm>
            <a:off x="3929063" y="5381625"/>
            <a:ext cx="1295400" cy="914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8208" name="Text Box 18"/>
          <p:cNvSpPr txBox="1">
            <a:spLocks noChangeArrowheads="1"/>
          </p:cNvSpPr>
          <p:nvPr/>
        </p:nvSpPr>
        <p:spPr bwMode="auto">
          <a:xfrm>
            <a:off x="4157663" y="5381625"/>
            <a:ext cx="10668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i="1" dirty="0">
                <a:solidFill>
                  <a:schemeClr val="bg1"/>
                </a:solidFill>
              </a:rPr>
              <a:t>Calidad de entrega</a:t>
            </a:r>
            <a:endParaRPr lang="es-ES" sz="1600" b="1" i="1" dirty="0">
              <a:solidFill>
                <a:schemeClr val="bg1"/>
              </a:solidFill>
            </a:endParaRPr>
          </a:p>
        </p:txBody>
      </p:sp>
      <p:sp>
        <p:nvSpPr>
          <p:cNvPr id="8209" name="Oval 19"/>
          <p:cNvSpPr>
            <a:spLocks noChangeArrowheads="1"/>
          </p:cNvSpPr>
          <p:nvPr/>
        </p:nvSpPr>
        <p:spPr bwMode="auto">
          <a:xfrm>
            <a:off x="119063" y="3095625"/>
            <a:ext cx="1295400" cy="914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8210" name="Text Box 20"/>
          <p:cNvSpPr txBox="1">
            <a:spLocks noChangeArrowheads="1"/>
          </p:cNvSpPr>
          <p:nvPr/>
        </p:nvSpPr>
        <p:spPr bwMode="auto">
          <a:xfrm>
            <a:off x="271463" y="3324225"/>
            <a:ext cx="1066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i="1" dirty="0">
                <a:solidFill>
                  <a:schemeClr val="bg1"/>
                </a:solidFill>
              </a:rPr>
              <a:t>Calidad Cliente</a:t>
            </a:r>
            <a:endParaRPr lang="es-ES" sz="1600" b="1" i="1" dirty="0">
              <a:solidFill>
                <a:schemeClr val="bg1"/>
              </a:solidFill>
            </a:endParaRPr>
          </a:p>
        </p:txBody>
      </p:sp>
      <p:sp>
        <p:nvSpPr>
          <p:cNvPr id="8211" name="Oval 21"/>
          <p:cNvSpPr>
            <a:spLocks noChangeArrowheads="1"/>
          </p:cNvSpPr>
          <p:nvPr/>
        </p:nvSpPr>
        <p:spPr bwMode="auto">
          <a:xfrm>
            <a:off x="1490663" y="1343025"/>
            <a:ext cx="1905000" cy="11430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8212" name="Text Box 22"/>
          <p:cNvSpPr txBox="1">
            <a:spLocks noChangeArrowheads="1"/>
          </p:cNvSpPr>
          <p:nvPr/>
        </p:nvSpPr>
        <p:spPr bwMode="auto">
          <a:xfrm>
            <a:off x="1566863" y="1495425"/>
            <a:ext cx="16002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dirty="0">
                <a:solidFill>
                  <a:schemeClr val="bg1"/>
                </a:solidFill>
              </a:rPr>
              <a:t>Características deseadas en </a:t>
            </a:r>
            <a:r>
              <a:rPr lang="en-US" sz="1600" dirty="0" err="1">
                <a:solidFill>
                  <a:schemeClr val="bg1"/>
                </a:solidFill>
              </a:rPr>
              <a:t>el</a:t>
            </a:r>
            <a:r>
              <a:rPr lang="en-US" sz="1600" dirty="0">
                <a:solidFill>
                  <a:schemeClr val="bg1"/>
                </a:solidFill>
              </a:rPr>
              <a:t> producto</a:t>
            </a:r>
            <a:endParaRPr lang="es-ES" sz="1600" dirty="0">
              <a:solidFill>
                <a:schemeClr val="bg1"/>
              </a:solidFill>
            </a:endParaRPr>
          </a:p>
        </p:txBody>
      </p:sp>
      <p:sp>
        <p:nvSpPr>
          <p:cNvPr id="8213" name="Oval 23"/>
          <p:cNvSpPr>
            <a:spLocks noChangeArrowheads="1"/>
          </p:cNvSpPr>
          <p:nvPr/>
        </p:nvSpPr>
        <p:spPr bwMode="auto">
          <a:xfrm>
            <a:off x="5910263" y="1495425"/>
            <a:ext cx="1905000" cy="11430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8214" name="Text Box 24"/>
          <p:cNvSpPr txBox="1">
            <a:spLocks noChangeArrowheads="1"/>
          </p:cNvSpPr>
          <p:nvPr/>
        </p:nvSpPr>
        <p:spPr bwMode="auto">
          <a:xfrm>
            <a:off x="6062663" y="1647825"/>
            <a:ext cx="16002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dirty="0">
                <a:solidFill>
                  <a:schemeClr val="bg1"/>
                </a:solidFill>
              </a:rPr>
              <a:t>Características </a:t>
            </a:r>
            <a:r>
              <a:rPr lang="en-US" sz="1600" dirty="0" err="1">
                <a:solidFill>
                  <a:schemeClr val="bg1"/>
                </a:solidFill>
              </a:rPr>
              <a:t>especficadas</a:t>
            </a:r>
            <a:r>
              <a:rPr lang="en-US" sz="1600" dirty="0">
                <a:solidFill>
                  <a:schemeClr val="bg1"/>
                </a:solidFill>
              </a:rPr>
              <a:t> en </a:t>
            </a:r>
            <a:r>
              <a:rPr lang="en-US" sz="1600" dirty="0" err="1">
                <a:solidFill>
                  <a:schemeClr val="bg1"/>
                </a:solidFill>
              </a:rPr>
              <a:t>el</a:t>
            </a:r>
            <a:r>
              <a:rPr lang="en-US" sz="1600" dirty="0">
                <a:solidFill>
                  <a:schemeClr val="bg1"/>
                </a:solidFill>
              </a:rPr>
              <a:t> diseño</a:t>
            </a:r>
            <a:endParaRPr lang="es-ES" sz="1600" dirty="0">
              <a:solidFill>
                <a:schemeClr val="bg1"/>
              </a:solidFill>
            </a:endParaRPr>
          </a:p>
        </p:txBody>
      </p:sp>
      <p:sp>
        <p:nvSpPr>
          <p:cNvPr id="8215" name="Oval 25"/>
          <p:cNvSpPr>
            <a:spLocks noChangeArrowheads="1"/>
          </p:cNvSpPr>
          <p:nvPr/>
        </p:nvSpPr>
        <p:spPr bwMode="auto">
          <a:xfrm>
            <a:off x="1338263" y="4772025"/>
            <a:ext cx="1905000" cy="11430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8216" name="Text Box 26"/>
          <p:cNvSpPr txBox="1">
            <a:spLocks noChangeArrowheads="1"/>
          </p:cNvSpPr>
          <p:nvPr/>
        </p:nvSpPr>
        <p:spPr bwMode="auto">
          <a:xfrm>
            <a:off x="1414463" y="4924425"/>
            <a:ext cx="16002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dirty="0">
                <a:solidFill>
                  <a:schemeClr val="bg1"/>
                </a:solidFill>
              </a:rPr>
              <a:t>Características del producto a la entrega</a:t>
            </a:r>
            <a:endParaRPr lang="es-ES" sz="1600" dirty="0">
              <a:solidFill>
                <a:schemeClr val="bg1"/>
              </a:solidFill>
            </a:endParaRPr>
          </a:p>
        </p:txBody>
      </p:sp>
      <p:sp>
        <p:nvSpPr>
          <p:cNvPr id="8217" name="Oval 27"/>
          <p:cNvSpPr>
            <a:spLocks noChangeArrowheads="1"/>
          </p:cNvSpPr>
          <p:nvPr/>
        </p:nvSpPr>
        <p:spPr bwMode="auto">
          <a:xfrm>
            <a:off x="6138863" y="4772025"/>
            <a:ext cx="1905000" cy="11430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8218" name="Text Box 28"/>
          <p:cNvSpPr txBox="1">
            <a:spLocks noChangeArrowheads="1"/>
          </p:cNvSpPr>
          <p:nvPr/>
        </p:nvSpPr>
        <p:spPr bwMode="auto">
          <a:xfrm>
            <a:off x="6215063" y="4924425"/>
            <a:ext cx="16002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dirty="0">
                <a:solidFill>
                  <a:schemeClr val="bg1"/>
                </a:solidFill>
              </a:rPr>
              <a:t>Características del producto </a:t>
            </a:r>
            <a:r>
              <a:rPr lang="en-US" sz="1600" dirty="0" err="1">
                <a:solidFill>
                  <a:schemeClr val="bg1"/>
                </a:solidFill>
              </a:rPr>
              <a:t>terminado</a:t>
            </a:r>
            <a:endParaRPr lang="es-ES" sz="1600" dirty="0">
              <a:solidFill>
                <a:schemeClr val="bg1"/>
              </a:solidFill>
            </a:endParaRPr>
          </a:p>
        </p:txBody>
      </p:sp>
      <p:sp>
        <p:nvSpPr>
          <p:cNvPr id="8219" name="Line 29"/>
          <p:cNvSpPr>
            <a:spLocks noChangeShapeType="1"/>
          </p:cNvSpPr>
          <p:nvPr/>
        </p:nvSpPr>
        <p:spPr bwMode="auto">
          <a:xfrm flipV="1">
            <a:off x="2633663" y="2486025"/>
            <a:ext cx="1219200" cy="685800"/>
          </a:xfrm>
          <a:prstGeom prst="line">
            <a:avLst/>
          </a:prstGeom>
          <a:noFill/>
          <a:ln w="539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L"/>
          </a:p>
        </p:txBody>
      </p:sp>
      <p:sp>
        <p:nvSpPr>
          <p:cNvPr id="8220" name="Line 30"/>
          <p:cNvSpPr>
            <a:spLocks noChangeShapeType="1"/>
          </p:cNvSpPr>
          <p:nvPr/>
        </p:nvSpPr>
        <p:spPr bwMode="auto">
          <a:xfrm>
            <a:off x="5300663" y="2409825"/>
            <a:ext cx="1066800" cy="762000"/>
          </a:xfrm>
          <a:prstGeom prst="line">
            <a:avLst/>
          </a:prstGeom>
          <a:noFill/>
          <a:ln w="539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L"/>
          </a:p>
        </p:txBody>
      </p:sp>
      <p:sp>
        <p:nvSpPr>
          <p:cNvPr id="8221" name="Line 31"/>
          <p:cNvSpPr>
            <a:spLocks noChangeShapeType="1"/>
          </p:cNvSpPr>
          <p:nvPr/>
        </p:nvSpPr>
        <p:spPr bwMode="auto">
          <a:xfrm flipH="1">
            <a:off x="5300663" y="3857625"/>
            <a:ext cx="1066800" cy="762000"/>
          </a:xfrm>
          <a:prstGeom prst="line">
            <a:avLst/>
          </a:prstGeom>
          <a:noFill/>
          <a:ln w="539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L"/>
          </a:p>
        </p:txBody>
      </p:sp>
      <p:sp>
        <p:nvSpPr>
          <p:cNvPr id="8222" name="Line 32"/>
          <p:cNvSpPr>
            <a:spLocks noChangeShapeType="1"/>
          </p:cNvSpPr>
          <p:nvPr/>
        </p:nvSpPr>
        <p:spPr bwMode="auto">
          <a:xfrm flipH="1" flipV="1">
            <a:off x="2557463" y="3933825"/>
            <a:ext cx="1295400" cy="685800"/>
          </a:xfrm>
          <a:prstGeom prst="line">
            <a:avLst/>
          </a:prstGeom>
          <a:noFill/>
          <a:ln w="539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L"/>
          </a:p>
        </p:txBody>
      </p:sp>
      <p:sp>
        <p:nvSpPr>
          <p:cNvPr id="8223" name="Line 33"/>
          <p:cNvSpPr>
            <a:spLocks noChangeShapeType="1"/>
          </p:cNvSpPr>
          <p:nvPr/>
        </p:nvSpPr>
        <p:spPr bwMode="auto">
          <a:xfrm flipH="1" flipV="1">
            <a:off x="7662863" y="2409825"/>
            <a:ext cx="609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L"/>
          </a:p>
        </p:txBody>
      </p:sp>
      <p:sp>
        <p:nvSpPr>
          <p:cNvPr id="8224" name="Line 34"/>
          <p:cNvSpPr>
            <a:spLocks noChangeShapeType="1"/>
          </p:cNvSpPr>
          <p:nvPr/>
        </p:nvSpPr>
        <p:spPr bwMode="auto">
          <a:xfrm flipH="1">
            <a:off x="7739063" y="3933825"/>
            <a:ext cx="4572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L"/>
          </a:p>
        </p:txBody>
      </p:sp>
      <p:sp>
        <p:nvSpPr>
          <p:cNvPr id="8225" name="Line 35"/>
          <p:cNvSpPr>
            <a:spLocks noChangeShapeType="1"/>
          </p:cNvSpPr>
          <p:nvPr/>
        </p:nvSpPr>
        <p:spPr bwMode="auto">
          <a:xfrm flipH="1">
            <a:off x="2938463" y="1114425"/>
            <a:ext cx="838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L"/>
          </a:p>
        </p:txBody>
      </p:sp>
      <p:sp>
        <p:nvSpPr>
          <p:cNvPr id="8226" name="Line 36"/>
          <p:cNvSpPr>
            <a:spLocks noChangeShapeType="1"/>
          </p:cNvSpPr>
          <p:nvPr/>
        </p:nvSpPr>
        <p:spPr bwMode="auto">
          <a:xfrm>
            <a:off x="5148263" y="1038225"/>
            <a:ext cx="1066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L"/>
          </a:p>
        </p:txBody>
      </p:sp>
      <p:sp>
        <p:nvSpPr>
          <p:cNvPr id="8227" name="Line 37"/>
          <p:cNvSpPr>
            <a:spLocks noChangeShapeType="1"/>
          </p:cNvSpPr>
          <p:nvPr/>
        </p:nvSpPr>
        <p:spPr bwMode="auto">
          <a:xfrm flipV="1">
            <a:off x="5224463" y="5457825"/>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L"/>
          </a:p>
        </p:txBody>
      </p:sp>
      <p:sp>
        <p:nvSpPr>
          <p:cNvPr id="8228" name="Line 38"/>
          <p:cNvSpPr>
            <a:spLocks noChangeShapeType="1"/>
          </p:cNvSpPr>
          <p:nvPr/>
        </p:nvSpPr>
        <p:spPr bwMode="auto">
          <a:xfrm flipH="1" flipV="1">
            <a:off x="3243263" y="5610225"/>
            <a:ext cx="685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L"/>
          </a:p>
        </p:txBody>
      </p:sp>
      <p:sp>
        <p:nvSpPr>
          <p:cNvPr id="8229" name="Line 39"/>
          <p:cNvSpPr>
            <a:spLocks noChangeShapeType="1"/>
          </p:cNvSpPr>
          <p:nvPr/>
        </p:nvSpPr>
        <p:spPr bwMode="auto">
          <a:xfrm flipV="1">
            <a:off x="804863" y="2333625"/>
            <a:ext cx="762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L"/>
          </a:p>
        </p:txBody>
      </p:sp>
      <p:sp>
        <p:nvSpPr>
          <p:cNvPr id="8230" name="Line 40"/>
          <p:cNvSpPr>
            <a:spLocks noChangeShapeType="1"/>
          </p:cNvSpPr>
          <p:nvPr/>
        </p:nvSpPr>
        <p:spPr bwMode="auto">
          <a:xfrm>
            <a:off x="728663" y="4010025"/>
            <a:ext cx="7620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L"/>
          </a:p>
        </p:txBody>
      </p:sp>
      <p:sp>
        <p:nvSpPr>
          <p:cNvPr id="8231" name="Line 41"/>
          <p:cNvSpPr>
            <a:spLocks noChangeShapeType="1"/>
          </p:cNvSpPr>
          <p:nvPr/>
        </p:nvSpPr>
        <p:spPr bwMode="auto">
          <a:xfrm>
            <a:off x="2786063" y="2409825"/>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L"/>
          </a:p>
        </p:txBody>
      </p:sp>
      <p:sp>
        <p:nvSpPr>
          <p:cNvPr id="8232" name="Line 42"/>
          <p:cNvSpPr>
            <a:spLocks noChangeShapeType="1"/>
          </p:cNvSpPr>
          <p:nvPr/>
        </p:nvSpPr>
        <p:spPr bwMode="auto">
          <a:xfrm flipH="1">
            <a:off x="5757863" y="2486025"/>
            <a:ext cx="3810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L"/>
          </a:p>
        </p:txBody>
      </p:sp>
      <p:sp>
        <p:nvSpPr>
          <p:cNvPr id="8233" name="Line 43"/>
          <p:cNvSpPr>
            <a:spLocks noChangeShapeType="1"/>
          </p:cNvSpPr>
          <p:nvPr/>
        </p:nvSpPr>
        <p:spPr bwMode="auto">
          <a:xfrm flipV="1">
            <a:off x="2862263" y="4391025"/>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L"/>
          </a:p>
        </p:txBody>
      </p:sp>
      <p:sp>
        <p:nvSpPr>
          <p:cNvPr id="8234" name="Line 44"/>
          <p:cNvSpPr>
            <a:spLocks noChangeShapeType="1"/>
          </p:cNvSpPr>
          <p:nvPr/>
        </p:nvSpPr>
        <p:spPr bwMode="auto">
          <a:xfrm flipH="1" flipV="1">
            <a:off x="5910263" y="4162425"/>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L"/>
          </a:p>
        </p:txBody>
      </p:sp>
    </p:spTree>
    <p:extLst>
      <p:ext uri="{BB962C8B-B14F-4D97-AF65-F5344CB8AC3E}">
        <p14:creationId xmlns:p14="http://schemas.microsoft.com/office/powerpoint/2010/main" val="3597735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533400" y="263525"/>
            <a:ext cx="77724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sz="3900" b="1" dirty="0">
                <a:solidFill>
                  <a:schemeClr val="tx2"/>
                </a:solidFill>
                <a:latin typeface="Myriad Pro"/>
              </a:rPr>
              <a:t>Control de Calidad</a:t>
            </a:r>
            <a:endParaRPr lang="es-ES" sz="3900" b="1" dirty="0">
              <a:solidFill>
                <a:schemeClr val="tx2"/>
              </a:solidFill>
              <a:latin typeface="Myriad Pro"/>
            </a:endParaRPr>
          </a:p>
        </p:txBody>
      </p:sp>
      <p:sp>
        <p:nvSpPr>
          <p:cNvPr id="9219" name="Rectangle 5"/>
          <p:cNvSpPr>
            <a:spLocks noChangeArrowheads="1"/>
          </p:cNvSpPr>
          <p:nvPr/>
        </p:nvSpPr>
        <p:spPr bwMode="auto">
          <a:xfrm>
            <a:off x="609600" y="1219200"/>
            <a:ext cx="7772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4625" indent="-174625">
              <a:lnSpc>
                <a:spcPct val="90000"/>
              </a:lnSpc>
              <a:spcBef>
                <a:spcPct val="20000"/>
              </a:spcBef>
              <a:buClr>
                <a:schemeClr val="tx2"/>
              </a:buClr>
              <a:buSzPct val="70000"/>
              <a:buFont typeface="Wingdings" pitchFamily="2" charset="2"/>
              <a:buNone/>
            </a:pPr>
            <a:r>
              <a:rPr lang="en-US" sz="2600" dirty="0"/>
              <a:t>  </a:t>
            </a:r>
            <a:r>
              <a:rPr lang="en-US" sz="2400" dirty="0">
                <a:solidFill>
                  <a:schemeClr val="tx2"/>
                </a:solidFill>
                <a:latin typeface="Myriad Pro"/>
              </a:rPr>
              <a:t>Implica </a:t>
            </a:r>
            <a:r>
              <a:rPr lang="en-US" sz="2400" b="1" dirty="0">
                <a:solidFill>
                  <a:schemeClr val="tx2"/>
                </a:solidFill>
                <a:latin typeface="Myriad Pro"/>
              </a:rPr>
              <a:t>chequear, examinar </a:t>
            </a:r>
            <a:r>
              <a:rPr lang="en-US" sz="2400" dirty="0">
                <a:solidFill>
                  <a:schemeClr val="tx2"/>
                </a:solidFill>
                <a:latin typeface="Myriad Pro"/>
              </a:rPr>
              <a:t>los productos </a:t>
            </a:r>
            <a:r>
              <a:rPr lang="en-US" sz="2400" i="1" dirty="0">
                <a:solidFill>
                  <a:schemeClr val="tx2"/>
                </a:solidFill>
                <a:latin typeface="Myriad Pro"/>
              </a:rPr>
              <a:t>en una etapa determinada del proceso productivo</a:t>
            </a:r>
            <a:r>
              <a:rPr lang="en-US" sz="2400" dirty="0">
                <a:solidFill>
                  <a:schemeClr val="tx2"/>
                </a:solidFill>
                <a:latin typeface="Myriad Pro"/>
              </a:rPr>
              <a:t>.</a:t>
            </a:r>
          </a:p>
          <a:p>
            <a:pPr marL="174625" indent="-174625">
              <a:lnSpc>
                <a:spcPct val="90000"/>
              </a:lnSpc>
              <a:spcBef>
                <a:spcPct val="20000"/>
              </a:spcBef>
              <a:buClr>
                <a:schemeClr val="tx2"/>
              </a:buClr>
              <a:buSzPct val="70000"/>
              <a:buFont typeface="Wingdings" pitchFamily="2" charset="2"/>
              <a:buNone/>
            </a:pPr>
            <a:endParaRPr lang="en-US" sz="2400" dirty="0">
              <a:solidFill>
                <a:schemeClr val="tx2"/>
              </a:solidFill>
              <a:latin typeface="Myriad Pro"/>
            </a:endParaRPr>
          </a:p>
          <a:p>
            <a:pPr marL="174625" indent="-174625">
              <a:lnSpc>
                <a:spcPct val="90000"/>
              </a:lnSpc>
              <a:spcBef>
                <a:spcPct val="20000"/>
              </a:spcBef>
              <a:buClr>
                <a:schemeClr val="tx2"/>
              </a:buClr>
              <a:buSzPct val="70000"/>
              <a:buFont typeface="Wingdings" pitchFamily="2" charset="2"/>
              <a:buNone/>
            </a:pPr>
            <a:r>
              <a:rPr lang="en-US" sz="2400" b="1" dirty="0">
                <a:solidFill>
                  <a:schemeClr val="tx2"/>
                </a:solidFill>
                <a:latin typeface="Myriad Pro"/>
              </a:rPr>
              <a:t>¿Cuándo Controlo?</a:t>
            </a:r>
          </a:p>
          <a:p>
            <a:pPr marL="174625" indent="-174625">
              <a:lnSpc>
                <a:spcPct val="90000"/>
              </a:lnSpc>
              <a:spcBef>
                <a:spcPct val="20000"/>
              </a:spcBef>
              <a:buClr>
                <a:schemeClr val="tx2"/>
              </a:buClr>
              <a:buSzPct val="70000"/>
              <a:buFont typeface="Wingdings" pitchFamily="2" charset="2"/>
              <a:buNone/>
            </a:pPr>
            <a:r>
              <a:rPr lang="en-US" sz="2400" dirty="0">
                <a:solidFill>
                  <a:schemeClr val="tx2"/>
                </a:solidFill>
                <a:latin typeface="Myriad Pro"/>
              </a:rPr>
              <a:t> -</a:t>
            </a:r>
            <a:r>
              <a:rPr lang="en-US" sz="2400" dirty="0">
                <a:solidFill>
                  <a:srgbClr val="FF0000"/>
                </a:solidFill>
                <a:latin typeface="Myriad Pro"/>
              </a:rPr>
              <a:t>Comienzo y salida del proceso</a:t>
            </a:r>
          </a:p>
          <a:p>
            <a:pPr marL="174625" indent="-174625">
              <a:lnSpc>
                <a:spcPct val="90000"/>
              </a:lnSpc>
              <a:spcBef>
                <a:spcPct val="20000"/>
              </a:spcBef>
              <a:buClr>
                <a:schemeClr val="tx2"/>
              </a:buClr>
              <a:buSzPct val="70000"/>
            </a:pPr>
            <a:r>
              <a:rPr lang="en-US" sz="2400" dirty="0">
                <a:solidFill>
                  <a:schemeClr val="tx2"/>
                </a:solidFill>
                <a:latin typeface="Myriad Pro"/>
              </a:rPr>
              <a:t> -</a:t>
            </a:r>
            <a:r>
              <a:rPr lang="en-US" sz="2400" dirty="0">
                <a:solidFill>
                  <a:srgbClr val="FF0000"/>
                </a:solidFill>
                <a:latin typeface="Myriad Pro"/>
              </a:rPr>
              <a:t>Antes de las operaciones costosas, irreversibles u ocultadoras</a:t>
            </a:r>
          </a:p>
          <a:p>
            <a:pPr marL="174625" indent="-174625">
              <a:lnSpc>
                <a:spcPct val="90000"/>
              </a:lnSpc>
              <a:spcBef>
                <a:spcPct val="20000"/>
              </a:spcBef>
              <a:buClr>
                <a:schemeClr val="tx2"/>
              </a:buClr>
              <a:buSzPct val="70000"/>
            </a:pPr>
            <a:endParaRPr lang="en-US" sz="2400" dirty="0">
              <a:solidFill>
                <a:schemeClr val="tx2"/>
              </a:solidFill>
              <a:latin typeface="Myriad Pro"/>
            </a:endParaRPr>
          </a:p>
          <a:p>
            <a:pPr marL="174625" indent="-174625">
              <a:lnSpc>
                <a:spcPct val="90000"/>
              </a:lnSpc>
              <a:spcBef>
                <a:spcPct val="20000"/>
              </a:spcBef>
              <a:buClr>
                <a:schemeClr val="tx2"/>
              </a:buClr>
              <a:buSzPct val="70000"/>
            </a:pPr>
            <a:r>
              <a:rPr lang="en-US" sz="2400" b="1" dirty="0">
                <a:solidFill>
                  <a:schemeClr val="tx2"/>
                </a:solidFill>
                <a:latin typeface="Myriad Pro"/>
              </a:rPr>
              <a:t>¿Dónde controlo?</a:t>
            </a:r>
          </a:p>
          <a:p>
            <a:pPr marL="174625" indent="-174625">
              <a:lnSpc>
                <a:spcPct val="90000"/>
              </a:lnSpc>
              <a:spcBef>
                <a:spcPct val="20000"/>
              </a:spcBef>
              <a:buClr>
                <a:schemeClr val="tx2"/>
              </a:buClr>
              <a:buSzPct val="70000"/>
              <a:buFont typeface="Wingdings" pitchFamily="2" charset="2"/>
              <a:buNone/>
            </a:pPr>
            <a:r>
              <a:rPr lang="en-US" sz="2400" dirty="0">
                <a:solidFill>
                  <a:schemeClr val="tx2"/>
                </a:solidFill>
                <a:latin typeface="Myriad Pro"/>
              </a:rPr>
              <a:t>-Línea de producción</a:t>
            </a:r>
          </a:p>
          <a:p>
            <a:pPr marL="174625" indent="-174625">
              <a:lnSpc>
                <a:spcPct val="90000"/>
              </a:lnSpc>
              <a:spcBef>
                <a:spcPct val="20000"/>
              </a:spcBef>
              <a:buClr>
                <a:schemeClr val="tx2"/>
              </a:buClr>
              <a:buSzPct val="70000"/>
              <a:buFont typeface="Wingdings" pitchFamily="2" charset="2"/>
              <a:buNone/>
            </a:pPr>
            <a:r>
              <a:rPr lang="en-US" sz="2400" dirty="0">
                <a:solidFill>
                  <a:schemeClr val="tx2"/>
                </a:solidFill>
                <a:latin typeface="Myriad Pro"/>
              </a:rPr>
              <a:t>-Laboratorios (planificación) </a:t>
            </a:r>
          </a:p>
          <a:p>
            <a:pPr marL="174625" indent="-174625">
              <a:lnSpc>
                <a:spcPct val="90000"/>
              </a:lnSpc>
              <a:spcBef>
                <a:spcPct val="20000"/>
              </a:spcBef>
              <a:buClr>
                <a:schemeClr val="tx2"/>
              </a:buClr>
              <a:buSzPct val="70000"/>
              <a:buFont typeface="Wingdings" pitchFamily="2" charset="2"/>
              <a:buNone/>
            </a:pPr>
            <a:r>
              <a:rPr lang="en-US" sz="2400" dirty="0">
                <a:solidFill>
                  <a:schemeClr val="tx2"/>
                </a:solidFill>
                <a:latin typeface="Myriad Pro"/>
              </a:rPr>
              <a:t>*Trazabilidad</a:t>
            </a:r>
          </a:p>
          <a:p>
            <a:pPr marL="174625" indent="-174625">
              <a:lnSpc>
                <a:spcPct val="90000"/>
              </a:lnSpc>
              <a:spcBef>
                <a:spcPct val="20000"/>
              </a:spcBef>
              <a:buClr>
                <a:schemeClr val="tx2"/>
              </a:buClr>
              <a:buSzPct val="70000"/>
              <a:buFont typeface="Wingdings" pitchFamily="2" charset="2"/>
              <a:buNone/>
            </a:pPr>
            <a:endParaRPr lang="es-ES" sz="2600" dirty="0"/>
          </a:p>
        </p:txBody>
      </p:sp>
    </p:spTree>
    <p:extLst>
      <p:ext uri="{BB962C8B-B14F-4D97-AF65-F5344CB8AC3E}">
        <p14:creationId xmlns:p14="http://schemas.microsoft.com/office/powerpoint/2010/main" val="542454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594307" y="528627"/>
            <a:ext cx="7772400"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sz="3900" b="1" dirty="0">
                <a:solidFill>
                  <a:schemeClr val="tx2"/>
                </a:solidFill>
                <a:latin typeface="Myriad Pro"/>
              </a:rPr>
              <a:t>Elementos de los que depende la Calidad</a:t>
            </a:r>
            <a:endParaRPr lang="es-ES" sz="3900" b="1" dirty="0">
              <a:solidFill>
                <a:schemeClr val="tx2"/>
              </a:solidFill>
              <a:latin typeface="Myriad Pro"/>
            </a:endParaRPr>
          </a:p>
        </p:txBody>
      </p:sp>
      <p:sp>
        <p:nvSpPr>
          <p:cNvPr id="10243" name="Text Box 5"/>
          <p:cNvSpPr txBox="1">
            <a:spLocks noChangeArrowheads="1"/>
          </p:cNvSpPr>
          <p:nvPr/>
        </p:nvSpPr>
        <p:spPr bwMode="auto">
          <a:xfrm>
            <a:off x="6343650" y="3505200"/>
            <a:ext cx="2438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200" b="1" dirty="0">
                <a:solidFill>
                  <a:schemeClr val="tx2"/>
                </a:solidFill>
                <a:latin typeface="Myriad Pro"/>
              </a:rPr>
              <a:t>Calidad</a:t>
            </a:r>
            <a:endParaRPr lang="es-ES" sz="3200" b="1" dirty="0">
              <a:solidFill>
                <a:schemeClr val="tx2"/>
              </a:solidFill>
              <a:latin typeface="Myriad Pro"/>
            </a:endParaRPr>
          </a:p>
        </p:txBody>
      </p:sp>
      <p:sp>
        <p:nvSpPr>
          <p:cNvPr id="10244" name="Text Box 6"/>
          <p:cNvSpPr txBox="1">
            <a:spLocks noChangeArrowheads="1"/>
          </p:cNvSpPr>
          <p:nvPr/>
        </p:nvSpPr>
        <p:spPr bwMode="auto">
          <a:xfrm>
            <a:off x="704850" y="2590800"/>
            <a:ext cx="4343400" cy="372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chemeClr val="tx2"/>
                </a:solidFill>
                <a:latin typeface="Myriad Pro"/>
              </a:rPr>
              <a:t>Materiales</a:t>
            </a:r>
          </a:p>
          <a:p>
            <a:pPr eaLnBrk="1" hangingPunct="1">
              <a:spcBef>
                <a:spcPct val="50000"/>
              </a:spcBef>
            </a:pPr>
            <a:r>
              <a:rPr lang="en-US" sz="2800" b="1" dirty="0">
                <a:solidFill>
                  <a:schemeClr val="tx2"/>
                </a:solidFill>
                <a:latin typeface="Myriad Pro"/>
              </a:rPr>
              <a:t>Máquinas </a:t>
            </a:r>
          </a:p>
          <a:p>
            <a:pPr eaLnBrk="1" hangingPunct="1">
              <a:spcBef>
                <a:spcPct val="50000"/>
              </a:spcBef>
            </a:pPr>
            <a:r>
              <a:rPr lang="en-US" sz="2800" b="1" dirty="0">
                <a:solidFill>
                  <a:schemeClr val="tx2"/>
                </a:solidFill>
                <a:latin typeface="Myriad Pro"/>
              </a:rPr>
              <a:t>Métodos</a:t>
            </a:r>
          </a:p>
          <a:p>
            <a:pPr eaLnBrk="1" hangingPunct="1">
              <a:spcBef>
                <a:spcPct val="50000"/>
              </a:spcBef>
            </a:pPr>
            <a:r>
              <a:rPr lang="en-US" sz="2800" b="1" dirty="0">
                <a:solidFill>
                  <a:schemeClr val="tx2"/>
                </a:solidFill>
                <a:latin typeface="Myriad Pro"/>
              </a:rPr>
              <a:t>Recurso humano</a:t>
            </a:r>
          </a:p>
          <a:p>
            <a:pPr eaLnBrk="1" hangingPunct="1">
              <a:spcBef>
                <a:spcPct val="50000"/>
              </a:spcBef>
            </a:pPr>
            <a:r>
              <a:rPr lang="en-US" sz="2800" b="1" dirty="0">
                <a:solidFill>
                  <a:schemeClr val="tx2"/>
                </a:solidFill>
                <a:latin typeface="Myriad Pro"/>
              </a:rPr>
              <a:t>Organización</a:t>
            </a:r>
          </a:p>
          <a:p>
            <a:pPr eaLnBrk="1" hangingPunct="1">
              <a:spcBef>
                <a:spcPct val="50000"/>
              </a:spcBef>
            </a:pPr>
            <a:endParaRPr lang="es-ES" sz="2800" b="1" dirty="0">
              <a:solidFill>
                <a:schemeClr val="tx1">
                  <a:lumMod val="95000"/>
                  <a:lumOff val="5000"/>
                </a:schemeClr>
              </a:solidFill>
              <a:latin typeface="Myriad Pro"/>
            </a:endParaRPr>
          </a:p>
        </p:txBody>
      </p:sp>
      <p:sp>
        <p:nvSpPr>
          <p:cNvPr id="10245" name="AutoShape 7"/>
          <p:cNvSpPr>
            <a:spLocks noChangeArrowheads="1"/>
          </p:cNvSpPr>
          <p:nvPr/>
        </p:nvSpPr>
        <p:spPr bwMode="auto">
          <a:xfrm>
            <a:off x="4210050" y="3352800"/>
            <a:ext cx="1295400" cy="914400"/>
          </a:xfrm>
          <a:prstGeom prst="rightArrow">
            <a:avLst>
              <a:gd name="adj1" fmla="val 50000"/>
              <a:gd name="adj2" fmla="val 3541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6145" y="1370629"/>
            <a:ext cx="3348037" cy="1982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5106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2436" y="236337"/>
            <a:ext cx="7886700" cy="1325563"/>
          </a:xfrm>
        </p:spPr>
        <p:txBody>
          <a:bodyPr>
            <a:normAutofit/>
          </a:bodyPr>
          <a:lstStyle/>
          <a:p>
            <a:pPr algn="ctr"/>
            <a:r>
              <a:rPr lang="es-CL" sz="2800" b="1" dirty="0">
                <a:solidFill>
                  <a:schemeClr val="tx2"/>
                </a:solidFill>
                <a:latin typeface="Myriad Pro" panose="020B0503030403020204" pitchFamily="34" charset="0"/>
              </a:rPr>
              <a:t>En la Actualidad</a:t>
            </a:r>
          </a:p>
        </p:txBody>
      </p:sp>
      <p:sp>
        <p:nvSpPr>
          <p:cNvPr id="4" name="Rectángulo 3"/>
          <p:cNvSpPr/>
          <p:nvPr/>
        </p:nvSpPr>
        <p:spPr>
          <a:xfrm>
            <a:off x="641530" y="1445991"/>
            <a:ext cx="8034429" cy="2123658"/>
          </a:xfrm>
          <a:prstGeom prst="rect">
            <a:avLst/>
          </a:prstGeom>
        </p:spPr>
        <p:txBody>
          <a:bodyPr wrap="square">
            <a:spAutoFit/>
          </a:bodyPr>
          <a:lstStyle/>
          <a:p>
            <a:pPr marL="342900" lvl="1" indent="-342900" algn="just">
              <a:buFont typeface="Wingdings" panose="05000000000000000000" pitchFamily="2" charset="2"/>
              <a:buChar char="ü"/>
            </a:pPr>
            <a:r>
              <a:rPr lang="es-CL" sz="2400" dirty="0">
                <a:solidFill>
                  <a:schemeClr val="tx2"/>
                </a:solidFill>
                <a:latin typeface="Myriad Pro" panose="020B0503030403020204" pitchFamily="34" charset="0"/>
              </a:rPr>
              <a:t>La calidad representa para las «empresas»  - personas uno de los medios más efectivos para asegurar la vigencia en el mercado actual. </a:t>
            </a:r>
          </a:p>
          <a:p>
            <a:pPr marL="342900" lvl="1" indent="-342900" algn="just">
              <a:buAutoNum type="arabicPlain"/>
            </a:pPr>
            <a:endParaRPr lang="es-CL" sz="2000" dirty="0">
              <a:latin typeface="Myriad Pro" panose="020B0503030403020204" pitchFamily="34" charset="0"/>
            </a:endParaRPr>
          </a:p>
          <a:p>
            <a:pPr algn="just"/>
            <a:endParaRPr lang="es-CL" sz="2000" dirty="0">
              <a:latin typeface="Myriad Pro" panose="020B0503030403020204" pitchFamily="34" charset="0"/>
            </a:endParaRPr>
          </a:p>
          <a:p>
            <a:pPr algn="just"/>
            <a:endParaRPr lang="es-CL" sz="2000" dirty="0">
              <a:latin typeface="Myriad Pro" panose="020B050303040302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088" y="3449782"/>
            <a:ext cx="6219825"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9154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755650" y="658813"/>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sz="3900" b="1" dirty="0">
                <a:solidFill>
                  <a:schemeClr val="tx2"/>
                </a:solidFill>
                <a:latin typeface="Myriad Pro"/>
              </a:rPr>
              <a:t>Costos de la Calidad</a:t>
            </a:r>
            <a:endParaRPr lang="es-ES" sz="3900" b="1" dirty="0">
              <a:solidFill>
                <a:schemeClr val="tx2"/>
              </a:solidFill>
              <a:latin typeface="Myriad Pro"/>
            </a:endParaRPr>
          </a:p>
        </p:txBody>
      </p:sp>
      <p:sp>
        <p:nvSpPr>
          <p:cNvPr id="11267" name="Rectangle 5"/>
          <p:cNvSpPr>
            <a:spLocks noChangeArrowheads="1"/>
          </p:cNvSpPr>
          <p:nvPr/>
        </p:nvSpPr>
        <p:spPr bwMode="auto">
          <a:xfrm>
            <a:off x="684213" y="19161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Clr>
                <a:schemeClr val="tx2"/>
              </a:buClr>
              <a:buSzPct val="70000"/>
              <a:buFont typeface="Wingdings" pitchFamily="2" charset="2"/>
              <a:buChar char="l"/>
            </a:pPr>
            <a:r>
              <a:rPr lang="en-US" sz="2600" b="1" dirty="0">
                <a:solidFill>
                  <a:schemeClr val="tx2"/>
                </a:solidFill>
                <a:latin typeface="Myriad Pro"/>
              </a:rPr>
              <a:t>Costos de prevención</a:t>
            </a:r>
          </a:p>
          <a:p>
            <a:pPr marL="342900" indent="-342900" algn="just">
              <a:spcBef>
                <a:spcPct val="20000"/>
              </a:spcBef>
              <a:buClr>
                <a:schemeClr val="tx2"/>
              </a:buClr>
              <a:buSzPct val="70000"/>
              <a:buFont typeface="Wingdings" pitchFamily="2" charset="2"/>
              <a:buNone/>
            </a:pPr>
            <a:r>
              <a:rPr lang="en-US" sz="2600" dirty="0">
                <a:solidFill>
                  <a:schemeClr val="tx2"/>
                </a:solidFill>
                <a:latin typeface="Myriad Pro"/>
              </a:rPr>
              <a:t>   (inversiones en </a:t>
            </a:r>
            <a:r>
              <a:rPr lang="en-US" sz="2600" dirty="0">
                <a:solidFill>
                  <a:srgbClr val="FF0000"/>
                </a:solidFill>
                <a:latin typeface="Myriad Pro"/>
              </a:rPr>
              <a:t>maquinaria, tecnología, programas de educación de los trabajadores</a:t>
            </a:r>
            <a:r>
              <a:rPr lang="en-US" sz="2600" dirty="0">
                <a:solidFill>
                  <a:schemeClr val="tx2"/>
                </a:solidFill>
                <a:latin typeface="Myriad Pro"/>
              </a:rPr>
              <a:t>)</a:t>
            </a:r>
          </a:p>
          <a:p>
            <a:pPr marL="342900" indent="-342900" algn="just">
              <a:spcBef>
                <a:spcPct val="20000"/>
              </a:spcBef>
              <a:buClr>
                <a:schemeClr val="tx2"/>
              </a:buClr>
              <a:buSzPct val="70000"/>
              <a:buFont typeface="Wingdings" pitchFamily="2" charset="2"/>
              <a:buNone/>
            </a:pPr>
            <a:endParaRPr lang="en-US" sz="2600" dirty="0">
              <a:solidFill>
                <a:schemeClr val="tx2"/>
              </a:solidFill>
              <a:latin typeface="Myriad Pro"/>
            </a:endParaRPr>
          </a:p>
          <a:p>
            <a:pPr marL="342900" indent="-342900" algn="just">
              <a:spcBef>
                <a:spcPct val="20000"/>
              </a:spcBef>
              <a:buClr>
                <a:schemeClr val="tx2"/>
              </a:buClr>
              <a:buSzPct val="70000"/>
              <a:buFont typeface="Wingdings" pitchFamily="2" charset="2"/>
              <a:buChar char="l"/>
            </a:pPr>
            <a:r>
              <a:rPr lang="en-US" sz="2600" b="1" dirty="0">
                <a:solidFill>
                  <a:schemeClr val="tx2"/>
                </a:solidFill>
                <a:latin typeface="Myriad Pro"/>
              </a:rPr>
              <a:t>Costo de las inspecciones</a:t>
            </a:r>
          </a:p>
          <a:p>
            <a:pPr marL="342900" indent="-342900" algn="just">
              <a:spcBef>
                <a:spcPct val="20000"/>
              </a:spcBef>
              <a:buClr>
                <a:schemeClr val="tx2"/>
              </a:buClr>
              <a:buSzPct val="70000"/>
              <a:buFont typeface="Wingdings" pitchFamily="2" charset="2"/>
              <a:buNone/>
            </a:pPr>
            <a:r>
              <a:rPr lang="en-US" sz="2600" dirty="0">
                <a:solidFill>
                  <a:schemeClr val="tx2"/>
                </a:solidFill>
                <a:latin typeface="Myriad Pro"/>
              </a:rPr>
              <a:t>    (costo de inspección de las </a:t>
            </a:r>
            <a:r>
              <a:rPr lang="en-US" sz="2600" b="1" dirty="0">
                <a:solidFill>
                  <a:schemeClr val="tx2"/>
                </a:solidFill>
                <a:latin typeface="Myriad Pro"/>
              </a:rPr>
              <a:t>materias primas</a:t>
            </a:r>
            <a:r>
              <a:rPr lang="en-US" sz="2600" dirty="0">
                <a:solidFill>
                  <a:schemeClr val="tx2"/>
                </a:solidFill>
                <a:latin typeface="Myriad Pro"/>
              </a:rPr>
              <a:t>, pruebas e </a:t>
            </a:r>
            <a:r>
              <a:rPr lang="en-US" sz="2600" b="1" dirty="0">
                <a:solidFill>
                  <a:schemeClr val="tx2"/>
                </a:solidFill>
                <a:latin typeface="Myriad Pro"/>
              </a:rPr>
              <a:t>inspección durante el proceso productivo</a:t>
            </a:r>
            <a:r>
              <a:rPr lang="en-US" sz="2600" dirty="0">
                <a:solidFill>
                  <a:schemeClr val="tx2"/>
                </a:solidFill>
                <a:latin typeface="Myriad Pro"/>
              </a:rPr>
              <a:t>)</a:t>
            </a:r>
          </a:p>
          <a:p>
            <a:pPr marL="342900" indent="-342900">
              <a:spcBef>
                <a:spcPct val="20000"/>
              </a:spcBef>
              <a:buClr>
                <a:schemeClr val="tx2"/>
              </a:buClr>
              <a:buSzPct val="70000"/>
              <a:buFont typeface="Wingdings" pitchFamily="2" charset="2"/>
              <a:buNone/>
            </a:pPr>
            <a:endParaRPr lang="en-US" sz="2600" dirty="0">
              <a:solidFill>
                <a:schemeClr val="tx1">
                  <a:lumMod val="95000"/>
                  <a:lumOff val="5000"/>
                </a:schemeClr>
              </a:solidFill>
            </a:endParaRPr>
          </a:p>
          <a:p>
            <a:pPr marL="342900" indent="-342900">
              <a:spcBef>
                <a:spcPct val="20000"/>
              </a:spcBef>
              <a:buClr>
                <a:schemeClr val="tx2"/>
              </a:buClr>
              <a:buSzPct val="70000"/>
              <a:buFont typeface="Wingdings" pitchFamily="2" charset="2"/>
              <a:buNone/>
            </a:pPr>
            <a:endParaRPr lang="en-US" sz="2600" dirty="0"/>
          </a:p>
          <a:p>
            <a:pPr marL="342900" indent="-342900">
              <a:spcBef>
                <a:spcPct val="20000"/>
              </a:spcBef>
              <a:buClr>
                <a:schemeClr val="tx2"/>
              </a:buClr>
              <a:buSzPct val="70000"/>
              <a:buFont typeface="Wingdings" pitchFamily="2" charset="2"/>
              <a:buNone/>
            </a:pPr>
            <a:endParaRPr lang="es-ES" sz="2600" dirty="0"/>
          </a:p>
        </p:txBody>
      </p:sp>
    </p:spTree>
    <p:extLst>
      <p:ext uri="{BB962C8B-B14F-4D97-AF65-F5344CB8AC3E}">
        <p14:creationId xmlns:p14="http://schemas.microsoft.com/office/powerpoint/2010/main" val="2407074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ext Box 2"/>
          <p:cNvSpPr txBox="1">
            <a:spLocks noChangeArrowheads="1"/>
          </p:cNvSpPr>
          <p:nvPr/>
        </p:nvSpPr>
        <p:spPr bwMode="auto">
          <a:xfrm>
            <a:off x="468313" y="836613"/>
            <a:ext cx="8964612" cy="400110"/>
          </a:xfrm>
          <a:prstGeom prst="rect">
            <a:avLst/>
          </a:prstGeom>
          <a:noFill/>
          <a:ln w="9525">
            <a:noFill/>
            <a:miter lim="800000"/>
            <a:headEnd/>
            <a:tailEnd/>
          </a:ln>
          <a:effectLst/>
        </p:spPr>
        <p:txBody>
          <a:bodyPr>
            <a:spAutoFit/>
          </a:bodyPr>
          <a:lstStyle/>
          <a:p>
            <a:pPr algn="ctr" eaLnBrk="0" hangingPunct="0">
              <a:spcBef>
                <a:spcPct val="20000"/>
              </a:spcBef>
              <a:defRPr/>
            </a:pPr>
            <a:r>
              <a:rPr kumimoji="0" lang="es-MX" sz="2000" b="1" dirty="0">
                <a:solidFill>
                  <a:schemeClr val="tx2"/>
                </a:solidFill>
                <a:effectLst>
                  <a:outerShdw blurRad="38100" dist="38100" dir="2700000" algn="tl">
                    <a:srgbClr val="FFFFFF"/>
                  </a:outerShdw>
                </a:effectLst>
                <a:latin typeface="Myriad Pro"/>
              </a:rPr>
              <a:t>EVOLUCIÓN DE LA ORGANIZACIÓN PARA </a:t>
            </a:r>
            <a:r>
              <a:rPr kumimoji="0" lang="es-MX" sz="2000" b="1" dirty="0">
                <a:solidFill>
                  <a:schemeClr val="tx2"/>
                </a:solidFill>
                <a:effectLst>
                  <a:outerShdw blurRad="38100" dist="38100" dir="2700000" algn="tl">
                    <a:srgbClr val="000000"/>
                  </a:outerShdw>
                </a:effectLst>
                <a:latin typeface="Myriad Pro"/>
              </a:rPr>
              <a:t>LA CALIDAD</a:t>
            </a:r>
            <a:endParaRPr kumimoji="0" lang="es-ES" sz="2000" b="1" dirty="0">
              <a:solidFill>
                <a:schemeClr val="tx2"/>
              </a:solidFill>
              <a:effectLst>
                <a:outerShdw blurRad="38100" dist="38100" dir="2700000" algn="tl">
                  <a:srgbClr val="000000"/>
                </a:outerShdw>
              </a:effectLst>
              <a:latin typeface="Myriad Pro"/>
            </a:endParaRPr>
          </a:p>
        </p:txBody>
      </p:sp>
      <p:grpSp>
        <p:nvGrpSpPr>
          <p:cNvPr id="2" name="Group 3"/>
          <p:cNvGrpSpPr>
            <a:grpSpLocks/>
          </p:cNvGrpSpPr>
          <p:nvPr/>
        </p:nvGrpSpPr>
        <p:grpSpPr bwMode="auto">
          <a:xfrm>
            <a:off x="3635376" y="2492375"/>
            <a:ext cx="2265363" cy="2625725"/>
            <a:chOff x="2311" y="1672"/>
            <a:chExt cx="1427" cy="1654"/>
          </a:xfrm>
        </p:grpSpPr>
        <p:pic>
          <p:nvPicPr>
            <p:cNvPr id="6291" name="Picture 4" descr="PE01460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2" y="1672"/>
              <a:ext cx="902" cy="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92" name="Text Box 5"/>
            <p:cNvSpPr txBox="1">
              <a:spLocks noChangeArrowheads="1"/>
            </p:cNvSpPr>
            <p:nvPr/>
          </p:nvSpPr>
          <p:spPr bwMode="auto">
            <a:xfrm>
              <a:off x="2311" y="2969"/>
              <a:ext cx="1427"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a:solidFill>
                    <a:schemeClr val="tx1"/>
                  </a:solidFill>
                  <a:latin typeface="Arial" charset="0"/>
                </a:defRPr>
              </a:lvl1pPr>
              <a:lvl2pPr marL="742950" indent="-285750" eaLnBrk="0" hangingPunct="0">
                <a:defRPr kumimoji="1" sz="3600">
                  <a:solidFill>
                    <a:schemeClr val="tx1"/>
                  </a:solidFill>
                  <a:latin typeface="Arial" charset="0"/>
                </a:defRPr>
              </a:lvl2pPr>
              <a:lvl3pPr marL="1143000" indent="-228600" eaLnBrk="0" hangingPunct="0">
                <a:defRPr kumimoji="1" sz="3600">
                  <a:solidFill>
                    <a:schemeClr val="tx1"/>
                  </a:solidFill>
                  <a:latin typeface="Arial" charset="0"/>
                </a:defRPr>
              </a:lvl3pPr>
              <a:lvl4pPr marL="1600200" indent="-228600" eaLnBrk="0" hangingPunct="0">
                <a:defRPr kumimoji="1" sz="3600">
                  <a:solidFill>
                    <a:schemeClr val="tx1"/>
                  </a:solidFill>
                  <a:latin typeface="Arial" charset="0"/>
                </a:defRPr>
              </a:lvl4pPr>
              <a:lvl5pPr marL="2057400" indent="-228600" eaLnBrk="0" hangingPunct="0">
                <a:defRPr kumimoji="1" sz="3600">
                  <a:solidFill>
                    <a:schemeClr val="tx1"/>
                  </a:solidFill>
                  <a:latin typeface="Arial" charset="0"/>
                </a:defRPr>
              </a:lvl5pPr>
              <a:lvl6pPr marL="2514600" indent="-228600" algn="ctr" eaLnBrk="0" fontAlgn="base" hangingPunct="0">
                <a:spcBef>
                  <a:spcPct val="0"/>
                </a:spcBef>
                <a:spcAft>
                  <a:spcPct val="0"/>
                </a:spcAft>
                <a:defRPr kumimoji="1" sz="3600">
                  <a:solidFill>
                    <a:schemeClr val="tx1"/>
                  </a:solidFill>
                  <a:latin typeface="Arial" charset="0"/>
                </a:defRPr>
              </a:lvl6pPr>
              <a:lvl7pPr marL="2971800" indent="-228600" algn="ctr" eaLnBrk="0" fontAlgn="base" hangingPunct="0">
                <a:spcBef>
                  <a:spcPct val="0"/>
                </a:spcBef>
                <a:spcAft>
                  <a:spcPct val="0"/>
                </a:spcAft>
                <a:defRPr kumimoji="1" sz="3600">
                  <a:solidFill>
                    <a:schemeClr val="tx1"/>
                  </a:solidFill>
                  <a:latin typeface="Arial" charset="0"/>
                </a:defRPr>
              </a:lvl7pPr>
              <a:lvl8pPr marL="3429000" indent="-228600" algn="ctr" eaLnBrk="0" fontAlgn="base" hangingPunct="0">
                <a:spcBef>
                  <a:spcPct val="0"/>
                </a:spcBef>
                <a:spcAft>
                  <a:spcPct val="0"/>
                </a:spcAft>
                <a:defRPr kumimoji="1" sz="3600">
                  <a:solidFill>
                    <a:schemeClr val="tx1"/>
                  </a:solidFill>
                  <a:latin typeface="Arial" charset="0"/>
                </a:defRPr>
              </a:lvl8pPr>
              <a:lvl9pPr marL="3886200" indent="-228600" algn="ctr" eaLnBrk="0" fontAlgn="base" hangingPunct="0">
                <a:spcBef>
                  <a:spcPct val="0"/>
                </a:spcBef>
                <a:spcAft>
                  <a:spcPct val="0"/>
                </a:spcAft>
                <a:defRPr kumimoji="1" sz="3600">
                  <a:solidFill>
                    <a:schemeClr val="tx1"/>
                  </a:solidFill>
                  <a:latin typeface="Arial" charset="0"/>
                </a:defRPr>
              </a:lvl9pPr>
            </a:lstStyle>
            <a:p>
              <a:pPr eaLnBrk="1" hangingPunct="1">
                <a:spcBef>
                  <a:spcPct val="20000"/>
                </a:spcBef>
              </a:pPr>
              <a:r>
                <a:rPr kumimoji="0" lang="es-MX" altLang="es-CL" sz="1400" b="1" dirty="0">
                  <a:solidFill>
                    <a:schemeClr val="tx2"/>
                  </a:solidFill>
                  <a:latin typeface="Tahoma" pitchFamily="34" charset="0"/>
                </a:rPr>
                <a:t>El Inspector “</a:t>
              </a:r>
              <a:r>
                <a:rPr kumimoji="0" lang="es-MX" altLang="es-CL" sz="1400" b="1" dirty="0">
                  <a:solidFill>
                    <a:schemeClr val="tx2"/>
                  </a:solidFill>
                  <a:highlight>
                    <a:srgbClr val="FFFF00"/>
                  </a:highlight>
                  <a:latin typeface="Tahoma" pitchFamily="34" charset="0"/>
                </a:rPr>
                <a:t>revisa</a:t>
              </a:r>
              <a:r>
                <a:rPr kumimoji="0" lang="es-MX" altLang="es-CL" sz="1400" b="1" dirty="0">
                  <a:solidFill>
                    <a:schemeClr val="tx2"/>
                  </a:solidFill>
                  <a:latin typeface="Tahoma" pitchFamily="34" charset="0"/>
                </a:rPr>
                <a:t>” la</a:t>
              </a:r>
            </a:p>
            <a:p>
              <a:pPr eaLnBrk="1" hangingPunct="1">
                <a:spcBef>
                  <a:spcPct val="20000"/>
                </a:spcBef>
              </a:pPr>
              <a:r>
                <a:rPr kumimoji="0" lang="es-MX" altLang="es-CL" sz="1400" b="1" dirty="0">
                  <a:solidFill>
                    <a:schemeClr val="tx2"/>
                  </a:solidFill>
                  <a:latin typeface="Tahoma" pitchFamily="34" charset="0"/>
                </a:rPr>
                <a:t>Calidad de producción</a:t>
              </a:r>
              <a:r>
                <a:rPr kumimoji="0" lang="es-MX" altLang="es-CL" sz="1400" b="1" dirty="0">
                  <a:latin typeface="Tahoma" pitchFamily="34" charset="0"/>
                </a:rPr>
                <a:t>.</a:t>
              </a:r>
              <a:endParaRPr kumimoji="0" lang="es-ES" altLang="es-CL" sz="1400" b="1" dirty="0">
                <a:latin typeface="Tahoma" pitchFamily="34" charset="0"/>
              </a:endParaRPr>
            </a:p>
          </p:txBody>
        </p:sp>
      </p:grpSp>
      <p:grpSp>
        <p:nvGrpSpPr>
          <p:cNvPr id="3" name="Group 6"/>
          <p:cNvGrpSpPr>
            <a:grpSpLocks/>
          </p:cNvGrpSpPr>
          <p:nvPr/>
        </p:nvGrpSpPr>
        <p:grpSpPr bwMode="auto">
          <a:xfrm>
            <a:off x="6372226" y="2492375"/>
            <a:ext cx="2608263" cy="2671763"/>
            <a:chOff x="3999" y="1643"/>
            <a:chExt cx="1643" cy="1683"/>
          </a:xfrm>
        </p:grpSpPr>
        <p:grpSp>
          <p:nvGrpSpPr>
            <p:cNvPr id="6157" name="Group 7"/>
            <p:cNvGrpSpPr>
              <a:grpSpLocks/>
            </p:cNvGrpSpPr>
            <p:nvPr/>
          </p:nvGrpSpPr>
          <p:grpSpPr bwMode="auto">
            <a:xfrm>
              <a:off x="4313" y="1643"/>
              <a:ext cx="1100" cy="1178"/>
              <a:chOff x="4313" y="1643"/>
              <a:chExt cx="1100" cy="1178"/>
            </a:xfrm>
          </p:grpSpPr>
          <p:sp>
            <p:nvSpPr>
              <p:cNvPr id="6159" name="Freeform 8"/>
              <p:cNvSpPr>
                <a:spLocks/>
              </p:cNvSpPr>
              <p:nvPr/>
            </p:nvSpPr>
            <p:spPr bwMode="auto">
              <a:xfrm>
                <a:off x="4313" y="1643"/>
                <a:ext cx="1100" cy="1178"/>
              </a:xfrm>
              <a:custGeom>
                <a:avLst/>
                <a:gdLst>
                  <a:gd name="T0" fmla="*/ 1 w 2200"/>
                  <a:gd name="T1" fmla="*/ 0 h 2358"/>
                  <a:gd name="T2" fmla="*/ 1 w 2200"/>
                  <a:gd name="T3" fmla="*/ 0 h 2358"/>
                  <a:gd name="T4" fmla="*/ 1 w 2200"/>
                  <a:gd name="T5" fmla="*/ 0 h 2358"/>
                  <a:gd name="T6" fmla="*/ 1 w 2200"/>
                  <a:gd name="T7" fmla="*/ 0 h 2358"/>
                  <a:gd name="T8" fmla="*/ 1 w 2200"/>
                  <a:gd name="T9" fmla="*/ 0 h 2358"/>
                  <a:gd name="T10" fmla="*/ 1 w 2200"/>
                  <a:gd name="T11" fmla="*/ 0 h 2358"/>
                  <a:gd name="T12" fmla="*/ 1 w 2200"/>
                  <a:gd name="T13" fmla="*/ 0 h 2358"/>
                  <a:gd name="T14" fmla="*/ 1 w 2200"/>
                  <a:gd name="T15" fmla="*/ 0 h 2358"/>
                  <a:gd name="T16" fmla="*/ 1 w 2200"/>
                  <a:gd name="T17" fmla="*/ 0 h 2358"/>
                  <a:gd name="T18" fmla="*/ 1 w 2200"/>
                  <a:gd name="T19" fmla="*/ 0 h 2358"/>
                  <a:gd name="T20" fmla="*/ 1 w 2200"/>
                  <a:gd name="T21" fmla="*/ 0 h 2358"/>
                  <a:gd name="T22" fmla="*/ 1 w 2200"/>
                  <a:gd name="T23" fmla="*/ 0 h 2358"/>
                  <a:gd name="T24" fmla="*/ 1 w 2200"/>
                  <a:gd name="T25" fmla="*/ 0 h 2358"/>
                  <a:gd name="T26" fmla="*/ 1 w 2200"/>
                  <a:gd name="T27" fmla="*/ 0 h 2358"/>
                  <a:gd name="T28" fmla="*/ 1 w 2200"/>
                  <a:gd name="T29" fmla="*/ 0 h 2358"/>
                  <a:gd name="T30" fmla="*/ 1 w 2200"/>
                  <a:gd name="T31" fmla="*/ 0 h 2358"/>
                  <a:gd name="T32" fmla="*/ 1 w 2200"/>
                  <a:gd name="T33" fmla="*/ 0 h 2358"/>
                  <a:gd name="T34" fmla="*/ 1 w 2200"/>
                  <a:gd name="T35" fmla="*/ 0 h 2358"/>
                  <a:gd name="T36" fmla="*/ 1 w 2200"/>
                  <a:gd name="T37" fmla="*/ 0 h 2358"/>
                  <a:gd name="T38" fmla="*/ 1 w 2200"/>
                  <a:gd name="T39" fmla="*/ 0 h 2358"/>
                  <a:gd name="T40" fmla="*/ 1 w 2200"/>
                  <a:gd name="T41" fmla="*/ 0 h 2358"/>
                  <a:gd name="T42" fmla="*/ 1 w 2200"/>
                  <a:gd name="T43" fmla="*/ 0 h 2358"/>
                  <a:gd name="T44" fmla="*/ 1 w 2200"/>
                  <a:gd name="T45" fmla="*/ 0 h 2358"/>
                  <a:gd name="T46" fmla="*/ 1 w 2200"/>
                  <a:gd name="T47" fmla="*/ 0 h 2358"/>
                  <a:gd name="T48" fmla="*/ 1 w 2200"/>
                  <a:gd name="T49" fmla="*/ 0 h 2358"/>
                  <a:gd name="T50" fmla="*/ 1 w 2200"/>
                  <a:gd name="T51" fmla="*/ 0 h 2358"/>
                  <a:gd name="T52" fmla="*/ 1 w 2200"/>
                  <a:gd name="T53" fmla="*/ 0 h 2358"/>
                  <a:gd name="T54" fmla="*/ 1 w 2200"/>
                  <a:gd name="T55" fmla="*/ 0 h 2358"/>
                  <a:gd name="T56" fmla="*/ 1 w 2200"/>
                  <a:gd name="T57" fmla="*/ 0 h 2358"/>
                  <a:gd name="T58" fmla="*/ 1 w 2200"/>
                  <a:gd name="T59" fmla="*/ 0 h 2358"/>
                  <a:gd name="T60" fmla="*/ 1 w 2200"/>
                  <a:gd name="T61" fmla="*/ 0 h 2358"/>
                  <a:gd name="T62" fmla="*/ 1 w 2200"/>
                  <a:gd name="T63" fmla="*/ 0 h 2358"/>
                  <a:gd name="T64" fmla="*/ 1 w 2200"/>
                  <a:gd name="T65" fmla="*/ 0 h 2358"/>
                  <a:gd name="T66" fmla="*/ 1 w 2200"/>
                  <a:gd name="T67" fmla="*/ 0 h 2358"/>
                  <a:gd name="T68" fmla="*/ 1 w 2200"/>
                  <a:gd name="T69" fmla="*/ 0 h 2358"/>
                  <a:gd name="T70" fmla="*/ 1 w 2200"/>
                  <a:gd name="T71" fmla="*/ 0 h 2358"/>
                  <a:gd name="T72" fmla="*/ 1 w 2200"/>
                  <a:gd name="T73" fmla="*/ 0 h 2358"/>
                  <a:gd name="T74" fmla="*/ 1 w 2200"/>
                  <a:gd name="T75" fmla="*/ 0 h 2358"/>
                  <a:gd name="T76" fmla="*/ 1 w 2200"/>
                  <a:gd name="T77" fmla="*/ 0 h 2358"/>
                  <a:gd name="T78" fmla="*/ 1 w 2200"/>
                  <a:gd name="T79" fmla="*/ 0 h 2358"/>
                  <a:gd name="T80" fmla="*/ 1 w 2200"/>
                  <a:gd name="T81" fmla="*/ 0 h 2358"/>
                  <a:gd name="T82" fmla="*/ 1 w 2200"/>
                  <a:gd name="T83" fmla="*/ 0 h 2358"/>
                  <a:gd name="T84" fmla="*/ 1 w 2200"/>
                  <a:gd name="T85" fmla="*/ 0 h 2358"/>
                  <a:gd name="T86" fmla="*/ 1 w 2200"/>
                  <a:gd name="T87" fmla="*/ 0 h 2358"/>
                  <a:gd name="T88" fmla="*/ 1 w 2200"/>
                  <a:gd name="T89" fmla="*/ 0 h 2358"/>
                  <a:gd name="T90" fmla="*/ 1 w 2200"/>
                  <a:gd name="T91" fmla="*/ 0 h 2358"/>
                  <a:gd name="T92" fmla="*/ 1 w 2200"/>
                  <a:gd name="T93" fmla="*/ 0 h 2358"/>
                  <a:gd name="T94" fmla="*/ 1 w 2200"/>
                  <a:gd name="T95" fmla="*/ 0 h 2358"/>
                  <a:gd name="T96" fmla="*/ 1 w 2200"/>
                  <a:gd name="T97" fmla="*/ 0 h 2358"/>
                  <a:gd name="T98" fmla="*/ 1 w 2200"/>
                  <a:gd name="T99" fmla="*/ 0 h 2358"/>
                  <a:gd name="T100" fmla="*/ 1 w 2200"/>
                  <a:gd name="T101" fmla="*/ 0 h 2358"/>
                  <a:gd name="T102" fmla="*/ 1 w 2200"/>
                  <a:gd name="T103" fmla="*/ 0 h 2358"/>
                  <a:gd name="T104" fmla="*/ 1 w 2200"/>
                  <a:gd name="T105" fmla="*/ 0 h 2358"/>
                  <a:gd name="T106" fmla="*/ 1 w 2200"/>
                  <a:gd name="T107" fmla="*/ 0 h 2358"/>
                  <a:gd name="T108" fmla="*/ 1 w 2200"/>
                  <a:gd name="T109" fmla="*/ 0 h 2358"/>
                  <a:gd name="T110" fmla="*/ 1 w 2200"/>
                  <a:gd name="T111" fmla="*/ 0 h 2358"/>
                  <a:gd name="T112" fmla="*/ 1 w 2200"/>
                  <a:gd name="T113" fmla="*/ 0 h 2358"/>
                  <a:gd name="T114" fmla="*/ 1 w 2200"/>
                  <a:gd name="T115" fmla="*/ 0 h 23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00"/>
                  <a:gd name="T175" fmla="*/ 0 h 2358"/>
                  <a:gd name="T176" fmla="*/ 2200 w 2200"/>
                  <a:gd name="T177" fmla="*/ 2358 h 23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00" h="2358">
                    <a:moveTo>
                      <a:pt x="689" y="1"/>
                    </a:moveTo>
                    <a:lnTo>
                      <a:pt x="705" y="0"/>
                    </a:lnTo>
                    <a:lnTo>
                      <a:pt x="721" y="1"/>
                    </a:lnTo>
                    <a:lnTo>
                      <a:pt x="736" y="3"/>
                    </a:lnTo>
                    <a:lnTo>
                      <a:pt x="752" y="7"/>
                    </a:lnTo>
                    <a:lnTo>
                      <a:pt x="767" y="11"/>
                    </a:lnTo>
                    <a:lnTo>
                      <a:pt x="782" y="15"/>
                    </a:lnTo>
                    <a:lnTo>
                      <a:pt x="795" y="21"/>
                    </a:lnTo>
                    <a:lnTo>
                      <a:pt x="810" y="29"/>
                    </a:lnTo>
                    <a:lnTo>
                      <a:pt x="824" y="35"/>
                    </a:lnTo>
                    <a:lnTo>
                      <a:pt x="838" y="44"/>
                    </a:lnTo>
                    <a:lnTo>
                      <a:pt x="851" y="52"/>
                    </a:lnTo>
                    <a:lnTo>
                      <a:pt x="863" y="63"/>
                    </a:lnTo>
                    <a:lnTo>
                      <a:pt x="874" y="72"/>
                    </a:lnTo>
                    <a:lnTo>
                      <a:pt x="886" y="84"/>
                    </a:lnTo>
                    <a:lnTo>
                      <a:pt x="896" y="97"/>
                    </a:lnTo>
                    <a:lnTo>
                      <a:pt x="908" y="109"/>
                    </a:lnTo>
                    <a:lnTo>
                      <a:pt x="913" y="115"/>
                    </a:lnTo>
                    <a:lnTo>
                      <a:pt x="916" y="121"/>
                    </a:lnTo>
                    <a:lnTo>
                      <a:pt x="917" y="126"/>
                    </a:lnTo>
                    <a:lnTo>
                      <a:pt x="916" y="133"/>
                    </a:lnTo>
                    <a:lnTo>
                      <a:pt x="913" y="139"/>
                    </a:lnTo>
                    <a:lnTo>
                      <a:pt x="909" y="145"/>
                    </a:lnTo>
                    <a:lnTo>
                      <a:pt x="904" y="152"/>
                    </a:lnTo>
                    <a:lnTo>
                      <a:pt x="898" y="159"/>
                    </a:lnTo>
                    <a:lnTo>
                      <a:pt x="892" y="166"/>
                    </a:lnTo>
                    <a:lnTo>
                      <a:pt x="887" y="173"/>
                    </a:lnTo>
                    <a:lnTo>
                      <a:pt x="881" y="181"/>
                    </a:lnTo>
                    <a:lnTo>
                      <a:pt x="878" y="189"/>
                    </a:lnTo>
                    <a:lnTo>
                      <a:pt x="876" y="197"/>
                    </a:lnTo>
                    <a:lnTo>
                      <a:pt x="876" y="206"/>
                    </a:lnTo>
                    <a:lnTo>
                      <a:pt x="877" y="214"/>
                    </a:lnTo>
                    <a:lnTo>
                      <a:pt x="882" y="224"/>
                    </a:lnTo>
                    <a:lnTo>
                      <a:pt x="880" y="232"/>
                    </a:lnTo>
                    <a:lnTo>
                      <a:pt x="878" y="241"/>
                    </a:lnTo>
                    <a:lnTo>
                      <a:pt x="877" y="250"/>
                    </a:lnTo>
                    <a:lnTo>
                      <a:pt x="876" y="259"/>
                    </a:lnTo>
                    <a:lnTo>
                      <a:pt x="874" y="268"/>
                    </a:lnTo>
                    <a:lnTo>
                      <a:pt x="873" y="277"/>
                    </a:lnTo>
                    <a:lnTo>
                      <a:pt x="872" y="285"/>
                    </a:lnTo>
                    <a:lnTo>
                      <a:pt x="871" y="295"/>
                    </a:lnTo>
                    <a:lnTo>
                      <a:pt x="869" y="303"/>
                    </a:lnTo>
                    <a:lnTo>
                      <a:pt x="868" y="312"/>
                    </a:lnTo>
                    <a:lnTo>
                      <a:pt x="865" y="321"/>
                    </a:lnTo>
                    <a:lnTo>
                      <a:pt x="865" y="330"/>
                    </a:lnTo>
                    <a:lnTo>
                      <a:pt x="863" y="338"/>
                    </a:lnTo>
                    <a:lnTo>
                      <a:pt x="861" y="345"/>
                    </a:lnTo>
                    <a:lnTo>
                      <a:pt x="860" y="354"/>
                    </a:lnTo>
                    <a:lnTo>
                      <a:pt x="858" y="363"/>
                    </a:lnTo>
                    <a:lnTo>
                      <a:pt x="874" y="369"/>
                    </a:lnTo>
                    <a:lnTo>
                      <a:pt x="890" y="375"/>
                    </a:lnTo>
                    <a:lnTo>
                      <a:pt x="907" y="381"/>
                    </a:lnTo>
                    <a:lnTo>
                      <a:pt x="924" y="388"/>
                    </a:lnTo>
                    <a:lnTo>
                      <a:pt x="940" y="393"/>
                    </a:lnTo>
                    <a:lnTo>
                      <a:pt x="958" y="399"/>
                    </a:lnTo>
                    <a:lnTo>
                      <a:pt x="975" y="406"/>
                    </a:lnTo>
                    <a:lnTo>
                      <a:pt x="992" y="414"/>
                    </a:lnTo>
                    <a:lnTo>
                      <a:pt x="1008" y="421"/>
                    </a:lnTo>
                    <a:lnTo>
                      <a:pt x="1022" y="430"/>
                    </a:lnTo>
                    <a:lnTo>
                      <a:pt x="1037" y="441"/>
                    </a:lnTo>
                    <a:lnTo>
                      <a:pt x="1053" y="452"/>
                    </a:lnTo>
                    <a:lnTo>
                      <a:pt x="1067" y="464"/>
                    </a:lnTo>
                    <a:lnTo>
                      <a:pt x="1081" y="479"/>
                    </a:lnTo>
                    <a:lnTo>
                      <a:pt x="1093" y="495"/>
                    </a:lnTo>
                    <a:lnTo>
                      <a:pt x="1105" y="514"/>
                    </a:lnTo>
                    <a:lnTo>
                      <a:pt x="1124" y="542"/>
                    </a:lnTo>
                    <a:lnTo>
                      <a:pt x="1146" y="569"/>
                    </a:lnTo>
                    <a:lnTo>
                      <a:pt x="1171" y="590"/>
                    </a:lnTo>
                    <a:lnTo>
                      <a:pt x="1197" y="610"/>
                    </a:lnTo>
                    <a:lnTo>
                      <a:pt x="1225" y="627"/>
                    </a:lnTo>
                    <a:lnTo>
                      <a:pt x="1255" y="642"/>
                    </a:lnTo>
                    <a:lnTo>
                      <a:pt x="1285" y="655"/>
                    </a:lnTo>
                    <a:lnTo>
                      <a:pt x="1317" y="667"/>
                    </a:lnTo>
                    <a:lnTo>
                      <a:pt x="1348" y="678"/>
                    </a:lnTo>
                    <a:lnTo>
                      <a:pt x="1381" y="689"/>
                    </a:lnTo>
                    <a:lnTo>
                      <a:pt x="1413" y="699"/>
                    </a:lnTo>
                    <a:lnTo>
                      <a:pt x="1446" y="710"/>
                    </a:lnTo>
                    <a:lnTo>
                      <a:pt x="1475" y="721"/>
                    </a:lnTo>
                    <a:lnTo>
                      <a:pt x="1507" y="734"/>
                    </a:lnTo>
                    <a:lnTo>
                      <a:pt x="1536" y="748"/>
                    </a:lnTo>
                    <a:lnTo>
                      <a:pt x="1564" y="765"/>
                    </a:lnTo>
                    <a:lnTo>
                      <a:pt x="1576" y="768"/>
                    </a:lnTo>
                    <a:lnTo>
                      <a:pt x="1588" y="772"/>
                    </a:lnTo>
                    <a:lnTo>
                      <a:pt x="1599" y="775"/>
                    </a:lnTo>
                    <a:lnTo>
                      <a:pt x="1613" y="780"/>
                    </a:lnTo>
                    <a:lnTo>
                      <a:pt x="1625" y="784"/>
                    </a:lnTo>
                    <a:lnTo>
                      <a:pt x="1638" y="788"/>
                    </a:lnTo>
                    <a:lnTo>
                      <a:pt x="1649" y="792"/>
                    </a:lnTo>
                    <a:lnTo>
                      <a:pt x="1662" y="800"/>
                    </a:lnTo>
                    <a:lnTo>
                      <a:pt x="1672" y="805"/>
                    </a:lnTo>
                    <a:lnTo>
                      <a:pt x="1680" y="813"/>
                    </a:lnTo>
                    <a:lnTo>
                      <a:pt x="1689" y="821"/>
                    </a:lnTo>
                    <a:lnTo>
                      <a:pt x="1695" y="831"/>
                    </a:lnTo>
                    <a:lnTo>
                      <a:pt x="1699" y="841"/>
                    </a:lnTo>
                    <a:lnTo>
                      <a:pt x="1702" y="854"/>
                    </a:lnTo>
                    <a:lnTo>
                      <a:pt x="1702" y="867"/>
                    </a:lnTo>
                    <a:lnTo>
                      <a:pt x="1701" y="884"/>
                    </a:lnTo>
                    <a:lnTo>
                      <a:pt x="1700" y="890"/>
                    </a:lnTo>
                    <a:lnTo>
                      <a:pt x="1701" y="897"/>
                    </a:lnTo>
                    <a:lnTo>
                      <a:pt x="1701" y="904"/>
                    </a:lnTo>
                    <a:lnTo>
                      <a:pt x="1703" y="911"/>
                    </a:lnTo>
                    <a:lnTo>
                      <a:pt x="1704" y="917"/>
                    </a:lnTo>
                    <a:lnTo>
                      <a:pt x="1704" y="925"/>
                    </a:lnTo>
                    <a:lnTo>
                      <a:pt x="1704" y="932"/>
                    </a:lnTo>
                    <a:lnTo>
                      <a:pt x="1704" y="940"/>
                    </a:lnTo>
                    <a:lnTo>
                      <a:pt x="1697" y="945"/>
                    </a:lnTo>
                    <a:lnTo>
                      <a:pt x="1689" y="951"/>
                    </a:lnTo>
                    <a:lnTo>
                      <a:pt x="1680" y="958"/>
                    </a:lnTo>
                    <a:lnTo>
                      <a:pt x="1674" y="965"/>
                    </a:lnTo>
                    <a:lnTo>
                      <a:pt x="1666" y="972"/>
                    </a:lnTo>
                    <a:lnTo>
                      <a:pt x="1660" y="980"/>
                    </a:lnTo>
                    <a:lnTo>
                      <a:pt x="1652" y="987"/>
                    </a:lnTo>
                    <a:lnTo>
                      <a:pt x="1648" y="996"/>
                    </a:lnTo>
                    <a:lnTo>
                      <a:pt x="1642" y="1004"/>
                    </a:lnTo>
                    <a:lnTo>
                      <a:pt x="1639" y="1013"/>
                    </a:lnTo>
                    <a:lnTo>
                      <a:pt x="1634" y="1022"/>
                    </a:lnTo>
                    <a:lnTo>
                      <a:pt x="1633" y="1032"/>
                    </a:lnTo>
                    <a:lnTo>
                      <a:pt x="1631" y="1040"/>
                    </a:lnTo>
                    <a:lnTo>
                      <a:pt x="1632" y="1052"/>
                    </a:lnTo>
                    <a:lnTo>
                      <a:pt x="1632" y="1061"/>
                    </a:lnTo>
                    <a:lnTo>
                      <a:pt x="1635" y="1074"/>
                    </a:lnTo>
                    <a:lnTo>
                      <a:pt x="1633" y="1099"/>
                    </a:lnTo>
                    <a:lnTo>
                      <a:pt x="1632" y="1123"/>
                    </a:lnTo>
                    <a:lnTo>
                      <a:pt x="1631" y="1148"/>
                    </a:lnTo>
                    <a:lnTo>
                      <a:pt x="1631" y="1174"/>
                    </a:lnTo>
                    <a:lnTo>
                      <a:pt x="1630" y="1198"/>
                    </a:lnTo>
                    <a:lnTo>
                      <a:pt x="1630" y="1223"/>
                    </a:lnTo>
                    <a:lnTo>
                      <a:pt x="1631" y="1249"/>
                    </a:lnTo>
                    <a:lnTo>
                      <a:pt x="1632" y="1274"/>
                    </a:lnTo>
                    <a:lnTo>
                      <a:pt x="1633" y="1299"/>
                    </a:lnTo>
                    <a:lnTo>
                      <a:pt x="1634" y="1324"/>
                    </a:lnTo>
                    <a:lnTo>
                      <a:pt x="1638" y="1348"/>
                    </a:lnTo>
                    <a:lnTo>
                      <a:pt x="1640" y="1373"/>
                    </a:lnTo>
                    <a:lnTo>
                      <a:pt x="1642" y="1396"/>
                    </a:lnTo>
                    <a:lnTo>
                      <a:pt x="1647" y="1422"/>
                    </a:lnTo>
                    <a:lnTo>
                      <a:pt x="1650" y="1445"/>
                    </a:lnTo>
                    <a:lnTo>
                      <a:pt x="1656" y="1469"/>
                    </a:lnTo>
                    <a:lnTo>
                      <a:pt x="1656" y="1472"/>
                    </a:lnTo>
                    <a:lnTo>
                      <a:pt x="1658" y="1477"/>
                    </a:lnTo>
                    <a:lnTo>
                      <a:pt x="1661" y="1481"/>
                    </a:lnTo>
                    <a:lnTo>
                      <a:pt x="1665" y="1486"/>
                    </a:lnTo>
                    <a:lnTo>
                      <a:pt x="1669" y="1489"/>
                    </a:lnTo>
                    <a:lnTo>
                      <a:pt x="1675" y="1494"/>
                    </a:lnTo>
                    <a:lnTo>
                      <a:pt x="1681" y="1497"/>
                    </a:lnTo>
                    <a:lnTo>
                      <a:pt x="1687" y="1501"/>
                    </a:lnTo>
                    <a:lnTo>
                      <a:pt x="1694" y="1504"/>
                    </a:lnTo>
                    <a:lnTo>
                      <a:pt x="1700" y="1506"/>
                    </a:lnTo>
                    <a:lnTo>
                      <a:pt x="1707" y="1509"/>
                    </a:lnTo>
                    <a:lnTo>
                      <a:pt x="1714" y="1514"/>
                    </a:lnTo>
                    <a:lnTo>
                      <a:pt x="1719" y="1516"/>
                    </a:lnTo>
                    <a:lnTo>
                      <a:pt x="1727" y="1519"/>
                    </a:lnTo>
                    <a:lnTo>
                      <a:pt x="1732" y="1521"/>
                    </a:lnTo>
                    <a:lnTo>
                      <a:pt x="1737" y="1525"/>
                    </a:lnTo>
                    <a:lnTo>
                      <a:pt x="1747" y="1529"/>
                    </a:lnTo>
                    <a:lnTo>
                      <a:pt x="1756" y="1533"/>
                    </a:lnTo>
                    <a:lnTo>
                      <a:pt x="1766" y="1536"/>
                    </a:lnTo>
                    <a:lnTo>
                      <a:pt x="1777" y="1541"/>
                    </a:lnTo>
                    <a:lnTo>
                      <a:pt x="1786" y="1543"/>
                    </a:lnTo>
                    <a:lnTo>
                      <a:pt x="1797" y="1549"/>
                    </a:lnTo>
                    <a:lnTo>
                      <a:pt x="1806" y="1551"/>
                    </a:lnTo>
                    <a:lnTo>
                      <a:pt x="1816" y="1556"/>
                    </a:lnTo>
                    <a:lnTo>
                      <a:pt x="1825" y="1558"/>
                    </a:lnTo>
                    <a:lnTo>
                      <a:pt x="1836" y="1563"/>
                    </a:lnTo>
                    <a:lnTo>
                      <a:pt x="1844" y="1566"/>
                    </a:lnTo>
                    <a:lnTo>
                      <a:pt x="1855" y="1571"/>
                    </a:lnTo>
                    <a:lnTo>
                      <a:pt x="1865" y="1574"/>
                    </a:lnTo>
                    <a:lnTo>
                      <a:pt x="1875" y="1578"/>
                    </a:lnTo>
                    <a:lnTo>
                      <a:pt x="1885" y="1583"/>
                    </a:lnTo>
                    <a:lnTo>
                      <a:pt x="1895" y="1587"/>
                    </a:lnTo>
                    <a:lnTo>
                      <a:pt x="1901" y="1587"/>
                    </a:lnTo>
                    <a:lnTo>
                      <a:pt x="1908" y="1588"/>
                    </a:lnTo>
                    <a:lnTo>
                      <a:pt x="1913" y="1589"/>
                    </a:lnTo>
                    <a:lnTo>
                      <a:pt x="1919" y="1592"/>
                    </a:lnTo>
                    <a:lnTo>
                      <a:pt x="1923" y="1594"/>
                    </a:lnTo>
                    <a:lnTo>
                      <a:pt x="1927" y="1598"/>
                    </a:lnTo>
                    <a:lnTo>
                      <a:pt x="1930" y="1602"/>
                    </a:lnTo>
                    <a:lnTo>
                      <a:pt x="1934" y="1606"/>
                    </a:lnTo>
                    <a:lnTo>
                      <a:pt x="1936" y="1611"/>
                    </a:lnTo>
                    <a:lnTo>
                      <a:pt x="1939" y="1616"/>
                    </a:lnTo>
                    <a:lnTo>
                      <a:pt x="1939" y="1621"/>
                    </a:lnTo>
                    <a:lnTo>
                      <a:pt x="1941" y="1628"/>
                    </a:lnTo>
                    <a:lnTo>
                      <a:pt x="1941" y="1633"/>
                    </a:lnTo>
                    <a:lnTo>
                      <a:pt x="1941" y="1641"/>
                    </a:lnTo>
                    <a:lnTo>
                      <a:pt x="1941" y="1648"/>
                    </a:lnTo>
                    <a:lnTo>
                      <a:pt x="1941" y="1656"/>
                    </a:lnTo>
                    <a:lnTo>
                      <a:pt x="1931" y="1659"/>
                    </a:lnTo>
                    <a:lnTo>
                      <a:pt x="1926" y="1664"/>
                    </a:lnTo>
                    <a:lnTo>
                      <a:pt x="1921" y="1670"/>
                    </a:lnTo>
                    <a:lnTo>
                      <a:pt x="1919" y="1679"/>
                    </a:lnTo>
                    <a:lnTo>
                      <a:pt x="1918" y="1687"/>
                    </a:lnTo>
                    <a:lnTo>
                      <a:pt x="1918" y="1696"/>
                    </a:lnTo>
                    <a:lnTo>
                      <a:pt x="1919" y="1705"/>
                    </a:lnTo>
                    <a:lnTo>
                      <a:pt x="1921" y="1717"/>
                    </a:lnTo>
                    <a:lnTo>
                      <a:pt x="1922" y="1727"/>
                    </a:lnTo>
                    <a:lnTo>
                      <a:pt x="1925" y="1738"/>
                    </a:lnTo>
                    <a:lnTo>
                      <a:pt x="1927" y="1748"/>
                    </a:lnTo>
                    <a:lnTo>
                      <a:pt x="1930" y="1758"/>
                    </a:lnTo>
                    <a:lnTo>
                      <a:pt x="1931" y="1768"/>
                    </a:lnTo>
                    <a:lnTo>
                      <a:pt x="1934" y="1778"/>
                    </a:lnTo>
                    <a:lnTo>
                      <a:pt x="1935" y="1788"/>
                    </a:lnTo>
                    <a:lnTo>
                      <a:pt x="1936" y="1796"/>
                    </a:lnTo>
                    <a:lnTo>
                      <a:pt x="1937" y="1805"/>
                    </a:lnTo>
                    <a:lnTo>
                      <a:pt x="1939" y="1814"/>
                    </a:lnTo>
                    <a:lnTo>
                      <a:pt x="1941" y="1823"/>
                    </a:lnTo>
                    <a:lnTo>
                      <a:pt x="1943" y="1832"/>
                    </a:lnTo>
                    <a:lnTo>
                      <a:pt x="1944" y="1842"/>
                    </a:lnTo>
                    <a:lnTo>
                      <a:pt x="1946" y="1850"/>
                    </a:lnTo>
                    <a:lnTo>
                      <a:pt x="1948" y="1859"/>
                    </a:lnTo>
                    <a:lnTo>
                      <a:pt x="1953" y="1867"/>
                    </a:lnTo>
                    <a:lnTo>
                      <a:pt x="1955" y="1875"/>
                    </a:lnTo>
                    <a:lnTo>
                      <a:pt x="1959" y="1882"/>
                    </a:lnTo>
                    <a:lnTo>
                      <a:pt x="1963" y="1888"/>
                    </a:lnTo>
                    <a:lnTo>
                      <a:pt x="1971" y="1894"/>
                    </a:lnTo>
                    <a:lnTo>
                      <a:pt x="1976" y="1898"/>
                    </a:lnTo>
                    <a:lnTo>
                      <a:pt x="1984" y="1902"/>
                    </a:lnTo>
                    <a:lnTo>
                      <a:pt x="1993" y="1906"/>
                    </a:lnTo>
                    <a:lnTo>
                      <a:pt x="2005" y="1908"/>
                    </a:lnTo>
                    <a:lnTo>
                      <a:pt x="2015" y="1913"/>
                    </a:lnTo>
                    <a:lnTo>
                      <a:pt x="2027" y="1917"/>
                    </a:lnTo>
                    <a:lnTo>
                      <a:pt x="2039" y="1920"/>
                    </a:lnTo>
                    <a:lnTo>
                      <a:pt x="2051" y="1926"/>
                    </a:lnTo>
                    <a:lnTo>
                      <a:pt x="2064" y="1928"/>
                    </a:lnTo>
                    <a:lnTo>
                      <a:pt x="2078" y="1931"/>
                    </a:lnTo>
                    <a:lnTo>
                      <a:pt x="2091" y="1933"/>
                    </a:lnTo>
                    <a:lnTo>
                      <a:pt x="2103" y="1937"/>
                    </a:lnTo>
                    <a:lnTo>
                      <a:pt x="2115" y="1939"/>
                    </a:lnTo>
                    <a:lnTo>
                      <a:pt x="2128" y="1943"/>
                    </a:lnTo>
                    <a:lnTo>
                      <a:pt x="2139" y="1948"/>
                    </a:lnTo>
                    <a:lnTo>
                      <a:pt x="2152" y="1953"/>
                    </a:lnTo>
                    <a:lnTo>
                      <a:pt x="2163" y="1957"/>
                    </a:lnTo>
                    <a:lnTo>
                      <a:pt x="2173" y="1965"/>
                    </a:lnTo>
                    <a:lnTo>
                      <a:pt x="2182" y="1972"/>
                    </a:lnTo>
                    <a:lnTo>
                      <a:pt x="2191" y="1983"/>
                    </a:lnTo>
                    <a:lnTo>
                      <a:pt x="2191" y="1998"/>
                    </a:lnTo>
                    <a:lnTo>
                      <a:pt x="2192" y="2014"/>
                    </a:lnTo>
                    <a:lnTo>
                      <a:pt x="2192" y="2029"/>
                    </a:lnTo>
                    <a:lnTo>
                      <a:pt x="2193" y="2045"/>
                    </a:lnTo>
                    <a:lnTo>
                      <a:pt x="2194" y="2060"/>
                    </a:lnTo>
                    <a:lnTo>
                      <a:pt x="2196" y="2077"/>
                    </a:lnTo>
                    <a:lnTo>
                      <a:pt x="2197" y="2092"/>
                    </a:lnTo>
                    <a:lnTo>
                      <a:pt x="2198" y="2109"/>
                    </a:lnTo>
                    <a:lnTo>
                      <a:pt x="2198" y="2124"/>
                    </a:lnTo>
                    <a:lnTo>
                      <a:pt x="2199" y="2140"/>
                    </a:lnTo>
                    <a:lnTo>
                      <a:pt x="2199" y="2154"/>
                    </a:lnTo>
                    <a:lnTo>
                      <a:pt x="2200" y="2170"/>
                    </a:lnTo>
                    <a:lnTo>
                      <a:pt x="2199" y="2185"/>
                    </a:lnTo>
                    <a:lnTo>
                      <a:pt x="2199" y="2200"/>
                    </a:lnTo>
                    <a:lnTo>
                      <a:pt x="2197" y="2215"/>
                    </a:lnTo>
                    <a:lnTo>
                      <a:pt x="2197" y="2230"/>
                    </a:lnTo>
                    <a:lnTo>
                      <a:pt x="2188" y="2234"/>
                    </a:lnTo>
                    <a:lnTo>
                      <a:pt x="2181" y="2237"/>
                    </a:lnTo>
                    <a:lnTo>
                      <a:pt x="2172" y="2240"/>
                    </a:lnTo>
                    <a:lnTo>
                      <a:pt x="2165" y="2243"/>
                    </a:lnTo>
                    <a:lnTo>
                      <a:pt x="2157" y="2244"/>
                    </a:lnTo>
                    <a:lnTo>
                      <a:pt x="2149" y="2248"/>
                    </a:lnTo>
                    <a:lnTo>
                      <a:pt x="2140" y="2249"/>
                    </a:lnTo>
                    <a:lnTo>
                      <a:pt x="2133" y="2251"/>
                    </a:lnTo>
                    <a:lnTo>
                      <a:pt x="2124" y="2252"/>
                    </a:lnTo>
                    <a:lnTo>
                      <a:pt x="2117" y="2253"/>
                    </a:lnTo>
                    <a:lnTo>
                      <a:pt x="2109" y="2255"/>
                    </a:lnTo>
                    <a:lnTo>
                      <a:pt x="2101" y="2257"/>
                    </a:lnTo>
                    <a:lnTo>
                      <a:pt x="2093" y="2259"/>
                    </a:lnTo>
                    <a:lnTo>
                      <a:pt x="2085" y="2262"/>
                    </a:lnTo>
                    <a:lnTo>
                      <a:pt x="2079" y="2267"/>
                    </a:lnTo>
                    <a:lnTo>
                      <a:pt x="2072" y="2272"/>
                    </a:lnTo>
                    <a:lnTo>
                      <a:pt x="2070" y="2283"/>
                    </a:lnTo>
                    <a:lnTo>
                      <a:pt x="2067" y="2292"/>
                    </a:lnTo>
                    <a:lnTo>
                      <a:pt x="2062" y="2302"/>
                    </a:lnTo>
                    <a:lnTo>
                      <a:pt x="2057" y="2312"/>
                    </a:lnTo>
                    <a:lnTo>
                      <a:pt x="2049" y="2321"/>
                    </a:lnTo>
                    <a:lnTo>
                      <a:pt x="2043" y="2329"/>
                    </a:lnTo>
                    <a:lnTo>
                      <a:pt x="2034" y="2337"/>
                    </a:lnTo>
                    <a:lnTo>
                      <a:pt x="2026" y="2345"/>
                    </a:lnTo>
                    <a:lnTo>
                      <a:pt x="2015" y="2349"/>
                    </a:lnTo>
                    <a:lnTo>
                      <a:pt x="2006" y="2354"/>
                    </a:lnTo>
                    <a:lnTo>
                      <a:pt x="1996" y="2356"/>
                    </a:lnTo>
                    <a:lnTo>
                      <a:pt x="1986" y="2358"/>
                    </a:lnTo>
                    <a:lnTo>
                      <a:pt x="1975" y="2357"/>
                    </a:lnTo>
                    <a:lnTo>
                      <a:pt x="1964" y="2355"/>
                    </a:lnTo>
                    <a:lnTo>
                      <a:pt x="1953" y="2351"/>
                    </a:lnTo>
                    <a:lnTo>
                      <a:pt x="1943" y="2346"/>
                    </a:lnTo>
                    <a:lnTo>
                      <a:pt x="1913" y="2337"/>
                    </a:lnTo>
                    <a:lnTo>
                      <a:pt x="1886" y="2328"/>
                    </a:lnTo>
                    <a:lnTo>
                      <a:pt x="1857" y="2322"/>
                    </a:lnTo>
                    <a:lnTo>
                      <a:pt x="1829" y="2315"/>
                    </a:lnTo>
                    <a:lnTo>
                      <a:pt x="1800" y="2310"/>
                    </a:lnTo>
                    <a:lnTo>
                      <a:pt x="1771" y="2305"/>
                    </a:lnTo>
                    <a:lnTo>
                      <a:pt x="1742" y="2301"/>
                    </a:lnTo>
                    <a:lnTo>
                      <a:pt x="1713" y="2297"/>
                    </a:lnTo>
                    <a:lnTo>
                      <a:pt x="1683" y="2294"/>
                    </a:lnTo>
                    <a:lnTo>
                      <a:pt x="1654" y="2292"/>
                    </a:lnTo>
                    <a:lnTo>
                      <a:pt x="1624" y="2290"/>
                    </a:lnTo>
                    <a:lnTo>
                      <a:pt x="1595" y="2288"/>
                    </a:lnTo>
                    <a:lnTo>
                      <a:pt x="1564" y="2286"/>
                    </a:lnTo>
                    <a:lnTo>
                      <a:pt x="1535" y="2285"/>
                    </a:lnTo>
                    <a:lnTo>
                      <a:pt x="1505" y="2284"/>
                    </a:lnTo>
                    <a:lnTo>
                      <a:pt x="1475" y="2283"/>
                    </a:lnTo>
                    <a:lnTo>
                      <a:pt x="1435" y="2275"/>
                    </a:lnTo>
                    <a:lnTo>
                      <a:pt x="1395" y="2269"/>
                    </a:lnTo>
                    <a:lnTo>
                      <a:pt x="1353" y="2262"/>
                    </a:lnTo>
                    <a:lnTo>
                      <a:pt x="1313" y="2255"/>
                    </a:lnTo>
                    <a:lnTo>
                      <a:pt x="1271" y="2249"/>
                    </a:lnTo>
                    <a:lnTo>
                      <a:pt x="1230" y="2242"/>
                    </a:lnTo>
                    <a:lnTo>
                      <a:pt x="1189" y="2237"/>
                    </a:lnTo>
                    <a:lnTo>
                      <a:pt x="1148" y="2233"/>
                    </a:lnTo>
                    <a:lnTo>
                      <a:pt x="1105" y="2228"/>
                    </a:lnTo>
                    <a:lnTo>
                      <a:pt x="1064" y="2224"/>
                    </a:lnTo>
                    <a:lnTo>
                      <a:pt x="1022" y="2220"/>
                    </a:lnTo>
                    <a:lnTo>
                      <a:pt x="981" y="2218"/>
                    </a:lnTo>
                    <a:lnTo>
                      <a:pt x="939" y="2216"/>
                    </a:lnTo>
                    <a:lnTo>
                      <a:pt x="897" y="2215"/>
                    </a:lnTo>
                    <a:lnTo>
                      <a:pt x="856" y="2215"/>
                    </a:lnTo>
                    <a:lnTo>
                      <a:pt x="814" y="2217"/>
                    </a:lnTo>
                    <a:lnTo>
                      <a:pt x="808" y="2220"/>
                    </a:lnTo>
                    <a:lnTo>
                      <a:pt x="803" y="2224"/>
                    </a:lnTo>
                    <a:lnTo>
                      <a:pt x="796" y="2228"/>
                    </a:lnTo>
                    <a:lnTo>
                      <a:pt x="791" y="2232"/>
                    </a:lnTo>
                    <a:lnTo>
                      <a:pt x="784" y="2235"/>
                    </a:lnTo>
                    <a:lnTo>
                      <a:pt x="778" y="2239"/>
                    </a:lnTo>
                    <a:lnTo>
                      <a:pt x="772" y="2243"/>
                    </a:lnTo>
                    <a:lnTo>
                      <a:pt x="767" y="2248"/>
                    </a:lnTo>
                    <a:lnTo>
                      <a:pt x="760" y="2252"/>
                    </a:lnTo>
                    <a:lnTo>
                      <a:pt x="755" y="2257"/>
                    </a:lnTo>
                    <a:lnTo>
                      <a:pt x="751" y="2261"/>
                    </a:lnTo>
                    <a:lnTo>
                      <a:pt x="747" y="2267"/>
                    </a:lnTo>
                    <a:lnTo>
                      <a:pt x="741" y="2271"/>
                    </a:lnTo>
                    <a:lnTo>
                      <a:pt x="738" y="2276"/>
                    </a:lnTo>
                    <a:lnTo>
                      <a:pt x="735" y="2282"/>
                    </a:lnTo>
                    <a:lnTo>
                      <a:pt x="734" y="2288"/>
                    </a:lnTo>
                    <a:lnTo>
                      <a:pt x="721" y="2287"/>
                    </a:lnTo>
                    <a:lnTo>
                      <a:pt x="708" y="2285"/>
                    </a:lnTo>
                    <a:lnTo>
                      <a:pt x="698" y="2283"/>
                    </a:lnTo>
                    <a:lnTo>
                      <a:pt x="686" y="2278"/>
                    </a:lnTo>
                    <a:lnTo>
                      <a:pt x="676" y="2273"/>
                    </a:lnTo>
                    <a:lnTo>
                      <a:pt x="664" y="2269"/>
                    </a:lnTo>
                    <a:lnTo>
                      <a:pt x="653" y="2262"/>
                    </a:lnTo>
                    <a:lnTo>
                      <a:pt x="643" y="2257"/>
                    </a:lnTo>
                    <a:lnTo>
                      <a:pt x="632" y="2251"/>
                    </a:lnTo>
                    <a:lnTo>
                      <a:pt x="621" y="2244"/>
                    </a:lnTo>
                    <a:lnTo>
                      <a:pt x="610" y="2239"/>
                    </a:lnTo>
                    <a:lnTo>
                      <a:pt x="599" y="2234"/>
                    </a:lnTo>
                    <a:lnTo>
                      <a:pt x="589" y="2228"/>
                    </a:lnTo>
                    <a:lnTo>
                      <a:pt x="577" y="2223"/>
                    </a:lnTo>
                    <a:lnTo>
                      <a:pt x="566" y="2220"/>
                    </a:lnTo>
                    <a:lnTo>
                      <a:pt x="555" y="2217"/>
                    </a:lnTo>
                    <a:lnTo>
                      <a:pt x="539" y="2210"/>
                    </a:lnTo>
                    <a:lnTo>
                      <a:pt x="522" y="2202"/>
                    </a:lnTo>
                    <a:lnTo>
                      <a:pt x="505" y="2195"/>
                    </a:lnTo>
                    <a:lnTo>
                      <a:pt x="489" y="2188"/>
                    </a:lnTo>
                    <a:lnTo>
                      <a:pt x="472" y="2181"/>
                    </a:lnTo>
                    <a:lnTo>
                      <a:pt x="455" y="2175"/>
                    </a:lnTo>
                    <a:lnTo>
                      <a:pt x="437" y="2167"/>
                    </a:lnTo>
                    <a:lnTo>
                      <a:pt x="421" y="2162"/>
                    </a:lnTo>
                    <a:lnTo>
                      <a:pt x="403" y="2154"/>
                    </a:lnTo>
                    <a:lnTo>
                      <a:pt x="386" y="2148"/>
                    </a:lnTo>
                    <a:lnTo>
                      <a:pt x="369" y="2142"/>
                    </a:lnTo>
                    <a:lnTo>
                      <a:pt x="352" y="2135"/>
                    </a:lnTo>
                    <a:lnTo>
                      <a:pt x="334" y="2129"/>
                    </a:lnTo>
                    <a:lnTo>
                      <a:pt x="318" y="2123"/>
                    </a:lnTo>
                    <a:lnTo>
                      <a:pt x="300" y="2116"/>
                    </a:lnTo>
                    <a:lnTo>
                      <a:pt x="285" y="2110"/>
                    </a:lnTo>
                    <a:lnTo>
                      <a:pt x="272" y="2108"/>
                    </a:lnTo>
                    <a:lnTo>
                      <a:pt x="262" y="2105"/>
                    </a:lnTo>
                    <a:lnTo>
                      <a:pt x="253" y="2100"/>
                    </a:lnTo>
                    <a:lnTo>
                      <a:pt x="247" y="2094"/>
                    </a:lnTo>
                    <a:lnTo>
                      <a:pt x="241" y="2086"/>
                    </a:lnTo>
                    <a:lnTo>
                      <a:pt x="237" y="2077"/>
                    </a:lnTo>
                    <a:lnTo>
                      <a:pt x="234" y="2067"/>
                    </a:lnTo>
                    <a:lnTo>
                      <a:pt x="233" y="2056"/>
                    </a:lnTo>
                    <a:lnTo>
                      <a:pt x="232" y="2044"/>
                    </a:lnTo>
                    <a:lnTo>
                      <a:pt x="232" y="2033"/>
                    </a:lnTo>
                    <a:lnTo>
                      <a:pt x="232" y="2020"/>
                    </a:lnTo>
                    <a:lnTo>
                      <a:pt x="232" y="2009"/>
                    </a:lnTo>
                    <a:lnTo>
                      <a:pt x="231" y="1998"/>
                    </a:lnTo>
                    <a:lnTo>
                      <a:pt x="231" y="1986"/>
                    </a:lnTo>
                    <a:lnTo>
                      <a:pt x="231" y="1975"/>
                    </a:lnTo>
                    <a:lnTo>
                      <a:pt x="230" y="1967"/>
                    </a:lnTo>
                    <a:lnTo>
                      <a:pt x="226" y="1929"/>
                    </a:lnTo>
                    <a:lnTo>
                      <a:pt x="223" y="1891"/>
                    </a:lnTo>
                    <a:lnTo>
                      <a:pt x="217" y="1854"/>
                    </a:lnTo>
                    <a:lnTo>
                      <a:pt x="213" y="1818"/>
                    </a:lnTo>
                    <a:lnTo>
                      <a:pt x="207" y="1780"/>
                    </a:lnTo>
                    <a:lnTo>
                      <a:pt x="201" y="1744"/>
                    </a:lnTo>
                    <a:lnTo>
                      <a:pt x="196" y="1705"/>
                    </a:lnTo>
                    <a:lnTo>
                      <a:pt x="190" y="1670"/>
                    </a:lnTo>
                    <a:lnTo>
                      <a:pt x="182" y="1633"/>
                    </a:lnTo>
                    <a:lnTo>
                      <a:pt x="175" y="1596"/>
                    </a:lnTo>
                    <a:lnTo>
                      <a:pt x="167" y="1560"/>
                    </a:lnTo>
                    <a:lnTo>
                      <a:pt x="160" y="1524"/>
                    </a:lnTo>
                    <a:lnTo>
                      <a:pt x="152" y="1488"/>
                    </a:lnTo>
                    <a:lnTo>
                      <a:pt x="144" y="1453"/>
                    </a:lnTo>
                    <a:lnTo>
                      <a:pt x="135" y="1417"/>
                    </a:lnTo>
                    <a:lnTo>
                      <a:pt x="126" y="1381"/>
                    </a:lnTo>
                    <a:lnTo>
                      <a:pt x="114" y="1381"/>
                    </a:lnTo>
                    <a:lnTo>
                      <a:pt x="106" y="1379"/>
                    </a:lnTo>
                    <a:lnTo>
                      <a:pt x="98" y="1374"/>
                    </a:lnTo>
                    <a:lnTo>
                      <a:pt x="93" y="1369"/>
                    </a:lnTo>
                    <a:lnTo>
                      <a:pt x="88" y="1360"/>
                    </a:lnTo>
                    <a:lnTo>
                      <a:pt x="86" y="1352"/>
                    </a:lnTo>
                    <a:lnTo>
                      <a:pt x="84" y="1341"/>
                    </a:lnTo>
                    <a:lnTo>
                      <a:pt x="83" y="1330"/>
                    </a:lnTo>
                    <a:lnTo>
                      <a:pt x="82" y="1318"/>
                    </a:lnTo>
                    <a:lnTo>
                      <a:pt x="82" y="1306"/>
                    </a:lnTo>
                    <a:lnTo>
                      <a:pt x="80" y="1294"/>
                    </a:lnTo>
                    <a:lnTo>
                      <a:pt x="79" y="1283"/>
                    </a:lnTo>
                    <a:lnTo>
                      <a:pt x="78" y="1271"/>
                    </a:lnTo>
                    <a:lnTo>
                      <a:pt x="77" y="1262"/>
                    </a:lnTo>
                    <a:lnTo>
                      <a:pt x="74" y="1251"/>
                    </a:lnTo>
                    <a:lnTo>
                      <a:pt x="72" y="1245"/>
                    </a:lnTo>
                    <a:lnTo>
                      <a:pt x="74" y="1237"/>
                    </a:lnTo>
                    <a:lnTo>
                      <a:pt x="78" y="1232"/>
                    </a:lnTo>
                    <a:lnTo>
                      <a:pt x="84" y="1226"/>
                    </a:lnTo>
                    <a:lnTo>
                      <a:pt x="91" y="1221"/>
                    </a:lnTo>
                    <a:lnTo>
                      <a:pt x="97" y="1216"/>
                    </a:lnTo>
                    <a:lnTo>
                      <a:pt x="106" y="1211"/>
                    </a:lnTo>
                    <a:lnTo>
                      <a:pt x="113" y="1205"/>
                    </a:lnTo>
                    <a:lnTo>
                      <a:pt x="121" y="1201"/>
                    </a:lnTo>
                    <a:lnTo>
                      <a:pt x="127" y="1195"/>
                    </a:lnTo>
                    <a:lnTo>
                      <a:pt x="134" y="1189"/>
                    </a:lnTo>
                    <a:lnTo>
                      <a:pt x="138" y="1183"/>
                    </a:lnTo>
                    <a:lnTo>
                      <a:pt x="141" y="1177"/>
                    </a:lnTo>
                    <a:lnTo>
                      <a:pt x="141" y="1169"/>
                    </a:lnTo>
                    <a:lnTo>
                      <a:pt x="139" y="1162"/>
                    </a:lnTo>
                    <a:lnTo>
                      <a:pt x="134" y="1153"/>
                    </a:lnTo>
                    <a:lnTo>
                      <a:pt x="126" y="1144"/>
                    </a:lnTo>
                    <a:lnTo>
                      <a:pt x="113" y="1113"/>
                    </a:lnTo>
                    <a:lnTo>
                      <a:pt x="102" y="1082"/>
                    </a:lnTo>
                    <a:lnTo>
                      <a:pt x="89" y="1051"/>
                    </a:lnTo>
                    <a:lnTo>
                      <a:pt x="76" y="1020"/>
                    </a:lnTo>
                    <a:lnTo>
                      <a:pt x="62" y="989"/>
                    </a:lnTo>
                    <a:lnTo>
                      <a:pt x="51" y="958"/>
                    </a:lnTo>
                    <a:lnTo>
                      <a:pt x="39" y="926"/>
                    </a:lnTo>
                    <a:lnTo>
                      <a:pt x="30" y="895"/>
                    </a:lnTo>
                    <a:lnTo>
                      <a:pt x="20" y="862"/>
                    </a:lnTo>
                    <a:lnTo>
                      <a:pt x="12" y="829"/>
                    </a:lnTo>
                    <a:lnTo>
                      <a:pt x="6" y="798"/>
                    </a:lnTo>
                    <a:lnTo>
                      <a:pt x="2" y="765"/>
                    </a:lnTo>
                    <a:lnTo>
                      <a:pt x="0" y="731"/>
                    </a:lnTo>
                    <a:lnTo>
                      <a:pt x="2" y="697"/>
                    </a:lnTo>
                    <a:lnTo>
                      <a:pt x="4" y="663"/>
                    </a:lnTo>
                    <a:lnTo>
                      <a:pt x="12" y="630"/>
                    </a:lnTo>
                    <a:lnTo>
                      <a:pt x="22" y="601"/>
                    </a:lnTo>
                    <a:lnTo>
                      <a:pt x="34" y="573"/>
                    </a:lnTo>
                    <a:lnTo>
                      <a:pt x="48" y="544"/>
                    </a:lnTo>
                    <a:lnTo>
                      <a:pt x="65" y="515"/>
                    </a:lnTo>
                    <a:lnTo>
                      <a:pt x="79" y="487"/>
                    </a:lnTo>
                    <a:lnTo>
                      <a:pt x="98" y="460"/>
                    </a:lnTo>
                    <a:lnTo>
                      <a:pt x="118" y="434"/>
                    </a:lnTo>
                    <a:lnTo>
                      <a:pt x="139" y="410"/>
                    </a:lnTo>
                    <a:lnTo>
                      <a:pt x="161" y="387"/>
                    </a:lnTo>
                    <a:lnTo>
                      <a:pt x="184" y="366"/>
                    </a:lnTo>
                    <a:lnTo>
                      <a:pt x="209" y="348"/>
                    </a:lnTo>
                    <a:lnTo>
                      <a:pt x="236" y="332"/>
                    </a:lnTo>
                    <a:lnTo>
                      <a:pt x="265" y="318"/>
                    </a:lnTo>
                    <a:lnTo>
                      <a:pt x="295" y="308"/>
                    </a:lnTo>
                    <a:lnTo>
                      <a:pt x="325" y="301"/>
                    </a:lnTo>
                    <a:lnTo>
                      <a:pt x="359" y="298"/>
                    </a:lnTo>
                    <a:lnTo>
                      <a:pt x="364" y="295"/>
                    </a:lnTo>
                    <a:lnTo>
                      <a:pt x="369" y="293"/>
                    </a:lnTo>
                    <a:lnTo>
                      <a:pt x="374" y="290"/>
                    </a:lnTo>
                    <a:lnTo>
                      <a:pt x="380" y="289"/>
                    </a:lnTo>
                    <a:lnTo>
                      <a:pt x="385" y="288"/>
                    </a:lnTo>
                    <a:lnTo>
                      <a:pt x="392" y="287"/>
                    </a:lnTo>
                    <a:lnTo>
                      <a:pt x="398" y="287"/>
                    </a:lnTo>
                    <a:lnTo>
                      <a:pt x="404" y="287"/>
                    </a:lnTo>
                    <a:lnTo>
                      <a:pt x="410" y="287"/>
                    </a:lnTo>
                    <a:lnTo>
                      <a:pt x="416" y="288"/>
                    </a:lnTo>
                    <a:lnTo>
                      <a:pt x="422" y="288"/>
                    </a:lnTo>
                    <a:lnTo>
                      <a:pt x="427" y="290"/>
                    </a:lnTo>
                    <a:lnTo>
                      <a:pt x="434" y="290"/>
                    </a:lnTo>
                    <a:lnTo>
                      <a:pt x="440" y="293"/>
                    </a:lnTo>
                    <a:lnTo>
                      <a:pt x="445" y="294"/>
                    </a:lnTo>
                    <a:lnTo>
                      <a:pt x="452" y="296"/>
                    </a:lnTo>
                    <a:lnTo>
                      <a:pt x="460" y="297"/>
                    </a:lnTo>
                    <a:lnTo>
                      <a:pt x="470" y="300"/>
                    </a:lnTo>
                    <a:lnTo>
                      <a:pt x="479" y="303"/>
                    </a:lnTo>
                    <a:lnTo>
                      <a:pt x="489" y="308"/>
                    </a:lnTo>
                    <a:lnTo>
                      <a:pt x="497" y="313"/>
                    </a:lnTo>
                    <a:lnTo>
                      <a:pt x="507" y="318"/>
                    </a:lnTo>
                    <a:lnTo>
                      <a:pt x="517" y="322"/>
                    </a:lnTo>
                    <a:lnTo>
                      <a:pt x="527" y="329"/>
                    </a:lnTo>
                    <a:lnTo>
                      <a:pt x="536" y="332"/>
                    </a:lnTo>
                    <a:lnTo>
                      <a:pt x="544" y="336"/>
                    </a:lnTo>
                    <a:lnTo>
                      <a:pt x="554" y="339"/>
                    </a:lnTo>
                    <a:lnTo>
                      <a:pt x="563" y="341"/>
                    </a:lnTo>
                    <a:lnTo>
                      <a:pt x="572" y="341"/>
                    </a:lnTo>
                    <a:lnTo>
                      <a:pt x="581" y="341"/>
                    </a:lnTo>
                    <a:lnTo>
                      <a:pt x="591" y="338"/>
                    </a:lnTo>
                    <a:lnTo>
                      <a:pt x="600" y="334"/>
                    </a:lnTo>
                    <a:lnTo>
                      <a:pt x="604" y="318"/>
                    </a:lnTo>
                    <a:lnTo>
                      <a:pt x="607" y="304"/>
                    </a:lnTo>
                    <a:lnTo>
                      <a:pt x="604" y="289"/>
                    </a:lnTo>
                    <a:lnTo>
                      <a:pt x="602" y="276"/>
                    </a:lnTo>
                    <a:lnTo>
                      <a:pt x="598" y="263"/>
                    </a:lnTo>
                    <a:lnTo>
                      <a:pt x="594" y="249"/>
                    </a:lnTo>
                    <a:lnTo>
                      <a:pt x="587" y="235"/>
                    </a:lnTo>
                    <a:lnTo>
                      <a:pt x="582" y="224"/>
                    </a:lnTo>
                    <a:lnTo>
                      <a:pt x="576" y="210"/>
                    </a:lnTo>
                    <a:lnTo>
                      <a:pt x="572" y="196"/>
                    </a:lnTo>
                    <a:lnTo>
                      <a:pt x="567" y="183"/>
                    </a:lnTo>
                    <a:lnTo>
                      <a:pt x="566" y="171"/>
                    </a:lnTo>
                    <a:lnTo>
                      <a:pt x="566" y="157"/>
                    </a:lnTo>
                    <a:lnTo>
                      <a:pt x="571" y="143"/>
                    </a:lnTo>
                    <a:lnTo>
                      <a:pt x="577" y="130"/>
                    </a:lnTo>
                    <a:lnTo>
                      <a:pt x="587" y="117"/>
                    </a:lnTo>
                    <a:lnTo>
                      <a:pt x="590" y="107"/>
                    </a:lnTo>
                    <a:lnTo>
                      <a:pt x="592" y="98"/>
                    </a:lnTo>
                    <a:lnTo>
                      <a:pt x="595" y="88"/>
                    </a:lnTo>
                    <a:lnTo>
                      <a:pt x="599" y="81"/>
                    </a:lnTo>
                    <a:lnTo>
                      <a:pt x="604" y="71"/>
                    </a:lnTo>
                    <a:lnTo>
                      <a:pt x="611" y="64"/>
                    </a:lnTo>
                    <a:lnTo>
                      <a:pt x="617" y="56"/>
                    </a:lnTo>
                    <a:lnTo>
                      <a:pt x="625" y="49"/>
                    </a:lnTo>
                    <a:lnTo>
                      <a:pt x="632" y="41"/>
                    </a:lnTo>
                    <a:lnTo>
                      <a:pt x="639" y="35"/>
                    </a:lnTo>
                    <a:lnTo>
                      <a:pt x="647" y="29"/>
                    </a:lnTo>
                    <a:lnTo>
                      <a:pt x="656" y="22"/>
                    </a:lnTo>
                    <a:lnTo>
                      <a:pt x="664" y="16"/>
                    </a:lnTo>
                    <a:lnTo>
                      <a:pt x="672" y="11"/>
                    </a:lnTo>
                    <a:lnTo>
                      <a:pt x="681" y="5"/>
                    </a:lnTo>
                    <a:lnTo>
                      <a:pt x="689"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60" name="Freeform 9"/>
              <p:cNvSpPr>
                <a:spLocks/>
              </p:cNvSpPr>
              <p:nvPr/>
            </p:nvSpPr>
            <p:spPr bwMode="auto">
              <a:xfrm>
                <a:off x="4685" y="1733"/>
                <a:ext cx="50" cy="33"/>
              </a:xfrm>
              <a:custGeom>
                <a:avLst/>
                <a:gdLst>
                  <a:gd name="T0" fmla="*/ 1 w 99"/>
                  <a:gd name="T1" fmla="*/ 0 h 67"/>
                  <a:gd name="T2" fmla="*/ 1 w 99"/>
                  <a:gd name="T3" fmla="*/ 0 h 67"/>
                  <a:gd name="T4" fmla="*/ 1 w 99"/>
                  <a:gd name="T5" fmla="*/ 0 h 67"/>
                  <a:gd name="T6" fmla="*/ 1 w 99"/>
                  <a:gd name="T7" fmla="*/ 0 h 67"/>
                  <a:gd name="T8" fmla="*/ 1 w 99"/>
                  <a:gd name="T9" fmla="*/ 0 h 67"/>
                  <a:gd name="T10" fmla="*/ 1 w 99"/>
                  <a:gd name="T11" fmla="*/ 0 h 67"/>
                  <a:gd name="T12" fmla="*/ 1 w 99"/>
                  <a:gd name="T13" fmla="*/ 0 h 67"/>
                  <a:gd name="T14" fmla="*/ 1 w 99"/>
                  <a:gd name="T15" fmla="*/ 0 h 67"/>
                  <a:gd name="T16" fmla="*/ 1 w 99"/>
                  <a:gd name="T17" fmla="*/ 0 h 67"/>
                  <a:gd name="T18" fmla="*/ 1 w 99"/>
                  <a:gd name="T19" fmla="*/ 0 h 67"/>
                  <a:gd name="T20" fmla="*/ 1 w 99"/>
                  <a:gd name="T21" fmla="*/ 0 h 67"/>
                  <a:gd name="T22" fmla="*/ 1 w 99"/>
                  <a:gd name="T23" fmla="*/ 0 h 67"/>
                  <a:gd name="T24" fmla="*/ 1 w 99"/>
                  <a:gd name="T25" fmla="*/ 0 h 67"/>
                  <a:gd name="T26" fmla="*/ 1 w 99"/>
                  <a:gd name="T27" fmla="*/ 0 h 67"/>
                  <a:gd name="T28" fmla="*/ 1 w 99"/>
                  <a:gd name="T29" fmla="*/ 0 h 67"/>
                  <a:gd name="T30" fmla="*/ 1 w 99"/>
                  <a:gd name="T31" fmla="*/ 0 h 67"/>
                  <a:gd name="T32" fmla="*/ 1 w 99"/>
                  <a:gd name="T33" fmla="*/ 0 h 67"/>
                  <a:gd name="T34" fmla="*/ 1 w 99"/>
                  <a:gd name="T35" fmla="*/ 0 h 67"/>
                  <a:gd name="T36" fmla="*/ 1 w 99"/>
                  <a:gd name="T37" fmla="*/ 0 h 67"/>
                  <a:gd name="T38" fmla="*/ 1 w 99"/>
                  <a:gd name="T39" fmla="*/ 0 h 67"/>
                  <a:gd name="T40" fmla="*/ 1 w 99"/>
                  <a:gd name="T41" fmla="*/ 0 h 67"/>
                  <a:gd name="T42" fmla="*/ 1 w 99"/>
                  <a:gd name="T43" fmla="*/ 0 h 67"/>
                  <a:gd name="T44" fmla="*/ 1 w 99"/>
                  <a:gd name="T45" fmla="*/ 0 h 67"/>
                  <a:gd name="T46" fmla="*/ 1 w 99"/>
                  <a:gd name="T47" fmla="*/ 0 h 67"/>
                  <a:gd name="T48" fmla="*/ 1 w 99"/>
                  <a:gd name="T49" fmla="*/ 0 h 67"/>
                  <a:gd name="T50" fmla="*/ 1 w 99"/>
                  <a:gd name="T51" fmla="*/ 0 h 67"/>
                  <a:gd name="T52" fmla="*/ 1 w 99"/>
                  <a:gd name="T53" fmla="*/ 0 h 67"/>
                  <a:gd name="T54" fmla="*/ 1 w 99"/>
                  <a:gd name="T55" fmla="*/ 0 h 67"/>
                  <a:gd name="T56" fmla="*/ 1 w 99"/>
                  <a:gd name="T57" fmla="*/ 0 h 67"/>
                  <a:gd name="T58" fmla="*/ 1 w 99"/>
                  <a:gd name="T59" fmla="*/ 0 h 67"/>
                  <a:gd name="T60" fmla="*/ 0 w 99"/>
                  <a:gd name="T61" fmla="*/ 0 h 67"/>
                  <a:gd name="T62" fmla="*/ 0 w 99"/>
                  <a:gd name="T63" fmla="*/ 0 h 67"/>
                  <a:gd name="T64" fmla="*/ 1 w 99"/>
                  <a:gd name="T65" fmla="*/ 0 h 67"/>
                  <a:gd name="T66" fmla="*/ 1 w 99"/>
                  <a:gd name="T67" fmla="*/ 0 h 67"/>
                  <a:gd name="T68" fmla="*/ 1 w 99"/>
                  <a:gd name="T69" fmla="*/ 0 h 67"/>
                  <a:gd name="T70" fmla="*/ 1 w 99"/>
                  <a:gd name="T71" fmla="*/ 0 h 67"/>
                  <a:gd name="T72" fmla="*/ 1 w 99"/>
                  <a:gd name="T73" fmla="*/ 0 h 67"/>
                  <a:gd name="T74" fmla="*/ 1 w 99"/>
                  <a:gd name="T75" fmla="*/ 0 h 67"/>
                  <a:gd name="T76" fmla="*/ 1 w 99"/>
                  <a:gd name="T77" fmla="*/ 0 h 67"/>
                  <a:gd name="T78" fmla="*/ 1 w 99"/>
                  <a:gd name="T79" fmla="*/ 0 h 67"/>
                  <a:gd name="T80" fmla="*/ 1 w 99"/>
                  <a:gd name="T81" fmla="*/ 0 h 67"/>
                  <a:gd name="T82" fmla="*/ 1 w 99"/>
                  <a:gd name="T83" fmla="*/ 0 h 67"/>
                  <a:gd name="T84" fmla="*/ 1 w 99"/>
                  <a:gd name="T85" fmla="*/ 0 h 67"/>
                  <a:gd name="T86" fmla="*/ 1 w 99"/>
                  <a:gd name="T87" fmla="*/ 0 h 67"/>
                  <a:gd name="T88" fmla="*/ 1 w 99"/>
                  <a:gd name="T89" fmla="*/ 0 h 67"/>
                  <a:gd name="T90" fmla="*/ 1 w 99"/>
                  <a:gd name="T91" fmla="*/ 0 h 67"/>
                  <a:gd name="T92" fmla="*/ 1 w 99"/>
                  <a:gd name="T93" fmla="*/ 0 h 67"/>
                  <a:gd name="T94" fmla="*/ 1 w 99"/>
                  <a:gd name="T95" fmla="*/ 0 h 67"/>
                  <a:gd name="T96" fmla="*/ 1 w 99"/>
                  <a:gd name="T97" fmla="*/ 0 h 67"/>
                  <a:gd name="T98" fmla="*/ 1 w 99"/>
                  <a:gd name="T99" fmla="*/ 0 h 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9"/>
                  <a:gd name="T151" fmla="*/ 0 h 67"/>
                  <a:gd name="T152" fmla="*/ 99 w 99"/>
                  <a:gd name="T153" fmla="*/ 67 h 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9" h="67">
                    <a:moveTo>
                      <a:pt x="74" y="0"/>
                    </a:moveTo>
                    <a:lnTo>
                      <a:pt x="79" y="2"/>
                    </a:lnTo>
                    <a:lnTo>
                      <a:pt x="84" y="6"/>
                    </a:lnTo>
                    <a:lnTo>
                      <a:pt x="88" y="10"/>
                    </a:lnTo>
                    <a:lnTo>
                      <a:pt x="93" y="14"/>
                    </a:lnTo>
                    <a:lnTo>
                      <a:pt x="95" y="18"/>
                    </a:lnTo>
                    <a:lnTo>
                      <a:pt x="98" y="24"/>
                    </a:lnTo>
                    <a:lnTo>
                      <a:pt x="98" y="28"/>
                    </a:lnTo>
                    <a:lnTo>
                      <a:pt x="99" y="33"/>
                    </a:lnTo>
                    <a:lnTo>
                      <a:pt x="96" y="37"/>
                    </a:lnTo>
                    <a:lnTo>
                      <a:pt x="90" y="43"/>
                    </a:lnTo>
                    <a:lnTo>
                      <a:pt x="85" y="44"/>
                    </a:lnTo>
                    <a:lnTo>
                      <a:pt x="80" y="46"/>
                    </a:lnTo>
                    <a:lnTo>
                      <a:pt x="73" y="46"/>
                    </a:lnTo>
                    <a:lnTo>
                      <a:pt x="66" y="47"/>
                    </a:lnTo>
                    <a:lnTo>
                      <a:pt x="62" y="48"/>
                    </a:lnTo>
                    <a:lnTo>
                      <a:pt x="58" y="49"/>
                    </a:lnTo>
                    <a:lnTo>
                      <a:pt x="53" y="50"/>
                    </a:lnTo>
                    <a:lnTo>
                      <a:pt x="50" y="51"/>
                    </a:lnTo>
                    <a:lnTo>
                      <a:pt x="45" y="52"/>
                    </a:lnTo>
                    <a:lnTo>
                      <a:pt x="41" y="53"/>
                    </a:lnTo>
                    <a:lnTo>
                      <a:pt x="38" y="55"/>
                    </a:lnTo>
                    <a:lnTo>
                      <a:pt x="33" y="56"/>
                    </a:lnTo>
                    <a:lnTo>
                      <a:pt x="29" y="57"/>
                    </a:lnTo>
                    <a:lnTo>
                      <a:pt x="25" y="58"/>
                    </a:lnTo>
                    <a:lnTo>
                      <a:pt x="21" y="60"/>
                    </a:lnTo>
                    <a:lnTo>
                      <a:pt x="17" y="62"/>
                    </a:lnTo>
                    <a:lnTo>
                      <a:pt x="13" y="63"/>
                    </a:lnTo>
                    <a:lnTo>
                      <a:pt x="8" y="64"/>
                    </a:lnTo>
                    <a:lnTo>
                      <a:pt x="5" y="65"/>
                    </a:lnTo>
                    <a:lnTo>
                      <a:pt x="0" y="67"/>
                    </a:lnTo>
                    <a:lnTo>
                      <a:pt x="0" y="58"/>
                    </a:lnTo>
                    <a:lnTo>
                      <a:pt x="1" y="52"/>
                    </a:lnTo>
                    <a:lnTo>
                      <a:pt x="5" y="46"/>
                    </a:lnTo>
                    <a:lnTo>
                      <a:pt x="9" y="40"/>
                    </a:lnTo>
                    <a:lnTo>
                      <a:pt x="13" y="33"/>
                    </a:lnTo>
                    <a:lnTo>
                      <a:pt x="18" y="28"/>
                    </a:lnTo>
                    <a:lnTo>
                      <a:pt x="21" y="20"/>
                    </a:lnTo>
                    <a:lnTo>
                      <a:pt x="25" y="15"/>
                    </a:lnTo>
                    <a:lnTo>
                      <a:pt x="27" y="18"/>
                    </a:lnTo>
                    <a:lnTo>
                      <a:pt x="29" y="22"/>
                    </a:lnTo>
                    <a:lnTo>
                      <a:pt x="32" y="25"/>
                    </a:lnTo>
                    <a:lnTo>
                      <a:pt x="35" y="27"/>
                    </a:lnTo>
                    <a:lnTo>
                      <a:pt x="42" y="26"/>
                    </a:lnTo>
                    <a:lnTo>
                      <a:pt x="49" y="24"/>
                    </a:lnTo>
                    <a:lnTo>
                      <a:pt x="56" y="18"/>
                    </a:lnTo>
                    <a:lnTo>
                      <a:pt x="62" y="13"/>
                    </a:lnTo>
                    <a:lnTo>
                      <a:pt x="67" y="6"/>
                    </a:lnTo>
                    <a:lnTo>
                      <a:pt x="74" y="0"/>
                    </a:lnTo>
                    <a:close/>
                  </a:path>
                </a:pathLst>
              </a:custGeom>
              <a:solidFill>
                <a:srgbClr val="FFD6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61" name="Freeform 10"/>
              <p:cNvSpPr>
                <a:spLocks/>
              </p:cNvSpPr>
              <p:nvPr/>
            </p:nvSpPr>
            <p:spPr bwMode="auto">
              <a:xfrm>
                <a:off x="4630" y="1756"/>
                <a:ext cx="101" cy="78"/>
              </a:xfrm>
              <a:custGeom>
                <a:avLst/>
                <a:gdLst>
                  <a:gd name="T0" fmla="*/ 0 w 204"/>
                  <a:gd name="T1" fmla="*/ 0 h 156"/>
                  <a:gd name="T2" fmla="*/ 0 w 204"/>
                  <a:gd name="T3" fmla="*/ 1 h 156"/>
                  <a:gd name="T4" fmla="*/ 0 w 204"/>
                  <a:gd name="T5" fmla="*/ 1 h 156"/>
                  <a:gd name="T6" fmla="*/ 0 w 204"/>
                  <a:gd name="T7" fmla="*/ 1 h 156"/>
                  <a:gd name="T8" fmla="*/ 0 w 204"/>
                  <a:gd name="T9" fmla="*/ 1 h 156"/>
                  <a:gd name="T10" fmla="*/ 0 w 204"/>
                  <a:gd name="T11" fmla="*/ 1 h 156"/>
                  <a:gd name="T12" fmla="*/ 0 w 204"/>
                  <a:gd name="T13" fmla="*/ 1 h 156"/>
                  <a:gd name="T14" fmla="*/ 0 w 204"/>
                  <a:gd name="T15" fmla="*/ 1 h 156"/>
                  <a:gd name="T16" fmla="*/ 0 w 204"/>
                  <a:gd name="T17" fmla="*/ 1 h 156"/>
                  <a:gd name="T18" fmla="*/ 0 w 204"/>
                  <a:gd name="T19" fmla="*/ 1 h 156"/>
                  <a:gd name="T20" fmla="*/ 0 w 204"/>
                  <a:gd name="T21" fmla="*/ 1 h 156"/>
                  <a:gd name="T22" fmla="*/ 0 w 204"/>
                  <a:gd name="T23" fmla="*/ 1 h 156"/>
                  <a:gd name="T24" fmla="*/ 0 w 204"/>
                  <a:gd name="T25" fmla="*/ 1 h 156"/>
                  <a:gd name="T26" fmla="*/ 0 w 204"/>
                  <a:gd name="T27" fmla="*/ 1 h 156"/>
                  <a:gd name="T28" fmla="*/ 0 w 204"/>
                  <a:gd name="T29" fmla="*/ 1 h 156"/>
                  <a:gd name="T30" fmla="*/ 0 w 204"/>
                  <a:gd name="T31" fmla="*/ 1 h 156"/>
                  <a:gd name="T32" fmla="*/ 0 w 204"/>
                  <a:gd name="T33" fmla="*/ 1 h 156"/>
                  <a:gd name="T34" fmla="*/ 0 w 204"/>
                  <a:gd name="T35" fmla="*/ 1 h 156"/>
                  <a:gd name="T36" fmla="*/ 0 w 204"/>
                  <a:gd name="T37" fmla="*/ 1 h 156"/>
                  <a:gd name="T38" fmla="*/ 0 w 204"/>
                  <a:gd name="T39" fmla="*/ 1 h 156"/>
                  <a:gd name="T40" fmla="*/ 0 w 204"/>
                  <a:gd name="T41" fmla="*/ 1 h 156"/>
                  <a:gd name="T42" fmla="*/ 0 w 204"/>
                  <a:gd name="T43" fmla="*/ 1 h 156"/>
                  <a:gd name="T44" fmla="*/ 0 w 204"/>
                  <a:gd name="T45" fmla="*/ 1 h 156"/>
                  <a:gd name="T46" fmla="*/ 0 w 204"/>
                  <a:gd name="T47" fmla="*/ 1 h 156"/>
                  <a:gd name="T48" fmla="*/ 0 w 204"/>
                  <a:gd name="T49" fmla="*/ 1 h 156"/>
                  <a:gd name="T50" fmla="*/ 0 w 204"/>
                  <a:gd name="T51" fmla="*/ 1 h 156"/>
                  <a:gd name="T52" fmla="*/ 0 w 204"/>
                  <a:gd name="T53" fmla="*/ 1 h 156"/>
                  <a:gd name="T54" fmla="*/ 0 w 204"/>
                  <a:gd name="T55" fmla="*/ 1 h 156"/>
                  <a:gd name="T56" fmla="*/ 0 w 204"/>
                  <a:gd name="T57" fmla="*/ 1 h 156"/>
                  <a:gd name="T58" fmla="*/ 0 w 204"/>
                  <a:gd name="T59" fmla="*/ 1 h 156"/>
                  <a:gd name="T60" fmla="*/ 0 w 204"/>
                  <a:gd name="T61" fmla="*/ 1 h 156"/>
                  <a:gd name="T62" fmla="*/ 0 w 204"/>
                  <a:gd name="T63" fmla="*/ 1 h 156"/>
                  <a:gd name="T64" fmla="*/ 0 w 204"/>
                  <a:gd name="T65" fmla="*/ 1 h 156"/>
                  <a:gd name="T66" fmla="*/ 0 w 204"/>
                  <a:gd name="T67" fmla="*/ 1 h 156"/>
                  <a:gd name="T68" fmla="*/ 0 w 204"/>
                  <a:gd name="T69" fmla="*/ 1 h 156"/>
                  <a:gd name="T70" fmla="*/ 0 w 204"/>
                  <a:gd name="T71" fmla="*/ 1 h 156"/>
                  <a:gd name="T72" fmla="*/ 0 w 204"/>
                  <a:gd name="T73" fmla="*/ 1 h 156"/>
                  <a:gd name="T74" fmla="*/ 0 w 204"/>
                  <a:gd name="T75" fmla="*/ 1 h 156"/>
                  <a:gd name="T76" fmla="*/ 0 w 204"/>
                  <a:gd name="T77" fmla="*/ 1 h 156"/>
                  <a:gd name="T78" fmla="*/ 0 w 204"/>
                  <a:gd name="T79" fmla="*/ 1 h 156"/>
                  <a:gd name="T80" fmla="*/ 0 w 204"/>
                  <a:gd name="T81" fmla="*/ 1 h 156"/>
                  <a:gd name="T82" fmla="*/ 0 w 204"/>
                  <a:gd name="T83" fmla="*/ 1 h 156"/>
                  <a:gd name="T84" fmla="*/ 0 w 204"/>
                  <a:gd name="T85" fmla="*/ 1 h 156"/>
                  <a:gd name="T86" fmla="*/ 0 w 204"/>
                  <a:gd name="T87" fmla="*/ 1 h 156"/>
                  <a:gd name="T88" fmla="*/ 0 w 204"/>
                  <a:gd name="T89" fmla="*/ 1 h 156"/>
                  <a:gd name="T90" fmla="*/ 0 w 204"/>
                  <a:gd name="T91" fmla="*/ 1 h 156"/>
                  <a:gd name="T92" fmla="*/ 0 w 204"/>
                  <a:gd name="T93" fmla="*/ 1 h 156"/>
                  <a:gd name="T94" fmla="*/ 0 w 204"/>
                  <a:gd name="T95" fmla="*/ 1 h 156"/>
                  <a:gd name="T96" fmla="*/ 0 w 204"/>
                  <a:gd name="T97" fmla="*/ 1 h 156"/>
                  <a:gd name="T98" fmla="*/ 0 w 204"/>
                  <a:gd name="T99" fmla="*/ 1 h 156"/>
                  <a:gd name="T100" fmla="*/ 0 w 204"/>
                  <a:gd name="T101" fmla="*/ 1 h 156"/>
                  <a:gd name="T102" fmla="*/ 0 w 204"/>
                  <a:gd name="T103" fmla="*/ 1 h 156"/>
                  <a:gd name="T104" fmla="*/ 0 w 204"/>
                  <a:gd name="T105" fmla="*/ 1 h 156"/>
                  <a:gd name="T106" fmla="*/ 0 w 204"/>
                  <a:gd name="T107" fmla="*/ 1 h 156"/>
                  <a:gd name="T108" fmla="*/ 0 w 204"/>
                  <a:gd name="T109" fmla="*/ 1 h 156"/>
                  <a:gd name="T110" fmla="*/ 0 w 204"/>
                  <a:gd name="T111" fmla="*/ 1 h 156"/>
                  <a:gd name="T112" fmla="*/ 0 w 204"/>
                  <a:gd name="T113" fmla="*/ 0 h 15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4"/>
                  <a:gd name="T172" fmla="*/ 0 h 156"/>
                  <a:gd name="T173" fmla="*/ 204 w 204"/>
                  <a:gd name="T174" fmla="*/ 156 h 15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4" h="156">
                    <a:moveTo>
                      <a:pt x="23" y="0"/>
                    </a:moveTo>
                    <a:lnTo>
                      <a:pt x="30" y="0"/>
                    </a:lnTo>
                    <a:lnTo>
                      <a:pt x="36" y="3"/>
                    </a:lnTo>
                    <a:lnTo>
                      <a:pt x="41" y="6"/>
                    </a:lnTo>
                    <a:lnTo>
                      <a:pt x="47" y="10"/>
                    </a:lnTo>
                    <a:lnTo>
                      <a:pt x="51" y="14"/>
                    </a:lnTo>
                    <a:lnTo>
                      <a:pt x="56" y="18"/>
                    </a:lnTo>
                    <a:lnTo>
                      <a:pt x="58" y="19"/>
                    </a:lnTo>
                    <a:lnTo>
                      <a:pt x="62" y="19"/>
                    </a:lnTo>
                    <a:lnTo>
                      <a:pt x="66" y="19"/>
                    </a:lnTo>
                    <a:lnTo>
                      <a:pt x="70" y="20"/>
                    </a:lnTo>
                    <a:lnTo>
                      <a:pt x="69" y="22"/>
                    </a:lnTo>
                    <a:lnTo>
                      <a:pt x="68" y="23"/>
                    </a:lnTo>
                    <a:lnTo>
                      <a:pt x="66" y="23"/>
                    </a:lnTo>
                    <a:lnTo>
                      <a:pt x="65" y="24"/>
                    </a:lnTo>
                    <a:lnTo>
                      <a:pt x="65" y="26"/>
                    </a:lnTo>
                    <a:lnTo>
                      <a:pt x="72" y="25"/>
                    </a:lnTo>
                    <a:lnTo>
                      <a:pt x="80" y="26"/>
                    </a:lnTo>
                    <a:lnTo>
                      <a:pt x="84" y="28"/>
                    </a:lnTo>
                    <a:lnTo>
                      <a:pt x="89" y="33"/>
                    </a:lnTo>
                    <a:lnTo>
                      <a:pt x="93" y="36"/>
                    </a:lnTo>
                    <a:lnTo>
                      <a:pt x="98" y="41"/>
                    </a:lnTo>
                    <a:lnTo>
                      <a:pt x="102" y="46"/>
                    </a:lnTo>
                    <a:lnTo>
                      <a:pt x="106" y="53"/>
                    </a:lnTo>
                    <a:lnTo>
                      <a:pt x="109" y="57"/>
                    </a:lnTo>
                    <a:lnTo>
                      <a:pt x="115" y="61"/>
                    </a:lnTo>
                    <a:lnTo>
                      <a:pt x="119" y="66"/>
                    </a:lnTo>
                    <a:lnTo>
                      <a:pt x="124" y="69"/>
                    </a:lnTo>
                    <a:lnTo>
                      <a:pt x="131" y="70"/>
                    </a:lnTo>
                    <a:lnTo>
                      <a:pt x="138" y="70"/>
                    </a:lnTo>
                    <a:lnTo>
                      <a:pt x="146" y="69"/>
                    </a:lnTo>
                    <a:lnTo>
                      <a:pt x="157" y="66"/>
                    </a:lnTo>
                    <a:lnTo>
                      <a:pt x="161" y="60"/>
                    </a:lnTo>
                    <a:lnTo>
                      <a:pt x="167" y="54"/>
                    </a:lnTo>
                    <a:lnTo>
                      <a:pt x="170" y="49"/>
                    </a:lnTo>
                    <a:lnTo>
                      <a:pt x="174" y="42"/>
                    </a:lnTo>
                    <a:lnTo>
                      <a:pt x="178" y="36"/>
                    </a:lnTo>
                    <a:lnTo>
                      <a:pt x="185" y="32"/>
                    </a:lnTo>
                    <a:lnTo>
                      <a:pt x="188" y="31"/>
                    </a:lnTo>
                    <a:lnTo>
                      <a:pt x="192" y="31"/>
                    </a:lnTo>
                    <a:lnTo>
                      <a:pt x="196" y="29"/>
                    </a:lnTo>
                    <a:lnTo>
                      <a:pt x="203" y="32"/>
                    </a:lnTo>
                    <a:lnTo>
                      <a:pt x="204" y="39"/>
                    </a:lnTo>
                    <a:lnTo>
                      <a:pt x="204" y="46"/>
                    </a:lnTo>
                    <a:lnTo>
                      <a:pt x="204" y="54"/>
                    </a:lnTo>
                    <a:lnTo>
                      <a:pt x="204" y="63"/>
                    </a:lnTo>
                    <a:lnTo>
                      <a:pt x="202" y="71"/>
                    </a:lnTo>
                    <a:lnTo>
                      <a:pt x="201" y="79"/>
                    </a:lnTo>
                    <a:lnTo>
                      <a:pt x="198" y="87"/>
                    </a:lnTo>
                    <a:lnTo>
                      <a:pt x="197" y="95"/>
                    </a:lnTo>
                    <a:lnTo>
                      <a:pt x="194" y="103"/>
                    </a:lnTo>
                    <a:lnTo>
                      <a:pt x="191" y="110"/>
                    </a:lnTo>
                    <a:lnTo>
                      <a:pt x="187" y="116"/>
                    </a:lnTo>
                    <a:lnTo>
                      <a:pt x="184" y="124"/>
                    </a:lnTo>
                    <a:lnTo>
                      <a:pt x="179" y="129"/>
                    </a:lnTo>
                    <a:lnTo>
                      <a:pt x="176" y="134"/>
                    </a:lnTo>
                    <a:lnTo>
                      <a:pt x="171" y="140"/>
                    </a:lnTo>
                    <a:lnTo>
                      <a:pt x="167" y="145"/>
                    </a:lnTo>
                    <a:lnTo>
                      <a:pt x="161" y="147"/>
                    </a:lnTo>
                    <a:lnTo>
                      <a:pt x="157" y="150"/>
                    </a:lnTo>
                    <a:lnTo>
                      <a:pt x="153" y="152"/>
                    </a:lnTo>
                    <a:lnTo>
                      <a:pt x="149" y="154"/>
                    </a:lnTo>
                    <a:lnTo>
                      <a:pt x="143" y="156"/>
                    </a:lnTo>
                    <a:lnTo>
                      <a:pt x="139" y="156"/>
                    </a:lnTo>
                    <a:lnTo>
                      <a:pt x="134" y="156"/>
                    </a:lnTo>
                    <a:lnTo>
                      <a:pt x="129" y="156"/>
                    </a:lnTo>
                    <a:lnTo>
                      <a:pt x="123" y="153"/>
                    </a:lnTo>
                    <a:lnTo>
                      <a:pt x="118" y="152"/>
                    </a:lnTo>
                    <a:lnTo>
                      <a:pt x="112" y="149"/>
                    </a:lnTo>
                    <a:lnTo>
                      <a:pt x="107" y="146"/>
                    </a:lnTo>
                    <a:lnTo>
                      <a:pt x="102" y="142"/>
                    </a:lnTo>
                    <a:lnTo>
                      <a:pt x="97" y="138"/>
                    </a:lnTo>
                    <a:lnTo>
                      <a:pt x="91" y="131"/>
                    </a:lnTo>
                    <a:lnTo>
                      <a:pt x="86" y="126"/>
                    </a:lnTo>
                    <a:lnTo>
                      <a:pt x="84" y="121"/>
                    </a:lnTo>
                    <a:lnTo>
                      <a:pt x="82" y="115"/>
                    </a:lnTo>
                    <a:lnTo>
                      <a:pt x="80" y="110"/>
                    </a:lnTo>
                    <a:lnTo>
                      <a:pt x="77" y="105"/>
                    </a:lnTo>
                    <a:lnTo>
                      <a:pt x="75" y="98"/>
                    </a:lnTo>
                    <a:lnTo>
                      <a:pt x="74" y="94"/>
                    </a:lnTo>
                    <a:lnTo>
                      <a:pt x="73" y="88"/>
                    </a:lnTo>
                    <a:lnTo>
                      <a:pt x="72" y="82"/>
                    </a:lnTo>
                    <a:lnTo>
                      <a:pt x="70" y="76"/>
                    </a:lnTo>
                    <a:lnTo>
                      <a:pt x="68" y="71"/>
                    </a:lnTo>
                    <a:lnTo>
                      <a:pt x="66" y="67"/>
                    </a:lnTo>
                    <a:lnTo>
                      <a:pt x="64" y="63"/>
                    </a:lnTo>
                    <a:lnTo>
                      <a:pt x="61" y="58"/>
                    </a:lnTo>
                    <a:lnTo>
                      <a:pt x="57" y="56"/>
                    </a:lnTo>
                    <a:lnTo>
                      <a:pt x="54" y="53"/>
                    </a:lnTo>
                    <a:lnTo>
                      <a:pt x="50" y="52"/>
                    </a:lnTo>
                    <a:lnTo>
                      <a:pt x="48" y="57"/>
                    </a:lnTo>
                    <a:lnTo>
                      <a:pt x="49" y="63"/>
                    </a:lnTo>
                    <a:lnTo>
                      <a:pt x="49" y="69"/>
                    </a:lnTo>
                    <a:lnTo>
                      <a:pt x="51" y="74"/>
                    </a:lnTo>
                    <a:lnTo>
                      <a:pt x="52" y="79"/>
                    </a:lnTo>
                    <a:lnTo>
                      <a:pt x="52" y="85"/>
                    </a:lnTo>
                    <a:lnTo>
                      <a:pt x="51" y="90"/>
                    </a:lnTo>
                    <a:lnTo>
                      <a:pt x="49" y="96"/>
                    </a:lnTo>
                    <a:lnTo>
                      <a:pt x="42" y="94"/>
                    </a:lnTo>
                    <a:lnTo>
                      <a:pt x="37" y="91"/>
                    </a:lnTo>
                    <a:lnTo>
                      <a:pt x="30" y="87"/>
                    </a:lnTo>
                    <a:lnTo>
                      <a:pt x="24" y="84"/>
                    </a:lnTo>
                    <a:lnTo>
                      <a:pt x="18" y="76"/>
                    </a:lnTo>
                    <a:lnTo>
                      <a:pt x="14" y="71"/>
                    </a:lnTo>
                    <a:lnTo>
                      <a:pt x="9" y="63"/>
                    </a:lnTo>
                    <a:lnTo>
                      <a:pt x="5" y="56"/>
                    </a:lnTo>
                    <a:lnTo>
                      <a:pt x="2" y="49"/>
                    </a:lnTo>
                    <a:lnTo>
                      <a:pt x="0" y="40"/>
                    </a:lnTo>
                    <a:lnTo>
                      <a:pt x="0" y="32"/>
                    </a:lnTo>
                    <a:lnTo>
                      <a:pt x="1" y="24"/>
                    </a:lnTo>
                    <a:lnTo>
                      <a:pt x="3" y="17"/>
                    </a:lnTo>
                    <a:lnTo>
                      <a:pt x="7" y="10"/>
                    </a:lnTo>
                    <a:lnTo>
                      <a:pt x="15" y="4"/>
                    </a:lnTo>
                    <a:lnTo>
                      <a:pt x="23" y="0"/>
                    </a:lnTo>
                    <a:close/>
                  </a:path>
                </a:pathLst>
              </a:custGeom>
              <a:solidFill>
                <a:srgbClr val="FFD6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62" name="Freeform 11"/>
              <p:cNvSpPr>
                <a:spLocks/>
              </p:cNvSpPr>
              <p:nvPr/>
            </p:nvSpPr>
            <p:spPr bwMode="auto">
              <a:xfrm>
                <a:off x="4783" y="1782"/>
                <a:ext cx="38" cy="32"/>
              </a:xfrm>
              <a:custGeom>
                <a:avLst/>
                <a:gdLst>
                  <a:gd name="T0" fmla="*/ 1 w 75"/>
                  <a:gd name="T1" fmla="*/ 0 h 64"/>
                  <a:gd name="T2" fmla="*/ 1 w 75"/>
                  <a:gd name="T3" fmla="*/ 1 h 64"/>
                  <a:gd name="T4" fmla="*/ 1 w 75"/>
                  <a:gd name="T5" fmla="*/ 1 h 64"/>
                  <a:gd name="T6" fmla="*/ 1 w 75"/>
                  <a:gd name="T7" fmla="*/ 1 h 64"/>
                  <a:gd name="T8" fmla="*/ 1 w 75"/>
                  <a:gd name="T9" fmla="*/ 1 h 64"/>
                  <a:gd name="T10" fmla="*/ 1 w 75"/>
                  <a:gd name="T11" fmla="*/ 1 h 64"/>
                  <a:gd name="T12" fmla="*/ 1 w 75"/>
                  <a:gd name="T13" fmla="*/ 1 h 64"/>
                  <a:gd name="T14" fmla="*/ 1 w 75"/>
                  <a:gd name="T15" fmla="*/ 1 h 64"/>
                  <a:gd name="T16" fmla="*/ 1 w 75"/>
                  <a:gd name="T17" fmla="*/ 1 h 64"/>
                  <a:gd name="T18" fmla="*/ 1 w 75"/>
                  <a:gd name="T19" fmla="*/ 1 h 64"/>
                  <a:gd name="T20" fmla="*/ 1 w 75"/>
                  <a:gd name="T21" fmla="*/ 1 h 64"/>
                  <a:gd name="T22" fmla="*/ 1 w 75"/>
                  <a:gd name="T23" fmla="*/ 1 h 64"/>
                  <a:gd name="T24" fmla="*/ 1 w 75"/>
                  <a:gd name="T25" fmla="*/ 1 h 64"/>
                  <a:gd name="T26" fmla="*/ 1 w 75"/>
                  <a:gd name="T27" fmla="*/ 1 h 64"/>
                  <a:gd name="T28" fmla="*/ 1 w 75"/>
                  <a:gd name="T29" fmla="*/ 1 h 64"/>
                  <a:gd name="T30" fmla="*/ 1 w 75"/>
                  <a:gd name="T31" fmla="*/ 1 h 64"/>
                  <a:gd name="T32" fmla="*/ 1 w 75"/>
                  <a:gd name="T33" fmla="*/ 1 h 64"/>
                  <a:gd name="T34" fmla="*/ 1 w 75"/>
                  <a:gd name="T35" fmla="*/ 1 h 64"/>
                  <a:gd name="T36" fmla="*/ 1 w 75"/>
                  <a:gd name="T37" fmla="*/ 1 h 64"/>
                  <a:gd name="T38" fmla="*/ 1 w 75"/>
                  <a:gd name="T39" fmla="*/ 1 h 64"/>
                  <a:gd name="T40" fmla="*/ 1 w 75"/>
                  <a:gd name="T41" fmla="*/ 1 h 64"/>
                  <a:gd name="T42" fmla="*/ 1 w 75"/>
                  <a:gd name="T43" fmla="*/ 1 h 64"/>
                  <a:gd name="T44" fmla="*/ 1 w 75"/>
                  <a:gd name="T45" fmla="*/ 1 h 64"/>
                  <a:gd name="T46" fmla="*/ 1 w 75"/>
                  <a:gd name="T47" fmla="*/ 1 h 64"/>
                  <a:gd name="T48" fmla="*/ 1 w 75"/>
                  <a:gd name="T49" fmla="*/ 1 h 64"/>
                  <a:gd name="T50" fmla="*/ 1 w 75"/>
                  <a:gd name="T51" fmla="*/ 1 h 64"/>
                  <a:gd name="T52" fmla="*/ 1 w 75"/>
                  <a:gd name="T53" fmla="*/ 1 h 64"/>
                  <a:gd name="T54" fmla="*/ 1 w 75"/>
                  <a:gd name="T55" fmla="*/ 1 h 64"/>
                  <a:gd name="T56" fmla="*/ 1 w 75"/>
                  <a:gd name="T57" fmla="*/ 1 h 64"/>
                  <a:gd name="T58" fmla="*/ 1 w 75"/>
                  <a:gd name="T59" fmla="*/ 1 h 64"/>
                  <a:gd name="T60" fmla="*/ 1 w 75"/>
                  <a:gd name="T61" fmla="*/ 1 h 64"/>
                  <a:gd name="T62" fmla="*/ 1 w 75"/>
                  <a:gd name="T63" fmla="*/ 1 h 64"/>
                  <a:gd name="T64" fmla="*/ 0 w 75"/>
                  <a:gd name="T65" fmla="*/ 1 h 64"/>
                  <a:gd name="T66" fmla="*/ 0 w 75"/>
                  <a:gd name="T67" fmla="*/ 1 h 64"/>
                  <a:gd name="T68" fmla="*/ 0 w 75"/>
                  <a:gd name="T69" fmla="*/ 1 h 64"/>
                  <a:gd name="T70" fmla="*/ 1 w 75"/>
                  <a:gd name="T71" fmla="*/ 1 h 64"/>
                  <a:gd name="T72" fmla="*/ 1 w 75"/>
                  <a:gd name="T73" fmla="*/ 0 h 64"/>
                  <a:gd name="T74" fmla="*/ 1 w 75"/>
                  <a:gd name="T75" fmla="*/ 0 h 6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5"/>
                  <a:gd name="T115" fmla="*/ 0 h 64"/>
                  <a:gd name="T116" fmla="*/ 75 w 75"/>
                  <a:gd name="T117" fmla="*/ 64 h 6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5" h="64">
                    <a:moveTo>
                      <a:pt x="4" y="0"/>
                    </a:moveTo>
                    <a:lnTo>
                      <a:pt x="8" y="3"/>
                    </a:lnTo>
                    <a:lnTo>
                      <a:pt x="12" y="6"/>
                    </a:lnTo>
                    <a:lnTo>
                      <a:pt x="18" y="10"/>
                    </a:lnTo>
                    <a:lnTo>
                      <a:pt x="22" y="15"/>
                    </a:lnTo>
                    <a:lnTo>
                      <a:pt x="25" y="19"/>
                    </a:lnTo>
                    <a:lnTo>
                      <a:pt x="30" y="22"/>
                    </a:lnTo>
                    <a:lnTo>
                      <a:pt x="35" y="26"/>
                    </a:lnTo>
                    <a:lnTo>
                      <a:pt x="39" y="30"/>
                    </a:lnTo>
                    <a:lnTo>
                      <a:pt x="42" y="35"/>
                    </a:lnTo>
                    <a:lnTo>
                      <a:pt x="47" y="38"/>
                    </a:lnTo>
                    <a:lnTo>
                      <a:pt x="52" y="42"/>
                    </a:lnTo>
                    <a:lnTo>
                      <a:pt x="56" y="46"/>
                    </a:lnTo>
                    <a:lnTo>
                      <a:pt x="60" y="51"/>
                    </a:lnTo>
                    <a:lnTo>
                      <a:pt x="64" y="55"/>
                    </a:lnTo>
                    <a:lnTo>
                      <a:pt x="70" y="59"/>
                    </a:lnTo>
                    <a:lnTo>
                      <a:pt x="75" y="64"/>
                    </a:lnTo>
                    <a:lnTo>
                      <a:pt x="71" y="62"/>
                    </a:lnTo>
                    <a:lnTo>
                      <a:pt x="68" y="60"/>
                    </a:lnTo>
                    <a:lnTo>
                      <a:pt x="62" y="58"/>
                    </a:lnTo>
                    <a:lnTo>
                      <a:pt x="59" y="57"/>
                    </a:lnTo>
                    <a:lnTo>
                      <a:pt x="55" y="54"/>
                    </a:lnTo>
                    <a:lnTo>
                      <a:pt x="51" y="53"/>
                    </a:lnTo>
                    <a:lnTo>
                      <a:pt x="45" y="51"/>
                    </a:lnTo>
                    <a:lnTo>
                      <a:pt x="42" y="50"/>
                    </a:lnTo>
                    <a:lnTo>
                      <a:pt x="37" y="46"/>
                    </a:lnTo>
                    <a:lnTo>
                      <a:pt x="33" y="44"/>
                    </a:lnTo>
                    <a:lnTo>
                      <a:pt x="27" y="42"/>
                    </a:lnTo>
                    <a:lnTo>
                      <a:pt x="23" y="40"/>
                    </a:lnTo>
                    <a:lnTo>
                      <a:pt x="16" y="35"/>
                    </a:lnTo>
                    <a:lnTo>
                      <a:pt x="9" y="29"/>
                    </a:lnTo>
                    <a:lnTo>
                      <a:pt x="3" y="23"/>
                    </a:lnTo>
                    <a:lnTo>
                      <a:pt x="0" y="17"/>
                    </a:lnTo>
                    <a:lnTo>
                      <a:pt x="0" y="11"/>
                    </a:lnTo>
                    <a:lnTo>
                      <a:pt x="0" y="7"/>
                    </a:lnTo>
                    <a:lnTo>
                      <a:pt x="1" y="3"/>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63" name="Freeform 12"/>
              <p:cNvSpPr>
                <a:spLocks/>
              </p:cNvSpPr>
              <p:nvPr/>
            </p:nvSpPr>
            <p:spPr bwMode="auto">
              <a:xfrm>
                <a:off x="4337" y="1808"/>
                <a:ext cx="230" cy="401"/>
              </a:xfrm>
              <a:custGeom>
                <a:avLst/>
                <a:gdLst>
                  <a:gd name="T0" fmla="*/ 1 w 460"/>
                  <a:gd name="T1" fmla="*/ 1 h 802"/>
                  <a:gd name="T2" fmla="*/ 1 w 460"/>
                  <a:gd name="T3" fmla="*/ 1 h 802"/>
                  <a:gd name="T4" fmla="*/ 1 w 460"/>
                  <a:gd name="T5" fmla="*/ 1 h 802"/>
                  <a:gd name="T6" fmla="*/ 1 w 460"/>
                  <a:gd name="T7" fmla="*/ 1 h 802"/>
                  <a:gd name="T8" fmla="*/ 1 w 460"/>
                  <a:gd name="T9" fmla="*/ 1 h 802"/>
                  <a:gd name="T10" fmla="*/ 1 w 460"/>
                  <a:gd name="T11" fmla="*/ 1 h 802"/>
                  <a:gd name="T12" fmla="*/ 1 w 460"/>
                  <a:gd name="T13" fmla="*/ 1 h 802"/>
                  <a:gd name="T14" fmla="*/ 1 w 460"/>
                  <a:gd name="T15" fmla="*/ 1 h 802"/>
                  <a:gd name="T16" fmla="*/ 1 w 460"/>
                  <a:gd name="T17" fmla="*/ 1 h 802"/>
                  <a:gd name="T18" fmla="*/ 1 w 460"/>
                  <a:gd name="T19" fmla="*/ 1 h 802"/>
                  <a:gd name="T20" fmla="*/ 1 w 460"/>
                  <a:gd name="T21" fmla="*/ 1 h 802"/>
                  <a:gd name="T22" fmla="*/ 1 w 460"/>
                  <a:gd name="T23" fmla="*/ 1 h 802"/>
                  <a:gd name="T24" fmla="*/ 1 w 460"/>
                  <a:gd name="T25" fmla="*/ 1 h 802"/>
                  <a:gd name="T26" fmla="*/ 1 w 460"/>
                  <a:gd name="T27" fmla="*/ 1 h 802"/>
                  <a:gd name="T28" fmla="*/ 1 w 460"/>
                  <a:gd name="T29" fmla="*/ 1 h 802"/>
                  <a:gd name="T30" fmla="*/ 1 w 460"/>
                  <a:gd name="T31" fmla="*/ 1 h 802"/>
                  <a:gd name="T32" fmla="*/ 1 w 460"/>
                  <a:gd name="T33" fmla="*/ 1 h 802"/>
                  <a:gd name="T34" fmla="*/ 1 w 460"/>
                  <a:gd name="T35" fmla="*/ 1 h 802"/>
                  <a:gd name="T36" fmla="*/ 1 w 460"/>
                  <a:gd name="T37" fmla="*/ 1 h 802"/>
                  <a:gd name="T38" fmla="*/ 1 w 460"/>
                  <a:gd name="T39" fmla="*/ 1 h 802"/>
                  <a:gd name="T40" fmla="*/ 1 w 460"/>
                  <a:gd name="T41" fmla="*/ 1 h 802"/>
                  <a:gd name="T42" fmla="*/ 1 w 460"/>
                  <a:gd name="T43" fmla="*/ 1 h 802"/>
                  <a:gd name="T44" fmla="*/ 1 w 460"/>
                  <a:gd name="T45" fmla="*/ 1 h 802"/>
                  <a:gd name="T46" fmla="*/ 1 w 460"/>
                  <a:gd name="T47" fmla="*/ 1 h 802"/>
                  <a:gd name="T48" fmla="*/ 1 w 460"/>
                  <a:gd name="T49" fmla="*/ 1 h 802"/>
                  <a:gd name="T50" fmla="*/ 1 w 460"/>
                  <a:gd name="T51" fmla="*/ 1 h 802"/>
                  <a:gd name="T52" fmla="*/ 1 w 460"/>
                  <a:gd name="T53" fmla="*/ 1 h 802"/>
                  <a:gd name="T54" fmla="*/ 1 w 460"/>
                  <a:gd name="T55" fmla="*/ 1 h 802"/>
                  <a:gd name="T56" fmla="*/ 1 w 460"/>
                  <a:gd name="T57" fmla="*/ 1 h 802"/>
                  <a:gd name="T58" fmla="*/ 1 w 460"/>
                  <a:gd name="T59" fmla="*/ 1 h 802"/>
                  <a:gd name="T60" fmla="*/ 1 w 460"/>
                  <a:gd name="T61" fmla="*/ 1 h 802"/>
                  <a:gd name="T62" fmla="*/ 1 w 460"/>
                  <a:gd name="T63" fmla="*/ 1 h 802"/>
                  <a:gd name="T64" fmla="*/ 1 w 460"/>
                  <a:gd name="T65" fmla="*/ 1 h 802"/>
                  <a:gd name="T66" fmla="*/ 1 w 460"/>
                  <a:gd name="T67" fmla="*/ 1 h 802"/>
                  <a:gd name="T68" fmla="*/ 1 w 460"/>
                  <a:gd name="T69" fmla="*/ 1 h 802"/>
                  <a:gd name="T70" fmla="*/ 1 w 460"/>
                  <a:gd name="T71" fmla="*/ 1 h 802"/>
                  <a:gd name="T72" fmla="*/ 1 w 460"/>
                  <a:gd name="T73" fmla="*/ 1 h 802"/>
                  <a:gd name="T74" fmla="*/ 1 w 460"/>
                  <a:gd name="T75" fmla="*/ 1 h 802"/>
                  <a:gd name="T76" fmla="*/ 1 w 460"/>
                  <a:gd name="T77" fmla="*/ 1 h 802"/>
                  <a:gd name="T78" fmla="*/ 1 w 460"/>
                  <a:gd name="T79" fmla="*/ 1 h 802"/>
                  <a:gd name="T80" fmla="*/ 1 w 460"/>
                  <a:gd name="T81" fmla="*/ 1 h 802"/>
                  <a:gd name="T82" fmla="*/ 1 w 460"/>
                  <a:gd name="T83" fmla="*/ 1 h 802"/>
                  <a:gd name="T84" fmla="*/ 1 w 460"/>
                  <a:gd name="T85" fmla="*/ 1 h 802"/>
                  <a:gd name="T86" fmla="*/ 1 w 460"/>
                  <a:gd name="T87" fmla="*/ 1 h 802"/>
                  <a:gd name="T88" fmla="*/ 1 w 460"/>
                  <a:gd name="T89" fmla="*/ 1 h 802"/>
                  <a:gd name="T90" fmla="*/ 1 w 460"/>
                  <a:gd name="T91" fmla="*/ 1 h 802"/>
                  <a:gd name="T92" fmla="*/ 1 w 460"/>
                  <a:gd name="T93" fmla="*/ 1 h 802"/>
                  <a:gd name="T94" fmla="*/ 1 w 460"/>
                  <a:gd name="T95" fmla="*/ 1 h 802"/>
                  <a:gd name="T96" fmla="*/ 1 w 460"/>
                  <a:gd name="T97" fmla="*/ 1 h 802"/>
                  <a:gd name="T98" fmla="*/ 1 w 460"/>
                  <a:gd name="T99" fmla="*/ 1 h 802"/>
                  <a:gd name="T100" fmla="*/ 1 w 460"/>
                  <a:gd name="T101" fmla="*/ 1 h 802"/>
                  <a:gd name="T102" fmla="*/ 1 w 460"/>
                  <a:gd name="T103" fmla="*/ 1 h 802"/>
                  <a:gd name="T104" fmla="*/ 1 w 460"/>
                  <a:gd name="T105" fmla="*/ 1 h 802"/>
                  <a:gd name="T106" fmla="*/ 1 w 460"/>
                  <a:gd name="T107" fmla="*/ 1 h 802"/>
                  <a:gd name="T108" fmla="*/ 1 w 460"/>
                  <a:gd name="T109" fmla="*/ 1 h 802"/>
                  <a:gd name="T110" fmla="*/ 1 w 460"/>
                  <a:gd name="T111" fmla="*/ 1 h 802"/>
                  <a:gd name="T112" fmla="*/ 1 w 460"/>
                  <a:gd name="T113" fmla="*/ 1 h 802"/>
                  <a:gd name="T114" fmla="*/ 1 w 460"/>
                  <a:gd name="T115" fmla="*/ 1 h 802"/>
                  <a:gd name="T116" fmla="*/ 1 w 460"/>
                  <a:gd name="T117" fmla="*/ 1 h 802"/>
                  <a:gd name="T118" fmla="*/ 1 w 460"/>
                  <a:gd name="T119" fmla="*/ 1 h 802"/>
                  <a:gd name="T120" fmla="*/ 1 w 460"/>
                  <a:gd name="T121" fmla="*/ 1 h 802"/>
                  <a:gd name="T122" fmla="*/ 1 w 460"/>
                  <a:gd name="T123" fmla="*/ 1 h 80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60"/>
                  <a:gd name="T187" fmla="*/ 0 h 802"/>
                  <a:gd name="T188" fmla="*/ 460 w 460"/>
                  <a:gd name="T189" fmla="*/ 802 h 80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60" h="802">
                    <a:moveTo>
                      <a:pt x="332" y="0"/>
                    </a:moveTo>
                    <a:lnTo>
                      <a:pt x="340" y="0"/>
                    </a:lnTo>
                    <a:lnTo>
                      <a:pt x="349" y="0"/>
                    </a:lnTo>
                    <a:lnTo>
                      <a:pt x="357" y="0"/>
                    </a:lnTo>
                    <a:lnTo>
                      <a:pt x="367" y="1"/>
                    </a:lnTo>
                    <a:lnTo>
                      <a:pt x="376" y="1"/>
                    </a:lnTo>
                    <a:lnTo>
                      <a:pt x="386" y="1"/>
                    </a:lnTo>
                    <a:lnTo>
                      <a:pt x="394" y="1"/>
                    </a:lnTo>
                    <a:lnTo>
                      <a:pt x="404" y="2"/>
                    </a:lnTo>
                    <a:lnTo>
                      <a:pt x="412" y="2"/>
                    </a:lnTo>
                    <a:lnTo>
                      <a:pt x="422" y="3"/>
                    </a:lnTo>
                    <a:lnTo>
                      <a:pt x="429" y="5"/>
                    </a:lnTo>
                    <a:lnTo>
                      <a:pt x="437" y="7"/>
                    </a:lnTo>
                    <a:lnTo>
                      <a:pt x="442" y="10"/>
                    </a:lnTo>
                    <a:lnTo>
                      <a:pt x="449" y="16"/>
                    </a:lnTo>
                    <a:lnTo>
                      <a:pt x="455" y="21"/>
                    </a:lnTo>
                    <a:lnTo>
                      <a:pt x="460" y="28"/>
                    </a:lnTo>
                    <a:lnTo>
                      <a:pt x="457" y="32"/>
                    </a:lnTo>
                    <a:lnTo>
                      <a:pt x="455" y="38"/>
                    </a:lnTo>
                    <a:lnTo>
                      <a:pt x="454" y="44"/>
                    </a:lnTo>
                    <a:lnTo>
                      <a:pt x="454" y="49"/>
                    </a:lnTo>
                    <a:lnTo>
                      <a:pt x="453" y="56"/>
                    </a:lnTo>
                    <a:lnTo>
                      <a:pt x="451" y="62"/>
                    </a:lnTo>
                    <a:lnTo>
                      <a:pt x="450" y="67"/>
                    </a:lnTo>
                    <a:lnTo>
                      <a:pt x="449" y="74"/>
                    </a:lnTo>
                    <a:lnTo>
                      <a:pt x="444" y="71"/>
                    </a:lnTo>
                    <a:lnTo>
                      <a:pt x="441" y="68"/>
                    </a:lnTo>
                    <a:lnTo>
                      <a:pt x="437" y="67"/>
                    </a:lnTo>
                    <a:lnTo>
                      <a:pt x="432" y="66"/>
                    </a:lnTo>
                    <a:lnTo>
                      <a:pt x="424" y="64"/>
                    </a:lnTo>
                    <a:lnTo>
                      <a:pt x="416" y="64"/>
                    </a:lnTo>
                    <a:lnTo>
                      <a:pt x="412" y="63"/>
                    </a:lnTo>
                    <a:lnTo>
                      <a:pt x="409" y="62"/>
                    </a:lnTo>
                    <a:lnTo>
                      <a:pt x="404" y="62"/>
                    </a:lnTo>
                    <a:lnTo>
                      <a:pt x="401" y="61"/>
                    </a:lnTo>
                    <a:lnTo>
                      <a:pt x="392" y="58"/>
                    </a:lnTo>
                    <a:lnTo>
                      <a:pt x="386" y="55"/>
                    </a:lnTo>
                    <a:lnTo>
                      <a:pt x="384" y="62"/>
                    </a:lnTo>
                    <a:lnTo>
                      <a:pt x="385" y="70"/>
                    </a:lnTo>
                    <a:lnTo>
                      <a:pt x="386" y="75"/>
                    </a:lnTo>
                    <a:lnTo>
                      <a:pt x="390" y="82"/>
                    </a:lnTo>
                    <a:lnTo>
                      <a:pt x="394" y="86"/>
                    </a:lnTo>
                    <a:lnTo>
                      <a:pt x="397" y="93"/>
                    </a:lnTo>
                    <a:lnTo>
                      <a:pt x="401" y="98"/>
                    </a:lnTo>
                    <a:lnTo>
                      <a:pt x="404" y="104"/>
                    </a:lnTo>
                    <a:lnTo>
                      <a:pt x="396" y="102"/>
                    </a:lnTo>
                    <a:lnTo>
                      <a:pt x="391" y="97"/>
                    </a:lnTo>
                    <a:lnTo>
                      <a:pt x="387" y="94"/>
                    </a:lnTo>
                    <a:lnTo>
                      <a:pt x="385" y="92"/>
                    </a:lnTo>
                    <a:lnTo>
                      <a:pt x="380" y="90"/>
                    </a:lnTo>
                    <a:lnTo>
                      <a:pt x="377" y="90"/>
                    </a:lnTo>
                    <a:lnTo>
                      <a:pt x="379" y="97"/>
                    </a:lnTo>
                    <a:lnTo>
                      <a:pt x="381" y="106"/>
                    </a:lnTo>
                    <a:lnTo>
                      <a:pt x="384" y="109"/>
                    </a:lnTo>
                    <a:lnTo>
                      <a:pt x="385" y="112"/>
                    </a:lnTo>
                    <a:lnTo>
                      <a:pt x="386" y="117"/>
                    </a:lnTo>
                    <a:lnTo>
                      <a:pt x="387" y="121"/>
                    </a:lnTo>
                    <a:lnTo>
                      <a:pt x="379" y="117"/>
                    </a:lnTo>
                    <a:lnTo>
                      <a:pt x="373" y="112"/>
                    </a:lnTo>
                    <a:lnTo>
                      <a:pt x="367" y="107"/>
                    </a:lnTo>
                    <a:lnTo>
                      <a:pt x="362" y="100"/>
                    </a:lnTo>
                    <a:lnTo>
                      <a:pt x="357" y="94"/>
                    </a:lnTo>
                    <a:lnTo>
                      <a:pt x="351" y="89"/>
                    </a:lnTo>
                    <a:lnTo>
                      <a:pt x="344" y="84"/>
                    </a:lnTo>
                    <a:lnTo>
                      <a:pt x="338" y="83"/>
                    </a:lnTo>
                    <a:lnTo>
                      <a:pt x="340" y="90"/>
                    </a:lnTo>
                    <a:lnTo>
                      <a:pt x="343" y="97"/>
                    </a:lnTo>
                    <a:lnTo>
                      <a:pt x="344" y="104"/>
                    </a:lnTo>
                    <a:lnTo>
                      <a:pt x="346" y="112"/>
                    </a:lnTo>
                    <a:lnTo>
                      <a:pt x="346" y="119"/>
                    </a:lnTo>
                    <a:lnTo>
                      <a:pt x="347" y="127"/>
                    </a:lnTo>
                    <a:lnTo>
                      <a:pt x="347" y="131"/>
                    </a:lnTo>
                    <a:lnTo>
                      <a:pt x="349" y="135"/>
                    </a:lnTo>
                    <a:lnTo>
                      <a:pt x="349" y="139"/>
                    </a:lnTo>
                    <a:lnTo>
                      <a:pt x="350" y="145"/>
                    </a:lnTo>
                    <a:lnTo>
                      <a:pt x="343" y="144"/>
                    </a:lnTo>
                    <a:lnTo>
                      <a:pt x="339" y="140"/>
                    </a:lnTo>
                    <a:lnTo>
                      <a:pt x="335" y="137"/>
                    </a:lnTo>
                    <a:lnTo>
                      <a:pt x="332" y="135"/>
                    </a:lnTo>
                    <a:lnTo>
                      <a:pt x="329" y="140"/>
                    </a:lnTo>
                    <a:lnTo>
                      <a:pt x="328" y="147"/>
                    </a:lnTo>
                    <a:lnTo>
                      <a:pt x="328" y="153"/>
                    </a:lnTo>
                    <a:lnTo>
                      <a:pt x="329" y="160"/>
                    </a:lnTo>
                    <a:lnTo>
                      <a:pt x="331" y="166"/>
                    </a:lnTo>
                    <a:lnTo>
                      <a:pt x="333" y="172"/>
                    </a:lnTo>
                    <a:lnTo>
                      <a:pt x="335" y="177"/>
                    </a:lnTo>
                    <a:lnTo>
                      <a:pt x="338" y="183"/>
                    </a:lnTo>
                    <a:lnTo>
                      <a:pt x="332" y="179"/>
                    </a:lnTo>
                    <a:lnTo>
                      <a:pt x="327" y="174"/>
                    </a:lnTo>
                    <a:lnTo>
                      <a:pt x="322" y="171"/>
                    </a:lnTo>
                    <a:lnTo>
                      <a:pt x="319" y="167"/>
                    </a:lnTo>
                    <a:lnTo>
                      <a:pt x="315" y="163"/>
                    </a:lnTo>
                    <a:lnTo>
                      <a:pt x="310" y="160"/>
                    </a:lnTo>
                    <a:lnTo>
                      <a:pt x="307" y="155"/>
                    </a:lnTo>
                    <a:lnTo>
                      <a:pt x="304" y="152"/>
                    </a:lnTo>
                    <a:lnTo>
                      <a:pt x="300" y="147"/>
                    </a:lnTo>
                    <a:lnTo>
                      <a:pt x="298" y="144"/>
                    </a:lnTo>
                    <a:lnTo>
                      <a:pt x="293" y="139"/>
                    </a:lnTo>
                    <a:lnTo>
                      <a:pt x="291" y="135"/>
                    </a:lnTo>
                    <a:lnTo>
                      <a:pt x="288" y="131"/>
                    </a:lnTo>
                    <a:lnTo>
                      <a:pt x="285" y="127"/>
                    </a:lnTo>
                    <a:lnTo>
                      <a:pt x="283" y="122"/>
                    </a:lnTo>
                    <a:lnTo>
                      <a:pt x="280" y="119"/>
                    </a:lnTo>
                    <a:lnTo>
                      <a:pt x="280" y="124"/>
                    </a:lnTo>
                    <a:lnTo>
                      <a:pt x="280" y="128"/>
                    </a:lnTo>
                    <a:lnTo>
                      <a:pt x="281" y="133"/>
                    </a:lnTo>
                    <a:lnTo>
                      <a:pt x="283" y="139"/>
                    </a:lnTo>
                    <a:lnTo>
                      <a:pt x="283" y="145"/>
                    </a:lnTo>
                    <a:lnTo>
                      <a:pt x="285" y="150"/>
                    </a:lnTo>
                    <a:lnTo>
                      <a:pt x="285" y="155"/>
                    </a:lnTo>
                    <a:lnTo>
                      <a:pt x="287" y="162"/>
                    </a:lnTo>
                    <a:lnTo>
                      <a:pt x="289" y="167"/>
                    </a:lnTo>
                    <a:lnTo>
                      <a:pt x="290" y="172"/>
                    </a:lnTo>
                    <a:lnTo>
                      <a:pt x="292" y="177"/>
                    </a:lnTo>
                    <a:lnTo>
                      <a:pt x="294" y="183"/>
                    </a:lnTo>
                    <a:lnTo>
                      <a:pt x="296" y="187"/>
                    </a:lnTo>
                    <a:lnTo>
                      <a:pt x="298" y="192"/>
                    </a:lnTo>
                    <a:lnTo>
                      <a:pt x="299" y="197"/>
                    </a:lnTo>
                    <a:lnTo>
                      <a:pt x="300" y="202"/>
                    </a:lnTo>
                    <a:lnTo>
                      <a:pt x="293" y="199"/>
                    </a:lnTo>
                    <a:lnTo>
                      <a:pt x="288" y="197"/>
                    </a:lnTo>
                    <a:lnTo>
                      <a:pt x="283" y="195"/>
                    </a:lnTo>
                    <a:lnTo>
                      <a:pt x="277" y="190"/>
                    </a:lnTo>
                    <a:lnTo>
                      <a:pt x="272" y="185"/>
                    </a:lnTo>
                    <a:lnTo>
                      <a:pt x="267" y="181"/>
                    </a:lnTo>
                    <a:lnTo>
                      <a:pt x="263" y="175"/>
                    </a:lnTo>
                    <a:lnTo>
                      <a:pt x="259" y="170"/>
                    </a:lnTo>
                    <a:lnTo>
                      <a:pt x="255" y="164"/>
                    </a:lnTo>
                    <a:lnTo>
                      <a:pt x="251" y="157"/>
                    </a:lnTo>
                    <a:lnTo>
                      <a:pt x="248" y="151"/>
                    </a:lnTo>
                    <a:lnTo>
                      <a:pt x="245" y="145"/>
                    </a:lnTo>
                    <a:lnTo>
                      <a:pt x="241" y="138"/>
                    </a:lnTo>
                    <a:lnTo>
                      <a:pt x="239" y="133"/>
                    </a:lnTo>
                    <a:lnTo>
                      <a:pt x="237" y="127"/>
                    </a:lnTo>
                    <a:lnTo>
                      <a:pt x="235" y="122"/>
                    </a:lnTo>
                    <a:lnTo>
                      <a:pt x="231" y="131"/>
                    </a:lnTo>
                    <a:lnTo>
                      <a:pt x="230" y="139"/>
                    </a:lnTo>
                    <a:lnTo>
                      <a:pt x="229" y="147"/>
                    </a:lnTo>
                    <a:lnTo>
                      <a:pt x="230" y="155"/>
                    </a:lnTo>
                    <a:lnTo>
                      <a:pt x="232" y="163"/>
                    </a:lnTo>
                    <a:lnTo>
                      <a:pt x="235" y="171"/>
                    </a:lnTo>
                    <a:lnTo>
                      <a:pt x="237" y="179"/>
                    </a:lnTo>
                    <a:lnTo>
                      <a:pt x="242" y="187"/>
                    </a:lnTo>
                    <a:lnTo>
                      <a:pt x="246" y="193"/>
                    </a:lnTo>
                    <a:lnTo>
                      <a:pt x="250" y="202"/>
                    </a:lnTo>
                    <a:lnTo>
                      <a:pt x="254" y="209"/>
                    </a:lnTo>
                    <a:lnTo>
                      <a:pt x="258" y="217"/>
                    </a:lnTo>
                    <a:lnTo>
                      <a:pt x="262" y="224"/>
                    </a:lnTo>
                    <a:lnTo>
                      <a:pt x="265" y="233"/>
                    </a:lnTo>
                    <a:lnTo>
                      <a:pt x="267" y="241"/>
                    </a:lnTo>
                    <a:lnTo>
                      <a:pt x="270" y="250"/>
                    </a:lnTo>
                    <a:lnTo>
                      <a:pt x="265" y="245"/>
                    </a:lnTo>
                    <a:lnTo>
                      <a:pt x="261" y="241"/>
                    </a:lnTo>
                    <a:lnTo>
                      <a:pt x="256" y="237"/>
                    </a:lnTo>
                    <a:lnTo>
                      <a:pt x="252" y="233"/>
                    </a:lnTo>
                    <a:lnTo>
                      <a:pt x="247" y="228"/>
                    </a:lnTo>
                    <a:lnTo>
                      <a:pt x="242" y="224"/>
                    </a:lnTo>
                    <a:lnTo>
                      <a:pt x="237" y="219"/>
                    </a:lnTo>
                    <a:lnTo>
                      <a:pt x="233" y="216"/>
                    </a:lnTo>
                    <a:lnTo>
                      <a:pt x="228" y="211"/>
                    </a:lnTo>
                    <a:lnTo>
                      <a:pt x="223" y="207"/>
                    </a:lnTo>
                    <a:lnTo>
                      <a:pt x="219" y="202"/>
                    </a:lnTo>
                    <a:lnTo>
                      <a:pt x="216" y="198"/>
                    </a:lnTo>
                    <a:lnTo>
                      <a:pt x="213" y="192"/>
                    </a:lnTo>
                    <a:lnTo>
                      <a:pt x="210" y="187"/>
                    </a:lnTo>
                    <a:lnTo>
                      <a:pt x="207" y="182"/>
                    </a:lnTo>
                    <a:lnTo>
                      <a:pt x="205" y="177"/>
                    </a:lnTo>
                    <a:lnTo>
                      <a:pt x="202" y="182"/>
                    </a:lnTo>
                    <a:lnTo>
                      <a:pt x="200" y="187"/>
                    </a:lnTo>
                    <a:lnTo>
                      <a:pt x="199" y="191"/>
                    </a:lnTo>
                    <a:lnTo>
                      <a:pt x="199" y="197"/>
                    </a:lnTo>
                    <a:lnTo>
                      <a:pt x="199" y="202"/>
                    </a:lnTo>
                    <a:lnTo>
                      <a:pt x="201" y="206"/>
                    </a:lnTo>
                    <a:lnTo>
                      <a:pt x="203" y="210"/>
                    </a:lnTo>
                    <a:lnTo>
                      <a:pt x="205" y="215"/>
                    </a:lnTo>
                    <a:lnTo>
                      <a:pt x="212" y="222"/>
                    </a:lnTo>
                    <a:lnTo>
                      <a:pt x="218" y="231"/>
                    </a:lnTo>
                    <a:lnTo>
                      <a:pt x="226" y="238"/>
                    </a:lnTo>
                    <a:lnTo>
                      <a:pt x="232" y="246"/>
                    </a:lnTo>
                    <a:lnTo>
                      <a:pt x="237" y="254"/>
                    </a:lnTo>
                    <a:lnTo>
                      <a:pt x="242" y="261"/>
                    </a:lnTo>
                    <a:lnTo>
                      <a:pt x="242" y="267"/>
                    </a:lnTo>
                    <a:lnTo>
                      <a:pt x="244" y="271"/>
                    </a:lnTo>
                    <a:lnTo>
                      <a:pt x="244" y="275"/>
                    </a:lnTo>
                    <a:lnTo>
                      <a:pt x="244" y="280"/>
                    </a:lnTo>
                    <a:lnTo>
                      <a:pt x="237" y="276"/>
                    </a:lnTo>
                    <a:lnTo>
                      <a:pt x="231" y="274"/>
                    </a:lnTo>
                    <a:lnTo>
                      <a:pt x="226" y="270"/>
                    </a:lnTo>
                    <a:lnTo>
                      <a:pt x="219" y="265"/>
                    </a:lnTo>
                    <a:lnTo>
                      <a:pt x="213" y="260"/>
                    </a:lnTo>
                    <a:lnTo>
                      <a:pt x="207" y="256"/>
                    </a:lnTo>
                    <a:lnTo>
                      <a:pt x="202" y="251"/>
                    </a:lnTo>
                    <a:lnTo>
                      <a:pt x="198" y="245"/>
                    </a:lnTo>
                    <a:lnTo>
                      <a:pt x="193" y="239"/>
                    </a:lnTo>
                    <a:lnTo>
                      <a:pt x="187" y="235"/>
                    </a:lnTo>
                    <a:lnTo>
                      <a:pt x="183" y="228"/>
                    </a:lnTo>
                    <a:lnTo>
                      <a:pt x="179" y="223"/>
                    </a:lnTo>
                    <a:lnTo>
                      <a:pt x="175" y="217"/>
                    </a:lnTo>
                    <a:lnTo>
                      <a:pt x="171" y="211"/>
                    </a:lnTo>
                    <a:lnTo>
                      <a:pt x="168" y="207"/>
                    </a:lnTo>
                    <a:lnTo>
                      <a:pt x="165" y="202"/>
                    </a:lnTo>
                    <a:lnTo>
                      <a:pt x="163" y="206"/>
                    </a:lnTo>
                    <a:lnTo>
                      <a:pt x="162" y="210"/>
                    </a:lnTo>
                    <a:lnTo>
                      <a:pt x="161" y="215"/>
                    </a:lnTo>
                    <a:lnTo>
                      <a:pt x="161" y="219"/>
                    </a:lnTo>
                    <a:lnTo>
                      <a:pt x="161" y="224"/>
                    </a:lnTo>
                    <a:lnTo>
                      <a:pt x="163" y="228"/>
                    </a:lnTo>
                    <a:lnTo>
                      <a:pt x="165" y="233"/>
                    </a:lnTo>
                    <a:lnTo>
                      <a:pt x="167" y="237"/>
                    </a:lnTo>
                    <a:lnTo>
                      <a:pt x="168" y="241"/>
                    </a:lnTo>
                    <a:lnTo>
                      <a:pt x="170" y="245"/>
                    </a:lnTo>
                    <a:lnTo>
                      <a:pt x="174" y="250"/>
                    </a:lnTo>
                    <a:lnTo>
                      <a:pt x="177" y="254"/>
                    </a:lnTo>
                    <a:lnTo>
                      <a:pt x="179" y="257"/>
                    </a:lnTo>
                    <a:lnTo>
                      <a:pt x="182" y="261"/>
                    </a:lnTo>
                    <a:lnTo>
                      <a:pt x="185" y="265"/>
                    </a:lnTo>
                    <a:lnTo>
                      <a:pt x="187" y="270"/>
                    </a:lnTo>
                    <a:lnTo>
                      <a:pt x="189" y="274"/>
                    </a:lnTo>
                    <a:lnTo>
                      <a:pt x="191" y="278"/>
                    </a:lnTo>
                    <a:lnTo>
                      <a:pt x="192" y="282"/>
                    </a:lnTo>
                    <a:lnTo>
                      <a:pt x="193" y="287"/>
                    </a:lnTo>
                    <a:lnTo>
                      <a:pt x="193" y="291"/>
                    </a:lnTo>
                    <a:lnTo>
                      <a:pt x="193" y="295"/>
                    </a:lnTo>
                    <a:lnTo>
                      <a:pt x="191" y="299"/>
                    </a:lnTo>
                    <a:lnTo>
                      <a:pt x="189" y="304"/>
                    </a:lnTo>
                    <a:lnTo>
                      <a:pt x="195" y="309"/>
                    </a:lnTo>
                    <a:lnTo>
                      <a:pt x="199" y="315"/>
                    </a:lnTo>
                    <a:lnTo>
                      <a:pt x="200" y="317"/>
                    </a:lnTo>
                    <a:lnTo>
                      <a:pt x="201" y="322"/>
                    </a:lnTo>
                    <a:lnTo>
                      <a:pt x="201" y="325"/>
                    </a:lnTo>
                    <a:lnTo>
                      <a:pt x="202" y="329"/>
                    </a:lnTo>
                    <a:lnTo>
                      <a:pt x="197" y="325"/>
                    </a:lnTo>
                    <a:lnTo>
                      <a:pt x="192" y="322"/>
                    </a:lnTo>
                    <a:lnTo>
                      <a:pt x="186" y="316"/>
                    </a:lnTo>
                    <a:lnTo>
                      <a:pt x="181" y="313"/>
                    </a:lnTo>
                    <a:lnTo>
                      <a:pt x="176" y="309"/>
                    </a:lnTo>
                    <a:lnTo>
                      <a:pt x="170" y="305"/>
                    </a:lnTo>
                    <a:lnTo>
                      <a:pt x="165" y="300"/>
                    </a:lnTo>
                    <a:lnTo>
                      <a:pt x="161" y="296"/>
                    </a:lnTo>
                    <a:lnTo>
                      <a:pt x="156" y="292"/>
                    </a:lnTo>
                    <a:lnTo>
                      <a:pt x="150" y="287"/>
                    </a:lnTo>
                    <a:lnTo>
                      <a:pt x="146" y="281"/>
                    </a:lnTo>
                    <a:lnTo>
                      <a:pt x="142" y="277"/>
                    </a:lnTo>
                    <a:lnTo>
                      <a:pt x="137" y="272"/>
                    </a:lnTo>
                    <a:lnTo>
                      <a:pt x="133" y="267"/>
                    </a:lnTo>
                    <a:lnTo>
                      <a:pt x="130" y="261"/>
                    </a:lnTo>
                    <a:lnTo>
                      <a:pt x="128" y="257"/>
                    </a:lnTo>
                    <a:lnTo>
                      <a:pt x="121" y="257"/>
                    </a:lnTo>
                    <a:lnTo>
                      <a:pt x="115" y="257"/>
                    </a:lnTo>
                    <a:lnTo>
                      <a:pt x="116" y="262"/>
                    </a:lnTo>
                    <a:lnTo>
                      <a:pt x="118" y="268"/>
                    </a:lnTo>
                    <a:lnTo>
                      <a:pt x="119" y="273"/>
                    </a:lnTo>
                    <a:lnTo>
                      <a:pt x="122" y="279"/>
                    </a:lnTo>
                    <a:lnTo>
                      <a:pt x="123" y="283"/>
                    </a:lnTo>
                    <a:lnTo>
                      <a:pt x="126" y="289"/>
                    </a:lnTo>
                    <a:lnTo>
                      <a:pt x="128" y="293"/>
                    </a:lnTo>
                    <a:lnTo>
                      <a:pt x="130" y="298"/>
                    </a:lnTo>
                    <a:lnTo>
                      <a:pt x="133" y="301"/>
                    </a:lnTo>
                    <a:lnTo>
                      <a:pt x="135" y="307"/>
                    </a:lnTo>
                    <a:lnTo>
                      <a:pt x="137" y="311"/>
                    </a:lnTo>
                    <a:lnTo>
                      <a:pt x="141" y="315"/>
                    </a:lnTo>
                    <a:lnTo>
                      <a:pt x="144" y="319"/>
                    </a:lnTo>
                    <a:lnTo>
                      <a:pt x="148" y="324"/>
                    </a:lnTo>
                    <a:lnTo>
                      <a:pt x="150" y="327"/>
                    </a:lnTo>
                    <a:lnTo>
                      <a:pt x="156" y="331"/>
                    </a:lnTo>
                    <a:lnTo>
                      <a:pt x="159" y="334"/>
                    </a:lnTo>
                    <a:lnTo>
                      <a:pt x="163" y="336"/>
                    </a:lnTo>
                    <a:lnTo>
                      <a:pt x="167" y="340"/>
                    </a:lnTo>
                    <a:lnTo>
                      <a:pt x="172" y="343"/>
                    </a:lnTo>
                    <a:lnTo>
                      <a:pt x="177" y="345"/>
                    </a:lnTo>
                    <a:lnTo>
                      <a:pt x="183" y="348"/>
                    </a:lnTo>
                    <a:lnTo>
                      <a:pt x="187" y="350"/>
                    </a:lnTo>
                    <a:lnTo>
                      <a:pt x="195" y="353"/>
                    </a:lnTo>
                    <a:lnTo>
                      <a:pt x="191" y="357"/>
                    </a:lnTo>
                    <a:lnTo>
                      <a:pt x="185" y="360"/>
                    </a:lnTo>
                    <a:lnTo>
                      <a:pt x="180" y="362"/>
                    </a:lnTo>
                    <a:lnTo>
                      <a:pt x="176" y="363"/>
                    </a:lnTo>
                    <a:lnTo>
                      <a:pt x="169" y="362"/>
                    </a:lnTo>
                    <a:lnTo>
                      <a:pt x="164" y="361"/>
                    </a:lnTo>
                    <a:lnTo>
                      <a:pt x="158" y="358"/>
                    </a:lnTo>
                    <a:lnTo>
                      <a:pt x="152" y="354"/>
                    </a:lnTo>
                    <a:lnTo>
                      <a:pt x="145" y="349"/>
                    </a:lnTo>
                    <a:lnTo>
                      <a:pt x="137" y="344"/>
                    </a:lnTo>
                    <a:lnTo>
                      <a:pt x="130" y="337"/>
                    </a:lnTo>
                    <a:lnTo>
                      <a:pt x="124" y="332"/>
                    </a:lnTo>
                    <a:lnTo>
                      <a:pt x="117" y="324"/>
                    </a:lnTo>
                    <a:lnTo>
                      <a:pt x="111" y="317"/>
                    </a:lnTo>
                    <a:lnTo>
                      <a:pt x="106" y="311"/>
                    </a:lnTo>
                    <a:lnTo>
                      <a:pt x="102" y="304"/>
                    </a:lnTo>
                    <a:lnTo>
                      <a:pt x="100" y="314"/>
                    </a:lnTo>
                    <a:lnTo>
                      <a:pt x="100" y="325"/>
                    </a:lnTo>
                    <a:lnTo>
                      <a:pt x="101" y="334"/>
                    </a:lnTo>
                    <a:lnTo>
                      <a:pt x="106" y="344"/>
                    </a:lnTo>
                    <a:lnTo>
                      <a:pt x="109" y="352"/>
                    </a:lnTo>
                    <a:lnTo>
                      <a:pt x="115" y="362"/>
                    </a:lnTo>
                    <a:lnTo>
                      <a:pt x="122" y="370"/>
                    </a:lnTo>
                    <a:lnTo>
                      <a:pt x="130" y="379"/>
                    </a:lnTo>
                    <a:lnTo>
                      <a:pt x="136" y="386"/>
                    </a:lnTo>
                    <a:lnTo>
                      <a:pt x="145" y="396"/>
                    </a:lnTo>
                    <a:lnTo>
                      <a:pt x="152" y="403"/>
                    </a:lnTo>
                    <a:lnTo>
                      <a:pt x="160" y="412"/>
                    </a:lnTo>
                    <a:lnTo>
                      <a:pt x="167" y="420"/>
                    </a:lnTo>
                    <a:lnTo>
                      <a:pt x="174" y="429"/>
                    </a:lnTo>
                    <a:lnTo>
                      <a:pt x="179" y="437"/>
                    </a:lnTo>
                    <a:lnTo>
                      <a:pt x="184" y="447"/>
                    </a:lnTo>
                    <a:lnTo>
                      <a:pt x="176" y="442"/>
                    </a:lnTo>
                    <a:lnTo>
                      <a:pt x="168" y="439"/>
                    </a:lnTo>
                    <a:lnTo>
                      <a:pt x="160" y="434"/>
                    </a:lnTo>
                    <a:lnTo>
                      <a:pt x="152" y="429"/>
                    </a:lnTo>
                    <a:lnTo>
                      <a:pt x="144" y="423"/>
                    </a:lnTo>
                    <a:lnTo>
                      <a:pt x="136" y="418"/>
                    </a:lnTo>
                    <a:lnTo>
                      <a:pt x="128" y="412"/>
                    </a:lnTo>
                    <a:lnTo>
                      <a:pt x="122" y="405"/>
                    </a:lnTo>
                    <a:lnTo>
                      <a:pt x="113" y="398"/>
                    </a:lnTo>
                    <a:lnTo>
                      <a:pt x="106" y="392"/>
                    </a:lnTo>
                    <a:lnTo>
                      <a:pt x="99" y="384"/>
                    </a:lnTo>
                    <a:lnTo>
                      <a:pt x="93" y="377"/>
                    </a:lnTo>
                    <a:lnTo>
                      <a:pt x="86" y="368"/>
                    </a:lnTo>
                    <a:lnTo>
                      <a:pt x="80" y="360"/>
                    </a:lnTo>
                    <a:lnTo>
                      <a:pt x="74" y="351"/>
                    </a:lnTo>
                    <a:lnTo>
                      <a:pt x="70" y="344"/>
                    </a:lnTo>
                    <a:lnTo>
                      <a:pt x="70" y="357"/>
                    </a:lnTo>
                    <a:lnTo>
                      <a:pt x="73" y="369"/>
                    </a:lnTo>
                    <a:lnTo>
                      <a:pt x="76" y="382"/>
                    </a:lnTo>
                    <a:lnTo>
                      <a:pt x="82" y="394"/>
                    </a:lnTo>
                    <a:lnTo>
                      <a:pt x="89" y="404"/>
                    </a:lnTo>
                    <a:lnTo>
                      <a:pt x="96" y="416"/>
                    </a:lnTo>
                    <a:lnTo>
                      <a:pt x="104" y="426"/>
                    </a:lnTo>
                    <a:lnTo>
                      <a:pt x="113" y="437"/>
                    </a:lnTo>
                    <a:lnTo>
                      <a:pt x="121" y="447"/>
                    </a:lnTo>
                    <a:lnTo>
                      <a:pt x="129" y="458"/>
                    </a:lnTo>
                    <a:lnTo>
                      <a:pt x="136" y="468"/>
                    </a:lnTo>
                    <a:lnTo>
                      <a:pt x="145" y="479"/>
                    </a:lnTo>
                    <a:lnTo>
                      <a:pt x="150" y="489"/>
                    </a:lnTo>
                    <a:lnTo>
                      <a:pt x="158" y="501"/>
                    </a:lnTo>
                    <a:lnTo>
                      <a:pt x="161" y="511"/>
                    </a:lnTo>
                    <a:lnTo>
                      <a:pt x="165" y="524"/>
                    </a:lnTo>
                    <a:lnTo>
                      <a:pt x="159" y="519"/>
                    </a:lnTo>
                    <a:lnTo>
                      <a:pt x="153" y="515"/>
                    </a:lnTo>
                    <a:lnTo>
                      <a:pt x="148" y="511"/>
                    </a:lnTo>
                    <a:lnTo>
                      <a:pt x="143" y="507"/>
                    </a:lnTo>
                    <a:lnTo>
                      <a:pt x="137" y="503"/>
                    </a:lnTo>
                    <a:lnTo>
                      <a:pt x="132" y="498"/>
                    </a:lnTo>
                    <a:lnTo>
                      <a:pt x="128" y="494"/>
                    </a:lnTo>
                    <a:lnTo>
                      <a:pt x="123" y="490"/>
                    </a:lnTo>
                    <a:lnTo>
                      <a:pt x="118" y="485"/>
                    </a:lnTo>
                    <a:lnTo>
                      <a:pt x="113" y="480"/>
                    </a:lnTo>
                    <a:lnTo>
                      <a:pt x="108" y="475"/>
                    </a:lnTo>
                    <a:lnTo>
                      <a:pt x="104" y="471"/>
                    </a:lnTo>
                    <a:lnTo>
                      <a:pt x="98" y="466"/>
                    </a:lnTo>
                    <a:lnTo>
                      <a:pt x="93" y="460"/>
                    </a:lnTo>
                    <a:lnTo>
                      <a:pt x="88" y="455"/>
                    </a:lnTo>
                    <a:lnTo>
                      <a:pt x="82" y="451"/>
                    </a:lnTo>
                    <a:lnTo>
                      <a:pt x="80" y="461"/>
                    </a:lnTo>
                    <a:lnTo>
                      <a:pt x="81" y="471"/>
                    </a:lnTo>
                    <a:lnTo>
                      <a:pt x="84" y="482"/>
                    </a:lnTo>
                    <a:lnTo>
                      <a:pt x="90" y="491"/>
                    </a:lnTo>
                    <a:lnTo>
                      <a:pt x="95" y="500"/>
                    </a:lnTo>
                    <a:lnTo>
                      <a:pt x="102" y="509"/>
                    </a:lnTo>
                    <a:lnTo>
                      <a:pt x="111" y="516"/>
                    </a:lnTo>
                    <a:lnTo>
                      <a:pt x="119" y="526"/>
                    </a:lnTo>
                    <a:lnTo>
                      <a:pt x="128" y="533"/>
                    </a:lnTo>
                    <a:lnTo>
                      <a:pt x="137" y="541"/>
                    </a:lnTo>
                    <a:lnTo>
                      <a:pt x="146" y="548"/>
                    </a:lnTo>
                    <a:lnTo>
                      <a:pt x="156" y="558"/>
                    </a:lnTo>
                    <a:lnTo>
                      <a:pt x="164" y="566"/>
                    </a:lnTo>
                    <a:lnTo>
                      <a:pt x="172" y="575"/>
                    </a:lnTo>
                    <a:lnTo>
                      <a:pt x="179" y="583"/>
                    </a:lnTo>
                    <a:lnTo>
                      <a:pt x="185" y="594"/>
                    </a:lnTo>
                    <a:lnTo>
                      <a:pt x="189" y="597"/>
                    </a:lnTo>
                    <a:lnTo>
                      <a:pt x="193" y="601"/>
                    </a:lnTo>
                    <a:lnTo>
                      <a:pt x="195" y="608"/>
                    </a:lnTo>
                    <a:lnTo>
                      <a:pt x="195" y="614"/>
                    </a:lnTo>
                    <a:lnTo>
                      <a:pt x="189" y="612"/>
                    </a:lnTo>
                    <a:lnTo>
                      <a:pt x="184" y="611"/>
                    </a:lnTo>
                    <a:lnTo>
                      <a:pt x="179" y="609"/>
                    </a:lnTo>
                    <a:lnTo>
                      <a:pt x="175" y="607"/>
                    </a:lnTo>
                    <a:lnTo>
                      <a:pt x="169" y="603"/>
                    </a:lnTo>
                    <a:lnTo>
                      <a:pt x="164" y="600"/>
                    </a:lnTo>
                    <a:lnTo>
                      <a:pt x="159" y="597"/>
                    </a:lnTo>
                    <a:lnTo>
                      <a:pt x="154" y="594"/>
                    </a:lnTo>
                    <a:lnTo>
                      <a:pt x="148" y="591"/>
                    </a:lnTo>
                    <a:lnTo>
                      <a:pt x="144" y="587"/>
                    </a:lnTo>
                    <a:lnTo>
                      <a:pt x="137" y="583"/>
                    </a:lnTo>
                    <a:lnTo>
                      <a:pt x="133" y="581"/>
                    </a:lnTo>
                    <a:lnTo>
                      <a:pt x="128" y="579"/>
                    </a:lnTo>
                    <a:lnTo>
                      <a:pt x="123" y="576"/>
                    </a:lnTo>
                    <a:lnTo>
                      <a:pt x="116" y="574"/>
                    </a:lnTo>
                    <a:lnTo>
                      <a:pt x="111" y="574"/>
                    </a:lnTo>
                    <a:lnTo>
                      <a:pt x="111" y="576"/>
                    </a:lnTo>
                    <a:lnTo>
                      <a:pt x="113" y="579"/>
                    </a:lnTo>
                    <a:lnTo>
                      <a:pt x="114" y="581"/>
                    </a:lnTo>
                    <a:lnTo>
                      <a:pt x="115" y="585"/>
                    </a:lnTo>
                    <a:lnTo>
                      <a:pt x="111" y="585"/>
                    </a:lnTo>
                    <a:lnTo>
                      <a:pt x="108" y="586"/>
                    </a:lnTo>
                    <a:lnTo>
                      <a:pt x="112" y="592"/>
                    </a:lnTo>
                    <a:lnTo>
                      <a:pt x="116" y="597"/>
                    </a:lnTo>
                    <a:lnTo>
                      <a:pt x="122" y="602"/>
                    </a:lnTo>
                    <a:lnTo>
                      <a:pt x="127" y="608"/>
                    </a:lnTo>
                    <a:lnTo>
                      <a:pt x="131" y="612"/>
                    </a:lnTo>
                    <a:lnTo>
                      <a:pt x="137" y="616"/>
                    </a:lnTo>
                    <a:lnTo>
                      <a:pt x="143" y="621"/>
                    </a:lnTo>
                    <a:lnTo>
                      <a:pt x="148" y="626"/>
                    </a:lnTo>
                    <a:lnTo>
                      <a:pt x="153" y="631"/>
                    </a:lnTo>
                    <a:lnTo>
                      <a:pt x="159" y="635"/>
                    </a:lnTo>
                    <a:lnTo>
                      <a:pt x="164" y="639"/>
                    </a:lnTo>
                    <a:lnTo>
                      <a:pt x="169" y="644"/>
                    </a:lnTo>
                    <a:lnTo>
                      <a:pt x="174" y="649"/>
                    </a:lnTo>
                    <a:lnTo>
                      <a:pt x="179" y="654"/>
                    </a:lnTo>
                    <a:lnTo>
                      <a:pt x="183" y="659"/>
                    </a:lnTo>
                    <a:lnTo>
                      <a:pt x="187" y="666"/>
                    </a:lnTo>
                    <a:lnTo>
                      <a:pt x="164" y="656"/>
                    </a:lnTo>
                    <a:lnTo>
                      <a:pt x="143" y="646"/>
                    </a:lnTo>
                    <a:lnTo>
                      <a:pt x="124" y="632"/>
                    </a:lnTo>
                    <a:lnTo>
                      <a:pt x="108" y="617"/>
                    </a:lnTo>
                    <a:lnTo>
                      <a:pt x="93" y="599"/>
                    </a:lnTo>
                    <a:lnTo>
                      <a:pt x="80" y="581"/>
                    </a:lnTo>
                    <a:lnTo>
                      <a:pt x="71" y="561"/>
                    </a:lnTo>
                    <a:lnTo>
                      <a:pt x="62" y="540"/>
                    </a:lnTo>
                    <a:lnTo>
                      <a:pt x="54" y="516"/>
                    </a:lnTo>
                    <a:lnTo>
                      <a:pt x="48" y="494"/>
                    </a:lnTo>
                    <a:lnTo>
                      <a:pt x="44" y="471"/>
                    </a:lnTo>
                    <a:lnTo>
                      <a:pt x="42" y="447"/>
                    </a:lnTo>
                    <a:lnTo>
                      <a:pt x="41" y="423"/>
                    </a:lnTo>
                    <a:lnTo>
                      <a:pt x="41" y="399"/>
                    </a:lnTo>
                    <a:lnTo>
                      <a:pt x="41" y="377"/>
                    </a:lnTo>
                    <a:lnTo>
                      <a:pt x="44" y="354"/>
                    </a:lnTo>
                    <a:lnTo>
                      <a:pt x="45" y="350"/>
                    </a:lnTo>
                    <a:lnTo>
                      <a:pt x="46" y="347"/>
                    </a:lnTo>
                    <a:lnTo>
                      <a:pt x="47" y="342"/>
                    </a:lnTo>
                    <a:lnTo>
                      <a:pt x="48" y="337"/>
                    </a:lnTo>
                    <a:lnTo>
                      <a:pt x="47" y="332"/>
                    </a:lnTo>
                    <a:lnTo>
                      <a:pt x="46" y="328"/>
                    </a:lnTo>
                    <a:lnTo>
                      <a:pt x="44" y="324"/>
                    </a:lnTo>
                    <a:lnTo>
                      <a:pt x="42" y="321"/>
                    </a:lnTo>
                    <a:lnTo>
                      <a:pt x="26" y="351"/>
                    </a:lnTo>
                    <a:lnTo>
                      <a:pt x="17" y="382"/>
                    </a:lnTo>
                    <a:lnTo>
                      <a:pt x="11" y="413"/>
                    </a:lnTo>
                    <a:lnTo>
                      <a:pt x="12" y="444"/>
                    </a:lnTo>
                    <a:lnTo>
                      <a:pt x="15" y="474"/>
                    </a:lnTo>
                    <a:lnTo>
                      <a:pt x="23" y="504"/>
                    </a:lnTo>
                    <a:lnTo>
                      <a:pt x="32" y="534"/>
                    </a:lnTo>
                    <a:lnTo>
                      <a:pt x="45" y="565"/>
                    </a:lnTo>
                    <a:lnTo>
                      <a:pt x="58" y="595"/>
                    </a:lnTo>
                    <a:lnTo>
                      <a:pt x="73" y="625"/>
                    </a:lnTo>
                    <a:lnTo>
                      <a:pt x="88" y="654"/>
                    </a:lnTo>
                    <a:lnTo>
                      <a:pt x="102" y="684"/>
                    </a:lnTo>
                    <a:lnTo>
                      <a:pt x="115" y="713"/>
                    </a:lnTo>
                    <a:lnTo>
                      <a:pt x="128" y="743"/>
                    </a:lnTo>
                    <a:lnTo>
                      <a:pt x="137" y="773"/>
                    </a:lnTo>
                    <a:lnTo>
                      <a:pt x="146" y="802"/>
                    </a:lnTo>
                    <a:lnTo>
                      <a:pt x="137" y="797"/>
                    </a:lnTo>
                    <a:lnTo>
                      <a:pt x="130" y="792"/>
                    </a:lnTo>
                    <a:lnTo>
                      <a:pt x="124" y="786"/>
                    </a:lnTo>
                    <a:lnTo>
                      <a:pt x="118" y="778"/>
                    </a:lnTo>
                    <a:lnTo>
                      <a:pt x="113" y="771"/>
                    </a:lnTo>
                    <a:lnTo>
                      <a:pt x="108" y="762"/>
                    </a:lnTo>
                    <a:lnTo>
                      <a:pt x="104" y="754"/>
                    </a:lnTo>
                    <a:lnTo>
                      <a:pt x="100" y="745"/>
                    </a:lnTo>
                    <a:lnTo>
                      <a:pt x="96" y="736"/>
                    </a:lnTo>
                    <a:lnTo>
                      <a:pt x="93" y="726"/>
                    </a:lnTo>
                    <a:lnTo>
                      <a:pt x="90" y="716"/>
                    </a:lnTo>
                    <a:lnTo>
                      <a:pt x="87" y="707"/>
                    </a:lnTo>
                    <a:lnTo>
                      <a:pt x="83" y="698"/>
                    </a:lnTo>
                    <a:lnTo>
                      <a:pt x="80" y="688"/>
                    </a:lnTo>
                    <a:lnTo>
                      <a:pt x="78" y="680"/>
                    </a:lnTo>
                    <a:lnTo>
                      <a:pt x="75" y="672"/>
                    </a:lnTo>
                    <a:lnTo>
                      <a:pt x="69" y="661"/>
                    </a:lnTo>
                    <a:lnTo>
                      <a:pt x="62" y="651"/>
                    </a:lnTo>
                    <a:lnTo>
                      <a:pt x="56" y="640"/>
                    </a:lnTo>
                    <a:lnTo>
                      <a:pt x="52" y="630"/>
                    </a:lnTo>
                    <a:lnTo>
                      <a:pt x="46" y="618"/>
                    </a:lnTo>
                    <a:lnTo>
                      <a:pt x="42" y="609"/>
                    </a:lnTo>
                    <a:lnTo>
                      <a:pt x="38" y="597"/>
                    </a:lnTo>
                    <a:lnTo>
                      <a:pt x="34" y="586"/>
                    </a:lnTo>
                    <a:lnTo>
                      <a:pt x="29" y="575"/>
                    </a:lnTo>
                    <a:lnTo>
                      <a:pt x="26" y="564"/>
                    </a:lnTo>
                    <a:lnTo>
                      <a:pt x="23" y="553"/>
                    </a:lnTo>
                    <a:lnTo>
                      <a:pt x="21" y="541"/>
                    </a:lnTo>
                    <a:lnTo>
                      <a:pt x="18" y="529"/>
                    </a:lnTo>
                    <a:lnTo>
                      <a:pt x="15" y="519"/>
                    </a:lnTo>
                    <a:lnTo>
                      <a:pt x="13" y="507"/>
                    </a:lnTo>
                    <a:lnTo>
                      <a:pt x="11" y="496"/>
                    </a:lnTo>
                    <a:lnTo>
                      <a:pt x="8" y="495"/>
                    </a:lnTo>
                    <a:lnTo>
                      <a:pt x="4" y="496"/>
                    </a:lnTo>
                    <a:lnTo>
                      <a:pt x="0" y="455"/>
                    </a:lnTo>
                    <a:lnTo>
                      <a:pt x="1" y="415"/>
                    </a:lnTo>
                    <a:lnTo>
                      <a:pt x="4" y="375"/>
                    </a:lnTo>
                    <a:lnTo>
                      <a:pt x="12" y="335"/>
                    </a:lnTo>
                    <a:lnTo>
                      <a:pt x="23" y="295"/>
                    </a:lnTo>
                    <a:lnTo>
                      <a:pt x="38" y="257"/>
                    </a:lnTo>
                    <a:lnTo>
                      <a:pt x="55" y="220"/>
                    </a:lnTo>
                    <a:lnTo>
                      <a:pt x="76" y="186"/>
                    </a:lnTo>
                    <a:lnTo>
                      <a:pt x="98" y="152"/>
                    </a:lnTo>
                    <a:lnTo>
                      <a:pt x="125" y="120"/>
                    </a:lnTo>
                    <a:lnTo>
                      <a:pt x="153" y="92"/>
                    </a:lnTo>
                    <a:lnTo>
                      <a:pt x="185" y="67"/>
                    </a:lnTo>
                    <a:lnTo>
                      <a:pt x="217" y="44"/>
                    </a:lnTo>
                    <a:lnTo>
                      <a:pt x="253" y="25"/>
                    </a:lnTo>
                    <a:lnTo>
                      <a:pt x="291" y="10"/>
                    </a:lnTo>
                    <a:lnTo>
                      <a:pt x="332" y="0"/>
                    </a:lnTo>
                    <a:close/>
                  </a:path>
                </a:pathLst>
              </a:custGeom>
              <a:solidFill>
                <a:srgbClr val="F59E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64" name="Freeform 13"/>
              <p:cNvSpPr>
                <a:spLocks/>
              </p:cNvSpPr>
              <p:nvPr/>
            </p:nvSpPr>
            <p:spPr bwMode="auto">
              <a:xfrm>
                <a:off x="4614" y="1832"/>
                <a:ext cx="81" cy="105"/>
              </a:xfrm>
              <a:custGeom>
                <a:avLst/>
                <a:gdLst>
                  <a:gd name="T0" fmla="*/ 0 w 164"/>
                  <a:gd name="T1" fmla="*/ 0 h 211"/>
                  <a:gd name="T2" fmla="*/ 0 w 164"/>
                  <a:gd name="T3" fmla="*/ 0 h 211"/>
                  <a:gd name="T4" fmla="*/ 0 w 164"/>
                  <a:gd name="T5" fmla="*/ 0 h 211"/>
                  <a:gd name="T6" fmla="*/ 0 w 164"/>
                  <a:gd name="T7" fmla="*/ 0 h 211"/>
                  <a:gd name="T8" fmla="*/ 0 w 164"/>
                  <a:gd name="T9" fmla="*/ 0 h 211"/>
                  <a:gd name="T10" fmla="*/ 0 w 164"/>
                  <a:gd name="T11" fmla="*/ 0 h 211"/>
                  <a:gd name="T12" fmla="*/ 0 w 164"/>
                  <a:gd name="T13" fmla="*/ 0 h 211"/>
                  <a:gd name="T14" fmla="*/ 0 w 164"/>
                  <a:gd name="T15" fmla="*/ 0 h 211"/>
                  <a:gd name="T16" fmla="*/ 0 w 164"/>
                  <a:gd name="T17" fmla="*/ 0 h 211"/>
                  <a:gd name="T18" fmla="*/ 0 w 164"/>
                  <a:gd name="T19" fmla="*/ 0 h 211"/>
                  <a:gd name="T20" fmla="*/ 0 w 164"/>
                  <a:gd name="T21" fmla="*/ 0 h 211"/>
                  <a:gd name="T22" fmla="*/ 0 w 164"/>
                  <a:gd name="T23" fmla="*/ 0 h 211"/>
                  <a:gd name="T24" fmla="*/ 0 w 164"/>
                  <a:gd name="T25" fmla="*/ 0 h 211"/>
                  <a:gd name="T26" fmla="*/ 0 w 164"/>
                  <a:gd name="T27" fmla="*/ 0 h 211"/>
                  <a:gd name="T28" fmla="*/ 0 w 164"/>
                  <a:gd name="T29" fmla="*/ 0 h 211"/>
                  <a:gd name="T30" fmla="*/ 0 w 164"/>
                  <a:gd name="T31" fmla="*/ 0 h 211"/>
                  <a:gd name="T32" fmla="*/ 0 w 164"/>
                  <a:gd name="T33" fmla="*/ 0 h 211"/>
                  <a:gd name="T34" fmla="*/ 0 w 164"/>
                  <a:gd name="T35" fmla="*/ 0 h 211"/>
                  <a:gd name="T36" fmla="*/ 0 w 164"/>
                  <a:gd name="T37" fmla="*/ 0 h 211"/>
                  <a:gd name="T38" fmla="*/ 0 w 164"/>
                  <a:gd name="T39" fmla="*/ 0 h 211"/>
                  <a:gd name="T40" fmla="*/ 0 w 164"/>
                  <a:gd name="T41" fmla="*/ 0 h 211"/>
                  <a:gd name="T42" fmla="*/ 0 w 164"/>
                  <a:gd name="T43" fmla="*/ 0 h 211"/>
                  <a:gd name="T44" fmla="*/ 0 w 164"/>
                  <a:gd name="T45" fmla="*/ 0 h 211"/>
                  <a:gd name="T46" fmla="*/ 0 w 164"/>
                  <a:gd name="T47" fmla="*/ 0 h 211"/>
                  <a:gd name="T48" fmla="*/ 0 w 164"/>
                  <a:gd name="T49" fmla="*/ 0 h 211"/>
                  <a:gd name="T50" fmla="*/ 0 w 164"/>
                  <a:gd name="T51" fmla="*/ 0 h 211"/>
                  <a:gd name="T52" fmla="*/ 0 w 164"/>
                  <a:gd name="T53" fmla="*/ 0 h 211"/>
                  <a:gd name="T54" fmla="*/ 0 w 164"/>
                  <a:gd name="T55" fmla="*/ 0 h 211"/>
                  <a:gd name="T56" fmla="*/ 0 w 164"/>
                  <a:gd name="T57" fmla="*/ 0 h 211"/>
                  <a:gd name="T58" fmla="*/ 0 w 164"/>
                  <a:gd name="T59" fmla="*/ 0 h 211"/>
                  <a:gd name="T60" fmla="*/ 0 w 164"/>
                  <a:gd name="T61" fmla="*/ 0 h 211"/>
                  <a:gd name="T62" fmla="*/ 0 w 164"/>
                  <a:gd name="T63" fmla="*/ 0 h 211"/>
                  <a:gd name="T64" fmla="*/ 0 w 164"/>
                  <a:gd name="T65" fmla="*/ 0 h 211"/>
                  <a:gd name="T66" fmla="*/ 0 w 164"/>
                  <a:gd name="T67" fmla="*/ 0 h 21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4"/>
                  <a:gd name="T103" fmla="*/ 0 h 211"/>
                  <a:gd name="T104" fmla="*/ 164 w 164"/>
                  <a:gd name="T105" fmla="*/ 211 h 21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4" h="211">
                    <a:moveTo>
                      <a:pt x="15" y="0"/>
                    </a:moveTo>
                    <a:lnTo>
                      <a:pt x="19" y="3"/>
                    </a:lnTo>
                    <a:lnTo>
                      <a:pt x="21" y="8"/>
                    </a:lnTo>
                    <a:lnTo>
                      <a:pt x="24" y="14"/>
                    </a:lnTo>
                    <a:lnTo>
                      <a:pt x="26" y="20"/>
                    </a:lnTo>
                    <a:lnTo>
                      <a:pt x="27" y="28"/>
                    </a:lnTo>
                    <a:lnTo>
                      <a:pt x="27" y="35"/>
                    </a:lnTo>
                    <a:lnTo>
                      <a:pt x="28" y="42"/>
                    </a:lnTo>
                    <a:lnTo>
                      <a:pt x="29" y="50"/>
                    </a:lnTo>
                    <a:lnTo>
                      <a:pt x="30" y="56"/>
                    </a:lnTo>
                    <a:lnTo>
                      <a:pt x="32" y="63"/>
                    </a:lnTo>
                    <a:lnTo>
                      <a:pt x="34" y="69"/>
                    </a:lnTo>
                    <a:lnTo>
                      <a:pt x="38" y="75"/>
                    </a:lnTo>
                    <a:lnTo>
                      <a:pt x="42" y="80"/>
                    </a:lnTo>
                    <a:lnTo>
                      <a:pt x="49" y="85"/>
                    </a:lnTo>
                    <a:lnTo>
                      <a:pt x="56" y="87"/>
                    </a:lnTo>
                    <a:lnTo>
                      <a:pt x="66" y="90"/>
                    </a:lnTo>
                    <a:lnTo>
                      <a:pt x="71" y="95"/>
                    </a:lnTo>
                    <a:lnTo>
                      <a:pt x="77" y="98"/>
                    </a:lnTo>
                    <a:lnTo>
                      <a:pt x="83" y="102"/>
                    </a:lnTo>
                    <a:lnTo>
                      <a:pt x="89" y="105"/>
                    </a:lnTo>
                    <a:lnTo>
                      <a:pt x="95" y="108"/>
                    </a:lnTo>
                    <a:lnTo>
                      <a:pt x="101" y="112"/>
                    </a:lnTo>
                    <a:lnTo>
                      <a:pt x="106" y="115"/>
                    </a:lnTo>
                    <a:lnTo>
                      <a:pt x="114" y="118"/>
                    </a:lnTo>
                    <a:lnTo>
                      <a:pt x="119" y="120"/>
                    </a:lnTo>
                    <a:lnTo>
                      <a:pt x="125" y="123"/>
                    </a:lnTo>
                    <a:lnTo>
                      <a:pt x="131" y="125"/>
                    </a:lnTo>
                    <a:lnTo>
                      <a:pt x="138" y="128"/>
                    </a:lnTo>
                    <a:lnTo>
                      <a:pt x="143" y="131"/>
                    </a:lnTo>
                    <a:lnTo>
                      <a:pt x="151" y="134"/>
                    </a:lnTo>
                    <a:lnTo>
                      <a:pt x="157" y="136"/>
                    </a:lnTo>
                    <a:lnTo>
                      <a:pt x="164" y="139"/>
                    </a:lnTo>
                    <a:lnTo>
                      <a:pt x="164" y="144"/>
                    </a:lnTo>
                    <a:lnTo>
                      <a:pt x="161" y="151"/>
                    </a:lnTo>
                    <a:lnTo>
                      <a:pt x="159" y="158"/>
                    </a:lnTo>
                    <a:lnTo>
                      <a:pt x="157" y="166"/>
                    </a:lnTo>
                    <a:lnTo>
                      <a:pt x="153" y="173"/>
                    </a:lnTo>
                    <a:lnTo>
                      <a:pt x="151" y="180"/>
                    </a:lnTo>
                    <a:lnTo>
                      <a:pt x="147" y="188"/>
                    </a:lnTo>
                    <a:lnTo>
                      <a:pt x="142" y="195"/>
                    </a:lnTo>
                    <a:lnTo>
                      <a:pt x="136" y="200"/>
                    </a:lnTo>
                    <a:lnTo>
                      <a:pt x="131" y="205"/>
                    </a:lnTo>
                    <a:lnTo>
                      <a:pt x="125" y="209"/>
                    </a:lnTo>
                    <a:lnTo>
                      <a:pt x="119" y="211"/>
                    </a:lnTo>
                    <a:lnTo>
                      <a:pt x="113" y="211"/>
                    </a:lnTo>
                    <a:lnTo>
                      <a:pt x="106" y="209"/>
                    </a:lnTo>
                    <a:lnTo>
                      <a:pt x="102" y="206"/>
                    </a:lnTo>
                    <a:lnTo>
                      <a:pt x="99" y="204"/>
                    </a:lnTo>
                    <a:lnTo>
                      <a:pt x="96" y="200"/>
                    </a:lnTo>
                    <a:lnTo>
                      <a:pt x="94" y="197"/>
                    </a:lnTo>
                    <a:lnTo>
                      <a:pt x="84" y="185"/>
                    </a:lnTo>
                    <a:lnTo>
                      <a:pt x="73" y="174"/>
                    </a:lnTo>
                    <a:lnTo>
                      <a:pt x="64" y="162"/>
                    </a:lnTo>
                    <a:lnTo>
                      <a:pt x="54" y="152"/>
                    </a:lnTo>
                    <a:lnTo>
                      <a:pt x="44" y="139"/>
                    </a:lnTo>
                    <a:lnTo>
                      <a:pt x="35" y="127"/>
                    </a:lnTo>
                    <a:lnTo>
                      <a:pt x="27" y="115"/>
                    </a:lnTo>
                    <a:lnTo>
                      <a:pt x="19" y="103"/>
                    </a:lnTo>
                    <a:lnTo>
                      <a:pt x="12" y="90"/>
                    </a:lnTo>
                    <a:lnTo>
                      <a:pt x="7" y="78"/>
                    </a:lnTo>
                    <a:lnTo>
                      <a:pt x="2" y="65"/>
                    </a:lnTo>
                    <a:lnTo>
                      <a:pt x="1" y="52"/>
                    </a:lnTo>
                    <a:lnTo>
                      <a:pt x="0" y="39"/>
                    </a:lnTo>
                    <a:lnTo>
                      <a:pt x="2" y="26"/>
                    </a:lnTo>
                    <a:lnTo>
                      <a:pt x="7" y="13"/>
                    </a:lnTo>
                    <a:lnTo>
                      <a:pt x="15"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65" name="Freeform 14"/>
              <p:cNvSpPr>
                <a:spLocks/>
              </p:cNvSpPr>
              <p:nvPr/>
            </p:nvSpPr>
            <p:spPr bwMode="auto">
              <a:xfrm>
                <a:off x="4651" y="1835"/>
                <a:ext cx="56" cy="45"/>
              </a:xfrm>
              <a:custGeom>
                <a:avLst/>
                <a:gdLst>
                  <a:gd name="T0" fmla="*/ 1 w 112"/>
                  <a:gd name="T1" fmla="*/ 0 h 90"/>
                  <a:gd name="T2" fmla="*/ 1 w 112"/>
                  <a:gd name="T3" fmla="*/ 1 h 90"/>
                  <a:gd name="T4" fmla="*/ 1 w 112"/>
                  <a:gd name="T5" fmla="*/ 1 h 90"/>
                  <a:gd name="T6" fmla="*/ 1 w 112"/>
                  <a:gd name="T7" fmla="*/ 1 h 90"/>
                  <a:gd name="T8" fmla="*/ 1 w 112"/>
                  <a:gd name="T9" fmla="*/ 1 h 90"/>
                  <a:gd name="T10" fmla="*/ 1 w 112"/>
                  <a:gd name="T11" fmla="*/ 1 h 90"/>
                  <a:gd name="T12" fmla="*/ 1 w 112"/>
                  <a:gd name="T13" fmla="*/ 1 h 90"/>
                  <a:gd name="T14" fmla="*/ 1 w 112"/>
                  <a:gd name="T15" fmla="*/ 1 h 90"/>
                  <a:gd name="T16" fmla="*/ 1 w 112"/>
                  <a:gd name="T17" fmla="*/ 1 h 90"/>
                  <a:gd name="T18" fmla="*/ 1 w 112"/>
                  <a:gd name="T19" fmla="*/ 1 h 90"/>
                  <a:gd name="T20" fmla="*/ 1 w 112"/>
                  <a:gd name="T21" fmla="*/ 1 h 90"/>
                  <a:gd name="T22" fmla="*/ 1 w 112"/>
                  <a:gd name="T23" fmla="*/ 1 h 90"/>
                  <a:gd name="T24" fmla="*/ 1 w 112"/>
                  <a:gd name="T25" fmla="*/ 1 h 90"/>
                  <a:gd name="T26" fmla="*/ 1 w 112"/>
                  <a:gd name="T27" fmla="*/ 1 h 90"/>
                  <a:gd name="T28" fmla="*/ 1 w 112"/>
                  <a:gd name="T29" fmla="*/ 1 h 90"/>
                  <a:gd name="T30" fmla="*/ 1 w 112"/>
                  <a:gd name="T31" fmla="*/ 1 h 90"/>
                  <a:gd name="T32" fmla="*/ 1 w 112"/>
                  <a:gd name="T33" fmla="*/ 1 h 90"/>
                  <a:gd name="T34" fmla="*/ 1 w 112"/>
                  <a:gd name="T35" fmla="*/ 1 h 90"/>
                  <a:gd name="T36" fmla="*/ 1 w 112"/>
                  <a:gd name="T37" fmla="*/ 1 h 90"/>
                  <a:gd name="T38" fmla="*/ 1 w 112"/>
                  <a:gd name="T39" fmla="*/ 1 h 90"/>
                  <a:gd name="T40" fmla="*/ 1 w 112"/>
                  <a:gd name="T41" fmla="*/ 1 h 90"/>
                  <a:gd name="T42" fmla="*/ 1 w 112"/>
                  <a:gd name="T43" fmla="*/ 1 h 90"/>
                  <a:gd name="T44" fmla="*/ 1 w 112"/>
                  <a:gd name="T45" fmla="*/ 1 h 90"/>
                  <a:gd name="T46" fmla="*/ 1 w 112"/>
                  <a:gd name="T47" fmla="*/ 1 h 90"/>
                  <a:gd name="T48" fmla="*/ 1 w 112"/>
                  <a:gd name="T49" fmla="*/ 1 h 90"/>
                  <a:gd name="T50" fmla="*/ 1 w 112"/>
                  <a:gd name="T51" fmla="*/ 1 h 90"/>
                  <a:gd name="T52" fmla="*/ 1 w 112"/>
                  <a:gd name="T53" fmla="*/ 1 h 90"/>
                  <a:gd name="T54" fmla="*/ 1 w 112"/>
                  <a:gd name="T55" fmla="*/ 1 h 90"/>
                  <a:gd name="T56" fmla="*/ 1 w 112"/>
                  <a:gd name="T57" fmla="*/ 1 h 90"/>
                  <a:gd name="T58" fmla="*/ 1 w 112"/>
                  <a:gd name="T59" fmla="*/ 1 h 90"/>
                  <a:gd name="T60" fmla="*/ 1 w 112"/>
                  <a:gd name="T61" fmla="*/ 1 h 90"/>
                  <a:gd name="T62" fmla="*/ 1 w 112"/>
                  <a:gd name="T63" fmla="*/ 1 h 90"/>
                  <a:gd name="T64" fmla="*/ 1 w 112"/>
                  <a:gd name="T65" fmla="*/ 1 h 90"/>
                  <a:gd name="T66" fmla="*/ 1 w 112"/>
                  <a:gd name="T67" fmla="*/ 1 h 90"/>
                  <a:gd name="T68" fmla="*/ 1 w 112"/>
                  <a:gd name="T69" fmla="*/ 1 h 90"/>
                  <a:gd name="T70" fmla="*/ 1 w 112"/>
                  <a:gd name="T71" fmla="*/ 1 h 90"/>
                  <a:gd name="T72" fmla="*/ 1 w 112"/>
                  <a:gd name="T73" fmla="*/ 1 h 90"/>
                  <a:gd name="T74" fmla="*/ 1 w 112"/>
                  <a:gd name="T75" fmla="*/ 1 h 90"/>
                  <a:gd name="T76" fmla="*/ 1 w 112"/>
                  <a:gd name="T77" fmla="*/ 1 h 90"/>
                  <a:gd name="T78" fmla="*/ 1 w 112"/>
                  <a:gd name="T79" fmla="*/ 1 h 90"/>
                  <a:gd name="T80" fmla="*/ 1 w 112"/>
                  <a:gd name="T81" fmla="*/ 1 h 90"/>
                  <a:gd name="T82" fmla="*/ 1 w 112"/>
                  <a:gd name="T83" fmla="*/ 1 h 90"/>
                  <a:gd name="T84" fmla="*/ 1 w 112"/>
                  <a:gd name="T85" fmla="*/ 1 h 90"/>
                  <a:gd name="T86" fmla="*/ 1 w 112"/>
                  <a:gd name="T87" fmla="*/ 1 h 90"/>
                  <a:gd name="T88" fmla="*/ 1 w 112"/>
                  <a:gd name="T89" fmla="*/ 1 h 90"/>
                  <a:gd name="T90" fmla="*/ 1 w 112"/>
                  <a:gd name="T91" fmla="*/ 1 h 90"/>
                  <a:gd name="T92" fmla="*/ 1 w 112"/>
                  <a:gd name="T93" fmla="*/ 1 h 90"/>
                  <a:gd name="T94" fmla="*/ 0 w 112"/>
                  <a:gd name="T95" fmla="*/ 1 h 90"/>
                  <a:gd name="T96" fmla="*/ 0 w 112"/>
                  <a:gd name="T97" fmla="*/ 1 h 90"/>
                  <a:gd name="T98" fmla="*/ 0 w 112"/>
                  <a:gd name="T99" fmla="*/ 1 h 90"/>
                  <a:gd name="T100" fmla="*/ 1 w 112"/>
                  <a:gd name="T101" fmla="*/ 1 h 90"/>
                  <a:gd name="T102" fmla="*/ 1 w 112"/>
                  <a:gd name="T103" fmla="*/ 1 h 90"/>
                  <a:gd name="T104" fmla="*/ 1 w 112"/>
                  <a:gd name="T105" fmla="*/ 1 h 90"/>
                  <a:gd name="T106" fmla="*/ 1 w 112"/>
                  <a:gd name="T107" fmla="*/ 1 h 90"/>
                  <a:gd name="T108" fmla="*/ 1 w 112"/>
                  <a:gd name="T109" fmla="*/ 0 h 90"/>
                  <a:gd name="T110" fmla="*/ 1 w 112"/>
                  <a:gd name="T111" fmla="*/ 0 h 9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
                  <a:gd name="T169" fmla="*/ 0 h 90"/>
                  <a:gd name="T170" fmla="*/ 112 w 112"/>
                  <a:gd name="T171" fmla="*/ 90 h 9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 h="90">
                    <a:moveTo>
                      <a:pt x="6" y="0"/>
                    </a:moveTo>
                    <a:lnTo>
                      <a:pt x="12" y="3"/>
                    </a:lnTo>
                    <a:lnTo>
                      <a:pt x="19" y="7"/>
                    </a:lnTo>
                    <a:lnTo>
                      <a:pt x="25" y="11"/>
                    </a:lnTo>
                    <a:lnTo>
                      <a:pt x="31" y="15"/>
                    </a:lnTo>
                    <a:lnTo>
                      <a:pt x="38" y="18"/>
                    </a:lnTo>
                    <a:lnTo>
                      <a:pt x="45" y="21"/>
                    </a:lnTo>
                    <a:lnTo>
                      <a:pt x="52" y="24"/>
                    </a:lnTo>
                    <a:lnTo>
                      <a:pt x="58" y="27"/>
                    </a:lnTo>
                    <a:lnTo>
                      <a:pt x="64" y="29"/>
                    </a:lnTo>
                    <a:lnTo>
                      <a:pt x="71" y="31"/>
                    </a:lnTo>
                    <a:lnTo>
                      <a:pt x="77" y="35"/>
                    </a:lnTo>
                    <a:lnTo>
                      <a:pt x="84" y="37"/>
                    </a:lnTo>
                    <a:lnTo>
                      <a:pt x="91" y="40"/>
                    </a:lnTo>
                    <a:lnTo>
                      <a:pt x="97" y="42"/>
                    </a:lnTo>
                    <a:lnTo>
                      <a:pt x="105" y="44"/>
                    </a:lnTo>
                    <a:lnTo>
                      <a:pt x="112" y="47"/>
                    </a:lnTo>
                    <a:lnTo>
                      <a:pt x="110" y="52"/>
                    </a:lnTo>
                    <a:lnTo>
                      <a:pt x="110" y="57"/>
                    </a:lnTo>
                    <a:lnTo>
                      <a:pt x="108" y="62"/>
                    </a:lnTo>
                    <a:lnTo>
                      <a:pt x="108" y="66"/>
                    </a:lnTo>
                    <a:lnTo>
                      <a:pt x="105" y="70"/>
                    </a:lnTo>
                    <a:lnTo>
                      <a:pt x="103" y="74"/>
                    </a:lnTo>
                    <a:lnTo>
                      <a:pt x="101" y="77"/>
                    </a:lnTo>
                    <a:lnTo>
                      <a:pt x="99" y="80"/>
                    </a:lnTo>
                    <a:lnTo>
                      <a:pt x="95" y="83"/>
                    </a:lnTo>
                    <a:lnTo>
                      <a:pt x="91" y="87"/>
                    </a:lnTo>
                    <a:lnTo>
                      <a:pt x="85" y="88"/>
                    </a:lnTo>
                    <a:lnTo>
                      <a:pt x="80" y="90"/>
                    </a:lnTo>
                    <a:lnTo>
                      <a:pt x="75" y="90"/>
                    </a:lnTo>
                    <a:lnTo>
                      <a:pt x="70" y="90"/>
                    </a:lnTo>
                    <a:lnTo>
                      <a:pt x="63" y="89"/>
                    </a:lnTo>
                    <a:lnTo>
                      <a:pt x="58" y="88"/>
                    </a:lnTo>
                    <a:lnTo>
                      <a:pt x="52" y="85"/>
                    </a:lnTo>
                    <a:lnTo>
                      <a:pt x="46" y="83"/>
                    </a:lnTo>
                    <a:lnTo>
                      <a:pt x="41" y="80"/>
                    </a:lnTo>
                    <a:lnTo>
                      <a:pt x="37" y="78"/>
                    </a:lnTo>
                    <a:lnTo>
                      <a:pt x="31" y="74"/>
                    </a:lnTo>
                    <a:lnTo>
                      <a:pt x="27" y="72"/>
                    </a:lnTo>
                    <a:lnTo>
                      <a:pt x="23" y="67"/>
                    </a:lnTo>
                    <a:lnTo>
                      <a:pt x="19" y="64"/>
                    </a:lnTo>
                    <a:lnTo>
                      <a:pt x="12" y="57"/>
                    </a:lnTo>
                    <a:lnTo>
                      <a:pt x="8" y="49"/>
                    </a:lnTo>
                    <a:lnTo>
                      <a:pt x="5" y="45"/>
                    </a:lnTo>
                    <a:lnTo>
                      <a:pt x="3" y="42"/>
                    </a:lnTo>
                    <a:lnTo>
                      <a:pt x="2" y="37"/>
                    </a:lnTo>
                    <a:lnTo>
                      <a:pt x="1" y="34"/>
                    </a:lnTo>
                    <a:lnTo>
                      <a:pt x="0" y="29"/>
                    </a:lnTo>
                    <a:lnTo>
                      <a:pt x="0" y="24"/>
                    </a:lnTo>
                    <a:lnTo>
                      <a:pt x="0" y="20"/>
                    </a:lnTo>
                    <a:lnTo>
                      <a:pt x="1" y="17"/>
                    </a:lnTo>
                    <a:lnTo>
                      <a:pt x="1" y="12"/>
                    </a:lnTo>
                    <a:lnTo>
                      <a:pt x="2" y="7"/>
                    </a:lnTo>
                    <a:lnTo>
                      <a:pt x="3" y="3"/>
                    </a:lnTo>
                    <a:lnTo>
                      <a:pt x="6" y="0"/>
                    </a:lnTo>
                    <a:close/>
                  </a:path>
                </a:pathLst>
              </a:custGeom>
              <a:solidFill>
                <a:srgbClr val="FFD6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66" name="Freeform 15"/>
              <p:cNvSpPr>
                <a:spLocks/>
              </p:cNvSpPr>
              <p:nvPr/>
            </p:nvSpPr>
            <p:spPr bwMode="auto">
              <a:xfrm>
                <a:off x="4726" y="1843"/>
                <a:ext cx="39" cy="67"/>
              </a:xfrm>
              <a:custGeom>
                <a:avLst/>
                <a:gdLst>
                  <a:gd name="T0" fmla="*/ 0 w 79"/>
                  <a:gd name="T1" fmla="*/ 0 h 134"/>
                  <a:gd name="T2" fmla="*/ 0 w 79"/>
                  <a:gd name="T3" fmla="*/ 1 h 134"/>
                  <a:gd name="T4" fmla="*/ 0 w 79"/>
                  <a:gd name="T5" fmla="*/ 1 h 134"/>
                  <a:gd name="T6" fmla="*/ 0 w 79"/>
                  <a:gd name="T7" fmla="*/ 1 h 134"/>
                  <a:gd name="T8" fmla="*/ 0 w 79"/>
                  <a:gd name="T9" fmla="*/ 1 h 134"/>
                  <a:gd name="T10" fmla="*/ 0 w 79"/>
                  <a:gd name="T11" fmla="*/ 1 h 134"/>
                  <a:gd name="T12" fmla="*/ 0 w 79"/>
                  <a:gd name="T13" fmla="*/ 1 h 134"/>
                  <a:gd name="T14" fmla="*/ 0 w 79"/>
                  <a:gd name="T15" fmla="*/ 1 h 134"/>
                  <a:gd name="T16" fmla="*/ 0 w 79"/>
                  <a:gd name="T17" fmla="*/ 1 h 134"/>
                  <a:gd name="T18" fmla="*/ 0 w 79"/>
                  <a:gd name="T19" fmla="*/ 1 h 134"/>
                  <a:gd name="T20" fmla="*/ 0 w 79"/>
                  <a:gd name="T21" fmla="*/ 1 h 134"/>
                  <a:gd name="T22" fmla="*/ 0 w 79"/>
                  <a:gd name="T23" fmla="*/ 1 h 134"/>
                  <a:gd name="T24" fmla="*/ 0 w 79"/>
                  <a:gd name="T25" fmla="*/ 1 h 134"/>
                  <a:gd name="T26" fmla="*/ 0 w 79"/>
                  <a:gd name="T27" fmla="*/ 1 h 134"/>
                  <a:gd name="T28" fmla="*/ 0 w 79"/>
                  <a:gd name="T29" fmla="*/ 1 h 134"/>
                  <a:gd name="T30" fmla="*/ 0 w 79"/>
                  <a:gd name="T31" fmla="*/ 1 h 134"/>
                  <a:gd name="T32" fmla="*/ 0 w 79"/>
                  <a:gd name="T33" fmla="*/ 1 h 134"/>
                  <a:gd name="T34" fmla="*/ 0 w 79"/>
                  <a:gd name="T35" fmla="*/ 1 h 134"/>
                  <a:gd name="T36" fmla="*/ 0 w 79"/>
                  <a:gd name="T37" fmla="*/ 1 h 134"/>
                  <a:gd name="T38" fmla="*/ 0 w 79"/>
                  <a:gd name="T39" fmla="*/ 1 h 134"/>
                  <a:gd name="T40" fmla="*/ 0 w 79"/>
                  <a:gd name="T41" fmla="*/ 1 h 134"/>
                  <a:gd name="T42" fmla="*/ 0 w 79"/>
                  <a:gd name="T43" fmla="*/ 1 h 134"/>
                  <a:gd name="T44" fmla="*/ 0 w 79"/>
                  <a:gd name="T45" fmla="*/ 1 h 134"/>
                  <a:gd name="T46" fmla="*/ 0 w 79"/>
                  <a:gd name="T47" fmla="*/ 1 h 134"/>
                  <a:gd name="T48" fmla="*/ 0 w 79"/>
                  <a:gd name="T49" fmla="*/ 1 h 134"/>
                  <a:gd name="T50" fmla="*/ 0 w 79"/>
                  <a:gd name="T51" fmla="*/ 1 h 134"/>
                  <a:gd name="T52" fmla="*/ 0 w 79"/>
                  <a:gd name="T53" fmla="*/ 1 h 134"/>
                  <a:gd name="T54" fmla="*/ 0 w 79"/>
                  <a:gd name="T55" fmla="*/ 1 h 134"/>
                  <a:gd name="T56" fmla="*/ 0 w 79"/>
                  <a:gd name="T57" fmla="*/ 1 h 134"/>
                  <a:gd name="T58" fmla="*/ 0 w 79"/>
                  <a:gd name="T59" fmla="*/ 1 h 134"/>
                  <a:gd name="T60" fmla="*/ 0 w 79"/>
                  <a:gd name="T61" fmla="*/ 1 h 134"/>
                  <a:gd name="T62" fmla="*/ 0 w 79"/>
                  <a:gd name="T63" fmla="*/ 1 h 134"/>
                  <a:gd name="T64" fmla="*/ 0 w 79"/>
                  <a:gd name="T65" fmla="*/ 1 h 134"/>
                  <a:gd name="T66" fmla="*/ 0 w 79"/>
                  <a:gd name="T67" fmla="*/ 1 h 134"/>
                  <a:gd name="T68" fmla="*/ 0 w 79"/>
                  <a:gd name="T69" fmla="*/ 1 h 134"/>
                  <a:gd name="T70" fmla="*/ 0 w 79"/>
                  <a:gd name="T71" fmla="*/ 1 h 134"/>
                  <a:gd name="T72" fmla="*/ 0 w 79"/>
                  <a:gd name="T73" fmla="*/ 1 h 134"/>
                  <a:gd name="T74" fmla="*/ 0 w 79"/>
                  <a:gd name="T75" fmla="*/ 1 h 134"/>
                  <a:gd name="T76" fmla="*/ 0 w 79"/>
                  <a:gd name="T77" fmla="*/ 1 h 134"/>
                  <a:gd name="T78" fmla="*/ 0 w 79"/>
                  <a:gd name="T79" fmla="*/ 1 h 134"/>
                  <a:gd name="T80" fmla="*/ 0 w 79"/>
                  <a:gd name="T81" fmla="*/ 1 h 134"/>
                  <a:gd name="T82" fmla="*/ 0 w 79"/>
                  <a:gd name="T83" fmla="*/ 1 h 134"/>
                  <a:gd name="T84" fmla="*/ 0 w 79"/>
                  <a:gd name="T85" fmla="*/ 1 h 134"/>
                  <a:gd name="T86" fmla="*/ 0 w 79"/>
                  <a:gd name="T87" fmla="*/ 1 h 134"/>
                  <a:gd name="T88" fmla="*/ 0 w 79"/>
                  <a:gd name="T89" fmla="*/ 1 h 134"/>
                  <a:gd name="T90" fmla="*/ 0 w 79"/>
                  <a:gd name="T91" fmla="*/ 1 h 134"/>
                  <a:gd name="T92" fmla="*/ 0 w 79"/>
                  <a:gd name="T93" fmla="*/ 1 h 134"/>
                  <a:gd name="T94" fmla="*/ 0 w 79"/>
                  <a:gd name="T95" fmla="*/ 1 h 134"/>
                  <a:gd name="T96" fmla="*/ 0 w 79"/>
                  <a:gd name="T97" fmla="*/ 1 h 134"/>
                  <a:gd name="T98" fmla="*/ 0 w 79"/>
                  <a:gd name="T99" fmla="*/ 1 h 134"/>
                  <a:gd name="T100" fmla="*/ 0 w 79"/>
                  <a:gd name="T101" fmla="*/ 1 h 134"/>
                  <a:gd name="T102" fmla="*/ 0 w 79"/>
                  <a:gd name="T103" fmla="*/ 1 h 134"/>
                  <a:gd name="T104" fmla="*/ 0 w 79"/>
                  <a:gd name="T105" fmla="*/ 1 h 134"/>
                  <a:gd name="T106" fmla="*/ 0 w 79"/>
                  <a:gd name="T107" fmla="*/ 1 h 134"/>
                  <a:gd name="T108" fmla="*/ 0 w 79"/>
                  <a:gd name="T109" fmla="*/ 1 h 134"/>
                  <a:gd name="T110" fmla="*/ 0 w 79"/>
                  <a:gd name="T111" fmla="*/ 1 h 134"/>
                  <a:gd name="T112" fmla="*/ 0 w 79"/>
                  <a:gd name="T113" fmla="*/ 0 h 134"/>
                  <a:gd name="T114" fmla="*/ 0 w 79"/>
                  <a:gd name="T115" fmla="*/ 0 h 1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9"/>
                  <a:gd name="T175" fmla="*/ 0 h 134"/>
                  <a:gd name="T176" fmla="*/ 79 w 79"/>
                  <a:gd name="T177" fmla="*/ 134 h 1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9" h="134">
                    <a:moveTo>
                      <a:pt x="13" y="0"/>
                    </a:moveTo>
                    <a:lnTo>
                      <a:pt x="19" y="2"/>
                    </a:lnTo>
                    <a:lnTo>
                      <a:pt x="24" y="5"/>
                    </a:lnTo>
                    <a:lnTo>
                      <a:pt x="30" y="7"/>
                    </a:lnTo>
                    <a:lnTo>
                      <a:pt x="36" y="11"/>
                    </a:lnTo>
                    <a:lnTo>
                      <a:pt x="40" y="14"/>
                    </a:lnTo>
                    <a:lnTo>
                      <a:pt x="45" y="18"/>
                    </a:lnTo>
                    <a:lnTo>
                      <a:pt x="49" y="22"/>
                    </a:lnTo>
                    <a:lnTo>
                      <a:pt x="53" y="27"/>
                    </a:lnTo>
                    <a:lnTo>
                      <a:pt x="56" y="32"/>
                    </a:lnTo>
                    <a:lnTo>
                      <a:pt x="59" y="38"/>
                    </a:lnTo>
                    <a:lnTo>
                      <a:pt x="63" y="44"/>
                    </a:lnTo>
                    <a:lnTo>
                      <a:pt x="66" y="51"/>
                    </a:lnTo>
                    <a:lnTo>
                      <a:pt x="69" y="58"/>
                    </a:lnTo>
                    <a:lnTo>
                      <a:pt x="71" y="64"/>
                    </a:lnTo>
                    <a:lnTo>
                      <a:pt x="74" y="72"/>
                    </a:lnTo>
                    <a:lnTo>
                      <a:pt x="76" y="79"/>
                    </a:lnTo>
                    <a:lnTo>
                      <a:pt x="76" y="86"/>
                    </a:lnTo>
                    <a:lnTo>
                      <a:pt x="77" y="93"/>
                    </a:lnTo>
                    <a:lnTo>
                      <a:pt x="79" y="100"/>
                    </a:lnTo>
                    <a:lnTo>
                      <a:pt x="79" y="108"/>
                    </a:lnTo>
                    <a:lnTo>
                      <a:pt x="79" y="114"/>
                    </a:lnTo>
                    <a:lnTo>
                      <a:pt x="79" y="121"/>
                    </a:lnTo>
                    <a:lnTo>
                      <a:pt x="79" y="128"/>
                    </a:lnTo>
                    <a:lnTo>
                      <a:pt x="79" y="134"/>
                    </a:lnTo>
                    <a:lnTo>
                      <a:pt x="71" y="132"/>
                    </a:lnTo>
                    <a:lnTo>
                      <a:pt x="66" y="130"/>
                    </a:lnTo>
                    <a:lnTo>
                      <a:pt x="60" y="127"/>
                    </a:lnTo>
                    <a:lnTo>
                      <a:pt x="55" y="123"/>
                    </a:lnTo>
                    <a:lnTo>
                      <a:pt x="50" y="119"/>
                    </a:lnTo>
                    <a:lnTo>
                      <a:pt x="45" y="116"/>
                    </a:lnTo>
                    <a:lnTo>
                      <a:pt x="40" y="112"/>
                    </a:lnTo>
                    <a:lnTo>
                      <a:pt x="36" y="109"/>
                    </a:lnTo>
                    <a:lnTo>
                      <a:pt x="32" y="104"/>
                    </a:lnTo>
                    <a:lnTo>
                      <a:pt x="27" y="99"/>
                    </a:lnTo>
                    <a:lnTo>
                      <a:pt x="22" y="95"/>
                    </a:lnTo>
                    <a:lnTo>
                      <a:pt x="18" y="92"/>
                    </a:lnTo>
                    <a:lnTo>
                      <a:pt x="14" y="87"/>
                    </a:lnTo>
                    <a:lnTo>
                      <a:pt x="9" y="84"/>
                    </a:lnTo>
                    <a:lnTo>
                      <a:pt x="4" y="80"/>
                    </a:lnTo>
                    <a:lnTo>
                      <a:pt x="0" y="78"/>
                    </a:lnTo>
                    <a:lnTo>
                      <a:pt x="1" y="73"/>
                    </a:lnTo>
                    <a:lnTo>
                      <a:pt x="2" y="68"/>
                    </a:lnTo>
                    <a:lnTo>
                      <a:pt x="2" y="63"/>
                    </a:lnTo>
                    <a:lnTo>
                      <a:pt x="2" y="58"/>
                    </a:lnTo>
                    <a:lnTo>
                      <a:pt x="2" y="52"/>
                    </a:lnTo>
                    <a:lnTo>
                      <a:pt x="2" y="47"/>
                    </a:lnTo>
                    <a:lnTo>
                      <a:pt x="2" y="42"/>
                    </a:lnTo>
                    <a:lnTo>
                      <a:pt x="2" y="37"/>
                    </a:lnTo>
                    <a:lnTo>
                      <a:pt x="2" y="31"/>
                    </a:lnTo>
                    <a:lnTo>
                      <a:pt x="2" y="26"/>
                    </a:lnTo>
                    <a:lnTo>
                      <a:pt x="2" y="21"/>
                    </a:lnTo>
                    <a:lnTo>
                      <a:pt x="3" y="16"/>
                    </a:lnTo>
                    <a:lnTo>
                      <a:pt x="4" y="11"/>
                    </a:lnTo>
                    <a:lnTo>
                      <a:pt x="6" y="7"/>
                    </a:lnTo>
                    <a:lnTo>
                      <a:pt x="9" y="3"/>
                    </a:lnTo>
                    <a:lnTo>
                      <a:pt x="13"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67" name="Freeform 16"/>
              <p:cNvSpPr>
                <a:spLocks/>
              </p:cNvSpPr>
              <p:nvPr/>
            </p:nvSpPr>
            <p:spPr bwMode="auto">
              <a:xfrm>
                <a:off x="4732" y="1855"/>
                <a:ext cx="215" cy="240"/>
              </a:xfrm>
              <a:custGeom>
                <a:avLst/>
                <a:gdLst>
                  <a:gd name="T0" fmla="*/ 1 w 429"/>
                  <a:gd name="T1" fmla="*/ 1 h 480"/>
                  <a:gd name="T2" fmla="*/ 1 w 429"/>
                  <a:gd name="T3" fmla="*/ 1 h 480"/>
                  <a:gd name="T4" fmla="*/ 1 w 429"/>
                  <a:gd name="T5" fmla="*/ 1 h 480"/>
                  <a:gd name="T6" fmla="*/ 1 w 429"/>
                  <a:gd name="T7" fmla="*/ 1 h 480"/>
                  <a:gd name="T8" fmla="*/ 1 w 429"/>
                  <a:gd name="T9" fmla="*/ 1 h 480"/>
                  <a:gd name="T10" fmla="*/ 1 w 429"/>
                  <a:gd name="T11" fmla="*/ 1 h 480"/>
                  <a:gd name="T12" fmla="*/ 1 w 429"/>
                  <a:gd name="T13" fmla="*/ 1 h 480"/>
                  <a:gd name="T14" fmla="*/ 1 w 429"/>
                  <a:gd name="T15" fmla="*/ 1 h 480"/>
                  <a:gd name="T16" fmla="*/ 1 w 429"/>
                  <a:gd name="T17" fmla="*/ 1 h 480"/>
                  <a:gd name="T18" fmla="*/ 1 w 429"/>
                  <a:gd name="T19" fmla="*/ 1 h 480"/>
                  <a:gd name="T20" fmla="*/ 1 w 429"/>
                  <a:gd name="T21" fmla="*/ 1 h 480"/>
                  <a:gd name="T22" fmla="*/ 1 w 429"/>
                  <a:gd name="T23" fmla="*/ 1 h 480"/>
                  <a:gd name="T24" fmla="*/ 1 w 429"/>
                  <a:gd name="T25" fmla="*/ 1 h 480"/>
                  <a:gd name="T26" fmla="*/ 1 w 429"/>
                  <a:gd name="T27" fmla="*/ 1 h 480"/>
                  <a:gd name="T28" fmla="*/ 1 w 429"/>
                  <a:gd name="T29" fmla="*/ 1 h 480"/>
                  <a:gd name="T30" fmla="*/ 1 w 429"/>
                  <a:gd name="T31" fmla="*/ 1 h 480"/>
                  <a:gd name="T32" fmla="*/ 1 w 429"/>
                  <a:gd name="T33" fmla="*/ 1 h 480"/>
                  <a:gd name="T34" fmla="*/ 1 w 429"/>
                  <a:gd name="T35" fmla="*/ 1 h 480"/>
                  <a:gd name="T36" fmla="*/ 1 w 429"/>
                  <a:gd name="T37" fmla="*/ 1 h 480"/>
                  <a:gd name="T38" fmla="*/ 1 w 429"/>
                  <a:gd name="T39" fmla="*/ 1 h 480"/>
                  <a:gd name="T40" fmla="*/ 1 w 429"/>
                  <a:gd name="T41" fmla="*/ 1 h 480"/>
                  <a:gd name="T42" fmla="*/ 1 w 429"/>
                  <a:gd name="T43" fmla="*/ 1 h 480"/>
                  <a:gd name="T44" fmla="*/ 1 w 429"/>
                  <a:gd name="T45" fmla="*/ 1 h 480"/>
                  <a:gd name="T46" fmla="*/ 1 w 429"/>
                  <a:gd name="T47" fmla="*/ 1 h 480"/>
                  <a:gd name="T48" fmla="*/ 1 w 429"/>
                  <a:gd name="T49" fmla="*/ 1 h 480"/>
                  <a:gd name="T50" fmla="*/ 1 w 429"/>
                  <a:gd name="T51" fmla="*/ 1 h 480"/>
                  <a:gd name="T52" fmla="*/ 1 w 429"/>
                  <a:gd name="T53" fmla="*/ 1 h 480"/>
                  <a:gd name="T54" fmla="*/ 1 w 429"/>
                  <a:gd name="T55" fmla="*/ 1 h 480"/>
                  <a:gd name="T56" fmla="*/ 1 w 429"/>
                  <a:gd name="T57" fmla="*/ 1 h 480"/>
                  <a:gd name="T58" fmla="*/ 1 w 429"/>
                  <a:gd name="T59" fmla="*/ 1 h 480"/>
                  <a:gd name="T60" fmla="*/ 1 w 429"/>
                  <a:gd name="T61" fmla="*/ 1 h 480"/>
                  <a:gd name="T62" fmla="*/ 1 w 429"/>
                  <a:gd name="T63" fmla="*/ 1 h 480"/>
                  <a:gd name="T64" fmla="*/ 1 w 429"/>
                  <a:gd name="T65" fmla="*/ 1 h 480"/>
                  <a:gd name="T66" fmla="*/ 1 w 429"/>
                  <a:gd name="T67" fmla="*/ 1 h 480"/>
                  <a:gd name="T68" fmla="*/ 1 w 429"/>
                  <a:gd name="T69" fmla="*/ 1 h 480"/>
                  <a:gd name="T70" fmla="*/ 1 w 429"/>
                  <a:gd name="T71" fmla="*/ 1 h 480"/>
                  <a:gd name="T72" fmla="*/ 1 w 429"/>
                  <a:gd name="T73" fmla="*/ 1 h 480"/>
                  <a:gd name="T74" fmla="*/ 1 w 429"/>
                  <a:gd name="T75" fmla="*/ 1 h 480"/>
                  <a:gd name="T76" fmla="*/ 1 w 429"/>
                  <a:gd name="T77" fmla="*/ 1 h 480"/>
                  <a:gd name="T78" fmla="*/ 1 w 429"/>
                  <a:gd name="T79" fmla="*/ 1 h 480"/>
                  <a:gd name="T80" fmla="*/ 1 w 429"/>
                  <a:gd name="T81" fmla="*/ 1 h 480"/>
                  <a:gd name="T82" fmla="*/ 1 w 429"/>
                  <a:gd name="T83" fmla="*/ 1 h 480"/>
                  <a:gd name="T84" fmla="*/ 1 w 429"/>
                  <a:gd name="T85" fmla="*/ 1 h 480"/>
                  <a:gd name="T86" fmla="*/ 1 w 429"/>
                  <a:gd name="T87" fmla="*/ 1 h 480"/>
                  <a:gd name="T88" fmla="*/ 1 w 429"/>
                  <a:gd name="T89" fmla="*/ 1 h 480"/>
                  <a:gd name="T90" fmla="*/ 1 w 429"/>
                  <a:gd name="T91" fmla="*/ 1 h 480"/>
                  <a:gd name="T92" fmla="*/ 1 w 429"/>
                  <a:gd name="T93" fmla="*/ 1 h 480"/>
                  <a:gd name="T94" fmla="*/ 1 w 429"/>
                  <a:gd name="T95" fmla="*/ 1 h 480"/>
                  <a:gd name="T96" fmla="*/ 1 w 429"/>
                  <a:gd name="T97" fmla="*/ 1 h 480"/>
                  <a:gd name="T98" fmla="*/ 1 w 429"/>
                  <a:gd name="T99" fmla="*/ 1 h 480"/>
                  <a:gd name="T100" fmla="*/ 1 w 429"/>
                  <a:gd name="T101" fmla="*/ 1 h 480"/>
                  <a:gd name="T102" fmla="*/ 1 w 429"/>
                  <a:gd name="T103" fmla="*/ 1 h 480"/>
                  <a:gd name="T104" fmla="*/ 1 w 429"/>
                  <a:gd name="T105" fmla="*/ 1 h 480"/>
                  <a:gd name="T106" fmla="*/ 1 w 429"/>
                  <a:gd name="T107" fmla="*/ 1 h 48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29"/>
                  <a:gd name="T163" fmla="*/ 0 h 480"/>
                  <a:gd name="T164" fmla="*/ 429 w 429"/>
                  <a:gd name="T165" fmla="*/ 480 h 48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29" h="480">
                    <a:moveTo>
                      <a:pt x="86" y="0"/>
                    </a:moveTo>
                    <a:lnTo>
                      <a:pt x="113" y="5"/>
                    </a:lnTo>
                    <a:lnTo>
                      <a:pt x="139" y="17"/>
                    </a:lnTo>
                    <a:lnTo>
                      <a:pt x="160" y="31"/>
                    </a:lnTo>
                    <a:lnTo>
                      <a:pt x="179" y="46"/>
                    </a:lnTo>
                    <a:lnTo>
                      <a:pt x="196" y="65"/>
                    </a:lnTo>
                    <a:lnTo>
                      <a:pt x="211" y="85"/>
                    </a:lnTo>
                    <a:lnTo>
                      <a:pt x="224" y="106"/>
                    </a:lnTo>
                    <a:lnTo>
                      <a:pt x="237" y="130"/>
                    </a:lnTo>
                    <a:lnTo>
                      <a:pt x="249" y="152"/>
                    </a:lnTo>
                    <a:lnTo>
                      <a:pt x="260" y="178"/>
                    </a:lnTo>
                    <a:lnTo>
                      <a:pt x="271" y="201"/>
                    </a:lnTo>
                    <a:lnTo>
                      <a:pt x="284" y="225"/>
                    </a:lnTo>
                    <a:lnTo>
                      <a:pt x="297" y="248"/>
                    </a:lnTo>
                    <a:lnTo>
                      <a:pt x="312" y="270"/>
                    </a:lnTo>
                    <a:lnTo>
                      <a:pt x="329" y="291"/>
                    </a:lnTo>
                    <a:lnTo>
                      <a:pt x="348" y="311"/>
                    </a:lnTo>
                    <a:lnTo>
                      <a:pt x="350" y="305"/>
                    </a:lnTo>
                    <a:lnTo>
                      <a:pt x="349" y="301"/>
                    </a:lnTo>
                    <a:lnTo>
                      <a:pt x="346" y="295"/>
                    </a:lnTo>
                    <a:lnTo>
                      <a:pt x="343" y="292"/>
                    </a:lnTo>
                    <a:lnTo>
                      <a:pt x="352" y="294"/>
                    </a:lnTo>
                    <a:lnTo>
                      <a:pt x="362" y="299"/>
                    </a:lnTo>
                    <a:lnTo>
                      <a:pt x="369" y="304"/>
                    </a:lnTo>
                    <a:lnTo>
                      <a:pt x="376" y="311"/>
                    </a:lnTo>
                    <a:lnTo>
                      <a:pt x="383" y="319"/>
                    </a:lnTo>
                    <a:lnTo>
                      <a:pt x="389" y="327"/>
                    </a:lnTo>
                    <a:lnTo>
                      <a:pt x="394" y="337"/>
                    </a:lnTo>
                    <a:lnTo>
                      <a:pt x="401" y="347"/>
                    </a:lnTo>
                    <a:lnTo>
                      <a:pt x="405" y="357"/>
                    </a:lnTo>
                    <a:lnTo>
                      <a:pt x="409" y="367"/>
                    </a:lnTo>
                    <a:lnTo>
                      <a:pt x="414" y="377"/>
                    </a:lnTo>
                    <a:lnTo>
                      <a:pt x="417" y="389"/>
                    </a:lnTo>
                    <a:lnTo>
                      <a:pt x="420" y="399"/>
                    </a:lnTo>
                    <a:lnTo>
                      <a:pt x="423" y="410"/>
                    </a:lnTo>
                    <a:lnTo>
                      <a:pt x="425" y="419"/>
                    </a:lnTo>
                    <a:lnTo>
                      <a:pt x="428" y="430"/>
                    </a:lnTo>
                    <a:lnTo>
                      <a:pt x="428" y="435"/>
                    </a:lnTo>
                    <a:lnTo>
                      <a:pt x="429" y="440"/>
                    </a:lnTo>
                    <a:lnTo>
                      <a:pt x="427" y="445"/>
                    </a:lnTo>
                    <a:lnTo>
                      <a:pt x="425" y="450"/>
                    </a:lnTo>
                    <a:lnTo>
                      <a:pt x="422" y="454"/>
                    </a:lnTo>
                    <a:lnTo>
                      <a:pt x="418" y="457"/>
                    </a:lnTo>
                    <a:lnTo>
                      <a:pt x="412" y="462"/>
                    </a:lnTo>
                    <a:lnTo>
                      <a:pt x="408" y="465"/>
                    </a:lnTo>
                    <a:lnTo>
                      <a:pt x="401" y="467"/>
                    </a:lnTo>
                    <a:lnTo>
                      <a:pt x="394" y="470"/>
                    </a:lnTo>
                    <a:lnTo>
                      <a:pt x="388" y="472"/>
                    </a:lnTo>
                    <a:lnTo>
                      <a:pt x="382" y="474"/>
                    </a:lnTo>
                    <a:lnTo>
                      <a:pt x="375" y="475"/>
                    </a:lnTo>
                    <a:lnTo>
                      <a:pt x="369" y="478"/>
                    </a:lnTo>
                    <a:lnTo>
                      <a:pt x="363" y="479"/>
                    </a:lnTo>
                    <a:lnTo>
                      <a:pt x="358" y="480"/>
                    </a:lnTo>
                    <a:lnTo>
                      <a:pt x="357" y="473"/>
                    </a:lnTo>
                    <a:lnTo>
                      <a:pt x="360" y="468"/>
                    </a:lnTo>
                    <a:lnTo>
                      <a:pt x="364" y="463"/>
                    </a:lnTo>
                    <a:lnTo>
                      <a:pt x="370" y="459"/>
                    </a:lnTo>
                    <a:lnTo>
                      <a:pt x="374" y="453"/>
                    </a:lnTo>
                    <a:lnTo>
                      <a:pt x="378" y="448"/>
                    </a:lnTo>
                    <a:lnTo>
                      <a:pt x="382" y="443"/>
                    </a:lnTo>
                    <a:lnTo>
                      <a:pt x="384" y="437"/>
                    </a:lnTo>
                    <a:lnTo>
                      <a:pt x="376" y="438"/>
                    </a:lnTo>
                    <a:lnTo>
                      <a:pt x="371" y="442"/>
                    </a:lnTo>
                    <a:lnTo>
                      <a:pt x="367" y="445"/>
                    </a:lnTo>
                    <a:lnTo>
                      <a:pt x="363" y="450"/>
                    </a:lnTo>
                    <a:lnTo>
                      <a:pt x="358" y="454"/>
                    </a:lnTo>
                    <a:lnTo>
                      <a:pt x="353" y="460"/>
                    </a:lnTo>
                    <a:lnTo>
                      <a:pt x="349" y="464"/>
                    </a:lnTo>
                    <a:lnTo>
                      <a:pt x="346" y="469"/>
                    </a:lnTo>
                    <a:lnTo>
                      <a:pt x="339" y="464"/>
                    </a:lnTo>
                    <a:lnTo>
                      <a:pt x="334" y="459"/>
                    </a:lnTo>
                    <a:lnTo>
                      <a:pt x="327" y="456"/>
                    </a:lnTo>
                    <a:lnTo>
                      <a:pt x="321" y="460"/>
                    </a:lnTo>
                    <a:lnTo>
                      <a:pt x="320" y="455"/>
                    </a:lnTo>
                    <a:lnTo>
                      <a:pt x="321" y="452"/>
                    </a:lnTo>
                    <a:lnTo>
                      <a:pt x="322" y="447"/>
                    </a:lnTo>
                    <a:lnTo>
                      <a:pt x="325" y="442"/>
                    </a:lnTo>
                    <a:lnTo>
                      <a:pt x="329" y="435"/>
                    </a:lnTo>
                    <a:lnTo>
                      <a:pt x="332" y="430"/>
                    </a:lnTo>
                    <a:lnTo>
                      <a:pt x="336" y="424"/>
                    </a:lnTo>
                    <a:lnTo>
                      <a:pt x="339" y="418"/>
                    </a:lnTo>
                    <a:lnTo>
                      <a:pt x="341" y="412"/>
                    </a:lnTo>
                    <a:lnTo>
                      <a:pt x="343" y="408"/>
                    </a:lnTo>
                    <a:lnTo>
                      <a:pt x="345" y="402"/>
                    </a:lnTo>
                    <a:lnTo>
                      <a:pt x="345" y="398"/>
                    </a:lnTo>
                    <a:lnTo>
                      <a:pt x="342" y="395"/>
                    </a:lnTo>
                    <a:lnTo>
                      <a:pt x="338" y="393"/>
                    </a:lnTo>
                    <a:lnTo>
                      <a:pt x="332" y="392"/>
                    </a:lnTo>
                    <a:lnTo>
                      <a:pt x="323" y="393"/>
                    </a:lnTo>
                    <a:lnTo>
                      <a:pt x="321" y="397"/>
                    </a:lnTo>
                    <a:lnTo>
                      <a:pt x="318" y="402"/>
                    </a:lnTo>
                    <a:lnTo>
                      <a:pt x="314" y="408"/>
                    </a:lnTo>
                    <a:lnTo>
                      <a:pt x="308" y="412"/>
                    </a:lnTo>
                    <a:lnTo>
                      <a:pt x="302" y="415"/>
                    </a:lnTo>
                    <a:lnTo>
                      <a:pt x="296" y="418"/>
                    </a:lnTo>
                    <a:lnTo>
                      <a:pt x="290" y="421"/>
                    </a:lnTo>
                    <a:lnTo>
                      <a:pt x="284" y="425"/>
                    </a:lnTo>
                    <a:lnTo>
                      <a:pt x="278" y="425"/>
                    </a:lnTo>
                    <a:lnTo>
                      <a:pt x="271" y="427"/>
                    </a:lnTo>
                    <a:lnTo>
                      <a:pt x="266" y="427"/>
                    </a:lnTo>
                    <a:lnTo>
                      <a:pt x="262" y="427"/>
                    </a:lnTo>
                    <a:lnTo>
                      <a:pt x="255" y="425"/>
                    </a:lnTo>
                    <a:lnTo>
                      <a:pt x="254" y="420"/>
                    </a:lnTo>
                    <a:lnTo>
                      <a:pt x="259" y="416"/>
                    </a:lnTo>
                    <a:lnTo>
                      <a:pt x="265" y="412"/>
                    </a:lnTo>
                    <a:lnTo>
                      <a:pt x="271" y="408"/>
                    </a:lnTo>
                    <a:lnTo>
                      <a:pt x="277" y="402"/>
                    </a:lnTo>
                    <a:lnTo>
                      <a:pt x="282" y="397"/>
                    </a:lnTo>
                    <a:lnTo>
                      <a:pt x="287" y="393"/>
                    </a:lnTo>
                    <a:lnTo>
                      <a:pt x="292" y="389"/>
                    </a:lnTo>
                    <a:lnTo>
                      <a:pt x="297" y="384"/>
                    </a:lnTo>
                    <a:lnTo>
                      <a:pt x="299" y="379"/>
                    </a:lnTo>
                    <a:lnTo>
                      <a:pt x="302" y="374"/>
                    </a:lnTo>
                    <a:lnTo>
                      <a:pt x="304" y="367"/>
                    </a:lnTo>
                    <a:lnTo>
                      <a:pt x="304" y="362"/>
                    </a:lnTo>
                    <a:lnTo>
                      <a:pt x="304" y="356"/>
                    </a:lnTo>
                    <a:lnTo>
                      <a:pt x="302" y="350"/>
                    </a:lnTo>
                    <a:lnTo>
                      <a:pt x="299" y="343"/>
                    </a:lnTo>
                    <a:lnTo>
                      <a:pt x="295" y="338"/>
                    </a:lnTo>
                    <a:lnTo>
                      <a:pt x="290" y="338"/>
                    </a:lnTo>
                    <a:lnTo>
                      <a:pt x="286" y="340"/>
                    </a:lnTo>
                    <a:lnTo>
                      <a:pt x="282" y="342"/>
                    </a:lnTo>
                    <a:lnTo>
                      <a:pt x="279" y="345"/>
                    </a:lnTo>
                    <a:lnTo>
                      <a:pt x="272" y="350"/>
                    </a:lnTo>
                    <a:lnTo>
                      <a:pt x="266" y="359"/>
                    </a:lnTo>
                    <a:lnTo>
                      <a:pt x="259" y="365"/>
                    </a:lnTo>
                    <a:lnTo>
                      <a:pt x="253" y="374"/>
                    </a:lnTo>
                    <a:lnTo>
                      <a:pt x="247" y="381"/>
                    </a:lnTo>
                    <a:lnTo>
                      <a:pt x="240" y="388"/>
                    </a:lnTo>
                    <a:lnTo>
                      <a:pt x="236" y="390"/>
                    </a:lnTo>
                    <a:lnTo>
                      <a:pt x="232" y="392"/>
                    </a:lnTo>
                    <a:lnTo>
                      <a:pt x="228" y="393"/>
                    </a:lnTo>
                    <a:lnTo>
                      <a:pt x="224" y="395"/>
                    </a:lnTo>
                    <a:lnTo>
                      <a:pt x="219" y="395"/>
                    </a:lnTo>
                    <a:lnTo>
                      <a:pt x="215" y="395"/>
                    </a:lnTo>
                    <a:lnTo>
                      <a:pt x="209" y="394"/>
                    </a:lnTo>
                    <a:lnTo>
                      <a:pt x="205" y="393"/>
                    </a:lnTo>
                    <a:lnTo>
                      <a:pt x="205" y="389"/>
                    </a:lnTo>
                    <a:lnTo>
                      <a:pt x="207" y="384"/>
                    </a:lnTo>
                    <a:lnTo>
                      <a:pt x="209" y="380"/>
                    </a:lnTo>
                    <a:lnTo>
                      <a:pt x="214" y="376"/>
                    </a:lnTo>
                    <a:lnTo>
                      <a:pt x="216" y="372"/>
                    </a:lnTo>
                    <a:lnTo>
                      <a:pt x="222" y="367"/>
                    </a:lnTo>
                    <a:lnTo>
                      <a:pt x="226" y="364"/>
                    </a:lnTo>
                    <a:lnTo>
                      <a:pt x="231" y="360"/>
                    </a:lnTo>
                    <a:lnTo>
                      <a:pt x="235" y="356"/>
                    </a:lnTo>
                    <a:lnTo>
                      <a:pt x="240" y="352"/>
                    </a:lnTo>
                    <a:lnTo>
                      <a:pt x="244" y="347"/>
                    </a:lnTo>
                    <a:lnTo>
                      <a:pt x="249" y="343"/>
                    </a:lnTo>
                    <a:lnTo>
                      <a:pt x="251" y="338"/>
                    </a:lnTo>
                    <a:lnTo>
                      <a:pt x="255" y="334"/>
                    </a:lnTo>
                    <a:lnTo>
                      <a:pt x="258" y="328"/>
                    </a:lnTo>
                    <a:lnTo>
                      <a:pt x="260" y="324"/>
                    </a:lnTo>
                    <a:lnTo>
                      <a:pt x="257" y="325"/>
                    </a:lnTo>
                    <a:lnTo>
                      <a:pt x="252" y="326"/>
                    </a:lnTo>
                    <a:lnTo>
                      <a:pt x="248" y="328"/>
                    </a:lnTo>
                    <a:lnTo>
                      <a:pt x="244" y="330"/>
                    </a:lnTo>
                    <a:lnTo>
                      <a:pt x="240" y="332"/>
                    </a:lnTo>
                    <a:lnTo>
                      <a:pt x="235" y="336"/>
                    </a:lnTo>
                    <a:lnTo>
                      <a:pt x="231" y="339"/>
                    </a:lnTo>
                    <a:lnTo>
                      <a:pt x="227" y="342"/>
                    </a:lnTo>
                    <a:lnTo>
                      <a:pt x="222" y="345"/>
                    </a:lnTo>
                    <a:lnTo>
                      <a:pt x="216" y="347"/>
                    </a:lnTo>
                    <a:lnTo>
                      <a:pt x="211" y="350"/>
                    </a:lnTo>
                    <a:lnTo>
                      <a:pt x="207" y="354"/>
                    </a:lnTo>
                    <a:lnTo>
                      <a:pt x="201" y="356"/>
                    </a:lnTo>
                    <a:lnTo>
                      <a:pt x="197" y="358"/>
                    </a:lnTo>
                    <a:lnTo>
                      <a:pt x="193" y="360"/>
                    </a:lnTo>
                    <a:lnTo>
                      <a:pt x="190" y="362"/>
                    </a:lnTo>
                    <a:lnTo>
                      <a:pt x="183" y="363"/>
                    </a:lnTo>
                    <a:lnTo>
                      <a:pt x="179" y="364"/>
                    </a:lnTo>
                    <a:lnTo>
                      <a:pt x="175" y="363"/>
                    </a:lnTo>
                    <a:lnTo>
                      <a:pt x="172" y="362"/>
                    </a:lnTo>
                    <a:lnTo>
                      <a:pt x="170" y="358"/>
                    </a:lnTo>
                    <a:lnTo>
                      <a:pt x="168" y="355"/>
                    </a:lnTo>
                    <a:lnTo>
                      <a:pt x="167" y="350"/>
                    </a:lnTo>
                    <a:lnTo>
                      <a:pt x="167" y="347"/>
                    </a:lnTo>
                    <a:lnTo>
                      <a:pt x="167" y="344"/>
                    </a:lnTo>
                    <a:lnTo>
                      <a:pt x="170" y="340"/>
                    </a:lnTo>
                    <a:lnTo>
                      <a:pt x="177" y="335"/>
                    </a:lnTo>
                    <a:lnTo>
                      <a:pt x="187" y="329"/>
                    </a:lnTo>
                    <a:lnTo>
                      <a:pt x="195" y="324"/>
                    </a:lnTo>
                    <a:lnTo>
                      <a:pt x="205" y="319"/>
                    </a:lnTo>
                    <a:lnTo>
                      <a:pt x="212" y="312"/>
                    </a:lnTo>
                    <a:lnTo>
                      <a:pt x="220" y="306"/>
                    </a:lnTo>
                    <a:lnTo>
                      <a:pt x="228" y="300"/>
                    </a:lnTo>
                    <a:lnTo>
                      <a:pt x="235" y="292"/>
                    </a:lnTo>
                    <a:lnTo>
                      <a:pt x="241" y="285"/>
                    </a:lnTo>
                    <a:lnTo>
                      <a:pt x="246" y="277"/>
                    </a:lnTo>
                    <a:lnTo>
                      <a:pt x="249" y="269"/>
                    </a:lnTo>
                    <a:lnTo>
                      <a:pt x="251" y="260"/>
                    </a:lnTo>
                    <a:lnTo>
                      <a:pt x="252" y="251"/>
                    </a:lnTo>
                    <a:lnTo>
                      <a:pt x="252" y="242"/>
                    </a:lnTo>
                    <a:lnTo>
                      <a:pt x="250" y="232"/>
                    </a:lnTo>
                    <a:lnTo>
                      <a:pt x="247" y="221"/>
                    </a:lnTo>
                    <a:lnTo>
                      <a:pt x="247" y="217"/>
                    </a:lnTo>
                    <a:lnTo>
                      <a:pt x="247" y="215"/>
                    </a:lnTo>
                    <a:lnTo>
                      <a:pt x="245" y="220"/>
                    </a:lnTo>
                    <a:lnTo>
                      <a:pt x="243" y="224"/>
                    </a:lnTo>
                    <a:lnTo>
                      <a:pt x="241" y="229"/>
                    </a:lnTo>
                    <a:lnTo>
                      <a:pt x="238" y="233"/>
                    </a:lnTo>
                    <a:lnTo>
                      <a:pt x="236" y="238"/>
                    </a:lnTo>
                    <a:lnTo>
                      <a:pt x="234" y="242"/>
                    </a:lnTo>
                    <a:lnTo>
                      <a:pt x="232" y="247"/>
                    </a:lnTo>
                    <a:lnTo>
                      <a:pt x="231" y="252"/>
                    </a:lnTo>
                    <a:lnTo>
                      <a:pt x="229" y="256"/>
                    </a:lnTo>
                    <a:lnTo>
                      <a:pt x="227" y="262"/>
                    </a:lnTo>
                    <a:lnTo>
                      <a:pt x="226" y="267"/>
                    </a:lnTo>
                    <a:lnTo>
                      <a:pt x="224" y="272"/>
                    </a:lnTo>
                    <a:lnTo>
                      <a:pt x="223" y="276"/>
                    </a:lnTo>
                    <a:lnTo>
                      <a:pt x="222" y="283"/>
                    </a:lnTo>
                    <a:lnTo>
                      <a:pt x="220" y="288"/>
                    </a:lnTo>
                    <a:lnTo>
                      <a:pt x="220" y="293"/>
                    </a:lnTo>
                    <a:lnTo>
                      <a:pt x="214" y="291"/>
                    </a:lnTo>
                    <a:lnTo>
                      <a:pt x="212" y="290"/>
                    </a:lnTo>
                    <a:lnTo>
                      <a:pt x="209" y="287"/>
                    </a:lnTo>
                    <a:lnTo>
                      <a:pt x="208" y="285"/>
                    </a:lnTo>
                    <a:lnTo>
                      <a:pt x="207" y="280"/>
                    </a:lnTo>
                    <a:lnTo>
                      <a:pt x="209" y="276"/>
                    </a:lnTo>
                    <a:lnTo>
                      <a:pt x="209" y="272"/>
                    </a:lnTo>
                    <a:lnTo>
                      <a:pt x="212" y="268"/>
                    </a:lnTo>
                    <a:lnTo>
                      <a:pt x="213" y="263"/>
                    </a:lnTo>
                    <a:lnTo>
                      <a:pt x="215" y="257"/>
                    </a:lnTo>
                    <a:lnTo>
                      <a:pt x="216" y="253"/>
                    </a:lnTo>
                    <a:lnTo>
                      <a:pt x="219" y="248"/>
                    </a:lnTo>
                    <a:lnTo>
                      <a:pt x="219" y="242"/>
                    </a:lnTo>
                    <a:lnTo>
                      <a:pt x="222" y="238"/>
                    </a:lnTo>
                    <a:lnTo>
                      <a:pt x="220" y="234"/>
                    </a:lnTo>
                    <a:lnTo>
                      <a:pt x="220" y="230"/>
                    </a:lnTo>
                    <a:lnTo>
                      <a:pt x="215" y="233"/>
                    </a:lnTo>
                    <a:lnTo>
                      <a:pt x="212" y="235"/>
                    </a:lnTo>
                    <a:lnTo>
                      <a:pt x="209" y="238"/>
                    </a:lnTo>
                    <a:lnTo>
                      <a:pt x="207" y="242"/>
                    </a:lnTo>
                    <a:lnTo>
                      <a:pt x="205" y="247"/>
                    </a:lnTo>
                    <a:lnTo>
                      <a:pt x="205" y="251"/>
                    </a:lnTo>
                    <a:lnTo>
                      <a:pt x="203" y="255"/>
                    </a:lnTo>
                    <a:lnTo>
                      <a:pt x="203" y="260"/>
                    </a:lnTo>
                    <a:lnTo>
                      <a:pt x="201" y="265"/>
                    </a:lnTo>
                    <a:lnTo>
                      <a:pt x="200" y="269"/>
                    </a:lnTo>
                    <a:lnTo>
                      <a:pt x="199" y="273"/>
                    </a:lnTo>
                    <a:lnTo>
                      <a:pt x="198" y="277"/>
                    </a:lnTo>
                    <a:lnTo>
                      <a:pt x="195" y="281"/>
                    </a:lnTo>
                    <a:lnTo>
                      <a:pt x="192" y="285"/>
                    </a:lnTo>
                    <a:lnTo>
                      <a:pt x="188" y="287"/>
                    </a:lnTo>
                    <a:lnTo>
                      <a:pt x="184" y="290"/>
                    </a:lnTo>
                    <a:lnTo>
                      <a:pt x="184" y="280"/>
                    </a:lnTo>
                    <a:lnTo>
                      <a:pt x="184" y="270"/>
                    </a:lnTo>
                    <a:lnTo>
                      <a:pt x="184" y="260"/>
                    </a:lnTo>
                    <a:lnTo>
                      <a:pt x="187" y="252"/>
                    </a:lnTo>
                    <a:lnTo>
                      <a:pt x="187" y="241"/>
                    </a:lnTo>
                    <a:lnTo>
                      <a:pt x="189" y="233"/>
                    </a:lnTo>
                    <a:lnTo>
                      <a:pt x="190" y="222"/>
                    </a:lnTo>
                    <a:lnTo>
                      <a:pt x="192" y="213"/>
                    </a:lnTo>
                    <a:lnTo>
                      <a:pt x="192" y="202"/>
                    </a:lnTo>
                    <a:lnTo>
                      <a:pt x="194" y="193"/>
                    </a:lnTo>
                    <a:lnTo>
                      <a:pt x="194" y="183"/>
                    </a:lnTo>
                    <a:lnTo>
                      <a:pt x="196" y="174"/>
                    </a:lnTo>
                    <a:lnTo>
                      <a:pt x="196" y="164"/>
                    </a:lnTo>
                    <a:lnTo>
                      <a:pt x="197" y="155"/>
                    </a:lnTo>
                    <a:lnTo>
                      <a:pt x="197" y="145"/>
                    </a:lnTo>
                    <a:lnTo>
                      <a:pt x="197" y="135"/>
                    </a:lnTo>
                    <a:lnTo>
                      <a:pt x="191" y="141"/>
                    </a:lnTo>
                    <a:lnTo>
                      <a:pt x="187" y="147"/>
                    </a:lnTo>
                    <a:lnTo>
                      <a:pt x="184" y="150"/>
                    </a:lnTo>
                    <a:lnTo>
                      <a:pt x="184" y="156"/>
                    </a:lnTo>
                    <a:lnTo>
                      <a:pt x="182" y="159"/>
                    </a:lnTo>
                    <a:lnTo>
                      <a:pt x="181" y="163"/>
                    </a:lnTo>
                    <a:lnTo>
                      <a:pt x="179" y="170"/>
                    </a:lnTo>
                    <a:lnTo>
                      <a:pt x="175" y="177"/>
                    </a:lnTo>
                    <a:lnTo>
                      <a:pt x="171" y="180"/>
                    </a:lnTo>
                    <a:lnTo>
                      <a:pt x="164" y="182"/>
                    </a:lnTo>
                    <a:lnTo>
                      <a:pt x="160" y="189"/>
                    </a:lnTo>
                    <a:lnTo>
                      <a:pt x="157" y="195"/>
                    </a:lnTo>
                    <a:lnTo>
                      <a:pt x="155" y="196"/>
                    </a:lnTo>
                    <a:lnTo>
                      <a:pt x="154" y="195"/>
                    </a:lnTo>
                    <a:lnTo>
                      <a:pt x="153" y="191"/>
                    </a:lnTo>
                    <a:lnTo>
                      <a:pt x="152" y="185"/>
                    </a:lnTo>
                    <a:lnTo>
                      <a:pt x="150" y="178"/>
                    </a:lnTo>
                    <a:lnTo>
                      <a:pt x="150" y="170"/>
                    </a:lnTo>
                    <a:lnTo>
                      <a:pt x="149" y="160"/>
                    </a:lnTo>
                    <a:lnTo>
                      <a:pt x="149" y="150"/>
                    </a:lnTo>
                    <a:lnTo>
                      <a:pt x="149" y="140"/>
                    </a:lnTo>
                    <a:lnTo>
                      <a:pt x="150" y="130"/>
                    </a:lnTo>
                    <a:lnTo>
                      <a:pt x="150" y="121"/>
                    </a:lnTo>
                    <a:lnTo>
                      <a:pt x="150" y="113"/>
                    </a:lnTo>
                    <a:lnTo>
                      <a:pt x="150" y="106"/>
                    </a:lnTo>
                    <a:lnTo>
                      <a:pt x="152" y="102"/>
                    </a:lnTo>
                    <a:lnTo>
                      <a:pt x="152" y="96"/>
                    </a:lnTo>
                    <a:lnTo>
                      <a:pt x="152" y="92"/>
                    </a:lnTo>
                    <a:lnTo>
                      <a:pt x="150" y="88"/>
                    </a:lnTo>
                    <a:lnTo>
                      <a:pt x="150" y="83"/>
                    </a:lnTo>
                    <a:lnTo>
                      <a:pt x="149" y="78"/>
                    </a:lnTo>
                    <a:lnTo>
                      <a:pt x="148" y="73"/>
                    </a:lnTo>
                    <a:lnTo>
                      <a:pt x="147" y="69"/>
                    </a:lnTo>
                    <a:lnTo>
                      <a:pt x="145" y="66"/>
                    </a:lnTo>
                    <a:lnTo>
                      <a:pt x="142" y="60"/>
                    </a:lnTo>
                    <a:lnTo>
                      <a:pt x="140" y="56"/>
                    </a:lnTo>
                    <a:lnTo>
                      <a:pt x="137" y="53"/>
                    </a:lnTo>
                    <a:lnTo>
                      <a:pt x="135" y="51"/>
                    </a:lnTo>
                    <a:lnTo>
                      <a:pt x="127" y="43"/>
                    </a:lnTo>
                    <a:lnTo>
                      <a:pt x="120" y="40"/>
                    </a:lnTo>
                    <a:lnTo>
                      <a:pt x="123" y="49"/>
                    </a:lnTo>
                    <a:lnTo>
                      <a:pt x="125" y="58"/>
                    </a:lnTo>
                    <a:lnTo>
                      <a:pt x="125" y="67"/>
                    </a:lnTo>
                    <a:lnTo>
                      <a:pt x="126" y="76"/>
                    </a:lnTo>
                    <a:lnTo>
                      <a:pt x="124" y="85"/>
                    </a:lnTo>
                    <a:lnTo>
                      <a:pt x="122" y="93"/>
                    </a:lnTo>
                    <a:lnTo>
                      <a:pt x="120" y="103"/>
                    </a:lnTo>
                    <a:lnTo>
                      <a:pt x="118" y="111"/>
                    </a:lnTo>
                    <a:lnTo>
                      <a:pt x="114" y="120"/>
                    </a:lnTo>
                    <a:lnTo>
                      <a:pt x="112" y="128"/>
                    </a:lnTo>
                    <a:lnTo>
                      <a:pt x="109" y="138"/>
                    </a:lnTo>
                    <a:lnTo>
                      <a:pt x="108" y="146"/>
                    </a:lnTo>
                    <a:lnTo>
                      <a:pt x="107" y="156"/>
                    </a:lnTo>
                    <a:lnTo>
                      <a:pt x="107" y="164"/>
                    </a:lnTo>
                    <a:lnTo>
                      <a:pt x="108" y="174"/>
                    </a:lnTo>
                    <a:lnTo>
                      <a:pt x="111" y="185"/>
                    </a:lnTo>
                    <a:lnTo>
                      <a:pt x="112" y="197"/>
                    </a:lnTo>
                    <a:lnTo>
                      <a:pt x="114" y="210"/>
                    </a:lnTo>
                    <a:lnTo>
                      <a:pt x="116" y="223"/>
                    </a:lnTo>
                    <a:lnTo>
                      <a:pt x="119" y="238"/>
                    </a:lnTo>
                    <a:lnTo>
                      <a:pt x="120" y="251"/>
                    </a:lnTo>
                    <a:lnTo>
                      <a:pt x="122" y="266"/>
                    </a:lnTo>
                    <a:lnTo>
                      <a:pt x="123" y="280"/>
                    </a:lnTo>
                    <a:lnTo>
                      <a:pt x="124" y="294"/>
                    </a:lnTo>
                    <a:lnTo>
                      <a:pt x="123" y="307"/>
                    </a:lnTo>
                    <a:lnTo>
                      <a:pt x="122" y="321"/>
                    </a:lnTo>
                    <a:lnTo>
                      <a:pt x="119" y="334"/>
                    </a:lnTo>
                    <a:lnTo>
                      <a:pt x="114" y="346"/>
                    </a:lnTo>
                    <a:lnTo>
                      <a:pt x="109" y="357"/>
                    </a:lnTo>
                    <a:lnTo>
                      <a:pt x="102" y="368"/>
                    </a:lnTo>
                    <a:lnTo>
                      <a:pt x="93" y="378"/>
                    </a:lnTo>
                    <a:lnTo>
                      <a:pt x="83" y="388"/>
                    </a:lnTo>
                    <a:lnTo>
                      <a:pt x="76" y="373"/>
                    </a:lnTo>
                    <a:lnTo>
                      <a:pt x="71" y="357"/>
                    </a:lnTo>
                    <a:lnTo>
                      <a:pt x="65" y="341"/>
                    </a:lnTo>
                    <a:lnTo>
                      <a:pt x="60" y="326"/>
                    </a:lnTo>
                    <a:lnTo>
                      <a:pt x="55" y="310"/>
                    </a:lnTo>
                    <a:lnTo>
                      <a:pt x="51" y="295"/>
                    </a:lnTo>
                    <a:lnTo>
                      <a:pt x="46" y="281"/>
                    </a:lnTo>
                    <a:lnTo>
                      <a:pt x="42" y="267"/>
                    </a:lnTo>
                    <a:lnTo>
                      <a:pt x="37" y="251"/>
                    </a:lnTo>
                    <a:lnTo>
                      <a:pt x="32" y="236"/>
                    </a:lnTo>
                    <a:lnTo>
                      <a:pt x="26" y="221"/>
                    </a:lnTo>
                    <a:lnTo>
                      <a:pt x="22" y="206"/>
                    </a:lnTo>
                    <a:lnTo>
                      <a:pt x="16" y="192"/>
                    </a:lnTo>
                    <a:lnTo>
                      <a:pt x="10" y="178"/>
                    </a:lnTo>
                    <a:lnTo>
                      <a:pt x="5" y="163"/>
                    </a:lnTo>
                    <a:lnTo>
                      <a:pt x="0" y="148"/>
                    </a:lnTo>
                    <a:lnTo>
                      <a:pt x="4" y="145"/>
                    </a:lnTo>
                    <a:lnTo>
                      <a:pt x="8" y="144"/>
                    </a:lnTo>
                    <a:lnTo>
                      <a:pt x="14" y="144"/>
                    </a:lnTo>
                    <a:lnTo>
                      <a:pt x="20" y="146"/>
                    </a:lnTo>
                    <a:lnTo>
                      <a:pt x="25" y="149"/>
                    </a:lnTo>
                    <a:lnTo>
                      <a:pt x="33" y="152"/>
                    </a:lnTo>
                    <a:lnTo>
                      <a:pt x="39" y="158"/>
                    </a:lnTo>
                    <a:lnTo>
                      <a:pt x="45" y="162"/>
                    </a:lnTo>
                    <a:lnTo>
                      <a:pt x="52" y="165"/>
                    </a:lnTo>
                    <a:lnTo>
                      <a:pt x="57" y="167"/>
                    </a:lnTo>
                    <a:lnTo>
                      <a:pt x="62" y="169"/>
                    </a:lnTo>
                    <a:lnTo>
                      <a:pt x="69" y="169"/>
                    </a:lnTo>
                    <a:lnTo>
                      <a:pt x="73" y="167"/>
                    </a:lnTo>
                    <a:lnTo>
                      <a:pt x="77" y="163"/>
                    </a:lnTo>
                    <a:lnTo>
                      <a:pt x="81" y="155"/>
                    </a:lnTo>
                    <a:lnTo>
                      <a:pt x="85" y="145"/>
                    </a:lnTo>
                    <a:lnTo>
                      <a:pt x="87" y="135"/>
                    </a:lnTo>
                    <a:lnTo>
                      <a:pt x="88" y="127"/>
                    </a:lnTo>
                    <a:lnTo>
                      <a:pt x="89" y="117"/>
                    </a:lnTo>
                    <a:lnTo>
                      <a:pt x="90" y="109"/>
                    </a:lnTo>
                    <a:lnTo>
                      <a:pt x="88" y="99"/>
                    </a:lnTo>
                    <a:lnTo>
                      <a:pt x="87" y="90"/>
                    </a:lnTo>
                    <a:lnTo>
                      <a:pt x="86" y="80"/>
                    </a:lnTo>
                    <a:lnTo>
                      <a:pt x="85" y="71"/>
                    </a:lnTo>
                    <a:lnTo>
                      <a:pt x="83" y="61"/>
                    </a:lnTo>
                    <a:lnTo>
                      <a:pt x="81" y="52"/>
                    </a:lnTo>
                    <a:lnTo>
                      <a:pt x="79" y="43"/>
                    </a:lnTo>
                    <a:lnTo>
                      <a:pt x="79" y="34"/>
                    </a:lnTo>
                    <a:lnTo>
                      <a:pt x="78" y="25"/>
                    </a:lnTo>
                    <a:lnTo>
                      <a:pt x="78" y="18"/>
                    </a:lnTo>
                    <a:lnTo>
                      <a:pt x="79" y="10"/>
                    </a:lnTo>
                    <a:lnTo>
                      <a:pt x="83" y="3"/>
                    </a:lnTo>
                    <a:lnTo>
                      <a:pt x="84" y="2"/>
                    </a:lnTo>
                    <a:lnTo>
                      <a:pt x="86"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68" name="Freeform 17"/>
              <p:cNvSpPr>
                <a:spLocks/>
              </p:cNvSpPr>
              <p:nvPr/>
            </p:nvSpPr>
            <p:spPr bwMode="auto">
              <a:xfrm>
                <a:off x="4482" y="1871"/>
                <a:ext cx="287" cy="327"/>
              </a:xfrm>
              <a:custGeom>
                <a:avLst/>
                <a:gdLst>
                  <a:gd name="T0" fmla="*/ 1 w 574"/>
                  <a:gd name="T1" fmla="*/ 1 h 653"/>
                  <a:gd name="T2" fmla="*/ 1 w 574"/>
                  <a:gd name="T3" fmla="*/ 1 h 653"/>
                  <a:gd name="T4" fmla="*/ 1 w 574"/>
                  <a:gd name="T5" fmla="*/ 1 h 653"/>
                  <a:gd name="T6" fmla="*/ 1 w 574"/>
                  <a:gd name="T7" fmla="*/ 1 h 653"/>
                  <a:gd name="T8" fmla="*/ 1 w 574"/>
                  <a:gd name="T9" fmla="*/ 1 h 653"/>
                  <a:gd name="T10" fmla="*/ 1 w 574"/>
                  <a:gd name="T11" fmla="*/ 1 h 653"/>
                  <a:gd name="T12" fmla="*/ 1 w 574"/>
                  <a:gd name="T13" fmla="*/ 1 h 653"/>
                  <a:gd name="T14" fmla="*/ 1 w 574"/>
                  <a:gd name="T15" fmla="*/ 1 h 653"/>
                  <a:gd name="T16" fmla="*/ 1 w 574"/>
                  <a:gd name="T17" fmla="*/ 1 h 653"/>
                  <a:gd name="T18" fmla="*/ 1 w 574"/>
                  <a:gd name="T19" fmla="*/ 1 h 653"/>
                  <a:gd name="T20" fmla="*/ 1 w 574"/>
                  <a:gd name="T21" fmla="*/ 1 h 653"/>
                  <a:gd name="T22" fmla="*/ 1 w 574"/>
                  <a:gd name="T23" fmla="*/ 1 h 653"/>
                  <a:gd name="T24" fmla="*/ 1 w 574"/>
                  <a:gd name="T25" fmla="*/ 1 h 653"/>
                  <a:gd name="T26" fmla="*/ 1 w 574"/>
                  <a:gd name="T27" fmla="*/ 1 h 653"/>
                  <a:gd name="T28" fmla="*/ 1 w 574"/>
                  <a:gd name="T29" fmla="*/ 1 h 653"/>
                  <a:gd name="T30" fmla="*/ 1 w 574"/>
                  <a:gd name="T31" fmla="*/ 1 h 653"/>
                  <a:gd name="T32" fmla="*/ 1 w 574"/>
                  <a:gd name="T33" fmla="*/ 1 h 653"/>
                  <a:gd name="T34" fmla="*/ 1 w 574"/>
                  <a:gd name="T35" fmla="*/ 1 h 653"/>
                  <a:gd name="T36" fmla="*/ 1 w 574"/>
                  <a:gd name="T37" fmla="*/ 1 h 653"/>
                  <a:gd name="T38" fmla="*/ 1 w 574"/>
                  <a:gd name="T39" fmla="*/ 1 h 653"/>
                  <a:gd name="T40" fmla="*/ 1 w 574"/>
                  <a:gd name="T41" fmla="*/ 1 h 653"/>
                  <a:gd name="T42" fmla="*/ 1 w 574"/>
                  <a:gd name="T43" fmla="*/ 1 h 653"/>
                  <a:gd name="T44" fmla="*/ 1 w 574"/>
                  <a:gd name="T45" fmla="*/ 1 h 653"/>
                  <a:gd name="T46" fmla="*/ 1 w 574"/>
                  <a:gd name="T47" fmla="*/ 1 h 653"/>
                  <a:gd name="T48" fmla="*/ 1 w 574"/>
                  <a:gd name="T49" fmla="*/ 1 h 653"/>
                  <a:gd name="T50" fmla="*/ 1 w 574"/>
                  <a:gd name="T51" fmla="*/ 1 h 653"/>
                  <a:gd name="T52" fmla="*/ 1 w 574"/>
                  <a:gd name="T53" fmla="*/ 1 h 653"/>
                  <a:gd name="T54" fmla="*/ 1 w 574"/>
                  <a:gd name="T55" fmla="*/ 1 h 653"/>
                  <a:gd name="T56" fmla="*/ 1 w 574"/>
                  <a:gd name="T57" fmla="*/ 1 h 653"/>
                  <a:gd name="T58" fmla="*/ 1 w 574"/>
                  <a:gd name="T59" fmla="*/ 1 h 653"/>
                  <a:gd name="T60" fmla="*/ 1 w 574"/>
                  <a:gd name="T61" fmla="*/ 1 h 653"/>
                  <a:gd name="T62" fmla="*/ 1 w 574"/>
                  <a:gd name="T63" fmla="*/ 1 h 653"/>
                  <a:gd name="T64" fmla="*/ 1 w 574"/>
                  <a:gd name="T65" fmla="*/ 1 h 653"/>
                  <a:gd name="T66" fmla="*/ 1 w 574"/>
                  <a:gd name="T67" fmla="*/ 1 h 653"/>
                  <a:gd name="T68" fmla="*/ 1 w 574"/>
                  <a:gd name="T69" fmla="*/ 1 h 653"/>
                  <a:gd name="T70" fmla="*/ 1 w 574"/>
                  <a:gd name="T71" fmla="*/ 1 h 653"/>
                  <a:gd name="T72" fmla="*/ 1 w 574"/>
                  <a:gd name="T73" fmla="*/ 1 h 653"/>
                  <a:gd name="T74" fmla="*/ 1 w 574"/>
                  <a:gd name="T75" fmla="*/ 1 h 653"/>
                  <a:gd name="T76" fmla="*/ 1 w 574"/>
                  <a:gd name="T77" fmla="*/ 1 h 653"/>
                  <a:gd name="T78" fmla="*/ 1 w 574"/>
                  <a:gd name="T79" fmla="*/ 1 h 653"/>
                  <a:gd name="T80" fmla="*/ 1 w 574"/>
                  <a:gd name="T81" fmla="*/ 1 h 653"/>
                  <a:gd name="T82" fmla="*/ 1 w 574"/>
                  <a:gd name="T83" fmla="*/ 1 h 653"/>
                  <a:gd name="T84" fmla="*/ 1 w 574"/>
                  <a:gd name="T85" fmla="*/ 1 h 653"/>
                  <a:gd name="T86" fmla="*/ 1 w 574"/>
                  <a:gd name="T87" fmla="*/ 1 h 653"/>
                  <a:gd name="T88" fmla="*/ 1 w 574"/>
                  <a:gd name="T89" fmla="*/ 1 h 653"/>
                  <a:gd name="T90" fmla="*/ 1 w 574"/>
                  <a:gd name="T91" fmla="*/ 1 h 653"/>
                  <a:gd name="T92" fmla="*/ 1 w 574"/>
                  <a:gd name="T93" fmla="*/ 1 h 653"/>
                  <a:gd name="T94" fmla="*/ 1 w 574"/>
                  <a:gd name="T95" fmla="*/ 1 h 653"/>
                  <a:gd name="T96" fmla="*/ 1 w 574"/>
                  <a:gd name="T97" fmla="*/ 1 h 653"/>
                  <a:gd name="T98" fmla="*/ 1 w 574"/>
                  <a:gd name="T99" fmla="*/ 1 h 653"/>
                  <a:gd name="T100" fmla="*/ 1 w 574"/>
                  <a:gd name="T101" fmla="*/ 1 h 653"/>
                  <a:gd name="T102" fmla="*/ 1 w 574"/>
                  <a:gd name="T103" fmla="*/ 1 h 653"/>
                  <a:gd name="T104" fmla="*/ 1 w 574"/>
                  <a:gd name="T105" fmla="*/ 1 h 653"/>
                  <a:gd name="T106" fmla="*/ 1 w 574"/>
                  <a:gd name="T107" fmla="*/ 1 h 653"/>
                  <a:gd name="T108" fmla="*/ 1 w 574"/>
                  <a:gd name="T109" fmla="*/ 1 h 653"/>
                  <a:gd name="T110" fmla="*/ 1 w 574"/>
                  <a:gd name="T111" fmla="*/ 1 h 653"/>
                  <a:gd name="T112" fmla="*/ 1 w 574"/>
                  <a:gd name="T113" fmla="*/ 1 h 653"/>
                  <a:gd name="T114" fmla="*/ 1 w 574"/>
                  <a:gd name="T115" fmla="*/ 1 h 653"/>
                  <a:gd name="T116" fmla="*/ 1 w 574"/>
                  <a:gd name="T117" fmla="*/ 1 h 653"/>
                  <a:gd name="T118" fmla="*/ 1 w 574"/>
                  <a:gd name="T119" fmla="*/ 1 h 653"/>
                  <a:gd name="T120" fmla="*/ 1 w 574"/>
                  <a:gd name="T121" fmla="*/ 1 h 6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74"/>
                  <a:gd name="T184" fmla="*/ 0 h 653"/>
                  <a:gd name="T185" fmla="*/ 574 w 574"/>
                  <a:gd name="T186" fmla="*/ 653 h 6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74" h="653">
                    <a:moveTo>
                      <a:pt x="202" y="0"/>
                    </a:moveTo>
                    <a:lnTo>
                      <a:pt x="209" y="1"/>
                    </a:lnTo>
                    <a:lnTo>
                      <a:pt x="217" y="5"/>
                    </a:lnTo>
                    <a:lnTo>
                      <a:pt x="222" y="8"/>
                    </a:lnTo>
                    <a:lnTo>
                      <a:pt x="227" y="15"/>
                    </a:lnTo>
                    <a:lnTo>
                      <a:pt x="229" y="20"/>
                    </a:lnTo>
                    <a:lnTo>
                      <a:pt x="234" y="27"/>
                    </a:lnTo>
                    <a:lnTo>
                      <a:pt x="238" y="34"/>
                    </a:lnTo>
                    <a:lnTo>
                      <a:pt x="241" y="41"/>
                    </a:lnTo>
                    <a:lnTo>
                      <a:pt x="243" y="47"/>
                    </a:lnTo>
                    <a:lnTo>
                      <a:pt x="247" y="55"/>
                    </a:lnTo>
                    <a:lnTo>
                      <a:pt x="250" y="60"/>
                    </a:lnTo>
                    <a:lnTo>
                      <a:pt x="256" y="68"/>
                    </a:lnTo>
                    <a:lnTo>
                      <a:pt x="261" y="72"/>
                    </a:lnTo>
                    <a:lnTo>
                      <a:pt x="269" y="77"/>
                    </a:lnTo>
                    <a:lnTo>
                      <a:pt x="277" y="81"/>
                    </a:lnTo>
                    <a:lnTo>
                      <a:pt x="287" y="84"/>
                    </a:lnTo>
                    <a:lnTo>
                      <a:pt x="293" y="88"/>
                    </a:lnTo>
                    <a:lnTo>
                      <a:pt x="299" y="92"/>
                    </a:lnTo>
                    <a:lnTo>
                      <a:pt x="305" y="96"/>
                    </a:lnTo>
                    <a:lnTo>
                      <a:pt x="312" y="102"/>
                    </a:lnTo>
                    <a:lnTo>
                      <a:pt x="317" y="108"/>
                    </a:lnTo>
                    <a:lnTo>
                      <a:pt x="324" y="113"/>
                    </a:lnTo>
                    <a:lnTo>
                      <a:pt x="329" y="119"/>
                    </a:lnTo>
                    <a:lnTo>
                      <a:pt x="336" y="126"/>
                    </a:lnTo>
                    <a:lnTo>
                      <a:pt x="342" y="131"/>
                    </a:lnTo>
                    <a:lnTo>
                      <a:pt x="348" y="137"/>
                    </a:lnTo>
                    <a:lnTo>
                      <a:pt x="354" y="143"/>
                    </a:lnTo>
                    <a:lnTo>
                      <a:pt x="361" y="148"/>
                    </a:lnTo>
                    <a:lnTo>
                      <a:pt x="367" y="152"/>
                    </a:lnTo>
                    <a:lnTo>
                      <a:pt x="374" y="158"/>
                    </a:lnTo>
                    <a:lnTo>
                      <a:pt x="380" y="161"/>
                    </a:lnTo>
                    <a:lnTo>
                      <a:pt x="386" y="165"/>
                    </a:lnTo>
                    <a:lnTo>
                      <a:pt x="394" y="155"/>
                    </a:lnTo>
                    <a:lnTo>
                      <a:pt x="401" y="149"/>
                    </a:lnTo>
                    <a:lnTo>
                      <a:pt x="410" y="145"/>
                    </a:lnTo>
                    <a:lnTo>
                      <a:pt x="417" y="143"/>
                    </a:lnTo>
                    <a:lnTo>
                      <a:pt x="424" y="141"/>
                    </a:lnTo>
                    <a:lnTo>
                      <a:pt x="432" y="142"/>
                    </a:lnTo>
                    <a:lnTo>
                      <a:pt x="437" y="144"/>
                    </a:lnTo>
                    <a:lnTo>
                      <a:pt x="444" y="148"/>
                    </a:lnTo>
                    <a:lnTo>
                      <a:pt x="449" y="152"/>
                    </a:lnTo>
                    <a:lnTo>
                      <a:pt x="453" y="159"/>
                    </a:lnTo>
                    <a:lnTo>
                      <a:pt x="456" y="165"/>
                    </a:lnTo>
                    <a:lnTo>
                      <a:pt x="459" y="173"/>
                    </a:lnTo>
                    <a:lnTo>
                      <a:pt x="462" y="182"/>
                    </a:lnTo>
                    <a:lnTo>
                      <a:pt x="462" y="191"/>
                    </a:lnTo>
                    <a:lnTo>
                      <a:pt x="461" y="200"/>
                    </a:lnTo>
                    <a:lnTo>
                      <a:pt x="458" y="212"/>
                    </a:lnTo>
                    <a:lnTo>
                      <a:pt x="458" y="224"/>
                    </a:lnTo>
                    <a:lnTo>
                      <a:pt x="461" y="237"/>
                    </a:lnTo>
                    <a:lnTo>
                      <a:pt x="463" y="251"/>
                    </a:lnTo>
                    <a:lnTo>
                      <a:pt x="466" y="265"/>
                    </a:lnTo>
                    <a:lnTo>
                      <a:pt x="469" y="277"/>
                    </a:lnTo>
                    <a:lnTo>
                      <a:pt x="473" y="290"/>
                    </a:lnTo>
                    <a:lnTo>
                      <a:pt x="476" y="304"/>
                    </a:lnTo>
                    <a:lnTo>
                      <a:pt x="482" y="317"/>
                    </a:lnTo>
                    <a:lnTo>
                      <a:pt x="484" y="329"/>
                    </a:lnTo>
                    <a:lnTo>
                      <a:pt x="487" y="343"/>
                    </a:lnTo>
                    <a:lnTo>
                      <a:pt x="489" y="356"/>
                    </a:lnTo>
                    <a:lnTo>
                      <a:pt x="491" y="369"/>
                    </a:lnTo>
                    <a:lnTo>
                      <a:pt x="490" y="382"/>
                    </a:lnTo>
                    <a:lnTo>
                      <a:pt x="489" y="395"/>
                    </a:lnTo>
                    <a:lnTo>
                      <a:pt x="487" y="409"/>
                    </a:lnTo>
                    <a:lnTo>
                      <a:pt x="484" y="421"/>
                    </a:lnTo>
                    <a:lnTo>
                      <a:pt x="479" y="421"/>
                    </a:lnTo>
                    <a:lnTo>
                      <a:pt x="474" y="421"/>
                    </a:lnTo>
                    <a:lnTo>
                      <a:pt x="471" y="421"/>
                    </a:lnTo>
                    <a:lnTo>
                      <a:pt x="469" y="420"/>
                    </a:lnTo>
                    <a:lnTo>
                      <a:pt x="462" y="429"/>
                    </a:lnTo>
                    <a:lnTo>
                      <a:pt x="456" y="435"/>
                    </a:lnTo>
                    <a:lnTo>
                      <a:pt x="449" y="439"/>
                    </a:lnTo>
                    <a:lnTo>
                      <a:pt x="442" y="441"/>
                    </a:lnTo>
                    <a:lnTo>
                      <a:pt x="435" y="440"/>
                    </a:lnTo>
                    <a:lnTo>
                      <a:pt x="428" y="438"/>
                    </a:lnTo>
                    <a:lnTo>
                      <a:pt x="420" y="434"/>
                    </a:lnTo>
                    <a:lnTo>
                      <a:pt x="414" y="430"/>
                    </a:lnTo>
                    <a:lnTo>
                      <a:pt x="406" y="423"/>
                    </a:lnTo>
                    <a:lnTo>
                      <a:pt x="399" y="417"/>
                    </a:lnTo>
                    <a:lnTo>
                      <a:pt x="392" y="411"/>
                    </a:lnTo>
                    <a:lnTo>
                      <a:pt x="386" y="404"/>
                    </a:lnTo>
                    <a:lnTo>
                      <a:pt x="380" y="398"/>
                    </a:lnTo>
                    <a:lnTo>
                      <a:pt x="376" y="392"/>
                    </a:lnTo>
                    <a:lnTo>
                      <a:pt x="370" y="387"/>
                    </a:lnTo>
                    <a:lnTo>
                      <a:pt x="367" y="384"/>
                    </a:lnTo>
                    <a:lnTo>
                      <a:pt x="361" y="367"/>
                    </a:lnTo>
                    <a:lnTo>
                      <a:pt x="356" y="349"/>
                    </a:lnTo>
                    <a:lnTo>
                      <a:pt x="349" y="332"/>
                    </a:lnTo>
                    <a:lnTo>
                      <a:pt x="344" y="314"/>
                    </a:lnTo>
                    <a:lnTo>
                      <a:pt x="337" y="296"/>
                    </a:lnTo>
                    <a:lnTo>
                      <a:pt x="332" y="279"/>
                    </a:lnTo>
                    <a:lnTo>
                      <a:pt x="326" y="262"/>
                    </a:lnTo>
                    <a:lnTo>
                      <a:pt x="319" y="247"/>
                    </a:lnTo>
                    <a:lnTo>
                      <a:pt x="312" y="230"/>
                    </a:lnTo>
                    <a:lnTo>
                      <a:pt x="305" y="213"/>
                    </a:lnTo>
                    <a:lnTo>
                      <a:pt x="297" y="197"/>
                    </a:lnTo>
                    <a:lnTo>
                      <a:pt x="290" y="182"/>
                    </a:lnTo>
                    <a:lnTo>
                      <a:pt x="279" y="166"/>
                    </a:lnTo>
                    <a:lnTo>
                      <a:pt x="270" y="152"/>
                    </a:lnTo>
                    <a:lnTo>
                      <a:pt x="260" y="138"/>
                    </a:lnTo>
                    <a:lnTo>
                      <a:pt x="249" y="127"/>
                    </a:lnTo>
                    <a:lnTo>
                      <a:pt x="245" y="127"/>
                    </a:lnTo>
                    <a:lnTo>
                      <a:pt x="244" y="127"/>
                    </a:lnTo>
                    <a:lnTo>
                      <a:pt x="255" y="143"/>
                    </a:lnTo>
                    <a:lnTo>
                      <a:pt x="264" y="162"/>
                    </a:lnTo>
                    <a:lnTo>
                      <a:pt x="271" y="180"/>
                    </a:lnTo>
                    <a:lnTo>
                      <a:pt x="277" y="200"/>
                    </a:lnTo>
                    <a:lnTo>
                      <a:pt x="281" y="218"/>
                    </a:lnTo>
                    <a:lnTo>
                      <a:pt x="284" y="238"/>
                    </a:lnTo>
                    <a:lnTo>
                      <a:pt x="288" y="258"/>
                    </a:lnTo>
                    <a:lnTo>
                      <a:pt x="291" y="279"/>
                    </a:lnTo>
                    <a:lnTo>
                      <a:pt x="293" y="298"/>
                    </a:lnTo>
                    <a:lnTo>
                      <a:pt x="295" y="319"/>
                    </a:lnTo>
                    <a:lnTo>
                      <a:pt x="298" y="339"/>
                    </a:lnTo>
                    <a:lnTo>
                      <a:pt x="304" y="359"/>
                    </a:lnTo>
                    <a:lnTo>
                      <a:pt x="308" y="378"/>
                    </a:lnTo>
                    <a:lnTo>
                      <a:pt x="315" y="397"/>
                    </a:lnTo>
                    <a:lnTo>
                      <a:pt x="324" y="416"/>
                    </a:lnTo>
                    <a:lnTo>
                      <a:pt x="334" y="434"/>
                    </a:lnTo>
                    <a:lnTo>
                      <a:pt x="336" y="439"/>
                    </a:lnTo>
                    <a:lnTo>
                      <a:pt x="340" y="444"/>
                    </a:lnTo>
                    <a:lnTo>
                      <a:pt x="343" y="449"/>
                    </a:lnTo>
                    <a:lnTo>
                      <a:pt x="346" y="454"/>
                    </a:lnTo>
                    <a:lnTo>
                      <a:pt x="349" y="458"/>
                    </a:lnTo>
                    <a:lnTo>
                      <a:pt x="352" y="464"/>
                    </a:lnTo>
                    <a:lnTo>
                      <a:pt x="354" y="468"/>
                    </a:lnTo>
                    <a:lnTo>
                      <a:pt x="359" y="472"/>
                    </a:lnTo>
                    <a:lnTo>
                      <a:pt x="362" y="475"/>
                    </a:lnTo>
                    <a:lnTo>
                      <a:pt x="366" y="480"/>
                    </a:lnTo>
                    <a:lnTo>
                      <a:pt x="370" y="482"/>
                    </a:lnTo>
                    <a:lnTo>
                      <a:pt x="375" y="484"/>
                    </a:lnTo>
                    <a:lnTo>
                      <a:pt x="379" y="484"/>
                    </a:lnTo>
                    <a:lnTo>
                      <a:pt x="384" y="485"/>
                    </a:lnTo>
                    <a:lnTo>
                      <a:pt x="389" y="484"/>
                    </a:lnTo>
                    <a:lnTo>
                      <a:pt x="397" y="484"/>
                    </a:lnTo>
                    <a:lnTo>
                      <a:pt x="398" y="489"/>
                    </a:lnTo>
                    <a:lnTo>
                      <a:pt x="398" y="496"/>
                    </a:lnTo>
                    <a:lnTo>
                      <a:pt x="393" y="496"/>
                    </a:lnTo>
                    <a:lnTo>
                      <a:pt x="388" y="496"/>
                    </a:lnTo>
                    <a:lnTo>
                      <a:pt x="383" y="496"/>
                    </a:lnTo>
                    <a:lnTo>
                      <a:pt x="379" y="499"/>
                    </a:lnTo>
                    <a:lnTo>
                      <a:pt x="374" y="501"/>
                    </a:lnTo>
                    <a:lnTo>
                      <a:pt x="369" y="503"/>
                    </a:lnTo>
                    <a:lnTo>
                      <a:pt x="364" y="505"/>
                    </a:lnTo>
                    <a:lnTo>
                      <a:pt x="360" y="507"/>
                    </a:lnTo>
                    <a:lnTo>
                      <a:pt x="359" y="513"/>
                    </a:lnTo>
                    <a:lnTo>
                      <a:pt x="357" y="519"/>
                    </a:lnTo>
                    <a:lnTo>
                      <a:pt x="353" y="524"/>
                    </a:lnTo>
                    <a:lnTo>
                      <a:pt x="352" y="530"/>
                    </a:lnTo>
                    <a:lnTo>
                      <a:pt x="367" y="524"/>
                    </a:lnTo>
                    <a:lnTo>
                      <a:pt x="383" y="520"/>
                    </a:lnTo>
                    <a:lnTo>
                      <a:pt x="399" y="519"/>
                    </a:lnTo>
                    <a:lnTo>
                      <a:pt x="414" y="521"/>
                    </a:lnTo>
                    <a:lnTo>
                      <a:pt x="429" y="523"/>
                    </a:lnTo>
                    <a:lnTo>
                      <a:pt x="444" y="527"/>
                    </a:lnTo>
                    <a:lnTo>
                      <a:pt x="457" y="534"/>
                    </a:lnTo>
                    <a:lnTo>
                      <a:pt x="472" y="541"/>
                    </a:lnTo>
                    <a:lnTo>
                      <a:pt x="485" y="547"/>
                    </a:lnTo>
                    <a:lnTo>
                      <a:pt x="499" y="557"/>
                    </a:lnTo>
                    <a:lnTo>
                      <a:pt x="511" y="565"/>
                    </a:lnTo>
                    <a:lnTo>
                      <a:pt x="525" y="574"/>
                    </a:lnTo>
                    <a:lnTo>
                      <a:pt x="537" y="582"/>
                    </a:lnTo>
                    <a:lnTo>
                      <a:pt x="550" y="591"/>
                    </a:lnTo>
                    <a:lnTo>
                      <a:pt x="561" y="597"/>
                    </a:lnTo>
                    <a:lnTo>
                      <a:pt x="574" y="604"/>
                    </a:lnTo>
                    <a:lnTo>
                      <a:pt x="567" y="616"/>
                    </a:lnTo>
                    <a:lnTo>
                      <a:pt x="558" y="627"/>
                    </a:lnTo>
                    <a:lnTo>
                      <a:pt x="549" y="635"/>
                    </a:lnTo>
                    <a:lnTo>
                      <a:pt x="539" y="642"/>
                    </a:lnTo>
                    <a:lnTo>
                      <a:pt x="526" y="646"/>
                    </a:lnTo>
                    <a:lnTo>
                      <a:pt x="516" y="650"/>
                    </a:lnTo>
                    <a:lnTo>
                      <a:pt x="503" y="652"/>
                    </a:lnTo>
                    <a:lnTo>
                      <a:pt x="491" y="653"/>
                    </a:lnTo>
                    <a:lnTo>
                      <a:pt x="477" y="652"/>
                    </a:lnTo>
                    <a:lnTo>
                      <a:pt x="465" y="651"/>
                    </a:lnTo>
                    <a:lnTo>
                      <a:pt x="451" y="648"/>
                    </a:lnTo>
                    <a:lnTo>
                      <a:pt x="439" y="646"/>
                    </a:lnTo>
                    <a:lnTo>
                      <a:pt x="427" y="642"/>
                    </a:lnTo>
                    <a:lnTo>
                      <a:pt x="414" y="638"/>
                    </a:lnTo>
                    <a:lnTo>
                      <a:pt x="403" y="634"/>
                    </a:lnTo>
                    <a:lnTo>
                      <a:pt x="393" y="630"/>
                    </a:lnTo>
                    <a:lnTo>
                      <a:pt x="384" y="627"/>
                    </a:lnTo>
                    <a:lnTo>
                      <a:pt x="377" y="623"/>
                    </a:lnTo>
                    <a:lnTo>
                      <a:pt x="369" y="616"/>
                    </a:lnTo>
                    <a:lnTo>
                      <a:pt x="362" y="611"/>
                    </a:lnTo>
                    <a:lnTo>
                      <a:pt x="356" y="603"/>
                    </a:lnTo>
                    <a:lnTo>
                      <a:pt x="349" y="596"/>
                    </a:lnTo>
                    <a:lnTo>
                      <a:pt x="344" y="589"/>
                    </a:lnTo>
                    <a:lnTo>
                      <a:pt x="339" y="581"/>
                    </a:lnTo>
                    <a:lnTo>
                      <a:pt x="332" y="575"/>
                    </a:lnTo>
                    <a:lnTo>
                      <a:pt x="327" y="570"/>
                    </a:lnTo>
                    <a:lnTo>
                      <a:pt x="320" y="564"/>
                    </a:lnTo>
                    <a:lnTo>
                      <a:pt x="315" y="562"/>
                    </a:lnTo>
                    <a:lnTo>
                      <a:pt x="309" y="561"/>
                    </a:lnTo>
                    <a:lnTo>
                      <a:pt x="302" y="563"/>
                    </a:lnTo>
                    <a:lnTo>
                      <a:pt x="296" y="566"/>
                    </a:lnTo>
                    <a:lnTo>
                      <a:pt x="290" y="574"/>
                    </a:lnTo>
                    <a:lnTo>
                      <a:pt x="287" y="568"/>
                    </a:lnTo>
                    <a:lnTo>
                      <a:pt x="284" y="564"/>
                    </a:lnTo>
                    <a:lnTo>
                      <a:pt x="284" y="559"/>
                    </a:lnTo>
                    <a:lnTo>
                      <a:pt x="284" y="554"/>
                    </a:lnTo>
                    <a:lnTo>
                      <a:pt x="284" y="549"/>
                    </a:lnTo>
                    <a:lnTo>
                      <a:pt x="287" y="544"/>
                    </a:lnTo>
                    <a:lnTo>
                      <a:pt x="289" y="539"/>
                    </a:lnTo>
                    <a:lnTo>
                      <a:pt x="291" y="534"/>
                    </a:lnTo>
                    <a:lnTo>
                      <a:pt x="293" y="528"/>
                    </a:lnTo>
                    <a:lnTo>
                      <a:pt x="295" y="523"/>
                    </a:lnTo>
                    <a:lnTo>
                      <a:pt x="297" y="518"/>
                    </a:lnTo>
                    <a:lnTo>
                      <a:pt x="300" y="512"/>
                    </a:lnTo>
                    <a:lnTo>
                      <a:pt x="301" y="507"/>
                    </a:lnTo>
                    <a:lnTo>
                      <a:pt x="305" y="502"/>
                    </a:lnTo>
                    <a:lnTo>
                      <a:pt x="307" y="496"/>
                    </a:lnTo>
                    <a:lnTo>
                      <a:pt x="309" y="492"/>
                    </a:lnTo>
                    <a:lnTo>
                      <a:pt x="306" y="489"/>
                    </a:lnTo>
                    <a:lnTo>
                      <a:pt x="302" y="491"/>
                    </a:lnTo>
                    <a:lnTo>
                      <a:pt x="301" y="493"/>
                    </a:lnTo>
                    <a:lnTo>
                      <a:pt x="301" y="498"/>
                    </a:lnTo>
                    <a:lnTo>
                      <a:pt x="297" y="498"/>
                    </a:lnTo>
                    <a:lnTo>
                      <a:pt x="292" y="498"/>
                    </a:lnTo>
                    <a:lnTo>
                      <a:pt x="289" y="498"/>
                    </a:lnTo>
                    <a:lnTo>
                      <a:pt x="285" y="496"/>
                    </a:lnTo>
                    <a:lnTo>
                      <a:pt x="281" y="499"/>
                    </a:lnTo>
                    <a:lnTo>
                      <a:pt x="277" y="503"/>
                    </a:lnTo>
                    <a:lnTo>
                      <a:pt x="272" y="506"/>
                    </a:lnTo>
                    <a:lnTo>
                      <a:pt x="269" y="509"/>
                    </a:lnTo>
                    <a:lnTo>
                      <a:pt x="263" y="511"/>
                    </a:lnTo>
                    <a:lnTo>
                      <a:pt x="258" y="514"/>
                    </a:lnTo>
                    <a:lnTo>
                      <a:pt x="253" y="517"/>
                    </a:lnTo>
                    <a:lnTo>
                      <a:pt x="248" y="519"/>
                    </a:lnTo>
                    <a:lnTo>
                      <a:pt x="242" y="519"/>
                    </a:lnTo>
                    <a:lnTo>
                      <a:pt x="237" y="520"/>
                    </a:lnTo>
                    <a:lnTo>
                      <a:pt x="230" y="521"/>
                    </a:lnTo>
                    <a:lnTo>
                      <a:pt x="225" y="522"/>
                    </a:lnTo>
                    <a:lnTo>
                      <a:pt x="220" y="522"/>
                    </a:lnTo>
                    <a:lnTo>
                      <a:pt x="214" y="522"/>
                    </a:lnTo>
                    <a:lnTo>
                      <a:pt x="208" y="522"/>
                    </a:lnTo>
                    <a:lnTo>
                      <a:pt x="204" y="523"/>
                    </a:lnTo>
                    <a:lnTo>
                      <a:pt x="205" y="518"/>
                    </a:lnTo>
                    <a:lnTo>
                      <a:pt x="207" y="512"/>
                    </a:lnTo>
                    <a:lnTo>
                      <a:pt x="210" y="507"/>
                    </a:lnTo>
                    <a:lnTo>
                      <a:pt x="214" y="503"/>
                    </a:lnTo>
                    <a:lnTo>
                      <a:pt x="218" y="498"/>
                    </a:lnTo>
                    <a:lnTo>
                      <a:pt x="222" y="493"/>
                    </a:lnTo>
                    <a:lnTo>
                      <a:pt x="226" y="489"/>
                    </a:lnTo>
                    <a:lnTo>
                      <a:pt x="231" y="485"/>
                    </a:lnTo>
                    <a:lnTo>
                      <a:pt x="236" y="481"/>
                    </a:lnTo>
                    <a:lnTo>
                      <a:pt x="240" y="476"/>
                    </a:lnTo>
                    <a:lnTo>
                      <a:pt x="245" y="472"/>
                    </a:lnTo>
                    <a:lnTo>
                      <a:pt x="250" y="469"/>
                    </a:lnTo>
                    <a:lnTo>
                      <a:pt x="256" y="466"/>
                    </a:lnTo>
                    <a:lnTo>
                      <a:pt x="261" y="464"/>
                    </a:lnTo>
                    <a:lnTo>
                      <a:pt x="265" y="462"/>
                    </a:lnTo>
                    <a:lnTo>
                      <a:pt x="271" y="459"/>
                    </a:lnTo>
                    <a:lnTo>
                      <a:pt x="270" y="454"/>
                    </a:lnTo>
                    <a:lnTo>
                      <a:pt x="269" y="451"/>
                    </a:lnTo>
                    <a:lnTo>
                      <a:pt x="266" y="448"/>
                    </a:lnTo>
                    <a:lnTo>
                      <a:pt x="264" y="446"/>
                    </a:lnTo>
                    <a:lnTo>
                      <a:pt x="260" y="444"/>
                    </a:lnTo>
                    <a:lnTo>
                      <a:pt x="256" y="441"/>
                    </a:lnTo>
                    <a:lnTo>
                      <a:pt x="252" y="440"/>
                    </a:lnTo>
                    <a:lnTo>
                      <a:pt x="247" y="439"/>
                    </a:lnTo>
                    <a:lnTo>
                      <a:pt x="242" y="438"/>
                    </a:lnTo>
                    <a:lnTo>
                      <a:pt x="238" y="437"/>
                    </a:lnTo>
                    <a:lnTo>
                      <a:pt x="232" y="435"/>
                    </a:lnTo>
                    <a:lnTo>
                      <a:pt x="229" y="434"/>
                    </a:lnTo>
                    <a:lnTo>
                      <a:pt x="222" y="430"/>
                    </a:lnTo>
                    <a:lnTo>
                      <a:pt x="218" y="423"/>
                    </a:lnTo>
                    <a:lnTo>
                      <a:pt x="211" y="424"/>
                    </a:lnTo>
                    <a:lnTo>
                      <a:pt x="208" y="430"/>
                    </a:lnTo>
                    <a:lnTo>
                      <a:pt x="206" y="434"/>
                    </a:lnTo>
                    <a:lnTo>
                      <a:pt x="206" y="440"/>
                    </a:lnTo>
                    <a:lnTo>
                      <a:pt x="205" y="447"/>
                    </a:lnTo>
                    <a:lnTo>
                      <a:pt x="205" y="454"/>
                    </a:lnTo>
                    <a:lnTo>
                      <a:pt x="204" y="460"/>
                    </a:lnTo>
                    <a:lnTo>
                      <a:pt x="202" y="467"/>
                    </a:lnTo>
                    <a:lnTo>
                      <a:pt x="188" y="459"/>
                    </a:lnTo>
                    <a:lnTo>
                      <a:pt x="173" y="451"/>
                    </a:lnTo>
                    <a:lnTo>
                      <a:pt x="160" y="440"/>
                    </a:lnTo>
                    <a:lnTo>
                      <a:pt x="147" y="430"/>
                    </a:lnTo>
                    <a:lnTo>
                      <a:pt x="133" y="417"/>
                    </a:lnTo>
                    <a:lnTo>
                      <a:pt x="122" y="404"/>
                    </a:lnTo>
                    <a:lnTo>
                      <a:pt x="110" y="391"/>
                    </a:lnTo>
                    <a:lnTo>
                      <a:pt x="101" y="377"/>
                    </a:lnTo>
                    <a:lnTo>
                      <a:pt x="91" y="362"/>
                    </a:lnTo>
                    <a:lnTo>
                      <a:pt x="85" y="346"/>
                    </a:lnTo>
                    <a:lnTo>
                      <a:pt x="79" y="329"/>
                    </a:lnTo>
                    <a:lnTo>
                      <a:pt x="75" y="314"/>
                    </a:lnTo>
                    <a:lnTo>
                      <a:pt x="74" y="296"/>
                    </a:lnTo>
                    <a:lnTo>
                      <a:pt x="75" y="281"/>
                    </a:lnTo>
                    <a:lnTo>
                      <a:pt x="79" y="265"/>
                    </a:lnTo>
                    <a:lnTo>
                      <a:pt x="85" y="250"/>
                    </a:lnTo>
                    <a:lnTo>
                      <a:pt x="88" y="257"/>
                    </a:lnTo>
                    <a:lnTo>
                      <a:pt x="91" y="265"/>
                    </a:lnTo>
                    <a:lnTo>
                      <a:pt x="95" y="273"/>
                    </a:lnTo>
                    <a:lnTo>
                      <a:pt x="98" y="281"/>
                    </a:lnTo>
                    <a:lnTo>
                      <a:pt x="100" y="290"/>
                    </a:lnTo>
                    <a:lnTo>
                      <a:pt x="104" y="298"/>
                    </a:lnTo>
                    <a:lnTo>
                      <a:pt x="107" y="307"/>
                    </a:lnTo>
                    <a:lnTo>
                      <a:pt x="110" y="314"/>
                    </a:lnTo>
                    <a:lnTo>
                      <a:pt x="114" y="322"/>
                    </a:lnTo>
                    <a:lnTo>
                      <a:pt x="118" y="329"/>
                    </a:lnTo>
                    <a:lnTo>
                      <a:pt x="121" y="337"/>
                    </a:lnTo>
                    <a:lnTo>
                      <a:pt x="125" y="345"/>
                    </a:lnTo>
                    <a:lnTo>
                      <a:pt x="131" y="352"/>
                    </a:lnTo>
                    <a:lnTo>
                      <a:pt x="135" y="359"/>
                    </a:lnTo>
                    <a:lnTo>
                      <a:pt x="140" y="366"/>
                    </a:lnTo>
                    <a:lnTo>
                      <a:pt x="148" y="373"/>
                    </a:lnTo>
                    <a:lnTo>
                      <a:pt x="152" y="373"/>
                    </a:lnTo>
                    <a:lnTo>
                      <a:pt x="155" y="375"/>
                    </a:lnTo>
                    <a:lnTo>
                      <a:pt x="158" y="377"/>
                    </a:lnTo>
                    <a:lnTo>
                      <a:pt x="162" y="382"/>
                    </a:lnTo>
                    <a:lnTo>
                      <a:pt x="165" y="384"/>
                    </a:lnTo>
                    <a:lnTo>
                      <a:pt x="168" y="388"/>
                    </a:lnTo>
                    <a:lnTo>
                      <a:pt x="171" y="391"/>
                    </a:lnTo>
                    <a:lnTo>
                      <a:pt x="176" y="392"/>
                    </a:lnTo>
                    <a:lnTo>
                      <a:pt x="172" y="375"/>
                    </a:lnTo>
                    <a:lnTo>
                      <a:pt x="169" y="359"/>
                    </a:lnTo>
                    <a:lnTo>
                      <a:pt x="165" y="344"/>
                    </a:lnTo>
                    <a:lnTo>
                      <a:pt x="160" y="329"/>
                    </a:lnTo>
                    <a:lnTo>
                      <a:pt x="155" y="313"/>
                    </a:lnTo>
                    <a:lnTo>
                      <a:pt x="151" y="297"/>
                    </a:lnTo>
                    <a:lnTo>
                      <a:pt x="147" y="283"/>
                    </a:lnTo>
                    <a:lnTo>
                      <a:pt x="142" y="268"/>
                    </a:lnTo>
                    <a:lnTo>
                      <a:pt x="138" y="252"/>
                    </a:lnTo>
                    <a:lnTo>
                      <a:pt x="135" y="237"/>
                    </a:lnTo>
                    <a:lnTo>
                      <a:pt x="133" y="221"/>
                    </a:lnTo>
                    <a:lnTo>
                      <a:pt x="131" y="205"/>
                    </a:lnTo>
                    <a:lnTo>
                      <a:pt x="127" y="189"/>
                    </a:lnTo>
                    <a:lnTo>
                      <a:pt x="127" y="172"/>
                    </a:lnTo>
                    <a:lnTo>
                      <a:pt x="127" y="155"/>
                    </a:lnTo>
                    <a:lnTo>
                      <a:pt x="130" y="140"/>
                    </a:lnTo>
                    <a:lnTo>
                      <a:pt x="113" y="158"/>
                    </a:lnTo>
                    <a:lnTo>
                      <a:pt x="97" y="179"/>
                    </a:lnTo>
                    <a:lnTo>
                      <a:pt x="83" y="200"/>
                    </a:lnTo>
                    <a:lnTo>
                      <a:pt x="70" y="222"/>
                    </a:lnTo>
                    <a:lnTo>
                      <a:pt x="58" y="244"/>
                    </a:lnTo>
                    <a:lnTo>
                      <a:pt x="49" y="269"/>
                    </a:lnTo>
                    <a:lnTo>
                      <a:pt x="40" y="292"/>
                    </a:lnTo>
                    <a:lnTo>
                      <a:pt x="34" y="317"/>
                    </a:lnTo>
                    <a:lnTo>
                      <a:pt x="29" y="342"/>
                    </a:lnTo>
                    <a:lnTo>
                      <a:pt x="26" y="366"/>
                    </a:lnTo>
                    <a:lnTo>
                      <a:pt x="23" y="392"/>
                    </a:lnTo>
                    <a:lnTo>
                      <a:pt x="25" y="417"/>
                    </a:lnTo>
                    <a:lnTo>
                      <a:pt x="27" y="441"/>
                    </a:lnTo>
                    <a:lnTo>
                      <a:pt x="31" y="467"/>
                    </a:lnTo>
                    <a:lnTo>
                      <a:pt x="38" y="491"/>
                    </a:lnTo>
                    <a:lnTo>
                      <a:pt x="48" y="517"/>
                    </a:lnTo>
                    <a:lnTo>
                      <a:pt x="43" y="518"/>
                    </a:lnTo>
                    <a:lnTo>
                      <a:pt x="39" y="519"/>
                    </a:lnTo>
                    <a:lnTo>
                      <a:pt x="35" y="519"/>
                    </a:lnTo>
                    <a:lnTo>
                      <a:pt x="33" y="520"/>
                    </a:lnTo>
                    <a:lnTo>
                      <a:pt x="18" y="483"/>
                    </a:lnTo>
                    <a:lnTo>
                      <a:pt x="9" y="447"/>
                    </a:lnTo>
                    <a:lnTo>
                      <a:pt x="2" y="410"/>
                    </a:lnTo>
                    <a:lnTo>
                      <a:pt x="0" y="375"/>
                    </a:lnTo>
                    <a:lnTo>
                      <a:pt x="1" y="339"/>
                    </a:lnTo>
                    <a:lnTo>
                      <a:pt x="7" y="304"/>
                    </a:lnTo>
                    <a:lnTo>
                      <a:pt x="14" y="269"/>
                    </a:lnTo>
                    <a:lnTo>
                      <a:pt x="26" y="235"/>
                    </a:lnTo>
                    <a:lnTo>
                      <a:pt x="39" y="201"/>
                    </a:lnTo>
                    <a:lnTo>
                      <a:pt x="55" y="169"/>
                    </a:lnTo>
                    <a:lnTo>
                      <a:pt x="74" y="137"/>
                    </a:lnTo>
                    <a:lnTo>
                      <a:pt x="96" y="108"/>
                    </a:lnTo>
                    <a:lnTo>
                      <a:pt x="119" y="77"/>
                    </a:lnTo>
                    <a:lnTo>
                      <a:pt x="145" y="50"/>
                    </a:lnTo>
                    <a:lnTo>
                      <a:pt x="172" y="23"/>
                    </a:lnTo>
                    <a:lnTo>
                      <a:pt x="202"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69" name="Freeform 18"/>
              <p:cNvSpPr>
                <a:spLocks/>
              </p:cNvSpPr>
              <p:nvPr/>
            </p:nvSpPr>
            <p:spPr bwMode="auto">
              <a:xfrm>
                <a:off x="4392" y="1978"/>
                <a:ext cx="747" cy="399"/>
              </a:xfrm>
              <a:custGeom>
                <a:avLst/>
                <a:gdLst>
                  <a:gd name="T0" fmla="*/ 1 w 1492"/>
                  <a:gd name="T1" fmla="*/ 1 h 797"/>
                  <a:gd name="T2" fmla="*/ 1 w 1492"/>
                  <a:gd name="T3" fmla="*/ 1 h 797"/>
                  <a:gd name="T4" fmla="*/ 1 w 1492"/>
                  <a:gd name="T5" fmla="*/ 1 h 797"/>
                  <a:gd name="T6" fmla="*/ 1 w 1492"/>
                  <a:gd name="T7" fmla="*/ 1 h 797"/>
                  <a:gd name="T8" fmla="*/ 1 w 1492"/>
                  <a:gd name="T9" fmla="*/ 1 h 797"/>
                  <a:gd name="T10" fmla="*/ 1 w 1492"/>
                  <a:gd name="T11" fmla="*/ 1 h 797"/>
                  <a:gd name="T12" fmla="*/ 1 w 1492"/>
                  <a:gd name="T13" fmla="*/ 1 h 797"/>
                  <a:gd name="T14" fmla="*/ 1 w 1492"/>
                  <a:gd name="T15" fmla="*/ 1 h 797"/>
                  <a:gd name="T16" fmla="*/ 1 w 1492"/>
                  <a:gd name="T17" fmla="*/ 1 h 797"/>
                  <a:gd name="T18" fmla="*/ 1 w 1492"/>
                  <a:gd name="T19" fmla="*/ 1 h 797"/>
                  <a:gd name="T20" fmla="*/ 1 w 1492"/>
                  <a:gd name="T21" fmla="*/ 1 h 797"/>
                  <a:gd name="T22" fmla="*/ 1 w 1492"/>
                  <a:gd name="T23" fmla="*/ 1 h 797"/>
                  <a:gd name="T24" fmla="*/ 1 w 1492"/>
                  <a:gd name="T25" fmla="*/ 1 h 797"/>
                  <a:gd name="T26" fmla="*/ 1 w 1492"/>
                  <a:gd name="T27" fmla="*/ 1 h 797"/>
                  <a:gd name="T28" fmla="*/ 1 w 1492"/>
                  <a:gd name="T29" fmla="*/ 1 h 797"/>
                  <a:gd name="T30" fmla="*/ 1 w 1492"/>
                  <a:gd name="T31" fmla="*/ 1 h 797"/>
                  <a:gd name="T32" fmla="*/ 1 w 1492"/>
                  <a:gd name="T33" fmla="*/ 1 h 797"/>
                  <a:gd name="T34" fmla="*/ 1 w 1492"/>
                  <a:gd name="T35" fmla="*/ 1 h 797"/>
                  <a:gd name="T36" fmla="*/ 1 w 1492"/>
                  <a:gd name="T37" fmla="*/ 1 h 797"/>
                  <a:gd name="T38" fmla="*/ 1 w 1492"/>
                  <a:gd name="T39" fmla="*/ 1 h 797"/>
                  <a:gd name="T40" fmla="*/ 1 w 1492"/>
                  <a:gd name="T41" fmla="*/ 1 h 797"/>
                  <a:gd name="T42" fmla="*/ 1 w 1492"/>
                  <a:gd name="T43" fmla="*/ 1 h 797"/>
                  <a:gd name="T44" fmla="*/ 1 w 1492"/>
                  <a:gd name="T45" fmla="*/ 1 h 797"/>
                  <a:gd name="T46" fmla="*/ 1 w 1492"/>
                  <a:gd name="T47" fmla="*/ 1 h 797"/>
                  <a:gd name="T48" fmla="*/ 1 w 1492"/>
                  <a:gd name="T49" fmla="*/ 1 h 797"/>
                  <a:gd name="T50" fmla="*/ 1 w 1492"/>
                  <a:gd name="T51" fmla="*/ 1 h 797"/>
                  <a:gd name="T52" fmla="*/ 1 w 1492"/>
                  <a:gd name="T53" fmla="*/ 1 h 797"/>
                  <a:gd name="T54" fmla="*/ 1 w 1492"/>
                  <a:gd name="T55" fmla="*/ 1 h 797"/>
                  <a:gd name="T56" fmla="*/ 1 w 1492"/>
                  <a:gd name="T57" fmla="*/ 1 h 797"/>
                  <a:gd name="T58" fmla="*/ 1 w 1492"/>
                  <a:gd name="T59" fmla="*/ 1 h 797"/>
                  <a:gd name="T60" fmla="*/ 1 w 1492"/>
                  <a:gd name="T61" fmla="*/ 1 h 797"/>
                  <a:gd name="T62" fmla="*/ 1 w 1492"/>
                  <a:gd name="T63" fmla="*/ 1 h 797"/>
                  <a:gd name="T64" fmla="*/ 1 w 1492"/>
                  <a:gd name="T65" fmla="*/ 1 h 797"/>
                  <a:gd name="T66" fmla="*/ 1 w 1492"/>
                  <a:gd name="T67" fmla="*/ 1 h 797"/>
                  <a:gd name="T68" fmla="*/ 1 w 1492"/>
                  <a:gd name="T69" fmla="*/ 1 h 797"/>
                  <a:gd name="T70" fmla="*/ 1 w 1492"/>
                  <a:gd name="T71" fmla="*/ 1 h 797"/>
                  <a:gd name="T72" fmla="*/ 1 w 1492"/>
                  <a:gd name="T73" fmla="*/ 1 h 797"/>
                  <a:gd name="T74" fmla="*/ 1 w 1492"/>
                  <a:gd name="T75" fmla="*/ 1 h 797"/>
                  <a:gd name="T76" fmla="*/ 1 w 1492"/>
                  <a:gd name="T77" fmla="*/ 1 h 797"/>
                  <a:gd name="T78" fmla="*/ 1 w 1492"/>
                  <a:gd name="T79" fmla="*/ 1 h 797"/>
                  <a:gd name="T80" fmla="*/ 1 w 1492"/>
                  <a:gd name="T81" fmla="*/ 1 h 797"/>
                  <a:gd name="T82" fmla="*/ 1 w 1492"/>
                  <a:gd name="T83" fmla="*/ 1 h 797"/>
                  <a:gd name="T84" fmla="*/ 1 w 1492"/>
                  <a:gd name="T85" fmla="*/ 1 h 797"/>
                  <a:gd name="T86" fmla="*/ 1 w 1492"/>
                  <a:gd name="T87" fmla="*/ 1 h 797"/>
                  <a:gd name="T88" fmla="*/ 1 w 1492"/>
                  <a:gd name="T89" fmla="*/ 1 h 797"/>
                  <a:gd name="T90" fmla="*/ 1 w 1492"/>
                  <a:gd name="T91" fmla="*/ 1 h 797"/>
                  <a:gd name="T92" fmla="*/ 1 w 1492"/>
                  <a:gd name="T93" fmla="*/ 1 h 797"/>
                  <a:gd name="T94" fmla="*/ 1 w 1492"/>
                  <a:gd name="T95" fmla="*/ 1 h 797"/>
                  <a:gd name="T96" fmla="*/ 1 w 1492"/>
                  <a:gd name="T97" fmla="*/ 1 h 797"/>
                  <a:gd name="T98" fmla="*/ 1 w 1492"/>
                  <a:gd name="T99" fmla="*/ 1 h 797"/>
                  <a:gd name="T100" fmla="*/ 1 w 1492"/>
                  <a:gd name="T101" fmla="*/ 1 h 797"/>
                  <a:gd name="T102" fmla="*/ 1 w 1492"/>
                  <a:gd name="T103" fmla="*/ 1 h 797"/>
                  <a:gd name="T104" fmla="*/ 1 w 1492"/>
                  <a:gd name="T105" fmla="*/ 1 h 797"/>
                  <a:gd name="T106" fmla="*/ 1 w 1492"/>
                  <a:gd name="T107" fmla="*/ 1 h 797"/>
                  <a:gd name="T108" fmla="*/ 1 w 1492"/>
                  <a:gd name="T109" fmla="*/ 1 h 797"/>
                  <a:gd name="T110" fmla="*/ 1 w 1492"/>
                  <a:gd name="T111" fmla="*/ 1 h 797"/>
                  <a:gd name="T112" fmla="*/ 1 w 1492"/>
                  <a:gd name="T113" fmla="*/ 1 h 797"/>
                  <a:gd name="T114" fmla="*/ 1 w 1492"/>
                  <a:gd name="T115" fmla="*/ 1 h 79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92"/>
                  <a:gd name="T175" fmla="*/ 0 h 797"/>
                  <a:gd name="T176" fmla="*/ 1492 w 1492"/>
                  <a:gd name="T177" fmla="*/ 797 h 79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92" h="797">
                    <a:moveTo>
                      <a:pt x="1056" y="0"/>
                    </a:moveTo>
                    <a:lnTo>
                      <a:pt x="1084" y="7"/>
                    </a:lnTo>
                    <a:lnTo>
                      <a:pt x="1113" y="16"/>
                    </a:lnTo>
                    <a:lnTo>
                      <a:pt x="1140" y="23"/>
                    </a:lnTo>
                    <a:lnTo>
                      <a:pt x="1168" y="33"/>
                    </a:lnTo>
                    <a:lnTo>
                      <a:pt x="1195" y="41"/>
                    </a:lnTo>
                    <a:lnTo>
                      <a:pt x="1223" y="49"/>
                    </a:lnTo>
                    <a:lnTo>
                      <a:pt x="1250" y="58"/>
                    </a:lnTo>
                    <a:lnTo>
                      <a:pt x="1278" y="69"/>
                    </a:lnTo>
                    <a:lnTo>
                      <a:pt x="1305" y="78"/>
                    </a:lnTo>
                    <a:lnTo>
                      <a:pt x="1332" y="88"/>
                    </a:lnTo>
                    <a:lnTo>
                      <a:pt x="1359" y="98"/>
                    </a:lnTo>
                    <a:lnTo>
                      <a:pt x="1386" y="110"/>
                    </a:lnTo>
                    <a:lnTo>
                      <a:pt x="1412" y="120"/>
                    </a:lnTo>
                    <a:lnTo>
                      <a:pt x="1439" y="133"/>
                    </a:lnTo>
                    <a:lnTo>
                      <a:pt x="1466" y="145"/>
                    </a:lnTo>
                    <a:lnTo>
                      <a:pt x="1492" y="159"/>
                    </a:lnTo>
                    <a:lnTo>
                      <a:pt x="1484" y="169"/>
                    </a:lnTo>
                    <a:lnTo>
                      <a:pt x="1475" y="180"/>
                    </a:lnTo>
                    <a:lnTo>
                      <a:pt x="1465" y="190"/>
                    </a:lnTo>
                    <a:lnTo>
                      <a:pt x="1455" y="200"/>
                    </a:lnTo>
                    <a:lnTo>
                      <a:pt x="1444" y="209"/>
                    </a:lnTo>
                    <a:lnTo>
                      <a:pt x="1432" y="218"/>
                    </a:lnTo>
                    <a:lnTo>
                      <a:pt x="1419" y="227"/>
                    </a:lnTo>
                    <a:lnTo>
                      <a:pt x="1407" y="237"/>
                    </a:lnTo>
                    <a:lnTo>
                      <a:pt x="1395" y="244"/>
                    </a:lnTo>
                    <a:lnTo>
                      <a:pt x="1382" y="253"/>
                    </a:lnTo>
                    <a:lnTo>
                      <a:pt x="1368" y="260"/>
                    </a:lnTo>
                    <a:lnTo>
                      <a:pt x="1355" y="270"/>
                    </a:lnTo>
                    <a:lnTo>
                      <a:pt x="1342" y="277"/>
                    </a:lnTo>
                    <a:lnTo>
                      <a:pt x="1330" y="287"/>
                    </a:lnTo>
                    <a:lnTo>
                      <a:pt x="1318" y="295"/>
                    </a:lnTo>
                    <a:lnTo>
                      <a:pt x="1308" y="306"/>
                    </a:lnTo>
                    <a:lnTo>
                      <a:pt x="1271" y="329"/>
                    </a:lnTo>
                    <a:lnTo>
                      <a:pt x="1236" y="352"/>
                    </a:lnTo>
                    <a:lnTo>
                      <a:pt x="1200" y="376"/>
                    </a:lnTo>
                    <a:lnTo>
                      <a:pt x="1164" y="399"/>
                    </a:lnTo>
                    <a:lnTo>
                      <a:pt x="1127" y="421"/>
                    </a:lnTo>
                    <a:lnTo>
                      <a:pt x="1091" y="443"/>
                    </a:lnTo>
                    <a:lnTo>
                      <a:pt x="1055" y="466"/>
                    </a:lnTo>
                    <a:lnTo>
                      <a:pt x="1019" y="488"/>
                    </a:lnTo>
                    <a:lnTo>
                      <a:pt x="982" y="510"/>
                    </a:lnTo>
                    <a:lnTo>
                      <a:pt x="946" y="532"/>
                    </a:lnTo>
                    <a:lnTo>
                      <a:pt x="909" y="555"/>
                    </a:lnTo>
                    <a:lnTo>
                      <a:pt x="873" y="577"/>
                    </a:lnTo>
                    <a:lnTo>
                      <a:pt x="837" y="599"/>
                    </a:lnTo>
                    <a:lnTo>
                      <a:pt x="800" y="622"/>
                    </a:lnTo>
                    <a:lnTo>
                      <a:pt x="764" y="646"/>
                    </a:lnTo>
                    <a:lnTo>
                      <a:pt x="728" y="670"/>
                    </a:lnTo>
                    <a:lnTo>
                      <a:pt x="715" y="678"/>
                    </a:lnTo>
                    <a:lnTo>
                      <a:pt x="703" y="686"/>
                    </a:lnTo>
                    <a:lnTo>
                      <a:pt x="690" y="694"/>
                    </a:lnTo>
                    <a:lnTo>
                      <a:pt x="680" y="704"/>
                    </a:lnTo>
                    <a:lnTo>
                      <a:pt x="668" y="711"/>
                    </a:lnTo>
                    <a:lnTo>
                      <a:pt x="655" y="721"/>
                    </a:lnTo>
                    <a:lnTo>
                      <a:pt x="644" y="729"/>
                    </a:lnTo>
                    <a:lnTo>
                      <a:pt x="633" y="738"/>
                    </a:lnTo>
                    <a:lnTo>
                      <a:pt x="620" y="745"/>
                    </a:lnTo>
                    <a:lnTo>
                      <a:pt x="609" y="754"/>
                    </a:lnTo>
                    <a:lnTo>
                      <a:pt x="596" y="761"/>
                    </a:lnTo>
                    <a:lnTo>
                      <a:pt x="585" y="770"/>
                    </a:lnTo>
                    <a:lnTo>
                      <a:pt x="573" y="776"/>
                    </a:lnTo>
                    <a:lnTo>
                      <a:pt x="560" y="783"/>
                    </a:lnTo>
                    <a:lnTo>
                      <a:pt x="547" y="790"/>
                    </a:lnTo>
                    <a:lnTo>
                      <a:pt x="536" y="797"/>
                    </a:lnTo>
                    <a:lnTo>
                      <a:pt x="519" y="789"/>
                    </a:lnTo>
                    <a:lnTo>
                      <a:pt x="501" y="781"/>
                    </a:lnTo>
                    <a:lnTo>
                      <a:pt x="484" y="774"/>
                    </a:lnTo>
                    <a:lnTo>
                      <a:pt x="468" y="766"/>
                    </a:lnTo>
                    <a:lnTo>
                      <a:pt x="451" y="760"/>
                    </a:lnTo>
                    <a:lnTo>
                      <a:pt x="434" y="754"/>
                    </a:lnTo>
                    <a:lnTo>
                      <a:pt x="417" y="746"/>
                    </a:lnTo>
                    <a:lnTo>
                      <a:pt x="401" y="740"/>
                    </a:lnTo>
                    <a:lnTo>
                      <a:pt x="384" y="733"/>
                    </a:lnTo>
                    <a:lnTo>
                      <a:pt x="367" y="726"/>
                    </a:lnTo>
                    <a:lnTo>
                      <a:pt x="350" y="719"/>
                    </a:lnTo>
                    <a:lnTo>
                      <a:pt x="334" y="711"/>
                    </a:lnTo>
                    <a:lnTo>
                      <a:pt x="317" y="704"/>
                    </a:lnTo>
                    <a:lnTo>
                      <a:pt x="300" y="697"/>
                    </a:lnTo>
                    <a:lnTo>
                      <a:pt x="284" y="687"/>
                    </a:lnTo>
                    <a:lnTo>
                      <a:pt x="268" y="680"/>
                    </a:lnTo>
                    <a:lnTo>
                      <a:pt x="252" y="668"/>
                    </a:lnTo>
                    <a:lnTo>
                      <a:pt x="235" y="660"/>
                    </a:lnTo>
                    <a:lnTo>
                      <a:pt x="218" y="650"/>
                    </a:lnTo>
                    <a:lnTo>
                      <a:pt x="202" y="644"/>
                    </a:lnTo>
                    <a:lnTo>
                      <a:pt x="184" y="637"/>
                    </a:lnTo>
                    <a:lnTo>
                      <a:pt x="167" y="630"/>
                    </a:lnTo>
                    <a:lnTo>
                      <a:pt x="149" y="625"/>
                    </a:lnTo>
                    <a:lnTo>
                      <a:pt x="132" y="619"/>
                    </a:lnTo>
                    <a:lnTo>
                      <a:pt x="114" y="612"/>
                    </a:lnTo>
                    <a:lnTo>
                      <a:pt x="97" y="607"/>
                    </a:lnTo>
                    <a:lnTo>
                      <a:pt x="81" y="599"/>
                    </a:lnTo>
                    <a:lnTo>
                      <a:pt x="64" y="594"/>
                    </a:lnTo>
                    <a:lnTo>
                      <a:pt x="47" y="586"/>
                    </a:lnTo>
                    <a:lnTo>
                      <a:pt x="31" y="578"/>
                    </a:lnTo>
                    <a:lnTo>
                      <a:pt x="16" y="569"/>
                    </a:lnTo>
                    <a:lnTo>
                      <a:pt x="1" y="560"/>
                    </a:lnTo>
                    <a:lnTo>
                      <a:pt x="0" y="554"/>
                    </a:lnTo>
                    <a:lnTo>
                      <a:pt x="1" y="549"/>
                    </a:lnTo>
                    <a:lnTo>
                      <a:pt x="1" y="545"/>
                    </a:lnTo>
                    <a:lnTo>
                      <a:pt x="4" y="542"/>
                    </a:lnTo>
                    <a:lnTo>
                      <a:pt x="7" y="539"/>
                    </a:lnTo>
                    <a:lnTo>
                      <a:pt x="13" y="537"/>
                    </a:lnTo>
                    <a:lnTo>
                      <a:pt x="17" y="533"/>
                    </a:lnTo>
                    <a:lnTo>
                      <a:pt x="23" y="531"/>
                    </a:lnTo>
                    <a:lnTo>
                      <a:pt x="27" y="528"/>
                    </a:lnTo>
                    <a:lnTo>
                      <a:pt x="34" y="525"/>
                    </a:lnTo>
                    <a:lnTo>
                      <a:pt x="40" y="522"/>
                    </a:lnTo>
                    <a:lnTo>
                      <a:pt x="46" y="519"/>
                    </a:lnTo>
                    <a:lnTo>
                      <a:pt x="51" y="514"/>
                    </a:lnTo>
                    <a:lnTo>
                      <a:pt x="57" y="510"/>
                    </a:lnTo>
                    <a:lnTo>
                      <a:pt x="61" y="505"/>
                    </a:lnTo>
                    <a:lnTo>
                      <a:pt x="67" y="500"/>
                    </a:lnTo>
                    <a:lnTo>
                      <a:pt x="81" y="491"/>
                    </a:lnTo>
                    <a:lnTo>
                      <a:pt x="95" y="483"/>
                    </a:lnTo>
                    <a:lnTo>
                      <a:pt x="109" y="474"/>
                    </a:lnTo>
                    <a:lnTo>
                      <a:pt x="124" y="466"/>
                    </a:lnTo>
                    <a:lnTo>
                      <a:pt x="138" y="456"/>
                    </a:lnTo>
                    <a:lnTo>
                      <a:pt x="153" y="448"/>
                    </a:lnTo>
                    <a:lnTo>
                      <a:pt x="167" y="438"/>
                    </a:lnTo>
                    <a:lnTo>
                      <a:pt x="182" y="430"/>
                    </a:lnTo>
                    <a:lnTo>
                      <a:pt x="196" y="421"/>
                    </a:lnTo>
                    <a:lnTo>
                      <a:pt x="211" y="413"/>
                    </a:lnTo>
                    <a:lnTo>
                      <a:pt x="225" y="403"/>
                    </a:lnTo>
                    <a:lnTo>
                      <a:pt x="240" y="397"/>
                    </a:lnTo>
                    <a:lnTo>
                      <a:pt x="254" y="389"/>
                    </a:lnTo>
                    <a:lnTo>
                      <a:pt x="269" y="383"/>
                    </a:lnTo>
                    <a:lnTo>
                      <a:pt x="284" y="378"/>
                    </a:lnTo>
                    <a:lnTo>
                      <a:pt x="299" y="375"/>
                    </a:lnTo>
                    <a:lnTo>
                      <a:pt x="309" y="380"/>
                    </a:lnTo>
                    <a:lnTo>
                      <a:pt x="319" y="386"/>
                    </a:lnTo>
                    <a:lnTo>
                      <a:pt x="329" y="392"/>
                    </a:lnTo>
                    <a:lnTo>
                      <a:pt x="340" y="398"/>
                    </a:lnTo>
                    <a:lnTo>
                      <a:pt x="351" y="401"/>
                    </a:lnTo>
                    <a:lnTo>
                      <a:pt x="362" y="405"/>
                    </a:lnTo>
                    <a:lnTo>
                      <a:pt x="374" y="410"/>
                    </a:lnTo>
                    <a:lnTo>
                      <a:pt x="386" y="414"/>
                    </a:lnTo>
                    <a:lnTo>
                      <a:pt x="398" y="417"/>
                    </a:lnTo>
                    <a:lnTo>
                      <a:pt x="409" y="420"/>
                    </a:lnTo>
                    <a:lnTo>
                      <a:pt x="421" y="423"/>
                    </a:lnTo>
                    <a:lnTo>
                      <a:pt x="434" y="428"/>
                    </a:lnTo>
                    <a:lnTo>
                      <a:pt x="445" y="432"/>
                    </a:lnTo>
                    <a:lnTo>
                      <a:pt x="457" y="437"/>
                    </a:lnTo>
                    <a:lnTo>
                      <a:pt x="469" y="441"/>
                    </a:lnTo>
                    <a:lnTo>
                      <a:pt x="480" y="448"/>
                    </a:lnTo>
                    <a:lnTo>
                      <a:pt x="503" y="452"/>
                    </a:lnTo>
                    <a:lnTo>
                      <a:pt x="525" y="456"/>
                    </a:lnTo>
                    <a:lnTo>
                      <a:pt x="547" y="459"/>
                    </a:lnTo>
                    <a:lnTo>
                      <a:pt x="571" y="463"/>
                    </a:lnTo>
                    <a:lnTo>
                      <a:pt x="593" y="465"/>
                    </a:lnTo>
                    <a:lnTo>
                      <a:pt x="615" y="468"/>
                    </a:lnTo>
                    <a:lnTo>
                      <a:pt x="637" y="471"/>
                    </a:lnTo>
                    <a:lnTo>
                      <a:pt x="662" y="474"/>
                    </a:lnTo>
                    <a:lnTo>
                      <a:pt x="684" y="476"/>
                    </a:lnTo>
                    <a:lnTo>
                      <a:pt x="706" y="479"/>
                    </a:lnTo>
                    <a:lnTo>
                      <a:pt x="729" y="485"/>
                    </a:lnTo>
                    <a:lnTo>
                      <a:pt x="752" y="490"/>
                    </a:lnTo>
                    <a:lnTo>
                      <a:pt x="773" y="495"/>
                    </a:lnTo>
                    <a:lnTo>
                      <a:pt x="794" y="504"/>
                    </a:lnTo>
                    <a:lnTo>
                      <a:pt x="816" y="512"/>
                    </a:lnTo>
                    <a:lnTo>
                      <a:pt x="837" y="523"/>
                    </a:lnTo>
                    <a:lnTo>
                      <a:pt x="853" y="510"/>
                    </a:lnTo>
                    <a:lnTo>
                      <a:pt x="870" y="499"/>
                    </a:lnTo>
                    <a:lnTo>
                      <a:pt x="887" y="486"/>
                    </a:lnTo>
                    <a:lnTo>
                      <a:pt x="904" y="474"/>
                    </a:lnTo>
                    <a:lnTo>
                      <a:pt x="922" y="461"/>
                    </a:lnTo>
                    <a:lnTo>
                      <a:pt x="939" y="450"/>
                    </a:lnTo>
                    <a:lnTo>
                      <a:pt x="957" y="437"/>
                    </a:lnTo>
                    <a:lnTo>
                      <a:pt x="974" y="427"/>
                    </a:lnTo>
                    <a:lnTo>
                      <a:pt x="992" y="415"/>
                    </a:lnTo>
                    <a:lnTo>
                      <a:pt x="1009" y="403"/>
                    </a:lnTo>
                    <a:lnTo>
                      <a:pt x="1026" y="393"/>
                    </a:lnTo>
                    <a:lnTo>
                      <a:pt x="1044" y="382"/>
                    </a:lnTo>
                    <a:lnTo>
                      <a:pt x="1061" y="370"/>
                    </a:lnTo>
                    <a:lnTo>
                      <a:pt x="1079" y="361"/>
                    </a:lnTo>
                    <a:lnTo>
                      <a:pt x="1097" y="350"/>
                    </a:lnTo>
                    <a:lnTo>
                      <a:pt x="1115" y="342"/>
                    </a:lnTo>
                    <a:lnTo>
                      <a:pt x="1121" y="343"/>
                    </a:lnTo>
                    <a:lnTo>
                      <a:pt x="1125" y="346"/>
                    </a:lnTo>
                    <a:lnTo>
                      <a:pt x="1127" y="350"/>
                    </a:lnTo>
                    <a:lnTo>
                      <a:pt x="1130" y="356"/>
                    </a:lnTo>
                    <a:lnTo>
                      <a:pt x="1130" y="361"/>
                    </a:lnTo>
                    <a:lnTo>
                      <a:pt x="1130" y="367"/>
                    </a:lnTo>
                    <a:lnTo>
                      <a:pt x="1129" y="374"/>
                    </a:lnTo>
                    <a:lnTo>
                      <a:pt x="1127" y="380"/>
                    </a:lnTo>
                    <a:lnTo>
                      <a:pt x="1136" y="374"/>
                    </a:lnTo>
                    <a:lnTo>
                      <a:pt x="1145" y="367"/>
                    </a:lnTo>
                    <a:lnTo>
                      <a:pt x="1155" y="361"/>
                    </a:lnTo>
                    <a:lnTo>
                      <a:pt x="1166" y="354"/>
                    </a:lnTo>
                    <a:lnTo>
                      <a:pt x="1176" y="348"/>
                    </a:lnTo>
                    <a:lnTo>
                      <a:pt x="1187" y="343"/>
                    </a:lnTo>
                    <a:lnTo>
                      <a:pt x="1197" y="335"/>
                    </a:lnTo>
                    <a:lnTo>
                      <a:pt x="1207" y="330"/>
                    </a:lnTo>
                    <a:lnTo>
                      <a:pt x="1215" y="322"/>
                    </a:lnTo>
                    <a:lnTo>
                      <a:pt x="1222" y="314"/>
                    </a:lnTo>
                    <a:lnTo>
                      <a:pt x="1227" y="305"/>
                    </a:lnTo>
                    <a:lnTo>
                      <a:pt x="1231" y="297"/>
                    </a:lnTo>
                    <a:lnTo>
                      <a:pt x="1232" y="288"/>
                    </a:lnTo>
                    <a:lnTo>
                      <a:pt x="1232" y="277"/>
                    </a:lnTo>
                    <a:lnTo>
                      <a:pt x="1229" y="266"/>
                    </a:lnTo>
                    <a:lnTo>
                      <a:pt x="1223" y="253"/>
                    </a:lnTo>
                    <a:lnTo>
                      <a:pt x="1215" y="241"/>
                    </a:lnTo>
                    <a:lnTo>
                      <a:pt x="1209" y="231"/>
                    </a:lnTo>
                    <a:lnTo>
                      <a:pt x="1202" y="220"/>
                    </a:lnTo>
                    <a:lnTo>
                      <a:pt x="1194" y="212"/>
                    </a:lnTo>
                    <a:lnTo>
                      <a:pt x="1186" y="202"/>
                    </a:lnTo>
                    <a:lnTo>
                      <a:pt x="1178" y="192"/>
                    </a:lnTo>
                    <a:lnTo>
                      <a:pt x="1170" y="185"/>
                    </a:lnTo>
                    <a:lnTo>
                      <a:pt x="1162" y="177"/>
                    </a:lnTo>
                    <a:lnTo>
                      <a:pt x="1153" y="167"/>
                    </a:lnTo>
                    <a:lnTo>
                      <a:pt x="1145" y="157"/>
                    </a:lnTo>
                    <a:lnTo>
                      <a:pt x="1138" y="148"/>
                    </a:lnTo>
                    <a:lnTo>
                      <a:pt x="1132" y="139"/>
                    </a:lnTo>
                    <a:lnTo>
                      <a:pt x="1125" y="128"/>
                    </a:lnTo>
                    <a:lnTo>
                      <a:pt x="1119" y="117"/>
                    </a:lnTo>
                    <a:lnTo>
                      <a:pt x="1115" y="105"/>
                    </a:lnTo>
                    <a:lnTo>
                      <a:pt x="1110" y="92"/>
                    </a:lnTo>
                    <a:lnTo>
                      <a:pt x="1110" y="83"/>
                    </a:lnTo>
                    <a:lnTo>
                      <a:pt x="1108" y="77"/>
                    </a:lnTo>
                    <a:lnTo>
                      <a:pt x="1104" y="71"/>
                    </a:lnTo>
                    <a:lnTo>
                      <a:pt x="1101" y="64"/>
                    </a:lnTo>
                    <a:lnTo>
                      <a:pt x="1095" y="58"/>
                    </a:lnTo>
                    <a:lnTo>
                      <a:pt x="1088" y="53"/>
                    </a:lnTo>
                    <a:lnTo>
                      <a:pt x="1083" y="46"/>
                    </a:lnTo>
                    <a:lnTo>
                      <a:pt x="1077" y="42"/>
                    </a:lnTo>
                    <a:lnTo>
                      <a:pt x="1070" y="37"/>
                    </a:lnTo>
                    <a:lnTo>
                      <a:pt x="1064" y="31"/>
                    </a:lnTo>
                    <a:lnTo>
                      <a:pt x="1058" y="26"/>
                    </a:lnTo>
                    <a:lnTo>
                      <a:pt x="1055" y="22"/>
                    </a:lnTo>
                    <a:lnTo>
                      <a:pt x="1052" y="16"/>
                    </a:lnTo>
                    <a:lnTo>
                      <a:pt x="1052" y="10"/>
                    </a:lnTo>
                    <a:lnTo>
                      <a:pt x="1053" y="5"/>
                    </a:lnTo>
                    <a:lnTo>
                      <a:pt x="1056" y="0"/>
                    </a:lnTo>
                    <a:close/>
                  </a:path>
                </a:pathLst>
              </a:custGeom>
              <a:solidFill>
                <a:srgbClr val="FFF2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70" name="Freeform 19"/>
              <p:cNvSpPr>
                <a:spLocks/>
              </p:cNvSpPr>
              <p:nvPr/>
            </p:nvSpPr>
            <p:spPr bwMode="auto">
              <a:xfrm>
                <a:off x="4658" y="1996"/>
                <a:ext cx="21" cy="21"/>
              </a:xfrm>
              <a:custGeom>
                <a:avLst/>
                <a:gdLst>
                  <a:gd name="T0" fmla="*/ 0 w 42"/>
                  <a:gd name="T1" fmla="*/ 0 h 41"/>
                  <a:gd name="T2" fmla="*/ 1 w 42"/>
                  <a:gd name="T3" fmla="*/ 1 h 41"/>
                  <a:gd name="T4" fmla="*/ 1 w 42"/>
                  <a:gd name="T5" fmla="*/ 1 h 41"/>
                  <a:gd name="T6" fmla="*/ 1 w 42"/>
                  <a:gd name="T7" fmla="*/ 1 h 41"/>
                  <a:gd name="T8" fmla="*/ 1 w 42"/>
                  <a:gd name="T9" fmla="*/ 1 h 41"/>
                  <a:gd name="T10" fmla="*/ 1 w 42"/>
                  <a:gd name="T11" fmla="*/ 1 h 41"/>
                  <a:gd name="T12" fmla="*/ 1 w 42"/>
                  <a:gd name="T13" fmla="*/ 1 h 41"/>
                  <a:gd name="T14" fmla="*/ 1 w 42"/>
                  <a:gd name="T15" fmla="*/ 1 h 41"/>
                  <a:gd name="T16" fmla="*/ 1 w 42"/>
                  <a:gd name="T17" fmla="*/ 1 h 41"/>
                  <a:gd name="T18" fmla="*/ 1 w 42"/>
                  <a:gd name="T19" fmla="*/ 1 h 41"/>
                  <a:gd name="T20" fmla="*/ 1 w 42"/>
                  <a:gd name="T21" fmla="*/ 1 h 41"/>
                  <a:gd name="T22" fmla="*/ 1 w 42"/>
                  <a:gd name="T23" fmla="*/ 1 h 41"/>
                  <a:gd name="T24" fmla="*/ 1 w 42"/>
                  <a:gd name="T25" fmla="*/ 1 h 41"/>
                  <a:gd name="T26" fmla="*/ 1 w 42"/>
                  <a:gd name="T27" fmla="*/ 1 h 41"/>
                  <a:gd name="T28" fmla="*/ 1 w 42"/>
                  <a:gd name="T29" fmla="*/ 1 h 41"/>
                  <a:gd name="T30" fmla="*/ 1 w 42"/>
                  <a:gd name="T31" fmla="*/ 1 h 41"/>
                  <a:gd name="T32" fmla="*/ 1 w 42"/>
                  <a:gd name="T33" fmla="*/ 1 h 41"/>
                  <a:gd name="T34" fmla="*/ 1 w 42"/>
                  <a:gd name="T35" fmla="*/ 1 h 41"/>
                  <a:gd name="T36" fmla="*/ 0 w 42"/>
                  <a:gd name="T37" fmla="*/ 0 h 41"/>
                  <a:gd name="T38" fmla="*/ 0 w 42"/>
                  <a:gd name="T39" fmla="*/ 0 h 4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
                  <a:gd name="T61" fmla="*/ 0 h 41"/>
                  <a:gd name="T62" fmla="*/ 42 w 42"/>
                  <a:gd name="T63" fmla="*/ 41 h 4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 h="41">
                    <a:moveTo>
                      <a:pt x="0" y="0"/>
                    </a:moveTo>
                    <a:lnTo>
                      <a:pt x="7" y="5"/>
                    </a:lnTo>
                    <a:lnTo>
                      <a:pt x="15" y="11"/>
                    </a:lnTo>
                    <a:lnTo>
                      <a:pt x="19" y="13"/>
                    </a:lnTo>
                    <a:lnTo>
                      <a:pt x="24" y="16"/>
                    </a:lnTo>
                    <a:lnTo>
                      <a:pt x="27" y="19"/>
                    </a:lnTo>
                    <a:lnTo>
                      <a:pt x="32" y="22"/>
                    </a:lnTo>
                    <a:lnTo>
                      <a:pt x="34" y="25"/>
                    </a:lnTo>
                    <a:lnTo>
                      <a:pt x="37" y="30"/>
                    </a:lnTo>
                    <a:lnTo>
                      <a:pt x="40" y="35"/>
                    </a:lnTo>
                    <a:lnTo>
                      <a:pt x="42" y="41"/>
                    </a:lnTo>
                    <a:lnTo>
                      <a:pt x="35" y="37"/>
                    </a:lnTo>
                    <a:lnTo>
                      <a:pt x="29" y="34"/>
                    </a:lnTo>
                    <a:lnTo>
                      <a:pt x="23" y="29"/>
                    </a:lnTo>
                    <a:lnTo>
                      <a:pt x="17" y="27"/>
                    </a:lnTo>
                    <a:lnTo>
                      <a:pt x="10" y="20"/>
                    </a:lnTo>
                    <a:lnTo>
                      <a:pt x="5" y="15"/>
                    </a:lnTo>
                    <a:lnTo>
                      <a:pt x="1"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71" name="Freeform 20"/>
              <p:cNvSpPr>
                <a:spLocks/>
              </p:cNvSpPr>
              <p:nvPr/>
            </p:nvSpPr>
            <p:spPr bwMode="auto">
              <a:xfrm>
                <a:off x="4574" y="2018"/>
                <a:ext cx="14" cy="17"/>
              </a:xfrm>
              <a:custGeom>
                <a:avLst/>
                <a:gdLst>
                  <a:gd name="T0" fmla="*/ 1 w 26"/>
                  <a:gd name="T1" fmla="*/ 0 h 34"/>
                  <a:gd name="T2" fmla="*/ 1 w 26"/>
                  <a:gd name="T3" fmla="*/ 1 h 34"/>
                  <a:gd name="T4" fmla="*/ 1 w 26"/>
                  <a:gd name="T5" fmla="*/ 1 h 34"/>
                  <a:gd name="T6" fmla="*/ 1 w 26"/>
                  <a:gd name="T7" fmla="*/ 1 h 34"/>
                  <a:gd name="T8" fmla="*/ 1 w 26"/>
                  <a:gd name="T9" fmla="*/ 1 h 34"/>
                  <a:gd name="T10" fmla="*/ 1 w 26"/>
                  <a:gd name="T11" fmla="*/ 1 h 34"/>
                  <a:gd name="T12" fmla="*/ 1 w 26"/>
                  <a:gd name="T13" fmla="*/ 1 h 34"/>
                  <a:gd name="T14" fmla="*/ 1 w 26"/>
                  <a:gd name="T15" fmla="*/ 1 h 34"/>
                  <a:gd name="T16" fmla="*/ 1 w 26"/>
                  <a:gd name="T17" fmla="*/ 1 h 34"/>
                  <a:gd name="T18" fmla="*/ 1 w 26"/>
                  <a:gd name="T19" fmla="*/ 1 h 34"/>
                  <a:gd name="T20" fmla="*/ 1 w 26"/>
                  <a:gd name="T21" fmla="*/ 1 h 34"/>
                  <a:gd name="T22" fmla="*/ 1 w 26"/>
                  <a:gd name="T23" fmla="*/ 1 h 34"/>
                  <a:gd name="T24" fmla="*/ 1 w 26"/>
                  <a:gd name="T25" fmla="*/ 1 h 34"/>
                  <a:gd name="T26" fmla="*/ 0 w 26"/>
                  <a:gd name="T27" fmla="*/ 1 h 34"/>
                  <a:gd name="T28" fmla="*/ 0 w 26"/>
                  <a:gd name="T29" fmla="*/ 1 h 34"/>
                  <a:gd name="T30" fmla="*/ 1 w 26"/>
                  <a:gd name="T31" fmla="*/ 1 h 34"/>
                  <a:gd name="T32" fmla="*/ 1 w 26"/>
                  <a:gd name="T33" fmla="*/ 0 h 34"/>
                  <a:gd name="T34" fmla="*/ 1 w 26"/>
                  <a:gd name="T35" fmla="*/ 0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6"/>
                  <a:gd name="T55" fmla="*/ 0 h 34"/>
                  <a:gd name="T56" fmla="*/ 26 w 26"/>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6" h="34">
                    <a:moveTo>
                      <a:pt x="6" y="0"/>
                    </a:moveTo>
                    <a:lnTo>
                      <a:pt x="7" y="4"/>
                    </a:lnTo>
                    <a:lnTo>
                      <a:pt x="11" y="10"/>
                    </a:lnTo>
                    <a:lnTo>
                      <a:pt x="16" y="14"/>
                    </a:lnTo>
                    <a:lnTo>
                      <a:pt x="20" y="20"/>
                    </a:lnTo>
                    <a:lnTo>
                      <a:pt x="25" y="27"/>
                    </a:lnTo>
                    <a:lnTo>
                      <a:pt x="26" y="34"/>
                    </a:lnTo>
                    <a:lnTo>
                      <a:pt x="22" y="34"/>
                    </a:lnTo>
                    <a:lnTo>
                      <a:pt x="18" y="34"/>
                    </a:lnTo>
                    <a:lnTo>
                      <a:pt x="15" y="34"/>
                    </a:lnTo>
                    <a:lnTo>
                      <a:pt x="12" y="34"/>
                    </a:lnTo>
                    <a:lnTo>
                      <a:pt x="7" y="31"/>
                    </a:lnTo>
                    <a:lnTo>
                      <a:pt x="4" y="27"/>
                    </a:lnTo>
                    <a:lnTo>
                      <a:pt x="0" y="20"/>
                    </a:lnTo>
                    <a:lnTo>
                      <a:pt x="0" y="14"/>
                    </a:lnTo>
                    <a:lnTo>
                      <a:pt x="2"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72" name="Freeform 21"/>
              <p:cNvSpPr>
                <a:spLocks/>
              </p:cNvSpPr>
              <p:nvPr/>
            </p:nvSpPr>
            <p:spPr bwMode="auto">
              <a:xfrm>
                <a:off x="4672" y="2028"/>
                <a:ext cx="27" cy="24"/>
              </a:xfrm>
              <a:custGeom>
                <a:avLst/>
                <a:gdLst>
                  <a:gd name="T0" fmla="*/ 0 w 53"/>
                  <a:gd name="T1" fmla="*/ 0 h 49"/>
                  <a:gd name="T2" fmla="*/ 1 w 53"/>
                  <a:gd name="T3" fmla="*/ 0 h 49"/>
                  <a:gd name="T4" fmla="*/ 1 w 53"/>
                  <a:gd name="T5" fmla="*/ 0 h 49"/>
                  <a:gd name="T6" fmla="*/ 1 w 53"/>
                  <a:gd name="T7" fmla="*/ 0 h 49"/>
                  <a:gd name="T8" fmla="*/ 1 w 53"/>
                  <a:gd name="T9" fmla="*/ 0 h 49"/>
                  <a:gd name="T10" fmla="*/ 1 w 53"/>
                  <a:gd name="T11" fmla="*/ 0 h 49"/>
                  <a:gd name="T12" fmla="*/ 1 w 53"/>
                  <a:gd name="T13" fmla="*/ 0 h 49"/>
                  <a:gd name="T14" fmla="*/ 1 w 53"/>
                  <a:gd name="T15" fmla="*/ 0 h 49"/>
                  <a:gd name="T16" fmla="*/ 1 w 53"/>
                  <a:gd name="T17" fmla="*/ 0 h 49"/>
                  <a:gd name="T18" fmla="*/ 1 w 53"/>
                  <a:gd name="T19" fmla="*/ 0 h 49"/>
                  <a:gd name="T20" fmla="*/ 1 w 53"/>
                  <a:gd name="T21" fmla="*/ 0 h 49"/>
                  <a:gd name="T22" fmla="*/ 1 w 53"/>
                  <a:gd name="T23" fmla="*/ 0 h 49"/>
                  <a:gd name="T24" fmla="*/ 1 w 53"/>
                  <a:gd name="T25" fmla="*/ 0 h 49"/>
                  <a:gd name="T26" fmla="*/ 1 w 53"/>
                  <a:gd name="T27" fmla="*/ 0 h 49"/>
                  <a:gd name="T28" fmla="*/ 1 w 53"/>
                  <a:gd name="T29" fmla="*/ 0 h 49"/>
                  <a:gd name="T30" fmla="*/ 1 w 53"/>
                  <a:gd name="T31" fmla="*/ 0 h 49"/>
                  <a:gd name="T32" fmla="*/ 1 w 53"/>
                  <a:gd name="T33" fmla="*/ 0 h 49"/>
                  <a:gd name="T34" fmla="*/ 1 w 53"/>
                  <a:gd name="T35" fmla="*/ 0 h 49"/>
                  <a:gd name="T36" fmla="*/ 1 w 53"/>
                  <a:gd name="T37" fmla="*/ 0 h 49"/>
                  <a:gd name="T38" fmla="*/ 1 w 53"/>
                  <a:gd name="T39" fmla="*/ 0 h 49"/>
                  <a:gd name="T40" fmla="*/ 1 w 53"/>
                  <a:gd name="T41" fmla="*/ 0 h 49"/>
                  <a:gd name="T42" fmla="*/ 1 w 53"/>
                  <a:gd name="T43" fmla="*/ 0 h 49"/>
                  <a:gd name="T44" fmla="*/ 1 w 53"/>
                  <a:gd name="T45" fmla="*/ 0 h 49"/>
                  <a:gd name="T46" fmla="*/ 0 w 53"/>
                  <a:gd name="T47" fmla="*/ 0 h 49"/>
                  <a:gd name="T48" fmla="*/ 0 w 53"/>
                  <a:gd name="T49" fmla="*/ 0 h 49"/>
                  <a:gd name="T50" fmla="*/ 0 w 53"/>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3"/>
                  <a:gd name="T79" fmla="*/ 0 h 49"/>
                  <a:gd name="T80" fmla="*/ 53 w 53"/>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3" h="49">
                    <a:moveTo>
                      <a:pt x="0" y="0"/>
                    </a:moveTo>
                    <a:lnTo>
                      <a:pt x="8" y="4"/>
                    </a:lnTo>
                    <a:lnTo>
                      <a:pt x="16" y="9"/>
                    </a:lnTo>
                    <a:lnTo>
                      <a:pt x="23" y="13"/>
                    </a:lnTo>
                    <a:lnTo>
                      <a:pt x="32" y="20"/>
                    </a:lnTo>
                    <a:lnTo>
                      <a:pt x="38" y="25"/>
                    </a:lnTo>
                    <a:lnTo>
                      <a:pt x="45" y="32"/>
                    </a:lnTo>
                    <a:lnTo>
                      <a:pt x="47" y="35"/>
                    </a:lnTo>
                    <a:lnTo>
                      <a:pt x="49" y="39"/>
                    </a:lnTo>
                    <a:lnTo>
                      <a:pt x="51" y="44"/>
                    </a:lnTo>
                    <a:lnTo>
                      <a:pt x="53" y="49"/>
                    </a:lnTo>
                    <a:lnTo>
                      <a:pt x="46" y="49"/>
                    </a:lnTo>
                    <a:lnTo>
                      <a:pt x="40" y="49"/>
                    </a:lnTo>
                    <a:lnTo>
                      <a:pt x="33" y="46"/>
                    </a:lnTo>
                    <a:lnTo>
                      <a:pt x="29" y="45"/>
                    </a:lnTo>
                    <a:lnTo>
                      <a:pt x="23" y="42"/>
                    </a:lnTo>
                    <a:lnTo>
                      <a:pt x="20" y="39"/>
                    </a:lnTo>
                    <a:lnTo>
                      <a:pt x="16" y="34"/>
                    </a:lnTo>
                    <a:lnTo>
                      <a:pt x="13" y="31"/>
                    </a:lnTo>
                    <a:lnTo>
                      <a:pt x="8" y="24"/>
                    </a:lnTo>
                    <a:lnTo>
                      <a:pt x="4" y="16"/>
                    </a:lnTo>
                    <a:lnTo>
                      <a:pt x="3" y="12"/>
                    </a:lnTo>
                    <a:lnTo>
                      <a:pt x="2" y="8"/>
                    </a:lnTo>
                    <a:lnTo>
                      <a:pt x="0"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73" name="Freeform 22"/>
              <p:cNvSpPr>
                <a:spLocks/>
              </p:cNvSpPr>
              <p:nvPr/>
            </p:nvSpPr>
            <p:spPr bwMode="auto">
              <a:xfrm>
                <a:off x="4976" y="2036"/>
                <a:ext cx="13" cy="19"/>
              </a:xfrm>
              <a:custGeom>
                <a:avLst/>
                <a:gdLst>
                  <a:gd name="T0" fmla="*/ 1 w 25"/>
                  <a:gd name="T1" fmla="*/ 0 h 38"/>
                  <a:gd name="T2" fmla="*/ 1 w 25"/>
                  <a:gd name="T3" fmla="*/ 1 h 38"/>
                  <a:gd name="T4" fmla="*/ 1 w 25"/>
                  <a:gd name="T5" fmla="*/ 1 h 38"/>
                  <a:gd name="T6" fmla="*/ 1 w 25"/>
                  <a:gd name="T7" fmla="*/ 1 h 38"/>
                  <a:gd name="T8" fmla="*/ 1 w 25"/>
                  <a:gd name="T9" fmla="*/ 1 h 38"/>
                  <a:gd name="T10" fmla="*/ 1 w 25"/>
                  <a:gd name="T11" fmla="*/ 1 h 38"/>
                  <a:gd name="T12" fmla="*/ 1 w 25"/>
                  <a:gd name="T13" fmla="*/ 1 h 38"/>
                  <a:gd name="T14" fmla="*/ 1 w 25"/>
                  <a:gd name="T15" fmla="*/ 1 h 38"/>
                  <a:gd name="T16" fmla="*/ 1 w 25"/>
                  <a:gd name="T17" fmla="*/ 1 h 38"/>
                  <a:gd name="T18" fmla="*/ 1 w 25"/>
                  <a:gd name="T19" fmla="*/ 1 h 38"/>
                  <a:gd name="T20" fmla="*/ 1 w 25"/>
                  <a:gd name="T21" fmla="*/ 1 h 38"/>
                  <a:gd name="T22" fmla="*/ 1 w 25"/>
                  <a:gd name="T23" fmla="*/ 1 h 38"/>
                  <a:gd name="T24" fmla="*/ 1 w 25"/>
                  <a:gd name="T25" fmla="*/ 1 h 38"/>
                  <a:gd name="T26" fmla="*/ 0 w 25"/>
                  <a:gd name="T27" fmla="*/ 1 h 38"/>
                  <a:gd name="T28" fmla="*/ 1 w 25"/>
                  <a:gd name="T29" fmla="*/ 0 h 38"/>
                  <a:gd name="T30" fmla="*/ 1 w 25"/>
                  <a:gd name="T31" fmla="*/ 0 h 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5"/>
                  <a:gd name="T49" fmla="*/ 0 h 38"/>
                  <a:gd name="T50" fmla="*/ 25 w 25"/>
                  <a:gd name="T51" fmla="*/ 38 h 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5" h="38">
                    <a:moveTo>
                      <a:pt x="5" y="0"/>
                    </a:moveTo>
                    <a:lnTo>
                      <a:pt x="7" y="4"/>
                    </a:lnTo>
                    <a:lnTo>
                      <a:pt x="10" y="10"/>
                    </a:lnTo>
                    <a:lnTo>
                      <a:pt x="12" y="14"/>
                    </a:lnTo>
                    <a:lnTo>
                      <a:pt x="17" y="18"/>
                    </a:lnTo>
                    <a:lnTo>
                      <a:pt x="19" y="22"/>
                    </a:lnTo>
                    <a:lnTo>
                      <a:pt x="21" y="28"/>
                    </a:lnTo>
                    <a:lnTo>
                      <a:pt x="22" y="33"/>
                    </a:lnTo>
                    <a:lnTo>
                      <a:pt x="25" y="38"/>
                    </a:lnTo>
                    <a:lnTo>
                      <a:pt x="18" y="34"/>
                    </a:lnTo>
                    <a:lnTo>
                      <a:pt x="11" y="28"/>
                    </a:lnTo>
                    <a:lnTo>
                      <a:pt x="5" y="21"/>
                    </a:lnTo>
                    <a:lnTo>
                      <a:pt x="1" y="15"/>
                    </a:lnTo>
                    <a:lnTo>
                      <a:pt x="0"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74" name="Freeform 23"/>
              <p:cNvSpPr>
                <a:spLocks/>
              </p:cNvSpPr>
              <p:nvPr/>
            </p:nvSpPr>
            <p:spPr bwMode="auto">
              <a:xfrm>
                <a:off x="4586" y="2043"/>
                <a:ext cx="11" cy="9"/>
              </a:xfrm>
              <a:custGeom>
                <a:avLst/>
                <a:gdLst>
                  <a:gd name="T0" fmla="*/ 1 w 21"/>
                  <a:gd name="T1" fmla="*/ 0 h 18"/>
                  <a:gd name="T2" fmla="*/ 1 w 21"/>
                  <a:gd name="T3" fmla="*/ 1 h 18"/>
                  <a:gd name="T4" fmla="*/ 1 w 21"/>
                  <a:gd name="T5" fmla="*/ 1 h 18"/>
                  <a:gd name="T6" fmla="*/ 1 w 21"/>
                  <a:gd name="T7" fmla="*/ 1 h 18"/>
                  <a:gd name="T8" fmla="*/ 1 w 21"/>
                  <a:gd name="T9" fmla="*/ 1 h 18"/>
                  <a:gd name="T10" fmla="*/ 1 w 21"/>
                  <a:gd name="T11" fmla="*/ 1 h 18"/>
                  <a:gd name="T12" fmla="*/ 1 w 21"/>
                  <a:gd name="T13" fmla="*/ 1 h 18"/>
                  <a:gd name="T14" fmla="*/ 1 w 21"/>
                  <a:gd name="T15" fmla="*/ 1 h 18"/>
                  <a:gd name="T16" fmla="*/ 1 w 21"/>
                  <a:gd name="T17" fmla="*/ 1 h 18"/>
                  <a:gd name="T18" fmla="*/ 1 w 21"/>
                  <a:gd name="T19" fmla="*/ 1 h 18"/>
                  <a:gd name="T20" fmla="*/ 0 w 21"/>
                  <a:gd name="T21" fmla="*/ 1 h 18"/>
                  <a:gd name="T22" fmla="*/ 1 w 21"/>
                  <a:gd name="T23" fmla="*/ 0 h 18"/>
                  <a:gd name="T24" fmla="*/ 1 w 21"/>
                  <a:gd name="T25" fmla="*/ 0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8"/>
                  <a:gd name="T41" fmla="*/ 21 w 21"/>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8">
                    <a:moveTo>
                      <a:pt x="1" y="0"/>
                    </a:moveTo>
                    <a:lnTo>
                      <a:pt x="6" y="3"/>
                    </a:lnTo>
                    <a:lnTo>
                      <a:pt x="12" y="7"/>
                    </a:lnTo>
                    <a:lnTo>
                      <a:pt x="16" y="12"/>
                    </a:lnTo>
                    <a:lnTo>
                      <a:pt x="21" y="16"/>
                    </a:lnTo>
                    <a:lnTo>
                      <a:pt x="21" y="18"/>
                    </a:lnTo>
                    <a:lnTo>
                      <a:pt x="17" y="15"/>
                    </a:lnTo>
                    <a:lnTo>
                      <a:pt x="12" y="13"/>
                    </a:lnTo>
                    <a:lnTo>
                      <a:pt x="6" y="11"/>
                    </a:lnTo>
                    <a:lnTo>
                      <a:pt x="3" y="8"/>
                    </a:lnTo>
                    <a:lnTo>
                      <a:pt x="0" y="5"/>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75" name="Freeform 24"/>
              <p:cNvSpPr>
                <a:spLocks/>
              </p:cNvSpPr>
              <p:nvPr/>
            </p:nvSpPr>
            <p:spPr bwMode="auto">
              <a:xfrm>
                <a:off x="4703" y="2051"/>
                <a:ext cx="21" cy="17"/>
              </a:xfrm>
              <a:custGeom>
                <a:avLst/>
                <a:gdLst>
                  <a:gd name="T0" fmla="*/ 0 w 43"/>
                  <a:gd name="T1" fmla="*/ 0 h 33"/>
                  <a:gd name="T2" fmla="*/ 0 w 43"/>
                  <a:gd name="T3" fmla="*/ 1 h 33"/>
                  <a:gd name="T4" fmla="*/ 0 w 43"/>
                  <a:gd name="T5" fmla="*/ 1 h 33"/>
                  <a:gd name="T6" fmla="*/ 0 w 43"/>
                  <a:gd name="T7" fmla="*/ 1 h 33"/>
                  <a:gd name="T8" fmla="*/ 0 w 43"/>
                  <a:gd name="T9" fmla="*/ 1 h 33"/>
                  <a:gd name="T10" fmla="*/ 0 w 43"/>
                  <a:gd name="T11" fmla="*/ 1 h 33"/>
                  <a:gd name="T12" fmla="*/ 0 w 43"/>
                  <a:gd name="T13" fmla="*/ 1 h 33"/>
                  <a:gd name="T14" fmla="*/ 0 w 43"/>
                  <a:gd name="T15" fmla="*/ 1 h 33"/>
                  <a:gd name="T16" fmla="*/ 0 w 43"/>
                  <a:gd name="T17" fmla="*/ 1 h 33"/>
                  <a:gd name="T18" fmla="*/ 0 w 43"/>
                  <a:gd name="T19" fmla="*/ 1 h 33"/>
                  <a:gd name="T20" fmla="*/ 0 w 43"/>
                  <a:gd name="T21" fmla="*/ 1 h 33"/>
                  <a:gd name="T22" fmla="*/ 0 w 43"/>
                  <a:gd name="T23" fmla="*/ 1 h 33"/>
                  <a:gd name="T24" fmla="*/ 0 w 43"/>
                  <a:gd name="T25" fmla="*/ 1 h 33"/>
                  <a:gd name="T26" fmla="*/ 0 w 43"/>
                  <a:gd name="T27" fmla="*/ 1 h 33"/>
                  <a:gd name="T28" fmla="*/ 0 w 43"/>
                  <a:gd name="T29" fmla="*/ 1 h 33"/>
                  <a:gd name="T30" fmla="*/ 0 w 43"/>
                  <a:gd name="T31" fmla="*/ 1 h 33"/>
                  <a:gd name="T32" fmla="*/ 0 w 43"/>
                  <a:gd name="T33" fmla="*/ 1 h 33"/>
                  <a:gd name="T34" fmla="*/ 0 w 43"/>
                  <a:gd name="T35" fmla="*/ 1 h 33"/>
                  <a:gd name="T36" fmla="*/ 0 w 43"/>
                  <a:gd name="T37" fmla="*/ 1 h 33"/>
                  <a:gd name="T38" fmla="*/ 0 w 43"/>
                  <a:gd name="T39" fmla="*/ 1 h 33"/>
                  <a:gd name="T40" fmla="*/ 0 w 43"/>
                  <a:gd name="T41" fmla="*/ 0 h 33"/>
                  <a:gd name="T42" fmla="*/ 0 w 43"/>
                  <a:gd name="T43" fmla="*/ 0 h 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
                  <a:gd name="T67" fmla="*/ 0 h 33"/>
                  <a:gd name="T68" fmla="*/ 43 w 43"/>
                  <a:gd name="T69" fmla="*/ 33 h 3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 h="33">
                    <a:moveTo>
                      <a:pt x="11" y="0"/>
                    </a:moveTo>
                    <a:lnTo>
                      <a:pt x="14" y="3"/>
                    </a:lnTo>
                    <a:lnTo>
                      <a:pt x="18" y="7"/>
                    </a:lnTo>
                    <a:lnTo>
                      <a:pt x="23" y="9"/>
                    </a:lnTo>
                    <a:lnTo>
                      <a:pt x="27" y="14"/>
                    </a:lnTo>
                    <a:lnTo>
                      <a:pt x="30" y="17"/>
                    </a:lnTo>
                    <a:lnTo>
                      <a:pt x="34" y="20"/>
                    </a:lnTo>
                    <a:lnTo>
                      <a:pt x="38" y="24"/>
                    </a:lnTo>
                    <a:lnTo>
                      <a:pt x="43" y="29"/>
                    </a:lnTo>
                    <a:lnTo>
                      <a:pt x="35" y="32"/>
                    </a:lnTo>
                    <a:lnTo>
                      <a:pt x="28" y="33"/>
                    </a:lnTo>
                    <a:lnTo>
                      <a:pt x="21" y="33"/>
                    </a:lnTo>
                    <a:lnTo>
                      <a:pt x="13" y="32"/>
                    </a:lnTo>
                    <a:lnTo>
                      <a:pt x="8" y="28"/>
                    </a:lnTo>
                    <a:lnTo>
                      <a:pt x="5" y="25"/>
                    </a:lnTo>
                    <a:lnTo>
                      <a:pt x="1" y="22"/>
                    </a:lnTo>
                    <a:lnTo>
                      <a:pt x="0" y="18"/>
                    </a:lnTo>
                    <a:lnTo>
                      <a:pt x="0" y="14"/>
                    </a:lnTo>
                    <a:lnTo>
                      <a:pt x="1" y="9"/>
                    </a:lnTo>
                    <a:lnTo>
                      <a:pt x="6" y="4"/>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76" name="Freeform 25"/>
              <p:cNvSpPr>
                <a:spLocks/>
              </p:cNvSpPr>
              <p:nvPr/>
            </p:nvSpPr>
            <p:spPr bwMode="auto">
              <a:xfrm>
                <a:off x="5026" y="2054"/>
                <a:ext cx="10" cy="20"/>
              </a:xfrm>
              <a:custGeom>
                <a:avLst/>
                <a:gdLst>
                  <a:gd name="T0" fmla="*/ 1 w 20"/>
                  <a:gd name="T1" fmla="*/ 0 h 40"/>
                  <a:gd name="T2" fmla="*/ 1 w 20"/>
                  <a:gd name="T3" fmla="*/ 0 h 40"/>
                  <a:gd name="T4" fmla="*/ 1 w 20"/>
                  <a:gd name="T5" fmla="*/ 1 h 40"/>
                  <a:gd name="T6" fmla="*/ 1 w 20"/>
                  <a:gd name="T7" fmla="*/ 1 h 40"/>
                  <a:gd name="T8" fmla="*/ 1 w 20"/>
                  <a:gd name="T9" fmla="*/ 1 h 40"/>
                  <a:gd name="T10" fmla="*/ 1 w 20"/>
                  <a:gd name="T11" fmla="*/ 1 h 40"/>
                  <a:gd name="T12" fmla="*/ 1 w 20"/>
                  <a:gd name="T13" fmla="*/ 1 h 40"/>
                  <a:gd name="T14" fmla="*/ 1 w 20"/>
                  <a:gd name="T15" fmla="*/ 1 h 40"/>
                  <a:gd name="T16" fmla="*/ 1 w 20"/>
                  <a:gd name="T17" fmla="*/ 1 h 40"/>
                  <a:gd name="T18" fmla="*/ 1 w 20"/>
                  <a:gd name="T19" fmla="*/ 1 h 40"/>
                  <a:gd name="T20" fmla="*/ 1 w 20"/>
                  <a:gd name="T21" fmla="*/ 1 h 40"/>
                  <a:gd name="T22" fmla="*/ 1 w 20"/>
                  <a:gd name="T23" fmla="*/ 1 h 40"/>
                  <a:gd name="T24" fmla="*/ 1 w 20"/>
                  <a:gd name="T25" fmla="*/ 1 h 40"/>
                  <a:gd name="T26" fmla="*/ 0 w 20"/>
                  <a:gd name="T27" fmla="*/ 1 h 40"/>
                  <a:gd name="T28" fmla="*/ 0 w 20"/>
                  <a:gd name="T29" fmla="*/ 1 h 40"/>
                  <a:gd name="T30" fmla="*/ 0 w 20"/>
                  <a:gd name="T31" fmla="*/ 1 h 40"/>
                  <a:gd name="T32" fmla="*/ 1 w 20"/>
                  <a:gd name="T33" fmla="*/ 1 h 40"/>
                  <a:gd name="T34" fmla="*/ 1 w 20"/>
                  <a:gd name="T35" fmla="*/ 1 h 40"/>
                  <a:gd name="T36" fmla="*/ 1 w 20"/>
                  <a:gd name="T37" fmla="*/ 0 h 40"/>
                  <a:gd name="T38" fmla="*/ 1 w 20"/>
                  <a:gd name="T39" fmla="*/ 0 h 4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
                  <a:gd name="T61" fmla="*/ 0 h 40"/>
                  <a:gd name="T62" fmla="*/ 20 w 20"/>
                  <a:gd name="T63" fmla="*/ 40 h 4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 h="40">
                    <a:moveTo>
                      <a:pt x="9" y="0"/>
                    </a:moveTo>
                    <a:lnTo>
                      <a:pt x="15" y="0"/>
                    </a:lnTo>
                    <a:lnTo>
                      <a:pt x="18" y="3"/>
                    </a:lnTo>
                    <a:lnTo>
                      <a:pt x="20" y="7"/>
                    </a:lnTo>
                    <a:lnTo>
                      <a:pt x="17" y="13"/>
                    </a:lnTo>
                    <a:lnTo>
                      <a:pt x="15" y="19"/>
                    </a:lnTo>
                    <a:lnTo>
                      <a:pt x="13" y="27"/>
                    </a:lnTo>
                    <a:lnTo>
                      <a:pt x="10" y="33"/>
                    </a:lnTo>
                    <a:lnTo>
                      <a:pt x="9" y="40"/>
                    </a:lnTo>
                    <a:lnTo>
                      <a:pt x="8" y="40"/>
                    </a:lnTo>
                    <a:lnTo>
                      <a:pt x="3" y="35"/>
                    </a:lnTo>
                    <a:lnTo>
                      <a:pt x="2" y="32"/>
                    </a:lnTo>
                    <a:lnTo>
                      <a:pt x="0" y="27"/>
                    </a:lnTo>
                    <a:lnTo>
                      <a:pt x="0" y="21"/>
                    </a:lnTo>
                    <a:lnTo>
                      <a:pt x="0" y="15"/>
                    </a:lnTo>
                    <a:lnTo>
                      <a:pt x="2" y="10"/>
                    </a:lnTo>
                    <a:lnTo>
                      <a:pt x="4" y="3"/>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77" name="Freeform 26"/>
              <p:cNvSpPr>
                <a:spLocks/>
              </p:cNvSpPr>
              <p:nvPr/>
            </p:nvSpPr>
            <p:spPr bwMode="auto">
              <a:xfrm>
                <a:off x="4680" y="2056"/>
                <a:ext cx="24" cy="20"/>
              </a:xfrm>
              <a:custGeom>
                <a:avLst/>
                <a:gdLst>
                  <a:gd name="T0" fmla="*/ 0 w 47"/>
                  <a:gd name="T1" fmla="*/ 0 h 41"/>
                  <a:gd name="T2" fmla="*/ 1 w 47"/>
                  <a:gd name="T3" fmla="*/ 0 h 41"/>
                  <a:gd name="T4" fmla="*/ 1 w 47"/>
                  <a:gd name="T5" fmla="*/ 0 h 41"/>
                  <a:gd name="T6" fmla="*/ 1 w 47"/>
                  <a:gd name="T7" fmla="*/ 0 h 41"/>
                  <a:gd name="T8" fmla="*/ 1 w 47"/>
                  <a:gd name="T9" fmla="*/ 0 h 41"/>
                  <a:gd name="T10" fmla="*/ 1 w 47"/>
                  <a:gd name="T11" fmla="*/ 0 h 41"/>
                  <a:gd name="T12" fmla="*/ 1 w 47"/>
                  <a:gd name="T13" fmla="*/ 0 h 41"/>
                  <a:gd name="T14" fmla="*/ 1 w 47"/>
                  <a:gd name="T15" fmla="*/ 0 h 41"/>
                  <a:gd name="T16" fmla="*/ 1 w 47"/>
                  <a:gd name="T17" fmla="*/ 0 h 41"/>
                  <a:gd name="T18" fmla="*/ 1 w 47"/>
                  <a:gd name="T19" fmla="*/ 0 h 41"/>
                  <a:gd name="T20" fmla="*/ 1 w 47"/>
                  <a:gd name="T21" fmla="*/ 0 h 41"/>
                  <a:gd name="T22" fmla="*/ 1 w 47"/>
                  <a:gd name="T23" fmla="*/ 0 h 41"/>
                  <a:gd name="T24" fmla="*/ 1 w 47"/>
                  <a:gd name="T25" fmla="*/ 0 h 41"/>
                  <a:gd name="T26" fmla="*/ 1 w 47"/>
                  <a:gd name="T27" fmla="*/ 0 h 41"/>
                  <a:gd name="T28" fmla="*/ 1 w 47"/>
                  <a:gd name="T29" fmla="*/ 0 h 41"/>
                  <a:gd name="T30" fmla="*/ 1 w 47"/>
                  <a:gd name="T31" fmla="*/ 0 h 41"/>
                  <a:gd name="T32" fmla="*/ 1 w 47"/>
                  <a:gd name="T33" fmla="*/ 0 h 41"/>
                  <a:gd name="T34" fmla="*/ 1 w 47"/>
                  <a:gd name="T35" fmla="*/ 0 h 41"/>
                  <a:gd name="T36" fmla="*/ 0 w 47"/>
                  <a:gd name="T37" fmla="*/ 0 h 41"/>
                  <a:gd name="T38" fmla="*/ 0 w 47"/>
                  <a:gd name="T39" fmla="*/ 0 h 4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7"/>
                  <a:gd name="T61" fmla="*/ 0 h 41"/>
                  <a:gd name="T62" fmla="*/ 47 w 47"/>
                  <a:gd name="T63" fmla="*/ 41 h 4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7" h="41">
                    <a:moveTo>
                      <a:pt x="0" y="0"/>
                    </a:moveTo>
                    <a:lnTo>
                      <a:pt x="5" y="2"/>
                    </a:lnTo>
                    <a:lnTo>
                      <a:pt x="13" y="8"/>
                    </a:lnTo>
                    <a:lnTo>
                      <a:pt x="18" y="13"/>
                    </a:lnTo>
                    <a:lnTo>
                      <a:pt x="24" y="18"/>
                    </a:lnTo>
                    <a:lnTo>
                      <a:pt x="30" y="23"/>
                    </a:lnTo>
                    <a:lnTo>
                      <a:pt x="35" y="29"/>
                    </a:lnTo>
                    <a:lnTo>
                      <a:pt x="40" y="34"/>
                    </a:lnTo>
                    <a:lnTo>
                      <a:pt x="47" y="40"/>
                    </a:lnTo>
                    <a:lnTo>
                      <a:pt x="39" y="41"/>
                    </a:lnTo>
                    <a:lnTo>
                      <a:pt x="33" y="40"/>
                    </a:lnTo>
                    <a:lnTo>
                      <a:pt x="25" y="34"/>
                    </a:lnTo>
                    <a:lnTo>
                      <a:pt x="19" y="28"/>
                    </a:lnTo>
                    <a:lnTo>
                      <a:pt x="15" y="24"/>
                    </a:lnTo>
                    <a:lnTo>
                      <a:pt x="13" y="20"/>
                    </a:lnTo>
                    <a:lnTo>
                      <a:pt x="8" y="15"/>
                    </a:lnTo>
                    <a:lnTo>
                      <a:pt x="6" y="13"/>
                    </a:lnTo>
                    <a:lnTo>
                      <a:pt x="2" y="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78" name="Freeform 27"/>
              <p:cNvSpPr>
                <a:spLocks/>
              </p:cNvSpPr>
              <p:nvPr/>
            </p:nvSpPr>
            <p:spPr bwMode="auto">
              <a:xfrm>
                <a:off x="4510" y="2061"/>
                <a:ext cx="66" cy="100"/>
              </a:xfrm>
              <a:custGeom>
                <a:avLst/>
                <a:gdLst>
                  <a:gd name="T0" fmla="*/ 0 w 133"/>
                  <a:gd name="T1" fmla="*/ 0 h 199"/>
                  <a:gd name="T2" fmla="*/ 0 w 133"/>
                  <a:gd name="T3" fmla="*/ 1 h 199"/>
                  <a:gd name="T4" fmla="*/ 0 w 133"/>
                  <a:gd name="T5" fmla="*/ 1 h 199"/>
                  <a:gd name="T6" fmla="*/ 0 w 133"/>
                  <a:gd name="T7" fmla="*/ 1 h 199"/>
                  <a:gd name="T8" fmla="*/ 0 w 133"/>
                  <a:gd name="T9" fmla="*/ 1 h 199"/>
                  <a:gd name="T10" fmla="*/ 0 w 133"/>
                  <a:gd name="T11" fmla="*/ 1 h 199"/>
                  <a:gd name="T12" fmla="*/ 0 w 133"/>
                  <a:gd name="T13" fmla="*/ 1 h 199"/>
                  <a:gd name="T14" fmla="*/ 0 w 133"/>
                  <a:gd name="T15" fmla="*/ 1 h 199"/>
                  <a:gd name="T16" fmla="*/ 0 w 133"/>
                  <a:gd name="T17" fmla="*/ 1 h 199"/>
                  <a:gd name="T18" fmla="*/ 0 w 133"/>
                  <a:gd name="T19" fmla="*/ 1 h 199"/>
                  <a:gd name="T20" fmla="*/ 0 w 133"/>
                  <a:gd name="T21" fmla="*/ 1 h 199"/>
                  <a:gd name="T22" fmla="*/ 0 w 133"/>
                  <a:gd name="T23" fmla="*/ 1 h 199"/>
                  <a:gd name="T24" fmla="*/ 0 w 133"/>
                  <a:gd name="T25" fmla="*/ 1 h 199"/>
                  <a:gd name="T26" fmla="*/ 0 w 133"/>
                  <a:gd name="T27" fmla="*/ 1 h 199"/>
                  <a:gd name="T28" fmla="*/ 0 w 133"/>
                  <a:gd name="T29" fmla="*/ 1 h 199"/>
                  <a:gd name="T30" fmla="*/ 0 w 133"/>
                  <a:gd name="T31" fmla="*/ 1 h 199"/>
                  <a:gd name="T32" fmla="*/ 0 w 133"/>
                  <a:gd name="T33" fmla="*/ 1 h 199"/>
                  <a:gd name="T34" fmla="*/ 0 w 133"/>
                  <a:gd name="T35" fmla="*/ 1 h 199"/>
                  <a:gd name="T36" fmla="*/ 0 w 133"/>
                  <a:gd name="T37" fmla="*/ 1 h 199"/>
                  <a:gd name="T38" fmla="*/ 0 w 133"/>
                  <a:gd name="T39" fmla="*/ 1 h 199"/>
                  <a:gd name="T40" fmla="*/ 0 w 133"/>
                  <a:gd name="T41" fmla="*/ 1 h 199"/>
                  <a:gd name="T42" fmla="*/ 0 w 133"/>
                  <a:gd name="T43" fmla="*/ 1 h 199"/>
                  <a:gd name="T44" fmla="*/ 0 w 133"/>
                  <a:gd name="T45" fmla="*/ 1 h 199"/>
                  <a:gd name="T46" fmla="*/ 0 w 133"/>
                  <a:gd name="T47" fmla="*/ 1 h 199"/>
                  <a:gd name="T48" fmla="*/ 0 w 133"/>
                  <a:gd name="T49" fmla="*/ 1 h 199"/>
                  <a:gd name="T50" fmla="*/ 0 w 133"/>
                  <a:gd name="T51" fmla="*/ 1 h 199"/>
                  <a:gd name="T52" fmla="*/ 0 w 133"/>
                  <a:gd name="T53" fmla="*/ 1 h 199"/>
                  <a:gd name="T54" fmla="*/ 0 w 133"/>
                  <a:gd name="T55" fmla="*/ 1 h 199"/>
                  <a:gd name="T56" fmla="*/ 0 w 133"/>
                  <a:gd name="T57" fmla="*/ 1 h 199"/>
                  <a:gd name="T58" fmla="*/ 0 w 133"/>
                  <a:gd name="T59" fmla="*/ 1 h 199"/>
                  <a:gd name="T60" fmla="*/ 0 w 133"/>
                  <a:gd name="T61" fmla="*/ 1 h 199"/>
                  <a:gd name="T62" fmla="*/ 0 w 133"/>
                  <a:gd name="T63" fmla="*/ 1 h 199"/>
                  <a:gd name="T64" fmla="*/ 0 w 133"/>
                  <a:gd name="T65" fmla="*/ 1 h 199"/>
                  <a:gd name="T66" fmla="*/ 0 w 133"/>
                  <a:gd name="T67" fmla="*/ 1 h 199"/>
                  <a:gd name="T68" fmla="*/ 0 w 133"/>
                  <a:gd name="T69" fmla="*/ 1 h 199"/>
                  <a:gd name="T70" fmla="*/ 0 w 133"/>
                  <a:gd name="T71" fmla="*/ 1 h 199"/>
                  <a:gd name="T72" fmla="*/ 0 w 133"/>
                  <a:gd name="T73" fmla="*/ 1 h 199"/>
                  <a:gd name="T74" fmla="*/ 0 w 133"/>
                  <a:gd name="T75" fmla="*/ 1 h 199"/>
                  <a:gd name="T76" fmla="*/ 0 w 133"/>
                  <a:gd name="T77" fmla="*/ 1 h 199"/>
                  <a:gd name="T78" fmla="*/ 0 w 133"/>
                  <a:gd name="T79" fmla="*/ 1 h 199"/>
                  <a:gd name="T80" fmla="*/ 0 w 133"/>
                  <a:gd name="T81" fmla="*/ 1 h 199"/>
                  <a:gd name="T82" fmla="*/ 0 w 133"/>
                  <a:gd name="T83" fmla="*/ 1 h 199"/>
                  <a:gd name="T84" fmla="*/ 0 w 133"/>
                  <a:gd name="T85" fmla="*/ 1 h 199"/>
                  <a:gd name="T86" fmla="*/ 0 w 133"/>
                  <a:gd name="T87" fmla="*/ 1 h 199"/>
                  <a:gd name="T88" fmla="*/ 0 w 133"/>
                  <a:gd name="T89" fmla="*/ 1 h 199"/>
                  <a:gd name="T90" fmla="*/ 0 w 133"/>
                  <a:gd name="T91" fmla="*/ 1 h 199"/>
                  <a:gd name="T92" fmla="*/ 0 w 133"/>
                  <a:gd name="T93" fmla="*/ 1 h 199"/>
                  <a:gd name="T94" fmla="*/ 0 w 133"/>
                  <a:gd name="T95" fmla="*/ 1 h 199"/>
                  <a:gd name="T96" fmla="*/ 0 w 133"/>
                  <a:gd name="T97" fmla="*/ 1 h 199"/>
                  <a:gd name="T98" fmla="*/ 0 w 133"/>
                  <a:gd name="T99" fmla="*/ 1 h 199"/>
                  <a:gd name="T100" fmla="*/ 0 w 133"/>
                  <a:gd name="T101" fmla="*/ 1 h 199"/>
                  <a:gd name="T102" fmla="*/ 0 w 133"/>
                  <a:gd name="T103" fmla="*/ 1 h 199"/>
                  <a:gd name="T104" fmla="*/ 0 w 133"/>
                  <a:gd name="T105" fmla="*/ 1 h 199"/>
                  <a:gd name="T106" fmla="*/ 0 w 133"/>
                  <a:gd name="T107" fmla="*/ 1 h 199"/>
                  <a:gd name="T108" fmla="*/ 0 w 133"/>
                  <a:gd name="T109" fmla="*/ 1 h 199"/>
                  <a:gd name="T110" fmla="*/ 0 w 133"/>
                  <a:gd name="T111" fmla="*/ 1 h 199"/>
                  <a:gd name="T112" fmla="*/ 0 w 133"/>
                  <a:gd name="T113" fmla="*/ 0 h 199"/>
                  <a:gd name="T114" fmla="*/ 0 w 133"/>
                  <a:gd name="T115" fmla="*/ 0 h 19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33"/>
                  <a:gd name="T175" fmla="*/ 0 h 199"/>
                  <a:gd name="T176" fmla="*/ 133 w 133"/>
                  <a:gd name="T177" fmla="*/ 199 h 19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33" h="199">
                    <a:moveTo>
                      <a:pt x="0" y="0"/>
                    </a:moveTo>
                    <a:lnTo>
                      <a:pt x="5" y="4"/>
                    </a:lnTo>
                    <a:lnTo>
                      <a:pt x="9" y="9"/>
                    </a:lnTo>
                    <a:lnTo>
                      <a:pt x="13" y="14"/>
                    </a:lnTo>
                    <a:lnTo>
                      <a:pt x="17" y="21"/>
                    </a:lnTo>
                    <a:lnTo>
                      <a:pt x="20" y="26"/>
                    </a:lnTo>
                    <a:lnTo>
                      <a:pt x="25" y="34"/>
                    </a:lnTo>
                    <a:lnTo>
                      <a:pt x="28" y="41"/>
                    </a:lnTo>
                    <a:lnTo>
                      <a:pt x="32" y="50"/>
                    </a:lnTo>
                    <a:lnTo>
                      <a:pt x="35" y="56"/>
                    </a:lnTo>
                    <a:lnTo>
                      <a:pt x="39" y="65"/>
                    </a:lnTo>
                    <a:lnTo>
                      <a:pt x="42" y="72"/>
                    </a:lnTo>
                    <a:lnTo>
                      <a:pt x="46" y="79"/>
                    </a:lnTo>
                    <a:lnTo>
                      <a:pt x="50" y="87"/>
                    </a:lnTo>
                    <a:lnTo>
                      <a:pt x="53" y="94"/>
                    </a:lnTo>
                    <a:lnTo>
                      <a:pt x="58" y="102"/>
                    </a:lnTo>
                    <a:lnTo>
                      <a:pt x="63" y="109"/>
                    </a:lnTo>
                    <a:lnTo>
                      <a:pt x="60" y="110"/>
                    </a:lnTo>
                    <a:lnTo>
                      <a:pt x="58" y="111"/>
                    </a:lnTo>
                    <a:lnTo>
                      <a:pt x="61" y="116"/>
                    </a:lnTo>
                    <a:lnTo>
                      <a:pt x="68" y="119"/>
                    </a:lnTo>
                    <a:lnTo>
                      <a:pt x="70" y="120"/>
                    </a:lnTo>
                    <a:lnTo>
                      <a:pt x="74" y="122"/>
                    </a:lnTo>
                    <a:lnTo>
                      <a:pt x="75" y="124"/>
                    </a:lnTo>
                    <a:lnTo>
                      <a:pt x="75" y="129"/>
                    </a:lnTo>
                    <a:lnTo>
                      <a:pt x="79" y="131"/>
                    </a:lnTo>
                    <a:lnTo>
                      <a:pt x="83" y="134"/>
                    </a:lnTo>
                    <a:lnTo>
                      <a:pt x="87" y="137"/>
                    </a:lnTo>
                    <a:lnTo>
                      <a:pt x="93" y="142"/>
                    </a:lnTo>
                    <a:lnTo>
                      <a:pt x="96" y="144"/>
                    </a:lnTo>
                    <a:lnTo>
                      <a:pt x="100" y="149"/>
                    </a:lnTo>
                    <a:lnTo>
                      <a:pt x="105" y="154"/>
                    </a:lnTo>
                    <a:lnTo>
                      <a:pt x="110" y="159"/>
                    </a:lnTo>
                    <a:lnTo>
                      <a:pt x="113" y="163"/>
                    </a:lnTo>
                    <a:lnTo>
                      <a:pt x="116" y="167"/>
                    </a:lnTo>
                    <a:lnTo>
                      <a:pt x="119" y="172"/>
                    </a:lnTo>
                    <a:lnTo>
                      <a:pt x="122" y="178"/>
                    </a:lnTo>
                    <a:lnTo>
                      <a:pt x="125" y="182"/>
                    </a:lnTo>
                    <a:lnTo>
                      <a:pt x="128" y="188"/>
                    </a:lnTo>
                    <a:lnTo>
                      <a:pt x="130" y="194"/>
                    </a:lnTo>
                    <a:lnTo>
                      <a:pt x="133" y="199"/>
                    </a:lnTo>
                    <a:lnTo>
                      <a:pt x="118" y="191"/>
                    </a:lnTo>
                    <a:lnTo>
                      <a:pt x="105" y="181"/>
                    </a:lnTo>
                    <a:lnTo>
                      <a:pt x="92" y="172"/>
                    </a:lnTo>
                    <a:lnTo>
                      <a:pt x="80" y="161"/>
                    </a:lnTo>
                    <a:lnTo>
                      <a:pt x="69" y="149"/>
                    </a:lnTo>
                    <a:lnTo>
                      <a:pt x="59" y="137"/>
                    </a:lnTo>
                    <a:lnTo>
                      <a:pt x="48" y="124"/>
                    </a:lnTo>
                    <a:lnTo>
                      <a:pt x="41" y="111"/>
                    </a:lnTo>
                    <a:lnTo>
                      <a:pt x="31" y="97"/>
                    </a:lnTo>
                    <a:lnTo>
                      <a:pt x="24" y="84"/>
                    </a:lnTo>
                    <a:lnTo>
                      <a:pt x="17" y="69"/>
                    </a:lnTo>
                    <a:lnTo>
                      <a:pt x="12" y="56"/>
                    </a:lnTo>
                    <a:lnTo>
                      <a:pt x="7" y="41"/>
                    </a:lnTo>
                    <a:lnTo>
                      <a:pt x="3" y="26"/>
                    </a:lnTo>
                    <a:lnTo>
                      <a:pt x="0" y="1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79" name="Freeform 28"/>
              <p:cNvSpPr>
                <a:spLocks/>
              </p:cNvSpPr>
              <p:nvPr/>
            </p:nvSpPr>
            <p:spPr bwMode="auto">
              <a:xfrm>
                <a:off x="5054" y="2065"/>
                <a:ext cx="20" cy="36"/>
              </a:xfrm>
              <a:custGeom>
                <a:avLst/>
                <a:gdLst>
                  <a:gd name="T0" fmla="*/ 1 w 40"/>
                  <a:gd name="T1" fmla="*/ 0 h 72"/>
                  <a:gd name="T2" fmla="*/ 1 w 40"/>
                  <a:gd name="T3" fmla="*/ 1 h 72"/>
                  <a:gd name="T4" fmla="*/ 1 w 40"/>
                  <a:gd name="T5" fmla="*/ 1 h 72"/>
                  <a:gd name="T6" fmla="*/ 1 w 40"/>
                  <a:gd name="T7" fmla="*/ 1 h 72"/>
                  <a:gd name="T8" fmla="*/ 1 w 40"/>
                  <a:gd name="T9" fmla="*/ 1 h 72"/>
                  <a:gd name="T10" fmla="*/ 1 w 40"/>
                  <a:gd name="T11" fmla="*/ 1 h 72"/>
                  <a:gd name="T12" fmla="*/ 1 w 40"/>
                  <a:gd name="T13" fmla="*/ 1 h 72"/>
                  <a:gd name="T14" fmla="*/ 1 w 40"/>
                  <a:gd name="T15" fmla="*/ 1 h 72"/>
                  <a:gd name="T16" fmla="*/ 1 w 40"/>
                  <a:gd name="T17" fmla="*/ 1 h 72"/>
                  <a:gd name="T18" fmla="*/ 1 w 40"/>
                  <a:gd name="T19" fmla="*/ 1 h 72"/>
                  <a:gd name="T20" fmla="*/ 1 w 40"/>
                  <a:gd name="T21" fmla="*/ 1 h 72"/>
                  <a:gd name="T22" fmla="*/ 1 w 40"/>
                  <a:gd name="T23" fmla="*/ 1 h 72"/>
                  <a:gd name="T24" fmla="*/ 0 w 40"/>
                  <a:gd name="T25" fmla="*/ 1 h 72"/>
                  <a:gd name="T26" fmla="*/ 1 w 40"/>
                  <a:gd name="T27" fmla="*/ 1 h 72"/>
                  <a:gd name="T28" fmla="*/ 1 w 40"/>
                  <a:gd name="T29" fmla="*/ 1 h 72"/>
                  <a:gd name="T30" fmla="*/ 1 w 40"/>
                  <a:gd name="T31" fmla="*/ 1 h 72"/>
                  <a:gd name="T32" fmla="*/ 1 w 40"/>
                  <a:gd name="T33" fmla="*/ 1 h 72"/>
                  <a:gd name="T34" fmla="*/ 1 w 40"/>
                  <a:gd name="T35" fmla="*/ 1 h 72"/>
                  <a:gd name="T36" fmla="*/ 1 w 40"/>
                  <a:gd name="T37" fmla="*/ 1 h 72"/>
                  <a:gd name="T38" fmla="*/ 1 w 40"/>
                  <a:gd name="T39" fmla="*/ 1 h 72"/>
                  <a:gd name="T40" fmla="*/ 1 w 40"/>
                  <a:gd name="T41" fmla="*/ 1 h 72"/>
                  <a:gd name="T42" fmla="*/ 1 w 40"/>
                  <a:gd name="T43" fmla="*/ 1 h 72"/>
                  <a:gd name="T44" fmla="*/ 1 w 40"/>
                  <a:gd name="T45" fmla="*/ 1 h 72"/>
                  <a:gd name="T46" fmla="*/ 1 w 40"/>
                  <a:gd name="T47" fmla="*/ 1 h 72"/>
                  <a:gd name="T48" fmla="*/ 1 w 40"/>
                  <a:gd name="T49" fmla="*/ 0 h 72"/>
                  <a:gd name="T50" fmla="*/ 1 w 40"/>
                  <a:gd name="T51" fmla="*/ 0 h 7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72"/>
                  <a:gd name="T80" fmla="*/ 40 w 40"/>
                  <a:gd name="T81" fmla="*/ 72 h 7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72">
                    <a:moveTo>
                      <a:pt x="40" y="0"/>
                    </a:moveTo>
                    <a:lnTo>
                      <a:pt x="40" y="5"/>
                    </a:lnTo>
                    <a:lnTo>
                      <a:pt x="40" y="9"/>
                    </a:lnTo>
                    <a:lnTo>
                      <a:pt x="38" y="14"/>
                    </a:lnTo>
                    <a:lnTo>
                      <a:pt x="37" y="19"/>
                    </a:lnTo>
                    <a:lnTo>
                      <a:pt x="32" y="25"/>
                    </a:lnTo>
                    <a:lnTo>
                      <a:pt x="29" y="31"/>
                    </a:lnTo>
                    <a:lnTo>
                      <a:pt x="26" y="37"/>
                    </a:lnTo>
                    <a:lnTo>
                      <a:pt x="22" y="44"/>
                    </a:lnTo>
                    <a:lnTo>
                      <a:pt x="16" y="50"/>
                    </a:lnTo>
                    <a:lnTo>
                      <a:pt x="9" y="58"/>
                    </a:lnTo>
                    <a:lnTo>
                      <a:pt x="4" y="65"/>
                    </a:lnTo>
                    <a:lnTo>
                      <a:pt x="0" y="72"/>
                    </a:lnTo>
                    <a:lnTo>
                      <a:pt x="2" y="65"/>
                    </a:lnTo>
                    <a:lnTo>
                      <a:pt x="4" y="58"/>
                    </a:lnTo>
                    <a:lnTo>
                      <a:pt x="7" y="51"/>
                    </a:lnTo>
                    <a:lnTo>
                      <a:pt x="11" y="46"/>
                    </a:lnTo>
                    <a:lnTo>
                      <a:pt x="14" y="40"/>
                    </a:lnTo>
                    <a:lnTo>
                      <a:pt x="19" y="34"/>
                    </a:lnTo>
                    <a:lnTo>
                      <a:pt x="22" y="29"/>
                    </a:lnTo>
                    <a:lnTo>
                      <a:pt x="27" y="25"/>
                    </a:lnTo>
                    <a:lnTo>
                      <a:pt x="30" y="18"/>
                    </a:lnTo>
                    <a:lnTo>
                      <a:pt x="34" y="12"/>
                    </a:lnTo>
                    <a:lnTo>
                      <a:pt x="37" y="7"/>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80" name="Freeform 29"/>
              <p:cNvSpPr>
                <a:spLocks/>
              </p:cNvSpPr>
              <p:nvPr/>
            </p:nvSpPr>
            <p:spPr bwMode="auto">
              <a:xfrm>
                <a:off x="5039" y="2072"/>
                <a:ext cx="13" cy="27"/>
              </a:xfrm>
              <a:custGeom>
                <a:avLst/>
                <a:gdLst>
                  <a:gd name="T0" fmla="*/ 1 w 24"/>
                  <a:gd name="T1" fmla="*/ 0 h 54"/>
                  <a:gd name="T2" fmla="*/ 1 w 24"/>
                  <a:gd name="T3" fmla="*/ 0 h 54"/>
                  <a:gd name="T4" fmla="*/ 1 w 24"/>
                  <a:gd name="T5" fmla="*/ 1 h 54"/>
                  <a:gd name="T6" fmla="*/ 1 w 24"/>
                  <a:gd name="T7" fmla="*/ 1 h 54"/>
                  <a:gd name="T8" fmla="*/ 1 w 24"/>
                  <a:gd name="T9" fmla="*/ 1 h 54"/>
                  <a:gd name="T10" fmla="*/ 1 w 24"/>
                  <a:gd name="T11" fmla="*/ 1 h 54"/>
                  <a:gd name="T12" fmla="*/ 1 w 24"/>
                  <a:gd name="T13" fmla="*/ 1 h 54"/>
                  <a:gd name="T14" fmla="*/ 1 w 24"/>
                  <a:gd name="T15" fmla="*/ 1 h 54"/>
                  <a:gd name="T16" fmla="*/ 1 w 24"/>
                  <a:gd name="T17" fmla="*/ 1 h 54"/>
                  <a:gd name="T18" fmla="*/ 1 w 24"/>
                  <a:gd name="T19" fmla="*/ 1 h 54"/>
                  <a:gd name="T20" fmla="*/ 1 w 24"/>
                  <a:gd name="T21" fmla="*/ 1 h 54"/>
                  <a:gd name="T22" fmla="*/ 1 w 24"/>
                  <a:gd name="T23" fmla="*/ 1 h 54"/>
                  <a:gd name="T24" fmla="*/ 1 w 24"/>
                  <a:gd name="T25" fmla="*/ 1 h 54"/>
                  <a:gd name="T26" fmla="*/ 1 w 24"/>
                  <a:gd name="T27" fmla="*/ 1 h 54"/>
                  <a:gd name="T28" fmla="*/ 1 w 24"/>
                  <a:gd name="T29" fmla="*/ 1 h 54"/>
                  <a:gd name="T30" fmla="*/ 1 w 24"/>
                  <a:gd name="T31" fmla="*/ 1 h 54"/>
                  <a:gd name="T32" fmla="*/ 0 w 24"/>
                  <a:gd name="T33" fmla="*/ 1 h 54"/>
                  <a:gd name="T34" fmla="*/ 1 w 24"/>
                  <a:gd name="T35" fmla="*/ 1 h 54"/>
                  <a:gd name="T36" fmla="*/ 1 w 24"/>
                  <a:gd name="T37" fmla="*/ 1 h 54"/>
                  <a:gd name="T38" fmla="*/ 1 w 24"/>
                  <a:gd name="T39" fmla="*/ 1 h 54"/>
                  <a:gd name="T40" fmla="*/ 1 w 24"/>
                  <a:gd name="T41" fmla="*/ 1 h 54"/>
                  <a:gd name="T42" fmla="*/ 1 w 24"/>
                  <a:gd name="T43" fmla="*/ 1 h 54"/>
                  <a:gd name="T44" fmla="*/ 1 w 24"/>
                  <a:gd name="T45" fmla="*/ 1 h 54"/>
                  <a:gd name="T46" fmla="*/ 1 w 24"/>
                  <a:gd name="T47" fmla="*/ 1 h 54"/>
                  <a:gd name="T48" fmla="*/ 1 w 24"/>
                  <a:gd name="T49" fmla="*/ 1 h 54"/>
                  <a:gd name="T50" fmla="*/ 1 w 24"/>
                  <a:gd name="T51" fmla="*/ 1 h 54"/>
                  <a:gd name="T52" fmla="*/ 1 w 24"/>
                  <a:gd name="T53" fmla="*/ 0 h 54"/>
                  <a:gd name="T54" fmla="*/ 1 w 24"/>
                  <a:gd name="T55" fmla="*/ 0 h 5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4"/>
                  <a:gd name="T85" fmla="*/ 0 h 54"/>
                  <a:gd name="T86" fmla="*/ 24 w 24"/>
                  <a:gd name="T87" fmla="*/ 54 h 5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4" h="54">
                    <a:moveTo>
                      <a:pt x="14" y="0"/>
                    </a:moveTo>
                    <a:lnTo>
                      <a:pt x="17" y="0"/>
                    </a:lnTo>
                    <a:lnTo>
                      <a:pt x="21" y="2"/>
                    </a:lnTo>
                    <a:lnTo>
                      <a:pt x="23" y="3"/>
                    </a:lnTo>
                    <a:lnTo>
                      <a:pt x="24" y="6"/>
                    </a:lnTo>
                    <a:lnTo>
                      <a:pt x="24" y="9"/>
                    </a:lnTo>
                    <a:lnTo>
                      <a:pt x="24" y="14"/>
                    </a:lnTo>
                    <a:lnTo>
                      <a:pt x="23" y="18"/>
                    </a:lnTo>
                    <a:lnTo>
                      <a:pt x="22" y="23"/>
                    </a:lnTo>
                    <a:lnTo>
                      <a:pt x="18" y="28"/>
                    </a:lnTo>
                    <a:lnTo>
                      <a:pt x="16" y="33"/>
                    </a:lnTo>
                    <a:lnTo>
                      <a:pt x="12" y="37"/>
                    </a:lnTo>
                    <a:lnTo>
                      <a:pt x="10" y="42"/>
                    </a:lnTo>
                    <a:lnTo>
                      <a:pt x="5" y="47"/>
                    </a:lnTo>
                    <a:lnTo>
                      <a:pt x="3" y="50"/>
                    </a:lnTo>
                    <a:lnTo>
                      <a:pt x="1" y="52"/>
                    </a:lnTo>
                    <a:lnTo>
                      <a:pt x="0" y="54"/>
                    </a:lnTo>
                    <a:lnTo>
                      <a:pt x="1" y="47"/>
                    </a:lnTo>
                    <a:lnTo>
                      <a:pt x="3" y="39"/>
                    </a:lnTo>
                    <a:lnTo>
                      <a:pt x="4" y="35"/>
                    </a:lnTo>
                    <a:lnTo>
                      <a:pt x="5" y="32"/>
                    </a:lnTo>
                    <a:lnTo>
                      <a:pt x="5" y="27"/>
                    </a:lnTo>
                    <a:lnTo>
                      <a:pt x="7" y="23"/>
                    </a:lnTo>
                    <a:lnTo>
                      <a:pt x="8" y="17"/>
                    </a:lnTo>
                    <a:lnTo>
                      <a:pt x="11" y="11"/>
                    </a:lnTo>
                    <a:lnTo>
                      <a:pt x="11" y="4"/>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81" name="Freeform 30"/>
              <p:cNvSpPr>
                <a:spLocks/>
              </p:cNvSpPr>
              <p:nvPr/>
            </p:nvSpPr>
            <p:spPr bwMode="auto">
              <a:xfrm>
                <a:off x="5075" y="2074"/>
                <a:ext cx="18" cy="17"/>
              </a:xfrm>
              <a:custGeom>
                <a:avLst/>
                <a:gdLst>
                  <a:gd name="T0" fmla="*/ 1 w 35"/>
                  <a:gd name="T1" fmla="*/ 0 h 34"/>
                  <a:gd name="T2" fmla="*/ 1 w 35"/>
                  <a:gd name="T3" fmla="*/ 0 h 34"/>
                  <a:gd name="T4" fmla="*/ 1 w 35"/>
                  <a:gd name="T5" fmla="*/ 1 h 34"/>
                  <a:gd name="T6" fmla="*/ 1 w 35"/>
                  <a:gd name="T7" fmla="*/ 1 h 34"/>
                  <a:gd name="T8" fmla="*/ 1 w 35"/>
                  <a:gd name="T9" fmla="*/ 1 h 34"/>
                  <a:gd name="T10" fmla="*/ 1 w 35"/>
                  <a:gd name="T11" fmla="*/ 1 h 34"/>
                  <a:gd name="T12" fmla="*/ 1 w 35"/>
                  <a:gd name="T13" fmla="*/ 1 h 34"/>
                  <a:gd name="T14" fmla="*/ 1 w 35"/>
                  <a:gd name="T15" fmla="*/ 1 h 34"/>
                  <a:gd name="T16" fmla="*/ 1 w 35"/>
                  <a:gd name="T17" fmla="*/ 1 h 34"/>
                  <a:gd name="T18" fmla="*/ 1 w 35"/>
                  <a:gd name="T19" fmla="*/ 1 h 34"/>
                  <a:gd name="T20" fmla="*/ 1 w 35"/>
                  <a:gd name="T21" fmla="*/ 1 h 34"/>
                  <a:gd name="T22" fmla="*/ 1 w 35"/>
                  <a:gd name="T23" fmla="*/ 1 h 34"/>
                  <a:gd name="T24" fmla="*/ 1 w 35"/>
                  <a:gd name="T25" fmla="*/ 1 h 34"/>
                  <a:gd name="T26" fmla="*/ 1 w 35"/>
                  <a:gd name="T27" fmla="*/ 1 h 34"/>
                  <a:gd name="T28" fmla="*/ 0 w 35"/>
                  <a:gd name="T29" fmla="*/ 1 h 34"/>
                  <a:gd name="T30" fmla="*/ 1 w 35"/>
                  <a:gd name="T31" fmla="*/ 1 h 34"/>
                  <a:gd name="T32" fmla="*/ 1 w 35"/>
                  <a:gd name="T33" fmla="*/ 1 h 34"/>
                  <a:gd name="T34" fmla="*/ 1 w 35"/>
                  <a:gd name="T35" fmla="*/ 1 h 34"/>
                  <a:gd name="T36" fmla="*/ 1 w 35"/>
                  <a:gd name="T37" fmla="*/ 1 h 34"/>
                  <a:gd name="T38" fmla="*/ 1 w 35"/>
                  <a:gd name="T39" fmla="*/ 1 h 34"/>
                  <a:gd name="T40" fmla="*/ 1 w 35"/>
                  <a:gd name="T41" fmla="*/ 1 h 34"/>
                  <a:gd name="T42" fmla="*/ 1 w 35"/>
                  <a:gd name="T43" fmla="*/ 1 h 34"/>
                  <a:gd name="T44" fmla="*/ 1 w 35"/>
                  <a:gd name="T45" fmla="*/ 0 h 34"/>
                  <a:gd name="T46" fmla="*/ 1 w 35"/>
                  <a:gd name="T47" fmla="*/ 0 h 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5"/>
                  <a:gd name="T73" fmla="*/ 0 h 34"/>
                  <a:gd name="T74" fmla="*/ 35 w 35"/>
                  <a:gd name="T75" fmla="*/ 34 h 3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5" h="34">
                    <a:moveTo>
                      <a:pt x="22" y="0"/>
                    </a:moveTo>
                    <a:lnTo>
                      <a:pt x="27" y="0"/>
                    </a:lnTo>
                    <a:lnTo>
                      <a:pt x="31" y="2"/>
                    </a:lnTo>
                    <a:lnTo>
                      <a:pt x="33" y="5"/>
                    </a:lnTo>
                    <a:lnTo>
                      <a:pt x="35" y="7"/>
                    </a:lnTo>
                    <a:lnTo>
                      <a:pt x="35" y="12"/>
                    </a:lnTo>
                    <a:lnTo>
                      <a:pt x="33" y="17"/>
                    </a:lnTo>
                    <a:lnTo>
                      <a:pt x="30" y="20"/>
                    </a:lnTo>
                    <a:lnTo>
                      <a:pt x="26" y="23"/>
                    </a:lnTo>
                    <a:lnTo>
                      <a:pt x="22" y="25"/>
                    </a:lnTo>
                    <a:lnTo>
                      <a:pt x="18" y="27"/>
                    </a:lnTo>
                    <a:lnTo>
                      <a:pt x="12" y="29"/>
                    </a:lnTo>
                    <a:lnTo>
                      <a:pt x="7" y="31"/>
                    </a:lnTo>
                    <a:lnTo>
                      <a:pt x="4" y="33"/>
                    </a:lnTo>
                    <a:lnTo>
                      <a:pt x="0" y="34"/>
                    </a:lnTo>
                    <a:lnTo>
                      <a:pt x="2" y="30"/>
                    </a:lnTo>
                    <a:lnTo>
                      <a:pt x="4" y="26"/>
                    </a:lnTo>
                    <a:lnTo>
                      <a:pt x="7" y="20"/>
                    </a:lnTo>
                    <a:lnTo>
                      <a:pt x="11" y="17"/>
                    </a:lnTo>
                    <a:lnTo>
                      <a:pt x="13" y="13"/>
                    </a:lnTo>
                    <a:lnTo>
                      <a:pt x="16" y="8"/>
                    </a:lnTo>
                    <a:lnTo>
                      <a:pt x="19" y="3"/>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82" name="Freeform 31"/>
              <p:cNvSpPr>
                <a:spLocks/>
              </p:cNvSpPr>
              <p:nvPr/>
            </p:nvSpPr>
            <p:spPr bwMode="auto">
              <a:xfrm>
                <a:off x="4711" y="2075"/>
                <a:ext cx="212" cy="115"/>
              </a:xfrm>
              <a:custGeom>
                <a:avLst/>
                <a:gdLst>
                  <a:gd name="T0" fmla="*/ 0 w 425"/>
                  <a:gd name="T1" fmla="*/ 1 h 230"/>
                  <a:gd name="T2" fmla="*/ 0 w 425"/>
                  <a:gd name="T3" fmla="*/ 1 h 230"/>
                  <a:gd name="T4" fmla="*/ 0 w 425"/>
                  <a:gd name="T5" fmla="*/ 1 h 230"/>
                  <a:gd name="T6" fmla="*/ 0 w 425"/>
                  <a:gd name="T7" fmla="*/ 1 h 230"/>
                  <a:gd name="T8" fmla="*/ 0 w 425"/>
                  <a:gd name="T9" fmla="*/ 1 h 230"/>
                  <a:gd name="T10" fmla="*/ 0 w 425"/>
                  <a:gd name="T11" fmla="*/ 1 h 230"/>
                  <a:gd name="T12" fmla="*/ 0 w 425"/>
                  <a:gd name="T13" fmla="*/ 1 h 230"/>
                  <a:gd name="T14" fmla="*/ 0 w 425"/>
                  <a:gd name="T15" fmla="*/ 1 h 230"/>
                  <a:gd name="T16" fmla="*/ 0 w 425"/>
                  <a:gd name="T17" fmla="*/ 1 h 230"/>
                  <a:gd name="T18" fmla="*/ 0 w 425"/>
                  <a:gd name="T19" fmla="*/ 1 h 230"/>
                  <a:gd name="T20" fmla="*/ 0 w 425"/>
                  <a:gd name="T21" fmla="*/ 1 h 230"/>
                  <a:gd name="T22" fmla="*/ 0 w 425"/>
                  <a:gd name="T23" fmla="*/ 1 h 230"/>
                  <a:gd name="T24" fmla="*/ 0 w 425"/>
                  <a:gd name="T25" fmla="*/ 1 h 230"/>
                  <a:gd name="T26" fmla="*/ 0 w 425"/>
                  <a:gd name="T27" fmla="*/ 1 h 230"/>
                  <a:gd name="T28" fmla="*/ 0 w 425"/>
                  <a:gd name="T29" fmla="*/ 1 h 230"/>
                  <a:gd name="T30" fmla="*/ 0 w 425"/>
                  <a:gd name="T31" fmla="*/ 1 h 230"/>
                  <a:gd name="T32" fmla="*/ 0 w 425"/>
                  <a:gd name="T33" fmla="*/ 1 h 230"/>
                  <a:gd name="T34" fmla="*/ 0 w 425"/>
                  <a:gd name="T35" fmla="*/ 1 h 230"/>
                  <a:gd name="T36" fmla="*/ 0 w 425"/>
                  <a:gd name="T37" fmla="*/ 1 h 230"/>
                  <a:gd name="T38" fmla="*/ 0 w 425"/>
                  <a:gd name="T39" fmla="*/ 1 h 230"/>
                  <a:gd name="T40" fmla="*/ 0 w 425"/>
                  <a:gd name="T41" fmla="*/ 1 h 230"/>
                  <a:gd name="T42" fmla="*/ 0 w 425"/>
                  <a:gd name="T43" fmla="*/ 1 h 230"/>
                  <a:gd name="T44" fmla="*/ 0 w 425"/>
                  <a:gd name="T45" fmla="*/ 1 h 230"/>
                  <a:gd name="T46" fmla="*/ 0 w 425"/>
                  <a:gd name="T47" fmla="*/ 1 h 230"/>
                  <a:gd name="T48" fmla="*/ 0 w 425"/>
                  <a:gd name="T49" fmla="*/ 1 h 230"/>
                  <a:gd name="T50" fmla="*/ 0 w 425"/>
                  <a:gd name="T51" fmla="*/ 1 h 230"/>
                  <a:gd name="T52" fmla="*/ 0 w 425"/>
                  <a:gd name="T53" fmla="*/ 1 h 230"/>
                  <a:gd name="T54" fmla="*/ 0 w 425"/>
                  <a:gd name="T55" fmla="*/ 1 h 230"/>
                  <a:gd name="T56" fmla="*/ 0 w 425"/>
                  <a:gd name="T57" fmla="*/ 1 h 230"/>
                  <a:gd name="T58" fmla="*/ 0 w 425"/>
                  <a:gd name="T59" fmla="*/ 1 h 230"/>
                  <a:gd name="T60" fmla="*/ 0 w 425"/>
                  <a:gd name="T61" fmla="*/ 1 h 230"/>
                  <a:gd name="T62" fmla="*/ 0 w 425"/>
                  <a:gd name="T63" fmla="*/ 1 h 230"/>
                  <a:gd name="T64" fmla="*/ 0 w 425"/>
                  <a:gd name="T65" fmla="*/ 1 h 230"/>
                  <a:gd name="T66" fmla="*/ 0 w 425"/>
                  <a:gd name="T67" fmla="*/ 1 h 230"/>
                  <a:gd name="T68" fmla="*/ 0 w 425"/>
                  <a:gd name="T69" fmla="*/ 1 h 230"/>
                  <a:gd name="T70" fmla="*/ 0 w 425"/>
                  <a:gd name="T71" fmla="*/ 1 h 230"/>
                  <a:gd name="T72" fmla="*/ 0 w 425"/>
                  <a:gd name="T73" fmla="*/ 1 h 230"/>
                  <a:gd name="T74" fmla="*/ 0 w 425"/>
                  <a:gd name="T75" fmla="*/ 1 h 230"/>
                  <a:gd name="T76" fmla="*/ 0 w 425"/>
                  <a:gd name="T77" fmla="*/ 1 h 230"/>
                  <a:gd name="T78" fmla="*/ 0 w 425"/>
                  <a:gd name="T79" fmla="*/ 1 h 230"/>
                  <a:gd name="T80" fmla="*/ 0 w 425"/>
                  <a:gd name="T81" fmla="*/ 1 h 230"/>
                  <a:gd name="T82" fmla="*/ 0 w 425"/>
                  <a:gd name="T83" fmla="*/ 1 h 230"/>
                  <a:gd name="T84" fmla="*/ 0 w 425"/>
                  <a:gd name="T85" fmla="*/ 1 h 230"/>
                  <a:gd name="T86" fmla="*/ 0 w 425"/>
                  <a:gd name="T87" fmla="*/ 1 h 230"/>
                  <a:gd name="T88" fmla="*/ 0 w 425"/>
                  <a:gd name="T89" fmla="*/ 1 h 230"/>
                  <a:gd name="T90" fmla="*/ 0 w 425"/>
                  <a:gd name="T91" fmla="*/ 0 h 2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5"/>
                  <a:gd name="T139" fmla="*/ 0 h 230"/>
                  <a:gd name="T140" fmla="*/ 425 w 425"/>
                  <a:gd name="T141" fmla="*/ 230 h 2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5" h="230">
                    <a:moveTo>
                      <a:pt x="162" y="0"/>
                    </a:moveTo>
                    <a:lnTo>
                      <a:pt x="172" y="4"/>
                    </a:lnTo>
                    <a:lnTo>
                      <a:pt x="185" y="8"/>
                    </a:lnTo>
                    <a:lnTo>
                      <a:pt x="196" y="13"/>
                    </a:lnTo>
                    <a:lnTo>
                      <a:pt x="207" y="18"/>
                    </a:lnTo>
                    <a:lnTo>
                      <a:pt x="219" y="25"/>
                    </a:lnTo>
                    <a:lnTo>
                      <a:pt x="230" y="31"/>
                    </a:lnTo>
                    <a:lnTo>
                      <a:pt x="242" y="38"/>
                    </a:lnTo>
                    <a:lnTo>
                      <a:pt x="254" y="44"/>
                    </a:lnTo>
                    <a:lnTo>
                      <a:pt x="265" y="50"/>
                    </a:lnTo>
                    <a:lnTo>
                      <a:pt x="276" y="56"/>
                    </a:lnTo>
                    <a:lnTo>
                      <a:pt x="288" y="62"/>
                    </a:lnTo>
                    <a:lnTo>
                      <a:pt x="301" y="68"/>
                    </a:lnTo>
                    <a:lnTo>
                      <a:pt x="312" y="72"/>
                    </a:lnTo>
                    <a:lnTo>
                      <a:pt x="325" y="78"/>
                    </a:lnTo>
                    <a:lnTo>
                      <a:pt x="339" y="81"/>
                    </a:lnTo>
                    <a:lnTo>
                      <a:pt x="351" y="85"/>
                    </a:lnTo>
                    <a:lnTo>
                      <a:pt x="359" y="86"/>
                    </a:lnTo>
                    <a:lnTo>
                      <a:pt x="367" y="89"/>
                    </a:lnTo>
                    <a:lnTo>
                      <a:pt x="377" y="93"/>
                    </a:lnTo>
                    <a:lnTo>
                      <a:pt x="385" y="97"/>
                    </a:lnTo>
                    <a:lnTo>
                      <a:pt x="394" y="100"/>
                    </a:lnTo>
                    <a:lnTo>
                      <a:pt x="401" y="105"/>
                    </a:lnTo>
                    <a:lnTo>
                      <a:pt x="409" y="111"/>
                    </a:lnTo>
                    <a:lnTo>
                      <a:pt x="416" y="117"/>
                    </a:lnTo>
                    <a:lnTo>
                      <a:pt x="420" y="122"/>
                    </a:lnTo>
                    <a:lnTo>
                      <a:pt x="424" y="128"/>
                    </a:lnTo>
                    <a:lnTo>
                      <a:pt x="425" y="134"/>
                    </a:lnTo>
                    <a:lnTo>
                      <a:pt x="425" y="140"/>
                    </a:lnTo>
                    <a:lnTo>
                      <a:pt x="421" y="147"/>
                    </a:lnTo>
                    <a:lnTo>
                      <a:pt x="416" y="153"/>
                    </a:lnTo>
                    <a:lnTo>
                      <a:pt x="407" y="158"/>
                    </a:lnTo>
                    <a:lnTo>
                      <a:pt x="396" y="165"/>
                    </a:lnTo>
                    <a:lnTo>
                      <a:pt x="386" y="171"/>
                    </a:lnTo>
                    <a:lnTo>
                      <a:pt x="377" y="179"/>
                    </a:lnTo>
                    <a:lnTo>
                      <a:pt x="366" y="186"/>
                    </a:lnTo>
                    <a:lnTo>
                      <a:pt x="358" y="194"/>
                    </a:lnTo>
                    <a:lnTo>
                      <a:pt x="348" y="201"/>
                    </a:lnTo>
                    <a:lnTo>
                      <a:pt x="339" y="208"/>
                    </a:lnTo>
                    <a:lnTo>
                      <a:pt x="329" y="214"/>
                    </a:lnTo>
                    <a:lnTo>
                      <a:pt x="320" y="221"/>
                    </a:lnTo>
                    <a:lnTo>
                      <a:pt x="309" y="224"/>
                    </a:lnTo>
                    <a:lnTo>
                      <a:pt x="300" y="228"/>
                    </a:lnTo>
                    <a:lnTo>
                      <a:pt x="290" y="229"/>
                    </a:lnTo>
                    <a:lnTo>
                      <a:pt x="279" y="230"/>
                    </a:lnTo>
                    <a:lnTo>
                      <a:pt x="270" y="228"/>
                    </a:lnTo>
                    <a:lnTo>
                      <a:pt x="259" y="225"/>
                    </a:lnTo>
                    <a:lnTo>
                      <a:pt x="248" y="221"/>
                    </a:lnTo>
                    <a:lnTo>
                      <a:pt x="237" y="213"/>
                    </a:lnTo>
                    <a:lnTo>
                      <a:pt x="222" y="207"/>
                    </a:lnTo>
                    <a:lnTo>
                      <a:pt x="207" y="201"/>
                    </a:lnTo>
                    <a:lnTo>
                      <a:pt x="192" y="193"/>
                    </a:lnTo>
                    <a:lnTo>
                      <a:pt x="179" y="188"/>
                    </a:lnTo>
                    <a:lnTo>
                      <a:pt x="163" y="180"/>
                    </a:lnTo>
                    <a:lnTo>
                      <a:pt x="148" y="175"/>
                    </a:lnTo>
                    <a:lnTo>
                      <a:pt x="133" y="169"/>
                    </a:lnTo>
                    <a:lnTo>
                      <a:pt x="118" y="162"/>
                    </a:lnTo>
                    <a:lnTo>
                      <a:pt x="103" y="156"/>
                    </a:lnTo>
                    <a:lnTo>
                      <a:pt x="88" y="150"/>
                    </a:lnTo>
                    <a:lnTo>
                      <a:pt x="74" y="143"/>
                    </a:lnTo>
                    <a:lnTo>
                      <a:pt x="60" y="136"/>
                    </a:lnTo>
                    <a:lnTo>
                      <a:pt x="45" y="129"/>
                    </a:lnTo>
                    <a:lnTo>
                      <a:pt x="31" y="122"/>
                    </a:lnTo>
                    <a:lnTo>
                      <a:pt x="18" y="115"/>
                    </a:lnTo>
                    <a:lnTo>
                      <a:pt x="6" y="108"/>
                    </a:lnTo>
                    <a:lnTo>
                      <a:pt x="5" y="102"/>
                    </a:lnTo>
                    <a:lnTo>
                      <a:pt x="4" y="96"/>
                    </a:lnTo>
                    <a:lnTo>
                      <a:pt x="1" y="90"/>
                    </a:lnTo>
                    <a:lnTo>
                      <a:pt x="0" y="85"/>
                    </a:lnTo>
                    <a:lnTo>
                      <a:pt x="0" y="78"/>
                    </a:lnTo>
                    <a:lnTo>
                      <a:pt x="4" y="74"/>
                    </a:lnTo>
                    <a:lnTo>
                      <a:pt x="6" y="70"/>
                    </a:lnTo>
                    <a:lnTo>
                      <a:pt x="10" y="68"/>
                    </a:lnTo>
                    <a:lnTo>
                      <a:pt x="14" y="66"/>
                    </a:lnTo>
                    <a:lnTo>
                      <a:pt x="22" y="65"/>
                    </a:lnTo>
                    <a:lnTo>
                      <a:pt x="30" y="61"/>
                    </a:lnTo>
                    <a:lnTo>
                      <a:pt x="38" y="56"/>
                    </a:lnTo>
                    <a:lnTo>
                      <a:pt x="46" y="51"/>
                    </a:lnTo>
                    <a:lnTo>
                      <a:pt x="56" y="47"/>
                    </a:lnTo>
                    <a:lnTo>
                      <a:pt x="63" y="43"/>
                    </a:lnTo>
                    <a:lnTo>
                      <a:pt x="73" y="39"/>
                    </a:lnTo>
                    <a:lnTo>
                      <a:pt x="81" y="34"/>
                    </a:lnTo>
                    <a:lnTo>
                      <a:pt x="91" y="31"/>
                    </a:lnTo>
                    <a:lnTo>
                      <a:pt x="99" y="26"/>
                    </a:lnTo>
                    <a:lnTo>
                      <a:pt x="108" y="23"/>
                    </a:lnTo>
                    <a:lnTo>
                      <a:pt x="117" y="18"/>
                    </a:lnTo>
                    <a:lnTo>
                      <a:pt x="126" y="15"/>
                    </a:lnTo>
                    <a:lnTo>
                      <a:pt x="135" y="11"/>
                    </a:lnTo>
                    <a:lnTo>
                      <a:pt x="144" y="8"/>
                    </a:lnTo>
                    <a:lnTo>
                      <a:pt x="152" y="4"/>
                    </a:lnTo>
                    <a:lnTo>
                      <a:pt x="16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83" name="Freeform 32"/>
              <p:cNvSpPr>
                <a:spLocks/>
              </p:cNvSpPr>
              <p:nvPr/>
            </p:nvSpPr>
            <p:spPr bwMode="auto">
              <a:xfrm>
                <a:off x="4671" y="2077"/>
                <a:ext cx="481" cy="333"/>
              </a:xfrm>
              <a:custGeom>
                <a:avLst/>
                <a:gdLst>
                  <a:gd name="T0" fmla="*/ 1 w 962"/>
                  <a:gd name="T1" fmla="*/ 0 h 667"/>
                  <a:gd name="T2" fmla="*/ 1 w 962"/>
                  <a:gd name="T3" fmla="*/ 0 h 667"/>
                  <a:gd name="T4" fmla="*/ 1 w 962"/>
                  <a:gd name="T5" fmla="*/ 0 h 667"/>
                  <a:gd name="T6" fmla="*/ 1 w 962"/>
                  <a:gd name="T7" fmla="*/ 0 h 667"/>
                  <a:gd name="T8" fmla="*/ 1 w 962"/>
                  <a:gd name="T9" fmla="*/ 0 h 667"/>
                  <a:gd name="T10" fmla="*/ 1 w 962"/>
                  <a:gd name="T11" fmla="*/ 0 h 667"/>
                  <a:gd name="T12" fmla="*/ 1 w 962"/>
                  <a:gd name="T13" fmla="*/ 0 h 667"/>
                  <a:gd name="T14" fmla="*/ 1 w 962"/>
                  <a:gd name="T15" fmla="*/ 0 h 667"/>
                  <a:gd name="T16" fmla="*/ 1 w 962"/>
                  <a:gd name="T17" fmla="*/ 0 h 667"/>
                  <a:gd name="T18" fmla="*/ 1 w 962"/>
                  <a:gd name="T19" fmla="*/ 0 h 667"/>
                  <a:gd name="T20" fmla="*/ 1 w 962"/>
                  <a:gd name="T21" fmla="*/ 0 h 667"/>
                  <a:gd name="T22" fmla="*/ 1 w 962"/>
                  <a:gd name="T23" fmla="*/ 0 h 667"/>
                  <a:gd name="T24" fmla="*/ 1 w 962"/>
                  <a:gd name="T25" fmla="*/ 0 h 667"/>
                  <a:gd name="T26" fmla="*/ 1 w 962"/>
                  <a:gd name="T27" fmla="*/ 0 h 667"/>
                  <a:gd name="T28" fmla="*/ 1 w 962"/>
                  <a:gd name="T29" fmla="*/ 0 h 667"/>
                  <a:gd name="T30" fmla="*/ 1 w 962"/>
                  <a:gd name="T31" fmla="*/ 0 h 667"/>
                  <a:gd name="T32" fmla="*/ 1 w 962"/>
                  <a:gd name="T33" fmla="*/ 0 h 667"/>
                  <a:gd name="T34" fmla="*/ 1 w 962"/>
                  <a:gd name="T35" fmla="*/ 0 h 667"/>
                  <a:gd name="T36" fmla="*/ 1 w 962"/>
                  <a:gd name="T37" fmla="*/ 0 h 667"/>
                  <a:gd name="T38" fmla="*/ 1 w 962"/>
                  <a:gd name="T39" fmla="*/ 0 h 667"/>
                  <a:gd name="T40" fmla="*/ 1 w 962"/>
                  <a:gd name="T41" fmla="*/ 0 h 667"/>
                  <a:gd name="T42" fmla="*/ 1 w 962"/>
                  <a:gd name="T43" fmla="*/ 0 h 667"/>
                  <a:gd name="T44" fmla="*/ 1 w 962"/>
                  <a:gd name="T45" fmla="*/ 0 h 667"/>
                  <a:gd name="T46" fmla="*/ 1 w 962"/>
                  <a:gd name="T47" fmla="*/ 0 h 667"/>
                  <a:gd name="T48" fmla="*/ 1 w 962"/>
                  <a:gd name="T49" fmla="*/ 0 h 667"/>
                  <a:gd name="T50" fmla="*/ 1 w 962"/>
                  <a:gd name="T51" fmla="*/ 0 h 667"/>
                  <a:gd name="T52" fmla="*/ 1 w 962"/>
                  <a:gd name="T53" fmla="*/ 0 h 667"/>
                  <a:gd name="T54" fmla="*/ 1 w 962"/>
                  <a:gd name="T55" fmla="*/ 0 h 667"/>
                  <a:gd name="T56" fmla="*/ 1 w 962"/>
                  <a:gd name="T57" fmla="*/ 0 h 667"/>
                  <a:gd name="T58" fmla="*/ 1 w 962"/>
                  <a:gd name="T59" fmla="*/ 0 h 667"/>
                  <a:gd name="T60" fmla="*/ 1 w 962"/>
                  <a:gd name="T61" fmla="*/ 0 h 667"/>
                  <a:gd name="T62" fmla="*/ 1 w 962"/>
                  <a:gd name="T63" fmla="*/ 0 h 667"/>
                  <a:gd name="T64" fmla="*/ 1 w 962"/>
                  <a:gd name="T65" fmla="*/ 0 h 667"/>
                  <a:gd name="T66" fmla="*/ 1 w 962"/>
                  <a:gd name="T67" fmla="*/ 0 h 667"/>
                  <a:gd name="T68" fmla="*/ 1 w 962"/>
                  <a:gd name="T69" fmla="*/ 0 h 667"/>
                  <a:gd name="T70" fmla="*/ 1 w 962"/>
                  <a:gd name="T71" fmla="*/ 0 h 667"/>
                  <a:gd name="T72" fmla="*/ 1 w 962"/>
                  <a:gd name="T73" fmla="*/ 0 h 667"/>
                  <a:gd name="T74" fmla="*/ 1 w 962"/>
                  <a:gd name="T75" fmla="*/ 0 h 667"/>
                  <a:gd name="T76" fmla="*/ 1 w 962"/>
                  <a:gd name="T77" fmla="*/ 0 h 667"/>
                  <a:gd name="T78" fmla="*/ 1 w 962"/>
                  <a:gd name="T79" fmla="*/ 0 h 667"/>
                  <a:gd name="T80" fmla="*/ 1 w 962"/>
                  <a:gd name="T81" fmla="*/ 0 h 667"/>
                  <a:gd name="T82" fmla="*/ 1 w 962"/>
                  <a:gd name="T83" fmla="*/ 0 h 667"/>
                  <a:gd name="T84" fmla="*/ 1 w 962"/>
                  <a:gd name="T85" fmla="*/ 0 h 667"/>
                  <a:gd name="T86" fmla="*/ 1 w 962"/>
                  <a:gd name="T87" fmla="*/ 0 h 667"/>
                  <a:gd name="T88" fmla="*/ 1 w 962"/>
                  <a:gd name="T89" fmla="*/ 0 h 667"/>
                  <a:gd name="T90" fmla="*/ 1 w 962"/>
                  <a:gd name="T91" fmla="*/ 0 h 667"/>
                  <a:gd name="T92" fmla="*/ 1 w 962"/>
                  <a:gd name="T93" fmla="*/ 0 h 667"/>
                  <a:gd name="T94" fmla="*/ 1 w 962"/>
                  <a:gd name="T95" fmla="*/ 0 h 667"/>
                  <a:gd name="T96" fmla="*/ 1 w 962"/>
                  <a:gd name="T97" fmla="*/ 0 h 667"/>
                  <a:gd name="T98" fmla="*/ 1 w 962"/>
                  <a:gd name="T99" fmla="*/ 0 h 667"/>
                  <a:gd name="T100" fmla="*/ 1 w 962"/>
                  <a:gd name="T101" fmla="*/ 0 h 66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962"/>
                  <a:gd name="T154" fmla="*/ 0 h 667"/>
                  <a:gd name="T155" fmla="*/ 962 w 962"/>
                  <a:gd name="T156" fmla="*/ 667 h 66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962" h="667">
                    <a:moveTo>
                      <a:pt x="946" y="0"/>
                    </a:moveTo>
                    <a:lnTo>
                      <a:pt x="955" y="9"/>
                    </a:lnTo>
                    <a:lnTo>
                      <a:pt x="961" y="20"/>
                    </a:lnTo>
                    <a:lnTo>
                      <a:pt x="962" y="29"/>
                    </a:lnTo>
                    <a:lnTo>
                      <a:pt x="961" y="39"/>
                    </a:lnTo>
                    <a:lnTo>
                      <a:pt x="955" y="48"/>
                    </a:lnTo>
                    <a:lnTo>
                      <a:pt x="949" y="57"/>
                    </a:lnTo>
                    <a:lnTo>
                      <a:pt x="940" y="65"/>
                    </a:lnTo>
                    <a:lnTo>
                      <a:pt x="929" y="75"/>
                    </a:lnTo>
                    <a:lnTo>
                      <a:pt x="915" y="83"/>
                    </a:lnTo>
                    <a:lnTo>
                      <a:pt x="902" y="91"/>
                    </a:lnTo>
                    <a:lnTo>
                      <a:pt x="890" y="99"/>
                    </a:lnTo>
                    <a:lnTo>
                      <a:pt x="877" y="108"/>
                    </a:lnTo>
                    <a:lnTo>
                      <a:pt x="863" y="115"/>
                    </a:lnTo>
                    <a:lnTo>
                      <a:pt x="853" y="123"/>
                    </a:lnTo>
                    <a:lnTo>
                      <a:pt x="842" y="131"/>
                    </a:lnTo>
                    <a:lnTo>
                      <a:pt x="834" y="139"/>
                    </a:lnTo>
                    <a:lnTo>
                      <a:pt x="793" y="162"/>
                    </a:lnTo>
                    <a:lnTo>
                      <a:pt x="755" y="185"/>
                    </a:lnTo>
                    <a:lnTo>
                      <a:pt x="716" y="209"/>
                    </a:lnTo>
                    <a:lnTo>
                      <a:pt x="678" y="234"/>
                    </a:lnTo>
                    <a:lnTo>
                      <a:pt x="638" y="258"/>
                    </a:lnTo>
                    <a:lnTo>
                      <a:pt x="600" y="282"/>
                    </a:lnTo>
                    <a:lnTo>
                      <a:pt x="562" y="308"/>
                    </a:lnTo>
                    <a:lnTo>
                      <a:pt x="524" y="333"/>
                    </a:lnTo>
                    <a:lnTo>
                      <a:pt x="486" y="358"/>
                    </a:lnTo>
                    <a:lnTo>
                      <a:pt x="447" y="383"/>
                    </a:lnTo>
                    <a:lnTo>
                      <a:pt x="409" y="407"/>
                    </a:lnTo>
                    <a:lnTo>
                      <a:pt x="372" y="432"/>
                    </a:lnTo>
                    <a:lnTo>
                      <a:pt x="334" y="456"/>
                    </a:lnTo>
                    <a:lnTo>
                      <a:pt x="296" y="481"/>
                    </a:lnTo>
                    <a:lnTo>
                      <a:pt x="258" y="504"/>
                    </a:lnTo>
                    <a:lnTo>
                      <a:pt x="220" y="527"/>
                    </a:lnTo>
                    <a:lnTo>
                      <a:pt x="209" y="537"/>
                    </a:lnTo>
                    <a:lnTo>
                      <a:pt x="198" y="545"/>
                    </a:lnTo>
                    <a:lnTo>
                      <a:pt x="186" y="554"/>
                    </a:lnTo>
                    <a:lnTo>
                      <a:pt x="175" y="562"/>
                    </a:lnTo>
                    <a:lnTo>
                      <a:pt x="163" y="571"/>
                    </a:lnTo>
                    <a:lnTo>
                      <a:pt x="150" y="579"/>
                    </a:lnTo>
                    <a:lnTo>
                      <a:pt x="139" y="587"/>
                    </a:lnTo>
                    <a:lnTo>
                      <a:pt x="127" y="596"/>
                    </a:lnTo>
                    <a:lnTo>
                      <a:pt x="113" y="603"/>
                    </a:lnTo>
                    <a:lnTo>
                      <a:pt x="101" y="612"/>
                    </a:lnTo>
                    <a:lnTo>
                      <a:pt x="88" y="619"/>
                    </a:lnTo>
                    <a:lnTo>
                      <a:pt x="76" y="628"/>
                    </a:lnTo>
                    <a:lnTo>
                      <a:pt x="62" y="635"/>
                    </a:lnTo>
                    <a:lnTo>
                      <a:pt x="51" y="644"/>
                    </a:lnTo>
                    <a:lnTo>
                      <a:pt x="38" y="652"/>
                    </a:lnTo>
                    <a:lnTo>
                      <a:pt x="27" y="662"/>
                    </a:lnTo>
                    <a:lnTo>
                      <a:pt x="21" y="660"/>
                    </a:lnTo>
                    <a:lnTo>
                      <a:pt x="16" y="662"/>
                    </a:lnTo>
                    <a:lnTo>
                      <a:pt x="10" y="665"/>
                    </a:lnTo>
                    <a:lnTo>
                      <a:pt x="6" y="667"/>
                    </a:lnTo>
                    <a:lnTo>
                      <a:pt x="1" y="655"/>
                    </a:lnTo>
                    <a:lnTo>
                      <a:pt x="0" y="647"/>
                    </a:lnTo>
                    <a:lnTo>
                      <a:pt x="1" y="637"/>
                    </a:lnTo>
                    <a:lnTo>
                      <a:pt x="6" y="630"/>
                    </a:lnTo>
                    <a:lnTo>
                      <a:pt x="11" y="620"/>
                    </a:lnTo>
                    <a:lnTo>
                      <a:pt x="19" y="613"/>
                    </a:lnTo>
                    <a:lnTo>
                      <a:pt x="27" y="607"/>
                    </a:lnTo>
                    <a:lnTo>
                      <a:pt x="38" y="600"/>
                    </a:lnTo>
                    <a:lnTo>
                      <a:pt x="49" y="593"/>
                    </a:lnTo>
                    <a:lnTo>
                      <a:pt x="59" y="586"/>
                    </a:lnTo>
                    <a:lnTo>
                      <a:pt x="70" y="579"/>
                    </a:lnTo>
                    <a:lnTo>
                      <a:pt x="80" y="574"/>
                    </a:lnTo>
                    <a:lnTo>
                      <a:pt x="91" y="567"/>
                    </a:lnTo>
                    <a:lnTo>
                      <a:pt x="99" y="561"/>
                    </a:lnTo>
                    <a:lnTo>
                      <a:pt x="108" y="555"/>
                    </a:lnTo>
                    <a:lnTo>
                      <a:pt x="114" y="549"/>
                    </a:lnTo>
                    <a:lnTo>
                      <a:pt x="138" y="532"/>
                    </a:lnTo>
                    <a:lnTo>
                      <a:pt x="161" y="517"/>
                    </a:lnTo>
                    <a:lnTo>
                      <a:pt x="184" y="500"/>
                    </a:lnTo>
                    <a:lnTo>
                      <a:pt x="208" y="485"/>
                    </a:lnTo>
                    <a:lnTo>
                      <a:pt x="231" y="469"/>
                    </a:lnTo>
                    <a:lnTo>
                      <a:pt x="255" y="453"/>
                    </a:lnTo>
                    <a:lnTo>
                      <a:pt x="278" y="437"/>
                    </a:lnTo>
                    <a:lnTo>
                      <a:pt x="302" y="422"/>
                    </a:lnTo>
                    <a:lnTo>
                      <a:pt x="325" y="406"/>
                    </a:lnTo>
                    <a:lnTo>
                      <a:pt x="350" y="390"/>
                    </a:lnTo>
                    <a:lnTo>
                      <a:pt x="373" y="376"/>
                    </a:lnTo>
                    <a:lnTo>
                      <a:pt x="396" y="360"/>
                    </a:lnTo>
                    <a:lnTo>
                      <a:pt x="420" y="344"/>
                    </a:lnTo>
                    <a:lnTo>
                      <a:pt x="444" y="329"/>
                    </a:lnTo>
                    <a:lnTo>
                      <a:pt x="468" y="314"/>
                    </a:lnTo>
                    <a:lnTo>
                      <a:pt x="492" y="299"/>
                    </a:lnTo>
                    <a:lnTo>
                      <a:pt x="522" y="282"/>
                    </a:lnTo>
                    <a:lnTo>
                      <a:pt x="550" y="266"/>
                    </a:lnTo>
                    <a:lnTo>
                      <a:pt x="579" y="249"/>
                    </a:lnTo>
                    <a:lnTo>
                      <a:pt x="609" y="232"/>
                    </a:lnTo>
                    <a:lnTo>
                      <a:pt x="636" y="213"/>
                    </a:lnTo>
                    <a:lnTo>
                      <a:pt x="666" y="196"/>
                    </a:lnTo>
                    <a:lnTo>
                      <a:pt x="695" y="177"/>
                    </a:lnTo>
                    <a:lnTo>
                      <a:pt x="723" y="157"/>
                    </a:lnTo>
                    <a:lnTo>
                      <a:pt x="751" y="138"/>
                    </a:lnTo>
                    <a:lnTo>
                      <a:pt x="779" y="118"/>
                    </a:lnTo>
                    <a:lnTo>
                      <a:pt x="808" y="98"/>
                    </a:lnTo>
                    <a:lnTo>
                      <a:pt x="836" y="79"/>
                    </a:lnTo>
                    <a:lnTo>
                      <a:pt x="863" y="59"/>
                    </a:lnTo>
                    <a:lnTo>
                      <a:pt x="891" y="39"/>
                    </a:lnTo>
                    <a:lnTo>
                      <a:pt x="918" y="19"/>
                    </a:lnTo>
                    <a:lnTo>
                      <a:pt x="946" y="0"/>
                    </a:lnTo>
                    <a:close/>
                  </a:path>
                </a:pathLst>
              </a:custGeom>
              <a:solidFill>
                <a:srgbClr val="FFFF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84" name="Freeform 33"/>
              <p:cNvSpPr>
                <a:spLocks/>
              </p:cNvSpPr>
              <p:nvPr/>
            </p:nvSpPr>
            <p:spPr bwMode="auto">
              <a:xfrm>
                <a:off x="4939" y="2088"/>
                <a:ext cx="60" cy="47"/>
              </a:xfrm>
              <a:custGeom>
                <a:avLst/>
                <a:gdLst>
                  <a:gd name="T0" fmla="*/ 1 w 118"/>
                  <a:gd name="T1" fmla="*/ 0 h 92"/>
                  <a:gd name="T2" fmla="*/ 1 w 118"/>
                  <a:gd name="T3" fmla="*/ 1 h 92"/>
                  <a:gd name="T4" fmla="*/ 1 w 118"/>
                  <a:gd name="T5" fmla="*/ 1 h 92"/>
                  <a:gd name="T6" fmla="*/ 1 w 118"/>
                  <a:gd name="T7" fmla="*/ 1 h 92"/>
                  <a:gd name="T8" fmla="*/ 1 w 118"/>
                  <a:gd name="T9" fmla="*/ 1 h 92"/>
                  <a:gd name="T10" fmla="*/ 1 w 118"/>
                  <a:gd name="T11" fmla="*/ 1 h 92"/>
                  <a:gd name="T12" fmla="*/ 1 w 118"/>
                  <a:gd name="T13" fmla="*/ 1 h 92"/>
                  <a:gd name="T14" fmla="*/ 1 w 118"/>
                  <a:gd name="T15" fmla="*/ 1 h 92"/>
                  <a:gd name="T16" fmla="*/ 1 w 118"/>
                  <a:gd name="T17" fmla="*/ 1 h 92"/>
                  <a:gd name="T18" fmla="*/ 1 w 118"/>
                  <a:gd name="T19" fmla="*/ 1 h 92"/>
                  <a:gd name="T20" fmla="*/ 1 w 118"/>
                  <a:gd name="T21" fmla="*/ 1 h 92"/>
                  <a:gd name="T22" fmla="*/ 1 w 118"/>
                  <a:gd name="T23" fmla="*/ 1 h 92"/>
                  <a:gd name="T24" fmla="*/ 1 w 118"/>
                  <a:gd name="T25" fmla="*/ 1 h 92"/>
                  <a:gd name="T26" fmla="*/ 1 w 118"/>
                  <a:gd name="T27" fmla="*/ 1 h 92"/>
                  <a:gd name="T28" fmla="*/ 1 w 118"/>
                  <a:gd name="T29" fmla="*/ 1 h 92"/>
                  <a:gd name="T30" fmla="*/ 1 w 118"/>
                  <a:gd name="T31" fmla="*/ 1 h 92"/>
                  <a:gd name="T32" fmla="*/ 1 w 118"/>
                  <a:gd name="T33" fmla="*/ 1 h 92"/>
                  <a:gd name="T34" fmla="*/ 1 w 118"/>
                  <a:gd name="T35" fmla="*/ 1 h 92"/>
                  <a:gd name="T36" fmla="*/ 1 w 118"/>
                  <a:gd name="T37" fmla="*/ 1 h 92"/>
                  <a:gd name="T38" fmla="*/ 1 w 118"/>
                  <a:gd name="T39" fmla="*/ 1 h 92"/>
                  <a:gd name="T40" fmla="*/ 1 w 118"/>
                  <a:gd name="T41" fmla="*/ 1 h 92"/>
                  <a:gd name="T42" fmla="*/ 1 w 118"/>
                  <a:gd name="T43" fmla="*/ 1 h 92"/>
                  <a:gd name="T44" fmla="*/ 1 w 118"/>
                  <a:gd name="T45" fmla="*/ 1 h 92"/>
                  <a:gd name="T46" fmla="*/ 1 w 118"/>
                  <a:gd name="T47" fmla="*/ 1 h 92"/>
                  <a:gd name="T48" fmla="*/ 1 w 118"/>
                  <a:gd name="T49" fmla="*/ 1 h 92"/>
                  <a:gd name="T50" fmla="*/ 1 w 118"/>
                  <a:gd name="T51" fmla="*/ 1 h 92"/>
                  <a:gd name="T52" fmla="*/ 1 w 118"/>
                  <a:gd name="T53" fmla="*/ 1 h 92"/>
                  <a:gd name="T54" fmla="*/ 1 w 118"/>
                  <a:gd name="T55" fmla="*/ 1 h 92"/>
                  <a:gd name="T56" fmla="*/ 1 w 118"/>
                  <a:gd name="T57" fmla="*/ 1 h 92"/>
                  <a:gd name="T58" fmla="*/ 1 w 118"/>
                  <a:gd name="T59" fmla="*/ 1 h 92"/>
                  <a:gd name="T60" fmla="*/ 1 w 118"/>
                  <a:gd name="T61" fmla="*/ 1 h 92"/>
                  <a:gd name="T62" fmla="*/ 0 w 118"/>
                  <a:gd name="T63" fmla="*/ 1 h 92"/>
                  <a:gd name="T64" fmla="*/ 1 w 118"/>
                  <a:gd name="T65" fmla="*/ 1 h 92"/>
                  <a:gd name="T66" fmla="*/ 1 w 118"/>
                  <a:gd name="T67" fmla="*/ 1 h 92"/>
                  <a:gd name="T68" fmla="*/ 1 w 118"/>
                  <a:gd name="T69" fmla="*/ 1 h 92"/>
                  <a:gd name="T70" fmla="*/ 1 w 118"/>
                  <a:gd name="T71" fmla="*/ 1 h 92"/>
                  <a:gd name="T72" fmla="*/ 1 w 118"/>
                  <a:gd name="T73" fmla="*/ 1 h 92"/>
                  <a:gd name="T74" fmla="*/ 1 w 118"/>
                  <a:gd name="T75" fmla="*/ 1 h 92"/>
                  <a:gd name="T76" fmla="*/ 1 w 118"/>
                  <a:gd name="T77" fmla="*/ 1 h 92"/>
                  <a:gd name="T78" fmla="*/ 1 w 118"/>
                  <a:gd name="T79" fmla="*/ 1 h 9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18"/>
                  <a:gd name="T121" fmla="*/ 0 h 92"/>
                  <a:gd name="T122" fmla="*/ 118 w 118"/>
                  <a:gd name="T123" fmla="*/ 92 h 9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18" h="92">
                    <a:moveTo>
                      <a:pt x="55" y="2"/>
                    </a:moveTo>
                    <a:lnTo>
                      <a:pt x="60" y="0"/>
                    </a:lnTo>
                    <a:lnTo>
                      <a:pt x="66" y="0"/>
                    </a:lnTo>
                    <a:lnTo>
                      <a:pt x="74" y="1"/>
                    </a:lnTo>
                    <a:lnTo>
                      <a:pt x="81" y="5"/>
                    </a:lnTo>
                    <a:lnTo>
                      <a:pt x="89" y="8"/>
                    </a:lnTo>
                    <a:lnTo>
                      <a:pt x="95" y="14"/>
                    </a:lnTo>
                    <a:lnTo>
                      <a:pt x="101" y="19"/>
                    </a:lnTo>
                    <a:lnTo>
                      <a:pt x="108" y="25"/>
                    </a:lnTo>
                    <a:lnTo>
                      <a:pt x="111" y="32"/>
                    </a:lnTo>
                    <a:lnTo>
                      <a:pt x="115" y="38"/>
                    </a:lnTo>
                    <a:lnTo>
                      <a:pt x="116" y="44"/>
                    </a:lnTo>
                    <a:lnTo>
                      <a:pt x="118" y="51"/>
                    </a:lnTo>
                    <a:lnTo>
                      <a:pt x="116" y="56"/>
                    </a:lnTo>
                    <a:lnTo>
                      <a:pt x="113" y="61"/>
                    </a:lnTo>
                    <a:lnTo>
                      <a:pt x="108" y="66"/>
                    </a:lnTo>
                    <a:lnTo>
                      <a:pt x="100" y="70"/>
                    </a:lnTo>
                    <a:lnTo>
                      <a:pt x="101" y="65"/>
                    </a:lnTo>
                    <a:lnTo>
                      <a:pt x="101" y="62"/>
                    </a:lnTo>
                    <a:lnTo>
                      <a:pt x="101" y="59"/>
                    </a:lnTo>
                    <a:lnTo>
                      <a:pt x="100" y="57"/>
                    </a:lnTo>
                    <a:lnTo>
                      <a:pt x="98" y="53"/>
                    </a:lnTo>
                    <a:lnTo>
                      <a:pt x="96" y="49"/>
                    </a:lnTo>
                    <a:lnTo>
                      <a:pt x="93" y="46"/>
                    </a:lnTo>
                    <a:lnTo>
                      <a:pt x="91" y="42"/>
                    </a:lnTo>
                    <a:lnTo>
                      <a:pt x="84" y="35"/>
                    </a:lnTo>
                    <a:lnTo>
                      <a:pt x="79" y="30"/>
                    </a:lnTo>
                    <a:lnTo>
                      <a:pt x="79" y="32"/>
                    </a:lnTo>
                    <a:lnTo>
                      <a:pt x="80" y="35"/>
                    </a:lnTo>
                    <a:lnTo>
                      <a:pt x="81" y="40"/>
                    </a:lnTo>
                    <a:lnTo>
                      <a:pt x="84" y="44"/>
                    </a:lnTo>
                    <a:lnTo>
                      <a:pt x="85" y="48"/>
                    </a:lnTo>
                    <a:lnTo>
                      <a:pt x="88" y="53"/>
                    </a:lnTo>
                    <a:lnTo>
                      <a:pt x="89" y="57"/>
                    </a:lnTo>
                    <a:lnTo>
                      <a:pt x="91" y="61"/>
                    </a:lnTo>
                    <a:lnTo>
                      <a:pt x="92" y="69"/>
                    </a:lnTo>
                    <a:lnTo>
                      <a:pt x="90" y="76"/>
                    </a:lnTo>
                    <a:lnTo>
                      <a:pt x="86" y="79"/>
                    </a:lnTo>
                    <a:lnTo>
                      <a:pt x="84" y="83"/>
                    </a:lnTo>
                    <a:lnTo>
                      <a:pt x="79" y="84"/>
                    </a:lnTo>
                    <a:lnTo>
                      <a:pt x="74" y="86"/>
                    </a:lnTo>
                    <a:lnTo>
                      <a:pt x="73" y="79"/>
                    </a:lnTo>
                    <a:lnTo>
                      <a:pt x="71" y="72"/>
                    </a:lnTo>
                    <a:lnTo>
                      <a:pt x="66" y="66"/>
                    </a:lnTo>
                    <a:lnTo>
                      <a:pt x="62" y="60"/>
                    </a:lnTo>
                    <a:lnTo>
                      <a:pt x="56" y="55"/>
                    </a:lnTo>
                    <a:lnTo>
                      <a:pt x="49" y="53"/>
                    </a:lnTo>
                    <a:lnTo>
                      <a:pt x="43" y="52"/>
                    </a:lnTo>
                    <a:lnTo>
                      <a:pt x="37" y="53"/>
                    </a:lnTo>
                    <a:lnTo>
                      <a:pt x="40" y="57"/>
                    </a:lnTo>
                    <a:lnTo>
                      <a:pt x="43" y="64"/>
                    </a:lnTo>
                    <a:lnTo>
                      <a:pt x="44" y="69"/>
                    </a:lnTo>
                    <a:lnTo>
                      <a:pt x="44" y="75"/>
                    </a:lnTo>
                    <a:lnTo>
                      <a:pt x="41" y="79"/>
                    </a:lnTo>
                    <a:lnTo>
                      <a:pt x="37" y="85"/>
                    </a:lnTo>
                    <a:lnTo>
                      <a:pt x="31" y="88"/>
                    </a:lnTo>
                    <a:lnTo>
                      <a:pt x="26" y="92"/>
                    </a:lnTo>
                    <a:lnTo>
                      <a:pt x="19" y="85"/>
                    </a:lnTo>
                    <a:lnTo>
                      <a:pt x="14" y="78"/>
                    </a:lnTo>
                    <a:lnTo>
                      <a:pt x="9" y="71"/>
                    </a:lnTo>
                    <a:lnTo>
                      <a:pt x="6" y="65"/>
                    </a:lnTo>
                    <a:lnTo>
                      <a:pt x="2" y="57"/>
                    </a:lnTo>
                    <a:lnTo>
                      <a:pt x="1" y="50"/>
                    </a:lnTo>
                    <a:lnTo>
                      <a:pt x="0" y="42"/>
                    </a:lnTo>
                    <a:lnTo>
                      <a:pt x="1" y="37"/>
                    </a:lnTo>
                    <a:lnTo>
                      <a:pt x="1" y="31"/>
                    </a:lnTo>
                    <a:lnTo>
                      <a:pt x="4" y="26"/>
                    </a:lnTo>
                    <a:lnTo>
                      <a:pt x="7" y="22"/>
                    </a:lnTo>
                    <a:lnTo>
                      <a:pt x="11" y="19"/>
                    </a:lnTo>
                    <a:lnTo>
                      <a:pt x="16" y="16"/>
                    </a:lnTo>
                    <a:lnTo>
                      <a:pt x="24" y="15"/>
                    </a:lnTo>
                    <a:lnTo>
                      <a:pt x="28" y="15"/>
                    </a:lnTo>
                    <a:lnTo>
                      <a:pt x="32" y="15"/>
                    </a:lnTo>
                    <a:lnTo>
                      <a:pt x="38" y="15"/>
                    </a:lnTo>
                    <a:lnTo>
                      <a:pt x="44" y="17"/>
                    </a:lnTo>
                    <a:lnTo>
                      <a:pt x="41" y="11"/>
                    </a:lnTo>
                    <a:lnTo>
                      <a:pt x="44" y="7"/>
                    </a:lnTo>
                    <a:lnTo>
                      <a:pt x="49" y="4"/>
                    </a:lnTo>
                    <a:lnTo>
                      <a:pt x="55" y="2"/>
                    </a:lnTo>
                    <a:close/>
                  </a:path>
                </a:pathLst>
              </a:custGeom>
              <a:solidFill>
                <a:srgbClr val="FFD6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85" name="Freeform 34"/>
              <p:cNvSpPr>
                <a:spLocks/>
              </p:cNvSpPr>
              <p:nvPr/>
            </p:nvSpPr>
            <p:spPr bwMode="auto">
              <a:xfrm>
                <a:off x="4759" y="2093"/>
                <a:ext cx="56" cy="35"/>
              </a:xfrm>
              <a:custGeom>
                <a:avLst/>
                <a:gdLst>
                  <a:gd name="T0" fmla="*/ 1 w 112"/>
                  <a:gd name="T1" fmla="*/ 0 h 69"/>
                  <a:gd name="T2" fmla="*/ 1 w 112"/>
                  <a:gd name="T3" fmla="*/ 1 h 69"/>
                  <a:gd name="T4" fmla="*/ 1 w 112"/>
                  <a:gd name="T5" fmla="*/ 1 h 69"/>
                  <a:gd name="T6" fmla="*/ 1 w 112"/>
                  <a:gd name="T7" fmla="*/ 1 h 69"/>
                  <a:gd name="T8" fmla="*/ 1 w 112"/>
                  <a:gd name="T9" fmla="*/ 1 h 69"/>
                  <a:gd name="T10" fmla="*/ 1 w 112"/>
                  <a:gd name="T11" fmla="*/ 1 h 69"/>
                  <a:gd name="T12" fmla="*/ 1 w 112"/>
                  <a:gd name="T13" fmla="*/ 1 h 69"/>
                  <a:gd name="T14" fmla="*/ 1 w 112"/>
                  <a:gd name="T15" fmla="*/ 1 h 69"/>
                  <a:gd name="T16" fmla="*/ 1 w 112"/>
                  <a:gd name="T17" fmla="*/ 1 h 69"/>
                  <a:gd name="T18" fmla="*/ 1 w 112"/>
                  <a:gd name="T19" fmla="*/ 1 h 69"/>
                  <a:gd name="T20" fmla="*/ 1 w 112"/>
                  <a:gd name="T21" fmla="*/ 1 h 69"/>
                  <a:gd name="T22" fmla="*/ 1 w 112"/>
                  <a:gd name="T23" fmla="*/ 1 h 69"/>
                  <a:gd name="T24" fmla="*/ 1 w 112"/>
                  <a:gd name="T25" fmla="*/ 1 h 69"/>
                  <a:gd name="T26" fmla="*/ 1 w 112"/>
                  <a:gd name="T27" fmla="*/ 1 h 69"/>
                  <a:gd name="T28" fmla="*/ 1 w 112"/>
                  <a:gd name="T29" fmla="*/ 1 h 69"/>
                  <a:gd name="T30" fmla="*/ 1 w 112"/>
                  <a:gd name="T31" fmla="*/ 1 h 69"/>
                  <a:gd name="T32" fmla="*/ 1 w 112"/>
                  <a:gd name="T33" fmla="*/ 1 h 69"/>
                  <a:gd name="T34" fmla="*/ 1 w 112"/>
                  <a:gd name="T35" fmla="*/ 1 h 69"/>
                  <a:gd name="T36" fmla="*/ 1 w 112"/>
                  <a:gd name="T37" fmla="*/ 1 h 69"/>
                  <a:gd name="T38" fmla="*/ 1 w 112"/>
                  <a:gd name="T39" fmla="*/ 1 h 69"/>
                  <a:gd name="T40" fmla="*/ 1 w 112"/>
                  <a:gd name="T41" fmla="*/ 1 h 69"/>
                  <a:gd name="T42" fmla="*/ 1 w 112"/>
                  <a:gd name="T43" fmla="*/ 1 h 69"/>
                  <a:gd name="T44" fmla="*/ 1 w 112"/>
                  <a:gd name="T45" fmla="*/ 1 h 69"/>
                  <a:gd name="T46" fmla="*/ 1 w 112"/>
                  <a:gd name="T47" fmla="*/ 1 h 69"/>
                  <a:gd name="T48" fmla="*/ 1 w 112"/>
                  <a:gd name="T49" fmla="*/ 1 h 69"/>
                  <a:gd name="T50" fmla="*/ 1 w 112"/>
                  <a:gd name="T51" fmla="*/ 1 h 69"/>
                  <a:gd name="T52" fmla="*/ 1 w 112"/>
                  <a:gd name="T53" fmla="*/ 1 h 69"/>
                  <a:gd name="T54" fmla="*/ 1 w 112"/>
                  <a:gd name="T55" fmla="*/ 1 h 69"/>
                  <a:gd name="T56" fmla="*/ 0 w 112"/>
                  <a:gd name="T57" fmla="*/ 1 h 69"/>
                  <a:gd name="T58" fmla="*/ 1 w 112"/>
                  <a:gd name="T59" fmla="*/ 1 h 69"/>
                  <a:gd name="T60" fmla="*/ 1 w 112"/>
                  <a:gd name="T61" fmla="*/ 1 h 69"/>
                  <a:gd name="T62" fmla="*/ 1 w 112"/>
                  <a:gd name="T63" fmla="*/ 1 h 69"/>
                  <a:gd name="T64" fmla="*/ 1 w 112"/>
                  <a:gd name="T65" fmla="*/ 1 h 69"/>
                  <a:gd name="T66" fmla="*/ 1 w 112"/>
                  <a:gd name="T67" fmla="*/ 1 h 69"/>
                  <a:gd name="T68" fmla="*/ 1 w 112"/>
                  <a:gd name="T69" fmla="*/ 1 h 69"/>
                  <a:gd name="T70" fmla="*/ 1 w 112"/>
                  <a:gd name="T71" fmla="*/ 1 h 69"/>
                  <a:gd name="T72" fmla="*/ 1 w 112"/>
                  <a:gd name="T73" fmla="*/ 1 h 69"/>
                  <a:gd name="T74" fmla="*/ 1 w 112"/>
                  <a:gd name="T75" fmla="*/ 1 h 69"/>
                  <a:gd name="T76" fmla="*/ 1 w 112"/>
                  <a:gd name="T77" fmla="*/ 1 h 69"/>
                  <a:gd name="T78" fmla="*/ 1 w 112"/>
                  <a:gd name="T79" fmla="*/ 1 h 69"/>
                  <a:gd name="T80" fmla="*/ 1 w 112"/>
                  <a:gd name="T81" fmla="*/ 1 h 69"/>
                  <a:gd name="T82" fmla="*/ 1 w 112"/>
                  <a:gd name="T83" fmla="*/ 1 h 69"/>
                  <a:gd name="T84" fmla="*/ 1 w 112"/>
                  <a:gd name="T85" fmla="*/ 1 h 69"/>
                  <a:gd name="T86" fmla="*/ 1 w 112"/>
                  <a:gd name="T87" fmla="*/ 1 h 69"/>
                  <a:gd name="T88" fmla="*/ 1 w 112"/>
                  <a:gd name="T89" fmla="*/ 0 h 69"/>
                  <a:gd name="T90" fmla="*/ 1 w 112"/>
                  <a:gd name="T91" fmla="*/ 0 h 6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2"/>
                  <a:gd name="T139" fmla="*/ 0 h 69"/>
                  <a:gd name="T140" fmla="*/ 112 w 112"/>
                  <a:gd name="T141" fmla="*/ 69 h 6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2" h="69">
                    <a:moveTo>
                      <a:pt x="99" y="0"/>
                    </a:moveTo>
                    <a:lnTo>
                      <a:pt x="104" y="2"/>
                    </a:lnTo>
                    <a:lnTo>
                      <a:pt x="108" y="4"/>
                    </a:lnTo>
                    <a:lnTo>
                      <a:pt x="110" y="6"/>
                    </a:lnTo>
                    <a:lnTo>
                      <a:pt x="112" y="8"/>
                    </a:lnTo>
                    <a:lnTo>
                      <a:pt x="111" y="13"/>
                    </a:lnTo>
                    <a:lnTo>
                      <a:pt x="106" y="20"/>
                    </a:lnTo>
                    <a:lnTo>
                      <a:pt x="102" y="22"/>
                    </a:lnTo>
                    <a:lnTo>
                      <a:pt x="99" y="24"/>
                    </a:lnTo>
                    <a:lnTo>
                      <a:pt x="94" y="26"/>
                    </a:lnTo>
                    <a:lnTo>
                      <a:pt x="90" y="28"/>
                    </a:lnTo>
                    <a:lnTo>
                      <a:pt x="85" y="30"/>
                    </a:lnTo>
                    <a:lnTo>
                      <a:pt x="80" y="32"/>
                    </a:lnTo>
                    <a:lnTo>
                      <a:pt x="75" y="36"/>
                    </a:lnTo>
                    <a:lnTo>
                      <a:pt x="71" y="38"/>
                    </a:lnTo>
                    <a:lnTo>
                      <a:pt x="66" y="39"/>
                    </a:lnTo>
                    <a:lnTo>
                      <a:pt x="61" y="41"/>
                    </a:lnTo>
                    <a:lnTo>
                      <a:pt x="56" y="43"/>
                    </a:lnTo>
                    <a:lnTo>
                      <a:pt x="52" y="45"/>
                    </a:lnTo>
                    <a:lnTo>
                      <a:pt x="44" y="49"/>
                    </a:lnTo>
                    <a:lnTo>
                      <a:pt x="40" y="54"/>
                    </a:lnTo>
                    <a:lnTo>
                      <a:pt x="35" y="55"/>
                    </a:lnTo>
                    <a:lnTo>
                      <a:pt x="30" y="58"/>
                    </a:lnTo>
                    <a:lnTo>
                      <a:pt x="24" y="62"/>
                    </a:lnTo>
                    <a:lnTo>
                      <a:pt x="20" y="65"/>
                    </a:lnTo>
                    <a:lnTo>
                      <a:pt x="15" y="67"/>
                    </a:lnTo>
                    <a:lnTo>
                      <a:pt x="9" y="69"/>
                    </a:lnTo>
                    <a:lnTo>
                      <a:pt x="4" y="67"/>
                    </a:lnTo>
                    <a:lnTo>
                      <a:pt x="0" y="65"/>
                    </a:lnTo>
                    <a:lnTo>
                      <a:pt x="6" y="61"/>
                    </a:lnTo>
                    <a:lnTo>
                      <a:pt x="12" y="58"/>
                    </a:lnTo>
                    <a:lnTo>
                      <a:pt x="19" y="54"/>
                    </a:lnTo>
                    <a:lnTo>
                      <a:pt x="25" y="50"/>
                    </a:lnTo>
                    <a:lnTo>
                      <a:pt x="32" y="45"/>
                    </a:lnTo>
                    <a:lnTo>
                      <a:pt x="39" y="41"/>
                    </a:lnTo>
                    <a:lnTo>
                      <a:pt x="45" y="37"/>
                    </a:lnTo>
                    <a:lnTo>
                      <a:pt x="52" y="32"/>
                    </a:lnTo>
                    <a:lnTo>
                      <a:pt x="58" y="28"/>
                    </a:lnTo>
                    <a:lnTo>
                      <a:pt x="65" y="24"/>
                    </a:lnTo>
                    <a:lnTo>
                      <a:pt x="71" y="20"/>
                    </a:lnTo>
                    <a:lnTo>
                      <a:pt x="77" y="15"/>
                    </a:lnTo>
                    <a:lnTo>
                      <a:pt x="83" y="11"/>
                    </a:lnTo>
                    <a:lnTo>
                      <a:pt x="88" y="7"/>
                    </a:lnTo>
                    <a:lnTo>
                      <a:pt x="93" y="3"/>
                    </a:lnTo>
                    <a:lnTo>
                      <a:pt x="9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86" name="Freeform 35"/>
              <p:cNvSpPr>
                <a:spLocks/>
              </p:cNvSpPr>
              <p:nvPr/>
            </p:nvSpPr>
            <p:spPr bwMode="auto">
              <a:xfrm>
                <a:off x="4757" y="2097"/>
                <a:ext cx="18" cy="11"/>
              </a:xfrm>
              <a:custGeom>
                <a:avLst/>
                <a:gdLst>
                  <a:gd name="T0" fmla="*/ 1 w 36"/>
                  <a:gd name="T1" fmla="*/ 0 h 21"/>
                  <a:gd name="T2" fmla="*/ 1 w 36"/>
                  <a:gd name="T3" fmla="*/ 1 h 21"/>
                  <a:gd name="T4" fmla="*/ 1 w 36"/>
                  <a:gd name="T5" fmla="*/ 1 h 21"/>
                  <a:gd name="T6" fmla="*/ 1 w 36"/>
                  <a:gd name="T7" fmla="*/ 1 h 21"/>
                  <a:gd name="T8" fmla="*/ 1 w 36"/>
                  <a:gd name="T9" fmla="*/ 1 h 21"/>
                  <a:gd name="T10" fmla="*/ 1 w 36"/>
                  <a:gd name="T11" fmla="*/ 1 h 21"/>
                  <a:gd name="T12" fmla="*/ 1 w 36"/>
                  <a:gd name="T13" fmla="*/ 1 h 21"/>
                  <a:gd name="T14" fmla="*/ 1 w 36"/>
                  <a:gd name="T15" fmla="*/ 1 h 21"/>
                  <a:gd name="T16" fmla="*/ 1 w 36"/>
                  <a:gd name="T17" fmla="*/ 1 h 21"/>
                  <a:gd name="T18" fmla="*/ 1 w 36"/>
                  <a:gd name="T19" fmla="*/ 1 h 21"/>
                  <a:gd name="T20" fmla="*/ 1 w 36"/>
                  <a:gd name="T21" fmla="*/ 1 h 21"/>
                  <a:gd name="T22" fmla="*/ 1 w 36"/>
                  <a:gd name="T23" fmla="*/ 1 h 21"/>
                  <a:gd name="T24" fmla="*/ 1 w 36"/>
                  <a:gd name="T25" fmla="*/ 1 h 21"/>
                  <a:gd name="T26" fmla="*/ 0 w 36"/>
                  <a:gd name="T27" fmla="*/ 1 h 21"/>
                  <a:gd name="T28" fmla="*/ 1 w 36"/>
                  <a:gd name="T29" fmla="*/ 1 h 21"/>
                  <a:gd name="T30" fmla="*/ 1 w 36"/>
                  <a:gd name="T31" fmla="*/ 1 h 21"/>
                  <a:gd name="T32" fmla="*/ 1 w 36"/>
                  <a:gd name="T33" fmla="*/ 1 h 21"/>
                  <a:gd name="T34" fmla="*/ 1 w 36"/>
                  <a:gd name="T35" fmla="*/ 0 h 21"/>
                  <a:gd name="T36" fmla="*/ 1 w 36"/>
                  <a:gd name="T37" fmla="*/ 0 h 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
                  <a:gd name="T58" fmla="*/ 0 h 21"/>
                  <a:gd name="T59" fmla="*/ 36 w 36"/>
                  <a:gd name="T60" fmla="*/ 21 h 2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 h="21">
                    <a:moveTo>
                      <a:pt x="28" y="0"/>
                    </a:moveTo>
                    <a:lnTo>
                      <a:pt x="33" y="1"/>
                    </a:lnTo>
                    <a:lnTo>
                      <a:pt x="35" y="2"/>
                    </a:lnTo>
                    <a:lnTo>
                      <a:pt x="36" y="4"/>
                    </a:lnTo>
                    <a:lnTo>
                      <a:pt x="36" y="7"/>
                    </a:lnTo>
                    <a:lnTo>
                      <a:pt x="33" y="8"/>
                    </a:lnTo>
                    <a:lnTo>
                      <a:pt x="28" y="11"/>
                    </a:lnTo>
                    <a:lnTo>
                      <a:pt x="23" y="14"/>
                    </a:lnTo>
                    <a:lnTo>
                      <a:pt x="19" y="16"/>
                    </a:lnTo>
                    <a:lnTo>
                      <a:pt x="12" y="17"/>
                    </a:lnTo>
                    <a:lnTo>
                      <a:pt x="7" y="19"/>
                    </a:lnTo>
                    <a:lnTo>
                      <a:pt x="3" y="20"/>
                    </a:lnTo>
                    <a:lnTo>
                      <a:pt x="2" y="21"/>
                    </a:lnTo>
                    <a:lnTo>
                      <a:pt x="0" y="21"/>
                    </a:lnTo>
                    <a:lnTo>
                      <a:pt x="6" y="15"/>
                    </a:lnTo>
                    <a:lnTo>
                      <a:pt x="13" y="11"/>
                    </a:lnTo>
                    <a:lnTo>
                      <a:pt x="21" y="5"/>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87" name="Freeform 36"/>
              <p:cNvSpPr>
                <a:spLocks/>
              </p:cNvSpPr>
              <p:nvPr/>
            </p:nvSpPr>
            <p:spPr bwMode="auto">
              <a:xfrm>
                <a:off x="4783" y="2103"/>
                <a:ext cx="50" cy="34"/>
              </a:xfrm>
              <a:custGeom>
                <a:avLst/>
                <a:gdLst>
                  <a:gd name="T0" fmla="*/ 1 w 100"/>
                  <a:gd name="T1" fmla="*/ 0 h 66"/>
                  <a:gd name="T2" fmla="*/ 1 w 100"/>
                  <a:gd name="T3" fmla="*/ 1 h 66"/>
                  <a:gd name="T4" fmla="*/ 1 w 100"/>
                  <a:gd name="T5" fmla="*/ 1 h 66"/>
                  <a:gd name="T6" fmla="*/ 1 w 100"/>
                  <a:gd name="T7" fmla="*/ 1 h 66"/>
                  <a:gd name="T8" fmla="*/ 1 w 100"/>
                  <a:gd name="T9" fmla="*/ 1 h 66"/>
                  <a:gd name="T10" fmla="*/ 1 w 100"/>
                  <a:gd name="T11" fmla="*/ 1 h 66"/>
                  <a:gd name="T12" fmla="*/ 1 w 100"/>
                  <a:gd name="T13" fmla="*/ 1 h 66"/>
                  <a:gd name="T14" fmla="*/ 1 w 100"/>
                  <a:gd name="T15" fmla="*/ 1 h 66"/>
                  <a:gd name="T16" fmla="*/ 1 w 100"/>
                  <a:gd name="T17" fmla="*/ 1 h 66"/>
                  <a:gd name="T18" fmla="*/ 1 w 100"/>
                  <a:gd name="T19" fmla="*/ 1 h 66"/>
                  <a:gd name="T20" fmla="*/ 1 w 100"/>
                  <a:gd name="T21" fmla="*/ 1 h 66"/>
                  <a:gd name="T22" fmla="*/ 1 w 100"/>
                  <a:gd name="T23" fmla="*/ 1 h 66"/>
                  <a:gd name="T24" fmla="*/ 1 w 100"/>
                  <a:gd name="T25" fmla="*/ 1 h 66"/>
                  <a:gd name="T26" fmla="*/ 1 w 100"/>
                  <a:gd name="T27" fmla="*/ 1 h 66"/>
                  <a:gd name="T28" fmla="*/ 1 w 100"/>
                  <a:gd name="T29" fmla="*/ 1 h 66"/>
                  <a:gd name="T30" fmla="*/ 1 w 100"/>
                  <a:gd name="T31" fmla="*/ 1 h 66"/>
                  <a:gd name="T32" fmla="*/ 1 w 100"/>
                  <a:gd name="T33" fmla="*/ 1 h 66"/>
                  <a:gd name="T34" fmla="*/ 1 w 100"/>
                  <a:gd name="T35" fmla="*/ 1 h 66"/>
                  <a:gd name="T36" fmla="*/ 1 w 100"/>
                  <a:gd name="T37" fmla="*/ 1 h 66"/>
                  <a:gd name="T38" fmla="*/ 1 w 100"/>
                  <a:gd name="T39" fmla="*/ 1 h 66"/>
                  <a:gd name="T40" fmla="*/ 1 w 100"/>
                  <a:gd name="T41" fmla="*/ 1 h 66"/>
                  <a:gd name="T42" fmla="*/ 1 w 100"/>
                  <a:gd name="T43" fmla="*/ 1 h 66"/>
                  <a:gd name="T44" fmla="*/ 1 w 100"/>
                  <a:gd name="T45" fmla="*/ 1 h 66"/>
                  <a:gd name="T46" fmla="*/ 1 w 100"/>
                  <a:gd name="T47" fmla="*/ 1 h 66"/>
                  <a:gd name="T48" fmla="*/ 0 w 100"/>
                  <a:gd name="T49" fmla="*/ 1 h 66"/>
                  <a:gd name="T50" fmla="*/ 1 w 100"/>
                  <a:gd name="T51" fmla="*/ 1 h 66"/>
                  <a:gd name="T52" fmla="*/ 1 w 100"/>
                  <a:gd name="T53" fmla="*/ 1 h 66"/>
                  <a:gd name="T54" fmla="*/ 1 w 100"/>
                  <a:gd name="T55" fmla="*/ 1 h 66"/>
                  <a:gd name="T56" fmla="*/ 1 w 100"/>
                  <a:gd name="T57" fmla="*/ 1 h 66"/>
                  <a:gd name="T58" fmla="*/ 1 w 100"/>
                  <a:gd name="T59" fmla="*/ 1 h 66"/>
                  <a:gd name="T60" fmla="*/ 1 w 100"/>
                  <a:gd name="T61" fmla="*/ 1 h 66"/>
                  <a:gd name="T62" fmla="*/ 1 w 100"/>
                  <a:gd name="T63" fmla="*/ 1 h 66"/>
                  <a:gd name="T64" fmla="*/ 1 w 100"/>
                  <a:gd name="T65" fmla="*/ 1 h 66"/>
                  <a:gd name="T66" fmla="*/ 1 w 100"/>
                  <a:gd name="T67" fmla="*/ 1 h 66"/>
                  <a:gd name="T68" fmla="*/ 1 w 100"/>
                  <a:gd name="T69" fmla="*/ 1 h 66"/>
                  <a:gd name="T70" fmla="*/ 1 w 100"/>
                  <a:gd name="T71" fmla="*/ 1 h 66"/>
                  <a:gd name="T72" fmla="*/ 1 w 100"/>
                  <a:gd name="T73" fmla="*/ 1 h 66"/>
                  <a:gd name="T74" fmla="*/ 1 w 100"/>
                  <a:gd name="T75" fmla="*/ 1 h 66"/>
                  <a:gd name="T76" fmla="*/ 1 w 100"/>
                  <a:gd name="T77" fmla="*/ 1 h 66"/>
                  <a:gd name="T78" fmla="*/ 1 w 100"/>
                  <a:gd name="T79" fmla="*/ 1 h 66"/>
                  <a:gd name="T80" fmla="*/ 1 w 100"/>
                  <a:gd name="T81" fmla="*/ 0 h 66"/>
                  <a:gd name="T82" fmla="*/ 1 w 100"/>
                  <a:gd name="T83" fmla="*/ 0 h 6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0"/>
                  <a:gd name="T127" fmla="*/ 0 h 66"/>
                  <a:gd name="T128" fmla="*/ 100 w 100"/>
                  <a:gd name="T129" fmla="*/ 66 h 6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0" h="66">
                    <a:moveTo>
                      <a:pt x="84" y="0"/>
                    </a:moveTo>
                    <a:lnTo>
                      <a:pt x="91" y="2"/>
                    </a:lnTo>
                    <a:lnTo>
                      <a:pt x="95" y="5"/>
                    </a:lnTo>
                    <a:lnTo>
                      <a:pt x="98" y="7"/>
                    </a:lnTo>
                    <a:lnTo>
                      <a:pt x="100" y="10"/>
                    </a:lnTo>
                    <a:lnTo>
                      <a:pt x="98" y="16"/>
                    </a:lnTo>
                    <a:lnTo>
                      <a:pt x="93" y="21"/>
                    </a:lnTo>
                    <a:lnTo>
                      <a:pt x="90" y="23"/>
                    </a:lnTo>
                    <a:lnTo>
                      <a:pt x="86" y="25"/>
                    </a:lnTo>
                    <a:lnTo>
                      <a:pt x="81" y="27"/>
                    </a:lnTo>
                    <a:lnTo>
                      <a:pt x="77" y="30"/>
                    </a:lnTo>
                    <a:lnTo>
                      <a:pt x="72" y="32"/>
                    </a:lnTo>
                    <a:lnTo>
                      <a:pt x="67" y="35"/>
                    </a:lnTo>
                    <a:lnTo>
                      <a:pt x="62" y="37"/>
                    </a:lnTo>
                    <a:lnTo>
                      <a:pt x="58" y="40"/>
                    </a:lnTo>
                    <a:lnTo>
                      <a:pt x="53" y="42"/>
                    </a:lnTo>
                    <a:lnTo>
                      <a:pt x="47" y="44"/>
                    </a:lnTo>
                    <a:lnTo>
                      <a:pt x="43" y="47"/>
                    </a:lnTo>
                    <a:lnTo>
                      <a:pt x="39" y="50"/>
                    </a:lnTo>
                    <a:lnTo>
                      <a:pt x="31" y="55"/>
                    </a:lnTo>
                    <a:lnTo>
                      <a:pt x="26" y="61"/>
                    </a:lnTo>
                    <a:lnTo>
                      <a:pt x="21" y="65"/>
                    </a:lnTo>
                    <a:lnTo>
                      <a:pt x="13" y="66"/>
                    </a:lnTo>
                    <a:lnTo>
                      <a:pt x="5" y="65"/>
                    </a:lnTo>
                    <a:lnTo>
                      <a:pt x="0" y="61"/>
                    </a:lnTo>
                    <a:lnTo>
                      <a:pt x="4" y="57"/>
                    </a:lnTo>
                    <a:lnTo>
                      <a:pt x="10" y="53"/>
                    </a:lnTo>
                    <a:lnTo>
                      <a:pt x="17" y="48"/>
                    </a:lnTo>
                    <a:lnTo>
                      <a:pt x="23" y="45"/>
                    </a:lnTo>
                    <a:lnTo>
                      <a:pt x="28" y="41"/>
                    </a:lnTo>
                    <a:lnTo>
                      <a:pt x="36" y="38"/>
                    </a:lnTo>
                    <a:lnTo>
                      <a:pt x="41" y="35"/>
                    </a:lnTo>
                    <a:lnTo>
                      <a:pt x="48" y="32"/>
                    </a:lnTo>
                    <a:lnTo>
                      <a:pt x="54" y="28"/>
                    </a:lnTo>
                    <a:lnTo>
                      <a:pt x="59" y="25"/>
                    </a:lnTo>
                    <a:lnTo>
                      <a:pt x="64" y="21"/>
                    </a:lnTo>
                    <a:lnTo>
                      <a:pt x="71" y="18"/>
                    </a:lnTo>
                    <a:lnTo>
                      <a:pt x="74" y="13"/>
                    </a:lnTo>
                    <a:lnTo>
                      <a:pt x="78" y="9"/>
                    </a:lnTo>
                    <a:lnTo>
                      <a:pt x="81" y="4"/>
                    </a:lnTo>
                    <a:lnTo>
                      <a:pt x="8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88" name="Freeform 37"/>
              <p:cNvSpPr>
                <a:spLocks/>
              </p:cNvSpPr>
              <p:nvPr/>
            </p:nvSpPr>
            <p:spPr bwMode="auto">
              <a:xfrm>
                <a:off x="5030" y="2103"/>
                <a:ext cx="11" cy="14"/>
              </a:xfrm>
              <a:custGeom>
                <a:avLst/>
                <a:gdLst>
                  <a:gd name="T0" fmla="*/ 1 w 21"/>
                  <a:gd name="T1" fmla="*/ 0 h 26"/>
                  <a:gd name="T2" fmla="*/ 1 w 21"/>
                  <a:gd name="T3" fmla="*/ 0 h 26"/>
                  <a:gd name="T4" fmla="*/ 1 w 21"/>
                  <a:gd name="T5" fmla="*/ 0 h 26"/>
                  <a:gd name="T6" fmla="*/ 1 w 21"/>
                  <a:gd name="T7" fmla="*/ 1 h 26"/>
                  <a:gd name="T8" fmla="*/ 1 w 21"/>
                  <a:gd name="T9" fmla="*/ 1 h 26"/>
                  <a:gd name="T10" fmla="*/ 1 w 21"/>
                  <a:gd name="T11" fmla="*/ 1 h 26"/>
                  <a:gd name="T12" fmla="*/ 1 w 21"/>
                  <a:gd name="T13" fmla="*/ 1 h 26"/>
                  <a:gd name="T14" fmla="*/ 1 w 21"/>
                  <a:gd name="T15" fmla="*/ 1 h 26"/>
                  <a:gd name="T16" fmla="*/ 1 w 21"/>
                  <a:gd name="T17" fmla="*/ 1 h 26"/>
                  <a:gd name="T18" fmla="*/ 1 w 21"/>
                  <a:gd name="T19" fmla="*/ 1 h 26"/>
                  <a:gd name="T20" fmla="*/ 1 w 21"/>
                  <a:gd name="T21" fmla="*/ 1 h 26"/>
                  <a:gd name="T22" fmla="*/ 1 w 21"/>
                  <a:gd name="T23" fmla="*/ 1 h 26"/>
                  <a:gd name="T24" fmla="*/ 1 w 21"/>
                  <a:gd name="T25" fmla="*/ 1 h 26"/>
                  <a:gd name="T26" fmla="*/ 1 w 21"/>
                  <a:gd name="T27" fmla="*/ 1 h 26"/>
                  <a:gd name="T28" fmla="*/ 1 w 21"/>
                  <a:gd name="T29" fmla="*/ 1 h 26"/>
                  <a:gd name="T30" fmla="*/ 0 w 21"/>
                  <a:gd name="T31" fmla="*/ 1 h 26"/>
                  <a:gd name="T32" fmla="*/ 1 w 21"/>
                  <a:gd name="T33" fmla="*/ 1 h 26"/>
                  <a:gd name="T34" fmla="*/ 1 w 21"/>
                  <a:gd name="T35" fmla="*/ 1 h 26"/>
                  <a:gd name="T36" fmla="*/ 1 w 21"/>
                  <a:gd name="T37" fmla="*/ 1 h 26"/>
                  <a:gd name="T38" fmla="*/ 1 w 21"/>
                  <a:gd name="T39" fmla="*/ 1 h 26"/>
                  <a:gd name="T40" fmla="*/ 1 w 21"/>
                  <a:gd name="T41" fmla="*/ 0 h 26"/>
                  <a:gd name="T42" fmla="*/ 1 w 21"/>
                  <a:gd name="T43" fmla="*/ 0 h 2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1"/>
                  <a:gd name="T67" fmla="*/ 0 h 26"/>
                  <a:gd name="T68" fmla="*/ 21 w 21"/>
                  <a:gd name="T69" fmla="*/ 26 h 2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1" h="26">
                    <a:moveTo>
                      <a:pt x="14" y="0"/>
                    </a:moveTo>
                    <a:lnTo>
                      <a:pt x="15" y="0"/>
                    </a:lnTo>
                    <a:lnTo>
                      <a:pt x="18" y="0"/>
                    </a:lnTo>
                    <a:lnTo>
                      <a:pt x="15" y="4"/>
                    </a:lnTo>
                    <a:lnTo>
                      <a:pt x="14" y="10"/>
                    </a:lnTo>
                    <a:lnTo>
                      <a:pt x="14" y="12"/>
                    </a:lnTo>
                    <a:lnTo>
                      <a:pt x="15" y="14"/>
                    </a:lnTo>
                    <a:lnTo>
                      <a:pt x="17" y="16"/>
                    </a:lnTo>
                    <a:lnTo>
                      <a:pt x="21" y="16"/>
                    </a:lnTo>
                    <a:lnTo>
                      <a:pt x="17" y="20"/>
                    </a:lnTo>
                    <a:lnTo>
                      <a:pt x="13" y="23"/>
                    </a:lnTo>
                    <a:lnTo>
                      <a:pt x="9" y="24"/>
                    </a:lnTo>
                    <a:lnTo>
                      <a:pt x="7" y="26"/>
                    </a:lnTo>
                    <a:lnTo>
                      <a:pt x="3" y="25"/>
                    </a:lnTo>
                    <a:lnTo>
                      <a:pt x="1" y="23"/>
                    </a:lnTo>
                    <a:lnTo>
                      <a:pt x="0" y="18"/>
                    </a:lnTo>
                    <a:lnTo>
                      <a:pt x="2" y="11"/>
                    </a:lnTo>
                    <a:lnTo>
                      <a:pt x="3" y="7"/>
                    </a:lnTo>
                    <a:lnTo>
                      <a:pt x="6" y="5"/>
                    </a:lnTo>
                    <a:lnTo>
                      <a:pt x="9" y="2"/>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89" name="Freeform 38"/>
              <p:cNvSpPr>
                <a:spLocks/>
              </p:cNvSpPr>
              <p:nvPr/>
            </p:nvSpPr>
            <p:spPr bwMode="auto">
              <a:xfrm>
                <a:off x="4801" y="2113"/>
                <a:ext cx="52" cy="36"/>
              </a:xfrm>
              <a:custGeom>
                <a:avLst/>
                <a:gdLst>
                  <a:gd name="T0" fmla="*/ 1 w 104"/>
                  <a:gd name="T1" fmla="*/ 0 h 72"/>
                  <a:gd name="T2" fmla="*/ 1 w 104"/>
                  <a:gd name="T3" fmla="*/ 1 h 72"/>
                  <a:gd name="T4" fmla="*/ 1 w 104"/>
                  <a:gd name="T5" fmla="*/ 1 h 72"/>
                  <a:gd name="T6" fmla="*/ 1 w 104"/>
                  <a:gd name="T7" fmla="*/ 1 h 72"/>
                  <a:gd name="T8" fmla="*/ 1 w 104"/>
                  <a:gd name="T9" fmla="*/ 1 h 72"/>
                  <a:gd name="T10" fmla="*/ 1 w 104"/>
                  <a:gd name="T11" fmla="*/ 1 h 72"/>
                  <a:gd name="T12" fmla="*/ 1 w 104"/>
                  <a:gd name="T13" fmla="*/ 1 h 72"/>
                  <a:gd name="T14" fmla="*/ 1 w 104"/>
                  <a:gd name="T15" fmla="*/ 1 h 72"/>
                  <a:gd name="T16" fmla="*/ 1 w 104"/>
                  <a:gd name="T17" fmla="*/ 1 h 72"/>
                  <a:gd name="T18" fmla="*/ 1 w 104"/>
                  <a:gd name="T19" fmla="*/ 1 h 72"/>
                  <a:gd name="T20" fmla="*/ 1 w 104"/>
                  <a:gd name="T21" fmla="*/ 1 h 72"/>
                  <a:gd name="T22" fmla="*/ 1 w 104"/>
                  <a:gd name="T23" fmla="*/ 1 h 72"/>
                  <a:gd name="T24" fmla="*/ 1 w 104"/>
                  <a:gd name="T25" fmla="*/ 1 h 72"/>
                  <a:gd name="T26" fmla="*/ 1 w 104"/>
                  <a:gd name="T27" fmla="*/ 1 h 72"/>
                  <a:gd name="T28" fmla="*/ 1 w 104"/>
                  <a:gd name="T29" fmla="*/ 1 h 72"/>
                  <a:gd name="T30" fmla="*/ 1 w 104"/>
                  <a:gd name="T31" fmla="*/ 1 h 72"/>
                  <a:gd name="T32" fmla="*/ 1 w 104"/>
                  <a:gd name="T33" fmla="*/ 1 h 72"/>
                  <a:gd name="T34" fmla="*/ 1 w 104"/>
                  <a:gd name="T35" fmla="*/ 1 h 72"/>
                  <a:gd name="T36" fmla="*/ 1 w 104"/>
                  <a:gd name="T37" fmla="*/ 1 h 72"/>
                  <a:gd name="T38" fmla="*/ 1 w 104"/>
                  <a:gd name="T39" fmla="*/ 1 h 72"/>
                  <a:gd name="T40" fmla="*/ 1 w 104"/>
                  <a:gd name="T41" fmla="*/ 1 h 72"/>
                  <a:gd name="T42" fmla="*/ 1 w 104"/>
                  <a:gd name="T43" fmla="*/ 1 h 72"/>
                  <a:gd name="T44" fmla="*/ 1 w 104"/>
                  <a:gd name="T45" fmla="*/ 1 h 72"/>
                  <a:gd name="T46" fmla="*/ 1 w 104"/>
                  <a:gd name="T47" fmla="*/ 1 h 72"/>
                  <a:gd name="T48" fmla="*/ 1 w 104"/>
                  <a:gd name="T49" fmla="*/ 1 h 72"/>
                  <a:gd name="T50" fmla="*/ 1 w 104"/>
                  <a:gd name="T51" fmla="*/ 1 h 72"/>
                  <a:gd name="T52" fmla="*/ 1 w 104"/>
                  <a:gd name="T53" fmla="*/ 1 h 72"/>
                  <a:gd name="T54" fmla="*/ 1 w 104"/>
                  <a:gd name="T55" fmla="*/ 1 h 72"/>
                  <a:gd name="T56" fmla="*/ 0 w 104"/>
                  <a:gd name="T57" fmla="*/ 1 h 72"/>
                  <a:gd name="T58" fmla="*/ 1 w 104"/>
                  <a:gd name="T59" fmla="*/ 1 h 72"/>
                  <a:gd name="T60" fmla="*/ 1 w 104"/>
                  <a:gd name="T61" fmla="*/ 1 h 72"/>
                  <a:gd name="T62" fmla="*/ 1 w 104"/>
                  <a:gd name="T63" fmla="*/ 1 h 72"/>
                  <a:gd name="T64" fmla="*/ 1 w 104"/>
                  <a:gd name="T65" fmla="*/ 1 h 72"/>
                  <a:gd name="T66" fmla="*/ 1 w 104"/>
                  <a:gd name="T67" fmla="*/ 1 h 72"/>
                  <a:gd name="T68" fmla="*/ 1 w 104"/>
                  <a:gd name="T69" fmla="*/ 1 h 72"/>
                  <a:gd name="T70" fmla="*/ 1 w 104"/>
                  <a:gd name="T71" fmla="*/ 1 h 72"/>
                  <a:gd name="T72" fmla="*/ 1 w 104"/>
                  <a:gd name="T73" fmla="*/ 1 h 72"/>
                  <a:gd name="T74" fmla="*/ 1 w 104"/>
                  <a:gd name="T75" fmla="*/ 1 h 72"/>
                  <a:gd name="T76" fmla="*/ 1 w 104"/>
                  <a:gd name="T77" fmla="*/ 1 h 72"/>
                  <a:gd name="T78" fmla="*/ 1 w 104"/>
                  <a:gd name="T79" fmla="*/ 1 h 72"/>
                  <a:gd name="T80" fmla="*/ 1 w 104"/>
                  <a:gd name="T81" fmla="*/ 1 h 72"/>
                  <a:gd name="T82" fmla="*/ 1 w 104"/>
                  <a:gd name="T83" fmla="*/ 1 h 72"/>
                  <a:gd name="T84" fmla="*/ 1 w 104"/>
                  <a:gd name="T85" fmla="*/ 1 h 72"/>
                  <a:gd name="T86" fmla="*/ 1 w 104"/>
                  <a:gd name="T87" fmla="*/ 1 h 72"/>
                  <a:gd name="T88" fmla="*/ 1 w 104"/>
                  <a:gd name="T89" fmla="*/ 0 h 72"/>
                  <a:gd name="T90" fmla="*/ 1 w 104"/>
                  <a:gd name="T91" fmla="*/ 0 h 7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4"/>
                  <a:gd name="T139" fmla="*/ 0 h 72"/>
                  <a:gd name="T140" fmla="*/ 104 w 104"/>
                  <a:gd name="T141" fmla="*/ 72 h 7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4" h="72">
                    <a:moveTo>
                      <a:pt x="89" y="0"/>
                    </a:moveTo>
                    <a:lnTo>
                      <a:pt x="92" y="1"/>
                    </a:lnTo>
                    <a:lnTo>
                      <a:pt x="95" y="3"/>
                    </a:lnTo>
                    <a:lnTo>
                      <a:pt x="97" y="5"/>
                    </a:lnTo>
                    <a:lnTo>
                      <a:pt x="100" y="7"/>
                    </a:lnTo>
                    <a:lnTo>
                      <a:pt x="103" y="10"/>
                    </a:lnTo>
                    <a:lnTo>
                      <a:pt x="104" y="15"/>
                    </a:lnTo>
                    <a:lnTo>
                      <a:pt x="101" y="18"/>
                    </a:lnTo>
                    <a:lnTo>
                      <a:pt x="99" y="21"/>
                    </a:lnTo>
                    <a:lnTo>
                      <a:pt x="95" y="25"/>
                    </a:lnTo>
                    <a:lnTo>
                      <a:pt x="90" y="28"/>
                    </a:lnTo>
                    <a:lnTo>
                      <a:pt x="86" y="30"/>
                    </a:lnTo>
                    <a:lnTo>
                      <a:pt x="81" y="33"/>
                    </a:lnTo>
                    <a:lnTo>
                      <a:pt x="77" y="34"/>
                    </a:lnTo>
                    <a:lnTo>
                      <a:pt x="73" y="36"/>
                    </a:lnTo>
                    <a:lnTo>
                      <a:pt x="69" y="38"/>
                    </a:lnTo>
                    <a:lnTo>
                      <a:pt x="64" y="40"/>
                    </a:lnTo>
                    <a:lnTo>
                      <a:pt x="60" y="42"/>
                    </a:lnTo>
                    <a:lnTo>
                      <a:pt x="55" y="45"/>
                    </a:lnTo>
                    <a:lnTo>
                      <a:pt x="51" y="47"/>
                    </a:lnTo>
                    <a:lnTo>
                      <a:pt x="46" y="50"/>
                    </a:lnTo>
                    <a:lnTo>
                      <a:pt x="42" y="52"/>
                    </a:lnTo>
                    <a:lnTo>
                      <a:pt x="39" y="55"/>
                    </a:lnTo>
                    <a:lnTo>
                      <a:pt x="33" y="60"/>
                    </a:lnTo>
                    <a:lnTo>
                      <a:pt x="28" y="66"/>
                    </a:lnTo>
                    <a:lnTo>
                      <a:pt x="21" y="69"/>
                    </a:lnTo>
                    <a:lnTo>
                      <a:pt x="13" y="72"/>
                    </a:lnTo>
                    <a:lnTo>
                      <a:pt x="6" y="72"/>
                    </a:lnTo>
                    <a:lnTo>
                      <a:pt x="0" y="70"/>
                    </a:lnTo>
                    <a:lnTo>
                      <a:pt x="4" y="63"/>
                    </a:lnTo>
                    <a:lnTo>
                      <a:pt x="8" y="58"/>
                    </a:lnTo>
                    <a:lnTo>
                      <a:pt x="13" y="53"/>
                    </a:lnTo>
                    <a:lnTo>
                      <a:pt x="19" y="48"/>
                    </a:lnTo>
                    <a:lnTo>
                      <a:pt x="24" y="43"/>
                    </a:lnTo>
                    <a:lnTo>
                      <a:pt x="29" y="39"/>
                    </a:lnTo>
                    <a:lnTo>
                      <a:pt x="36" y="35"/>
                    </a:lnTo>
                    <a:lnTo>
                      <a:pt x="42" y="32"/>
                    </a:lnTo>
                    <a:lnTo>
                      <a:pt x="47" y="27"/>
                    </a:lnTo>
                    <a:lnTo>
                      <a:pt x="54" y="23"/>
                    </a:lnTo>
                    <a:lnTo>
                      <a:pt x="60" y="20"/>
                    </a:lnTo>
                    <a:lnTo>
                      <a:pt x="65" y="16"/>
                    </a:lnTo>
                    <a:lnTo>
                      <a:pt x="71" y="11"/>
                    </a:lnTo>
                    <a:lnTo>
                      <a:pt x="77" y="7"/>
                    </a:lnTo>
                    <a:lnTo>
                      <a:pt x="82" y="3"/>
                    </a:lnTo>
                    <a:lnTo>
                      <a:pt x="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90" name="Freeform 39"/>
              <p:cNvSpPr>
                <a:spLocks/>
              </p:cNvSpPr>
              <p:nvPr/>
            </p:nvSpPr>
            <p:spPr bwMode="auto">
              <a:xfrm>
                <a:off x="4821" y="2123"/>
                <a:ext cx="56" cy="39"/>
              </a:xfrm>
              <a:custGeom>
                <a:avLst/>
                <a:gdLst>
                  <a:gd name="T0" fmla="*/ 1 w 112"/>
                  <a:gd name="T1" fmla="*/ 0 h 77"/>
                  <a:gd name="T2" fmla="*/ 1 w 112"/>
                  <a:gd name="T3" fmla="*/ 0 h 77"/>
                  <a:gd name="T4" fmla="*/ 1 w 112"/>
                  <a:gd name="T5" fmla="*/ 1 h 77"/>
                  <a:gd name="T6" fmla="*/ 1 w 112"/>
                  <a:gd name="T7" fmla="*/ 1 h 77"/>
                  <a:gd name="T8" fmla="*/ 1 w 112"/>
                  <a:gd name="T9" fmla="*/ 1 h 77"/>
                  <a:gd name="T10" fmla="*/ 1 w 112"/>
                  <a:gd name="T11" fmla="*/ 1 h 77"/>
                  <a:gd name="T12" fmla="*/ 1 w 112"/>
                  <a:gd name="T13" fmla="*/ 1 h 77"/>
                  <a:gd name="T14" fmla="*/ 1 w 112"/>
                  <a:gd name="T15" fmla="*/ 1 h 77"/>
                  <a:gd name="T16" fmla="*/ 1 w 112"/>
                  <a:gd name="T17" fmla="*/ 1 h 77"/>
                  <a:gd name="T18" fmla="*/ 1 w 112"/>
                  <a:gd name="T19" fmla="*/ 1 h 77"/>
                  <a:gd name="T20" fmla="*/ 1 w 112"/>
                  <a:gd name="T21" fmla="*/ 1 h 77"/>
                  <a:gd name="T22" fmla="*/ 1 w 112"/>
                  <a:gd name="T23" fmla="*/ 1 h 77"/>
                  <a:gd name="T24" fmla="*/ 1 w 112"/>
                  <a:gd name="T25" fmla="*/ 1 h 77"/>
                  <a:gd name="T26" fmla="*/ 1 w 112"/>
                  <a:gd name="T27" fmla="*/ 1 h 77"/>
                  <a:gd name="T28" fmla="*/ 1 w 112"/>
                  <a:gd name="T29" fmla="*/ 1 h 77"/>
                  <a:gd name="T30" fmla="*/ 1 w 112"/>
                  <a:gd name="T31" fmla="*/ 1 h 77"/>
                  <a:gd name="T32" fmla="*/ 1 w 112"/>
                  <a:gd name="T33" fmla="*/ 1 h 77"/>
                  <a:gd name="T34" fmla="*/ 1 w 112"/>
                  <a:gd name="T35" fmla="*/ 1 h 77"/>
                  <a:gd name="T36" fmla="*/ 1 w 112"/>
                  <a:gd name="T37" fmla="*/ 1 h 77"/>
                  <a:gd name="T38" fmla="*/ 1 w 112"/>
                  <a:gd name="T39" fmla="*/ 1 h 77"/>
                  <a:gd name="T40" fmla="*/ 1 w 112"/>
                  <a:gd name="T41" fmla="*/ 1 h 77"/>
                  <a:gd name="T42" fmla="*/ 1 w 112"/>
                  <a:gd name="T43" fmla="*/ 1 h 77"/>
                  <a:gd name="T44" fmla="*/ 1 w 112"/>
                  <a:gd name="T45" fmla="*/ 1 h 77"/>
                  <a:gd name="T46" fmla="*/ 1 w 112"/>
                  <a:gd name="T47" fmla="*/ 1 h 77"/>
                  <a:gd name="T48" fmla="*/ 1 w 112"/>
                  <a:gd name="T49" fmla="*/ 1 h 77"/>
                  <a:gd name="T50" fmla="*/ 1 w 112"/>
                  <a:gd name="T51" fmla="*/ 1 h 77"/>
                  <a:gd name="T52" fmla="*/ 1 w 112"/>
                  <a:gd name="T53" fmla="*/ 1 h 77"/>
                  <a:gd name="T54" fmla="*/ 1 w 112"/>
                  <a:gd name="T55" fmla="*/ 1 h 77"/>
                  <a:gd name="T56" fmla="*/ 1 w 112"/>
                  <a:gd name="T57" fmla="*/ 1 h 77"/>
                  <a:gd name="T58" fmla="*/ 1 w 112"/>
                  <a:gd name="T59" fmla="*/ 1 h 77"/>
                  <a:gd name="T60" fmla="*/ 0 w 112"/>
                  <a:gd name="T61" fmla="*/ 1 h 77"/>
                  <a:gd name="T62" fmla="*/ 1 w 112"/>
                  <a:gd name="T63" fmla="*/ 1 h 77"/>
                  <a:gd name="T64" fmla="*/ 1 w 112"/>
                  <a:gd name="T65" fmla="*/ 1 h 77"/>
                  <a:gd name="T66" fmla="*/ 1 w 112"/>
                  <a:gd name="T67" fmla="*/ 1 h 77"/>
                  <a:gd name="T68" fmla="*/ 1 w 112"/>
                  <a:gd name="T69" fmla="*/ 1 h 77"/>
                  <a:gd name="T70" fmla="*/ 1 w 112"/>
                  <a:gd name="T71" fmla="*/ 1 h 77"/>
                  <a:gd name="T72" fmla="*/ 1 w 112"/>
                  <a:gd name="T73" fmla="*/ 1 h 77"/>
                  <a:gd name="T74" fmla="*/ 1 w 112"/>
                  <a:gd name="T75" fmla="*/ 1 h 77"/>
                  <a:gd name="T76" fmla="*/ 1 w 112"/>
                  <a:gd name="T77" fmla="*/ 1 h 77"/>
                  <a:gd name="T78" fmla="*/ 1 w 112"/>
                  <a:gd name="T79" fmla="*/ 1 h 77"/>
                  <a:gd name="T80" fmla="*/ 1 w 112"/>
                  <a:gd name="T81" fmla="*/ 1 h 77"/>
                  <a:gd name="T82" fmla="*/ 1 w 112"/>
                  <a:gd name="T83" fmla="*/ 1 h 77"/>
                  <a:gd name="T84" fmla="*/ 1 w 112"/>
                  <a:gd name="T85" fmla="*/ 1 h 77"/>
                  <a:gd name="T86" fmla="*/ 1 w 112"/>
                  <a:gd name="T87" fmla="*/ 1 h 77"/>
                  <a:gd name="T88" fmla="*/ 1 w 112"/>
                  <a:gd name="T89" fmla="*/ 1 h 77"/>
                  <a:gd name="T90" fmla="*/ 1 w 112"/>
                  <a:gd name="T91" fmla="*/ 1 h 77"/>
                  <a:gd name="T92" fmla="*/ 1 w 112"/>
                  <a:gd name="T93" fmla="*/ 1 h 77"/>
                  <a:gd name="T94" fmla="*/ 1 w 112"/>
                  <a:gd name="T95" fmla="*/ 1 h 77"/>
                  <a:gd name="T96" fmla="*/ 1 w 112"/>
                  <a:gd name="T97" fmla="*/ 1 h 77"/>
                  <a:gd name="T98" fmla="*/ 1 w 112"/>
                  <a:gd name="T99" fmla="*/ 1 h 77"/>
                  <a:gd name="T100" fmla="*/ 1 w 112"/>
                  <a:gd name="T101" fmla="*/ 0 h 77"/>
                  <a:gd name="T102" fmla="*/ 1 w 112"/>
                  <a:gd name="T103" fmla="*/ 0 h 7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12"/>
                  <a:gd name="T157" fmla="*/ 0 h 77"/>
                  <a:gd name="T158" fmla="*/ 112 w 112"/>
                  <a:gd name="T159" fmla="*/ 77 h 7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12" h="77">
                    <a:moveTo>
                      <a:pt x="89" y="0"/>
                    </a:moveTo>
                    <a:lnTo>
                      <a:pt x="94" y="0"/>
                    </a:lnTo>
                    <a:lnTo>
                      <a:pt x="100" y="1"/>
                    </a:lnTo>
                    <a:lnTo>
                      <a:pt x="103" y="2"/>
                    </a:lnTo>
                    <a:lnTo>
                      <a:pt x="107" y="3"/>
                    </a:lnTo>
                    <a:lnTo>
                      <a:pt x="110" y="6"/>
                    </a:lnTo>
                    <a:lnTo>
                      <a:pt x="112" y="10"/>
                    </a:lnTo>
                    <a:lnTo>
                      <a:pt x="109" y="13"/>
                    </a:lnTo>
                    <a:lnTo>
                      <a:pt x="107" y="17"/>
                    </a:lnTo>
                    <a:lnTo>
                      <a:pt x="102" y="21"/>
                    </a:lnTo>
                    <a:lnTo>
                      <a:pt x="95" y="26"/>
                    </a:lnTo>
                    <a:lnTo>
                      <a:pt x="92" y="28"/>
                    </a:lnTo>
                    <a:lnTo>
                      <a:pt x="88" y="31"/>
                    </a:lnTo>
                    <a:lnTo>
                      <a:pt x="84" y="33"/>
                    </a:lnTo>
                    <a:lnTo>
                      <a:pt x="80" y="35"/>
                    </a:lnTo>
                    <a:lnTo>
                      <a:pt x="72" y="40"/>
                    </a:lnTo>
                    <a:lnTo>
                      <a:pt x="65" y="45"/>
                    </a:lnTo>
                    <a:lnTo>
                      <a:pt x="59" y="48"/>
                    </a:lnTo>
                    <a:lnTo>
                      <a:pt x="55" y="50"/>
                    </a:lnTo>
                    <a:lnTo>
                      <a:pt x="52" y="53"/>
                    </a:lnTo>
                    <a:lnTo>
                      <a:pt x="50" y="55"/>
                    </a:lnTo>
                    <a:lnTo>
                      <a:pt x="43" y="60"/>
                    </a:lnTo>
                    <a:lnTo>
                      <a:pt x="39" y="67"/>
                    </a:lnTo>
                    <a:lnTo>
                      <a:pt x="35" y="69"/>
                    </a:lnTo>
                    <a:lnTo>
                      <a:pt x="30" y="72"/>
                    </a:lnTo>
                    <a:lnTo>
                      <a:pt x="24" y="74"/>
                    </a:lnTo>
                    <a:lnTo>
                      <a:pt x="20" y="76"/>
                    </a:lnTo>
                    <a:lnTo>
                      <a:pt x="15" y="76"/>
                    </a:lnTo>
                    <a:lnTo>
                      <a:pt x="10" y="77"/>
                    </a:lnTo>
                    <a:lnTo>
                      <a:pt x="4" y="76"/>
                    </a:lnTo>
                    <a:lnTo>
                      <a:pt x="0" y="75"/>
                    </a:lnTo>
                    <a:lnTo>
                      <a:pt x="1" y="70"/>
                    </a:lnTo>
                    <a:lnTo>
                      <a:pt x="4" y="66"/>
                    </a:lnTo>
                    <a:lnTo>
                      <a:pt x="7" y="61"/>
                    </a:lnTo>
                    <a:lnTo>
                      <a:pt x="11" y="57"/>
                    </a:lnTo>
                    <a:lnTo>
                      <a:pt x="15" y="53"/>
                    </a:lnTo>
                    <a:lnTo>
                      <a:pt x="18" y="50"/>
                    </a:lnTo>
                    <a:lnTo>
                      <a:pt x="22" y="48"/>
                    </a:lnTo>
                    <a:lnTo>
                      <a:pt x="28" y="45"/>
                    </a:lnTo>
                    <a:lnTo>
                      <a:pt x="31" y="41"/>
                    </a:lnTo>
                    <a:lnTo>
                      <a:pt x="35" y="38"/>
                    </a:lnTo>
                    <a:lnTo>
                      <a:pt x="39" y="35"/>
                    </a:lnTo>
                    <a:lnTo>
                      <a:pt x="45" y="33"/>
                    </a:lnTo>
                    <a:lnTo>
                      <a:pt x="49" y="30"/>
                    </a:lnTo>
                    <a:lnTo>
                      <a:pt x="53" y="27"/>
                    </a:lnTo>
                    <a:lnTo>
                      <a:pt x="57" y="25"/>
                    </a:lnTo>
                    <a:lnTo>
                      <a:pt x="61" y="22"/>
                    </a:lnTo>
                    <a:lnTo>
                      <a:pt x="70" y="17"/>
                    </a:lnTo>
                    <a:lnTo>
                      <a:pt x="77" y="12"/>
                    </a:lnTo>
                    <a:lnTo>
                      <a:pt x="83" y="5"/>
                    </a:lnTo>
                    <a:lnTo>
                      <a:pt x="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91" name="Freeform 40"/>
              <p:cNvSpPr>
                <a:spLocks/>
              </p:cNvSpPr>
              <p:nvPr/>
            </p:nvSpPr>
            <p:spPr bwMode="auto">
              <a:xfrm>
                <a:off x="4846" y="2131"/>
                <a:ext cx="51" cy="44"/>
              </a:xfrm>
              <a:custGeom>
                <a:avLst/>
                <a:gdLst>
                  <a:gd name="T0" fmla="*/ 1 w 102"/>
                  <a:gd name="T1" fmla="*/ 0 h 87"/>
                  <a:gd name="T2" fmla="*/ 1 w 102"/>
                  <a:gd name="T3" fmla="*/ 1 h 87"/>
                  <a:gd name="T4" fmla="*/ 1 w 102"/>
                  <a:gd name="T5" fmla="*/ 1 h 87"/>
                  <a:gd name="T6" fmla="*/ 1 w 102"/>
                  <a:gd name="T7" fmla="*/ 1 h 87"/>
                  <a:gd name="T8" fmla="*/ 1 w 102"/>
                  <a:gd name="T9" fmla="*/ 1 h 87"/>
                  <a:gd name="T10" fmla="*/ 1 w 102"/>
                  <a:gd name="T11" fmla="*/ 1 h 87"/>
                  <a:gd name="T12" fmla="*/ 1 w 102"/>
                  <a:gd name="T13" fmla="*/ 1 h 87"/>
                  <a:gd name="T14" fmla="*/ 1 w 102"/>
                  <a:gd name="T15" fmla="*/ 1 h 87"/>
                  <a:gd name="T16" fmla="*/ 1 w 102"/>
                  <a:gd name="T17" fmla="*/ 1 h 87"/>
                  <a:gd name="T18" fmla="*/ 1 w 102"/>
                  <a:gd name="T19" fmla="*/ 1 h 87"/>
                  <a:gd name="T20" fmla="*/ 1 w 102"/>
                  <a:gd name="T21" fmla="*/ 1 h 87"/>
                  <a:gd name="T22" fmla="*/ 1 w 102"/>
                  <a:gd name="T23" fmla="*/ 1 h 87"/>
                  <a:gd name="T24" fmla="*/ 1 w 102"/>
                  <a:gd name="T25" fmla="*/ 1 h 87"/>
                  <a:gd name="T26" fmla="*/ 1 w 102"/>
                  <a:gd name="T27" fmla="*/ 1 h 87"/>
                  <a:gd name="T28" fmla="*/ 1 w 102"/>
                  <a:gd name="T29" fmla="*/ 1 h 87"/>
                  <a:gd name="T30" fmla="*/ 1 w 102"/>
                  <a:gd name="T31" fmla="*/ 1 h 87"/>
                  <a:gd name="T32" fmla="*/ 1 w 102"/>
                  <a:gd name="T33" fmla="*/ 1 h 87"/>
                  <a:gd name="T34" fmla="*/ 1 w 102"/>
                  <a:gd name="T35" fmla="*/ 1 h 87"/>
                  <a:gd name="T36" fmla="*/ 1 w 102"/>
                  <a:gd name="T37" fmla="*/ 1 h 87"/>
                  <a:gd name="T38" fmla="*/ 1 w 102"/>
                  <a:gd name="T39" fmla="*/ 1 h 87"/>
                  <a:gd name="T40" fmla="*/ 1 w 102"/>
                  <a:gd name="T41" fmla="*/ 1 h 87"/>
                  <a:gd name="T42" fmla="*/ 1 w 102"/>
                  <a:gd name="T43" fmla="*/ 1 h 87"/>
                  <a:gd name="T44" fmla="*/ 1 w 102"/>
                  <a:gd name="T45" fmla="*/ 1 h 87"/>
                  <a:gd name="T46" fmla="*/ 1 w 102"/>
                  <a:gd name="T47" fmla="*/ 1 h 87"/>
                  <a:gd name="T48" fmla="*/ 1 w 102"/>
                  <a:gd name="T49" fmla="*/ 1 h 87"/>
                  <a:gd name="T50" fmla="*/ 1 w 102"/>
                  <a:gd name="T51" fmla="*/ 1 h 87"/>
                  <a:gd name="T52" fmla="*/ 1 w 102"/>
                  <a:gd name="T53" fmla="*/ 1 h 87"/>
                  <a:gd name="T54" fmla="*/ 1 w 102"/>
                  <a:gd name="T55" fmla="*/ 1 h 87"/>
                  <a:gd name="T56" fmla="*/ 1 w 102"/>
                  <a:gd name="T57" fmla="*/ 1 h 87"/>
                  <a:gd name="T58" fmla="*/ 1 w 102"/>
                  <a:gd name="T59" fmla="*/ 1 h 87"/>
                  <a:gd name="T60" fmla="*/ 0 w 102"/>
                  <a:gd name="T61" fmla="*/ 1 h 87"/>
                  <a:gd name="T62" fmla="*/ 1 w 102"/>
                  <a:gd name="T63" fmla="*/ 1 h 87"/>
                  <a:gd name="T64" fmla="*/ 1 w 102"/>
                  <a:gd name="T65" fmla="*/ 1 h 87"/>
                  <a:gd name="T66" fmla="*/ 1 w 102"/>
                  <a:gd name="T67" fmla="*/ 1 h 87"/>
                  <a:gd name="T68" fmla="*/ 1 w 102"/>
                  <a:gd name="T69" fmla="*/ 1 h 87"/>
                  <a:gd name="T70" fmla="*/ 1 w 102"/>
                  <a:gd name="T71" fmla="*/ 1 h 87"/>
                  <a:gd name="T72" fmla="*/ 1 w 102"/>
                  <a:gd name="T73" fmla="*/ 1 h 87"/>
                  <a:gd name="T74" fmla="*/ 1 w 102"/>
                  <a:gd name="T75" fmla="*/ 1 h 87"/>
                  <a:gd name="T76" fmla="*/ 1 w 102"/>
                  <a:gd name="T77" fmla="*/ 1 h 87"/>
                  <a:gd name="T78" fmla="*/ 1 w 102"/>
                  <a:gd name="T79" fmla="*/ 1 h 87"/>
                  <a:gd name="T80" fmla="*/ 1 w 102"/>
                  <a:gd name="T81" fmla="*/ 1 h 87"/>
                  <a:gd name="T82" fmla="*/ 1 w 102"/>
                  <a:gd name="T83" fmla="*/ 1 h 87"/>
                  <a:gd name="T84" fmla="*/ 1 w 102"/>
                  <a:gd name="T85" fmla="*/ 1 h 87"/>
                  <a:gd name="T86" fmla="*/ 1 w 102"/>
                  <a:gd name="T87" fmla="*/ 1 h 87"/>
                  <a:gd name="T88" fmla="*/ 1 w 102"/>
                  <a:gd name="T89" fmla="*/ 1 h 87"/>
                  <a:gd name="T90" fmla="*/ 1 w 102"/>
                  <a:gd name="T91" fmla="*/ 1 h 87"/>
                  <a:gd name="T92" fmla="*/ 1 w 102"/>
                  <a:gd name="T93" fmla="*/ 1 h 87"/>
                  <a:gd name="T94" fmla="*/ 1 w 102"/>
                  <a:gd name="T95" fmla="*/ 1 h 87"/>
                  <a:gd name="T96" fmla="*/ 1 w 102"/>
                  <a:gd name="T97" fmla="*/ 1 h 87"/>
                  <a:gd name="T98" fmla="*/ 1 w 102"/>
                  <a:gd name="T99" fmla="*/ 1 h 87"/>
                  <a:gd name="T100" fmla="*/ 1 w 102"/>
                  <a:gd name="T101" fmla="*/ 0 h 87"/>
                  <a:gd name="T102" fmla="*/ 1 w 102"/>
                  <a:gd name="T103" fmla="*/ 0 h 8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2"/>
                  <a:gd name="T157" fmla="*/ 0 h 87"/>
                  <a:gd name="T158" fmla="*/ 102 w 102"/>
                  <a:gd name="T159" fmla="*/ 87 h 8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2" h="87">
                    <a:moveTo>
                      <a:pt x="78" y="0"/>
                    </a:moveTo>
                    <a:lnTo>
                      <a:pt x="83" y="1"/>
                    </a:lnTo>
                    <a:lnTo>
                      <a:pt x="87" y="2"/>
                    </a:lnTo>
                    <a:lnTo>
                      <a:pt x="90" y="3"/>
                    </a:lnTo>
                    <a:lnTo>
                      <a:pt x="94" y="5"/>
                    </a:lnTo>
                    <a:lnTo>
                      <a:pt x="98" y="8"/>
                    </a:lnTo>
                    <a:lnTo>
                      <a:pt x="102" y="12"/>
                    </a:lnTo>
                    <a:lnTo>
                      <a:pt x="102" y="17"/>
                    </a:lnTo>
                    <a:lnTo>
                      <a:pt x="100" y="21"/>
                    </a:lnTo>
                    <a:lnTo>
                      <a:pt x="96" y="25"/>
                    </a:lnTo>
                    <a:lnTo>
                      <a:pt x="93" y="30"/>
                    </a:lnTo>
                    <a:lnTo>
                      <a:pt x="89" y="34"/>
                    </a:lnTo>
                    <a:lnTo>
                      <a:pt x="85" y="37"/>
                    </a:lnTo>
                    <a:lnTo>
                      <a:pt x="79" y="40"/>
                    </a:lnTo>
                    <a:lnTo>
                      <a:pt x="74" y="44"/>
                    </a:lnTo>
                    <a:lnTo>
                      <a:pt x="68" y="46"/>
                    </a:lnTo>
                    <a:lnTo>
                      <a:pt x="62" y="51"/>
                    </a:lnTo>
                    <a:lnTo>
                      <a:pt x="57" y="54"/>
                    </a:lnTo>
                    <a:lnTo>
                      <a:pt x="52" y="58"/>
                    </a:lnTo>
                    <a:lnTo>
                      <a:pt x="45" y="61"/>
                    </a:lnTo>
                    <a:lnTo>
                      <a:pt x="40" y="64"/>
                    </a:lnTo>
                    <a:lnTo>
                      <a:pt x="35" y="69"/>
                    </a:lnTo>
                    <a:lnTo>
                      <a:pt x="30" y="72"/>
                    </a:lnTo>
                    <a:lnTo>
                      <a:pt x="24" y="75"/>
                    </a:lnTo>
                    <a:lnTo>
                      <a:pt x="21" y="79"/>
                    </a:lnTo>
                    <a:lnTo>
                      <a:pt x="17" y="82"/>
                    </a:lnTo>
                    <a:lnTo>
                      <a:pt x="15" y="87"/>
                    </a:lnTo>
                    <a:lnTo>
                      <a:pt x="11" y="83"/>
                    </a:lnTo>
                    <a:lnTo>
                      <a:pt x="8" y="82"/>
                    </a:lnTo>
                    <a:lnTo>
                      <a:pt x="4" y="81"/>
                    </a:lnTo>
                    <a:lnTo>
                      <a:pt x="0" y="81"/>
                    </a:lnTo>
                    <a:lnTo>
                      <a:pt x="1" y="76"/>
                    </a:lnTo>
                    <a:lnTo>
                      <a:pt x="4" y="72"/>
                    </a:lnTo>
                    <a:lnTo>
                      <a:pt x="6" y="66"/>
                    </a:lnTo>
                    <a:lnTo>
                      <a:pt x="10" y="63"/>
                    </a:lnTo>
                    <a:lnTo>
                      <a:pt x="15" y="59"/>
                    </a:lnTo>
                    <a:lnTo>
                      <a:pt x="19" y="57"/>
                    </a:lnTo>
                    <a:lnTo>
                      <a:pt x="24" y="53"/>
                    </a:lnTo>
                    <a:lnTo>
                      <a:pt x="30" y="51"/>
                    </a:lnTo>
                    <a:lnTo>
                      <a:pt x="34" y="46"/>
                    </a:lnTo>
                    <a:lnTo>
                      <a:pt x="39" y="44"/>
                    </a:lnTo>
                    <a:lnTo>
                      <a:pt x="44" y="41"/>
                    </a:lnTo>
                    <a:lnTo>
                      <a:pt x="50" y="39"/>
                    </a:lnTo>
                    <a:lnTo>
                      <a:pt x="54" y="36"/>
                    </a:lnTo>
                    <a:lnTo>
                      <a:pt x="59" y="33"/>
                    </a:lnTo>
                    <a:lnTo>
                      <a:pt x="63" y="29"/>
                    </a:lnTo>
                    <a:lnTo>
                      <a:pt x="68" y="26"/>
                    </a:lnTo>
                    <a:lnTo>
                      <a:pt x="72" y="20"/>
                    </a:lnTo>
                    <a:lnTo>
                      <a:pt x="76" y="14"/>
                    </a:lnTo>
                    <a:lnTo>
                      <a:pt x="78" y="6"/>
                    </a:lnTo>
                    <a:lnTo>
                      <a:pt x="7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92" name="Freeform 41"/>
              <p:cNvSpPr>
                <a:spLocks/>
              </p:cNvSpPr>
              <p:nvPr/>
            </p:nvSpPr>
            <p:spPr bwMode="auto">
              <a:xfrm>
                <a:off x="4688" y="2157"/>
                <a:ext cx="15" cy="13"/>
              </a:xfrm>
              <a:custGeom>
                <a:avLst/>
                <a:gdLst>
                  <a:gd name="T0" fmla="*/ 0 w 28"/>
                  <a:gd name="T1" fmla="*/ 0 h 26"/>
                  <a:gd name="T2" fmla="*/ 1 w 28"/>
                  <a:gd name="T3" fmla="*/ 1 h 26"/>
                  <a:gd name="T4" fmla="*/ 1 w 28"/>
                  <a:gd name="T5" fmla="*/ 1 h 26"/>
                  <a:gd name="T6" fmla="*/ 1 w 28"/>
                  <a:gd name="T7" fmla="*/ 1 h 26"/>
                  <a:gd name="T8" fmla="*/ 1 w 28"/>
                  <a:gd name="T9" fmla="*/ 1 h 26"/>
                  <a:gd name="T10" fmla="*/ 1 w 28"/>
                  <a:gd name="T11" fmla="*/ 1 h 26"/>
                  <a:gd name="T12" fmla="*/ 1 w 28"/>
                  <a:gd name="T13" fmla="*/ 1 h 26"/>
                  <a:gd name="T14" fmla="*/ 1 w 28"/>
                  <a:gd name="T15" fmla="*/ 1 h 26"/>
                  <a:gd name="T16" fmla="*/ 1 w 28"/>
                  <a:gd name="T17" fmla="*/ 1 h 26"/>
                  <a:gd name="T18" fmla="*/ 1 w 28"/>
                  <a:gd name="T19" fmla="*/ 1 h 26"/>
                  <a:gd name="T20" fmla="*/ 1 w 28"/>
                  <a:gd name="T21" fmla="*/ 1 h 26"/>
                  <a:gd name="T22" fmla="*/ 0 w 28"/>
                  <a:gd name="T23" fmla="*/ 1 h 26"/>
                  <a:gd name="T24" fmla="*/ 0 w 28"/>
                  <a:gd name="T25" fmla="*/ 0 h 26"/>
                  <a:gd name="T26" fmla="*/ 0 w 28"/>
                  <a:gd name="T27" fmla="*/ 0 h 2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
                  <a:gd name="T43" fmla="*/ 0 h 26"/>
                  <a:gd name="T44" fmla="*/ 28 w 28"/>
                  <a:gd name="T45" fmla="*/ 26 h 2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 h="26">
                    <a:moveTo>
                      <a:pt x="0" y="0"/>
                    </a:moveTo>
                    <a:lnTo>
                      <a:pt x="4" y="1"/>
                    </a:lnTo>
                    <a:lnTo>
                      <a:pt x="9" y="4"/>
                    </a:lnTo>
                    <a:lnTo>
                      <a:pt x="14" y="8"/>
                    </a:lnTo>
                    <a:lnTo>
                      <a:pt x="19" y="12"/>
                    </a:lnTo>
                    <a:lnTo>
                      <a:pt x="24" y="18"/>
                    </a:lnTo>
                    <a:lnTo>
                      <a:pt x="28" y="26"/>
                    </a:lnTo>
                    <a:lnTo>
                      <a:pt x="23" y="23"/>
                    </a:lnTo>
                    <a:lnTo>
                      <a:pt x="17" y="20"/>
                    </a:lnTo>
                    <a:lnTo>
                      <a:pt x="11" y="15"/>
                    </a:lnTo>
                    <a:lnTo>
                      <a:pt x="5" y="12"/>
                    </a:lnTo>
                    <a:lnTo>
                      <a:pt x="0" y="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93" name="Freeform 42"/>
              <p:cNvSpPr>
                <a:spLocks/>
              </p:cNvSpPr>
              <p:nvPr/>
            </p:nvSpPr>
            <p:spPr bwMode="auto">
              <a:xfrm>
                <a:off x="4668" y="2157"/>
                <a:ext cx="451" cy="593"/>
              </a:xfrm>
              <a:custGeom>
                <a:avLst/>
                <a:gdLst>
                  <a:gd name="T0" fmla="*/ 1 w 902"/>
                  <a:gd name="T1" fmla="*/ 1 h 1186"/>
                  <a:gd name="T2" fmla="*/ 1 w 902"/>
                  <a:gd name="T3" fmla="*/ 1 h 1186"/>
                  <a:gd name="T4" fmla="*/ 1 w 902"/>
                  <a:gd name="T5" fmla="*/ 1 h 1186"/>
                  <a:gd name="T6" fmla="*/ 1 w 902"/>
                  <a:gd name="T7" fmla="*/ 1 h 1186"/>
                  <a:gd name="T8" fmla="*/ 1 w 902"/>
                  <a:gd name="T9" fmla="*/ 1 h 1186"/>
                  <a:gd name="T10" fmla="*/ 1 w 902"/>
                  <a:gd name="T11" fmla="*/ 1 h 1186"/>
                  <a:gd name="T12" fmla="*/ 1 w 902"/>
                  <a:gd name="T13" fmla="*/ 1 h 1186"/>
                  <a:gd name="T14" fmla="*/ 1 w 902"/>
                  <a:gd name="T15" fmla="*/ 1 h 1186"/>
                  <a:gd name="T16" fmla="*/ 1 w 902"/>
                  <a:gd name="T17" fmla="*/ 1 h 1186"/>
                  <a:gd name="T18" fmla="*/ 1 w 902"/>
                  <a:gd name="T19" fmla="*/ 1 h 1186"/>
                  <a:gd name="T20" fmla="*/ 1 w 902"/>
                  <a:gd name="T21" fmla="*/ 1 h 1186"/>
                  <a:gd name="T22" fmla="*/ 1 w 902"/>
                  <a:gd name="T23" fmla="*/ 1 h 1186"/>
                  <a:gd name="T24" fmla="*/ 1 w 902"/>
                  <a:gd name="T25" fmla="*/ 1 h 1186"/>
                  <a:gd name="T26" fmla="*/ 1 w 902"/>
                  <a:gd name="T27" fmla="*/ 1 h 1186"/>
                  <a:gd name="T28" fmla="*/ 1 w 902"/>
                  <a:gd name="T29" fmla="*/ 1 h 1186"/>
                  <a:gd name="T30" fmla="*/ 1 w 902"/>
                  <a:gd name="T31" fmla="*/ 1 h 1186"/>
                  <a:gd name="T32" fmla="*/ 1 w 902"/>
                  <a:gd name="T33" fmla="*/ 1 h 1186"/>
                  <a:gd name="T34" fmla="*/ 1 w 902"/>
                  <a:gd name="T35" fmla="*/ 1 h 1186"/>
                  <a:gd name="T36" fmla="*/ 1 w 902"/>
                  <a:gd name="T37" fmla="*/ 1 h 1186"/>
                  <a:gd name="T38" fmla="*/ 1 w 902"/>
                  <a:gd name="T39" fmla="*/ 1 h 1186"/>
                  <a:gd name="T40" fmla="*/ 1 w 902"/>
                  <a:gd name="T41" fmla="*/ 1 h 1186"/>
                  <a:gd name="T42" fmla="*/ 1 w 902"/>
                  <a:gd name="T43" fmla="*/ 1 h 1186"/>
                  <a:gd name="T44" fmla="*/ 1 w 902"/>
                  <a:gd name="T45" fmla="*/ 1 h 1186"/>
                  <a:gd name="T46" fmla="*/ 1 w 902"/>
                  <a:gd name="T47" fmla="*/ 1 h 1186"/>
                  <a:gd name="T48" fmla="*/ 1 w 902"/>
                  <a:gd name="T49" fmla="*/ 1 h 1186"/>
                  <a:gd name="T50" fmla="*/ 1 w 902"/>
                  <a:gd name="T51" fmla="*/ 1 h 1186"/>
                  <a:gd name="T52" fmla="*/ 1 w 902"/>
                  <a:gd name="T53" fmla="*/ 1 h 1186"/>
                  <a:gd name="T54" fmla="*/ 1 w 902"/>
                  <a:gd name="T55" fmla="*/ 1 h 1186"/>
                  <a:gd name="T56" fmla="*/ 1 w 902"/>
                  <a:gd name="T57" fmla="*/ 1 h 1186"/>
                  <a:gd name="T58" fmla="*/ 1 w 902"/>
                  <a:gd name="T59" fmla="*/ 1 h 1186"/>
                  <a:gd name="T60" fmla="*/ 1 w 902"/>
                  <a:gd name="T61" fmla="*/ 1 h 1186"/>
                  <a:gd name="T62" fmla="*/ 1 w 902"/>
                  <a:gd name="T63" fmla="*/ 1 h 1186"/>
                  <a:gd name="T64" fmla="*/ 1 w 902"/>
                  <a:gd name="T65" fmla="*/ 1 h 1186"/>
                  <a:gd name="T66" fmla="*/ 1 w 902"/>
                  <a:gd name="T67" fmla="*/ 1 h 1186"/>
                  <a:gd name="T68" fmla="*/ 1 w 902"/>
                  <a:gd name="T69" fmla="*/ 1 h 1186"/>
                  <a:gd name="T70" fmla="*/ 1 w 902"/>
                  <a:gd name="T71" fmla="*/ 1 h 1186"/>
                  <a:gd name="T72" fmla="*/ 1 w 902"/>
                  <a:gd name="T73" fmla="*/ 1 h 1186"/>
                  <a:gd name="T74" fmla="*/ 1 w 902"/>
                  <a:gd name="T75" fmla="*/ 1 h 1186"/>
                  <a:gd name="T76" fmla="*/ 1 w 902"/>
                  <a:gd name="T77" fmla="*/ 1 h 1186"/>
                  <a:gd name="T78" fmla="*/ 1 w 902"/>
                  <a:gd name="T79" fmla="*/ 1 h 1186"/>
                  <a:gd name="T80" fmla="*/ 1 w 902"/>
                  <a:gd name="T81" fmla="*/ 1 h 1186"/>
                  <a:gd name="T82" fmla="*/ 1 w 902"/>
                  <a:gd name="T83" fmla="*/ 1 h 1186"/>
                  <a:gd name="T84" fmla="*/ 1 w 902"/>
                  <a:gd name="T85" fmla="*/ 1 h 1186"/>
                  <a:gd name="T86" fmla="*/ 1 w 902"/>
                  <a:gd name="T87" fmla="*/ 1 h 1186"/>
                  <a:gd name="T88" fmla="*/ 1 w 902"/>
                  <a:gd name="T89" fmla="*/ 1 h 1186"/>
                  <a:gd name="T90" fmla="*/ 1 w 902"/>
                  <a:gd name="T91" fmla="*/ 1 h 1186"/>
                  <a:gd name="T92" fmla="*/ 1 w 902"/>
                  <a:gd name="T93" fmla="*/ 1 h 1186"/>
                  <a:gd name="T94" fmla="*/ 1 w 902"/>
                  <a:gd name="T95" fmla="*/ 1 h 1186"/>
                  <a:gd name="T96" fmla="*/ 1 w 902"/>
                  <a:gd name="T97" fmla="*/ 1 h 1186"/>
                  <a:gd name="T98" fmla="*/ 1 w 902"/>
                  <a:gd name="T99" fmla="*/ 1 h 1186"/>
                  <a:gd name="T100" fmla="*/ 1 w 902"/>
                  <a:gd name="T101" fmla="*/ 1 h 1186"/>
                  <a:gd name="T102" fmla="*/ 1 w 902"/>
                  <a:gd name="T103" fmla="*/ 1 h 1186"/>
                  <a:gd name="T104" fmla="*/ 1 w 902"/>
                  <a:gd name="T105" fmla="*/ 1 h 1186"/>
                  <a:gd name="T106" fmla="*/ 1 w 902"/>
                  <a:gd name="T107" fmla="*/ 1 h 1186"/>
                  <a:gd name="T108" fmla="*/ 1 w 902"/>
                  <a:gd name="T109" fmla="*/ 1 h 1186"/>
                  <a:gd name="T110" fmla="*/ 1 w 902"/>
                  <a:gd name="T111" fmla="*/ 1 h 1186"/>
                  <a:gd name="T112" fmla="*/ 1 w 902"/>
                  <a:gd name="T113" fmla="*/ 1 h 11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02"/>
                  <a:gd name="T172" fmla="*/ 0 h 1186"/>
                  <a:gd name="T173" fmla="*/ 902 w 902"/>
                  <a:gd name="T174" fmla="*/ 1186 h 11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02" h="1186">
                    <a:moveTo>
                      <a:pt x="873" y="0"/>
                    </a:moveTo>
                    <a:lnTo>
                      <a:pt x="878" y="25"/>
                    </a:lnTo>
                    <a:lnTo>
                      <a:pt x="882" y="53"/>
                    </a:lnTo>
                    <a:lnTo>
                      <a:pt x="884" y="79"/>
                    </a:lnTo>
                    <a:lnTo>
                      <a:pt x="887" y="107"/>
                    </a:lnTo>
                    <a:lnTo>
                      <a:pt x="888" y="133"/>
                    </a:lnTo>
                    <a:lnTo>
                      <a:pt x="889" y="161"/>
                    </a:lnTo>
                    <a:lnTo>
                      <a:pt x="890" y="188"/>
                    </a:lnTo>
                    <a:lnTo>
                      <a:pt x="891" y="217"/>
                    </a:lnTo>
                    <a:lnTo>
                      <a:pt x="891" y="243"/>
                    </a:lnTo>
                    <a:lnTo>
                      <a:pt x="891" y="272"/>
                    </a:lnTo>
                    <a:lnTo>
                      <a:pt x="891" y="299"/>
                    </a:lnTo>
                    <a:lnTo>
                      <a:pt x="894" y="328"/>
                    </a:lnTo>
                    <a:lnTo>
                      <a:pt x="894" y="354"/>
                    </a:lnTo>
                    <a:lnTo>
                      <a:pt x="896" y="382"/>
                    </a:lnTo>
                    <a:lnTo>
                      <a:pt x="898" y="409"/>
                    </a:lnTo>
                    <a:lnTo>
                      <a:pt x="902" y="438"/>
                    </a:lnTo>
                    <a:lnTo>
                      <a:pt x="902" y="442"/>
                    </a:lnTo>
                    <a:lnTo>
                      <a:pt x="902" y="448"/>
                    </a:lnTo>
                    <a:lnTo>
                      <a:pt x="901" y="452"/>
                    </a:lnTo>
                    <a:lnTo>
                      <a:pt x="900" y="457"/>
                    </a:lnTo>
                    <a:lnTo>
                      <a:pt x="899" y="461"/>
                    </a:lnTo>
                    <a:lnTo>
                      <a:pt x="898" y="466"/>
                    </a:lnTo>
                    <a:lnTo>
                      <a:pt x="898" y="470"/>
                    </a:lnTo>
                    <a:lnTo>
                      <a:pt x="899" y="476"/>
                    </a:lnTo>
                    <a:lnTo>
                      <a:pt x="887" y="472"/>
                    </a:lnTo>
                    <a:lnTo>
                      <a:pt x="876" y="468"/>
                    </a:lnTo>
                    <a:lnTo>
                      <a:pt x="864" y="462"/>
                    </a:lnTo>
                    <a:lnTo>
                      <a:pt x="853" y="457"/>
                    </a:lnTo>
                    <a:lnTo>
                      <a:pt x="842" y="451"/>
                    </a:lnTo>
                    <a:lnTo>
                      <a:pt x="831" y="444"/>
                    </a:lnTo>
                    <a:lnTo>
                      <a:pt x="819" y="436"/>
                    </a:lnTo>
                    <a:lnTo>
                      <a:pt x="810" y="429"/>
                    </a:lnTo>
                    <a:lnTo>
                      <a:pt x="798" y="419"/>
                    </a:lnTo>
                    <a:lnTo>
                      <a:pt x="789" y="411"/>
                    </a:lnTo>
                    <a:lnTo>
                      <a:pt x="778" y="402"/>
                    </a:lnTo>
                    <a:lnTo>
                      <a:pt x="769" y="393"/>
                    </a:lnTo>
                    <a:lnTo>
                      <a:pt x="760" y="383"/>
                    </a:lnTo>
                    <a:lnTo>
                      <a:pt x="752" y="373"/>
                    </a:lnTo>
                    <a:lnTo>
                      <a:pt x="745" y="364"/>
                    </a:lnTo>
                    <a:lnTo>
                      <a:pt x="739" y="354"/>
                    </a:lnTo>
                    <a:lnTo>
                      <a:pt x="739" y="341"/>
                    </a:lnTo>
                    <a:lnTo>
                      <a:pt x="738" y="328"/>
                    </a:lnTo>
                    <a:lnTo>
                      <a:pt x="734" y="316"/>
                    </a:lnTo>
                    <a:lnTo>
                      <a:pt x="731" y="306"/>
                    </a:lnTo>
                    <a:lnTo>
                      <a:pt x="725" y="295"/>
                    </a:lnTo>
                    <a:lnTo>
                      <a:pt x="719" y="287"/>
                    </a:lnTo>
                    <a:lnTo>
                      <a:pt x="710" y="279"/>
                    </a:lnTo>
                    <a:lnTo>
                      <a:pt x="703" y="273"/>
                    </a:lnTo>
                    <a:lnTo>
                      <a:pt x="692" y="268"/>
                    </a:lnTo>
                    <a:lnTo>
                      <a:pt x="681" y="263"/>
                    </a:lnTo>
                    <a:lnTo>
                      <a:pt x="670" y="260"/>
                    </a:lnTo>
                    <a:lnTo>
                      <a:pt x="659" y="260"/>
                    </a:lnTo>
                    <a:lnTo>
                      <a:pt x="647" y="260"/>
                    </a:lnTo>
                    <a:lnTo>
                      <a:pt x="636" y="263"/>
                    </a:lnTo>
                    <a:lnTo>
                      <a:pt x="625" y="268"/>
                    </a:lnTo>
                    <a:lnTo>
                      <a:pt x="614" y="273"/>
                    </a:lnTo>
                    <a:lnTo>
                      <a:pt x="579" y="277"/>
                    </a:lnTo>
                    <a:lnTo>
                      <a:pt x="545" y="286"/>
                    </a:lnTo>
                    <a:lnTo>
                      <a:pt x="512" y="297"/>
                    </a:lnTo>
                    <a:lnTo>
                      <a:pt x="482" y="314"/>
                    </a:lnTo>
                    <a:lnTo>
                      <a:pt x="453" y="332"/>
                    </a:lnTo>
                    <a:lnTo>
                      <a:pt x="426" y="354"/>
                    </a:lnTo>
                    <a:lnTo>
                      <a:pt x="401" y="380"/>
                    </a:lnTo>
                    <a:lnTo>
                      <a:pt x="380" y="407"/>
                    </a:lnTo>
                    <a:lnTo>
                      <a:pt x="360" y="435"/>
                    </a:lnTo>
                    <a:lnTo>
                      <a:pt x="344" y="466"/>
                    </a:lnTo>
                    <a:lnTo>
                      <a:pt x="330" y="497"/>
                    </a:lnTo>
                    <a:lnTo>
                      <a:pt x="320" y="531"/>
                    </a:lnTo>
                    <a:lnTo>
                      <a:pt x="312" y="564"/>
                    </a:lnTo>
                    <a:lnTo>
                      <a:pt x="309" y="600"/>
                    </a:lnTo>
                    <a:lnTo>
                      <a:pt x="309" y="636"/>
                    </a:lnTo>
                    <a:lnTo>
                      <a:pt x="314" y="672"/>
                    </a:lnTo>
                    <a:lnTo>
                      <a:pt x="312" y="691"/>
                    </a:lnTo>
                    <a:lnTo>
                      <a:pt x="313" y="710"/>
                    </a:lnTo>
                    <a:lnTo>
                      <a:pt x="313" y="729"/>
                    </a:lnTo>
                    <a:lnTo>
                      <a:pt x="314" y="749"/>
                    </a:lnTo>
                    <a:lnTo>
                      <a:pt x="317" y="769"/>
                    </a:lnTo>
                    <a:lnTo>
                      <a:pt x="319" y="788"/>
                    </a:lnTo>
                    <a:lnTo>
                      <a:pt x="321" y="807"/>
                    </a:lnTo>
                    <a:lnTo>
                      <a:pt x="323" y="827"/>
                    </a:lnTo>
                    <a:lnTo>
                      <a:pt x="324" y="845"/>
                    </a:lnTo>
                    <a:lnTo>
                      <a:pt x="325" y="864"/>
                    </a:lnTo>
                    <a:lnTo>
                      <a:pt x="326" y="882"/>
                    </a:lnTo>
                    <a:lnTo>
                      <a:pt x="327" y="901"/>
                    </a:lnTo>
                    <a:lnTo>
                      <a:pt x="325" y="919"/>
                    </a:lnTo>
                    <a:lnTo>
                      <a:pt x="324" y="936"/>
                    </a:lnTo>
                    <a:lnTo>
                      <a:pt x="321" y="954"/>
                    </a:lnTo>
                    <a:lnTo>
                      <a:pt x="318" y="973"/>
                    </a:lnTo>
                    <a:lnTo>
                      <a:pt x="300" y="985"/>
                    </a:lnTo>
                    <a:lnTo>
                      <a:pt x="283" y="997"/>
                    </a:lnTo>
                    <a:lnTo>
                      <a:pt x="265" y="1009"/>
                    </a:lnTo>
                    <a:lnTo>
                      <a:pt x="248" y="1022"/>
                    </a:lnTo>
                    <a:lnTo>
                      <a:pt x="228" y="1033"/>
                    </a:lnTo>
                    <a:lnTo>
                      <a:pt x="210" y="1047"/>
                    </a:lnTo>
                    <a:lnTo>
                      <a:pt x="192" y="1060"/>
                    </a:lnTo>
                    <a:lnTo>
                      <a:pt x="174" y="1074"/>
                    </a:lnTo>
                    <a:lnTo>
                      <a:pt x="157" y="1086"/>
                    </a:lnTo>
                    <a:lnTo>
                      <a:pt x="139" y="1099"/>
                    </a:lnTo>
                    <a:lnTo>
                      <a:pt x="121" y="1113"/>
                    </a:lnTo>
                    <a:lnTo>
                      <a:pt x="105" y="1127"/>
                    </a:lnTo>
                    <a:lnTo>
                      <a:pt x="88" y="1140"/>
                    </a:lnTo>
                    <a:lnTo>
                      <a:pt x="74" y="1155"/>
                    </a:lnTo>
                    <a:lnTo>
                      <a:pt x="58" y="1171"/>
                    </a:lnTo>
                    <a:lnTo>
                      <a:pt x="45" y="1186"/>
                    </a:lnTo>
                    <a:lnTo>
                      <a:pt x="39" y="1181"/>
                    </a:lnTo>
                    <a:lnTo>
                      <a:pt x="35" y="1175"/>
                    </a:lnTo>
                    <a:lnTo>
                      <a:pt x="32" y="1170"/>
                    </a:lnTo>
                    <a:lnTo>
                      <a:pt x="30" y="1165"/>
                    </a:lnTo>
                    <a:lnTo>
                      <a:pt x="28" y="1158"/>
                    </a:lnTo>
                    <a:lnTo>
                      <a:pt x="28" y="1153"/>
                    </a:lnTo>
                    <a:lnTo>
                      <a:pt x="28" y="1147"/>
                    </a:lnTo>
                    <a:lnTo>
                      <a:pt x="28" y="1141"/>
                    </a:lnTo>
                    <a:lnTo>
                      <a:pt x="28" y="1135"/>
                    </a:lnTo>
                    <a:lnTo>
                      <a:pt x="28" y="1129"/>
                    </a:lnTo>
                    <a:lnTo>
                      <a:pt x="28" y="1121"/>
                    </a:lnTo>
                    <a:lnTo>
                      <a:pt x="28" y="1115"/>
                    </a:lnTo>
                    <a:lnTo>
                      <a:pt x="26" y="1109"/>
                    </a:lnTo>
                    <a:lnTo>
                      <a:pt x="25" y="1101"/>
                    </a:lnTo>
                    <a:lnTo>
                      <a:pt x="23" y="1095"/>
                    </a:lnTo>
                    <a:lnTo>
                      <a:pt x="20" y="1088"/>
                    </a:lnTo>
                    <a:lnTo>
                      <a:pt x="18" y="1057"/>
                    </a:lnTo>
                    <a:lnTo>
                      <a:pt x="16" y="1024"/>
                    </a:lnTo>
                    <a:lnTo>
                      <a:pt x="14" y="991"/>
                    </a:lnTo>
                    <a:lnTo>
                      <a:pt x="13" y="959"/>
                    </a:lnTo>
                    <a:lnTo>
                      <a:pt x="10" y="926"/>
                    </a:lnTo>
                    <a:lnTo>
                      <a:pt x="9" y="895"/>
                    </a:lnTo>
                    <a:lnTo>
                      <a:pt x="8" y="862"/>
                    </a:lnTo>
                    <a:lnTo>
                      <a:pt x="6" y="830"/>
                    </a:lnTo>
                    <a:lnTo>
                      <a:pt x="4" y="797"/>
                    </a:lnTo>
                    <a:lnTo>
                      <a:pt x="3" y="765"/>
                    </a:lnTo>
                    <a:lnTo>
                      <a:pt x="1" y="733"/>
                    </a:lnTo>
                    <a:lnTo>
                      <a:pt x="1" y="702"/>
                    </a:lnTo>
                    <a:lnTo>
                      <a:pt x="0" y="669"/>
                    </a:lnTo>
                    <a:lnTo>
                      <a:pt x="1" y="637"/>
                    </a:lnTo>
                    <a:lnTo>
                      <a:pt x="4" y="606"/>
                    </a:lnTo>
                    <a:lnTo>
                      <a:pt x="6" y="576"/>
                    </a:lnTo>
                    <a:lnTo>
                      <a:pt x="18" y="564"/>
                    </a:lnTo>
                    <a:lnTo>
                      <a:pt x="32" y="555"/>
                    </a:lnTo>
                    <a:lnTo>
                      <a:pt x="45" y="544"/>
                    </a:lnTo>
                    <a:lnTo>
                      <a:pt x="60" y="534"/>
                    </a:lnTo>
                    <a:lnTo>
                      <a:pt x="74" y="525"/>
                    </a:lnTo>
                    <a:lnTo>
                      <a:pt x="87" y="516"/>
                    </a:lnTo>
                    <a:lnTo>
                      <a:pt x="102" y="507"/>
                    </a:lnTo>
                    <a:lnTo>
                      <a:pt x="117" y="500"/>
                    </a:lnTo>
                    <a:lnTo>
                      <a:pt x="130" y="490"/>
                    </a:lnTo>
                    <a:lnTo>
                      <a:pt x="145" y="482"/>
                    </a:lnTo>
                    <a:lnTo>
                      <a:pt x="158" y="472"/>
                    </a:lnTo>
                    <a:lnTo>
                      <a:pt x="173" y="464"/>
                    </a:lnTo>
                    <a:lnTo>
                      <a:pt x="187" y="454"/>
                    </a:lnTo>
                    <a:lnTo>
                      <a:pt x="202" y="444"/>
                    </a:lnTo>
                    <a:lnTo>
                      <a:pt x="216" y="435"/>
                    </a:lnTo>
                    <a:lnTo>
                      <a:pt x="231" y="425"/>
                    </a:lnTo>
                    <a:lnTo>
                      <a:pt x="252" y="412"/>
                    </a:lnTo>
                    <a:lnTo>
                      <a:pt x="272" y="398"/>
                    </a:lnTo>
                    <a:lnTo>
                      <a:pt x="293" y="384"/>
                    </a:lnTo>
                    <a:lnTo>
                      <a:pt x="314" y="369"/>
                    </a:lnTo>
                    <a:lnTo>
                      <a:pt x="336" y="354"/>
                    </a:lnTo>
                    <a:lnTo>
                      <a:pt x="357" y="341"/>
                    </a:lnTo>
                    <a:lnTo>
                      <a:pt x="378" y="326"/>
                    </a:lnTo>
                    <a:lnTo>
                      <a:pt x="399" y="312"/>
                    </a:lnTo>
                    <a:lnTo>
                      <a:pt x="419" y="297"/>
                    </a:lnTo>
                    <a:lnTo>
                      <a:pt x="442" y="282"/>
                    </a:lnTo>
                    <a:lnTo>
                      <a:pt x="462" y="269"/>
                    </a:lnTo>
                    <a:lnTo>
                      <a:pt x="483" y="255"/>
                    </a:lnTo>
                    <a:lnTo>
                      <a:pt x="504" y="242"/>
                    </a:lnTo>
                    <a:lnTo>
                      <a:pt x="525" y="230"/>
                    </a:lnTo>
                    <a:lnTo>
                      <a:pt x="547" y="218"/>
                    </a:lnTo>
                    <a:lnTo>
                      <a:pt x="568" y="207"/>
                    </a:lnTo>
                    <a:lnTo>
                      <a:pt x="581" y="194"/>
                    </a:lnTo>
                    <a:lnTo>
                      <a:pt x="595" y="183"/>
                    </a:lnTo>
                    <a:lnTo>
                      <a:pt x="608" y="172"/>
                    </a:lnTo>
                    <a:lnTo>
                      <a:pt x="624" y="163"/>
                    </a:lnTo>
                    <a:lnTo>
                      <a:pt x="638" y="152"/>
                    </a:lnTo>
                    <a:lnTo>
                      <a:pt x="653" y="143"/>
                    </a:lnTo>
                    <a:lnTo>
                      <a:pt x="669" y="134"/>
                    </a:lnTo>
                    <a:lnTo>
                      <a:pt x="685" y="126"/>
                    </a:lnTo>
                    <a:lnTo>
                      <a:pt x="699" y="115"/>
                    </a:lnTo>
                    <a:lnTo>
                      <a:pt x="715" y="107"/>
                    </a:lnTo>
                    <a:lnTo>
                      <a:pt x="730" y="98"/>
                    </a:lnTo>
                    <a:lnTo>
                      <a:pt x="745" y="89"/>
                    </a:lnTo>
                    <a:lnTo>
                      <a:pt x="760" y="79"/>
                    </a:lnTo>
                    <a:lnTo>
                      <a:pt x="775" y="70"/>
                    </a:lnTo>
                    <a:lnTo>
                      <a:pt x="790" y="59"/>
                    </a:lnTo>
                    <a:lnTo>
                      <a:pt x="804" y="48"/>
                    </a:lnTo>
                    <a:lnTo>
                      <a:pt x="804" y="53"/>
                    </a:lnTo>
                    <a:lnTo>
                      <a:pt x="804" y="56"/>
                    </a:lnTo>
                    <a:lnTo>
                      <a:pt x="802" y="60"/>
                    </a:lnTo>
                    <a:lnTo>
                      <a:pt x="800" y="65"/>
                    </a:lnTo>
                    <a:lnTo>
                      <a:pt x="796" y="68"/>
                    </a:lnTo>
                    <a:lnTo>
                      <a:pt x="792" y="73"/>
                    </a:lnTo>
                    <a:lnTo>
                      <a:pt x="787" y="78"/>
                    </a:lnTo>
                    <a:lnTo>
                      <a:pt x="782" y="82"/>
                    </a:lnTo>
                    <a:lnTo>
                      <a:pt x="777" y="85"/>
                    </a:lnTo>
                    <a:lnTo>
                      <a:pt x="772" y="89"/>
                    </a:lnTo>
                    <a:lnTo>
                      <a:pt x="765" y="93"/>
                    </a:lnTo>
                    <a:lnTo>
                      <a:pt x="761" y="96"/>
                    </a:lnTo>
                    <a:lnTo>
                      <a:pt x="756" y="99"/>
                    </a:lnTo>
                    <a:lnTo>
                      <a:pt x="751" y="102"/>
                    </a:lnTo>
                    <a:lnTo>
                      <a:pt x="747" y="106"/>
                    </a:lnTo>
                    <a:lnTo>
                      <a:pt x="746" y="108"/>
                    </a:lnTo>
                    <a:lnTo>
                      <a:pt x="745" y="111"/>
                    </a:lnTo>
                    <a:lnTo>
                      <a:pt x="747" y="112"/>
                    </a:lnTo>
                    <a:lnTo>
                      <a:pt x="750" y="112"/>
                    </a:lnTo>
                    <a:lnTo>
                      <a:pt x="757" y="112"/>
                    </a:lnTo>
                    <a:lnTo>
                      <a:pt x="760" y="111"/>
                    </a:lnTo>
                    <a:lnTo>
                      <a:pt x="763" y="111"/>
                    </a:lnTo>
                    <a:lnTo>
                      <a:pt x="767" y="110"/>
                    </a:lnTo>
                    <a:lnTo>
                      <a:pt x="773" y="110"/>
                    </a:lnTo>
                    <a:lnTo>
                      <a:pt x="780" y="107"/>
                    </a:lnTo>
                    <a:lnTo>
                      <a:pt x="787" y="102"/>
                    </a:lnTo>
                    <a:lnTo>
                      <a:pt x="795" y="99"/>
                    </a:lnTo>
                    <a:lnTo>
                      <a:pt x="802" y="96"/>
                    </a:lnTo>
                    <a:lnTo>
                      <a:pt x="810" y="92"/>
                    </a:lnTo>
                    <a:lnTo>
                      <a:pt x="816" y="88"/>
                    </a:lnTo>
                    <a:lnTo>
                      <a:pt x="822" y="83"/>
                    </a:lnTo>
                    <a:lnTo>
                      <a:pt x="828" y="79"/>
                    </a:lnTo>
                    <a:lnTo>
                      <a:pt x="832" y="73"/>
                    </a:lnTo>
                    <a:lnTo>
                      <a:pt x="837" y="67"/>
                    </a:lnTo>
                    <a:lnTo>
                      <a:pt x="841" y="61"/>
                    </a:lnTo>
                    <a:lnTo>
                      <a:pt x="844" y="55"/>
                    </a:lnTo>
                    <a:lnTo>
                      <a:pt x="845" y="46"/>
                    </a:lnTo>
                    <a:lnTo>
                      <a:pt x="847" y="39"/>
                    </a:lnTo>
                    <a:lnTo>
                      <a:pt x="847" y="30"/>
                    </a:lnTo>
                    <a:lnTo>
                      <a:pt x="848" y="21"/>
                    </a:lnTo>
                    <a:lnTo>
                      <a:pt x="853" y="14"/>
                    </a:lnTo>
                    <a:lnTo>
                      <a:pt x="860" y="9"/>
                    </a:lnTo>
                    <a:lnTo>
                      <a:pt x="866" y="4"/>
                    </a:lnTo>
                    <a:lnTo>
                      <a:pt x="873" y="0"/>
                    </a:lnTo>
                    <a:close/>
                  </a:path>
                </a:pathLst>
              </a:custGeom>
              <a:solidFill>
                <a:srgbClr val="FFE6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94" name="Freeform 43"/>
              <p:cNvSpPr>
                <a:spLocks/>
              </p:cNvSpPr>
              <p:nvPr/>
            </p:nvSpPr>
            <p:spPr bwMode="auto">
              <a:xfrm>
                <a:off x="4419" y="2158"/>
                <a:ext cx="26" cy="21"/>
              </a:xfrm>
              <a:custGeom>
                <a:avLst/>
                <a:gdLst>
                  <a:gd name="T0" fmla="*/ 1 w 51"/>
                  <a:gd name="T1" fmla="*/ 0 h 40"/>
                  <a:gd name="T2" fmla="*/ 1 w 51"/>
                  <a:gd name="T3" fmla="*/ 1 h 40"/>
                  <a:gd name="T4" fmla="*/ 1 w 51"/>
                  <a:gd name="T5" fmla="*/ 1 h 40"/>
                  <a:gd name="T6" fmla="*/ 1 w 51"/>
                  <a:gd name="T7" fmla="*/ 1 h 40"/>
                  <a:gd name="T8" fmla="*/ 1 w 51"/>
                  <a:gd name="T9" fmla="*/ 1 h 40"/>
                  <a:gd name="T10" fmla="*/ 1 w 51"/>
                  <a:gd name="T11" fmla="*/ 1 h 40"/>
                  <a:gd name="T12" fmla="*/ 1 w 51"/>
                  <a:gd name="T13" fmla="*/ 1 h 40"/>
                  <a:gd name="T14" fmla="*/ 1 w 51"/>
                  <a:gd name="T15" fmla="*/ 1 h 40"/>
                  <a:gd name="T16" fmla="*/ 1 w 51"/>
                  <a:gd name="T17" fmla="*/ 1 h 40"/>
                  <a:gd name="T18" fmla="*/ 1 w 51"/>
                  <a:gd name="T19" fmla="*/ 1 h 40"/>
                  <a:gd name="T20" fmla="*/ 1 w 51"/>
                  <a:gd name="T21" fmla="*/ 1 h 40"/>
                  <a:gd name="T22" fmla="*/ 1 w 51"/>
                  <a:gd name="T23" fmla="*/ 1 h 40"/>
                  <a:gd name="T24" fmla="*/ 1 w 51"/>
                  <a:gd name="T25" fmla="*/ 1 h 40"/>
                  <a:gd name="T26" fmla="*/ 1 w 51"/>
                  <a:gd name="T27" fmla="*/ 1 h 40"/>
                  <a:gd name="T28" fmla="*/ 1 w 51"/>
                  <a:gd name="T29" fmla="*/ 1 h 40"/>
                  <a:gd name="T30" fmla="*/ 1 w 51"/>
                  <a:gd name="T31" fmla="*/ 1 h 40"/>
                  <a:gd name="T32" fmla="*/ 1 w 51"/>
                  <a:gd name="T33" fmla="*/ 1 h 40"/>
                  <a:gd name="T34" fmla="*/ 1 w 51"/>
                  <a:gd name="T35" fmla="*/ 1 h 40"/>
                  <a:gd name="T36" fmla="*/ 1 w 51"/>
                  <a:gd name="T37" fmla="*/ 1 h 40"/>
                  <a:gd name="T38" fmla="*/ 1 w 51"/>
                  <a:gd name="T39" fmla="*/ 1 h 40"/>
                  <a:gd name="T40" fmla="*/ 1 w 51"/>
                  <a:gd name="T41" fmla="*/ 1 h 40"/>
                  <a:gd name="T42" fmla="*/ 1 w 51"/>
                  <a:gd name="T43" fmla="*/ 1 h 40"/>
                  <a:gd name="T44" fmla="*/ 1 w 51"/>
                  <a:gd name="T45" fmla="*/ 1 h 40"/>
                  <a:gd name="T46" fmla="*/ 0 w 51"/>
                  <a:gd name="T47" fmla="*/ 1 h 40"/>
                  <a:gd name="T48" fmla="*/ 1 w 51"/>
                  <a:gd name="T49" fmla="*/ 0 h 40"/>
                  <a:gd name="T50" fmla="*/ 1 w 51"/>
                  <a:gd name="T51" fmla="*/ 0 h 4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1"/>
                  <a:gd name="T79" fmla="*/ 0 h 40"/>
                  <a:gd name="T80" fmla="*/ 51 w 51"/>
                  <a:gd name="T81" fmla="*/ 40 h 4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1" h="40">
                    <a:moveTo>
                      <a:pt x="1" y="0"/>
                    </a:moveTo>
                    <a:lnTo>
                      <a:pt x="4" y="3"/>
                    </a:lnTo>
                    <a:lnTo>
                      <a:pt x="8" y="5"/>
                    </a:lnTo>
                    <a:lnTo>
                      <a:pt x="14" y="7"/>
                    </a:lnTo>
                    <a:lnTo>
                      <a:pt x="19" y="9"/>
                    </a:lnTo>
                    <a:lnTo>
                      <a:pt x="23" y="12"/>
                    </a:lnTo>
                    <a:lnTo>
                      <a:pt x="29" y="15"/>
                    </a:lnTo>
                    <a:lnTo>
                      <a:pt x="34" y="18"/>
                    </a:lnTo>
                    <a:lnTo>
                      <a:pt x="38" y="22"/>
                    </a:lnTo>
                    <a:lnTo>
                      <a:pt x="41" y="25"/>
                    </a:lnTo>
                    <a:lnTo>
                      <a:pt x="46" y="29"/>
                    </a:lnTo>
                    <a:lnTo>
                      <a:pt x="49" y="35"/>
                    </a:lnTo>
                    <a:lnTo>
                      <a:pt x="51" y="40"/>
                    </a:lnTo>
                    <a:lnTo>
                      <a:pt x="45" y="38"/>
                    </a:lnTo>
                    <a:lnTo>
                      <a:pt x="39" y="38"/>
                    </a:lnTo>
                    <a:lnTo>
                      <a:pt x="34" y="36"/>
                    </a:lnTo>
                    <a:lnTo>
                      <a:pt x="29" y="35"/>
                    </a:lnTo>
                    <a:lnTo>
                      <a:pt x="23" y="32"/>
                    </a:lnTo>
                    <a:lnTo>
                      <a:pt x="19" y="29"/>
                    </a:lnTo>
                    <a:lnTo>
                      <a:pt x="14" y="26"/>
                    </a:lnTo>
                    <a:lnTo>
                      <a:pt x="12" y="23"/>
                    </a:lnTo>
                    <a:lnTo>
                      <a:pt x="5" y="18"/>
                    </a:lnTo>
                    <a:lnTo>
                      <a:pt x="2" y="12"/>
                    </a:lnTo>
                    <a:lnTo>
                      <a:pt x="0" y="6"/>
                    </a:lnTo>
                    <a:lnTo>
                      <a:pt x="1" y="0"/>
                    </a:lnTo>
                    <a:close/>
                  </a:path>
                </a:pathLst>
              </a:custGeom>
              <a:solidFill>
                <a:srgbClr val="E084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95" name="Freeform 44"/>
              <p:cNvSpPr>
                <a:spLocks/>
              </p:cNvSpPr>
              <p:nvPr/>
            </p:nvSpPr>
            <p:spPr bwMode="auto">
              <a:xfrm>
                <a:off x="4763" y="2175"/>
                <a:ext cx="24" cy="27"/>
              </a:xfrm>
              <a:custGeom>
                <a:avLst/>
                <a:gdLst>
                  <a:gd name="T0" fmla="*/ 0 w 49"/>
                  <a:gd name="T1" fmla="*/ 0 h 55"/>
                  <a:gd name="T2" fmla="*/ 0 w 49"/>
                  <a:gd name="T3" fmla="*/ 0 h 55"/>
                  <a:gd name="T4" fmla="*/ 0 w 49"/>
                  <a:gd name="T5" fmla="*/ 0 h 55"/>
                  <a:gd name="T6" fmla="*/ 0 w 49"/>
                  <a:gd name="T7" fmla="*/ 0 h 55"/>
                  <a:gd name="T8" fmla="*/ 0 w 49"/>
                  <a:gd name="T9" fmla="*/ 0 h 55"/>
                  <a:gd name="T10" fmla="*/ 0 w 49"/>
                  <a:gd name="T11" fmla="*/ 0 h 55"/>
                  <a:gd name="T12" fmla="*/ 0 w 49"/>
                  <a:gd name="T13" fmla="*/ 0 h 55"/>
                  <a:gd name="T14" fmla="*/ 0 w 49"/>
                  <a:gd name="T15" fmla="*/ 0 h 55"/>
                  <a:gd name="T16" fmla="*/ 0 w 49"/>
                  <a:gd name="T17" fmla="*/ 0 h 55"/>
                  <a:gd name="T18" fmla="*/ 0 w 49"/>
                  <a:gd name="T19" fmla="*/ 0 h 55"/>
                  <a:gd name="T20" fmla="*/ 0 w 49"/>
                  <a:gd name="T21" fmla="*/ 0 h 55"/>
                  <a:gd name="T22" fmla="*/ 0 w 49"/>
                  <a:gd name="T23" fmla="*/ 0 h 55"/>
                  <a:gd name="T24" fmla="*/ 0 w 49"/>
                  <a:gd name="T25" fmla="*/ 0 h 55"/>
                  <a:gd name="T26" fmla="*/ 0 w 49"/>
                  <a:gd name="T27" fmla="*/ 0 h 55"/>
                  <a:gd name="T28" fmla="*/ 0 w 49"/>
                  <a:gd name="T29" fmla="*/ 0 h 55"/>
                  <a:gd name="T30" fmla="*/ 0 w 49"/>
                  <a:gd name="T31" fmla="*/ 0 h 55"/>
                  <a:gd name="T32" fmla="*/ 0 w 49"/>
                  <a:gd name="T33" fmla="*/ 0 h 55"/>
                  <a:gd name="T34" fmla="*/ 0 w 49"/>
                  <a:gd name="T35" fmla="*/ 0 h 55"/>
                  <a:gd name="T36" fmla="*/ 0 w 49"/>
                  <a:gd name="T37" fmla="*/ 0 h 55"/>
                  <a:gd name="T38" fmla="*/ 0 w 49"/>
                  <a:gd name="T39" fmla="*/ 0 h 55"/>
                  <a:gd name="T40" fmla="*/ 0 w 49"/>
                  <a:gd name="T41" fmla="*/ 0 h 55"/>
                  <a:gd name="T42" fmla="*/ 0 w 49"/>
                  <a:gd name="T43" fmla="*/ 0 h 55"/>
                  <a:gd name="T44" fmla="*/ 0 w 49"/>
                  <a:gd name="T45" fmla="*/ 0 h 55"/>
                  <a:gd name="T46" fmla="*/ 0 w 49"/>
                  <a:gd name="T47" fmla="*/ 0 h 55"/>
                  <a:gd name="T48" fmla="*/ 0 w 49"/>
                  <a:gd name="T49" fmla="*/ 0 h 55"/>
                  <a:gd name="T50" fmla="*/ 0 w 49"/>
                  <a:gd name="T51" fmla="*/ 0 h 55"/>
                  <a:gd name="T52" fmla="*/ 0 w 49"/>
                  <a:gd name="T53" fmla="*/ 0 h 55"/>
                  <a:gd name="T54" fmla="*/ 0 w 49"/>
                  <a:gd name="T55" fmla="*/ 0 h 55"/>
                  <a:gd name="T56" fmla="*/ 0 w 49"/>
                  <a:gd name="T57" fmla="*/ 0 h 55"/>
                  <a:gd name="T58" fmla="*/ 0 w 49"/>
                  <a:gd name="T59" fmla="*/ 0 h 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9"/>
                  <a:gd name="T91" fmla="*/ 0 h 55"/>
                  <a:gd name="T92" fmla="*/ 49 w 49"/>
                  <a:gd name="T93" fmla="*/ 55 h 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9" h="55">
                    <a:moveTo>
                      <a:pt x="26" y="0"/>
                    </a:moveTo>
                    <a:lnTo>
                      <a:pt x="32" y="1"/>
                    </a:lnTo>
                    <a:lnTo>
                      <a:pt x="37" y="2"/>
                    </a:lnTo>
                    <a:lnTo>
                      <a:pt x="41" y="5"/>
                    </a:lnTo>
                    <a:lnTo>
                      <a:pt x="45" y="7"/>
                    </a:lnTo>
                    <a:lnTo>
                      <a:pt x="48" y="12"/>
                    </a:lnTo>
                    <a:lnTo>
                      <a:pt x="49" y="20"/>
                    </a:lnTo>
                    <a:lnTo>
                      <a:pt x="48" y="24"/>
                    </a:lnTo>
                    <a:lnTo>
                      <a:pt x="45" y="29"/>
                    </a:lnTo>
                    <a:lnTo>
                      <a:pt x="41" y="35"/>
                    </a:lnTo>
                    <a:lnTo>
                      <a:pt x="36" y="41"/>
                    </a:lnTo>
                    <a:lnTo>
                      <a:pt x="30" y="44"/>
                    </a:lnTo>
                    <a:lnTo>
                      <a:pt x="25" y="48"/>
                    </a:lnTo>
                    <a:lnTo>
                      <a:pt x="17" y="52"/>
                    </a:lnTo>
                    <a:lnTo>
                      <a:pt x="13" y="55"/>
                    </a:lnTo>
                    <a:lnTo>
                      <a:pt x="8" y="54"/>
                    </a:lnTo>
                    <a:lnTo>
                      <a:pt x="5" y="54"/>
                    </a:lnTo>
                    <a:lnTo>
                      <a:pt x="2" y="52"/>
                    </a:lnTo>
                    <a:lnTo>
                      <a:pt x="0" y="49"/>
                    </a:lnTo>
                    <a:lnTo>
                      <a:pt x="0" y="44"/>
                    </a:lnTo>
                    <a:lnTo>
                      <a:pt x="1" y="40"/>
                    </a:lnTo>
                    <a:lnTo>
                      <a:pt x="5" y="34"/>
                    </a:lnTo>
                    <a:lnTo>
                      <a:pt x="10" y="27"/>
                    </a:lnTo>
                    <a:lnTo>
                      <a:pt x="12" y="23"/>
                    </a:lnTo>
                    <a:lnTo>
                      <a:pt x="15" y="20"/>
                    </a:lnTo>
                    <a:lnTo>
                      <a:pt x="16" y="14"/>
                    </a:lnTo>
                    <a:lnTo>
                      <a:pt x="18" y="11"/>
                    </a:lnTo>
                    <a:lnTo>
                      <a:pt x="23" y="5"/>
                    </a:lnTo>
                    <a:lnTo>
                      <a:pt x="26"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96" name="Freeform 45"/>
              <p:cNvSpPr>
                <a:spLocks/>
              </p:cNvSpPr>
              <p:nvPr/>
            </p:nvSpPr>
            <p:spPr bwMode="auto">
              <a:xfrm>
                <a:off x="4482" y="2182"/>
                <a:ext cx="64" cy="28"/>
              </a:xfrm>
              <a:custGeom>
                <a:avLst/>
                <a:gdLst>
                  <a:gd name="T0" fmla="*/ 1 w 127"/>
                  <a:gd name="T1" fmla="*/ 0 h 57"/>
                  <a:gd name="T2" fmla="*/ 1 w 127"/>
                  <a:gd name="T3" fmla="*/ 0 h 57"/>
                  <a:gd name="T4" fmla="*/ 1 w 127"/>
                  <a:gd name="T5" fmla="*/ 0 h 57"/>
                  <a:gd name="T6" fmla="*/ 1 w 127"/>
                  <a:gd name="T7" fmla="*/ 0 h 57"/>
                  <a:gd name="T8" fmla="*/ 1 w 127"/>
                  <a:gd name="T9" fmla="*/ 0 h 57"/>
                  <a:gd name="T10" fmla="*/ 1 w 127"/>
                  <a:gd name="T11" fmla="*/ 0 h 57"/>
                  <a:gd name="T12" fmla="*/ 1 w 127"/>
                  <a:gd name="T13" fmla="*/ 0 h 57"/>
                  <a:gd name="T14" fmla="*/ 1 w 127"/>
                  <a:gd name="T15" fmla="*/ 0 h 57"/>
                  <a:gd name="T16" fmla="*/ 1 w 127"/>
                  <a:gd name="T17" fmla="*/ 0 h 57"/>
                  <a:gd name="T18" fmla="*/ 1 w 127"/>
                  <a:gd name="T19" fmla="*/ 0 h 57"/>
                  <a:gd name="T20" fmla="*/ 1 w 127"/>
                  <a:gd name="T21" fmla="*/ 0 h 57"/>
                  <a:gd name="T22" fmla="*/ 1 w 127"/>
                  <a:gd name="T23" fmla="*/ 0 h 57"/>
                  <a:gd name="T24" fmla="*/ 1 w 127"/>
                  <a:gd name="T25" fmla="*/ 0 h 57"/>
                  <a:gd name="T26" fmla="*/ 1 w 127"/>
                  <a:gd name="T27" fmla="*/ 0 h 57"/>
                  <a:gd name="T28" fmla="*/ 1 w 127"/>
                  <a:gd name="T29" fmla="*/ 0 h 57"/>
                  <a:gd name="T30" fmla="*/ 1 w 127"/>
                  <a:gd name="T31" fmla="*/ 0 h 57"/>
                  <a:gd name="T32" fmla="*/ 1 w 127"/>
                  <a:gd name="T33" fmla="*/ 0 h 57"/>
                  <a:gd name="T34" fmla="*/ 1 w 127"/>
                  <a:gd name="T35" fmla="*/ 0 h 57"/>
                  <a:gd name="T36" fmla="*/ 1 w 127"/>
                  <a:gd name="T37" fmla="*/ 0 h 57"/>
                  <a:gd name="T38" fmla="*/ 1 w 127"/>
                  <a:gd name="T39" fmla="*/ 0 h 57"/>
                  <a:gd name="T40" fmla="*/ 1 w 127"/>
                  <a:gd name="T41" fmla="*/ 0 h 57"/>
                  <a:gd name="T42" fmla="*/ 1 w 127"/>
                  <a:gd name="T43" fmla="*/ 0 h 57"/>
                  <a:gd name="T44" fmla="*/ 1 w 127"/>
                  <a:gd name="T45" fmla="*/ 0 h 57"/>
                  <a:gd name="T46" fmla="*/ 1 w 127"/>
                  <a:gd name="T47" fmla="*/ 0 h 57"/>
                  <a:gd name="T48" fmla="*/ 1 w 127"/>
                  <a:gd name="T49" fmla="*/ 0 h 57"/>
                  <a:gd name="T50" fmla="*/ 1 w 127"/>
                  <a:gd name="T51" fmla="*/ 0 h 57"/>
                  <a:gd name="T52" fmla="*/ 1 w 127"/>
                  <a:gd name="T53" fmla="*/ 0 h 57"/>
                  <a:gd name="T54" fmla="*/ 1 w 127"/>
                  <a:gd name="T55" fmla="*/ 0 h 57"/>
                  <a:gd name="T56" fmla="*/ 1 w 127"/>
                  <a:gd name="T57" fmla="*/ 0 h 57"/>
                  <a:gd name="T58" fmla="*/ 1 w 127"/>
                  <a:gd name="T59" fmla="*/ 0 h 57"/>
                  <a:gd name="T60" fmla="*/ 0 w 127"/>
                  <a:gd name="T61" fmla="*/ 0 h 57"/>
                  <a:gd name="T62" fmla="*/ 1 w 127"/>
                  <a:gd name="T63" fmla="*/ 0 h 57"/>
                  <a:gd name="T64" fmla="*/ 1 w 127"/>
                  <a:gd name="T65" fmla="*/ 0 h 57"/>
                  <a:gd name="T66" fmla="*/ 1 w 127"/>
                  <a:gd name="T67" fmla="*/ 0 h 57"/>
                  <a:gd name="T68" fmla="*/ 1 w 127"/>
                  <a:gd name="T69" fmla="*/ 0 h 57"/>
                  <a:gd name="T70" fmla="*/ 1 w 127"/>
                  <a:gd name="T71" fmla="*/ 0 h 57"/>
                  <a:gd name="T72" fmla="*/ 1 w 127"/>
                  <a:gd name="T73" fmla="*/ 0 h 57"/>
                  <a:gd name="T74" fmla="*/ 1 w 127"/>
                  <a:gd name="T75" fmla="*/ 0 h 57"/>
                  <a:gd name="T76" fmla="*/ 1 w 127"/>
                  <a:gd name="T77" fmla="*/ 0 h 57"/>
                  <a:gd name="T78" fmla="*/ 1 w 127"/>
                  <a:gd name="T79" fmla="*/ 0 h 57"/>
                  <a:gd name="T80" fmla="*/ 1 w 127"/>
                  <a:gd name="T81" fmla="*/ 0 h 57"/>
                  <a:gd name="T82" fmla="*/ 1 w 127"/>
                  <a:gd name="T83" fmla="*/ 0 h 57"/>
                  <a:gd name="T84" fmla="*/ 1 w 127"/>
                  <a:gd name="T85" fmla="*/ 0 h 57"/>
                  <a:gd name="T86" fmla="*/ 1 w 127"/>
                  <a:gd name="T87" fmla="*/ 0 h 57"/>
                  <a:gd name="T88" fmla="*/ 1 w 127"/>
                  <a:gd name="T89" fmla="*/ 0 h 57"/>
                  <a:gd name="T90" fmla="*/ 1 w 127"/>
                  <a:gd name="T91" fmla="*/ 0 h 57"/>
                  <a:gd name="T92" fmla="*/ 1 w 127"/>
                  <a:gd name="T93" fmla="*/ 0 h 57"/>
                  <a:gd name="T94" fmla="*/ 1 w 127"/>
                  <a:gd name="T95" fmla="*/ 0 h 57"/>
                  <a:gd name="T96" fmla="*/ 1 w 127"/>
                  <a:gd name="T97" fmla="*/ 0 h 57"/>
                  <a:gd name="T98" fmla="*/ 1 w 127"/>
                  <a:gd name="T99" fmla="*/ 0 h 5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7"/>
                  <a:gd name="T151" fmla="*/ 0 h 57"/>
                  <a:gd name="T152" fmla="*/ 127 w 127"/>
                  <a:gd name="T153" fmla="*/ 57 h 5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7" h="57">
                    <a:moveTo>
                      <a:pt x="105" y="0"/>
                    </a:moveTo>
                    <a:lnTo>
                      <a:pt x="110" y="0"/>
                    </a:lnTo>
                    <a:lnTo>
                      <a:pt x="116" y="0"/>
                    </a:lnTo>
                    <a:lnTo>
                      <a:pt x="121" y="0"/>
                    </a:lnTo>
                    <a:lnTo>
                      <a:pt x="127" y="0"/>
                    </a:lnTo>
                    <a:lnTo>
                      <a:pt x="127" y="2"/>
                    </a:lnTo>
                    <a:lnTo>
                      <a:pt x="127" y="4"/>
                    </a:lnTo>
                    <a:lnTo>
                      <a:pt x="123" y="6"/>
                    </a:lnTo>
                    <a:lnTo>
                      <a:pt x="118" y="7"/>
                    </a:lnTo>
                    <a:lnTo>
                      <a:pt x="114" y="8"/>
                    </a:lnTo>
                    <a:lnTo>
                      <a:pt x="109" y="10"/>
                    </a:lnTo>
                    <a:lnTo>
                      <a:pt x="105" y="12"/>
                    </a:lnTo>
                    <a:lnTo>
                      <a:pt x="101" y="14"/>
                    </a:lnTo>
                    <a:lnTo>
                      <a:pt x="97" y="16"/>
                    </a:lnTo>
                    <a:lnTo>
                      <a:pt x="92" y="18"/>
                    </a:lnTo>
                    <a:lnTo>
                      <a:pt x="88" y="21"/>
                    </a:lnTo>
                    <a:lnTo>
                      <a:pt x="84" y="23"/>
                    </a:lnTo>
                    <a:lnTo>
                      <a:pt x="80" y="24"/>
                    </a:lnTo>
                    <a:lnTo>
                      <a:pt x="75" y="26"/>
                    </a:lnTo>
                    <a:lnTo>
                      <a:pt x="70" y="28"/>
                    </a:lnTo>
                    <a:lnTo>
                      <a:pt x="67" y="30"/>
                    </a:lnTo>
                    <a:lnTo>
                      <a:pt x="63" y="32"/>
                    </a:lnTo>
                    <a:lnTo>
                      <a:pt x="58" y="34"/>
                    </a:lnTo>
                    <a:lnTo>
                      <a:pt x="51" y="38"/>
                    </a:lnTo>
                    <a:lnTo>
                      <a:pt x="44" y="41"/>
                    </a:lnTo>
                    <a:lnTo>
                      <a:pt x="36" y="43"/>
                    </a:lnTo>
                    <a:lnTo>
                      <a:pt x="30" y="46"/>
                    </a:lnTo>
                    <a:lnTo>
                      <a:pt x="21" y="48"/>
                    </a:lnTo>
                    <a:lnTo>
                      <a:pt x="15" y="51"/>
                    </a:lnTo>
                    <a:lnTo>
                      <a:pt x="7" y="53"/>
                    </a:lnTo>
                    <a:lnTo>
                      <a:pt x="0" y="57"/>
                    </a:lnTo>
                    <a:lnTo>
                      <a:pt x="4" y="52"/>
                    </a:lnTo>
                    <a:lnTo>
                      <a:pt x="10" y="48"/>
                    </a:lnTo>
                    <a:lnTo>
                      <a:pt x="15" y="45"/>
                    </a:lnTo>
                    <a:lnTo>
                      <a:pt x="20" y="42"/>
                    </a:lnTo>
                    <a:lnTo>
                      <a:pt x="26" y="39"/>
                    </a:lnTo>
                    <a:lnTo>
                      <a:pt x="32" y="35"/>
                    </a:lnTo>
                    <a:lnTo>
                      <a:pt x="38" y="33"/>
                    </a:lnTo>
                    <a:lnTo>
                      <a:pt x="44" y="31"/>
                    </a:lnTo>
                    <a:lnTo>
                      <a:pt x="51" y="27"/>
                    </a:lnTo>
                    <a:lnTo>
                      <a:pt x="58" y="24"/>
                    </a:lnTo>
                    <a:lnTo>
                      <a:pt x="63" y="22"/>
                    </a:lnTo>
                    <a:lnTo>
                      <a:pt x="67" y="21"/>
                    </a:lnTo>
                    <a:lnTo>
                      <a:pt x="70" y="18"/>
                    </a:lnTo>
                    <a:lnTo>
                      <a:pt x="75" y="17"/>
                    </a:lnTo>
                    <a:lnTo>
                      <a:pt x="83" y="13"/>
                    </a:lnTo>
                    <a:lnTo>
                      <a:pt x="90" y="10"/>
                    </a:lnTo>
                    <a:lnTo>
                      <a:pt x="98" y="5"/>
                    </a:lnTo>
                    <a:lnTo>
                      <a:pt x="10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97" name="Freeform 46"/>
              <p:cNvSpPr>
                <a:spLocks/>
              </p:cNvSpPr>
              <p:nvPr/>
            </p:nvSpPr>
            <p:spPr bwMode="auto">
              <a:xfrm>
                <a:off x="4779" y="2190"/>
                <a:ext cx="56" cy="39"/>
              </a:xfrm>
              <a:custGeom>
                <a:avLst/>
                <a:gdLst>
                  <a:gd name="T0" fmla="*/ 1 w 112"/>
                  <a:gd name="T1" fmla="*/ 0 h 79"/>
                  <a:gd name="T2" fmla="*/ 1 w 112"/>
                  <a:gd name="T3" fmla="*/ 0 h 79"/>
                  <a:gd name="T4" fmla="*/ 1 w 112"/>
                  <a:gd name="T5" fmla="*/ 0 h 79"/>
                  <a:gd name="T6" fmla="*/ 1 w 112"/>
                  <a:gd name="T7" fmla="*/ 0 h 79"/>
                  <a:gd name="T8" fmla="*/ 1 w 112"/>
                  <a:gd name="T9" fmla="*/ 0 h 79"/>
                  <a:gd name="T10" fmla="*/ 1 w 112"/>
                  <a:gd name="T11" fmla="*/ 0 h 79"/>
                  <a:gd name="T12" fmla="*/ 1 w 112"/>
                  <a:gd name="T13" fmla="*/ 0 h 79"/>
                  <a:gd name="T14" fmla="*/ 1 w 112"/>
                  <a:gd name="T15" fmla="*/ 0 h 79"/>
                  <a:gd name="T16" fmla="*/ 1 w 112"/>
                  <a:gd name="T17" fmla="*/ 0 h 79"/>
                  <a:gd name="T18" fmla="*/ 1 w 112"/>
                  <a:gd name="T19" fmla="*/ 0 h 79"/>
                  <a:gd name="T20" fmla="*/ 1 w 112"/>
                  <a:gd name="T21" fmla="*/ 0 h 79"/>
                  <a:gd name="T22" fmla="*/ 1 w 112"/>
                  <a:gd name="T23" fmla="*/ 0 h 79"/>
                  <a:gd name="T24" fmla="*/ 1 w 112"/>
                  <a:gd name="T25" fmla="*/ 0 h 79"/>
                  <a:gd name="T26" fmla="*/ 1 w 112"/>
                  <a:gd name="T27" fmla="*/ 0 h 79"/>
                  <a:gd name="T28" fmla="*/ 1 w 112"/>
                  <a:gd name="T29" fmla="*/ 0 h 79"/>
                  <a:gd name="T30" fmla="*/ 1 w 112"/>
                  <a:gd name="T31" fmla="*/ 0 h 79"/>
                  <a:gd name="T32" fmla="*/ 1 w 112"/>
                  <a:gd name="T33" fmla="*/ 0 h 79"/>
                  <a:gd name="T34" fmla="*/ 1 w 112"/>
                  <a:gd name="T35" fmla="*/ 0 h 79"/>
                  <a:gd name="T36" fmla="*/ 1 w 112"/>
                  <a:gd name="T37" fmla="*/ 0 h 79"/>
                  <a:gd name="T38" fmla="*/ 1 w 112"/>
                  <a:gd name="T39" fmla="*/ 0 h 79"/>
                  <a:gd name="T40" fmla="*/ 1 w 112"/>
                  <a:gd name="T41" fmla="*/ 0 h 79"/>
                  <a:gd name="T42" fmla="*/ 1 w 112"/>
                  <a:gd name="T43" fmla="*/ 0 h 79"/>
                  <a:gd name="T44" fmla="*/ 1 w 112"/>
                  <a:gd name="T45" fmla="*/ 0 h 79"/>
                  <a:gd name="T46" fmla="*/ 1 w 112"/>
                  <a:gd name="T47" fmla="*/ 0 h 79"/>
                  <a:gd name="T48" fmla="*/ 1 w 112"/>
                  <a:gd name="T49" fmla="*/ 0 h 79"/>
                  <a:gd name="T50" fmla="*/ 1 w 112"/>
                  <a:gd name="T51" fmla="*/ 0 h 79"/>
                  <a:gd name="T52" fmla="*/ 1 w 112"/>
                  <a:gd name="T53" fmla="*/ 0 h 79"/>
                  <a:gd name="T54" fmla="*/ 1 w 112"/>
                  <a:gd name="T55" fmla="*/ 0 h 79"/>
                  <a:gd name="T56" fmla="*/ 1 w 112"/>
                  <a:gd name="T57" fmla="*/ 0 h 79"/>
                  <a:gd name="T58" fmla="*/ 1 w 112"/>
                  <a:gd name="T59" fmla="*/ 0 h 79"/>
                  <a:gd name="T60" fmla="*/ 1 w 112"/>
                  <a:gd name="T61" fmla="*/ 0 h 79"/>
                  <a:gd name="T62" fmla="*/ 1 w 112"/>
                  <a:gd name="T63" fmla="*/ 0 h 79"/>
                  <a:gd name="T64" fmla="*/ 1 w 112"/>
                  <a:gd name="T65" fmla="*/ 0 h 79"/>
                  <a:gd name="T66" fmla="*/ 1 w 112"/>
                  <a:gd name="T67" fmla="*/ 0 h 79"/>
                  <a:gd name="T68" fmla="*/ 1 w 112"/>
                  <a:gd name="T69" fmla="*/ 0 h 79"/>
                  <a:gd name="T70" fmla="*/ 1 w 112"/>
                  <a:gd name="T71" fmla="*/ 0 h 79"/>
                  <a:gd name="T72" fmla="*/ 1 w 112"/>
                  <a:gd name="T73" fmla="*/ 0 h 79"/>
                  <a:gd name="T74" fmla="*/ 1 w 112"/>
                  <a:gd name="T75" fmla="*/ 0 h 79"/>
                  <a:gd name="T76" fmla="*/ 1 w 112"/>
                  <a:gd name="T77" fmla="*/ 0 h 79"/>
                  <a:gd name="T78" fmla="*/ 1 w 112"/>
                  <a:gd name="T79" fmla="*/ 0 h 79"/>
                  <a:gd name="T80" fmla="*/ 1 w 112"/>
                  <a:gd name="T81" fmla="*/ 0 h 79"/>
                  <a:gd name="T82" fmla="*/ 1 w 112"/>
                  <a:gd name="T83" fmla="*/ 0 h 79"/>
                  <a:gd name="T84" fmla="*/ 1 w 112"/>
                  <a:gd name="T85" fmla="*/ 0 h 79"/>
                  <a:gd name="T86" fmla="*/ 1 w 112"/>
                  <a:gd name="T87" fmla="*/ 0 h 79"/>
                  <a:gd name="T88" fmla="*/ 1 w 112"/>
                  <a:gd name="T89" fmla="*/ 0 h 79"/>
                  <a:gd name="T90" fmla="*/ 1 w 112"/>
                  <a:gd name="T91" fmla="*/ 0 h 79"/>
                  <a:gd name="T92" fmla="*/ 0 w 112"/>
                  <a:gd name="T93" fmla="*/ 0 h 79"/>
                  <a:gd name="T94" fmla="*/ 1 w 112"/>
                  <a:gd name="T95" fmla="*/ 0 h 79"/>
                  <a:gd name="T96" fmla="*/ 1 w 112"/>
                  <a:gd name="T97" fmla="*/ 0 h 79"/>
                  <a:gd name="T98" fmla="*/ 1 w 112"/>
                  <a:gd name="T99" fmla="*/ 0 h 79"/>
                  <a:gd name="T100" fmla="*/ 1 w 112"/>
                  <a:gd name="T101" fmla="*/ 0 h 79"/>
                  <a:gd name="T102" fmla="*/ 1 w 112"/>
                  <a:gd name="T103" fmla="*/ 0 h 79"/>
                  <a:gd name="T104" fmla="*/ 1 w 112"/>
                  <a:gd name="T105" fmla="*/ 0 h 79"/>
                  <a:gd name="T106" fmla="*/ 1 w 112"/>
                  <a:gd name="T107" fmla="*/ 0 h 79"/>
                  <a:gd name="T108" fmla="*/ 1 w 112"/>
                  <a:gd name="T109" fmla="*/ 0 h 79"/>
                  <a:gd name="T110" fmla="*/ 1 w 112"/>
                  <a:gd name="T111" fmla="*/ 0 h 79"/>
                  <a:gd name="T112" fmla="*/ 1 w 112"/>
                  <a:gd name="T113" fmla="*/ 0 h 79"/>
                  <a:gd name="T114" fmla="*/ 1 w 112"/>
                  <a:gd name="T115" fmla="*/ 0 h 79"/>
                  <a:gd name="T116" fmla="*/ 1 w 112"/>
                  <a:gd name="T117" fmla="*/ 0 h 79"/>
                  <a:gd name="T118" fmla="*/ 1 w 112"/>
                  <a:gd name="T119" fmla="*/ 0 h 79"/>
                  <a:gd name="T120" fmla="*/ 1 w 112"/>
                  <a:gd name="T121" fmla="*/ 0 h 79"/>
                  <a:gd name="T122" fmla="*/ 1 w 112"/>
                  <a:gd name="T123" fmla="*/ 0 h 7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2"/>
                  <a:gd name="T187" fmla="*/ 0 h 79"/>
                  <a:gd name="T188" fmla="*/ 112 w 112"/>
                  <a:gd name="T189" fmla="*/ 79 h 7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2" h="79">
                    <a:moveTo>
                      <a:pt x="49" y="0"/>
                    </a:moveTo>
                    <a:lnTo>
                      <a:pt x="55" y="1"/>
                    </a:lnTo>
                    <a:lnTo>
                      <a:pt x="62" y="5"/>
                    </a:lnTo>
                    <a:lnTo>
                      <a:pt x="66" y="9"/>
                    </a:lnTo>
                    <a:lnTo>
                      <a:pt x="72" y="13"/>
                    </a:lnTo>
                    <a:lnTo>
                      <a:pt x="77" y="17"/>
                    </a:lnTo>
                    <a:lnTo>
                      <a:pt x="82" y="23"/>
                    </a:lnTo>
                    <a:lnTo>
                      <a:pt x="86" y="29"/>
                    </a:lnTo>
                    <a:lnTo>
                      <a:pt x="90" y="34"/>
                    </a:lnTo>
                    <a:lnTo>
                      <a:pt x="95" y="40"/>
                    </a:lnTo>
                    <a:lnTo>
                      <a:pt x="99" y="46"/>
                    </a:lnTo>
                    <a:lnTo>
                      <a:pt x="104" y="50"/>
                    </a:lnTo>
                    <a:lnTo>
                      <a:pt x="112" y="54"/>
                    </a:lnTo>
                    <a:lnTo>
                      <a:pt x="103" y="54"/>
                    </a:lnTo>
                    <a:lnTo>
                      <a:pt x="97" y="53"/>
                    </a:lnTo>
                    <a:lnTo>
                      <a:pt x="88" y="50"/>
                    </a:lnTo>
                    <a:lnTo>
                      <a:pt x="82" y="48"/>
                    </a:lnTo>
                    <a:lnTo>
                      <a:pt x="74" y="45"/>
                    </a:lnTo>
                    <a:lnTo>
                      <a:pt x="67" y="44"/>
                    </a:lnTo>
                    <a:lnTo>
                      <a:pt x="63" y="43"/>
                    </a:lnTo>
                    <a:lnTo>
                      <a:pt x="60" y="43"/>
                    </a:lnTo>
                    <a:lnTo>
                      <a:pt x="54" y="43"/>
                    </a:lnTo>
                    <a:lnTo>
                      <a:pt x="51" y="44"/>
                    </a:lnTo>
                    <a:lnTo>
                      <a:pt x="55" y="47"/>
                    </a:lnTo>
                    <a:lnTo>
                      <a:pt x="59" y="51"/>
                    </a:lnTo>
                    <a:lnTo>
                      <a:pt x="60" y="54"/>
                    </a:lnTo>
                    <a:lnTo>
                      <a:pt x="62" y="60"/>
                    </a:lnTo>
                    <a:lnTo>
                      <a:pt x="63" y="64"/>
                    </a:lnTo>
                    <a:lnTo>
                      <a:pt x="64" y="69"/>
                    </a:lnTo>
                    <a:lnTo>
                      <a:pt x="66" y="74"/>
                    </a:lnTo>
                    <a:lnTo>
                      <a:pt x="71" y="79"/>
                    </a:lnTo>
                    <a:lnTo>
                      <a:pt x="66" y="78"/>
                    </a:lnTo>
                    <a:lnTo>
                      <a:pt x="62" y="77"/>
                    </a:lnTo>
                    <a:lnTo>
                      <a:pt x="57" y="76"/>
                    </a:lnTo>
                    <a:lnTo>
                      <a:pt x="53" y="74"/>
                    </a:lnTo>
                    <a:lnTo>
                      <a:pt x="49" y="72"/>
                    </a:lnTo>
                    <a:lnTo>
                      <a:pt x="44" y="70"/>
                    </a:lnTo>
                    <a:lnTo>
                      <a:pt x="39" y="67"/>
                    </a:lnTo>
                    <a:lnTo>
                      <a:pt x="35" y="65"/>
                    </a:lnTo>
                    <a:lnTo>
                      <a:pt x="30" y="62"/>
                    </a:lnTo>
                    <a:lnTo>
                      <a:pt x="26" y="59"/>
                    </a:lnTo>
                    <a:lnTo>
                      <a:pt x="21" y="55"/>
                    </a:lnTo>
                    <a:lnTo>
                      <a:pt x="16" y="52"/>
                    </a:lnTo>
                    <a:lnTo>
                      <a:pt x="12" y="49"/>
                    </a:lnTo>
                    <a:lnTo>
                      <a:pt x="8" y="47"/>
                    </a:lnTo>
                    <a:lnTo>
                      <a:pt x="4" y="44"/>
                    </a:lnTo>
                    <a:lnTo>
                      <a:pt x="0" y="42"/>
                    </a:lnTo>
                    <a:lnTo>
                      <a:pt x="4" y="36"/>
                    </a:lnTo>
                    <a:lnTo>
                      <a:pt x="9" y="33"/>
                    </a:lnTo>
                    <a:lnTo>
                      <a:pt x="15" y="31"/>
                    </a:lnTo>
                    <a:lnTo>
                      <a:pt x="21" y="31"/>
                    </a:lnTo>
                    <a:lnTo>
                      <a:pt x="21" y="28"/>
                    </a:lnTo>
                    <a:lnTo>
                      <a:pt x="20" y="26"/>
                    </a:lnTo>
                    <a:lnTo>
                      <a:pt x="25" y="23"/>
                    </a:lnTo>
                    <a:lnTo>
                      <a:pt x="28" y="20"/>
                    </a:lnTo>
                    <a:lnTo>
                      <a:pt x="31" y="16"/>
                    </a:lnTo>
                    <a:lnTo>
                      <a:pt x="34" y="13"/>
                    </a:lnTo>
                    <a:lnTo>
                      <a:pt x="37" y="9"/>
                    </a:lnTo>
                    <a:lnTo>
                      <a:pt x="40" y="5"/>
                    </a:lnTo>
                    <a:lnTo>
                      <a:pt x="44" y="1"/>
                    </a:lnTo>
                    <a:lnTo>
                      <a:pt x="49" y="0"/>
                    </a:lnTo>
                    <a:close/>
                  </a:path>
                </a:pathLst>
              </a:custGeom>
              <a:solidFill>
                <a:srgbClr val="FFD6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98" name="Freeform 47"/>
              <p:cNvSpPr>
                <a:spLocks/>
              </p:cNvSpPr>
              <p:nvPr/>
            </p:nvSpPr>
            <p:spPr bwMode="auto">
              <a:xfrm>
                <a:off x="4449" y="2197"/>
                <a:ext cx="106" cy="71"/>
              </a:xfrm>
              <a:custGeom>
                <a:avLst/>
                <a:gdLst>
                  <a:gd name="T0" fmla="*/ 1 w 212"/>
                  <a:gd name="T1" fmla="*/ 0 h 143"/>
                  <a:gd name="T2" fmla="*/ 1 w 212"/>
                  <a:gd name="T3" fmla="*/ 0 h 143"/>
                  <a:gd name="T4" fmla="*/ 1 w 212"/>
                  <a:gd name="T5" fmla="*/ 0 h 143"/>
                  <a:gd name="T6" fmla="*/ 1 w 212"/>
                  <a:gd name="T7" fmla="*/ 0 h 143"/>
                  <a:gd name="T8" fmla="*/ 1 w 212"/>
                  <a:gd name="T9" fmla="*/ 0 h 143"/>
                  <a:gd name="T10" fmla="*/ 1 w 212"/>
                  <a:gd name="T11" fmla="*/ 0 h 143"/>
                  <a:gd name="T12" fmla="*/ 1 w 212"/>
                  <a:gd name="T13" fmla="*/ 0 h 143"/>
                  <a:gd name="T14" fmla="*/ 1 w 212"/>
                  <a:gd name="T15" fmla="*/ 0 h 143"/>
                  <a:gd name="T16" fmla="*/ 1 w 212"/>
                  <a:gd name="T17" fmla="*/ 0 h 143"/>
                  <a:gd name="T18" fmla="*/ 1 w 212"/>
                  <a:gd name="T19" fmla="*/ 0 h 143"/>
                  <a:gd name="T20" fmla="*/ 1 w 212"/>
                  <a:gd name="T21" fmla="*/ 0 h 143"/>
                  <a:gd name="T22" fmla="*/ 1 w 212"/>
                  <a:gd name="T23" fmla="*/ 0 h 143"/>
                  <a:gd name="T24" fmla="*/ 1 w 212"/>
                  <a:gd name="T25" fmla="*/ 0 h 143"/>
                  <a:gd name="T26" fmla="*/ 1 w 212"/>
                  <a:gd name="T27" fmla="*/ 0 h 143"/>
                  <a:gd name="T28" fmla="*/ 1 w 212"/>
                  <a:gd name="T29" fmla="*/ 0 h 143"/>
                  <a:gd name="T30" fmla="*/ 1 w 212"/>
                  <a:gd name="T31" fmla="*/ 0 h 143"/>
                  <a:gd name="T32" fmla="*/ 1 w 212"/>
                  <a:gd name="T33" fmla="*/ 0 h 143"/>
                  <a:gd name="T34" fmla="*/ 1 w 212"/>
                  <a:gd name="T35" fmla="*/ 0 h 143"/>
                  <a:gd name="T36" fmla="*/ 1 w 212"/>
                  <a:gd name="T37" fmla="*/ 0 h 143"/>
                  <a:gd name="T38" fmla="*/ 1 w 212"/>
                  <a:gd name="T39" fmla="*/ 0 h 143"/>
                  <a:gd name="T40" fmla="*/ 1 w 212"/>
                  <a:gd name="T41" fmla="*/ 0 h 143"/>
                  <a:gd name="T42" fmla="*/ 1 w 212"/>
                  <a:gd name="T43" fmla="*/ 0 h 143"/>
                  <a:gd name="T44" fmla="*/ 1 w 212"/>
                  <a:gd name="T45" fmla="*/ 0 h 143"/>
                  <a:gd name="T46" fmla="*/ 1 w 212"/>
                  <a:gd name="T47" fmla="*/ 0 h 143"/>
                  <a:gd name="T48" fmla="*/ 1 w 212"/>
                  <a:gd name="T49" fmla="*/ 0 h 143"/>
                  <a:gd name="T50" fmla="*/ 1 w 212"/>
                  <a:gd name="T51" fmla="*/ 0 h 143"/>
                  <a:gd name="T52" fmla="*/ 1 w 212"/>
                  <a:gd name="T53" fmla="*/ 0 h 143"/>
                  <a:gd name="T54" fmla="*/ 1 w 212"/>
                  <a:gd name="T55" fmla="*/ 0 h 143"/>
                  <a:gd name="T56" fmla="*/ 1 w 212"/>
                  <a:gd name="T57" fmla="*/ 0 h 143"/>
                  <a:gd name="T58" fmla="*/ 1 w 212"/>
                  <a:gd name="T59" fmla="*/ 0 h 143"/>
                  <a:gd name="T60" fmla="*/ 1 w 212"/>
                  <a:gd name="T61" fmla="*/ 0 h 143"/>
                  <a:gd name="T62" fmla="*/ 1 w 212"/>
                  <a:gd name="T63" fmla="*/ 0 h 14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2"/>
                  <a:gd name="T97" fmla="*/ 0 h 143"/>
                  <a:gd name="T98" fmla="*/ 212 w 212"/>
                  <a:gd name="T99" fmla="*/ 143 h 14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2" h="143">
                    <a:moveTo>
                      <a:pt x="212" y="0"/>
                    </a:moveTo>
                    <a:lnTo>
                      <a:pt x="210" y="3"/>
                    </a:lnTo>
                    <a:lnTo>
                      <a:pt x="207" y="6"/>
                    </a:lnTo>
                    <a:lnTo>
                      <a:pt x="204" y="11"/>
                    </a:lnTo>
                    <a:lnTo>
                      <a:pt x="200" y="14"/>
                    </a:lnTo>
                    <a:lnTo>
                      <a:pt x="194" y="17"/>
                    </a:lnTo>
                    <a:lnTo>
                      <a:pt x="189" y="20"/>
                    </a:lnTo>
                    <a:lnTo>
                      <a:pt x="183" y="23"/>
                    </a:lnTo>
                    <a:lnTo>
                      <a:pt x="177" y="27"/>
                    </a:lnTo>
                    <a:lnTo>
                      <a:pt x="170" y="29"/>
                    </a:lnTo>
                    <a:lnTo>
                      <a:pt x="163" y="32"/>
                    </a:lnTo>
                    <a:lnTo>
                      <a:pt x="156" y="35"/>
                    </a:lnTo>
                    <a:lnTo>
                      <a:pt x="150" y="39"/>
                    </a:lnTo>
                    <a:lnTo>
                      <a:pt x="142" y="41"/>
                    </a:lnTo>
                    <a:lnTo>
                      <a:pt x="137" y="46"/>
                    </a:lnTo>
                    <a:lnTo>
                      <a:pt x="132" y="49"/>
                    </a:lnTo>
                    <a:lnTo>
                      <a:pt x="128" y="53"/>
                    </a:lnTo>
                    <a:lnTo>
                      <a:pt x="122" y="55"/>
                    </a:lnTo>
                    <a:lnTo>
                      <a:pt x="118" y="57"/>
                    </a:lnTo>
                    <a:lnTo>
                      <a:pt x="114" y="60"/>
                    </a:lnTo>
                    <a:lnTo>
                      <a:pt x="110" y="64"/>
                    </a:lnTo>
                    <a:lnTo>
                      <a:pt x="105" y="66"/>
                    </a:lnTo>
                    <a:lnTo>
                      <a:pt x="100" y="69"/>
                    </a:lnTo>
                    <a:lnTo>
                      <a:pt x="96" y="72"/>
                    </a:lnTo>
                    <a:lnTo>
                      <a:pt x="93" y="76"/>
                    </a:lnTo>
                    <a:lnTo>
                      <a:pt x="87" y="78"/>
                    </a:lnTo>
                    <a:lnTo>
                      <a:pt x="84" y="82"/>
                    </a:lnTo>
                    <a:lnTo>
                      <a:pt x="80" y="85"/>
                    </a:lnTo>
                    <a:lnTo>
                      <a:pt x="76" y="89"/>
                    </a:lnTo>
                    <a:lnTo>
                      <a:pt x="67" y="95"/>
                    </a:lnTo>
                    <a:lnTo>
                      <a:pt x="61" y="102"/>
                    </a:lnTo>
                    <a:lnTo>
                      <a:pt x="52" y="107"/>
                    </a:lnTo>
                    <a:lnTo>
                      <a:pt x="45" y="113"/>
                    </a:lnTo>
                    <a:lnTo>
                      <a:pt x="39" y="119"/>
                    </a:lnTo>
                    <a:lnTo>
                      <a:pt x="31" y="124"/>
                    </a:lnTo>
                    <a:lnTo>
                      <a:pt x="23" y="128"/>
                    </a:lnTo>
                    <a:lnTo>
                      <a:pt x="15" y="133"/>
                    </a:lnTo>
                    <a:lnTo>
                      <a:pt x="8" y="139"/>
                    </a:lnTo>
                    <a:lnTo>
                      <a:pt x="0" y="143"/>
                    </a:lnTo>
                    <a:lnTo>
                      <a:pt x="5" y="136"/>
                    </a:lnTo>
                    <a:lnTo>
                      <a:pt x="9" y="128"/>
                    </a:lnTo>
                    <a:lnTo>
                      <a:pt x="14" y="122"/>
                    </a:lnTo>
                    <a:lnTo>
                      <a:pt x="20" y="115"/>
                    </a:lnTo>
                    <a:lnTo>
                      <a:pt x="25" y="108"/>
                    </a:lnTo>
                    <a:lnTo>
                      <a:pt x="30" y="104"/>
                    </a:lnTo>
                    <a:lnTo>
                      <a:pt x="35" y="97"/>
                    </a:lnTo>
                    <a:lnTo>
                      <a:pt x="42" y="92"/>
                    </a:lnTo>
                    <a:lnTo>
                      <a:pt x="50" y="84"/>
                    </a:lnTo>
                    <a:lnTo>
                      <a:pt x="61" y="76"/>
                    </a:lnTo>
                    <a:lnTo>
                      <a:pt x="70" y="69"/>
                    </a:lnTo>
                    <a:lnTo>
                      <a:pt x="81" y="61"/>
                    </a:lnTo>
                    <a:lnTo>
                      <a:pt x="92" y="55"/>
                    </a:lnTo>
                    <a:lnTo>
                      <a:pt x="102" y="49"/>
                    </a:lnTo>
                    <a:lnTo>
                      <a:pt x="114" y="43"/>
                    </a:lnTo>
                    <a:lnTo>
                      <a:pt x="124" y="38"/>
                    </a:lnTo>
                    <a:lnTo>
                      <a:pt x="136" y="32"/>
                    </a:lnTo>
                    <a:lnTo>
                      <a:pt x="148" y="28"/>
                    </a:lnTo>
                    <a:lnTo>
                      <a:pt x="158" y="22"/>
                    </a:lnTo>
                    <a:lnTo>
                      <a:pt x="170" y="18"/>
                    </a:lnTo>
                    <a:lnTo>
                      <a:pt x="180" y="14"/>
                    </a:lnTo>
                    <a:lnTo>
                      <a:pt x="191" y="9"/>
                    </a:lnTo>
                    <a:lnTo>
                      <a:pt x="202" y="4"/>
                    </a:lnTo>
                    <a:lnTo>
                      <a:pt x="2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199" name="Freeform 48"/>
              <p:cNvSpPr>
                <a:spLocks/>
              </p:cNvSpPr>
              <p:nvPr/>
            </p:nvSpPr>
            <p:spPr bwMode="auto">
              <a:xfrm>
                <a:off x="4844" y="2200"/>
                <a:ext cx="59" cy="35"/>
              </a:xfrm>
              <a:custGeom>
                <a:avLst/>
                <a:gdLst>
                  <a:gd name="T0" fmla="*/ 1 w 117"/>
                  <a:gd name="T1" fmla="*/ 0 h 69"/>
                  <a:gd name="T2" fmla="*/ 1 w 117"/>
                  <a:gd name="T3" fmla="*/ 0 h 69"/>
                  <a:gd name="T4" fmla="*/ 1 w 117"/>
                  <a:gd name="T5" fmla="*/ 0 h 69"/>
                  <a:gd name="T6" fmla="*/ 1 w 117"/>
                  <a:gd name="T7" fmla="*/ 1 h 69"/>
                  <a:gd name="T8" fmla="*/ 1 w 117"/>
                  <a:gd name="T9" fmla="*/ 1 h 69"/>
                  <a:gd name="T10" fmla="*/ 1 w 117"/>
                  <a:gd name="T11" fmla="*/ 1 h 69"/>
                  <a:gd name="T12" fmla="*/ 1 w 117"/>
                  <a:gd name="T13" fmla="*/ 1 h 69"/>
                  <a:gd name="T14" fmla="*/ 1 w 117"/>
                  <a:gd name="T15" fmla="*/ 1 h 69"/>
                  <a:gd name="T16" fmla="*/ 1 w 117"/>
                  <a:gd name="T17" fmla="*/ 1 h 69"/>
                  <a:gd name="T18" fmla="*/ 1 w 117"/>
                  <a:gd name="T19" fmla="*/ 1 h 69"/>
                  <a:gd name="T20" fmla="*/ 1 w 117"/>
                  <a:gd name="T21" fmla="*/ 1 h 69"/>
                  <a:gd name="T22" fmla="*/ 1 w 117"/>
                  <a:gd name="T23" fmla="*/ 1 h 69"/>
                  <a:gd name="T24" fmla="*/ 1 w 117"/>
                  <a:gd name="T25" fmla="*/ 1 h 69"/>
                  <a:gd name="T26" fmla="*/ 1 w 117"/>
                  <a:gd name="T27" fmla="*/ 1 h 69"/>
                  <a:gd name="T28" fmla="*/ 1 w 117"/>
                  <a:gd name="T29" fmla="*/ 1 h 69"/>
                  <a:gd name="T30" fmla="*/ 1 w 117"/>
                  <a:gd name="T31" fmla="*/ 1 h 69"/>
                  <a:gd name="T32" fmla="*/ 1 w 117"/>
                  <a:gd name="T33" fmla="*/ 1 h 69"/>
                  <a:gd name="T34" fmla="*/ 1 w 117"/>
                  <a:gd name="T35" fmla="*/ 1 h 69"/>
                  <a:gd name="T36" fmla="*/ 0 w 117"/>
                  <a:gd name="T37" fmla="*/ 1 h 69"/>
                  <a:gd name="T38" fmla="*/ 1 w 117"/>
                  <a:gd name="T39" fmla="*/ 1 h 69"/>
                  <a:gd name="T40" fmla="*/ 1 w 117"/>
                  <a:gd name="T41" fmla="*/ 1 h 69"/>
                  <a:gd name="T42" fmla="*/ 1 w 117"/>
                  <a:gd name="T43" fmla="*/ 1 h 69"/>
                  <a:gd name="T44" fmla="*/ 1 w 117"/>
                  <a:gd name="T45" fmla="*/ 1 h 69"/>
                  <a:gd name="T46" fmla="*/ 1 w 117"/>
                  <a:gd name="T47" fmla="*/ 1 h 69"/>
                  <a:gd name="T48" fmla="*/ 1 w 117"/>
                  <a:gd name="T49" fmla="*/ 1 h 69"/>
                  <a:gd name="T50" fmla="*/ 1 w 117"/>
                  <a:gd name="T51" fmla="*/ 1 h 69"/>
                  <a:gd name="T52" fmla="*/ 1 w 117"/>
                  <a:gd name="T53" fmla="*/ 1 h 69"/>
                  <a:gd name="T54" fmla="*/ 1 w 117"/>
                  <a:gd name="T55" fmla="*/ 1 h 69"/>
                  <a:gd name="T56" fmla="*/ 1 w 117"/>
                  <a:gd name="T57" fmla="*/ 1 h 69"/>
                  <a:gd name="T58" fmla="*/ 1 w 117"/>
                  <a:gd name="T59" fmla="*/ 1 h 69"/>
                  <a:gd name="T60" fmla="*/ 1 w 117"/>
                  <a:gd name="T61" fmla="*/ 1 h 69"/>
                  <a:gd name="T62" fmla="*/ 1 w 117"/>
                  <a:gd name="T63" fmla="*/ 1 h 69"/>
                  <a:gd name="T64" fmla="*/ 1 w 117"/>
                  <a:gd name="T65" fmla="*/ 1 h 69"/>
                  <a:gd name="T66" fmla="*/ 1 w 117"/>
                  <a:gd name="T67" fmla="*/ 1 h 69"/>
                  <a:gd name="T68" fmla="*/ 1 w 117"/>
                  <a:gd name="T69" fmla="*/ 0 h 69"/>
                  <a:gd name="T70" fmla="*/ 1 w 117"/>
                  <a:gd name="T71" fmla="*/ 0 h 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7"/>
                  <a:gd name="T109" fmla="*/ 0 h 69"/>
                  <a:gd name="T110" fmla="*/ 117 w 117"/>
                  <a:gd name="T111" fmla="*/ 69 h 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7" h="69">
                    <a:moveTo>
                      <a:pt x="112" y="0"/>
                    </a:moveTo>
                    <a:lnTo>
                      <a:pt x="115" y="0"/>
                    </a:lnTo>
                    <a:lnTo>
                      <a:pt x="117" y="0"/>
                    </a:lnTo>
                    <a:lnTo>
                      <a:pt x="110" y="5"/>
                    </a:lnTo>
                    <a:lnTo>
                      <a:pt x="104" y="10"/>
                    </a:lnTo>
                    <a:lnTo>
                      <a:pt x="97" y="14"/>
                    </a:lnTo>
                    <a:lnTo>
                      <a:pt x="90" y="20"/>
                    </a:lnTo>
                    <a:lnTo>
                      <a:pt x="82" y="24"/>
                    </a:lnTo>
                    <a:lnTo>
                      <a:pt x="75" y="28"/>
                    </a:lnTo>
                    <a:lnTo>
                      <a:pt x="68" y="32"/>
                    </a:lnTo>
                    <a:lnTo>
                      <a:pt x="60" y="36"/>
                    </a:lnTo>
                    <a:lnTo>
                      <a:pt x="53" y="40"/>
                    </a:lnTo>
                    <a:lnTo>
                      <a:pt x="45" y="44"/>
                    </a:lnTo>
                    <a:lnTo>
                      <a:pt x="37" y="47"/>
                    </a:lnTo>
                    <a:lnTo>
                      <a:pt x="30" y="51"/>
                    </a:lnTo>
                    <a:lnTo>
                      <a:pt x="22" y="56"/>
                    </a:lnTo>
                    <a:lnTo>
                      <a:pt x="14" y="60"/>
                    </a:lnTo>
                    <a:lnTo>
                      <a:pt x="7" y="64"/>
                    </a:lnTo>
                    <a:lnTo>
                      <a:pt x="0" y="69"/>
                    </a:lnTo>
                    <a:lnTo>
                      <a:pt x="5" y="62"/>
                    </a:lnTo>
                    <a:lnTo>
                      <a:pt x="11" y="57"/>
                    </a:lnTo>
                    <a:lnTo>
                      <a:pt x="18" y="50"/>
                    </a:lnTo>
                    <a:lnTo>
                      <a:pt x="25" y="46"/>
                    </a:lnTo>
                    <a:lnTo>
                      <a:pt x="31" y="41"/>
                    </a:lnTo>
                    <a:lnTo>
                      <a:pt x="39" y="36"/>
                    </a:lnTo>
                    <a:lnTo>
                      <a:pt x="46" y="32"/>
                    </a:lnTo>
                    <a:lnTo>
                      <a:pt x="54" y="29"/>
                    </a:lnTo>
                    <a:lnTo>
                      <a:pt x="60" y="24"/>
                    </a:lnTo>
                    <a:lnTo>
                      <a:pt x="69" y="22"/>
                    </a:lnTo>
                    <a:lnTo>
                      <a:pt x="75" y="17"/>
                    </a:lnTo>
                    <a:lnTo>
                      <a:pt x="83" y="14"/>
                    </a:lnTo>
                    <a:lnTo>
                      <a:pt x="90" y="11"/>
                    </a:lnTo>
                    <a:lnTo>
                      <a:pt x="97" y="7"/>
                    </a:lnTo>
                    <a:lnTo>
                      <a:pt x="105" y="4"/>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00" name="Freeform 49"/>
              <p:cNvSpPr>
                <a:spLocks/>
              </p:cNvSpPr>
              <p:nvPr/>
            </p:nvSpPr>
            <p:spPr bwMode="auto">
              <a:xfrm>
                <a:off x="5050" y="2212"/>
                <a:ext cx="38" cy="20"/>
              </a:xfrm>
              <a:custGeom>
                <a:avLst/>
                <a:gdLst>
                  <a:gd name="T0" fmla="*/ 0 w 78"/>
                  <a:gd name="T1" fmla="*/ 0 h 40"/>
                  <a:gd name="T2" fmla="*/ 0 w 78"/>
                  <a:gd name="T3" fmla="*/ 1 h 40"/>
                  <a:gd name="T4" fmla="*/ 0 w 78"/>
                  <a:gd name="T5" fmla="*/ 1 h 40"/>
                  <a:gd name="T6" fmla="*/ 0 w 78"/>
                  <a:gd name="T7" fmla="*/ 1 h 40"/>
                  <a:gd name="T8" fmla="*/ 0 w 78"/>
                  <a:gd name="T9" fmla="*/ 1 h 40"/>
                  <a:gd name="T10" fmla="*/ 0 w 78"/>
                  <a:gd name="T11" fmla="*/ 1 h 40"/>
                  <a:gd name="T12" fmla="*/ 0 w 78"/>
                  <a:gd name="T13" fmla="*/ 1 h 40"/>
                  <a:gd name="T14" fmla="*/ 0 w 78"/>
                  <a:gd name="T15" fmla="*/ 1 h 40"/>
                  <a:gd name="T16" fmla="*/ 0 w 78"/>
                  <a:gd name="T17" fmla="*/ 1 h 40"/>
                  <a:gd name="T18" fmla="*/ 0 w 78"/>
                  <a:gd name="T19" fmla="*/ 1 h 40"/>
                  <a:gd name="T20" fmla="*/ 0 w 78"/>
                  <a:gd name="T21" fmla="*/ 1 h 40"/>
                  <a:gd name="T22" fmla="*/ 0 w 78"/>
                  <a:gd name="T23" fmla="*/ 1 h 40"/>
                  <a:gd name="T24" fmla="*/ 0 w 78"/>
                  <a:gd name="T25" fmla="*/ 1 h 40"/>
                  <a:gd name="T26" fmla="*/ 0 w 78"/>
                  <a:gd name="T27" fmla="*/ 1 h 40"/>
                  <a:gd name="T28" fmla="*/ 0 w 78"/>
                  <a:gd name="T29" fmla="*/ 1 h 40"/>
                  <a:gd name="T30" fmla="*/ 0 w 78"/>
                  <a:gd name="T31" fmla="*/ 1 h 40"/>
                  <a:gd name="T32" fmla="*/ 0 w 78"/>
                  <a:gd name="T33" fmla="*/ 1 h 40"/>
                  <a:gd name="T34" fmla="*/ 0 w 78"/>
                  <a:gd name="T35" fmla="*/ 1 h 40"/>
                  <a:gd name="T36" fmla="*/ 0 w 78"/>
                  <a:gd name="T37" fmla="*/ 1 h 40"/>
                  <a:gd name="T38" fmla="*/ 0 w 78"/>
                  <a:gd name="T39" fmla="*/ 1 h 40"/>
                  <a:gd name="T40" fmla="*/ 0 w 78"/>
                  <a:gd name="T41" fmla="*/ 1 h 40"/>
                  <a:gd name="T42" fmla="*/ 0 w 78"/>
                  <a:gd name="T43" fmla="*/ 1 h 40"/>
                  <a:gd name="T44" fmla="*/ 0 w 78"/>
                  <a:gd name="T45" fmla="*/ 1 h 40"/>
                  <a:gd name="T46" fmla="*/ 0 w 78"/>
                  <a:gd name="T47" fmla="*/ 1 h 40"/>
                  <a:gd name="T48" fmla="*/ 0 w 78"/>
                  <a:gd name="T49" fmla="*/ 1 h 40"/>
                  <a:gd name="T50" fmla="*/ 0 w 78"/>
                  <a:gd name="T51" fmla="*/ 1 h 40"/>
                  <a:gd name="T52" fmla="*/ 0 w 78"/>
                  <a:gd name="T53" fmla="*/ 1 h 40"/>
                  <a:gd name="T54" fmla="*/ 0 w 78"/>
                  <a:gd name="T55" fmla="*/ 1 h 40"/>
                  <a:gd name="T56" fmla="*/ 0 w 78"/>
                  <a:gd name="T57" fmla="*/ 1 h 40"/>
                  <a:gd name="T58" fmla="*/ 0 w 78"/>
                  <a:gd name="T59" fmla="*/ 1 h 40"/>
                  <a:gd name="T60" fmla="*/ 0 w 78"/>
                  <a:gd name="T61" fmla="*/ 1 h 40"/>
                  <a:gd name="T62" fmla="*/ 0 w 78"/>
                  <a:gd name="T63" fmla="*/ 1 h 40"/>
                  <a:gd name="T64" fmla="*/ 0 w 78"/>
                  <a:gd name="T65" fmla="*/ 1 h 40"/>
                  <a:gd name="T66" fmla="*/ 0 w 78"/>
                  <a:gd name="T67" fmla="*/ 1 h 40"/>
                  <a:gd name="T68" fmla="*/ 0 w 78"/>
                  <a:gd name="T69" fmla="*/ 1 h 40"/>
                  <a:gd name="T70" fmla="*/ 0 w 78"/>
                  <a:gd name="T71" fmla="*/ 1 h 40"/>
                  <a:gd name="T72" fmla="*/ 0 w 78"/>
                  <a:gd name="T73" fmla="*/ 1 h 40"/>
                  <a:gd name="T74" fmla="*/ 0 w 78"/>
                  <a:gd name="T75" fmla="*/ 1 h 40"/>
                  <a:gd name="T76" fmla="*/ 0 w 78"/>
                  <a:gd name="T77" fmla="*/ 0 h 40"/>
                  <a:gd name="T78" fmla="*/ 0 w 78"/>
                  <a:gd name="T79" fmla="*/ 0 h 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8"/>
                  <a:gd name="T121" fmla="*/ 0 h 40"/>
                  <a:gd name="T122" fmla="*/ 78 w 78"/>
                  <a:gd name="T123" fmla="*/ 40 h 4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8" h="40">
                    <a:moveTo>
                      <a:pt x="69" y="0"/>
                    </a:moveTo>
                    <a:lnTo>
                      <a:pt x="73" y="1"/>
                    </a:lnTo>
                    <a:lnTo>
                      <a:pt x="77" y="5"/>
                    </a:lnTo>
                    <a:lnTo>
                      <a:pt x="77" y="9"/>
                    </a:lnTo>
                    <a:lnTo>
                      <a:pt x="78" y="15"/>
                    </a:lnTo>
                    <a:lnTo>
                      <a:pt x="78" y="19"/>
                    </a:lnTo>
                    <a:lnTo>
                      <a:pt x="78" y="23"/>
                    </a:lnTo>
                    <a:lnTo>
                      <a:pt x="73" y="24"/>
                    </a:lnTo>
                    <a:lnTo>
                      <a:pt x="68" y="25"/>
                    </a:lnTo>
                    <a:lnTo>
                      <a:pt x="63" y="26"/>
                    </a:lnTo>
                    <a:lnTo>
                      <a:pt x="58" y="27"/>
                    </a:lnTo>
                    <a:lnTo>
                      <a:pt x="53" y="28"/>
                    </a:lnTo>
                    <a:lnTo>
                      <a:pt x="48" y="30"/>
                    </a:lnTo>
                    <a:lnTo>
                      <a:pt x="43" y="30"/>
                    </a:lnTo>
                    <a:lnTo>
                      <a:pt x="38" y="33"/>
                    </a:lnTo>
                    <a:lnTo>
                      <a:pt x="33" y="33"/>
                    </a:lnTo>
                    <a:lnTo>
                      <a:pt x="28" y="34"/>
                    </a:lnTo>
                    <a:lnTo>
                      <a:pt x="23" y="35"/>
                    </a:lnTo>
                    <a:lnTo>
                      <a:pt x="18" y="36"/>
                    </a:lnTo>
                    <a:lnTo>
                      <a:pt x="13" y="37"/>
                    </a:lnTo>
                    <a:lnTo>
                      <a:pt x="9" y="38"/>
                    </a:lnTo>
                    <a:lnTo>
                      <a:pt x="4" y="38"/>
                    </a:lnTo>
                    <a:lnTo>
                      <a:pt x="0" y="40"/>
                    </a:lnTo>
                    <a:lnTo>
                      <a:pt x="3" y="37"/>
                    </a:lnTo>
                    <a:lnTo>
                      <a:pt x="6" y="34"/>
                    </a:lnTo>
                    <a:lnTo>
                      <a:pt x="11" y="32"/>
                    </a:lnTo>
                    <a:lnTo>
                      <a:pt x="16" y="29"/>
                    </a:lnTo>
                    <a:lnTo>
                      <a:pt x="20" y="27"/>
                    </a:lnTo>
                    <a:lnTo>
                      <a:pt x="25" y="25"/>
                    </a:lnTo>
                    <a:lnTo>
                      <a:pt x="29" y="23"/>
                    </a:lnTo>
                    <a:lnTo>
                      <a:pt x="33" y="21"/>
                    </a:lnTo>
                    <a:lnTo>
                      <a:pt x="38" y="18"/>
                    </a:lnTo>
                    <a:lnTo>
                      <a:pt x="43" y="16"/>
                    </a:lnTo>
                    <a:lnTo>
                      <a:pt x="47" y="14"/>
                    </a:lnTo>
                    <a:lnTo>
                      <a:pt x="51" y="11"/>
                    </a:lnTo>
                    <a:lnTo>
                      <a:pt x="55" y="8"/>
                    </a:lnTo>
                    <a:lnTo>
                      <a:pt x="61" y="6"/>
                    </a:lnTo>
                    <a:lnTo>
                      <a:pt x="65" y="3"/>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01" name="Freeform 50"/>
              <p:cNvSpPr>
                <a:spLocks/>
              </p:cNvSpPr>
              <p:nvPr/>
            </p:nvSpPr>
            <p:spPr bwMode="auto">
              <a:xfrm>
                <a:off x="4584" y="2215"/>
                <a:ext cx="9" cy="6"/>
              </a:xfrm>
              <a:custGeom>
                <a:avLst/>
                <a:gdLst>
                  <a:gd name="T0" fmla="*/ 1 w 18"/>
                  <a:gd name="T1" fmla="*/ 0 h 13"/>
                  <a:gd name="T2" fmla="*/ 1 w 18"/>
                  <a:gd name="T3" fmla="*/ 0 h 13"/>
                  <a:gd name="T4" fmla="*/ 1 w 18"/>
                  <a:gd name="T5" fmla="*/ 0 h 13"/>
                  <a:gd name="T6" fmla="*/ 1 w 18"/>
                  <a:gd name="T7" fmla="*/ 0 h 13"/>
                  <a:gd name="T8" fmla="*/ 1 w 18"/>
                  <a:gd name="T9" fmla="*/ 0 h 13"/>
                  <a:gd name="T10" fmla="*/ 0 w 18"/>
                  <a:gd name="T11" fmla="*/ 0 h 13"/>
                  <a:gd name="T12" fmla="*/ 1 w 18"/>
                  <a:gd name="T13" fmla="*/ 0 h 13"/>
                  <a:gd name="T14" fmla="*/ 1 w 18"/>
                  <a:gd name="T15" fmla="*/ 0 h 13"/>
                  <a:gd name="T16" fmla="*/ 1 w 18"/>
                  <a:gd name="T17" fmla="*/ 0 h 13"/>
                  <a:gd name="T18" fmla="*/ 1 w 18"/>
                  <a:gd name="T19" fmla="*/ 0 h 13"/>
                  <a:gd name="T20" fmla="*/ 1 w 18"/>
                  <a:gd name="T21" fmla="*/ 0 h 13"/>
                  <a:gd name="T22" fmla="*/ 1 w 18"/>
                  <a:gd name="T23" fmla="*/ 0 h 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13"/>
                  <a:gd name="T38" fmla="*/ 18 w 18"/>
                  <a:gd name="T39" fmla="*/ 13 h 1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13">
                    <a:moveTo>
                      <a:pt x="18" y="0"/>
                    </a:moveTo>
                    <a:lnTo>
                      <a:pt x="16" y="6"/>
                    </a:lnTo>
                    <a:lnTo>
                      <a:pt x="13" y="11"/>
                    </a:lnTo>
                    <a:lnTo>
                      <a:pt x="8" y="13"/>
                    </a:lnTo>
                    <a:lnTo>
                      <a:pt x="5" y="11"/>
                    </a:lnTo>
                    <a:lnTo>
                      <a:pt x="0" y="9"/>
                    </a:lnTo>
                    <a:lnTo>
                      <a:pt x="1" y="4"/>
                    </a:lnTo>
                    <a:lnTo>
                      <a:pt x="3" y="2"/>
                    </a:lnTo>
                    <a:lnTo>
                      <a:pt x="6" y="1"/>
                    </a:lnTo>
                    <a:lnTo>
                      <a:pt x="10"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02" name="Freeform 51"/>
              <p:cNvSpPr>
                <a:spLocks/>
              </p:cNvSpPr>
              <p:nvPr/>
            </p:nvSpPr>
            <p:spPr bwMode="auto">
              <a:xfrm>
                <a:off x="4565" y="2225"/>
                <a:ext cx="6" cy="7"/>
              </a:xfrm>
              <a:custGeom>
                <a:avLst/>
                <a:gdLst>
                  <a:gd name="T0" fmla="*/ 1 w 11"/>
                  <a:gd name="T1" fmla="*/ 0 h 15"/>
                  <a:gd name="T2" fmla="*/ 1 w 11"/>
                  <a:gd name="T3" fmla="*/ 0 h 15"/>
                  <a:gd name="T4" fmla="*/ 1 w 11"/>
                  <a:gd name="T5" fmla="*/ 0 h 15"/>
                  <a:gd name="T6" fmla="*/ 1 w 11"/>
                  <a:gd name="T7" fmla="*/ 0 h 15"/>
                  <a:gd name="T8" fmla="*/ 1 w 11"/>
                  <a:gd name="T9" fmla="*/ 0 h 15"/>
                  <a:gd name="T10" fmla="*/ 1 w 11"/>
                  <a:gd name="T11" fmla="*/ 0 h 15"/>
                  <a:gd name="T12" fmla="*/ 1 w 11"/>
                  <a:gd name="T13" fmla="*/ 0 h 15"/>
                  <a:gd name="T14" fmla="*/ 0 w 11"/>
                  <a:gd name="T15" fmla="*/ 0 h 15"/>
                  <a:gd name="T16" fmla="*/ 1 w 11"/>
                  <a:gd name="T17" fmla="*/ 0 h 15"/>
                  <a:gd name="T18" fmla="*/ 1 w 11"/>
                  <a:gd name="T19" fmla="*/ 0 h 15"/>
                  <a:gd name="T20" fmla="*/ 1 w 11"/>
                  <a:gd name="T21" fmla="*/ 0 h 15"/>
                  <a:gd name="T22" fmla="*/ 1 w 11"/>
                  <a:gd name="T23" fmla="*/ 0 h 15"/>
                  <a:gd name="T24" fmla="*/ 1 w 11"/>
                  <a:gd name="T25" fmla="*/ 0 h 15"/>
                  <a:gd name="T26" fmla="*/ 1 w 11"/>
                  <a:gd name="T27" fmla="*/ 0 h 1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
                  <a:gd name="T43" fmla="*/ 0 h 15"/>
                  <a:gd name="T44" fmla="*/ 11 w 11"/>
                  <a:gd name="T45" fmla="*/ 15 h 1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 h="15">
                    <a:moveTo>
                      <a:pt x="11" y="0"/>
                    </a:moveTo>
                    <a:lnTo>
                      <a:pt x="10" y="5"/>
                    </a:lnTo>
                    <a:lnTo>
                      <a:pt x="9" y="10"/>
                    </a:lnTo>
                    <a:lnTo>
                      <a:pt x="7" y="12"/>
                    </a:lnTo>
                    <a:lnTo>
                      <a:pt x="5" y="14"/>
                    </a:lnTo>
                    <a:lnTo>
                      <a:pt x="2" y="14"/>
                    </a:lnTo>
                    <a:lnTo>
                      <a:pt x="1" y="15"/>
                    </a:lnTo>
                    <a:lnTo>
                      <a:pt x="0" y="12"/>
                    </a:lnTo>
                    <a:lnTo>
                      <a:pt x="2" y="8"/>
                    </a:lnTo>
                    <a:lnTo>
                      <a:pt x="3" y="5"/>
                    </a:lnTo>
                    <a:lnTo>
                      <a:pt x="5" y="2"/>
                    </a:lnTo>
                    <a:lnTo>
                      <a:pt x="7" y="1"/>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03" name="Freeform 52"/>
              <p:cNvSpPr>
                <a:spLocks/>
              </p:cNvSpPr>
              <p:nvPr/>
            </p:nvSpPr>
            <p:spPr bwMode="auto">
              <a:xfrm>
                <a:off x="4604" y="2230"/>
                <a:ext cx="13" cy="9"/>
              </a:xfrm>
              <a:custGeom>
                <a:avLst/>
                <a:gdLst>
                  <a:gd name="T0" fmla="*/ 1 w 26"/>
                  <a:gd name="T1" fmla="*/ 0 h 19"/>
                  <a:gd name="T2" fmla="*/ 1 w 26"/>
                  <a:gd name="T3" fmla="*/ 0 h 19"/>
                  <a:gd name="T4" fmla="*/ 1 w 26"/>
                  <a:gd name="T5" fmla="*/ 0 h 19"/>
                  <a:gd name="T6" fmla="*/ 1 w 26"/>
                  <a:gd name="T7" fmla="*/ 0 h 19"/>
                  <a:gd name="T8" fmla="*/ 1 w 26"/>
                  <a:gd name="T9" fmla="*/ 0 h 19"/>
                  <a:gd name="T10" fmla="*/ 1 w 26"/>
                  <a:gd name="T11" fmla="*/ 0 h 19"/>
                  <a:gd name="T12" fmla="*/ 1 w 26"/>
                  <a:gd name="T13" fmla="*/ 0 h 19"/>
                  <a:gd name="T14" fmla="*/ 1 w 26"/>
                  <a:gd name="T15" fmla="*/ 0 h 19"/>
                  <a:gd name="T16" fmla="*/ 1 w 26"/>
                  <a:gd name="T17" fmla="*/ 0 h 19"/>
                  <a:gd name="T18" fmla="*/ 0 w 26"/>
                  <a:gd name="T19" fmla="*/ 0 h 19"/>
                  <a:gd name="T20" fmla="*/ 1 w 26"/>
                  <a:gd name="T21" fmla="*/ 0 h 19"/>
                  <a:gd name="T22" fmla="*/ 1 w 26"/>
                  <a:gd name="T23" fmla="*/ 0 h 19"/>
                  <a:gd name="T24" fmla="*/ 1 w 26"/>
                  <a:gd name="T25" fmla="*/ 0 h 19"/>
                  <a:gd name="T26" fmla="*/ 1 w 26"/>
                  <a:gd name="T27" fmla="*/ 0 h 19"/>
                  <a:gd name="T28" fmla="*/ 1 w 26"/>
                  <a:gd name="T29" fmla="*/ 0 h 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
                  <a:gd name="T46" fmla="*/ 0 h 19"/>
                  <a:gd name="T47" fmla="*/ 26 w 26"/>
                  <a:gd name="T48" fmla="*/ 19 h 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 h="19">
                    <a:moveTo>
                      <a:pt x="18" y="0"/>
                    </a:moveTo>
                    <a:lnTo>
                      <a:pt x="23" y="0"/>
                    </a:lnTo>
                    <a:lnTo>
                      <a:pt x="26" y="2"/>
                    </a:lnTo>
                    <a:lnTo>
                      <a:pt x="25" y="4"/>
                    </a:lnTo>
                    <a:lnTo>
                      <a:pt x="21" y="7"/>
                    </a:lnTo>
                    <a:lnTo>
                      <a:pt x="16" y="10"/>
                    </a:lnTo>
                    <a:lnTo>
                      <a:pt x="11" y="14"/>
                    </a:lnTo>
                    <a:lnTo>
                      <a:pt x="4" y="17"/>
                    </a:lnTo>
                    <a:lnTo>
                      <a:pt x="1" y="19"/>
                    </a:lnTo>
                    <a:lnTo>
                      <a:pt x="0" y="17"/>
                    </a:lnTo>
                    <a:lnTo>
                      <a:pt x="4" y="10"/>
                    </a:lnTo>
                    <a:lnTo>
                      <a:pt x="11" y="6"/>
                    </a:lnTo>
                    <a:lnTo>
                      <a:pt x="14" y="3"/>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04" name="Freeform 53"/>
              <p:cNvSpPr>
                <a:spLocks/>
              </p:cNvSpPr>
              <p:nvPr/>
            </p:nvSpPr>
            <p:spPr bwMode="auto">
              <a:xfrm>
                <a:off x="5031" y="2236"/>
                <a:ext cx="64" cy="14"/>
              </a:xfrm>
              <a:custGeom>
                <a:avLst/>
                <a:gdLst>
                  <a:gd name="T0" fmla="*/ 1 w 127"/>
                  <a:gd name="T1" fmla="*/ 0 h 28"/>
                  <a:gd name="T2" fmla="*/ 1 w 127"/>
                  <a:gd name="T3" fmla="*/ 1 h 28"/>
                  <a:gd name="T4" fmla="*/ 1 w 127"/>
                  <a:gd name="T5" fmla="*/ 1 h 28"/>
                  <a:gd name="T6" fmla="*/ 1 w 127"/>
                  <a:gd name="T7" fmla="*/ 1 h 28"/>
                  <a:gd name="T8" fmla="*/ 1 w 127"/>
                  <a:gd name="T9" fmla="*/ 1 h 28"/>
                  <a:gd name="T10" fmla="*/ 1 w 127"/>
                  <a:gd name="T11" fmla="*/ 1 h 28"/>
                  <a:gd name="T12" fmla="*/ 1 w 127"/>
                  <a:gd name="T13" fmla="*/ 1 h 28"/>
                  <a:gd name="T14" fmla="*/ 1 w 127"/>
                  <a:gd name="T15" fmla="*/ 1 h 28"/>
                  <a:gd name="T16" fmla="*/ 1 w 127"/>
                  <a:gd name="T17" fmla="*/ 1 h 28"/>
                  <a:gd name="T18" fmla="*/ 1 w 127"/>
                  <a:gd name="T19" fmla="*/ 1 h 28"/>
                  <a:gd name="T20" fmla="*/ 1 w 127"/>
                  <a:gd name="T21" fmla="*/ 1 h 28"/>
                  <a:gd name="T22" fmla="*/ 1 w 127"/>
                  <a:gd name="T23" fmla="*/ 1 h 28"/>
                  <a:gd name="T24" fmla="*/ 1 w 127"/>
                  <a:gd name="T25" fmla="*/ 1 h 28"/>
                  <a:gd name="T26" fmla="*/ 1 w 127"/>
                  <a:gd name="T27" fmla="*/ 1 h 28"/>
                  <a:gd name="T28" fmla="*/ 1 w 127"/>
                  <a:gd name="T29" fmla="*/ 1 h 28"/>
                  <a:gd name="T30" fmla="*/ 1 w 127"/>
                  <a:gd name="T31" fmla="*/ 1 h 28"/>
                  <a:gd name="T32" fmla="*/ 1 w 127"/>
                  <a:gd name="T33" fmla="*/ 1 h 28"/>
                  <a:gd name="T34" fmla="*/ 1 w 127"/>
                  <a:gd name="T35" fmla="*/ 1 h 28"/>
                  <a:gd name="T36" fmla="*/ 1 w 127"/>
                  <a:gd name="T37" fmla="*/ 1 h 28"/>
                  <a:gd name="T38" fmla="*/ 1 w 127"/>
                  <a:gd name="T39" fmla="*/ 1 h 28"/>
                  <a:gd name="T40" fmla="*/ 1 w 127"/>
                  <a:gd name="T41" fmla="*/ 1 h 28"/>
                  <a:gd name="T42" fmla="*/ 1 w 127"/>
                  <a:gd name="T43" fmla="*/ 1 h 28"/>
                  <a:gd name="T44" fmla="*/ 1 w 127"/>
                  <a:gd name="T45" fmla="*/ 1 h 28"/>
                  <a:gd name="T46" fmla="*/ 1 w 127"/>
                  <a:gd name="T47" fmla="*/ 1 h 28"/>
                  <a:gd name="T48" fmla="*/ 1 w 127"/>
                  <a:gd name="T49" fmla="*/ 1 h 28"/>
                  <a:gd name="T50" fmla="*/ 1 w 127"/>
                  <a:gd name="T51" fmla="*/ 1 h 28"/>
                  <a:gd name="T52" fmla="*/ 1 w 127"/>
                  <a:gd name="T53" fmla="*/ 1 h 28"/>
                  <a:gd name="T54" fmla="*/ 1 w 127"/>
                  <a:gd name="T55" fmla="*/ 1 h 28"/>
                  <a:gd name="T56" fmla="*/ 0 w 127"/>
                  <a:gd name="T57" fmla="*/ 1 h 28"/>
                  <a:gd name="T58" fmla="*/ 1 w 127"/>
                  <a:gd name="T59" fmla="*/ 1 h 28"/>
                  <a:gd name="T60" fmla="*/ 1 w 127"/>
                  <a:gd name="T61" fmla="*/ 1 h 28"/>
                  <a:gd name="T62" fmla="*/ 1 w 127"/>
                  <a:gd name="T63" fmla="*/ 1 h 28"/>
                  <a:gd name="T64" fmla="*/ 1 w 127"/>
                  <a:gd name="T65" fmla="*/ 1 h 28"/>
                  <a:gd name="T66" fmla="*/ 1 w 127"/>
                  <a:gd name="T67" fmla="*/ 1 h 28"/>
                  <a:gd name="T68" fmla="*/ 1 w 127"/>
                  <a:gd name="T69" fmla="*/ 1 h 28"/>
                  <a:gd name="T70" fmla="*/ 1 w 127"/>
                  <a:gd name="T71" fmla="*/ 1 h 28"/>
                  <a:gd name="T72" fmla="*/ 1 w 127"/>
                  <a:gd name="T73" fmla="*/ 1 h 28"/>
                  <a:gd name="T74" fmla="*/ 1 w 127"/>
                  <a:gd name="T75" fmla="*/ 1 h 28"/>
                  <a:gd name="T76" fmla="*/ 1 w 127"/>
                  <a:gd name="T77" fmla="*/ 1 h 28"/>
                  <a:gd name="T78" fmla="*/ 1 w 127"/>
                  <a:gd name="T79" fmla="*/ 1 h 28"/>
                  <a:gd name="T80" fmla="*/ 1 w 127"/>
                  <a:gd name="T81" fmla="*/ 1 h 28"/>
                  <a:gd name="T82" fmla="*/ 1 w 127"/>
                  <a:gd name="T83" fmla="*/ 1 h 28"/>
                  <a:gd name="T84" fmla="*/ 1 w 127"/>
                  <a:gd name="T85" fmla="*/ 1 h 28"/>
                  <a:gd name="T86" fmla="*/ 1 w 127"/>
                  <a:gd name="T87" fmla="*/ 1 h 28"/>
                  <a:gd name="T88" fmla="*/ 1 w 127"/>
                  <a:gd name="T89" fmla="*/ 0 h 28"/>
                  <a:gd name="T90" fmla="*/ 1 w 127"/>
                  <a:gd name="T91" fmla="*/ 0 h 2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28"/>
                  <a:gd name="T140" fmla="*/ 127 w 127"/>
                  <a:gd name="T141" fmla="*/ 28 h 2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28">
                    <a:moveTo>
                      <a:pt x="106" y="0"/>
                    </a:moveTo>
                    <a:lnTo>
                      <a:pt x="109" y="2"/>
                    </a:lnTo>
                    <a:lnTo>
                      <a:pt x="115" y="7"/>
                    </a:lnTo>
                    <a:lnTo>
                      <a:pt x="118" y="10"/>
                    </a:lnTo>
                    <a:lnTo>
                      <a:pt x="120" y="14"/>
                    </a:lnTo>
                    <a:lnTo>
                      <a:pt x="123" y="18"/>
                    </a:lnTo>
                    <a:lnTo>
                      <a:pt x="126" y="23"/>
                    </a:lnTo>
                    <a:lnTo>
                      <a:pt x="127" y="27"/>
                    </a:lnTo>
                    <a:lnTo>
                      <a:pt x="127" y="28"/>
                    </a:lnTo>
                    <a:lnTo>
                      <a:pt x="125" y="27"/>
                    </a:lnTo>
                    <a:lnTo>
                      <a:pt x="122" y="26"/>
                    </a:lnTo>
                    <a:lnTo>
                      <a:pt x="118" y="23"/>
                    </a:lnTo>
                    <a:lnTo>
                      <a:pt x="114" y="20"/>
                    </a:lnTo>
                    <a:lnTo>
                      <a:pt x="108" y="16"/>
                    </a:lnTo>
                    <a:lnTo>
                      <a:pt x="104" y="14"/>
                    </a:lnTo>
                    <a:lnTo>
                      <a:pt x="98" y="13"/>
                    </a:lnTo>
                    <a:lnTo>
                      <a:pt x="92" y="13"/>
                    </a:lnTo>
                    <a:lnTo>
                      <a:pt x="85" y="13"/>
                    </a:lnTo>
                    <a:lnTo>
                      <a:pt x="77" y="13"/>
                    </a:lnTo>
                    <a:lnTo>
                      <a:pt x="70" y="14"/>
                    </a:lnTo>
                    <a:lnTo>
                      <a:pt x="63" y="16"/>
                    </a:lnTo>
                    <a:lnTo>
                      <a:pt x="53" y="17"/>
                    </a:lnTo>
                    <a:lnTo>
                      <a:pt x="46" y="18"/>
                    </a:lnTo>
                    <a:lnTo>
                      <a:pt x="36" y="20"/>
                    </a:lnTo>
                    <a:lnTo>
                      <a:pt x="29" y="22"/>
                    </a:lnTo>
                    <a:lnTo>
                      <a:pt x="20" y="22"/>
                    </a:lnTo>
                    <a:lnTo>
                      <a:pt x="13" y="23"/>
                    </a:lnTo>
                    <a:lnTo>
                      <a:pt x="6" y="24"/>
                    </a:lnTo>
                    <a:lnTo>
                      <a:pt x="0" y="25"/>
                    </a:lnTo>
                    <a:lnTo>
                      <a:pt x="5" y="21"/>
                    </a:lnTo>
                    <a:lnTo>
                      <a:pt x="12" y="18"/>
                    </a:lnTo>
                    <a:lnTo>
                      <a:pt x="18" y="17"/>
                    </a:lnTo>
                    <a:lnTo>
                      <a:pt x="24" y="15"/>
                    </a:lnTo>
                    <a:lnTo>
                      <a:pt x="31" y="14"/>
                    </a:lnTo>
                    <a:lnTo>
                      <a:pt x="38" y="13"/>
                    </a:lnTo>
                    <a:lnTo>
                      <a:pt x="45" y="12"/>
                    </a:lnTo>
                    <a:lnTo>
                      <a:pt x="52" y="12"/>
                    </a:lnTo>
                    <a:lnTo>
                      <a:pt x="58" y="11"/>
                    </a:lnTo>
                    <a:lnTo>
                      <a:pt x="65" y="10"/>
                    </a:lnTo>
                    <a:lnTo>
                      <a:pt x="72" y="10"/>
                    </a:lnTo>
                    <a:lnTo>
                      <a:pt x="80" y="9"/>
                    </a:lnTo>
                    <a:lnTo>
                      <a:pt x="86" y="7"/>
                    </a:lnTo>
                    <a:lnTo>
                      <a:pt x="92" y="5"/>
                    </a:lnTo>
                    <a:lnTo>
                      <a:pt x="100" y="3"/>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05" name="Freeform 54"/>
              <p:cNvSpPr>
                <a:spLocks/>
              </p:cNvSpPr>
              <p:nvPr/>
            </p:nvSpPr>
            <p:spPr bwMode="auto">
              <a:xfrm>
                <a:off x="4416" y="2238"/>
                <a:ext cx="38" cy="22"/>
              </a:xfrm>
              <a:custGeom>
                <a:avLst/>
                <a:gdLst>
                  <a:gd name="T0" fmla="*/ 1 w 76"/>
                  <a:gd name="T1" fmla="*/ 0 h 43"/>
                  <a:gd name="T2" fmla="*/ 1 w 76"/>
                  <a:gd name="T3" fmla="*/ 1 h 43"/>
                  <a:gd name="T4" fmla="*/ 1 w 76"/>
                  <a:gd name="T5" fmla="*/ 1 h 43"/>
                  <a:gd name="T6" fmla="*/ 1 w 76"/>
                  <a:gd name="T7" fmla="*/ 1 h 43"/>
                  <a:gd name="T8" fmla="*/ 1 w 76"/>
                  <a:gd name="T9" fmla="*/ 1 h 43"/>
                  <a:gd name="T10" fmla="*/ 1 w 76"/>
                  <a:gd name="T11" fmla="*/ 1 h 43"/>
                  <a:gd name="T12" fmla="*/ 1 w 76"/>
                  <a:gd name="T13" fmla="*/ 1 h 43"/>
                  <a:gd name="T14" fmla="*/ 1 w 76"/>
                  <a:gd name="T15" fmla="*/ 1 h 43"/>
                  <a:gd name="T16" fmla="*/ 1 w 76"/>
                  <a:gd name="T17" fmla="*/ 1 h 43"/>
                  <a:gd name="T18" fmla="*/ 1 w 76"/>
                  <a:gd name="T19" fmla="*/ 1 h 43"/>
                  <a:gd name="T20" fmla="*/ 1 w 76"/>
                  <a:gd name="T21" fmla="*/ 1 h 43"/>
                  <a:gd name="T22" fmla="*/ 1 w 76"/>
                  <a:gd name="T23" fmla="*/ 1 h 43"/>
                  <a:gd name="T24" fmla="*/ 1 w 76"/>
                  <a:gd name="T25" fmla="*/ 1 h 43"/>
                  <a:gd name="T26" fmla="*/ 1 w 76"/>
                  <a:gd name="T27" fmla="*/ 1 h 43"/>
                  <a:gd name="T28" fmla="*/ 1 w 76"/>
                  <a:gd name="T29" fmla="*/ 1 h 43"/>
                  <a:gd name="T30" fmla="*/ 1 w 76"/>
                  <a:gd name="T31" fmla="*/ 1 h 43"/>
                  <a:gd name="T32" fmla="*/ 0 w 76"/>
                  <a:gd name="T33" fmla="*/ 1 h 43"/>
                  <a:gd name="T34" fmla="*/ 1 w 76"/>
                  <a:gd name="T35" fmla="*/ 1 h 43"/>
                  <a:gd name="T36" fmla="*/ 1 w 76"/>
                  <a:gd name="T37" fmla="*/ 1 h 43"/>
                  <a:gd name="T38" fmla="*/ 1 w 76"/>
                  <a:gd name="T39" fmla="*/ 1 h 43"/>
                  <a:gd name="T40" fmla="*/ 1 w 76"/>
                  <a:gd name="T41" fmla="*/ 1 h 43"/>
                  <a:gd name="T42" fmla="*/ 1 w 76"/>
                  <a:gd name="T43" fmla="*/ 1 h 43"/>
                  <a:gd name="T44" fmla="*/ 1 w 76"/>
                  <a:gd name="T45" fmla="*/ 1 h 43"/>
                  <a:gd name="T46" fmla="*/ 1 w 76"/>
                  <a:gd name="T47" fmla="*/ 1 h 43"/>
                  <a:gd name="T48" fmla="*/ 1 w 76"/>
                  <a:gd name="T49" fmla="*/ 1 h 43"/>
                  <a:gd name="T50" fmla="*/ 1 w 76"/>
                  <a:gd name="T51" fmla="*/ 1 h 43"/>
                  <a:gd name="T52" fmla="*/ 1 w 76"/>
                  <a:gd name="T53" fmla="*/ 1 h 43"/>
                  <a:gd name="T54" fmla="*/ 1 w 76"/>
                  <a:gd name="T55" fmla="*/ 1 h 43"/>
                  <a:gd name="T56" fmla="*/ 1 w 76"/>
                  <a:gd name="T57" fmla="*/ 1 h 43"/>
                  <a:gd name="T58" fmla="*/ 1 w 76"/>
                  <a:gd name="T59" fmla="*/ 1 h 43"/>
                  <a:gd name="T60" fmla="*/ 1 w 76"/>
                  <a:gd name="T61" fmla="*/ 0 h 43"/>
                  <a:gd name="T62" fmla="*/ 1 w 76"/>
                  <a:gd name="T63" fmla="*/ 0 h 4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6"/>
                  <a:gd name="T97" fmla="*/ 0 h 43"/>
                  <a:gd name="T98" fmla="*/ 76 w 76"/>
                  <a:gd name="T99" fmla="*/ 43 h 4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6" h="43">
                    <a:moveTo>
                      <a:pt x="76" y="0"/>
                    </a:moveTo>
                    <a:lnTo>
                      <a:pt x="73" y="2"/>
                    </a:lnTo>
                    <a:lnTo>
                      <a:pt x="70" y="7"/>
                    </a:lnTo>
                    <a:lnTo>
                      <a:pt x="65" y="11"/>
                    </a:lnTo>
                    <a:lnTo>
                      <a:pt x="62" y="16"/>
                    </a:lnTo>
                    <a:lnTo>
                      <a:pt x="58" y="20"/>
                    </a:lnTo>
                    <a:lnTo>
                      <a:pt x="53" y="24"/>
                    </a:lnTo>
                    <a:lnTo>
                      <a:pt x="48" y="27"/>
                    </a:lnTo>
                    <a:lnTo>
                      <a:pt x="45" y="31"/>
                    </a:lnTo>
                    <a:lnTo>
                      <a:pt x="39" y="36"/>
                    </a:lnTo>
                    <a:lnTo>
                      <a:pt x="34" y="40"/>
                    </a:lnTo>
                    <a:lnTo>
                      <a:pt x="27" y="41"/>
                    </a:lnTo>
                    <a:lnTo>
                      <a:pt x="21" y="43"/>
                    </a:lnTo>
                    <a:lnTo>
                      <a:pt x="15" y="42"/>
                    </a:lnTo>
                    <a:lnTo>
                      <a:pt x="9" y="41"/>
                    </a:lnTo>
                    <a:lnTo>
                      <a:pt x="4" y="37"/>
                    </a:lnTo>
                    <a:lnTo>
                      <a:pt x="0" y="31"/>
                    </a:lnTo>
                    <a:lnTo>
                      <a:pt x="4" y="29"/>
                    </a:lnTo>
                    <a:lnTo>
                      <a:pt x="11" y="30"/>
                    </a:lnTo>
                    <a:lnTo>
                      <a:pt x="12" y="26"/>
                    </a:lnTo>
                    <a:lnTo>
                      <a:pt x="15" y="23"/>
                    </a:lnTo>
                    <a:lnTo>
                      <a:pt x="20" y="20"/>
                    </a:lnTo>
                    <a:lnTo>
                      <a:pt x="25" y="18"/>
                    </a:lnTo>
                    <a:lnTo>
                      <a:pt x="30" y="15"/>
                    </a:lnTo>
                    <a:lnTo>
                      <a:pt x="37" y="12"/>
                    </a:lnTo>
                    <a:lnTo>
                      <a:pt x="43" y="11"/>
                    </a:lnTo>
                    <a:lnTo>
                      <a:pt x="50" y="9"/>
                    </a:lnTo>
                    <a:lnTo>
                      <a:pt x="58" y="7"/>
                    </a:lnTo>
                    <a:lnTo>
                      <a:pt x="64" y="5"/>
                    </a:lnTo>
                    <a:lnTo>
                      <a:pt x="71" y="2"/>
                    </a:lnTo>
                    <a:lnTo>
                      <a:pt x="7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06" name="Freeform 55"/>
              <p:cNvSpPr>
                <a:spLocks/>
              </p:cNvSpPr>
              <p:nvPr/>
            </p:nvSpPr>
            <p:spPr bwMode="auto">
              <a:xfrm>
                <a:off x="4525" y="2238"/>
                <a:ext cx="28" cy="33"/>
              </a:xfrm>
              <a:custGeom>
                <a:avLst/>
                <a:gdLst>
                  <a:gd name="T0" fmla="*/ 0 w 57"/>
                  <a:gd name="T1" fmla="*/ 0 h 64"/>
                  <a:gd name="T2" fmla="*/ 0 w 57"/>
                  <a:gd name="T3" fmla="*/ 1 h 64"/>
                  <a:gd name="T4" fmla="*/ 0 w 57"/>
                  <a:gd name="T5" fmla="*/ 1 h 64"/>
                  <a:gd name="T6" fmla="*/ 0 w 57"/>
                  <a:gd name="T7" fmla="*/ 1 h 64"/>
                  <a:gd name="T8" fmla="*/ 0 w 57"/>
                  <a:gd name="T9" fmla="*/ 1 h 64"/>
                  <a:gd name="T10" fmla="*/ 0 w 57"/>
                  <a:gd name="T11" fmla="*/ 1 h 64"/>
                  <a:gd name="T12" fmla="*/ 0 w 57"/>
                  <a:gd name="T13" fmla="*/ 1 h 64"/>
                  <a:gd name="T14" fmla="*/ 0 w 57"/>
                  <a:gd name="T15" fmla="*/ 1 h 64"/>
                  <a:gd name="T16" fmla="*/ 0 w 57"/>
                  <a:gd name="T17" fmla="*/ 1 h 64"/>
                  <a:gd name="T18" fmla="*/ 0 w 57"/>
                  <a:gd name="T19" fmla="*/ 1 h 64"/>
                  <a:gd name="T20" fmla="*/ 0 w 57"/>
                  <a:gd name="T21" fmla="*/ 1 h 64"/>
                  <a:gd name="T22" fmla="*/ 0 w 57"/>
                  <a:gd name="T23" fmla="*/ 1 h 64"/>
                  <a:gd name="T24" fmla="*/ 0 w 57"/>
                  <a:gd name="T25" fmla="*/ 1 h 64"/>
                  <a:gd name="T26" fmla="*/ 0 w 57"/>
                  <a:gd name="T27" fmla="*/ 1 h 64"/>
                  <a:gd name="T28" fmla="*/ 0 w 57"/>
                  <a:gd name="T29" fmla="*/ 1 h 64"/>
                  <a:gd name="T30" fmla="*/ 0 w 57"/>
                  <a:gd name="T31" fmla="*/ 1 h 64"/>
                  <a:gd name="T32" fmla="*/ 0 w 57"/>
                  <a:gd name="T33" fmla="*/ 1 h 64"/>
                  <a:gd name="T34" fmla="*/ 0 w 57"/>
                  <a:gd name="T35" fmla="*/ 1 h 64"/>
                  <a:gd name="T36" fmla="*/ 0 w 57"/>
                  <a:gd name="T37" fmla="*/ 1 h 64"/>
                  <a:gd name="T38" fmla="*/ 0 w 57"/>
                  <a:gd name="T39" fmla="*/ 1 h 64"/>
                  <a:gd name="T40" fmla="*/ 0 w 57"/>
                  <a:gd name="T41" fmla="*/ 1 h 64"/>
                  <a:gd name="T42" fmla="*/ 0 w 57"/>
                  <a:gd name="T43" fmla="*/ 1 h 64"/>
                  <a:gd name="T44" fmla="*/ 0 w 57"/>
                  <a:gd name="T45" fmla="*/ 1 h 64"/>
                  <a:gd name="T46" fmla="*/ 0 w 57"/>
                  <a:gd name="T47" fmla="*/ 1 h 64"/>
                  <a:gd name="T48" fmla="*/ 0 w 57"/>
                  <a:gd name="T49" fmla="*/ 1 h 64"/>
                  <a:gd name="T50" fmla="*/ 0 w 57"/>
                  <a:gd name="T51" fmla="*/ 1 h 64"/>
                  <a:gd name="T52" fmla="*/ 0 w 57"/>
                  <a:gd name="T53" fmla="*/ 0 h 64"/>
                  <a:gd name="T54" fmla="*/ 0 w 57"/>
                  <a:gd name="T55" fmla="*/ 0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7"/>
                  <a:gd name="T85" fmla="*/ 0 h 64"/>
                  <a:gd name="T86" fmla="*/ 57 w 57"/>
                  <a:gd name="T87" fmla="*/ 64 h 6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7" h="64">
                    <a:moveTo>
                      <a:pt x="57" y="0"/>
                    </a:moveTo>
                    <a:lnTo>
                      <a:pt x="55" y="3"/>
                    </a:lnTo>
                    <a:lnTo>
                      <a:pt x="52" y="9"/>
                    </a:lnTo>
                    <a:lnTo>
                      <a:pt x="48" y="16"/>
                    </a:lnTo>
                    <a:lnTo>
                      <a:pt x="42" y="23"/>
                    </a:lnTo>
                    <a:lnTo>
                      <a:pt x="36" y="29"/>
                    </a:lnTo>
                    <a:lnTo>
                      <a:pt x="30" y="37"/>
                    </a:lnTo>
                    <a:lnTo>
                      <a:pt x="24" y="44"/>
                    </a:lnTo>
                    <a:lnTo>
                      <a:pt x="18" y="52"/>
                    </a:lnTo>
                    <a:lnTo>
                      <a:pt x="12" y="56"/>
                    </a:lnTo>
                    <a:lnTo>
                      <a:pt x="7" y="60"/>
                    </a:lnTo>
                    <a:lnTo>
                      <a:pt x="3" y="62"/>
                    </a:lnTo>
                    <a:lnTo>
                      <a:pt x="1" y="64"/>
                    </a:lnTo>
                    <a:lnTo>
                      <a:pt x="0" y="62"/>
                    </a:lnTo>
                    <a:lnTo>
                      <a:pt x="0" y="59"/>
                    </a:lnTo>
                    <a:lnTo>
                      <a:pt x="3" y="53"/>
                    </a:lnTo>
                    <a:lnTo>
                      <a:pt x="10" y="43"/>
                    </a:lnTo>
                    <a:lnTo>
                      <a:pt x="15" y="37"/>
                    </a:lnTo>
                    <a:lnTo>
                      <a:pt x="20" y="31"/>
                    </a:lnTo>
                    <a:lnTo>
                      <a:pt x="24" y="25"/>
                    </a:lnTo>
                    <a:lnTo>
                      <a:pt x="30" y="20"/>
                    </a:lnTo>
                    <a:lnTo>
                      <a:pt x="35" y="12"/>
                    </a:lnTo>
                    <a:lnTo>
                      <a:pt x="42" y="7"/>
                    </a:lnTo>
                    <a:lnTo>
                      <a:pt x="46" y="5"/>
                    </a:lnTo>
                    <a:lnTo>
                      <a:pt x="49" y="3"/>
                    </a:lnTo>
                    <a:lnTo>
                      <a:pt x="53" y="1"/>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07" name="Freeform 56"/>
              <p:cNvSpPr>
                <a:spLocks/>
              </p:cNvSpPr>
              <p:nvPr/>
            </p:nvSpPr>
            <p:spPr bwMode="auto">
              <a:xfrm>
                <a:off x="4653" y="2238"/>
                <a:ext cx="10" cy="7"/>
              </a:xfrm>
              <a:custGeom>
                <a:avLst/>
                <a:gdLst>
                  <a:gd name="T0" fmla="*/ 1 w 20"/>
                  <a:gd name="T1" fmla="*/ 0 h 12"/>
                  <a:gd name="T2" fmla="*/ 1 w 20"/>
                  <a:gd name="T3" fmla="*/ 0 h 12"/>
                  <a:gd name="T4" fmla="*/ 1 w 20"/>
                  <a:gd name="T5" fmla="*/ 1 h 12"/>
                  <a:gd name="T6" fmla="*/ 1 w 20"/>
                  <a:gd name="T7" fmla="*/ 1 h 12"/>
                  <a:gd name="T8" fmla="*/ 1 w 20"/>
                  <a:gd name="T9" fmla="*/ 1 h 12"/>
                  <a:gd name="T10" fmla="*/ 1 w 20"/>
                  <a:gd name="T11" fmla="*/ 1 h 12"/>
                  <a:gd name="T12" fmla="*/ 1 w 20"/>
                  <a:gd name="T13" fmla="*/ 1 h 12"/>
                  <a:gd name="T14" fmla="*/ 1 w 20"/>
                  <a:gd name="T15" fmla="*/ 1 h 12"/>
                  <a:gd name="T16" fmla="*/ 1 w 20"/>
                  <a:gd name="T17" fmla="*/ 1 h 12"/>
                  <a:gd name="T18" fmla="*/ 0 w 20"/>
                  <a:gd name="T19" fmla="*/ 1 h 12"/>
                  <a:gd name="T20" fmla="*/ 0 w 20"/>
                  <a:gd name="T21" fmla="*/ 1 h 12"/>
                  <a:gd name="T22" fmla="*/ 0 w 20"/>
                  <a:gd name="T23" fmla="*/ 1 h 12"/>
                  <a:gd name="T24" fmla="*/ 1 w 20"/>
                  <a:gd name="T25" fmla="*/ 0 h 12"/>
                  <a:gd name="T26" fmla="*/ 1 w 20"/>
                  <a:gd name="T27" fmla="*/ 0 h 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
                  <a:gd name="T43" fmla="*/ 0 h 12"/>
                  <a:gd name="T44" fmla="*/ 20 w 20"/>
                  <a:gd name="T45" fmla="*/ 12 h 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 h="12">
                    <a:moveTo>
                      <a:pt x="3" y="0"/>
                    </a:moveTo>
                    <a:lnTo>
                      <a:pt x="7" y="0"/>
                    </a:lnTo>
                    <a:lnTo>
                      <a:pt x="10" y="2"/>
                    </a:lnTo>
                    <a:lnTo>
                      <a:pt x="15" y="2"/>
                    </a:lnTo>
                    <a:lnTo>
                      <a:pt x="20" y="3"/>
                    </a:lnTo>
                    <a:lnTo>
                      <a:pt x="17" y="8"/>
                    </a:lnTo>
                    <a:lnTo>
                      <a:pt x="12" y="11"/>
                    </a:lnTo>
                    <a:lnTo>
                      <a:pt x="7" y="12"/>
                    </a:lnTo>
                    <a:lnTo>
                      <a:pt x="3" y="10"/>
                    </a:lnTo>
                    <a:lnTo>
                      <a:pt x="0" y="8"/>
                    </a:lnTo>
                    <a:lnTo>
                      <a:pt x="0" y="6"/>
                    </a:lnTo>
                    <a:lnTo>
                      <a:pt x="0" y="3"/>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08" name="Freeform 57"/>
              <p:cNvSpPr>
                <a:spLocks/>
              </p:cNvSpPr>
              <p:nvPr/>
            </p:nvSpPr>
            <p:spPr bwMode="auto">
              <a:xfrm>
                <a:off x="4654" y="2248"/>
                <a:ext cx="78" cy="54"/>
              </a:xfrm>
              <a:custGeom>
                <a:avLst/>
                <a:gdLst>
                  <a:gd name="T0" fmla="*/ 1 w 156"/>
                  <a:gd name="T1" fmla="*/ 0 h 107"/>
                  <a:gd name="T2" fmla="*/ 1 w 156"/>
                  <a:gd name="T3" fmla="*/ 0 h 107"/>
                  <a:gd name="T4" fmla="*/ 1 w 156"/>
                  <a:gd name="T5" fmla="*/ 0 h 107"/>
                  <a:gd name="T6" fmla="*/ 1 w 156"/>
                  <a:gd name="T7" fmla="*/ 1 h 107"/>
                  <a:gd name="T8" fmla="*/ 1 w 156"/>
                  <a:gd name="T9" fmla="*/ 1 h 107"/>
                  <a:gd name="T10" fmla="*/ 1 w 156"/>
                  <a:gd name="T11" fmla="*/ 1 h 107"/>
                  <a:gd name="T12" fmla="*/ 1 w 156"/>
                  <a:gd name="T13" fmla="*/ 1 h 107"/>
                  <a:gd name="T14" fmla="*/ 1 w 156"/>
                  <a:gd name="T15" fmla="*/ 1 h 107"/>
                  <a:gd name="T16" fmla="*/ 1 w 156"/>
                  <a:gd name="T17" fmla="*/ 1 h 107"/>
                  <a:gd name="T18" fmla="*/ 1 w 156"/>
                  <a:gd name="T19" fmla="*/ 1 h 107"/>
                  <a:gd name="T20" fmla="*/ 1 w 156"/>
                  <a:gd name="T21" fmla="*/ 1 h 107"/>
                  <a:gd name="T22" fmla="*/ 1 w 156"/>
                  <a:gd name="T23" fmla="*/ 1 h 107"/>
                  <a:gd name="T24" fmla="*/ 1 w 156"/>
                  <a:gd name="T25" fmla="*/ 1 h 107"/>
                  <a:gd name="T26" fmla="*/ 1 w 156"/>
                  <a:gd name="T27" fmla="*/ 1 h 107"/>
                  <a:gd name="T28" fmla="*/ 1 w 156"/>
                  <a:gd name="T29" fmla="*/ 1 h 107"/>
                  <a:gd name="T30" fmla="*/ 1 w 156"/>
                  <a:gd name="T31" fmla="*/ 1 h 107"/>
                  <a:gd name="T32" fmla="*/ 1 w 156"/>
                  <a:gd name="T33" fmla="*/ 1 h 107"/>
                  <a:gd name="T34" fmla="*/ 1 w 156"/>
                  <a:gd name="T35" fmla="*/ 1 h 107"/>
                  <a:gd name="T36" fmla="*/ 1 w 156"/>
                  <a:gd name="T37" fmla="*/ 1 h 107"/>
                  <a:gd name="T38" fmla="*/ 0 w 156"/>
                  <a:gd name="T39" fmla="*/ 1 h 107"/>
                  <a:gd name="T40" fmla="*/ 1 w 156"/>
                  <a:gd name="T41" fmla="*/ 1 h 107"/>
                  <a:gd name="T42" fmla="*/ 1 w 156"/>
                  <a:gd name="T43" fmla="*/ 1 h 107"/>
                  <a:gd name="T44" fmla="*/ 1 w 156"/>
                  <a:gd name="T45" fmla="*/ 1 h 107"/>
                  <a:gd name="T46" fmla="*/ 1 w 156"/>
                  <a:gd name="T47" fmla="*/ 1 h 107"/>
                  <a:gd name="T48" fmla="*/ 1 w 156"/>
                  <a:gd name="T49" fmla="*/ 1 h 107"/>
                  <a:gd name="T50" fmla="*/ 1 w 156"/>
                  <a:gd name="T51" fmla="*/ 1 h 107"/>
                  <a:gd name="T52" fmla="*/ 1 w 156"/>
                  <a:gd name="T53" fmla="*/ 1 h 107"/>
                  <a:gd name="T54" fmla="*/ 1 w 156"/>
                  <a:gd name="T55" fmla="*/ 1 h 107"/>
                  <a:gd name="T56" fmla="*/ 1 w 156"/>
                  <a:gd name="T57" fmla="*/ 1 h 107"/>
                  <a:gd name="T58" fmla="*/ 1 w 156"/>
                  <a:gd name="T59" fmla="*/ 1 h 107"/>
                  <a:gd name="T60" fmla="*/ 1 w 156"/>
                  <a:gd name="T61" fmla="*/ 1 h 107"/>
                  <a:gd name="T62" fmla="*/ 1 w 156"/>
                  <a:gd name="T63" fmla="*/ 1 h 107"/>
                  <a:gd name="T64" fmla="*/ 1 w 156"/>
                  <a:gd name="T65" fmla="*/ 1 h 107"/>
                  <a:gd name="T66" fmla="*/ 1 w 156"/>
                  <a:gd name="T67" fmla="*/ 1 h 107"/>
                  <a:gd name="T68" fmla="*/ 1 w 156"/>
                  <a:gd name="T69" fmla="*/ 1 h 107"/>
                  <a:gd name="T70" fmla="*/ 1 w 156"/>
                  <a:gd name="T71" fmla="*/ 0 h 107"/>
                  <a:gd name="T72" fmla="*/ 1 w 156"/>
                  <a:gd name="T73" fmla="*/ 0 h 1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6"/>
                  <a:gd name="T112" fmla="*/ 0 h 107"/>
                  <a:gd name="T113" fmla="*/ 156 w 156"/>
                  <a:gd name="T114" fmla="*/ 107 h 10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6" h="107">
                    <a:moveTo>
                      <a:pt x="144" y="0"/>
                    </a:moveTo>
                    <a:lnTo>
                      <a:pt x="149" y="0"/>
                    </a:lnTo>
                    <a:lnTo>
                      <a:pt x="156" y="0"/>
                    </a:lnTo>
                    <a:lnTo>
                      <a:pt x="156" y="1"/>
                    </a:lnTo>
                    <a:lnTo>
                      <a:pt x="146" y="7"/>
                    </a:lnTo>
                    <a:lnTo>
                      <a:pt x="137" y="15"/>
                    </a:lnTo>
                    <a:lnTo>
                      <a:pt x="126" y="21"/>
                    </a:lnTo>
                    <a:lnTo>
                      <a:pt x="117" y="28"/>
                    </a:lnTo>
                    <a:lnTo>
                      <a:pt x="106" y="35"/>
                    </a:lnTo>
                    <a:lnTo>
                      <a:pt x="96" y="41"/>
                    </a:lnTo>
                    <a:lnTo>
                      <a:pt x="87" y="47"/>
                    </a:lnTo>
                    <a:lnTo>
                      <a:pt x="77" y="55"/>
                    </a:lnTo>
                    <a:lnTo>
                      <a:pt x="67" y="60"/>
                    </a:lnTo>
                    <a:lnTo>
                      <a:pt x="57" y="67"/>
                    </a:lnTo>
                    <a:lnTo>
                      <a:pt x="48" y="73"/>
                    </a:lnTo>
                    <a:lnTo>
                      <a:pt x="38" y="79"/>
                    </a:lnTo>
                    <a:lnTo>
                      <a:pt x="29" y="86"/>
                    </a:lnTo>
                    <a:lnTo>
                      <a:pt x="19" y="92"/>
                    </a:lnTo>
                    <a:lnTo>
                      <a:pt x="9" y="99"/>
                    </a:lnTo>
                    <a:lnTo>
                      <a:pt x="0" y="107"/>
                    </a:lnTo>
                    <a:lnTo>
                      <a:pt x="7" y="97"/>
                    </a:lnTo>
                    <a:lnTo>
                      <a:pt x="15" y="89"/>
                    </a:lnTo>
                    <a:lnTo>
                      <a:pt x="22" y="81"/>
                    </a:lnTo>
                    <a:lnTo>
                      <a:pt x="31" y="73"/>
                    </a:lnTo>
                    <a:lnTo>
                      <a:pt x="39" y="64"/>
                    </a:lnTo>
                    <a:lnTo>
                      <a:pt x="48" y="57"/>
                    </a:lnTo>
                    <a:lnTo>
                      <a:pt x="56" y="50"/>
                    </a:lnTo>
                    <a:lnTo>
                      <a:pt x="67" y="42"/>
                    </a:lnTo>
                    <a:lnTo>
                      <a:pt x="75" y="35"/>
                    </a:lnTo>
                    <a:lnTo>
                      <a:pt x="84" y="28"/>
                    </a:lnTo>
                    <a:lnTo>
                      <a:pt x="93" y="22"/>
                    </a:lnTo>
                    <a:lnTo>
                      <a:pt x="104" y="17"/>
                    </a:lnTo>
                    <a:lnTo>
                      <a:pt x="113" y="11"/>
                    </a:lnTo>
                    <a:lnTo>
                      <a:pt x="124" y="7"/>
                    </a:lnTo>
                    <a:lnTo>
                      <a:pt x="134" y="2"/>
                    </a:lnTo>
                    <a:lnTo>
                      <a:pt x="1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09" name="Freeform 58"/>
              <p:cNvSpPr>
                <a:spLocks/>
              </p:cNvSpPr>
              <p:nvPr/>
            </p:nvSpPr>
            <p:spPr bwMode="auto">
              <a:xfrm>
                <a:off x="4565" y="2254"/>
                <a:ext cx="32" cy="36"/>
              </a:xfrm>
              <a:custGeom>
                <a:avLst/>
                <a:gdLst>
                  <a:gd name="T0" fmla="*/ 1 w 63"/>
                  <a:gd name="T1" fmla="*/ 0 h 72"/>
                  <a:gd name="T2" fmla="*/ 1 w 63"/>
                  <a:gd name="T3" fmla="*/ 1 h 72"/>
                  <a:gd name="T4" fmla="*/ 1 w 63"/>
                  <a:gd name="T5" fmla="*/ 1 h 72"/>
                  <a:gd name="T6" fmla="*/ 1 w 63"/>
                  <a:gd name="T7" fmla="*/ 1 h 72"/>
                  <a:gd name="T8" fmla="*/ 1 w 63"/>
                  <a:gd name="T9" fmla="*/ 1 h 72"/>
                  <a:gd name="T10" fmla="*/ 1 w 63"/>
                  <a:gd name="T11" fmla="*/ 1 h 72"/>
                  <a:gd name="T12" fmla="*/ 1 w 63"/>
                  <a:gd name="T13" fmla="*/ 1 h 72"/>
                  <a:gd name="T14" fmla="*/ 1 w 63"/>
                  <a:gd name="T15" fmla="*/ 1 h 72"/>
                  <a:gd name="T16" fmla="*/ 1 w 63"/>
                  <a:gd name="T17" fmla="*/ 1 h 72"/>
                  <a:gd name="T18" fmla="*/ 1 w 63"/>
                  <a:gd name="T19" fmla="*/ 1 h 72"/>
                  <a:gd name="T20" fmla="*/ 1 w 63"/>
                  <a:gd name="T21" fmla="*/ 1 h 72"/>
                  <a:gd name="T22" fmla="*/ 1 w 63"/>
                  <a:gd name="T23" fmla="*/ 1 h 72"/>
                  <a:gd name="T24" fmla="*/ 1 w 63"/>
                  <a:gd name="T25" fmla="*/ 1 h 72"/>
                  <a:gd name="T26" fmla="*/ 1 w 63"/>
                  <a:gd name="T27" fmla="*/ 1 h 72"/>
                  <a:gd name="T28" fmla="*/ 1 w 63"/>
                  <a:gd name="T29" fmla="*/ 1 h 72"/>
                  <a:gd name="T30" fmla="*/ 1 w 63"/>
                  <a:gd name="T31" fmla="*/ 1 h 72"/>
                  <a:gd name="T32" fmla="*/ 0 w 63"/>
                  <a:gd name="T33" fmla="*/ 1 h 72"/>
                  <a:gd name="T34" fmla="*/ 1 w 63"/>
                  <a:gd name="T35" fmla="*/ 1 h 72"/>
                  <a:gd name="T36" fmla="*/ 1 w 63"/>
                  <a:gd name="T37" fmla="*/ 1 h 72"/>
                  <a:gd name="T38" fmla="*/ 1 w 63"/>
                  <a:gd name="T39" fmla="*/ 1 h 72"/>
                  <a:gd name="T40" fmla="*/ 1 w 63"/>
                  <a:gd name="T41" fmla="*/ 1 h 72"/>
                  <a:gd name="T42" fmla="*/ 1 w 63"/>
                  <a:gd name="T43" fmla="*/ 1 h 72"/>
                  <a:gd name="T44" fmla="*/ 1 w 63"/>
                  <a:gd name="T45" fmla="*/ 1 h 72"/>
                  <a:gd name="T46" fmla="*/ 1 w 63"/>
                  <a:gd name="T47" fmla="*/ 1 h 72"/>
                  <a:gd name="T48" fmla="*/ 1 w 63"/>
                  <a:gd name="T49" fmla="*/ 1 h 72"/>
                  <a:gd name="T50" fmla="*/ 1 w 63"/>
                  <a:gd name="T51" fmla="*/ 1 h 72"/>
                  <a:gd name="T52" fmla="*/ 1 w 63"/>
                  <a:gd name="T53" fmla="*/ 1 h 72"/>
                  <a:gd name="T54" fmla="*/ 1 w 63"/>
                  <a:gd name="T55" fmla="*/ 1 h 72"/>
                  <a:gd name="T56" fmla="*/ 1 w 63"/>
                  <a:gd name="T57" fmla="*/ 1 h 72"/>
                  <a:gd name="T58" fmla="*/ 1 w 63"/>
                  <a:gd name="T59" fmla="*/ 1 h 72"/>
                  <a:gd name="T60" fmla="*/ 1 w 63"/>
                  <a:gd name="T61" fmla="*/ 1 h 72"/>
                  <a:gd name="T62" fmla="*/ 1 w 63"/>
                  <a:gd name="T63" fmla="*/ 1 h 72"/>
                  <a:gd name="T64" fmla="*/ 1 w 63"/>
                  <a:gd name="T65" fmla="*/ 0 h 72"/>
                  <a:gd name="T66" fmla="*/ 1 w 63"/>
                  <a:gd name="T67" fmla="*/ 0 h 7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2"/>
                  <a:gd name="T104" fmla="*/ 63 w 63"/>
                  <a:gd name="T105" fmla="*/ 72 h 7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2">
                    <a:moveTo>
                      <a:pt x="63" y="0"/>
                    </a:moveTo>
                    <a:lnTo>
                      <a:pt x="60" y="5"/>
                    </a:lnTo>
                    <a:lnTo>
                      <a:pt x="57" y="10"/>
                    </a:lnTo>
                    <a:lnTo>
                      <a:pt x="54" y="14"/>
                    </a:lnTo>
                    <a:lnTo>
                      <a:pt x="51" y="18"/>
                    </a:lnTo>
                    <a:lnTo>
                      <a:pt x="46" y="23"/>
                    </a:lnTo>
                    <a:lnTo>
                      <a:pt x="41" y="27"/>
                    </a:lnTo>
                    <a:lnTo>
                      <a:pt x="37" y="32"/>
                    </a:lnTo>
                    <a:lnTo>
                      <a:pt x="34" y="36"/>
                    </a:lnTo>
                    <a:lnTo>
                      <a:pt x="28" y="41"/>
                    </a:lnTo>
                    <a:lnTo>
                      <a:pt x="24" y="45"/>
                    </a:lnTo>
                    <a:lnTo>
                      <a:pt x="19" y="49"/>
                    </a:lnTo>
                    <a:lnTo>
                      <a:pt x="16" y="54"/>
                    </a:lnTo>
                    <a:lnTo>
                      <a:pt x="11" y="59"/>
                    </a:lnTo>
                    <a:lnTo>
                      <a:pt x="6" y="63"/>
                    </a:lnTo>
                    <a:lnTo>
                      <a:pt x="3" y="67"/>
                    </a:lnTo>
                    <a:lnTo>
                      <a:pt x="0" y="72"/>
                    </a:lnTo>
                    <a:lnTo>
                      <a:pt x="2" y="67"/>
                    </a:lnTo>
                    <a:lnTo>
                      <a:pt x="4" y="62"/>
                    </a:lnTo>
                    <a:lnTo>
                      <a:pt x="6" y="57"/>
                    </a:lnTo>
                    <a:lnTo>
                      <a:pt x="9" y="52"/>
                    </a:lnTo>
                    <a:lnTo>
                      <a:pt x="12" y="47"/>
                    </a:lnTo>
                    <a:lnTo>
                      <a:pt x="17" y="42"/>
                    </a:lnTo>
                    <a:lnTo>
                      <a:pt x="21" y="37"/>
                    </a:lnTo>
                    <a:lnTo>
                      <a:pt x="25" y="33"/>
                    </a:lnTo>
                    <a:lnTo>
                      <a:pt x="29" y="28"/>
                    </a:lnTo>
                    <a:lnTo>
                      <a:pt x="34" y="23"/>
                    </a:lnTo>
                    <a:lnTo>
                      <a:pt x="38" y="18"/>
                    </a:lnTo>
                    <a:lnTo>
                      <a:pt x="43" y="14"/>
                    </a:lnTo>
                    <a:lnTo>
                      <a:pt x="47" y="10"/>
                    </a:lnTo>
                    <a:lnTo>
                      <a:pt x="53" y="7"/>
                    </a:lnTo>
                    <a:lnTo>
                      <a:pt x="58" y="3"/>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10" name="Freeform 59"/>
              <p:cNvSpPr>
                <a:spLocks/>
              </p:cNvSpPr>
              <p:nvPr/>
            </p:nvSpPr>
            <p:spPr bwMode="auto">
              <a:xfrm>
                <a:off x="4749" y="2254"/>
                <a:ext cx="11" cy="7"/>
              </a:xfrm>
              <a:custGeom>
                <a:avLst/>
                <a:gdLst>
                  <a:gd name="T0" fmla="*/ 1 w 22"/>
                  <a:gd name="T1" fmla="*/ 0 h 14"/>
                  <a:gd name="T2" fmla="*/ 1 w 22"/>
                  <a:gd name="T3" fmla="*/ 0 h 14"/>
                  <a:gd name="T4" fmla="*/ 1 w 22"/>
                  <a:gd name="T5" fmla="*/ 0 h 14"/>
                  <a:gd name="T6" fmla="*/ 1 w 22"/>
                  <a:gd name="T7" fmla="*/ 1 h 14"/>
                  <a:gd name="T8" fmla="*/ 1 w 22"/>
                  <a:gd name="T9" fmla="*/ 1 h 14"/>
                  <a:gd name="T10" fmla="*/ 1 w 22"/>
                  <a:gd name="T11" fmla="*/ 1 h 14"/>
                  <a:gd name="T12" fmla="*/ 1 w 22"/>
                  <a:gd name="T13" fmla="*/ 1 h 14"/>
                  <a:gd name="T14" fmla="*/ 1 w 22"/>
                  <a:gd name="T15" fmla="*/ 1 h 14"/>
                  <a:gd name="T16" fmla="*/ 1 w 22"/>
                  <a:gd name="T17" fmla="*/ 1 h 14"/>
                  <a:gd name="T18" fmla="*/ 0 w 22"/>
                  <a:gd name="T19" fmla="*/ 1 h 14"/>
                  <a:gd name="T20" fmla="*/ 1 w 22"/>
                  <a:gd name="T21" fmla="*/ 1 h 14"/>
                  <a:gd name="T22" fmla="*/ 1 w 22"/>
                  <a:gd name="T23" fmla="*/ 1 h 14"/>
                  <a:gd name="T24" fmla="*/ 1 w 22"/>
                  <a:gd name="T25" fmla="*/ 1 h 14"/>
                  <a:gd name="T26" fmla="*/ 1 w 22"/>
                  <a:gd name="T27" fmla="*/ 0 h 14"/>
                  <a:gd name="T28" fmla="*/ 1 w 22"/>
                  <a:gd name="T29" fmla="*/ 0 h 1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
                  <a:gd name="T46" fmla="*/ 0 h 14"/>
                  <a:gd name="T47" fmla="*/ 22 w 22"/>
                  <a:gd name="T48" fmla="*/ 14 h 1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 h="14">
                    <a:moveTo>
                      <a:pt x="19" y="0"/>
                    </a:moveTo>
                    <a:lnTo>
                      <a:pt x="20" y="0"/>
                    </a:lnTo>
                    <a:lnTo>
                      <a:pt x="22" y="0"/>
                    </a:lnTo>
                    <a:lnTo>
                      <a:pt x="22" y="1"/>
                    </a:lnTo>
                    <a:lnTo>
                      <a:pt x="22" y="5"/>
                    </a:lnTo>
                    <a:lnTo>
                      <a:pt x="17" y="6"/>
                    </a:lnTo>
                    <a:lnTo>
                      <a:pt x="11" y="10"/>
                    </a:lnTo>
                    <a:lnTo>
                      <a:pt x="7" y="12"/>
                    </a:lnTo>
                    <a:lnTo>
                      <a:pt x="2" y="14"/>
                    </a:lnTo>
                    <a:lnTo>
                      <a:pt x="0" y="14"/>
                    </a:lnTo>
                    <a:lnTo>
                      <a:pt x="3" y="9"/>
                    </a:lnTo>
                    <a:lnTo>
                      <a:pt x="7" y="6"/>
                    </a:lnTo>
                    <a:lnTo>
                      <a:pt x="12" y="3"/>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11" name="Freeform 60"/>
              <p:cNvSpPr>
                <a:spLocks/>
              </p:cNvSpPr>
              <p:nvPr/>
            </p:nvSpPr>
            <p:spPr bwMode="auto">
              <a:xfrm>
                <a:off x="5044" y="2256"/>
                <a:ext cx="15" cy="7"/>
              </a:xfrm>
              <a:custGeom>
                <a:avLst/>
                <a:gdLst>
                  <a:gd name="T0" fmla="*/ 1 w 30"/>
                  <a:gd name="T1" fmla="*/ 1 h 14"/>
                  <a:gd name="T2" fmla="*/ 1 w 30"/>
                  <a:gd name="T3" fmla="*/ 0 h 14"/>
                  <a:gd name="T4" fmla="*/ 1 w 30"/>
                  <a:gd name="T5" fmla="*/ 0 h 14"/>
                  <a:gd name="T6" fmla="*/ 1 w 30"/>
                  <a:gd name="T7" fmla="*/ 0 h 14"/>
                  <a:gd name="T8" fmla="*/ 1 w 30"/>
                  <a:gd name="T9" fmla="*/ 1 h 14"/>
                  <a:gd name="T10" fmla="*/ 1 w 30"/>
                  <a:gd name="T11" fmla="*/ 1 h 14"/>
                  <a:gd name="T12" fmla="*/ 1 w 30"/>
                  <a:gd name="T13" fmla="*/ 1 h 14"/>
                  <a:gd name="T14" fmla="*/ 1 w 30"/>
                  <a:gd name="T15" fmla="*/ 1 h 14"/>
                  <a:gd name="T16" fmla="*/ 1 w 30"/>
                  <a:gd name="T17" fmla="*/ 1 h 14"/>
                  <a:gd name="T18" fmla="*/ 1 w 30"/>
                  <a:gd name="T19" fmla="*/ 1 h 14"/>
                  <a:gd name="T20" fmla="*/ 1 w 30"/>
                  <a:gd name="T21" fmla="*/ 1 h 14"/>
                  <a:gd name="T22" fmla="*/ 1 w 30"/>
                  <a:gd name="T23" fmla="*/ 1 h 14"/>
                  <a:gd name="T24" fmla="*/ 1 w 30"/>
                  <a:gd name="T25" fmla="*/ 1 h 14"/>
                  <a:gd name="T26" fmla="*/ 0 w 30"/>
                  <a:gd name="T27" fmla="*/ 1 h 14"/>
                  <a:gd name="T28" fmla="*/ 1 w 30"/>
                  <a:gd name="T29" fmla="*/ 1 h 14"/>
                  <a:gd name="T30" fmla="*/ 1 w 30"/>
                  <a:gd name="T31" fmla="*/ 1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0"/>
                  <a:gd name="T49" fmla="*/ 0 h 14"/>
                  <a:gd name="T50" fmla="*/ 30 w 30"/>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0" h="14">
                    <a:moveTo>
                      <a:pt x="2" y="1"/>
                    </a:moveTo>
                    <a:lnTo>
                      <a:pt x="6" y="0"/>
                    </a:lnTo>
                    <a:lnTo>
                      <a:pt x="12" y="0"/>
                    </a:lnTo>
                    <a:lnTo>
                      <a:pt x="17" y="0"/>
                    </a:lnTo>
                    <a:lnTo>
                      <a:pt x="23" y="2"/>
                    </a:lnTo>
                    <a:lnTo>
                      <a:pt x="28" y="7"/>
                    </a:lnTo>
                    <a:lnTo>
                      <a:pt x="30" y="14"/>
                    </a:lnTo>
                    <a:lnTo>
                      <a:pt x="27" y="14"/>
                    </a:lnTo>
                    <a:lnTo>
                      <a:pt x="23" y="14"/>
                    </a:lnTo>
                    <a:lnTo>
                      <a:pt x="20" y="13"/>
                    </a:lnTo>
                    <a:lnTo>
                      <a:pt x="15" y="13"/>
                    </a:lnTo>
                    <a:lnTo>
                      <a:pt x="9" y="11"/>
                    </a:lnTo>
                    <a:lnTo>
                      <a:pt x="4" y="9"/>
                    </a:lnTo>
                    <a:lnTo>
                      <a:pt x="0" y="5"/>
                    </a:lnTo>
                    <a:lnTo>
                      <a:pt x="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12" name="Freeform 61"/>
              <p:cNvSpPr>
                <a:spLocks/>
              </p:cNvSpPr>
              <p:nvPr/>
            </p:nvSpPr>
            <p:spPr bwMode="auto">
              <a:xfrm>
                <a:off x="4465" y="2258"/>
                <a:ext cx="17" cy="14"/>
              </a:xfrm>
              <a:custGeom>
                <a:avLst/>
                <a:gdLst>
                  <a:gd name="T0" fmla="*/ 0 w 35"/>
                  <a:gd name="T1" fmla="*/ 0 h 27"/>
                  <a:gd name="T2" fmla="*/ 0 w 35"/>
                  <a:gd name="T3" fmla="*/ 1 h 27"/>
                  <a:gd name="T4" fmla="*/ 0 w 35"/>
                  <a:gd name="T5" fmla="*/ 1 h 27"/>
                  <a:gd name="T6" fmla="*/ 0 w 35"/>
                  <a:gd name="T7" fmla="*/ 1 h 27"/>
                  <a:gd name="T8" fmla="*/ 0 w 35"/>
                  <a:gd name="T9" fmla="*/ 1 h 27"/>
                  <a:gd name="T10" fmla="*/ 0 w 35"/>
                  <a:gd name="T11" fmla="*/ 1 h 27"/>
                  <a:gd name="T12" fmla="*/ 0 w 35"/>
                  <a:gd name="T13" fmla="*/ 1 h 27"/>
                  <a:gd name="T14" fmla="*/ 0 w 35"/>
                  <a:gd name="T15" fmla="*/ 1 h 27"/>
                  <a:gd name="T16" fmla="*/ 0 w 35"/>
                  <a:gd name="T17" fmla="*/ 1 h 27"/>
                  <a:gd name="T18" fmla="*/ 0 w 35"/>
                  <a:gd name="T19" fmla="*/ 1 h 27"/>
                  <a:gd name="T20" fmla="*/ 0 w 35"/>
                  <a:gd name="T21" fmla="*/ 1 h 27"/>
                  <a:gd name="T22" fmla="*/ 0 w 35"/>
                  <a:gd name="T23" fmla="*/ 1 h 27"/>
                  <a:gd name="T24" fmla="*/ 0 w 35"/>
                  <a:gd name="T25" fmla="*/ 1 h 27"/>
                  <a:gd name="T26" fmla="*/ 0 w 35"/>
                  <a:gd name="T27" fmla="*/ 1 h 27"/>
                  <a:gd name="T28" fmla="*/ 0 w 35"/>
                  <a:gd name="T29" fmla="*/ 1 h 27"/>
                  <a:gd name="T30" fmla="*/ 0 w 35"/>
                  <a:gd name="T31" fmla="*/ 1 h 27"/>
                  <a:gd name="T32" fmla="*/ 0 w 35"/>
                  <a:gd name="T33" fmla="*/ 1 h 27"/>
                  <a:gd name="T34" fmla="*/ 0 w 35"/>
                  <a:gd name="T35" fmla="*/ 1 h 27"/>
                  <a:gd name="T36" fmla="*/ 0 w 35"/>
                  <a:gd name="T37" fmla="*/ 1 h 27"/>
                  <a:gd name="T38" fmla="*/ 0 w 35"/>
                  <a:gd name="T39" fmla="*/ 1 h 27"/>
                  <a:gd name="T40" fmla="*/ 0 w 35"/>
                  <a:gd name="T41" fmla="*/ 1 h 27"/>
                  <a:gd name="T42" fmla="*/ 0 w 35"/>
                  <a:gd name="T43" fmla="*/ 1 h 27"/>
                  <a:gd name="T44" fmla="*/ 0 w 35"/>
                  <a:gd name="T45" fmla="*/ 0 h 27"/>
                  <a:gd name="T46" fmla="*/ 0 w 35"/>
                  <a:gd name="T47" fmla="*/ 0 h 2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5"/>
                  <a:gd name="T73" fmla="*/ 0 h 27"/>
                  <a:gd name="T74" fmla="*/ 35 w 35"/>
                  <a:gd name="T75" fmla="*/ 27 h 2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5" h="27">
                    <a:moveTo>
                      <a:pt x="33" y="0"/>
                    </a:moveTo>
                    <a:lnTo>
                      <a:pt x="35" y="4"/>
                    </a:lnTo>
                    <a:lnTo>
                      <a:pt x="35" y="9"/>
                    </a:lnTo>
                    <a:lnTo>
                      <a:pt x="33" y="13"/>
                    </a:lnTo>
                    <a:lnTo>
                      <a:pt x="32" y="17"/>
                    </a:lnTo>
                    <a:lnTo>
                      <a:pt x="28" y="19"/>
                    </a:lnTo>
                    <a:lnTo>
                      <a:pt x="23" y="22"/>
                    </a:lnTo>
                    <a:lnTo>
                      <a:pt x="18" y="24"/>
                    </a:lnTo>
                    <a:lnTo>
                      <a:pt x="14" y="26"/>
                    </a:lnTo>
                    <a:lnTo>
                      <a:pt x="9" y="26"/>
                    </a:lnTo>
                    <a:lnTo>
                      <a:pt x="5" y="27"/>
                    </a:lnTo>
                    <a:lnTo>
                      <a:pt x="2" y="26"/>
                    </a:lnTo>
                    <a:lnTo>
                      <a:pt x="1" y="26"/>
                    </a:lnTo>
                    <a:lnTo>
                      <a:pt x="0" y="23"/>
                    </a:lnTo>
                    <a:lnTo>
                      <a:pt x="3" y="19"/>
                    </a:lnTo>
                    <a:lnTo>
                      <a:pt x="5" y="16"/>
                    </a:lnTo>
                    <a:lnTo>
                      <a:pt x="9" y="14"/>
                    </a:lnTo>
                    <a:lnTo>
                      <a:pt x="13" y="9"/>
                    </a:lnTo>
                    <a:lnTo>
                      <a:pt x="20" y="7"/>
                    </a:lnTo>
                    <a:lnTo>
                      <a:pt x="23" y="3"/>
                    </a:lnTo>
                    <a:lnTo>
                      <a:pt x="28" y="2"/>
                    </a:lnTo>
                    <a:lnTo>
                      <a:pt x="31" y="2"/>
                    </a:lnTo>
                    <a:lnTo>
                      <a:pt x="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13" name="Freeform 62"/>
              <p:cNvSpPr>
                <a:spLocks/>
              </p:cNvSpPr>
              <p:nvPr/>
            </p:nvSpPr>
            <p:spPr bwMode="auto">
              <a:xfrm>
                <a:off x="5073" y="2258"/>
                <a:ext cx="7" cy="5"/>
              </a:xfrm>
              <a:custGeom>
                <a:avLst/>
                <a:gdLst>
                  <a:gd name="T0" fmla="*/ 1 w 14"/>
                  <a:gd name="T1" fmla="*/ 1 h 9"/>
                  <a:gd name="T2" fmla="*/ 1 w 14"/>
                  <a:gd name="T3" fmla="*/ 0 h 9"/>
                  <a:gd name="T4" fmla="*/ 1 w 14"/>
                  <a:gd name="T5" fmla="*/ 1 h 9"/>
                  <a:gd name="T6" fmla="*/ 1 w 14"/>
                  <a:gd name="T7" fmla="*/ 1 h 9"/>
                  <a:gd name="T8" fmla="*/ 1 w 14"/>
                  <a:gd name="T9" fmla="*/ 1 h 9"/>
                  <a:gd name="T10" fmla="*/ 1 w 14"/>
                  <a:gd name="T11" fmla="*/ 1 h 9"/>
                  <a:gd name="T12" fmla="*/ 1 w 14"/>
                  <a:gd name="T13" fmla="*/ 1 h 9"/>
                  <a:gd name="T14" fmla="*/ 1 w 14"/>
                  <a:gd name="T15" fmla="*/ 1 h 9"/>
                  <a:gd name="T16" fmla="*/ 1 w 14"/>
                  <a:gd name="T17" fmla="*/ 1 h 9"/>
                  <a:gd name="T18" fmla="*/ 0 w 14"/>
                  <a:gd name="T19" fmla="*/ 1 h 9"/>
                  <a:gd name="T20" fmla="*/ 0 w 14"/>
                  <a:gd name="T21" fmla="*/ 1 h 9"/>
                  <a:gd name="T22" fmla="*/ 1 w 14"/>
                  <a:gd name="T23" fmla="*/ 1 h 9"/>
                  <a:gd name="T24" fmla="*/ 1 w 14"/>
                  <a:gd name="T25" fmla="*/ 1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
                  <a:gd name="T40" fmla="*/ 0 h 9"/>
                  <a:gd name="T41" fmla="*/ 14 w 14"/>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 h="9">
                    <a:moveTo>
                      <a:pt x="1" y="1"/>
                    </a:moveTo>
                    <a:lnTo>
                      <a:pt x="4" y="0"/>
                    </a:lnTo>
                    <a:lnTo>
                      <a:pt x="7" y="2"/>
                    </a:lnTo>
                    <a:lnTo>
                      <a:pt x="9" y="5"/>
                    </a:lnTo>
                    <a:lnTo>
                      <a:pt x="14" y="9"/>
                    </a:lnTo>
                    <a:lnTo>
                      <a:pt x="13" y="9"/>
                    </a:lnTo>
                    <a:lnTo>
                      <a:pt x="9" y="7"/>
                    </a:lnTo>
                    <a:lnTo>
                      <a:pt x="6" y="5"/>
                    </a:lnTo>
                    <a:lnTo>
                      <a:pt x="3" y="3"/>
                    </a:lnTo>
                    <a:lnTo>
                      <a:pt x="0" y="2"/>
                    </a:lnTo>
                    <a:lnTo>
                      <a:pt x="0" y="1"/>
                    </a:lnTo>
                    <a:lnTo>
                      <a:pt x="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14" name="Freeform 63"/>
              <p:cNvSpPr>
                <a:spLocks/>
              </p:cNvSpPr>
              <p:nvPr/>
            </p:nvSpPr>
            <p:spPr bwMode="auto">
              <a:xfrm>
                <a:off x="4728" y="2262"/>
                <a:ext cx="18" cy="12"/>
              </a:xfrm>
              <a:custGeom>
                <a:avLst/>
                <a:gdLst>
                  <a:gd name="T0" fmla="*/ 0 w 37"/>
                  <a:gd name="T1" fmla="*/ 0 h 25"/>
                  <a:gd name="T2" fmla="*/ 0 w 37"/>
                  <a:gd name="T3" fmla="*/ 0 h 25"/>
                  <a:gd name="T4" fmla="*/ 0 w 37"/>
                  <a:gd name="T5" fmla="*/ 0 h 25"/>
                  <a:gd name="T6" fmla="*/ 0 w 37"/>
                  <a:gd name="T7" fmla="*/ 0 h 25"/>
                  <a:gd name="T8" fmla="*/ 0 w 37"/>
                  <a:gd name="T9" fmla="*/ 0 h 25"/>
                  <a:gd name="T10" fmla="*/ 0 w 37"/>
                  <a:gd name="T11" fmla="*/ 0 h 25"/>
                  <a:gd name="T12" fmla="*/ 0 w 37"/>
                  <a:gd name="T13" fmla="*/ 0 h 25"/>
                  <a:gd name="T14" fmla="*/ 0 w 37"/>
                  <a:gd name="T15" fmla="*/ 0 h 25"/>
                  <a:gd name="T16" fmla="*/ 0 w 37"/>
                  <a:gd name="T17" fmla="*/ 0 h 25"/>
                  <a:gd name="T18" fmla="*/ 0 w 37"/>
                  <a:gd name="T19" fmla="*/ 0 h 25"/>
                  <a:gd name="T20" fmla="*/ 0 w 37"/>
                  <a:gd name="T21" fmla="*/ 0 h 25"/>
                  <a:gd name="T22" fmla="*/ 0 w 37"/>
                  <a:gd name="T23" fmla="*/ 0 h 25"/>
                  <a:gd name="T24" fmla="*/ 0 w 37"/>
                  <a:gd name="T25" fmla="*/ 0 h 25"/>
                  <a:gd name="T26" fmla="*/ 0 w 37"/>
                  <a:gd name="T27" fmla="*/ 0 h 25"/>
                  <a:gd name="T28" fmla="*/ 0 w 37"/>
                  <a:gd name="T29" fmla="*/ 0 h 25"/>
                  <a:gd name="T30" fmla="*/ 0 w 37"/>
                  <a:gd name="T31" fmla="*/ 0 h 25"/>
                  <a:gd name="T32" fmla="*/ 0 w 37"/>
                  <a:gd name="T33" fmla="*/ 0 h 25"/>
                  <a:gd name="T34" fmla="*/ 0 w 37"/>
                  <a:gd name="T35" fmla="*/ 0 h 25"/>
                  <a:gd name="T36" fmla="*/ 0 w 37"/>
                  <a:gd name="T37" fmla="*/ 0 h 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25"/>
                  <a:gd name="T59" fmla="*/ 37 w 37"/>
                  <a:gd name="T60" fmla="*/ 25 h 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25">
                    <a:moveTo>
                      <a:pt x="37" y="0"/>
                    </a:moveTo>
                    <a:lnTo>
                      <a:pt x="33" y="4"/>
                    </a:lnTo>
                    <a:lnTo>
                      <a:pt x="30" y="8"/>
                    </a:lnTo>
                    <a:lnTo>
                      <a:pt x="24" y="12"/>
                    </a:lnTo>
                    <a:lnTo>
                      <a:pt x="17" y="16"/>
                    </a:lnTo>
                    <a:lnTo>
                      <a:pt x="13" y="17"/>
                    </a:lnTo>
                    <a:lnTo>
                      <a:pt x="9" y="20"/>
                    </a:lnTo>
                    <a:lnTo>
                      <a:pt x="5" y="23"/>
                    </a:lnTo>
                    <a:lnTo>
                      <a:pt x="1" y="25"/>
                    </a:lnTo>
                    <a:lnTo>
                      <a:pt x="0" y="25"/>
                    </a:lnTo>
                    <a:lnTo>
                      <a:pt x="3" y="20"/>
                    </a:lnTo>
                    <a:lnTo>
                      <a:pt x="8" y="17"/>
                    </a:lnTo>
                    <a:lnTo>
                      <a:pt x="13" y="13"/>
                    </a:lnTo>
                    <a:lnTo>
                      <a:pt x="17" y="11"/>
                    </a:lnTo>
                    <a:lnTo>
                      <a:pt x="23" y="8"/>
                    </a:lnTo>
                    <a:lnTo>
                      <a:pt x="28" y="6"/>
                    </a:lnTo>
                    <a:lnTo>
                      <a:pt x="32" y="2"/>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15" name="Freeform 64"/>
              <p:cNvSpPr>
                <a:spLocks/>
              </p:cNvSpPr>
              <p:nvPr/>
            </p:nvSpPr>
            <p:spPr bwMode="auto">
              <a:xfrm>
                <a:off x="4642" y="2262"/>
                <a:ext cx="147" cy="90"/>
              </a:xfrm>
              <a:custGeom>
                <a:avLst/>
                <a:gdLst>
                  <a:gd name="T0" fmla="*/ 1 w 294"/>
                  <a:gd name="T1" fmla="*/ 0 h 179"/>
                  <a:gd name="T2" fmla="*/ 1 w 294"/>
                  <a:gd name="T3" fmla="*/ 1 h 179"/>
                  <a:gd name="T4" fmla="*/ 1 w 294"/>
                  <a:gd name="T5" fmla="*/ 1 h 179"/>
                  <a:gd name="T6" fmla="*/ 1 w 294"/>
                  <a:gd name="T7" fmla="*/ 1 h 179"/>
                  <a:gd name="T8" fmla="*/ 1 w 294"/>
                  <a:gd name="T9" fmla="*/ 1 h 179"/>
                  <a:gd name="T10" fmla="*/ 1 w 294"/>
                  <a:gd name="T11" fmla="*/ 1 h 179"/>
                  <a:gd name="T12" fmla="*/ 1 w 294"/>
                  <a:gd name="T13" fmla="*/ 1 h 179"/>
                  <a:gd name="T14" fmla="*/ 1 w 294"/>
                  <a:gd name="T15" fmla="*/ 1 h 179"/>
                  <a:gd name="T16" fmla="*/ 1 w 294"/>
                  <a:gd name="T17" fmla="*/ 1 h 179"/>
                  <a:gd name="T18" fmla="*/ 1 w 294"/>
                  <a:gd name="T19" fmla="*/ 1 h 179"/>
                  <a:gd name="T20" fmla="*/ 1 w 294"/>
                  <a:gd name="T21" fmla="*/ 1 h 179"/>
                  <a:gd name="T22" fmla="*/ 1 w 294"/>
                  <a:gd name="T23" fmla="*/ 1 h 179"/>
                  <a:gd name="T24" fmla="*/ 1 w 294"/>
                  <a:gd name="T25" fmla="*/ 1 h 179"/>
                  <a:gd name="T26" fmla="*/ 1 w 294"/>
                  <a:gd name="T27" fmla="*/ 1 h 179"/>
                  <a:gd name="T28" fmla="*/ 1 w 294"/>
                  <a:gd name="T29" fmla="*/ 1 h 179"/>
                  <a:gd name="T30" fmla="*/ 1 w 294"/>
                  <a:gd name="T31" fmla="*/ 1 h 179"/>
                  <a:gd name="T32" fmla="*/ 1 w 294"/>
                  <a:gd name="T33" fmla="*/ 1 h 179"/>
                  <a:gd name="T34" fmla="*/ 1 w 294"/>
                  <a:gd name="T35" fmla="*/ 1 h 179"/>
                  <a:gd name="T36" fmla="*/ 1 w 294"/>
                  <a:gd name="T37" fmla="*/ 1 h 179"/>
                  <a:gd name="T38" fmla="*/ 1 w 294"/>
                  <a:gd name="T39" fmla="*/ 1 h 179"/>
                  <a:gd name="T40" fmla="*/ 1 w 294"/>
                  <a:gd name="T41" fmla="*/ 1 h 179"/>
                  <a:gd name="T42" fmla="*/ 1 w 294"/>
                  <a:gd name="T43" fmla="*/ 1 h 179"/>
                  <a:gd name="T44" fmla="*/ 1 w 294"/>
                  <a:gd name="T45" fmla="*/ 1 h 179"/>
                  <a:gd name="T46" fmla="*/ 1 w 294"/>
                  <a:gd name="T47" fmla="*/ 1 h 179"/>
                  <a:gd name="T48" fmla="*/ 1 w 294"/>
                  <a:gd name="T49" fmla="*/ 1 h 179"/>
                  <a:gd name="T50" fmla="*/ 1 w 294"/>
                  <a:gd name="T51" fmla="*/ 1 h 179"/>
                  <a:gd name="T52" fmla="*/ 1 w 294"/>
                  <a:gd name="T53" fmla="*/ 1 h 179"/>
                  <a:gd name="T54" fmla="*/ 1 w 294"/>
                  <a:gd name="T55" fmla="*/ 1 h 179"/>
                  <a:gd name="T56" fmla="*/ 1 w 294"/>
                  <a:gd name="T57" fmla="*/ 1 h 179"/>
                  <a:gd name="T58" fmla="*/ 1 w 294"/>
                  <a:gd name="T59" fmla="*/ 1 h 179"/>
                  <a:gd name="T60" fmla="*/ 1 w 294"/>
                  <a:gd name="T61" fmla="*/ 1 h 179"/>
                  <a:gd name="T62" fmla="*/ 1 w 294"/>
                  <a:gd name="T63" fmla="*/ 1 h 179"/>
                  <a:gd name="T64" fmla="*/ 1 w 294"/>
                  <a:gd name="T65" fmla="*/ 1 h 179"/>
                  <a:gd name="T66" fmla="*/ 1 w 294"/>
                  <a:gd name="T67" fmla="*/ 1 h 179"/>
                  <a:gd name="T68" fmla="*/ 1 w 294"/>
                  <a:gd name="T69" fmla="*/ 1 h 179"/>
                  <a:gd name="T70" fmla="*/ 1 w 294"/>
                  <a:gd name="T71" fmla="*/ 1 h 179"/>
                  <a:gd name="T72" fmla="*/ 1 w 294"/>
                  <a:gd name="T73" fmla="*/ 1 h 179"/>
                  <a:gd name="T74" fmla="*/ 1 w 294"/>
                  <a:gd name="T75" fmla="*/ 1 h 179"/>
                  <a:gd name="T76" fmla="*/ 1 w 294"/>
                  <a:gd name="T77" fmla="*/ 1 h 179"/>
                  <a:gd name="T78" fmla="*/ 1 w 294"/>
                  <a:gd name="T79" fmla="*/ 1 h 179"/>
                  <a:gd name="T80" fmla="*/ 1 w 294"/>
                  <a:gd name="T81" fmla="*/ 0 h 17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94"/>
                  <a:gd name="T124" fmla="*/ 0 h 179"/>
                  <a:gd name="T125" fmla="*/ 294 w 294"/>
                  <a:gd name="T126" fmla="*/ 179 h 17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94" h="179">
                    <a:moveTo>
                      <a:pt x="277" y="0"/>
                    </a:moveTo>
                    <a:lnTo>
                      <a:pt x="280" y="0"/>
                    </a:lnTo>
                    <a:lnTo>
                      <a:pt x="284" y="0"/>
                    </a:lnTo>
                    <a:lnTo>
                      <a:pt x="287" y="1"/>
                    </a:lnTo>
                    <a:lnTo>
                      <a:pt x="289" y="2"/>
                    </a:lnTo>
                    <a:lnTo>
                      <a:pt x="291" y="6"/>
                    </a:lnTo>
                    <a:lnTo>
                      <a:pt x="294" y="8"/>
                    </a:lnTo>
                    <a:lnTo>
                      <a:pt x="292" y="11"/>
                    </a:lnTo>
                    <a:lnTo>
                      <a:pt x="290" y="15"/>
                    </a:lnTo>
                    <a:lnTo>
                      <a:pt x="287" y="18"/>
                    </a:lnTo>
                    <a:lnTo>
                      <a:pt x="283" y="23"/>
                    </a:lnTo>
                    <a:lnTo>
                      <a:pt x="278" y="25"/>
                    </a:lnTo>
                    <a:lnTo>
                      <a:pt x="274" y="28"/>
                    </a:lnTo>
                    <a:lnTo>
                      <a:pt x="269" y="31"/>
                    </a:lnTo>
                    <a:lnTo>
                      <a:pt x="265" y="34"/>
                    </a:lnTo>
                    <a:lnTo>
                      <a:pt x="259" y="37"/>
                    </a:lnTo>
                    <a:lnTo>
                      <a:pt x="255" y="40"/>
                    </a:lnTo>
                    <a:lnTo>
                      <a:pt x="250" y="43"/>
                    </a:lnTo>
                    <a:lnTo>
                      <a:pt x="245" y="47"/>
                    </a:lnTo>
                    <a:lnTo>
                      <a:pt x="240" y="49"/>
                    </a:lnTo>
                    <a:lnTo>
                      <a:pt x="236" y="52"/>
                    </a:lnTo>
                    <a:lnTo>
                      <a:pt x="232" y="55"/>
                    </a:lnTo>
                    <a:lnTo>
                      <a:pt x="226" y="59"/>
                    </a:lnTo>
                    <a:lnTo>
                      <a:pt x="220" y="65"/>
                    </a:lnTo>
                    <a:lnTo>
                      <a:pt x="215" y="70"/>
                    </a:lnTo>
                    <a:lnTo>
                      <a:pt x="202" y="75"/>
                    </a:lnTo>
                    <a:lnTo>
                      <a:pt x="189" y="81"/>
                    </a:lnTo>
                    <a:lnTo>
                      <a:pt x="179" y="87"/>
                    </a:lnTo>
                    <a:lnTo>
                      <a:pt x="167" y="95"/>
                    </a:lnTo>
                    <a:lnTo>
                      <a:pt x="156" y="102"/>
                    </a:lnTo>
                    <a:lnTo>
                      <a:pt x="145" y="109"/>
                    </a:lnTo>
                    <a:lnTo>
                      <a:pt x="134" y="118"/>
                    </a:lnTo>
                    <a:lnTo>
                      <a:pt x="123" y="127"/>
                    </a:lnTo>
                    <a:lnTo>
                      <a:pt x="113" y="135"/>
                    </a:lnTo>
                    <a:lnTo>
                      <a:pt x="101" y="142"/>
                    </a:lnTo>
                    <a:lnTo>
                      <a:pt x="91" y="150"/>
                    </a:lnTo>
                    <a:lnTo>
                      <a:pt x="80" y="157"/>
                    </a:lnTo>
                    <a:lnTo>
                      <a:pt x="67" y="163"/>
                    </a:lnTo>
                    <a:lnTo>
                      <a:pt x="57" y="170"/>
                    </a:lnTo>
                    <a:lnTo>
                      <a:pt x="45" y="175"/>
                    </a:lnTo>
                    <a:lnTo>
                      <a:pt x="33" y="179"/>
                    </a:lnTo>
                    <a:lnTo>
                      <a:pt x="28" y="177"/>
                    </a:lnTo>
                    <a:lnTo>
                      <a:pt x="24" y="175"/>
                    </a:lnTo>
                    <a:lnTo>
                      <a:pt x="21" y="172"/>
                    </a:lnTo>
                    <a:lnTo>
                      <a:pt x="17" y="170"/>
                    </a:lnTo>
                    <a:lnTo>
                      <a:pt x="13" y="168"/>
                    </a:lnTo>
                    <a:lnTo>
                      <a:pt x="9" y="166"/>
                    </a:lnTo>
                    <a:lnTo>
                      <a:pt x="5" y="165"/>
                    </a:lnTo>
                    <a:lnTo>
                      <a:pt x="0" y="167"/>
                    </a:lnTo>
                    <a:lnTo>
                      <a:pt x="3" y="161"/>
                    </a:lnTo>
                    <a:lnTo>
                      <a:pt x="8" y="158"/>
                    </a:lnTo>
                    <a:lnTo>
                      <a:pt x="11" y="156"/>
                    </a:lnTo>
                    <a:lnTo>
                      <a:pt x="16" y="155"/>
                    </a:lnTo>
                    <a:lnTo>
                      <a:pt x="21" y="152"/>
                    </a:lnTo>
                    <a:lnTo>
                      <a:pt x="27" y="152"/>
                    </a:lnTo>
                    <a:lnTo>
                      <a:pt x="32" y="152"/>
                    </a:lnTo>
                    <a:lnTo>
                      <a:pt x="39" y="152"/>
                    </a:lnTo>
                    <a:lnTo>
                      <a:pt x="45" y="150"/>
                    </a:lnTo>
                    <a:lnTo>
                      <a:pt x="50" y="150"/>
                    </a:lnTo>
                    <a:lnTo>
                      <a:pt x="57" y="148"/>
                    </a:lnTo>
                    <a:lnTo>
                      <a:pt x="62" y="147"/>
                    </a:lnTo>
                    <a:lnTo>
                      <a:pt x="67" y="143"/>
                    </a:lnTo>
                    <a:lnTo>
                      <a:pt x="74" y="140"/>
                    </a:lnTo>
                    <a:lnTo>
                      <a:pt x="79" y="135"/>
                    </a:lnTo>
                    <a:lnTo>
                      <a:pt x="84" y="130"/>
                    </a:lnTo>
                    <a:lnTo>
                      <a:pt x="95" y="121"/>
                    </a:lnTo>
                    <a:lnTo>
                      <a:pt x="108" y="113"/>
                    </a:lnTo>
                    <a:lnTo>
                      <a:pt x="119" y="103"/>
                    </a:lnTo>
                    <a:lnTo>
                      <a:pt x="131" y="95"/>
                    </a:lnTo>
                    <a:lnTo>
                      <a:pt x="143" y="87"/>
                    </a:lnTo>
                    <a:lnTo>
                      <a:pt x="154" y="79"/>
                    </a:lnTo>
                    <a:lnTo>
                      <a:pt x="166" y="70"/>
                    </a:lnTo>
                    <a:lnTo>
                      <a:pt x="178" y="63"/>
                    </a:lnTo>
                    <a:lnTo>
                      <a:pt x="189" y="55"/>
                    </a:lnTo>
                    <a:lnTo>
                      <a:pt x="201" y="47"/>
                    </a:lnTo>
                    <a:lnTo>
                      <a:pt x="213" y="38"/>
                    </a:lnTo>
                    <a:lnTo>
                      <a:pt x="225" y="31"/>
                    </a:lnTo>
                    <a:lnTo>
                      <a:pt x="237" y="23"/>
                    </a:lnTo>
                    <a:lnTo>
                      <a:pt x="250" y="15"/>
                    </a:lnTo>
                    <a:lnTo>
                      <a:pt x="263" y="8"/>
                    </a:lnTo>
                    <a:lnTo>
                      <a:pt x="2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16" name="Freeform 65"/>
              <p:cNvSpPr>
                <a:spLocks/>
              </p:cNvSpPr>
              <p:nvPr/>
            </p:nvSpPr>
            <p:spPr bwMode="auto">
              <a:xfrm>
                <a:off x="4369" y="2270"/>
                <a:ext cx="280" cy="132"/>
              </a:xfrm>
              <a:custGeom>
                <a:avLst/>
                <a:gdLst>
                  <a:gd name="T0" fmla="*/ 1 w 560"/>
                  <a:gd name="T1" fmla="*/ 1 h 264"/>
                  <a:gd name="T2" fmla="*/ 1 w 560"/>
                  <a:gd name="T3" fmla="*/ 1 h 264"/>
                  <a:gd name="T4" fmla="*/ 1 w 560"/>
                  <a:gd name="T5" fmla="*/ 1 h 264"/>
                  <a:gd name="T6" fmla="*/ 1 w 560"/>
                  <a:gd name="T7" fmla="*/ 1 h 264"/>
                  <a:gd name="T8" fmla="*/ 1 w 560"/>
                  <a:gd name="T9" fmla="*/ 1 h 264"/>
                  <a:gd name="T10" fmla="*/ 1 w 560"/>
                  <a:gd name="T11" fmla="*/ 1 h 264"/>
                  <a:gd name="T12" fmla="*/ 1 w 560"/>
                  <a:gd name="T13" fmla="*/ 1 h 264"/>
                  <a:gd name="T14" fmla="*/ 1 w 560"/>
                  <a:gd name="T15" fmla="*/ 1 h 264"/>
                  <a:gd name="T16" fmla="*/ 1 w 560"/>
                  <a:gd name="T17" fmla="*/ 1 h 264"/>
                  <a:gd name="T18" fmla="*/ 1 w 560"/>
                  <a:gd name="T19" fmla="*/ 1 h 264"/>
                  <a:gd name="T20" fmla="*/ 1 w 560"/>
                  <a:gd name="T21" fmla="*/ 1 h 264"/>
                  <a:gd name="T22" fmla="*/ 1 w 560"/>
                  <a:gd name="T23" fmla="*/ 1 h 264"/>
                  <a:gd name="T24" fmla="*/ 1 w 560"/>
                  <a:gd name="T25" fmla="*/ 1 h 264"/>
                  <a:gd name="T26" fmla="*/ 1 w 560"/>
                  <a:gd name="T27" fmla="*/ 1 h 264"/>
                  <a:gd name="T28" fmla="*/ 1 w 560"/>
                  <a:gd name="T29" fmla="*/ 1 h 264"/>
                  <a:gd name="T30" fmla="*/ 1 w 560"/>
                  <a:gd name="T31" fmla="*/ 1 h 264"/>
                  <a:gd name="T32" fmla="*/ 1 w 560"/>
                  <a:gd name="T33" fmla="*/ 1 h 264"/>
                  <a:gd name="T34" fmla="*/ 1 w 560"/>
                  <a:gd name="T35" fmla="*/ 1 h 264"/>
                  <a:gd name="T36" fmla="*/ 1 w 560"/>
                  <a:gd name="T37" fmla="*/ 1 h 264"/>
                  <a:gd name="T38" fmla="*/ 1 w 560"/>
                  <a:gd name="T39" fmla="*/ 1 h 264"/>
                  <a:gd name="T40" fmla="*/ 1 w 560"/>
                  <a:gd name="T41" fmla="*/ 1 h 264"/>
                  <a:gd name="T42" fmla="*/ 1 w 560"/>
                  <a:gd name="T43" fmla="*/ 1 h 264"/>
                  <a:gd name="T44" fmla="*/ 1 w 560"/>
                  <a:gd name="T45" fmla="*/ 1 h 264"/>
                  <a:gd name="T46" fmla="*/ 1 w 560"/>
                  <a:gd name="T47" fmla="*/ 1 h 264"/>
                  <a:gd name="T48" fmla="*/ 1 w 560"/>
                  <a:gd name="T49" fmla="*/ 1 h 264"/>
                  <a:gd name="T50" fmla="*/ 1 w 560"/>
                  <a:gd name="T51" fmla="*/ 1 h 264"/>
                  <a:gd name="T52" fmla="*/ 1 w 560"/>
                  <a:gd name="T53" fmla="*/ 1 h 264"/>
                  <a:gd name="T54" fmla="*/ 1 w 560"/>
                  <a:gd name="T55" fmla="*/ 1 h 264"/>
                  <a:gd name="T56" fmla="*/ 1 w 560"/>
                  <a:gd name="T57" fmla="*/ 1 h 264"/>
                  <a:gd name="T58" fmla="*/ 1 w 560"/>
                  <a:gd name="T59" fmla="*/ 1 h 264"/>
                  <a:gd name="T60" fmla="*/ 1 w 560"/>
                  <a:gd name="T61" fmla="*/ 1 h 264"/>
                  <a:gd name="T62" fmla="*/ 0 w 560"/>
                  <a:gd name="T63" fmla="*/ 1 h 264"/>
                  <a:gd name="T64" fmla="*/ 0 w 560"/>
                  <a:gd name="T65" fmla="*/ 1 h 264"/>
                  <a:gd name="T66" fmla="*/ 1 w 560"/>
                  <a:gd name="T67" fmla="*/ 1 h 264"/>
                  <a:gd name="T68" fmla="*/ 1 w 560"/>
                  <a:gd name="T69" fmla="*/ 1 h 264"/>
                  <a:gd name="T70" fmla="*/ 1 w 560"/>
                  <a:gd name="T71" fmla="*/ 0 h 2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0"/>
                  <a:gd name="T109" fmla="*/ 0 h 264"/>
                  <a:gd name="T110" fmla="*/ 560 w 560"/>
                  <a:gd name="T111" fmla="*/ 264 h 2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0" h="264">
                    <a:moveTo>
                      <a:pt x="19" y="0"/>
                    </a:moveTo>
                    <a:lnTo>
                      <a:pt x="52" y="13"/>
                    </a:lnTo>
                    <a:lnTo>
                      <a:pt x="87" y="27"/>
                    </a:lnTo>
                    <a:lnTo>
                      <a:pt x="122" y="39"/>
                    </a:lnTo>
                    <a:lnTo>
                      <a:pt x="157" y="54"/>
                    </a:lnTo>
                    <a:lnTo>
                      <a:pt x="191" y="67"/>
                    </a:lnTo>
                    <a:lnTo>
                      <a:pt x="226" y="82"/>
                    </a:lnTo>
                    <a:lnTo>
                      <a:pt x="260" y="97"/>
                    </a:lnTo>
                    <a:lnTo>
                      <a:pt x="295" y="113"/>
                    </a:lnTo>
                    <a:lnTo>
                      <a:pt x="329" y="127"/>
                    </a:lnTo>
                    <a:lnTo>
                      <a:pt x="363" y="143"/>
                    </a:lnTo>
                    <a:lnTo>
                      <a:pt x="396" y="159"/>
                    </a:lnTo>
                    <a:lnTo>
                      <a:pt x="430" y="176"/>
                    </a:lnTo>
                    <a:lnTo>
                      <a:pt x="463" y="193"/>
                    </a:lnTo>
                    <a:lnTo>
                      <a:pt x="496" y="212"/>
                    </a:lnTo>
                    <a:lnTo>
                      <a:pt x="527" y="231"/>
                    </a:lnTo>
                    <a:lnTo>
                      <a:pt x="560" y="251"/>
                    </a:lnTo>
                    <a:lnTo>
                      <a:pt x="556" y="256"/>
                    </a:lnTo>
                    <a:lnTo>
                      <a:pt x="553" y="259"/>
                    </a:lnTo>
                    <a:lnTo>
                      <a:pt x="549" y="261"/>
                    </a:lnTo>
                    <a:lnTo>
                      <a:pt x="545" y="263"/>
                    </a:lnTo>
                    <a:lnTo>
                      <a:pt x="537" y="264"/>
                    </a:lnTo>
                    <a:lnTo>
                      <a:pt x="530" y="263"/>
                    </a:lnTo>
                    <a:lnTo>
                      <a:pt x="524" y="261"/>
                    </a:lnTo>
                    <a:lnTo>
                      <a:pt x="520" y="259"/>
                    </a:lnTo>
                    <a:lnTo>
                      <a:pt x="516" y="256"/>
                    </a:lnTo>
                    <a:lnTo>
                      <a:pt x="510" y="253"/>
                    </a:lnTo>
                    <a:lnTo>
                      <a:pt x="505" y="249"/>
                    </a:lnTo>
                    <a:lnTo>
                      <a:pt x="501" y="247"/>
                    </a:lnTo>
                    <a:lnTo>
                      <a:pt x="497" y="244"/>
                    </a:lnTo>
                    <a:lnTo>
                      <a:pt x="492" y="241"/>
                    </a:lnTo>
                    <a:lnTo>
                      <a:pt x="487" y="238"/>
                    </a:lnTo>
                    <a:lnTo>
                      <a:pt x="483" y="234"/>
                    </a:lnTo>
                    <a:lnTo>
                      <a:pt x="479" y="231"/>
                    </a:lnTo>
                    <a:lnTo>
                      <a:pt x="473" y="229"/>
                    </a:lnTo>
                    <a:lnTo>
                      <a:pt x="469" y="226"/>
                    </a:lnTo>
                    <a:lnTo>
                      <a:pt x="465" y="224"/>
                    </a:lnTo>
                    <a:lnTo>
                      <a:pt x="461" y="223"/>
                    </a:lnTo>
                    <a:lnTo>
                      <a:pt x="456" y="223"/>
                    </a:lnTo>
                    <a:lnTo>
                      <a:pt x="430" y="208"/>
                    </a:lnTo>
                    <a:lnTo>
                      <a:pt x="403" y="194"/>
                    </a:lnTo>
                    <a:lnTo>
                      <a:pt x="376" y="181"/>
                    </a:lnTo>
                    <a:lnTo>
                      <a:pt x="349" y="171"/>
                    </a:lnTo>
                    <a:lnTo>
                      <a:pt x="322" y="159"/>
                    </a:lnTo>
                    <a:lnTo>
                      <a:pt x="294" y="150"/>
                    </a:lnTo>
                    <a:lnTo>
                      <a:pt x="266" y="141"/>
                    </a:lnTo>
                    <a:lnTo>
                      <a:pt x="239" y="132"/>
                    </a:lnTo>
                    <a:lnTo>
                      <a:pt x="210" y="123"/>
                    </a:lnTo>
                    <a:lnTo>
                      <a:pt x="182" y="114"/>
                    </a:lnTo>
                    <a:lnTo>
                      <a:pt x="154" y="106"/>
                    </a:lnTo>
                    <a:lnTo>
                      <a:pt x="128" y="98"/>
                    </a:lnTo>
                    <a:lnTo>
                      <a:pt x="100" y="89"/>
                    </a:lnTo>
                    <a:lnTo>
                      <a:pt x="72" y="81"/>
                    </a:lnTo>
                    <a:lnTo>
                      <a:pt x="46" y="72"/>
                    </a:lnTo>
                    <a:lnTo>
                      <a:pt x="21" y="64"/>
                    </a:lnTo>
                    <a:lnTo>
                      <a:pt x="19" y="59"/>
                    </a:lnTo>
                    <a:lnTo>
                      <a:pt x="17" y="54"/>
                    </a:lnTo>
                    <a:lnTo>
                      <a:pt x="14" y="49"/>
                    </a:lnTo>
                    <a:lnTo>
                      <a:pt x="12" y="45"/>
                    </a:lnTo>
                    <a:lnTo>
                      <a:pt x="9" y="41"/>
                    </a:lnTo>
                    <a:lnTo>
                      <a:pt x="7" y="36"/>
                    </a:lnTo>
                    <a:lnTo>
                      <a:pt x="4" y="31"/>
                    </a:lnTo>
                    <a:lnTo>
                      <a:pt x="2" y="28"/>
                    </a:lnTo>
                    <a:lnTo>
                      <a:pt x="0" y="24"/>
                    </a:lnTo>
                    <a:lnTo>
                      <a:pt x="0" y="19"/>
                    </a:lnTo>
                    <a:lnTo>
                      <a:pt x="0" y="15"/>
                    </a:lnTo>
                    <a:lnTo>
                      <a:pt x="2" y="12"/>
                    </a:lnTo>
                    <a:lnTo>
                      <a:pt x="3" y="9"/>
                    </a:lnTo>
                    <a:lnTo>
                      <a:pt x="8" y="6"/>
                    </a:lnTo>
                    <a:lnTo>
                      <a:pt x="12" y="2"/>
                    </a:lnTo>
                    <a:lnTo>
                      <a:pt x="19" y="0"/>
                    </a:lnTo>
                    <a:close/>
                  </a:path>
                </a:pathLst>
              </a:custGeom>
              <a:solidFill>
                <a:srgbClr val="FFFF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17" name="Freeform 66"/>
              <p:cNvSpPr>
                <a:spLocks/>
              </p:cNvSpPr>
              <p:nvPr/>
            </p:nvSpPr>
            <p:spPr bwMode="auto">
              <a:xfrm>
                <a:off x="4948" y="2270"/>
                <a:ext cx="31" cy="7"/>
              </a:xfrm>
              <a:custGeom>
                <a:avLst/>
                <a:gdLst>
                  <a:gd name="T0" fmla="*/ 0 w 63"/>
                  <a:gd name="T1" fmla="*/ 0 h 14"/>
                  <a:gd name="T2" fmla="*/ 0 w 63"/>
                  <a:gd name="T3" fmla="*/ 1 h 14"/>
                  <a:gd name="T4" fmla="*/ 0 w 63"/>
                  <a:gd name="T5" fmla="*/ 1 h 14"/>
                  <a:gd name="T6" fmla="*/ 0 w 63"/>
                  <a:gd name="T7" fmla="*/ 1 h 14"/>
                  <a:gd name="T8" fmla="*/ 0 w 63"/>
                  <a:gd name="T9" fmla="*/ 1 h 14"/>
                  <a:gd name="T10" fmla="*/ 0 w 63"/>
                  <a:gd name="T11" fmla="*/ 1 h 14"/>
                  <a:gd name="T12" fmla="*/ 0 w 63"/>
                  <a:gd name="T13" fmla="*/ 1 h 14"/>
                  <a:gd name="T14" fmla="*/ 0 w 63"/>
                  <a:gd name="T15" fmla="*/ 1 h 14"/>
                  <a:gd name="T16" fmla="*/ 0 w 63"/>
                  <a:gd name="T17" fmla="*/ 1 h 14"/>
                  <a:gd name="T18" fmla="*/ 0 w 63"/>
                  <a:gd name="T19" fmla="*/ 1 h 14"/>
                  <a:gd name="T20" fmla="*/ 0 w 63"/>
                  <a:gd name="T21" fmla="*/ 1 h 14"/>
                  <a:gd name="T22" fmla="*/ 0 w 63"/>
                  <a:gd name="T23" fmla="*/ 1 h 14"/>
                  <a:gd name="T24" fmla="*/ 0 w 63"/>
                  <a:gd name="T25" fmla="*/ 1 h 14"/>
                  <a:gd name="T26" fmla="*/ 0 w 63"/>
                  <a:gd name="T27" fmla="*/ 1 h 14"/>
                  <a:gd name="T28" fmla="*/ 0 w 63"/>
                  <a:gd name="T29" fmla="*/ 1 h 14"/>
                  <a:gd name="T30" fmla="*/ 0 w 63"/>
                  <a:gd name="T31" fmla="*/ 1 h 14"/>
                  <a:gd name="T32" fmla="*/ 0 w 63"/>
                  <a:gd name="T33" fmla="*/ 1 h 14"/>
                  <a:gd name="T34" fmla="*/ 0 w 63"/>
                  <a:gd name="T35" fmla="*/ 1 h 14"/>
                  <a:gd name="T36" fmla="*/ 0 w 63"/>
                  <a:gd name="T37" fmla="*/ 1 h 14"/>
                  <a:gd name="T38" fmla="*/ 0 w 63"/>
                  <a:gd name="T39" fmla="*/ 1 h 14"/>
                  <a:gd name="T40" fmla="*/ 0 w 63"/>
                  <a:gd name="T41" fmla="*/ 1 h 14"/>
                  <a:gd name="T42" fmla="*/ 0 w 63"/>
                  <a:gd name="T43" fmla="*/ 0 h 14"/>
                  <a:gd name="T44" fmla="*/ 0 w 63"/>
                  <a:gd name="T45" fmla="*/ 0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3"/>
                  <a:gd name="T70" fmla="*/ 0 h 14"/>
                  <a:gd name="T71" fmla="*/ 63 w 63"/>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3" h="14">
                    <a:moveTo>
                      <a:pt x="56" y="0"/>
                    </a:moveTo>
                    <a:lnTo>
                      <a:pt x="59" y="1"/>
                    </a:lnTo>
                    <a:lnTo>
                      <a:pt x="63" y="3"/>
                    </a:lnTo>
                    <a:lnTo>
                      <a:pt x="63" y="6"/>
                    </a:lnTo>
                    <a:lnTo>
                      <a:pt x="55" y="7"/>
                    </a:lnTo>
                    <a:lnTo>
                      <a:pt x="47" y="8"/>
                    </a:lnTo>
                    <a:lnTo>
                      <a:pt x="39" y="9"/>
                    </a:lnTo>
                    <a:lnTo>
                      <a:pt x="31" y="10"/>
                    </a:lnTo>
                    <a:lnTo>
                      <a:pt x="23" y="10"/>
                    </a:lnTo>
                    <a:lnTo>
                      <a:pt x="15" y="12"/>
                    </a:lnTo>
                    <a:lnTo>
                      <a:pt x="8" y="12"/>
                    </a:lnTo>
                    <a:lnTo>
                      <a:pt x="0" y="14"/>
                    </a:lnTo>
                    <a:lnTo>
                      <a:pt x="0" y="13"/>
                    </a:lnTo>
                    <a:lnTo>
                      <a:pt x="7" y="9"/>
                    </a:lnTo>
                    <a:lnTo>
                      <a:pt x="13" y="7"/>
                    </a:lnTo>
                    <a:lnTo>
                      <a:pt x="21" y="6"/>
                    </a:lnTo>
                    <a:lnTo>
                      <a:pt x="27" y="4"/>
                    </a:lnTo>
                    <a:lnTo>
                      <a:pt x="33" y="3"/>
                    </a:lnTo>
                    <a:lnTo>
                      <a:pt x="41" y="2"/>
                    </a:lnTo>
                    <a:lnTo>
                      <a:pt x="48" y="1"/>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18" name="Freeform 67"/>
              <p:cNvSpPr>
                <a:spLocks/>
              </p:cNvSpPr>
              <p:nvPr/>
            </p:nvSpPr>
            <p:spPr bwMode="auto">
              <a:xfrm>
                <a:off x="5075" y="2272"/>
                <a:ext cx="5" cy="3"/>
              </a:xfrm>
              <a:custGeom>
                <a:avLst/>
                <a:gdLst>
                  <a:gd name="T0" fmla="*/ 0 w 11"/>
                  <a:gd name="T1" fmla="*/ 0 h 8"/>
                  <a:gd name="T2" fmla="*/ 0 w 11"/>
                  <a:gd name="T3" fmla="*/ 0 h 8"/>
                  <a:gd name="T4" fmla="*/ 0 w 11"/>
                  <a:gd name="T5" fmla="*/ 0 h 8"/>
                  <a:gd name="T6" fmla="*/ 0 w 11"/>
                  <a:gd name="T7" fmla="*/ 0 h 8"/>
                  <a:gd name="T8" fmla="*/ 0 w 11"/>
                  <a:gd name="T9" fmla="*/ 0 h 8"/>
                  <a:gd name="T10" fmla="*/ 0 w 11"/>
                  <a:gd name="T11" fmla="*/ 0 h 8"/>
                  <a:gd name="T12" fmla="*/ 0 w 11"/>
                  <a:gd name="T13" fmla="*/ 0 h 8"/>
                  <a:gd name="T14" fmla="*/ 0 w 11"/>
                  <a:gd name="T15" fmla="*/ 0 h 8"/>
                  <a:gd name="T16" fmla="*/ 0 w 11"/>
                  <a:gd name="T17" fmla="*/ 0 h 8"/>
                  <a:gd name="T18" fmla="*/ 0 w 11"/>
                  <a:gd name="T19" fmla="*/ 0 h 8"/>
                  <a:gd name="T20" fmla="*/ 0 w 11"/>
                  <a:gd name="T21" fmla="*/ 0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
                  <a:gd name="T34" fmla="*/ 0 h 8"/>
                  <a:gd name="T35" fmla="*/ 11 w 11"/>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 h="8">
                    <a:moveTo>
                      <a:pt x="2" y="0"/>
                    </a:moveTo>
                    <a:lnTo>
                      <a:pt x="5" y="3"/>
                    </a:lnTo>
                    <a:lnTo>
                      <a:pt x="11" y="4"/>
                    </a:lnTo>
                    <a:lnTo>
                      <a:pt x="11" y="6"/>
                    </a:lnTo>
                    <a:lnTo>
                      <a:pt x="10" y="7"/>
                    </a:lnTo>
                    <a:lnTo>
                      <a:pt x="7" y="8"/>
                    </a:lnTo>
                    <a:lnTo>
                      <a:pt x="4" y="6"/>
                    </a:lnTo>
                    <a:lnTo>
                      <a:pt x="2" y="5"/>
                    </a:lnTo>
                    <a:lnTo>
                      <a:pt x="0" y="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19" name="Freeform 68"/>
              <p:cNvSpPr>
                <a:spLocks/>
              </p:cNvSpPr>
              <p:nvPr/>
            </p:nvSpPr>
            <p:spPr bwMode="auto">
              <a:xfrm>
                <a:off x="4650" y="2273"/>
                <a:ext cx="8" cy="6"/>
              </a:xfrm>
              <a:custGeom>
                <a:avLst/>
                <a:gdLst>
                  <a:gd name="T0" fmla="*/ 1 w 15"/>
                  <a:gd name="T1" fmla="*/ 0 h 11"/>
                  <a:gd name="T2" fmla="*/ 1 w 15"/>
                  <a:gd name="T3" fmla="*/ 0 h 11"/>
                  <a:gd name="T4" fmla="*/ 1 w 15"/>
                  <a:gd name="T5" fmla="*/ 0 h 11"/>
                  <a:gd name="T6" fmla="*/ 1 w 15"/>
                  <a:gd name="T7" fmla="*/ 0 h 11"/>
                  <a:gd name="T8" fmla="*/ 1 w 15"/>
                  <a:gd name="T9" fmla="*/ 0 h 11"/>
                  <a:gd name="T10" fmla="*/ 1 w 15"/>
                  <a:gd name="T11" fmla="*/ 1 h 11"/>
                  <a:gd name="T12" fmla="*/ 1 w 15"/>
                  <a:gd name="T13" fmla="*/ 1 h 11"/>
                  <a:gd name="T14" fmla="*/ 1 w 15"/>
                  <a:gd name="T15" fmla="*/ 1 h 11"/>
                  <a:gd name="T16" fmla="*/ 1 w 15"/>
                  <a:gd name="T17" fmla="*/ 1 h 11"/>
                  <a:gd name="T18" fmla="*/ 1 w 15"/>
                  <a:gd name="T19" fmla="*/ 1 h 11"/>
                  <a:gd name="T20" fmla="*/ 0 w 15"/>
                  <a:gd name="T21" fmla="*/ 1 h 11"/>
                  <a:gd name="T22" fmla="*/ 0 w 15"/>
                  <a:gd name="T23" fmla="*/ 1 h 11"/>
                  <a:gd name="T24" fmla="*/ 1 w 15"/>
                  <a:gd name="T25" fmla="*/ 1 h 11"/>
                  <a:gd name="T26" fmla="*/ 1 w 15"/>
                  <a:gd name="T27" fmla="*/ 0 h 11"/>
                  <a:gd name="T28" fmla="*/ 1 w 15"/>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
                  <a:gd name="T46" fmla="*/ 0 h 11"/>
                  <a:gd name="T47" fmla="*/ 15 w 15"/>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 h="11">
                    <a:moveTo>
                      <a:pt x="9" y="0"/>
                    </a:moveTo>
                    <a:lnTo>
                      <a:pt x="10" y="0"/>
                    </a:lnTo>
                    <a:lnTo>
                      <a:pt x="12" y="0"/>
                    </a:lnTo>
                    <a:lnTo>
                      <a:pt x="13" y="0"/>
                    </a:lnTo>
                    <a:lnTo>
                      <a:pt x="15" y="0"/>
                    </a:lnTo>
                    <a:lnTo>
                      <a:pt x="15" y="2"/>
                    </a:lnTo>
                    <a:lnTo>
                      <a:pt x="11" y="4"/>
                    </a:lnTo>
                    <a:lnTo>
                      <a:pt x="7" y="6"/>
                    </a:lnTo>
                    <a:lnTo>
                      <a:pt x="4" y="8"/>
                    </a:lnTo>
                    <a:lnTo>
                      <a:pt x="0" y="11"/>
                    </a:lnTo>
                    <a:lnTo>
                      <a:pt x="0" y="9"/>
                    </a:lnTo>
                    <a:lnTo>
                      <a:pt x="4" y="5"/>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20" name="Freeform 69"/>
              <p:cNvSpPr>
                <a:spLocks/>
              </p:cNvSpPr>
              <p:nvPr/>
            </p:nvSpPr>
            <p:spPr bwMode="auto">
              <a:xfrm>
                <a:off x="4606" y="2278"/>
                <a:ext cx="42" cy="30"/>
              </a:xfrm>
              <a:custGeom>
                <a:avLst/>
                <a:gdLst>
                  <a:gd name="T0" fmla="*/ 1 w 84"/>
                  <a:gd name="T1" fmla="*/ 0 h 61"/>
                  <a:gd name="T2" fmla="*/ 1 w 84"/>
                  <a:gd name="T3" fmla="*/ 0 h 61"/>
                  <a:gd name="T4" fmla="*/ 1 w 84"/>
                  <a:gd name="T5" fmla="*/ 0 h 61"/>
                  <a:gd name="T6" fmla="*/ 1 w 84"/>
                  <a:gd name="T7" fmla="*/ 0 h 61"/>
                  <a:gd name="T8" fmla="*/ 1 w 84"/>
                  <a:gd name="T9" fmla="*/ 0 h 61"/>
                  <a:gd name="T10" fmla="*/ 1 w 84"/>
                  <a:gd name="T11" fmla="*/ 0 h 61"/>
                  <a:gd name="T12" fmla="*/ 1 w 84"/>
                  <a:gd name="T13" fmla="*/ 0 h 61"/>
                  <a:gd name="T14" fmla="*/ 1 w 84"/>
                  <a:gd name="T15" fmla="*/ 0 h 61"/>
                  <a:gd name="T16" fmla="*/ 1 w 84"/>
                  <a:gd name="T17" fmla="*/ 0 h 61"/>
                  <a:gd name="T18" fmla="*/ 1 w 84"/>
                  <a:gd name="T19" fmla="*/ 0 h 61"/>
                  <a:gd name="T20" fmla="*/ 1 w 84"/>
                  <a:gd name="T21" fmla="*/ 0 h 61"/>
                  <a:gd name="T22" fmla="*/ 1 w 84"/>
                  <a:gd name="T23" fmla="*/ 0 h 61"/>
                  <a:gd name="T24" fmla="*/ 1 w 84"/>
                  <a:gd name="T25" fmla="*/ 0 h 61"/>
                  <a:gd name="T26" fmla="*/ 1 w 84"/>
                  <a:gd name="T27" fmla="*/ 0 h 61"/>
                  <a:gd name="T28" fmla="*/ 1 w 84"/>
                  <a:gd name="T29" fmla="*/ 0 h 61"/>
                  <a:gd name="T30" fmla="*/ 1 w 84"/>
                  <a:gd name="T31" fmla="*/ 0 h 61"/>
                  <a:gd name="T32" fmla="*/ 1 w 84"/>
                  <a:gd name="T33" fmla="*/ 0 h 61"/>
                  <a:gd name="T34" fmla="*/ 1 w 84"/>
                  <a:gd name="T35" fmla="*/ 0 h 61"/>
                  <a:gd name="T36" fmla="*/ 1 w 84"/>
                  <a:gd name="T37" fmla="*/ 0 h 61"/>
                  <a:gd name="T38" fmla="*/ 1 w 84"/>
                  <a:gd name="T39" fmla="*/ 0 h 61"/>
                  <a:gd name="T40" fmla="*/ 1 w 84"/>
                  <a:gd name="T41" fmla="*/ 0 h 61"/>
                  <a:gd name="T42" fmla="*/ 0 w 84"/>
                  <a:gd name="T43" fmla="*/ 0 h 61"/>
                  <a:gd name="T44" fmla="*/ 1 w 84"/>
                  <a:gd name="T45" fmla="*/ 0 h 61"/>
                  <a:gd name="T46" fmla="*/ 1 w 84"/>
                  <a:gd name="T47" fmla="*/ 0 h 61"/>
                  <a:gd name="T48" fmla="*/ 1 w 84"/>
                  <a:gd name="T49" fmla="*/ 0 h 61"/>
                  <a:gd name="T50" fmla="*/ 1 w 84"/>
                  <a:gd name="T51" fmla="*/ 0 h 61"/>
                  <a:gd name="T52" fmla="*/ 1 w 84"/>
                  <a:gd name="T53" fmla="*/ 0 h 61"/>
                  <a:gd name="T54" fmla="*/ 1 w 84"/>
                  <a:gd name="T55" fmla="*/ 0 h 61"/>
                  <a:gd name="T56" fmla="*/ 1 w 84"/>
                  <a:gd name="T57" fmla="*/ 0 h 61"/>
                  <a:gd name="T58" fmla="*/ 1 w 84"/>
                  <a:gd name="T59" fmla="*/ 0 h 61"/>
                  <a:gd name="T60" fmla="*/ 1 w 84"/>
                  <a:gd name="T61" fmla="*/ 0 h 61"/>
                  <a:gd name="T62" fmla="*/ 1 w 84"/>
                  <a:gd name="T63" fmla="*/ 0 h 61"/>
                  <a:gd name="T64" fmla="*/ 1 w 84"/>
                  <a:gd name="T65" fmla="*/ 0 h 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61"/>
                  <a:gd name="T101" fmla="*/ 84 w 84"/>
                  <a:gd name="T102" fmla="*/ 61 h 6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61">
                    <a:moveTo>
                      <a:pt x="59" y="0"/>
                    </a:moveTo>
                    <a:lnTo>
                      <a:pt x="64" y="3"/>
                    </a:lnTo>
                    <a:lnTo>
                      <a:pt x="70" y="3"/>
                    </a:lnTo>
                    <a:lnTo>
                      <a:pt x="72" y="2"/>
                    </a:lnTo>
                    <a:lnTo>
                      <a:pt x="76" y="0"/>
                    </a:lnTo>
                    <a:lnTo>
                      <a:pt x="80" y="0"/>
                    </a:lnTo>
                    <a:lnTo>
                      <a:pt x="84" y="0"/>
                    </a:lnTo>
                    <a:lnTo>
                      <a:pt x="84" y="2"/>
                    </a:lnTo>
                    <a:lnTo>
                      <a:pt x="80" y="5"/>
                    </a:lnTo>
                    <a:lnTo>
                      <a:pt x="75" y="8"/>
                    </a:lnTo>
                    <a:lnTo>
                      <a:pt x="70" y="11"/>
                    </a:lnTo>
                    <a:lnTo>
                      <a:pt x="67" y="14"/>
                    </a:lnTo>
                    <a:lnTo>
                      <a:pt x="60" y="20"/>
                    </a:lnTo>
                    <a:lnTo>
                      <a:pt x="52" y="26"/>
                    </a:lnTo>
                    <a:lnTo>
                      <a:pt x="46" y="30"/>
                    </a:lnTo>
                    <a:lnTo>
                      <a:pt x="40" y="35"/>
                    </a:lnTo>
                    <a:lnTo>
                      <a:pt x="32" y="39"/>
                    </a:lnTo>
                    <a:lnTo>
                      <a:pt x="26" y="44"/>
                    </a:lnTo>
                    <a:lnTo>
                      <a:pt x="19" y="48"/>
                    </a:lnTo>
                    <a:lnTo>
                      <a:pt x="13" y="52"/>
                    </a:lnTo>
                    <a:lnTo>
                      <a:pt x="6" y="55"/>
                    </a:lnTo>
                    <a:lnTo>
                      <a:pt x="0" y="61"/>
                    </a:lnTo>
                    <a:lnTo>
                      <a:pt x="2" y="55"/>
                    </a:lnTo>
                    <a:lnTo>
                      <a:pt x="7" y="51"/>
                    </a:lnTo>
                    <a:lnTo>
                      <a:pt x="10" y="47"/>
                    </a:lnTo>
                    <a:lnTo>
                      <a:pt x="15" y="43"/>
                    </a:lnTo>
                    <a:lnTo>
                      <a:pt x="22" y="35"/>
                    </a:lnTo>
                    <a:lnTo>
                      <a:pt x="30" y="28"/>
                    </a:lnTo>
                    <a:lnTo>
                      <a:pt x="36" y="20"/>
                    </a:lnTo>
                    <a:lnTo>
                      <a:pt x="44" y="13"/>
                    </a:lnTo>
                    <a:lnTo>
                      <a:pt x="51" y="5"/>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21" name="Freeform 70"/>
              <p:cNvSpPr>
                <a:spLocks/>
              </p:cNvSpPr>
              <p:nvPr/>
            </p:nvSpPr>
            <p:spPr bwMode="auto">
              <a:xfrm>
                <a:off x="4922" y="2286"/>
                <a:ext cx="14" cy="7"/>
              </a:xfrm>
              <a:custGeom>
                <a:avLst/>
                <a:gdLst>
                  <a:gd name="T0" fmla="*/ 1 w 28"/>
                  <a:gd name="T1" fmla="*/ 0 h 15"/>
                  <a:gd name="T2" fmla="*/ 1 w 28"/>
                  <a:gd name="T3" fmla="*/ 0 h 15"/>
                  <a:gd name="T4" fmla="*/ 1 w 28"/>
                  <a:gd name="T5" fmla="*/ 0 h 15"/>
                  <a:gd name="T6" fmla="*/ 1 w 28"/>
                  <a:gd name="T7" fmla="*/ 0 h 15"/>
                  <a:gd name="T8" fmla="*/ 1 w 28"/>
                  <a:gd name="T9" fmla="*/ 0 h 15"/>
                  <a:gd name="T10" fmla="*/ 1 w 28"/>
                  <a:gd name="T11" fmla="*/ 0 h 15"/>
                  <a:gd name="T12" fmla="*/ 0 w 28"/>
                  <a:gd name="T13" fmla="*/ 0 h 15"/>
                  <a:gd name="T14" fmla="*/ 0 w 28"/>
                  <a:gd name="T15" fmla="*/ 0 h 15"/>
                  <a:gd name="T16" fmla="*/ 1 w 28"/>
                  <a:gd name="T17" fmla="*/ 0 h 15"/>
                  <a:gd name="T18" fmla="*/ 1 w 28"/>
                  <a:gd name="T19" fmla="*/ 0 h 15"/>
                  <a:gd name="T20" fmla="*/ 1 w 28"/>
                  <a:gd name="T21" fmla="*/ 0 h 15"/>
                  <a:gd name="T22" fmla="*/ 1 w 28"/>
                  <a:gd name="T23" fmla="*/ 0 h 15"/>
                  <a:gd name="T24" fmla="*/ 1 w 28"/>
                  <a:gd name="T25" fmla="*/ 0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15"/>
                  <a:gd name="T41" fmla="*/ 28 w 28"/>
                  <a:gd name="T42" fmla="*/ 15 h 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15">
                    <a:moveTo>
                      <a:pt x="22" y="0"/>
                    </a:moveTo>
                    <a:lnTo>
                      <a:pt x="25" y="0"/>
                    </a:lnTo>
                    <a:lnTo>
                      <a:pt x="28" y="0"/>
                    </a:lnTo>
                    <a:lnTo>
                      <a:pt x="22" y="4"/>
                    </a:lnTo>
                    <a:lnTo>
                      <a:pt x="15" y="10"/>
                    </a:lnTo>
                    <a:lnTo>
                      <a:pt x="8" y="12"/>
                    </a:lnTo>
                    <a:lnTo>
                      <a:pt x="0" y="15"/>
                    </a:lnTo>
                    <a:lnTo>
                      <a:pt x="0" y="13"/>
                    </a:lnTo>
                    <a:lnTo>
                      <a:pt x="6" y="9"/>
                    </a:lnTo>
                    <a:lnTo>
                      <a:pt x="10" y="5"/>
                    </a:lnTo>
                    <a:lnTo>
                      <a:pt x="15"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22" name="Freeform 71"/>
              <p:cNvSpPr>
                <a:spLocks/>
              </p:cNvSpPr>
              <p:nvPr/>
            </p:nvSpPr>
            <p:spPr bwMode="auto">
              <a:xfrm>
                <a:off x="4506" y="2287"/>
                <a:ext cx="5" cy="5"/>
              </a:xfrm>
              <a:custGeom>
                <a:avLst/>
                <a:gdLst>
                  <a:gd name="T0" fmla="*/ 1 w 9"/>
                  <a:gd name="T1" fmla="*/ 1 h 10"/>
                  <a:gd name="T2" fmla="*/ 1 w 9"/>
                  <a:gd name="T3" fmla="*/ 0 h 10"/>
                  <a:gd name="T4" fmla="*/ 1 w 9"/>
                  <a:gd name="T5" fmla="*/ 1 h 10"/>
                  <a:gd name="T6" fmla="*/ 1 w 9"/>
                  <a:gd name="T7" fmla="*/ 1 h 10"/>
                  <a:gd name="T8" fmla="*/ 1 w 9"/>
                  <a:gd name="T9" fmla="*/ 1 h 10"/>
                  <a:gd name="T10" fmla="*/ 1 w 9"/>
                  <a:gd name="T11" fmla="*/ 1 h 10"/>
                  <a:gd name="T12" fmla="*/ 1 w 9"/>
                  <a:gd name="T13" fmla="*/ 1 h 10"/>
                  <a:gd name="T14" fmla="*/ 1 w 9"/>
                  <a:gd name="T15" fmla="*/ 1 h 10"/>
                  <a:gd name="T16" fmla="*/ 1 w 9"/>
                  <a:gd name="T17" fmla="*/ 1 h 10"/>
                  <a:gd name="T18" fmla="*/ 0 w 9"/>
                  <a:gd name="T19" fmla="*/ 1 h 10"/>
                  <a:gd name="T20" fmla="*/ 1 w 9"/>
                  <a:gd name="T21" fmla="*/ 1 h 10"/>
                  <a:gd name="T22" fmla="*/ 1 w 9"/>
                  <a:gd name="T23" fmla="*/ 1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
                  <a:gd name="T37" fmla="*/ 0 h 10"/>
                  <a:gd name="T38" fmla="*/ 9 w 9"/>
                  <a:gd name="T39" fmla="*/ 10 h 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 h="10">
                    <a:moveTo>
                      <a:pt x="2" y="2"/>
                    </a:moveTo>
                    <a:lnTo>
                      <a:pt x="4" y="0"/>
                    </a:lnTo>
                    <a:lnTo>
                      <a:pt x="6" y="1"/>
                    </a:lnTo>
                    <a:lnTo>
                      <a:pt x="7" y="3"/>
                    </a:lnTo>
                    <a:lnTo>
                      <a:pt x="9" y="5"/>
                    </a:lnTo>
                    <a:lnTo>
                      <a:pt x="9" y="8"/>
                    </a:lnTo>
                    <a:lnTo>
                      <a:pt x="9" y="10"/>
                    </a:lnTo>
                    <a:lnTo>
                      <a:pt x="6" y="8"/>
                    </a:lnTo>
                    <a:lnTo>
                      <a:pt x="2" y="7"/>
                    </a:lnTo>
                    <a:lnTo>
                      <a:pt x="0" y="3"/>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23" name="Freeform 72"/>
              <p:cNvSpPr>
                <a:spLocks/>
              </p:cNvSpPr>
              <p:nvPr/>
            </p:nvSpPr>
            <p:spPr bwMode="auto">
              <a:xfrm>
                <a:off x="4629" y="2306"/>
                <a:ext cx="52" cy="37"/>
              </a:xfrm>
              <a:custGeom>
                <a:avLst/>
                <a:gdLst>
                  <a:gd name="T0" fmla="*/ 1 w 104"/>
                  <a:gd name="T1" fmla="*/ 0 h 75"/>
                  <a:gd name="T2" fmla="*/ 1 w 104"/>
                  <a:gd name="T3" fmla="*/ 0 h 75"/>
                  <a:gd name="T4" fmla="*/ 1 w 104"/>
                  <a:gd name="T5" fmla="*/ 0 h 75"/>
                  <a:gd name="T6" fmla="*/ 1 w 104"/>
                  <a:gd name="T7" fmla="*/ 0 h 75"/>
                  <a:gd name="T8" fmla="*/ 1 w 104"/>
                  <a:gd name="T9" fmla="*/ 0 h 75"/>
                  <a:gd name="T10" fmla="*/ 1 w 104"/>
                  <a:gd name="T11" fmla="*/ 0 h 75"/>
                  <a:gd name="T12" fmla="*/ 1 w 104"/>
                  <a:gd name="T13" fmla="*/ 0 h 75"/>
                  <a:gd name="T14" fmla="*/ 1 w 104"/>
                  <a:gd name="T15" fmla="*/ 0 h 75"/>
                  <a:gd name="T16" fmla="*/ 1 w 104"/>
                  <a:gd name="T17" fmla="*/ 0 h 75"/>
                  <a:gd name="T18" fmla="*/ 1 w 104"/>
                  <a:gd name="T19" fmla="*/ 0 h 75"/>
                  <a:gd name="T20" fmla="*/ 1 w 104"/>
                  <a:gd name="T21" fmla="*/ 0 h 75"/>
                  <a:gd name="T22" fmla="*/ 1 w 104"/>
                  <a:gd name="T23" fmla="*/ 0 h 75"/>
                  <a:gd name="T24" fmla="*/ 1 w 104"/>
                  <a:gd name="T25" fmla="*/ 0 h 75"/>
                  <a:gd name="T26" fmla="*/ 1 w 104"/>
                  <a:gd name="T27" fmla="*/ 0 h 75"/>
                  <a:gd name="T28" fmla="*/ 1 w 104"/>
                  <a:gd name="T29" fmla="*/ 0 h 75"/>
                  <a:gd name="T30" fmla="*/ 1 w 104"/>
                  <a:gd name="T31" fmla="*/ 0 h 75"/>
                  <a:gd name="T32" fmla="*/ 1 w 104"/>
                  <a:gd name="T33" fmla="*/ 0 h 75"/>
                  <a:gd name="T34" fmla="*/ 1 w 104"/>
                  <a:gd name="T35" fmla="*/ 0 h 75"/>
                  <a:gd name="T36" fmla="*/ 1 w 104"/>
                  <a:gd name="T37" fmla="*/ 0 h 75"/>
                  <a:gd name="T38" fmla="*/ 1 w 104"/>
                  <a:gd name="T39" fmla="*/ 0 h 75"/>
                  <a:gd name="T40" fmla="*/ 1 w 104"/>
                  <a:gd name="T41" fmla="*/ 0 h 75"/>
                  <a:gd name="T42" fmla="*/ 1 w 104"/>
                  <a:gd name="T43" fmla="*/ 0 h 75"/>
                  <a:gd name="T44" fmla="*/ 1 w 104"/>
                  <a:gd name="T45" fmla="*/ 0 h 75"/>
                  <a:gd name="T46" fmla="*/ 0 w 104"/>
                  <a:gd name="T47" fmla="*/ 0 h 75"/>
                  <a:gd name="T48" fmla="*/ 1 w 104"/>
                  <a:gd name="T49" fmla="*/ 0 h 75"/>
                  <a:gd name="T50" fmla="*/ 1 w 104"/>
                  <a:gd name="T51" fmla="*/ 0 h 75"/>
                  <a:gd name="T52" fmla="*/ 1 w 104"/>
                  <a:gd name="T53" fmla="*/ 0 h 75"/>
                  <a:gd name="T54" fmla="*/ 1 w 104"/>
                  <a:gd name="T55" fmla="*/ 0 h 75"/>
                  <a:gd name="T56" fmla="*/ 1 w 104"/>
                  <a:gd name="T57" fmla="*/ 0 h 75"/>
                  <a:gd name="T58" fmla="*/ 1 w 104"/>
                  <a:gd name="T59" fmla="*/ 0 h 75"/>
                  <a:gd name="T60" fmla="*/ 1 w 104"/>
                  <a:gd name="T61" fmla="*/ 0 h 75"/>
                  <a:gd name="T62" fmla="*/ 1 w 104"/>
                  <a:gd name="T63" fmla="*/ 0 h 75"/>
                  <a:gd name="T64" fmla="*/ 1 w 104"/>
                  <a:gd name="T65" fmla="*/ 0 h 75"/>
                  <a:gd name="T66" fmla="*/ 1 w 104"/>
                  <a:gd name="T67" fmla="*/ 0 h 75"/>
                  <a:gd name="T68" fmla="*/ 1 w 104"/>
                  <a:gd name="T69" fmla="*/ 0 h 75"/>
                  <a:gd name="T70" fmla="*/ 1 w 104"/>
                  <a:gd name="T71" fmla="*/ 0 h 75"/>
                  <a:gd name="T72" fmla="*/ 1 w 104"/>
                  <a:gd name="T73" fmla="*/ 0 h 75"/>
                  <a:gd name="T74" fmla="*/ 1 w 104"/>
                  <a:gd name="T75" fmla="*/ 0 h 75"/>
                  <a:gd name="T76" fmla="*/ 1 w 104"/>
                  <a:gd name="T77" fmla="*/ 0 h 75"/>
                  <a:gd name="T78" fmla="*/ 1 w 104"/>
                  <a:gd name="T79" fmla="*/ 0 h 75"/>
                  <a:gd name="T80" fmla="*/ 1 w 104"/>
                  <a:gd name="T81" fmla="*/ 0 h 75"/>
                  <a:gd name="T82" fmla="*/ 1 w 104"/>
                  <a:gd name="T83" fmla="*/ 0 h 75"/>
                  <a:gd name="T84" fmla="*/ 1 w 104"/>
                  <a:gd name="T85" fmla="*/ 0 h 75"/>
                  <a:gd name="T86" fmla="*/ 1 w 104"/>
                  <a:gd name="T87" fmla="*/ 0 h 7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04"/>
                  <a:gd name="T133" fmla="*/ 0 h 75"/>
                  <a:gd name="T134" fmla="*/ 104 w 104"/>
                  <a:gd name="T135" fmla="*/ 75 h 7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04" h="75">
                    <a:moveTo>
                      <a:pt x="99" y="0"/>
                    </a:moveTo>
                    <a:lnTo>
                      <a:pt x="102" y="0"/>
                    </a:lnTo>
                    <a:lnTo>
                      <a:pt x="104" y="0"/>
                    </a:lnTo>
                    <a:lnTo>
                      <a:pt x="99" y="6"/>
                    </a:lnTo>
                    <a:lnTo>
                      <a:pt x="93" y="10"/>
                    </a:lnTo>
                    <a:lnTo>
                      <a:pt x="87" y="15"/>
                    </a:lnTo>
                    <a:lnTo>
                      <a:pt x="83" y="20"/>
                    </a:lnTo>
                    <a:lnTo>
                      <a:pt x="75" y="24"/>
                    </a:lnTo>
                    <a:lnTo>
                      <a:pt x="70" y="28"/>
                    </a:lnTo>
                    <a:lnTo>
                      <a:pt x="63" y="32"/>
                    </a:lnTo>
                    <a:lnTo>
                      <a:pt x="57" y="36"/>
                    </a:lnTo>
                    <a:lnTo>
                      <a:pt x="50" y="40"/>
                    </a:lnTo>
                    <a:lnTo>
                      <a:pt x="45" y="45"/>
                    </a:lnTo>
                    <a:lnTo>
                      <a:pt x="38" y="49"/>
                    </a:lnTo>
                    <a:lnTo>
                      <a:pt x="33" y="53"/>
                    </a:lnTo>
                    <a:lnTo>
                      <a:pt x="26" y="57"/>
                    </a:lnTo>
                    <a:lnTo>
                      <a:pt x="21" y="63"/>
                    </a:lnTo>
                    <a:lnTo>
                      <a:pt x="17" y="69"/>
                    </a:lnTo>
                    <a:lnTo>
                      <a:pt x="13" y="75"/>
                    </a:lnTo>
                    <a:lnTo>
                      <a:pt x="8" y="73"/>
                    </a:lnTo>
                    <a:lnTo>
                      <a:pt x="5" y="71"/>
                    </a:lnTo>
                    <a:lnTo>
                      <a:pt x="3" y="69"/>
                    </a:lnTo>
                    <a:lnTo>
                      <a:pt x="2" y="67"/>
                    </a:lnTo>
                    <a:lnTo>
                      <a:pt x="0" y="63"/>
                    </a:lnTo>
                    <a:lnTo>
                      <a:pt x="1" y="60"/>
                    </a:lnTo>
                    <a:lnTo>
                      <a:pt x="2" y="55"/>
                    </a:lnTo>
                    <a:lnTo>
                      <a:pt x="5" y="52"/>
                    </a:lnTo>
                    <a:lnTo>
                      <a:pt x="11" y="48"/>
                    </a:lnTo>
                    <a:lnTo>
                      <a:pt x="17" y="46"/>
                    </a:lnTo>
                    <a:lnTo>
                      <a:pt x="23" y="40"/>
                    </a:lnTo>
                    <a:lnTo>
                      <a:pt x="31" y="35"/>
                    </a:lnTo>
                    <a:lnTo>
                      <a:pt x="38" y="31"/>
                    </a:lnTo>
                    <a:lnTo>
                      <a:pt x="47" y="27"/>
                    </a:lnTo>
                    <a:lnTo>
                      <a:pt x="53" y="22"/>
                    </a:lnTo>
                    <a:lnTo>
                      <a:pt x="59" y="18"/>
                    </a:lnTo>
                    <a:lnTo>
                      <a:pt x="64" y="13"/>
                    </a:lnTo>
                    <a:lnTo>
                      <a:pt x="68" y="9"/>
                    </a:lnTo>
                    <a:lnTo>
                      <a:pt x="71" y="8"/>
                    </a:lnTo>
                    <a:lnTo>
                      <a:pt x="75" y="7"/>
                    </a:lnTo>
                    <a:lnTo>
                      <a:pt x="80" y="6"/>
                    </a:lnTo>
                    <a:lnTo>
                      <a:pt x="84" y="6"/>
                    </a:lnTo>
                    <a:lnTo>
                      <a:pt x="91" y="2"/>
                    </a:lnTo>
                    <a:lnTo>
                      <a:pt x="9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24" name="Freeform 73"/>
              <p:cNvSpPr>
                <a:spLocks/>
              </p:cNvSpPr>
              <p:nvPr/>
            </p:nvSpPr>
            <p:spPr bwMode="auto">
              <a:xfrm>
                <a:off x="4947" y="2306"/>
                <a:ext cx="38" cy="55"/>
              </a:xfrm>
              <a:custGeom>
                <a:avLst/>
                <a:gdLst>
                  <a:gd name="T0" fmla="*/ 0 w 77"/>
                  <a:gd name="T1" fmla="*/ 0 h 110"/>
                  <a:gd name="T2" fmla="*/ 0 w 77"/>
                  <a:gd name="T3" fmla="*/ 0 h 110"/>
                  <a:gd name="T4" fmla="*/ 0 w 77"/>
                  <a:gd name="T5" fmla="*/ 1 h 110"/>
                  <a:gd name="T6" fmla="*/ 0 w 77"/>
                  <a:gd name="T7" fmla="*/ 1 h 110"/>
                  <a:gd name="T8" fmla="*/ 0 w 77"/>
                  <a:gd name="T9" fmla="*/ 1 h 110"/>
                  <a:gd name="T10" fmla="*/ 0 w 77"/>
                  <a:gd name="T11" fmla="*/ 1 h 110"/>
                  <a:gd name="T12" fmla="*/ 0 w 77"/>
                  <a:gd name="T13" fmla="*/ 1 h 110"/>
                  <a:gd name="T14" fmla="*/ 0 w 77"/>
                  <a:gd name="T15" fmla="*/ 1 h 110"/>
                  <a:gd name="T16" fmla="*/ 0 w 77"/>
                  <a:gd name="T17" fmla="*/ 1 h 110"/>
                  <a:gd name="T18" fmla="*/ 0 w 77"/>
                  <a:gd name="T19" fmla="*/ 1 h 110"/>
                  <a:gd name="T20" fmla="*/ 0 w 77"/>
                  <a:gd name="T21" fmla="*/ 1 h 110"/>
                  <a:gd name="T22" fmla="*/ 0 w 77"/>
                  <a:gd name="T23" fmla="*/ 1 h 110"/>
                  <a:gd name="T24" fmla="*/ 0 w 77"/>
                  <a:gd name="T25" fmla="*/ 1 h 110"/>
                  <a:gd name="T26" fmla="*/ 0 w 77"/>
                  <a:gd name="T27" fmla="*/ 1 h 110"/>
                  <a:gd name="T28" fmla="*/ 0 w 77"/>
                  <a:gd name="T29" fmla="*/ 1 h 110"/>
                  <a:gd name="T30" fmla="*/ 0 w 77"/>
                  <a:gd name="T31" fmla="*/ 1 h 110"/>
                  <a:gd name="T32" fmla="*/ 0 w 77"/>
                  <a:gd name="T33" fmla="*/ 1 h 110"/>
                  <a:gd name="T34" fmla="*/ 0 w 77"/>
                  <a:gd name="T35" fmla="*/ 1 h 110"/>
                  <a:gd name="T36" fmla="*/ 0 w 77"/>
                  <a:gd name="T37" fmla="*/ 1 h 110"/>
                  <a:gd name="T38" fmla="*/ 0 w 77"/>
                  <a:gd name="T39" fmla="*/ 1 h 110"/>
                  <a:gd name="T40" fmla="*/ 0 w 77"/>
                  <a:gd name="T41" fmla="*/ 1 h 110"/>
                  <a:gd name="T42" fmla="*/ 0 w 77"/>
                  <a:gd name="T43" fmla="*/ 1 h 110"/>
                  <a:gd name="T44" fmla="*/ 0 w 77"/>
                  <a:gd name="T45" fmla="*/ 1 h 110"/>
                  <a:gd name="T46" fmla="*/ 0 w 77"/>
                  <a:gd name="T47" fmla="*/ 1 h 110"/>
                  <a:gd name="T48" fmla="*/ 0 w 77"/>
                  <a:gd name="T49" fmla="*/ 1 h 110"/>
                  <a:gd name="T50" fmla="*/ 0 w 77"/>
                  <a:gd name="T51" fmla="*/ 1 h 110"/>
                  <a:gd name="T52" fmla="*/ 0 w 77"/>
                  <a:gd name="T53" fmla="*/ 1 h 110"/>
                  <a:gd name="T54" fmla="*/ 0 w 77"/>
                  <a:gd name="T55" fmla="*/ 1 h 110"/>
                  <a:gd name="T56" fmla="*/ 0 w 77"/>
                  <a:gd name="T57" fmla="*/ 1 h 110"/>
                  <a:gd name="T58" fmla="*/ 0 w 77"/>
                  <a:gd name="T59" fmla="*/ 1 h 110"/>
                  <a:gd name="T60" fmla="*/ 0 w 77"/>
                  <a:gd name="T61" fmla="*/ 1 h 110"/>
                  <a:gd name="T62" fmla="*/ 0 w 77"/>
                  <a:gd name="T63" fmla="*/ 1 h 110"/>
                  <a:gd name="T64" fmla="*/ 0 w 77"/>
                  <a:gd name="T65" fmla="*/ 1 h 110"/>
                  <a:gd name="T66" fmla="*/ 0 w 77"/>
                  <a:gd name="T67" fmla="*/ 1 h 110"/>
                  <a:gd name="T68" fmla="*/ 0 w 77"/>
                  <a:gd name="T69" fmla="*/ 1 h 110"/>
                  <a:gd name="T70" fmla="*/ 0 w 77"/>
                  <a:gd name="T71" fmla="*/ 1 h 110"/>
                  <a:gd name="T72" fmla="*/ 0 w 77"/>
                  <a:gd name="T73" fmla="*/ 1 h 110"/>
                  <a:gd name="T74" fmla="*/ 0 w 77"/>
                  <a:gd name="T75" fmla="*/ 1 h 110"/>
                  <a:gd name="T76" fmla="*/ 0 w 77"/>
                  <a:gd name="T77" fmla="*/ 1 h 110"/>
                  <a:gd name="T78" fmla="*/ 0 w 77"/>
                  <a:gd name="T79" fmla="*/ 1 h 110"/>
                  <a:gd name="T80" fmla="*/ 0 w 77"/>
                  <a:gd name="T81" fmla="*/ 1 h 110"/>
                  <a:gd name="T82" fmla="*/ 0 w 77"/>
                  <a:gd name="T83" fmla="*/ 1 h 110"/>
                  <a:gd name="T84" fmla="*/ 0 w 77"/>
                  <a:gd name="T85" fmla="*/ 1 h 110"/>
                  <a:gd name="T86" fmla="*/ 0 w 77"/>
                  <a:gd name="T87" fmla="*/ 1 h 110"/>
                  <a:gd name="T88" fmla="*/ 0 w 77"/>
                  <a:gd name="T89" fmla="*/ 0 h 110"/>
                  <a:gd name="T90" fmla="*/ 0 w 77"/>
                  <a:gd name="T91" fmla="*/ 0 h 11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7"/>
                  <a:gd name="T139" fmla="*/ 0 h 110"/>
                  <a:gd name="T140" fmla="*/ 77 w 77"/>
                  <a:gd name="T141" fmla="*/ 110 h 11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7" h="110">
                    <a:moveTo>
                      <a:pt x="58" y="0"/>
                    </a:moveTo>
                    <a:lnTo>
                      <a:pt x="62" y="0"/>
                    </a:lnTo>
                    <a:lnTo>
                      <a:pt x="67" y="2"/>
                    </a:lnTo>
                    <a:lnTo>
                      <a:pt x="71" y="4"/>
                    </a:lnTo>
                    <a:lnTo>
                      <a:pt x="77" y="9"/>
                    </a:lnTo>
                    <a:lnTo>
                      <a:pt x="70" y="11"/>
                    </a:lnTo>
                    <a:lnTo>
                      <a:pt x="65" y="14"/>
                    </a:lnTo>
                    <a:lnTo>
                      <a:pt x="60" y="17"/>
                    </a:lnTo>
                    <a:lnTo>
                      <a:pt x="54" y="21"/>
                    </a:lnTo>
                    <a:lnTo>
                      <a:pt x="48" y="26"/>
                    </a:lnTo>
                    <a:lnTo>
                      <a:pt x="44" y="31"/>
                    </a:lnTo>
                    <a:lnTo>
                      <a:pt x="40" y="35"/>
                    </a:lnTo>
                    <a:lnTo>
                      <a:pt x="35" y="42"/>
                    </a:lnTo>
                    <a:lnTo>
                      <a:pt x="31" y="46"/>
                    </a:lnTo>
                    <a:lnTo>
                      <a:pt x="28" y="52"/>
                    </a:lnTo>
                    <a:lnTo>
                      <a:pt x="25" y="57"/>
                    </a:lnTo>
                    <a:lnTo>
                      <a:pt x="24" y="64"/>
                    </a:lnTo>
                    <a:lnTo>
                      <a:pt x="22" y="69"/>
                    </a:lnTo>
                    <a:lnTo>
                      <a:pt x="22" y="75"/>
                    </a:lnTo>
                    <a:lnTo>
                      <a:pt x="22" y="81"/>
                    </a:lnTo>
                    <a:lnTo>
                      <a:pt x="23" y="87"/>
                    </a:lnTo>
                    <a:lnTo>
                      <a:pt x="18" y="87"/>
                    </a:lnTo>
                    <a:lnTo>
                      <a:pt x="17" y="89"/>
                    </a:lnTo>
                    <a:lnTo>
                      <a:pt x="15" y="91"/>
                    </a:lnTo>
                    <a:lnTo>
                      <a:pt x="15" y="96"/>
                    </a:lnTo>
                    <a:lnTo>
                      <a:pt x="15" y="98"/>
                    </a:lnTo>
                    <a:lnTo>
                      <a:pt x="16" y="103"/>
                    </a:lnTo>
                    <a:lnTo>
                      <a:pt x="16" y="106"/>
                    </a:lnTo>
                    <a:lnTo>
                      <a:pt x="17" y="110"/>
                    </a:lnTo>
                    <a:lnTo>
                      <a:pt x="10" y="103"/>
                    </a:lnTo>
                    <a:lnTo>
                      <a:pt x="7" y="97"/>
                    </a:lnTo>
                    <a:lnTo>
                      <a:pt x="2" y="88"/>
                    </a:lnTo>
                    <a:lnTo>
                      <a:pt x="1" y="81"/>
                    </a:lnTo>
                    <a:lnTo>
                      <a:pt x="0" y="72"/>
                    </a:lnTo>
                    <a:lnTo>
                      <a:pt x="1" y="63"/>
                    </a:lnTo>
                    <a:lnTo>
                      <a:pt x="2" y="54"/>
                    </a:lnTo>
                    <a:lnTo>
                      <a:pt x="7" y="46"/>
                    </a:lnTo>
                    <a:lnTo>
                      <a:pt x="10" y="37"/>
                    </a:lnTo>
                    <a:lnTo>
                      <a:pt x="14" y="29"/>
                    </a:lnTo>
                    <a:lnTo>
                      <a:pt x="19" y="21"/>
                    </a:lnTo>
                    <a:lnTo>
                      <a:pt x="26" y="15"/>
                    </a:lnTo>
                    <a:lnTo>
                      <a:pt x="32" y="9"/>
                    </a:lnTo>
                    <a:lnTo>
                      <a:pt x="40" y="4"/>
                    </a:lnTo>
                    <a:lnTo>
                      <a:pt x="48" y="1"/>
                    </a:lnTo>
                    <a:lnTo>
                      <a:pt x="58" y="0"/>
                    </a:lnTo>
                    <a:close/>
                  </a:path>
                </a:pathLst>
              </a:custGeom>
              <a:solidFill>
                <a:srgbClr val="D9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25" name="Freeform 74"/>
              <p:cNvSpPr>
                <a:spLocks/>
              </p:cNvSpPr>
              <p:nvPr/>
            </p:nvSpPr>
            <p:spPr bwMode="auto">
              <a:xfrm>
                <a:off x="5084" y="2308"/>
                <a:ext cx="4" cy="22"/>
              </a:xfrm>
              <a:custGeom>
                <a:avLst/>
                <a:gdLst>
                  <a:gd name="T0" fmla="*/ 0 w 10"/>
                  <a:gd name="T1" fmla="*/ 0 h 44"/>
                  <a:gd name="T2" fmla="*/ 0 w 10"/>
                  <a:gd name="T3" fmla="*/ 1 h 44"/>
                  <a:gd name="T4" fmla="*/ 0 w 10"/>
                  <a:gd name="T5" fmla="*/ 1 h 44"/>
                  <a:gd name="T6" fmla="*/ 0 w 10"/>
                  <a:gd name="T7" fmla="*/ 1 h 44"/>
                  <a:gd name="T8" fmla="*/ 0 w 10"/>
                  <a:gd name="T9" fmla="*/ 1 h 44"/>
                  <a:gd name="T10" fmla="*/ 0 w 10"/>
                  <a:gd name="T11" fmla="*/ 1 h 44"/>
                  <a:gd name="T12" fmla="*/ 0 w 10"/>
                  <a:gd name="T13" fmla="*/ 1 h 44"/>
                  <a:gd name="T14" fmla="*/ 0 w 10"/>
                  <a:gd name="T15" fmla="*/ 1 h 44"/>
                  <a:gd name="T16" fmla="*/ 0 w 10"/>
                  <a:gd name="T17" fmla="*/ 1 h 44"/>
                  <a:gd name="T18" fmla="*/ 0 w 10"/>
                  <a:gd name="T19" fmla="*/ 1 h 44"/>
                  <a:gd name="T20" fmla="*/ 0 w 10"/>
                  <a:gd name="T21" fmla="*/ 1 h 44"/>
                  <a:gd name="T22" fmla="*/ 0 w 10"/>
                  <a:gd name="T23" fmla="*/ 1 h 44"/>
                  <a:gd name="T24" fmla="*/ 0 w 10"/>
                  <a:gd name="T25" fmla="*/ 1 h 44"/>
                  <a:gd name="T26" fmla="*/ 0 w 10"/>
                  <a:gd name="T27" fmla="*/ 1 h 44"/>
                  <a:gd name="T28" fmla="*/ 0 w 10"/>
                  <a:gd name="T29" fmla="*/ 1 h 44"/>
                  <a:gd name="T30" fmla="*/ 0 w 10"/>
                  <a:gd name="T31" fmla="*/ 1 h 44"/>
                  <a:gd name="T32" fmla="*/ 0 w 10"/>
                  <a:gd name="T33" fmla="*/ 1 h 44"/>
                  <a:gd name="T34" fmla="*/ 0 w 10"/>
                  <a:gd name="T35" fmla="*/ 1 h 44"/>
                  <a:gd name="T36" fmla="*/ 0 w 10"/>
                  <a:gd name="T37" fmla="*/ 1 h 44"/>
                  <a:gd name="T38" fmla="*/ 0 w 10"/>
                  <a:gd name="T39" fmla="*/ 0 h 44"/>
                  <a:gd name="T40" fmla="*/ 0 w 10"/>
                  <a:gd name="T41" fmla="*/ 0 h 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
                  <a:gd name="T64" fmla="*/ 0 h 44"/>
                  <a:gd name="T65" fmla="*/ 10 w 10"/>
                  <a:gd name="T66" fmla="*/ 44 h 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 h="44">
                    <a:moveTo>
                      <a:pt x="1" y="0"/>
                    </a:moveTo>
                    <a:lnTo>
                      <a:pt x="4" y="1"/>
                    </a:lnTo>
                    <a:lnTo>
                      <a:pt x="6" y="4"/>
                    </a:lnTo>
                    <a:lnTo>
                      <a:pt x="7" y="8"/>
                    </a:lnTo>
                    <a:lnTo>
                      <a:pt x="10" y="13"/>
                    </a:lnTo>
                    <a:lnTo>
                      <a:pt x="10" y="16"/>
                    </a:lnTo>
                    <a:lnTo>
                      <a:pt x="10" y="22"/>
                    </a:lnTo>
                    <a:lnTo>
                      <a:pt x="10" y="25"/>
                    </a:lnTo>
                    <a:lnTo>
                      <a:pt x="10" y="29"/>
                    </a:lnTo>
                    <a:lnTo>
                      <a:pt x="10" y="37"/>
                    </a:lnTo>
                    <a:lnTo>
                      <a:pt x="10" y="44"/>
                    </a:lnTo>
                    <a:lnTo>
                      <a:pt x="9" y="44"/>
                    </a:lnTo>
                    <a:lnTo>
                      <a:pt x="5" y="37"/>
                    </a:lnTo>
                    <a:lnTo>
                      <a:pt x="3" y="29"/>
                    </a:lnTo>
                    <a:lnTo>
                      <a:pt x="2" y="25"/>
                    </a:lnTo>
                    <a:lnTo>
                      <a:pt x="1" y="22"/>
                    </a:lnTo>
                    <a:lnTo>
                      <a:pt x="0" y="16"/>
                    </a:lnTo>
                    <a:lnTo>
                      <a:pt x="0" y="13"/>
                    </a:lnTo>
                    <a:lnTo>
                      <a:pt x="0" y="5"/>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26" name="Freeform 75"/>
              <p:cNvSpPr>
                <a:spLocks/>
              </p:cNvSpPr>
              <p:nvPr/>
            </p:nvSpPr>
            <p:spPr bwMode="auto">
              <a:xfrm>
                <a:off x="5069" y="2312"/>
                <a:ext cx="3" cy="7"/>
              </a:xfrm>
              <a:custGeom>
                <a:avLst/>
                <a:gdLst>
                  <a:gd name="T0" fmla="*/ 0 w 7"/>
                  <a:gd name="T1" fmla="*/ 0 h 14"/>
                  <a:gd name="T2" fmla="*/ 0 w 7"/>
                  <a:gd name="T3" fmla="*/ 1 h 14"/>
                  <a:gd name="T4" fmla="*/ 0 w 7"/>
                  <a:gd name="T5" fmla="*/ 1 h 14"/>
                  <a:gd name="T6" fmla="*/ 0 w 7"/>
                  <a:gd name="T7" fmla="*/ 1 h 14"/>
                  <a:gd name="T8" fmla="*/ 0 w 7"/>
                  <a:gd name="T9" fmla="*/ 1 h 14"/>
                  <a:gd name="T10" fmla="*/ 0 w 7"/>
                  <a:gd name="T11" fmla="*/ 1 h 14"/>
                  <a:gd name="T12" fmla="*/ 0 w 7"/>
                  <a:gd name="T13" fmla="*/ 1 h 14"/>
                  <a:gd name="T14" fmla="*/ 0 w 7"/>
                  <a:gd name="T15" fmla="*/ 1 h 14"/>
                  <a:gd name="T16" fmla="*/ 0 w 7"/>
                  <a:gd name="T17" fmla="*/ 0 h 14"/>
                  <a:gd name="T18" fmla="*/ 0 w 7"/>
                  <a:gd name="T19" fmla="*/ 0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14"/>
                  <a:gd name="T32" fmla="*/ 7 w 7"/>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14">
                    <a:moveTo>
                      <a:pt x="2" y="0"/>
                    </a:moveTo>
                    <a:lnTo>
                      <a:pt x="7" y="5"/>
                    </a:lnTo>
                    <a:lnTo>
                      <a:pt x="7" y="14"/>
                    </a:lnTo>
                    <a:lnTo>
                      <a:pt x="6" y="14"/>
                    </a:lnTo>
                    <a:lnTo>
                      <a:pt x="5" y="14"/>
                    </a:lnTo>
                    <a:lnTo>
                      <a:pt x="4" y="11"/>
                    </a:lnTo>
                    <a:lnTo>
                      <a:pt x="2" y="8"/>
                    </a:lnTo>
                    <a:lnTo>
                      <a:pt x="0"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27" name="Freeform 76"/>
              <p:cNvSpPr>
                <a:spLocks/>
              </p:cNvSpPr>
              <p:nvPr/>
            </p:nvSpPr>
            <p:spPr bwMode="auto">
              <a:xfrm>
                <a:off x="4592" y="2315"/>
                <a:ext cx="25" cy="14"/>
              </a:xfrm>
              <a:custGeom>
                <a:avLst/>
                <a:gdLst>
                  <a:gd name="T0" fmla="*/ 1 w 50"/>
                  <a:gd name="T1" fmla="*/ 0 h 28"/>
                  <a:gd name="T2" fmla="*/ 1 w 50"/>
                  <a:gd name="T3" fmla="*/ 1 h 28"/>
                  <a:gd name="T4" fmla="*/ 1 w 50"/>
                  <a:gd name="T5" fmla="*/ 1 h 28"/>
                  <a:gd name="T6" fmla="*/ 1 w 50"/>
                  <a:gd name="T7" fmla="*/ 1 h 28"/>
                  <a:gd name="T8" fmla="*/ 1 w 50"/>
                  <a:gd name="T9" fmla="*/ 1 h 28"/>
                  <a:gd name="T10" fmla="*/ 1 w 50"/>
                  <a:gd name="T11" fmla="*/ 1 h 28"/>
                  <a:gd name="T12" fmla="*/ 1 w 50"/>
                  <a:gd name="T13" fmla="*/ 1 h 28"/>
                  <a:gd name="T14" fmla="*/ 1 w 50"/>
                  <a:gd name="T15" fmla="*/ 1 h 28"/>
                  <a:gd name="T16" fmla="*/ 1 w 50"/>
                  <a:gd name="T17" fmla="*/ 1 h 28"/>
                  <a:gd name="T18" fmla="*/ 1 w 50"/>
                  <a:gd name="T19" fmla="*/ 1 h 28"/>
                  <a:gd name="T20" fmla="*/ 1 w 50"/>
                  <a:gd name="T21" fmla="*/ 1 h 28"/>
                  <a:gd name="T22" fmla="*/ 1 w 50"/>
                  <a:gd name="T23" fmla="*/ 1 h 28"/>
                  <a:gd name="T24" fmla="*/ 0 w 50"/>
                  <a:gd name="T25" fmla="*/ 1 h 28"/>
                  <a:gd name="T26" fmla="*/ 0 w 50"/>
                  <a:gd name="T27" fmla="*/ 1 h 28"/>
                  <a:gd name="T28" fmla="*/ 1 w 50"/>
                  <a:gd name="T29" fmla="*/ 1 h 28"/>
                  <a:gd name="T30" fmla="*/ 1 w 50"/>
                  <a:gd name="T31" fmla="*/ 1 h 28"/>
                  <a:gd name="T32" fmla="*/ 1 w 50"/>
                  <a:gd name="T33" fmla="*/ 1 h 28"/>
                  <a:gd name="T34" fmla="*/ 1 w 50"/>
                  <a:gd name="T35" fmla="*/ 1 h 28"/>
                  <a:gd name="T36" fmla="*/ 1 w 50"/>
                  <a:gd name="T37" fmla="*/ 1 h 28"/>
                  <a:gd name="T38" fmla="*/ 1 w 50"/>
                  <a:gd name="T39" fmla="*/ 1 h 28"/>
                  <a:gd name="T40" fmla="*/ 1 w 50"/>
                  <a:gd name="T41" fmla="*/ 1 h 28"/>
                  <a:gd name="T42" fmla="*/ 1 w 50"/>
                  <a:gd name="T43" fmla="*/ 0 h 28"/>
                  <a:gd name="T44" fmla="*/ 1 w 50"/>
                  <a:gd name="T45" fmla="*/ 0 h 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0"/>
                  <a:gd name="T70" fmla="*/ 0 h 28"/>
                  <a:gd name="T71" fmla="*/ 50 w 50"/>
                  <a:gd name="T72" fmla="*/ 28 h 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0" h="28">
                    <a:moveTo>
                      <a:pt x="50" y="0"/>
                    </a:moveTo>
                    <a:lnTo>
                      <a:pt x="46" y="8"/>
                    </a:lnTo>
                    <a:lnTo>
                      <a:pt x="42" y="15"/>
                    </a:lnTo>
                    <a:lnTo>
                      <a:pt x="37" y="21"/>
                    </a:lnTo>
                    <a:lnTo>
                      <a:pt x="33" y="27"/>
                    </a:lnTo>
                    <a:lnTo>
                      <a:pt x="29" y="27"/>
                    </a:lnTo>
                    <a:lnTo>
                      <a:pt x="25" y="28"/>
                    </a:lnTo>
                    <a:lnTo>
                      <a:pt x="21" y="28"/>
                    </a:lnTo>
                    <a:lnTo>
                      <a:pt x="18" y="28"/>
                    </a:lnTo>
                    <a:lnTo>
                      <a:pt x="12" y="27"/>
                    </a:lnTo>
                    <a:lnTo>
                      <a:pt x="8" y="27"/>
                    </a:lnTo>
                    <a:lnTo>
                      <a:pt x="4" y="25"/>
                    </a:lnTo>
                    <a:lnTo>
                      <a:pt x="0" y="24"/>
                    </a:lnTo>
                    <a:lnTo>
                      <a:pt x="0" y="23"/>
                    </a:lnTo>
                    <a:lnTo>
                      <a:pt x="6" y="19"/>
                    </a:lnTo>
                    <a:lnTo>
                      <a:pt x="12" y="17"/>
                    </a:lnTo>
                    <a:lnTo>
                      <a:pt x="19" y="15"/>
                    </a:lnTo>
                    <a:lnTo>
                      <a:pt x="25" y="14"/>
                    </a:lnTo>
                    <a:lnTo>
                      <a:pt x="32" y="11"/>
                    </a:lnTo>
                    <a:lnTo>
                      <a:pt x="38" y="9"/>
                    </a:lnTo>
                    <a:lnTo>
                      <a:pt x="43" y="5"/>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28" name="Freeform 77"/>
              <p:cNvSpPr>
                <a:spLocks/>
              </p:cNvSpPr>
              <p:nvPr/>
            </p:nvSpPr>
            <p:spPr bwMode="auto">
              <a:xfrm>
                <a:off x="5071" y="2325"/>
                <a:ext cx="11" cy="26"/>
              </a:xfrm>
              <a:custGeom>
                <a:avLst/>
                <a:gdLst>
                  <a:gd name="T0" fmla="*/ 0 w 23"/>
                  <a:gd name="T1" fmla="*/ 0 h 51"/>
                  <a:gd name="T2" fmla="*/ 0 w 23"/>
                  <a:gd name="T3" fmla="*/ 1 h 51"/>
                  <a:gd name="T4" fmla="*/ 0 w 23"/>
                  <a:gd name="T5" fmla="*/ 1 h 51"/>
                  <a:gd name="T6" fmla="*/ 0 w 23"/>
                  <a:gd name="T7" fmla="*/ 1 h 51"/>
                  <a:gd name="T8" fmla="*/ 0 w 23"/>
                  <a:gd name="T9" fmla="*/ 1 h 51"/>
                  <a:gd name="T10" fmla="*/ 0 w 23"/>
                  <a:gd name="T11" fmla="*/ 1 h 51"/>
                  <a:gd name="T12" fmla="*/ 0 w 23"/>
                  <a:gd name="T13" fmla="*/ 1 h 51"/>
                  <a:gd name="T14" fmla="*/ 0 w 23"/>
                  <a:gd name="T15" fmla="*/ 1 h 51"/>
                  <a:gd name="T16" fmla="*/ 0 w 23"/>
                  <a:gd name="T17" fmla="*/ 1 h 51"/>
                  <a:gd name="T18" fmla="*/ 0 w 23"/>
                  <a:gd name="T19" fmla="*/ 1 h 51"/>
                  <a:gd name="T20" fmla="*/ 0 w 23"/>
                  <a:gd name="T21" fmla="*/ 1 h 51"/>
                  <a:gd name="T22" fmla="*/ 0 w 23"/>
                  <a:gd name="T23" fmla="*/ 1 h 51"/>
                  <a:gd name="T24" fmla="*/ 0 w 23"/>
                  <a:gd name="T25" fmla="*/ 1 h 51"/>
                  <a:gd name="T26" fmla="*/ 0 w 23"/>
                  <a:gd name="T27" fmla="*/ 1 h 51"/>
                  <a:gd name="T28" fmla="*/ 0 w 23"/>
                  <a:gd name="T29" fmla="*/ 1 h 51"/>
                  <a:gd name="T30" fmla="*/ 0 w 23"/>
                  <a:gd name="T31" fmla="*/ 1 h 51"/>
                  <a:gd name="T32" fmla="*/ 0 w 23"/>
                  <a:gd name="T33" fmla="*/ 1 h 51"/>
                  <a:gd name="T34" fmla="*/ 0 w 23"/>
                  <a:gd name="T35" fmla="*/ 1 h 51"/>
                  <a:gd name="T36" fmla="*/ 0 w 23"/>
                  <a:gd name="T37" fmla="*/ 1 h 51"/>
                  <a:gd name="T38" fmla="*/ 0 w 23"/>
                  <a:gd name="T39" fmla="*/ 1 h 51"/>
                  <a:gd name="T40" fmla="*/ 0 w 23"/>
                  <a:gd name="T41" fmla="*/ 0 h 51"/>
                  <a:gd name="T42" fmla="*/ 0 w 23"/>
                  <a:gd name="T43" fmla="*/ 0 h 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
                  <a:gd name="T67" fmla="*/ 0 h 51"/>
                  <a:gd name="T68" fmla="*/ 23 w 23"/>
                  <a:gd name="T69" fmla="*/ 51 h 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 h="51">
                    <a:moveTo>
                      <a:pt x="6" y="0"/>
                    </a:moveTo>
                    <a:lnTo>
                      <a:pt x="9" y="7"/>
                    </a:lnTo>
                    <a:lnTo>
                      <a:pt x="12" y="12"/>
                    </a:lnTo>
                    <a:lnTo>
                      <a:pt x="14" y="18"/>
                    </a:lnTo>
                    <a:lnTo>
                      <a:pt x="17" y="25"/>
                    </a:lnTo>
                    <a:lnTo>
                      <a:pt x="18" y="31"/>
                    </a:lnTo>
                    <a:lnTo>
                      <a:pt x="20" y="37"/>
                    </a:lnTo>
                    <a:lnTo>
                      <a:pt x="21" y="44"/>
                    </a:lnTo>
                    <a:lnTo>
                      <a:pt x="23" y="51"/>
                    </a:lnTo>
                    <a:lnTo>
                      <a:pt x="18" y="49"/>
                    </a:lnTo>
                    <a:lnTo>
                      <a:pt x="13" y="46"/>
                    </a:lnTo>
                    <a:lnTo>
                      <a:pt x="9" y="42"/>
                    </a:lnTo>
                    <a:lnTo>
                      <a:pt x="6" y="36"/>
                    </a:lnTo>
                    <a:lnTo>
                      <a:pt x="4" y="31"/>
                    </a:lnTo>
                    <a:lnTo>
                      <a:pt x="2" y="27"/>
                    </a:lnTo>
                    <a:lnTo>
                      <a:pt x="0" y="22"/>
                    </a:lnTo>
                    <a:lnTo>
                      <a:pt x="0" y="17"/>
                    </a:lnTo>
                    <a:lnTo>
                      <a:pt x="0" y="12"/>
                    </a:lnTo>
                    <a:lnTo>
                      <a:pt x="1" y="8"/>
                    </a:lnTo>
                    <a:lnTo>
                      <a:pt x="3" y="4"/>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29" name="Freeform 78"/>
              <p:cNvSpPr>
                <a:spLocks/>
              </p:cNvSpPr>
              <p:nvPr/>
            </p:nvSpPr>
            <p:spPr bwMode="auto">
              <a:xfrm>
                <a:off x="4972" y="2334"/>
                <a:ext cx="58" cy="51"/>
              </a:xfrm>
              <a:custGeom>
                <a:avLst/>
                <a:gdLst>
                  <a:gd name="T0" fmla="*/ 0 w 117"/>
                  <a:gd name="T1" fmla="*/ 0 h 102"/>
                  <a:gd name="T2" fmla="*/ 0 w 117"/>
                  <a:gd name="T3" fmla="*/ 0 h 102"/>
                  <a:gd name="T4" fmla="*/ 0 w 117"/>
                  <a:gd name="T5" fmla="*/ 1 h 102"/>
                  <a:gd name="T6" fmla="*/ 0 w 117"/>
                  <a:gd name="T7" fmla="*/ 1 h 102"/>
                  <a:gd name="T8" fmla="*/ 0 w 117"/>
                  <a:gd name="T9" fmla="*/ 1 h 102"/>
                  <a:gd name="T10" fmla="*/ 0 w 117"/>
                  <a:gd name="T11" fmla="*/ 1 h 102"/>
                  <a:gd name="T12" fmla="*/ 0 w 117"/>
                  <a:gd name="T13" fmla="*/ 1 h 102"/>
                  <a:gd name="T14" fmla="*/ 0 w 117"/>
                  <a:gd name="T15" fmla="*/ 1 h 102"/>
                  <a:gd name="T16" fmla="*/ 0 w 117"/>
                  <a:gd name="T17" fmla="*/ 1 h 102"/>
                  <a:gd name="T18" fmla="*/ 0 w 117"/>
                  <a:gd name="T19" fmla="*/ 1 h 102"/>
                  <a:gd name="T20" fmla="*/ 0 w 117"/>
                  <a:gd name="T21" fmla="*/ 1 h 102"/>
                  <a:gd name="T22" fmla="*/ 0 w 117"/>
                  <a:gd name="T23" fmla="*/ 1 h 102"/>
                  <a:gd name="T24" fmla="*/ 0 w 117"/>
                  <a:gd name="T25" fmla="*/ 1 h 102"/>
                  <a:gd name="T26" fmla="*/ 0 w 117"/>
                  <a:gd name="T27" fmla="*/ 1 h 102"/>
                  <a:gd name="T28" fmla="*/ 0 w 117"/>
                  <a:gd name="T29" fmla="*/ 1 h 102"/>
                  <a:gd name="T30" fmla="*/ 0 w 117"/>
                  <a:gd name="T31" fmla="*/ 1 h 102"/>
                  <a:gd name="T32" fmla="*/ 0 w 117"/>
                  <a:gd name="T33" fmla="*/ 1 h 102"/>
                  <a:gd name="T34" fmla="*/ 0 w 117"/>
                  <a:gd name="T35" fmla="*/ 1 h 102"/>
                  <a:gd name="T36" fmla="*/ 0 w 117"/>
                  <a:gd name="T37" fmla="*/ 1 h 102"/>
                  <a:gd name="T38" fmla="*/ 0 w 117"/>
                  <a:gd name="T39" fmla="*/ 1 h 102"/>
                  <a:gd name="T40" fmla="*/ 0 w 117"/>
                  <a:gd name="T41" fmla="*/ 1 h 102"/>
                  <a:gd name="T42" fmla="*/ 0 w 117"/>
                  <a:gd name="T43" fmla="*/ 1 h 102"/>
                  <a:gd name="T44" fmla="*/ 0 w 117"/>
                  <a:gd name="T45" fmla="*/ 1 h 102"/>
                  <a:gd name="T46" fmla="*/ 0 w 117"/>
                  <a:gd name="T47" fmla="*/ 1 h 102"/>
                  <a:gd name="T48" fmla="*/ 0 w 117"/>
                  <a:gd name="T49" fmla="*/ 1 h 102"/>
                  <a:gd name="T50" fmla="*/ 0 w 117"/>
                  <a:gd name="T51" fmla="*/ 1 h 102"/>
                  <a:gd name="T52" fmla="*/ 0 w 117"/>
                  <a:gd name="T53" fmla="*/ 1 h 102"/>
                  <a:gd name="T54" fmla="*/ 0 w 117"/>
                  <a:gd name="T55" fmla="*/ 1 h 102"/>
                  <a:gd name="T56" fmla="*/ 0 w 117"/>
                  <a:gd name="T57" fmla="*/ 1 h 102"/>
                  <a:gd name="T58" fmla="*/ 0 w 117"/>
                  <a:gd name="T59" fmla="*/ 1 h 102"/>
                  <a:gd name="T60" fmla="*/ 0 w 117"/>
                  <a:gd name="T61" fmla="*/ 1 h 102"/>
                  <a:gd name="T62" fmla="*/ 0 w 117"/>
                  <a:gd name="T63" fmla="*/ 1 h 102"/>
                  <a:gd name="T64" fmla="*/ 0 w 117"/>
                  <a:gd name="T65" fmla="*/ 1 h 102"/>
                  <a:gd name="T66" fmla="*/ 0 w 117"/>
                  <a:gd name="T67" fmla="*/ 1 h 102"/>
                  <a:gd name="T68" fmla="*/ 0 w 117"/>
                  <a:gd name="T69" fmla="*/ 1 h 102"/>
                  <a:gd name="T70" fmla="*/ 0 w 117"/>
                  <a:gd name="T71" fmla="*/ 1 h 102"/>
                  <a:gd name="T72" fmla="*/ 0 w 117"/>
                  <a:gd name="T73" fmla="*/ 1 h 102"/>
                  <a:gd name="T74" fmla="*/ 0 w 117"/>
                  <a:gd name="T75" fmla="*/ 1 h 102"/>
                  <a:gd name="T76" fmla="*/ 0 w 117"/>
                  <a:gd name="T77" fmla="*/ 1 h 102"/>
                  <a:gd name="T78" fmla="*/ 0 w 117"/>
                  <a:gd name="T79" fmla="*/ 1 h 102"/>
                  <a:gd name="T80" fmla="*/ 0 w 117"/>
                  <a:gd name="T81" fmla="*/ 1 h 102"/>
                  <a:gd name="T82" fmla="*/ 0 w 117"/>
                  <a:gd name="T83" fmla="*/ 1 h 1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7"/>
                  <a:gd name="T127" fmla="*/ 0 h 102"/>
                  <a:gd name="T128" fmla="*/ 117 w 117"/>
                  <a:gd name="T129" fmla="*/ 102 h 1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7" h="102">
                    <a:moveTo>
                      <a:pt x="55" y="3"/>
                    </a:moveTo>
                    <a:lnTo>
                      <a:pt x="61" y="0"/>
                    </a:lnTo>
                    <a:lnTo>
                      <a:pt x="67" y="0"/>
                    </a:lnTo>
                    <a:lnTo>
                      <a:pt x="72" y="0"/>
                    </a:lnTo>
                    <a:lnTo>
                      <a:pt x="78" y="3"/>
                    </a:lnTo>
                    <a:lnTo>
                      <a:pt x="82" y="4"/>
                    </a:lnTo>
                    <a:lnTo>
                      <a:pt x="87" y="6"/>
                    </a:lnTo>
                    <a:lnTo>
                      <a:pt x="91" y="8"/>
                    </a:lnTo>
                    <a:lnTo>
                      <a:pt x="95" y="11"/>
                    </a:lnTo>
                    <a:lnTo>
                      <a:pt x="98" y="15"/>
                    </a:lnTo>
                    <a:lnTo>
                      <a:pt x="96" y="21"/>
                    </a:lnTo>
                    <a:lnTo>
                      <a:pt x="91" y="24"/>
                    </a:lnTo>
                    <a:lnTo>
                      <a:pt x="87" y="26"/>
                    </a:lnTo>
                    <a:lnTo>
                      <a:pt x="80" y="28"/>
                    </a:lnTo>
                    <a:lnTo>
                      <a:pt x="71" y="31"/>
                    </a:lnTo>
                    <a:lnTo>
                      <a:pt x="66" y="32"/>
                    </a:lnTo>
                    <a:lnTo>
                      <a:pt x="62" y="34"/>
                    </a:lnTo>
                    <a:lnTo>
                      <a:pt x="57" y="36"/>
                    </a:lnTo>
                    <a:lnTo>
                      <a:pt x="53" y="39"/>
                    </a:lnTo>
                    <a:lnTo>
                      <a:pt x="49" y="41"/>
                    </a:lnTo>
                    <a:lnTo>
                      <a:pt x="45" y="43"/>
                    </a:lnTo>
                    <a:lnTo>
                      <a:pt x="39" y="44"/>
                    </a:lnTo>
                    <a:lnTo>
                      <a:pt x="36" y="46"/>
                    </a:lnTo>
                    <a:lnTo>
                      <a:pt x="39" y="50"/>
                    </a:lnTo>
                    <a:lnTo>
                      <a:pt x="45" y="55"/>
                    </a:lnTo>
                    <a:lnTo>
                      <a:pt x="48" y="59"/>
                    </a:lnTo>
                    <a:lnTo>
                      <a:pt x="52" y="61"/>
                    </a:lnTo>
                    <a:lnTo>
                      <a:pt x="56" y="62"/>
                    </a:lnTo>
                    <a:lnTo>
                      <a:pt x="61" y="63"/>
                    </a:lnTo>
                    <a:lnTo>
                      <a:pt x="65" y="63"/>
                    </a:lnTo>
                    <a:lnTo>
                      <a:pt x="69" y="63"/>
                    </a:lnTo>
                    <a:lnTo>
                      <a:pt x="78" y="61"/>
                    </a:lnTo>
                    <a:lnTo>
                      <a:pt x="85" y="55"/>
                    </a:lnTo>
                    <a:lnTo>
                      <a:pt x="89" y="52"/>
                    </a:lnTo>
                    <a:lnTo>
                      <a:pt x="92" y="49"/>
                    </a:lnTo>
                    <a:lnTo>
                      <a:pt x="97" y="46"/>
                    </a:lnTo>
                    <a:lnTo>
                      <a:pt x="102" y="43"/>
                    </a:lnTo>
                    <a:lnTo>
                      <a:pt x="107" y="42"/>
                    </a:lnTo>
                    <a:lnTo>
                      <a:pt x="115" y="39"/>
                    </a:lnTo>
                    <a:lnTo>
                      <a:pt x="115" y="43"/>
                    </a:lnTo>
                    <a:lnTo>
                      <a:pt x="116" y="48"/>
                    </a:lnTo>
                    <a:lnTo>
                      <a:pt x="116" y="54"/>
                    </a:lnTo>
                    <a:lnTo>
                      <a:pt x="117" y="61"/>
                    </a:lnTo>
                    <a:lnTo>
                      <a:pt x="115" y="66"/>
                    </a:lnTo>
                    <a:lnTo>
                      <a:pt x="113" y="71"/>
                    </a:lnTo>
                    <a:lnTo>
                      <a:pt x="108" y="76"/>
                    </a:lnTo>
                    <a:lnTo>
                      <a:pt x="103" y="78"/>
                    </a:lnTo>
                    <a:lnTo>
                      <a:pt x="103" y="84"/>
                    </a:lnTo>
                    <a:lnTo>
                      <a:pt x="102" y="90"/>
                    </a:lnTo>
                    <a:lnTo>
                      <a:pt x="98" y="96"/>
                    </a:lnTo>
                    <a:lnTo>
                      <a:pt x="95" y="102"/>
                    </a:lnTo>
                    <a:lnTo>
                      <a:pt x="88" y="99"/>
                    </a:lnTo>
                    <a:lnTo>
                      <a:pt x="83" y="96"/>
                    </a:lnTo>
                    <a:lnTo>
                      <a:pt x="78" y="94"/>
                    </a:lnTo>
                    <a:lnTo>
                      <a:pt x="72" y="91"/>
                    </a:lnTo>
                    <a:lnTo>
                      <a:pt x="65" y="89"/>
                    </a:lnTo>
                    <a:lnTo>
                      <a:pt x="60" y="87"/>
                    </a:lnTo>
                    <a:lnTo>
                      <a:pt x="53" y="85"/>
                    </a:lnTo>
                    <a:lnTo>
                      <a:pt x="47" y="83"/>
                    </a:lnTo>
                    <a:lnTo>
                      <a:pt x="41" y="81"/>
                    </a:lnTo>
                    <a:lnTo>
                      <a:pt x="35" y="78"/>
                    </a:lnTo>
                    <a:lnTo>
                      <a:pt x="29" y="76"/>
                    </a:lnTo>
                    <a:lnTo>
                      <a:pt x="22" y="73"/>
                    </a:lnTo>
                    <a:lnTo>
                      <a:pt x="17" y="71"/>
                    </a:lnTo>
                    <a:lnTo>
                      <a:pt x="12" y="69"/>
                    </a:lnTo>
                    <a:lnTo>
                      <a:pt x="7" y="67"/>
                    </a:lnTo>
                    <a:lnTo>
                      <a:pt x="2" y="65"/>
                    </a:lnTo>
                    <a:lnTo>
                      <a:pt x="0" y="59"/>
                    </a:lnTo>
                    <a:lnTo>
                      <a:pt x="0" y="52"/>
                    </a:lnTo>
                    <a:lnTo>
                      <a:pt x="0" y="46"/>
                    </a:lnTo>
                    <a:lnTo>
                      <a:pt x="0" y="39"/>
                    </a:lnTo>
                    <a:lnTo>
                      <a:pt x="6" y="39"/>
                    </a:lnTo>
                    <a:lnTo>
                      <a:pt x="12" y="40"/>
                    </a:lnTo>
                    <a:lnTo>
                      <a:pt x="16" y="42"/>
                    </a:lnTo>
                    <a:lnTo>
                      <a:pt x="22" y="44"/>
                    </a:lnTo>
                    <a:lnTo>
                      <a:pt x="22" y="37"/>
                    </a:lnTo>
                    <a:lnTo>
                      <a:pt x="25" y="31"/>
                    </a:lnTo>
                    <a:lnTo>
                      <a:pt x="28" y="26"/>
                    </a:lnTo>
                    <a:lnTo>
                      <a:pt x="32" y="21"/>
                    </a:lnTo>
                    <a:lnTo>
                      <a:pt x="37" y="14"/>
                    </a:lnTo>
                    <a:lnTo>
                      <a:pt x="43" y="10"/>
                    </a:lnTo>
                    <a:lnTo>
                      <a:pt x="49" y="6"/>
                    </a:lnTo>
                    <a:lnTo>
                      <a:pt x="55" y="3"/>
                    </a:lnTo>
                    <a:close/>
                  </a:path>
                </a:pathLst>
              </a:custGeom>
              <a:solidFill>
                <a:srgbClr val="FFD6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30" name="Freeform 79"/>
              <p:cNvSpPr>
                <a:spLocks/>
              </p:cNvSpPr>
              <p:nvPr/>
            </p:nvSpPr>
            <p:spPr bwMode="auto">
              <a:xfrm>
                <a:off x="5059" y="2335"/>
                <a:ext cx="4" cy="6"/>
              </a:xfrm>
              <a:custGeom>
                <a:avLst/>
                <a:gdLst>
                  <a:gd name="T0" fmla="*/ 0 w 9"/>
                  <a:gd name="T1" fmla="*/ 0 h 10"/>
                  <a:gd name="T2" fmla="*/ 0 w 9"/>
                  <a:gd name="T3" fmla="*/ 0 h 10"/>
                  <a:gd name="T4" fmla="*/ 0 w 9"/>
                  <a:gd name="T5" fmla="*/ 1 h 10"/>
                  <a:gd name="T6" fmla="*/ 0 w 9"/>
                  <a:gd name="T7" fmla="*/ 1 h 10"/>
                  <a:gd name="T8" fmla="*/ 0 w 9"/>
                  <a:gd name="T9" fmla="*/ 1 h 10"/>
                  <a:gd name="T10" fmla="*/ 0 w 9"/>
                  <a:gd name="T11" fmla="*/ 1 h 10"/>
                  <a:gd name="T12" fmla="*/ 0 w 9"/>
                  <a:gd name="T13" fmla="*/ 1 h 10"/>
                  <a:gd name="T14" fmla="*/ 0 w 9"/>
                  <a:gd name="T15" fmla="*/ 1 h 10"/>
                  <a:gd name="T16" fmla="*/ 0 w 9"/>
                  <a:gd name="T17" fmla="*/ 1 h 10"/>
                  <a:gd name="T18" fmla="*/ 0 w 9"/>
                  <a:gd name="T19" fmla="*/ 1 h 10"/>
                  <a:gd name="T20" fmla="*/ 0 w 9"/>
                  <a:gd name="T21" fmla="*/ 0 h 10"/>
                  <a:gd name="T22" fmla="*/ 0 w 9"/>
                  <a:gd name="T23" fmla="*/ 0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
                  <a:gd name="T37" fmla="*/ 0 h 10"/>
                  <a:gd name="T38" fmla="*/ 9 w 9"/>
                  <a:gd name="T39" fmla="*/ 10 h 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 h="10">
                    <a:moveTo>
                      <a:pt x="3" y="0"/>
                    </a:moveTo>
                    <a:lnTo>
                      <a:pt x="6" y="0"/>
                    </a:lnTo>
                    <a:lnTo>
                      <a:pt x="9" y="3"/>
                    </a:lnTo>
                    <a:lnTo>
                      <a:pt x="7" y="6"/>
                    </a:lnTo>
                    <a:lnTo>
                      <a:pt x="7" y="10"/>
                    </a:lnTo>
                    <a:lnTo>
                      <a:pt x="6" y="10"/>
                    </a:lnTo>
                    <a:lnTo>
                      <a:pt x="4" y="10"/>
                    </a:lnTo>
                    <a:lnTo>
                      <a:pt x="3" y="8"/>
                    </a:lnTo>
                    <a:lnTo>
                      <a:pt x="1" y="5"/>
                    </a:lnTo>
                    <a:lnTo>
                      <a:pt x="0" y="2"/>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31" name="Freeform 80"/>
              <p:cNvSpPr>
                <a:spLocks/>
              </p:cNvSpPr>
              <p:nvPr/>
            </p:nvSpPr>
            <p:spPr bwMode="auto">
              <a:xfrm>
                <a:off x="4408" y="2342"/>
                <a:ext cx="241" cy="387"/>
              </a:xfrm>
              <a:custGeom>
                <a:avLst/>
                <a:gdLst>
                  <a:gd name="T0" fmla="*/ 1 w 482"/>
                  <a:gd name="T1" fmla="*/ 0 h 776"/>
                  <a:gd name="T2" fmla="*/ 1 w 482"/>
                  <a:gd name="T3" fmla="*/ 0 h 776"/>
                  <a:gd name="T4" fmla="*/ 1 w 482"/>
                  <a:gd name="T5" fmla="*/ 0 h 776"/>
                  <a:gd name="T6" fmla="*/ 1 w 482"/>
                  <a:gd name="T7" fmla="*/ 0 h 776"/>
                  <a:gd name="T8" fmla="*/ 1 w 482"/>
                  <a:gd name="T9" fmla="*/ 0 h 776"/>
                  <a:gd name="T10" fmla="*/ 1 w 482"/>
                  <a:gd name="T11" fmla="*/ 0 h 776"/>
                  <a:gd name="T12" fmla="*/ 1 w 482"/>
                  <a:gd name="T13" fmla="*/ 0 h 776"/>
                  <a:gd name="T14" fmla="*/ 1 w 482"/>
                  <a:gd name="T15" fmla="*/ 0 h 776"/>
                  <a:gd name="T16" fmla="*/ 1 w 482"/>
                  <a:gd name="T17" fmla="*/ 0 h 776"/>
                  <a:gd name="T18" fmla="*/ 1 w 482"/>
                  <a:gd name="T19" fmla="*/ 0 h 776"/>
                  <a:gd name="T20" fmla="*/ 1 w 482"/>
                  <a:gd name="T21" fmla="*/ 0 h 776"/>
                  <a:gd name="T22" fmla="*/ 1 w 482"/>
                  <a:gd name="T23" fmla="*/ 0 h 776"/>
                  <a:gd name="T24" fmla="*/ 1 w 482"/>
                  <a:gd name="T25" fmla="*/ 0 h 776"/>
                  <a:gd name="T26" fmla="*/ 1 w 482"/>
                  <a:gd name="T27" fmla="*/ 0 h 776"/>
                  <a:gd name="T28" fmla="*/ 1 w 482"/>
                  <a:gd name="T29" fmla="*/ 0 h 776"/>
                  <a:gd name="T30" fmla="*/ 1 w 482"/>
                  <a:gd name="T31" fmla="*/ 0 h 776"/>
                  <a:gd name="T32" fmla="*/ 1 w 482"/>
                  <a:gd name="T33" fmla="*/ 0 h 776"/>
                  <a:gd name="T34" fmla="*/ 1 w 482"/>
                  <a:gd name="T35" fmla="*/ 0 h 776"/>
                  <a:gd name="T36" fmla="*/ 1 w 482"/>
                  <a:gd name="T37" fmla="*/ 0 h 776"/>
                  <a:gd name="T38" fmla="*/ 1 w 482"/>
                  <a:gd name="T39" fmla="*/ 0 h 776"/>
                  <a:gd name="T40" fmla="*/ 1 w 482"/>
                  <a:gd name="T41" fmla="*/ 0 h 776"/>
                  <a:gd name="T42" fmla="*/ 1 w 482"/>
                  <a:gd name="T43" fmla="*/ 0 h 776"/>
                  <a:gd name="T44" fmla="*/ 1 w 482"/>
                  <a:gd name="T45" fmla="*/ 0 h 776"/>
                  <a:gd name="T46" fmla="*/ 1 w 482"/>
                  <a:gd name="T47" fmla="*/ 0 h 776"/>
                  <a:gd name="T48" fmla="*/ 1 w 482"/>
                  <a:gd name="T49" fmla="*/ 0 h 776"/>
                  <a:gd name="T50" fmla="*/ 1 w 482"/>
                  <a:gd name="T51" fmla="*/ 0 h 776"/>
                  <a:gd name="T52" fmla="*/ 1 w 482"/>
                  <a:gd name="T53" fmla="*/ 0 h 776"/>
                  <a:gd name="T54" fmla="*/ 1 w 482"/>
                  <a:gd name="T55" fmla="*/ 0 h 776"/>
                  <a:gd name="T56" fmla="*/ 1 w 482"/>
                  <a:gd name="T57" fmla="*/ 0 h 776"/>
                  <a:gd name="T58" fmla="*/ 1 w 482"/>
                  <a:gd name="T59" fmla="*/ 0 h 776"/>
                  <a:gd name="T60" fmla="*/ 1 w 482"/>
                  <a:gd name="T61" fmla="*/ 0 h 776"/>
                  <a:gd name="T62" fmla="*/ 1 w 482"/>
                  <a:gd name="T63" fmla="*/ 0 h 776"/>
                  <a:gd name="T64" fmla="*/ 1 w 482"/>
                  <a:gd name="T65" fmla="*/ 0 h 776"/>
                  <a:gd name="T66" fmla="*/ 1 w 482"/>
                  <a:gd name="T67" fmla="*/ 0 h 776"/>
                  <a:gd name="T68" fmla="*/ 1 w 482"/>
                  <a:gd name="T69" fmla="*/ 0 h 776"/>
                  <a:gd name="T70" fmla="*/ 1 w 482"/>
                  <a:gd name="T71" fmla="*/ 0 h 776"/>
                  <a:gd name="T72" fmla="*/ 1 w 482"/>
                  <a:gd name="T73" fmla="*/ 0 h 776"/>
                  <a:gd name="T74" fmla="*/ 1 w 482"/>
                  <a:gd name="T75" fmla="*/ 0 h 776"/>
                  <a:gd name="T76" fmla="*/ 1 w 482"/>
                  <a:gd name="T77" fmla="*/ 0 h 776"/>
                  <a:gd name="T78" fmla="*/ 1 w 482"/>
                  <a:gd name="T79" fmla="*/ 0 h 776"/>
                  <a:gd name="T80" fmla="*/ 1 w 482"/>
                  <a:gd name="T81" fmla="*/ 0 h 776"/>
                  <a:gd name="T82" fmla="*/ 1 w 482"/>
                  <a:gd name="T83" fmla="*/ 0 h 776"/>
                  <a:gd name="T84" fmla="*/ 1 w 482"/>
                  <a:gd name="T85" fmla="*/ 0 h 776"/>
                  <a:gd name="T86" fmla="*/ 1 w 482"/>
                  <a:gd name="T87" fmla="*/ 0 h 776"/>
                  <a:gd name="T88" fmla="*/ 1 w 482"/>
                  <a:gd name="T89" fmla="*/ 0 h 776"/>
                  <a:gd name="T90" fmla="*/ 1 w 482"/>
                  <a:gd name="T91" fmla="*/ 0 h 776"/>
                  <a:gd name="T92" fmla="*/ 1 w 482"/>
                  <a:gd name="T93" fmla="*/ 0 h 776"/>
                  <a:gd name="T94" fmla="*/ 1 w 482"/>
                  <a:gd name="T95" fmla="*/ 0 h 776"/>
                  <a:gd name="T96" fmla="*/ 1 w 482"/>
                  <a:gd name="T97" fmla="*/ 0 h 776"/>
                  <a:gd name="T98" fmla="*/ 1 w 482"/>
                  <a:gd name="T99" fmla="*/ 0 h 776"/>
                  <a:gd name="T100" fmla="*/ 1 w 482"/>
                  <a:gd name="T101" fmla="*/ 0 h 776"/>
                  <a:gd name="T102" fmla="*/ 1 w 482"/>
                  <a:gd name="T103" fmla="*/ 0 h 776"/>
                  <a:gd name="T104" fmla="*/ 1 w 482"/>
                  <a:gd name="T105" fmla="*/ 0 h 776"/>
                  <a:gd name="T106" fmla="*/ 1 w 482"/>
                  <a:gd name="T107" fmla="*/ 0 h 776"/>
                  <a:gd name="T108" fmla="*/ 1 w 482"/>
                  <a:gd name="T109" fmla="*/ 0 h 776"/>
                  <a:gd name="T110" fmla="*/ 1 w 482"/>
                  <a:gd name="T111" fmla="*/ 0 h 776"/>
                  <a:gd name="T112" fmla="*/ 1 w 482"/>
                  <a:gd name="T113" fmla="*/ 0 h 776"/>
                  <a:gd name="T114" fmla="*/ 1 w 482"/>
                  <a:gd name="T115" fmla="*/ 0 h 776"/>
                  <a:gd name="T116" fmla="*/ 0 w 482"/>
                  <a:gd name="T117" fmla="*/ 0 h 7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82"/>
                  <a:gd name="T178" fmla="*/ 0 h 776"/>
                  <a:gd name="T179" fmla="*/ 482 w 482"/>
                  <a:gd name="T180" fmla="*/ 776 h 7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82" h="776">
                    <a:moveTo>
                      <a:pt x="0" y="0"/>
                    </a:moveTo>
                    <a:lnTo>
                      <a:pt x="27" y="4"/>
                    </a:lnTo>
                    <a:lnTo>
                      <a:pt x="54" y="11"/>
                    </a:lnTo>
                    <a:lnTo>
                      <a:pt x="81" y="16"/>
                    </a:lnTo>
                    <a:lnTo>
                      <a:pt x="109" y="24"/>
                    </a:lnTo>
                    <a:lnTo>
                      <a:pt x="135" y="31"/>
                    </a:lnTo>
                    <a:lnTo>
                      <a:pt x="162" y="39"/>
                    </a:lnTo>
                    <a:lnTo>
                      <a:pt x="188" y="48"/>
                    </a:lnTo>
                    <a:lnTo>
                      <a:pt x="216" y="57"/>
                    </a:lnTo>
                    <a:lnTo>
                      <a:pt x="240" y="66"/>
                    </a:lnTo>
                    <a:lnTo>
                      <a:pt x="267" y="78"/>
                    </a:lnTo>
                    <a:lnTo>
                      <a:pt x="292" y="88"/>
                    </a:lnTo>
                    <a:lnTo>
                      <a:pt x="318" y="101"/>
                    </a:lnTo>
                    <a:lnTo>
                      <a:pt x="343" y="111"/>
                    </a:lnTo>
                    <a:lnTo>
                      <a:pt x="369" y="125"/>
                    </a:lnTo>
                    <a:lnTo>
                      <a:pt x="393" y="138"/>
                    </a:lnTo>
                    <a:lnTo>
                      <a:pt x="419" y="153"/>
                    </a:lnTo>
                    <a:lnTo>
                      <a:pt x="401" y="146"/>
                    </a:lnTo>
                    <a:lnTo>
                      <a:pt x="383" y="141"/>
                    </a:lnTo>
                    <a:lnTo>
                      <a:pt x="366" y="136"/>
                    </a:lnTo>
                    <a:lnTo>
                      <a:pt x="348" y="131"/>
                    </a:lnTo>
                    <a:lnTo>
                      <a:pt x="331" y="123"/>
                    </a:lnTo>
                    <a:lnTo>
                      <a:pt x="313" y="118"/>
                    </a:lnTo>
                    <a:lnTo>
                      <a:pt x="295" y="111"/>
                    </a:lnTo>
                    <a:lnTo>
                      <a:pt x="277" y="106"/>
                    </a:lnTo>
                    <a:lnTo>
                      <a:pt x="258" y="101"/>
                    </a:lnTo>
                    <a:lnTo>
                      <a:pt x="239" y="96"/>
                    </a:lnTo>
                    <a:lnTo>
                      <a:pt x="221" y="90"/>
                    </a:lnTo>
                    <a:lnTo>
                      <a:pt x="203" y="88"/>
                    </a:lnTo>
                    <a:lnTo>
                      <a:pt x="184" y="85"/>
                    </a:lnTo>
                    <a:lnTo>
                      <a:pt x="166" y="83"/>
                    </a:lnTo>
                    <a:lnTo>
                      <a:pt x="147" y="83"/>
                    </a:lnTo>
                    <a:lnTo>
                      <a:pt x="129" y="83"/>
                    </a:lnTo>
                    <a:lnTo>
                      <a:pt x="144" y="92"/>
                    </a:lnTo>
                    <a:lnTo>
                      <a:pt x="161" y="101"/>
                    </a:lnTo>
                    <a:lnTo>
                      <a:pt x="177" y="108"/>
                    </a:lnTo>
                    <a:lnTo>
                      <a:pt x="195" y="117"/>
                    </a:lnTo>
                    <a:lnTo>
                      <a:pt x="212" y="123"/>
                    </a:lnTo>
                    <a:lnTo>
                      <a:pt x="230" y="131"/>
                    </a:lnTo>
                    <a:lnTo>
                      <a:pt x="248" y="137"/>
                    </a:lnTo>
                    <a:lnTo>
                      <a:pt x="267" y="144"/>
                    </a:lnTo>
                    <a:lnTo>
                      <a:pt x="285" y="151"/>
                    </a:lnTo>
                    <a:lnTo>
                      <a:pt x="303" y="157"/>
                    </a:lnTo>
                    <a:lnTo>
                      <a:pt x="321" y="163"/>
                    </a:lnTo>
                    <a:lnTo>
                      <a:pt x="340" y="171"/>
                    </a:lnTo>
                    <a:lnTo>
                      <a:pt x="358" y="177"/>
                    </a:lnTo>
                    <a:lnTo>
                      <a:pt x="375" y="186"/>
                    </a:lnTo>
                    <a:lnTo>
                      <a:pt x="393" y="193"/>
                    </a:lnTo>
                    <a:lnTo>
                      <a:pt x="411" y="203"/>
                    </a:lnTo>
                    <a:lnTo>
                      <a:pt x="394" y="200"/>
                    </a:lnTo>
                    <a:lnTo>
                      <a:pt x="377" y="197"/>
                    </a:lnTo>
                    <a:lnTo>
                      <a:pt x="360" y="193"/>
                    </a:lnTo>
                    <a:lnTo>
                      <a:pt x="343" y="190"/>
                    </a:lnTo>
                    <a:lnTo>
                      <a:pt x="325" y="185"/>
                    </a:lnTo>
                    <a:lnTo>
                      <a:pt x="308" y="180"/>
                    </a:lnTo>
                    <a:lnTo>
                      <a:pt x="290" y="175"/>
                    </a:lnTo>
                    <a:lnTo>
                      <a:pt x="273" y="171"/>
                    </a:lnTo>
                    <a:lnTo>
                      <a:pt x="256" y="165"/>
                    </a:lnTo>
                    <a:lnTo>
                      <a:pt x="238" y="160"/>
                    </a:lnTo>
                    <a:lnTo>
                      <a:pt x="220" y="156"/>
                    </a:lnTo>
                    <a:lnTo>
                      <a:pt x="203" y="152"/>
                    </a:lnTo>
                    <a:lnTo>
                      <a:pt x="185" y="147"/>
                    </a:lnTo>
                    <a:lnTo>
                      <a:pt x="168" y="145"/>
                    </a:lnTo>
                    <a:lnTo>
                      <a:pt x="151" y="143"/>
                    </a:lnTo>
                    <a:lnTo>
                      <a:pt x="133" y="143"/>
                    </a:lnTo>
                    <a:lnTo>
                      <a:pt x="142" y="153"/>
                    </a:lnTo>
                    <a:lnTo>
                      <a:pt x="152" y="161"/>
                    </a:lnTo>
                    <a:lnTo>
                      <a:pt x="164" y="168"/>
                    </a:lnTo>
                    <a:lnTo>
                      <a:pt x="177" y="175"/>
                    </a:lnTo>
                    <a:lnTo>
                      <a:pt x="188" y="180"/>
                    </a:lnTo>
                    <a:lnTo>
                      <a:pt x="202" y="187"/>
                    </a:lnTo>
                    <a:lnTo>
                      <a:pt x="216" y="191"/>
                    </a:lnTo>
                    <a:lnTo>
                      <a:pt x="231" y="196"/>
                    </a:lnTo>
                    <a:lnTo>
                      <a:pt x="244" y="200"/>
                    </a:lnTo>
                    <a:lnTo>
                      <a:pt x="258" y="204"/>
                    </a:lnTo>
                    <a:lnTo>
                      <a:pt x="273" y="208"/>
                    </a:lnTo>
                    <a:lnTo>
                      <a:pt x="288" y="211"/>
                    </a:lnTo>
                    <a:lnTo>
                      <a:pt x="303" y="215"/>
                    </a:lnTo>
                    <a:lnTo>
                      <a:pt x="317" y="218"/>
                    </a:lnTo>
                    <a:lnTo>
                      <a:pt x="331" y="223"/>
                    </a:lnTo>
                    <a:lnTo>
                      <a:pt x="344" y="228"/>
                    </a:lnTo>
                    <a:lnTo>
                      <a:pt x="348" y="230"/>
                    </a:lnTo>
                    <a:lnTo>
                      <a:pt x="353" y="232"/>
                    </a:lnTo>
                    <a:lnTo>
                      <a:pt x="356" y="233"/>
                    </a:lnTo>
                    <a:lnTo>
                      <a:pt x="360" y="235"/>
                    </a:lnTo>
                    <a:lnTo>
                      <a:pt x="365" y="237"/>
                    </a:lnTo>
                    <a:lnTo>
                      <a:pt x="369" y="240"/>
                    </a:lnTo>
                    <a:lnTo>
                      <a:pt x="373" y="242"/>
                    </a:lnTo>
                    <a:lnTo>
                      <a:pt x="377" y="244"/>
                    </a:lnTo>
                    <a:lnTo>
                      <a:pt x="382" y="245"/>
                    </a:lnTo>
                    <a:lnTo>
                      <a:pt x="386" y="247"/>
                    </a:lnTo>
                    <a:lnTo>
                      <a:pt x="390" y="248"/>
                    </a:lnTo>
                    <a:lnTo>
                      <a:pt x="394" y="250"/>
                    </a:lnTo>
                    <a:lnTo>
                      <a:pt x="397" y="252"/>
                    </a:lnTo>
                    <a:lnTo>
                      <a:pt x="403" y="253"/>
                    </a:lnTo>
                    <a:lnTo>
                      <a:pt x="407" y="255"/>
                    </a:lnTo>
                    <a:lnTo>
                      <a:pt x="411" y="258"/>
                    </a:lnTo>
                    <a:lnTo>
                      <a:pt x="392" y="255"/>
                    </a:lnTo>
                    <a:lnTo>
                      <a:pt x="375" y="253"/>
                    </a:lnTo>
                    <a:lnTo>
                      <a:pt x="357" y="250"/>
                    </a:lnTo>
                    <a:lnTo>
                      <a:pt x="340" y="247"/>
                    </a:lnTo>
                    <a:lnTo>
                      <a:pt x="322" y="243"/>
                    </a:lnTo>
                    <a:lnTo>
                      <a:pt x="304" y="237"/>
                    </a:lnTo>
                    <a:lnTo>
                      <a:pt x="287" y="233"/>
                    </a:lnTo>
                    <a:lnTo>
                      <a:pt x="270" y="229"/>
                    </a:lnTo>
                    <a:lnTo>
                      <a:pt x="252" y="224"/>
                    </a:lnTo>
                    <a:lnTo>
                      <a:pt x="234" y="218"/>
                    </a:lnTo>
                    <a:lnTo>
                      <a:pt x="216" y="214"/>
                    </a:lnTo>
                    <a:lnTo>
                      <a:pt x="199" y="210"/>
                    </a:lnTo>
                    <a:lnTo>
                      <a:pt x="180" y="206"/>
                    </a:lnTo>
                    <a:lnTo>
                      <a:pt x="162" y="203"/>
                    </a:lnTo>
                    <a:lnTo>
                      <a:pt x="144" y="199"/>
                    </a:lnTo>
                    <a:lnTo>
                      <a:pt x="125" y="198"/>
                    </a:lnTo>
                    <a:lnTo>
                      <a:pt x="142" y="208"/>
                    </a:lnTo>
                    <a:lnTo>
                      <a:pt x="159" y="218"/>
                    </a:lnTo>
                    <a:lnTo>
                      <a:pt x="177" y="228"/>
                    </a:lnTo>
                    <a:lnTo>
                      <a:pt x="197" y="236"/>
                    </a:lnTo>
                    <a:lnTo>
                      <a:pt x="216" y="244"/>
                    </a:lnTo>
                    <a:lnTo>
                      <a:pt x="236" y="252"/>
                    </a:lnTo>
                    <a:lnTo>
                      <a:pt x="257" y="259"/>
                    </a:lnTo>
                    <a:lnTo>
                      <a:pt x="279" y="266"/>
                    </a:lnTo>
                    <a:lnTo>
                      <a:pt x="298" y="272"/>
                    </a:lnTo>
                    <a:lnTo>
                      <a:pt x="319" y="280"/>
                    </a:lnTo>
                    <a:lnTo>
                      <a:pt x="339" y="286"/>
                    </a:lnTo>
                    <a:lnTo>
                      <a:pt x="360" y="294"/>
                    </a:lnTo>
                    <a:lnTo>
                      <a:pt x="379" y="300"/>
                    </a:lnTo>
                    <a:lnTo>
                      <a:pt x="398" y="308"/>
                    </a:lnTo>
                    <a:lnTo>
                      <a:pt x="417" y="317"/>
                    </a:lnTo>
                    <a:lnTo>
                      <a:pt x="435" y="326"/>
                    </a:lnTo>
                    <a:lnTo>
                      <a:pt x="435" y="330"/>
                    </a:lnTo>
                    <a:lnTo>
                      <a:pt x="435" y="332"/>
                    </a:lnTo>
                    <a:lnTo>
                      <a:pt x="413" y="328"/>
                    </a:lnTo>
                    <a:lnTo>
                      <a:pt x="393" y="324"/>
                    </a:lnTo>
                    <a:lnTo>
                      <a:pt x="373" y="320"/>
                    </a:lnTo>
                    <a:lnTo>
                      <a:pt x="354" y="315"/>
                    </a:lnTo>
                    <a:lnTo>
                      <a:pt x="335" y="310"/>
                    </a:lnTo>
                    <a:lnTo>
                      <a:pt x="316" y="304"/>
                    </a:lnTo>
                    <a:lnTo>
                      <a:pt x="297" y="299"/>
                    </a:lnTo>
                    <a:lnTo>
                      <a:pt x="279" y="294"/>
                    </a:lnTo>
                    <a:lnTo>
                      <a:pt x="258" y="287"/>
                    </a:lnTo>
                    <a:lnTo>
                      <a:pt x="239" y="283"/>
                    </a:lnTo>
                    <a:lnTo>
                      <a:pt x="220" y="278"/>
                    </a:lnTo>
                    <a:lnTo>
                      <a:pt x="201" y="272"/>
                    </a:lnTo>
                    <a:lnTo>
                      <a:pt x="181" y="268"/>
                    </a:lnTo>
                    <a:lnTo>
                      <a:pt x="161" y="265"/>
                    </a:lnTo>
                    <a:lnTo>
                      <a:pt x="142" y="263"/>
                    </a:lnTo>
                    <a:lnTo>
                      <a:pt x="122" y="261"/>
                    </a:lnTo>
                    <a:lnTo>
                      <a:pt x="139" y="269"/>
                    </a:lnTo>
                    <a:lnTo>
                      <a:pt x="157" y="278"/>
                    </a:lnTo>
                    <a:lnTo>
                      <a:pt x="175" y="286"/>
                    </a:lnTo>
                    <a:lnTo>
                      <a:pt x="194" y="295"/>
                    </a:lnTo>
                    <a:lnTo>
                      <a:pt x="211" y="302"/>
                    </a:lnTo>
                    <a:lnTo>
                      <a:pt x="230" y="310"/>
                    </a:lnTo>
                    <a:lnTo>
                      <a:pt x="248" y="317"/>
                    </a:lnTo>
                    <a:lnTo>
                      <a:pt x="268" y="324"/>
                    </a:lnTo>
                    <a:lnTo>
                      <a:pt x="286" y="331"/>
                    </a:lnTo>
                    <a:lnTo>
                      <a:pt x="305" y="339"/>
                    </a:lnTo>
                    <a:lnTo>
                      <a:pt x="323" y="347"/>
                    </a:lnTo>
                    <a:lnTo>
                      <a:pt x="343" y="355"/>
                    </a:lnTo>
                    <a:lnTo>
                      <a:pt x="361" y="362"/>
                    </a:lnTo>
                    <a:lnTo>
                      <a:pt x="380" y="371"/>
                    </a:lnTo>
                    <a:lnTo>
                      <a:pt x="398" y="380"/>
                    </a:lnTo>
                    <a:lnTo>
                      <a:pt x="418" y="390"/>
                    </a:lnTo>
                    <a:lnTo>
                      <a:pt x="418" y="392"/>
                    </a:lnTo>
                    <a:lnTo>
                      <a:pt x="396" y="389"/>
                    </a:lnTo>
                    <a:lnTo>
                      <a:pt x="376" y="386"/>
                    </a:lnTo>
                    <a:lnTo>
                      <a:pt x="356" y="382"/>
                    </a:lnTo>
                    <a:lnTo>
                      <a:pt x="336" y="377"/>
                    </a:lnTo>
                    <a:lnTo>
                      <a:pt x="316" y="372"/>
                    </a:lnTo>
                    <a:lnTo>
                      <a:pt x="298" y="368"/>
                    </a:lnTo>
                    <a:lnTo>
                      <a:pt x="279" y="361"/>
                    </a:lnTo>
                    <a:lnTo>
                      <a:pt x="260" y="355"/>
                    </a:lnTo>
                    <a:lnTo>
                      <a:pt x="240" y="349"/>
                    </a:lnTo>
                    <a:lnTo>
                      <a:pt x="221" y="342"/>
                    </a:lnTo>
                    <a:lnTo>
                      <a:pt x="202" y="335"/>
                    </a:lnTo>
                    <a:lnTo>
                      <a:pt x="184" y="330"/>
                    </a:lnTo>
                    <a:lnTo>
                      <a:pt x="166" y="322"/>
                    </a:lnTo>
                    <a:lnTo>
                      <a:pt x="148" y="317"/>
                    </a:lnTo>
                    <a:lnTo>
                      <a:pt x="130" y="311"/>
                    </a:lnTo>
                    <a:lnTo>
                      <a:pt x="112" y="306"/>
                    </a:lnTo>
                    <a:lnTo>
                      <a:pt x="127" y="319"/>
                    </a:lnTo>
                    <a:lnTo>
                      <a:pt x="143" y="331"/>
                    </a:lnTo>
                    <a:lnTo>
                      <a:pt x="159" y="341"/>
                    </a:lnTo>
                    <a:lnTo>
                      <a:pt x="177" y="352"/>
                    </a:lnTo>
                    <a:lnTo>
                      <a:pt x="195" y="360"/>
                    </a:lnTo>
                    <a:lnTo>
                      <a:pt x="213" y="368"/>
                    </a:lnTo>
                    <a:lnTo>
                      <a:pt x="231" y="376"/>
                    </a:lnTo>
                    <a:lnTo>
                      <a:pt x="251" y="385"/>
                    </a:lnTo>
                    <a:lnTo>
                      <a:pt x="269" y="391"/>
                    </a:lnTo>
                    <a:lnTo>
                      <a:pt x="288" y="398"/>
                    </a:lnTo>
                    <a:lnTo>
                      <a:pt x="306" y="405"/>
                    </a:lnTo>
                    <a:lnTo>
                      <a:pt x="325" y="414"/>
                    </a:lnTo>
                    <a:lnTo>
                      <a:pt x="343" y="423"/>
                    </a:lnTo>
                    <a:lnTo>
                      <a:pt x="362" y="431"/>
                    </a:lnTo>
                    <a:lnTo>
                      <a:pt x="379" y="441"/>
                    </a:lnTo>
                    <a:lnTo>
                      <a:pt x="397" y="452"/>
                    </a:lnTo>
                    <a:lnTo>
                      <a:pt x="397" y="455"/>
                    </a:lnTo>
                    <a:lnTo>
                      <a:pt x="377" y="452"/>
                    </a:lnTo>
                    <a:lnTo>
                      <a:pt x="358" y="449"/>
                    </a:lnTo>
                    <a:lnTo>
                      <a:pt x="340" y="445"/>
                    </a:lnTo>
                    <a:lnTo>
                      <a:pt x="323" y="440"/>
                    </a:lnTo>
                    <a:lnTo>
                      <a:pt x="305" y="433"/>
                    </a:lnTo>
                    <a:lnTo>
                      <a:pt x="287" y="428"/>
                    </a:lnTo>
                    <a:lnTo>
                      <a:pt x="270" y="421"/>
                    </a:lnTo>
                    <a:lnTo>
                      <a:pt x="253" y="414"/>
                    </a:lnTo>
                    <a:lnTo>
                      <a:pt x="235" y="407"/>
                    </a:lnTo>
                    <a:lnTo>
                      <a:pt x="218" y="400"/>
                    </a:lnTo>
                    <a:lnTo>
                      <a:pt x="200" y="393"/>
                    </a:lnTo>
                    <a:lnTo>
                      <a:pt x="183" y="388"/>
                    </a:lnTo>
                    <a:lnTo>
                      <a:pt x="164" y="383"/>
                    </a:lnTo>
                    <a:lnTo>
                      <a:pt x="146" y="378"/>
                    </a:lnTo>
                    <a:lnTo>
                      <a:pt x="128" y="375"/>
                    </a:lnTo>
                    <a:lnTo>
                      <a:pt x="110" y="373"/>
                    </a:lnTo>
                    <a:lnTo>
                      <a:pt x="123" y="386"/>
                    </a:lnTo>
                    <a:lnTo>
                      <a:pt x="138" y="397"/>
                    </a:lnTo>
                    <a:lnTo>
                      <a:pt x="153" y="408"/>
                    </a:lnTo>
                    <a:lnTo>
                      <a:pt x="170" y="418"/>
                    </a:lnTo>
                    <a:lnTo>
                      <a:pt x="186" y="426"/>
                    </a:lnTo>
                    <a:lnTo>
                      <a:pt x="205" y="434"/>
                    </a:lnTo>
                    <a:lnTo>
                      <a:pt x="223" y="443"/>
                    </a:lnTo>
                    <a:lnTo>
                      <a:pt x="243" y="450"/>
                    </a:lnTo>
                    <a:lnTo>
                      <a:pt x="261" y="457"/>
                    </a:lnTo>
                    <a:lnTo>
                      <a:pt x="280" y="463"/>
                    </a:lnTo>
                    <a:lnTo>
                      <a:pt x="298" y="469"/>
                    </a:lnTo>
                    <a:lnTo>
                      <a:pt x="318" y="478"/>
                    </a:lnTo>
                    <a:lnTo>
                      <a:pt x="336" y="484"/>
                    </a:lnTo>
                    <a:lnTo>
                      <a:pt x="355" y="494"/>
                    </a:lnTo>
                    <a:lnTo>
                      <a:pt x="372" y="502"/>
                    </a:lnTo>
                    <a:lnTo>
                      <a:pt x="390" y="513"/>
                    </a:lnTo>
                    <a:lnTo>
                      <a:pt x="393" y="514"/>
                    </a:lnTo>
                    <a:lnTo>
                      <a:pt x="397" y="516"/>
                    </a:lnTo>
                    <a:lnTo>
                      <a:pt x="403" y="517"/>
                    </a:lnTo>
                    <a:lnTo>
                      <a:pt x="407" y="519"/>
                    </a:lnTo>
                    <a:lnTo>
                      <a:pt x="411" y="520"/>
                    </a:lnTo>
                    <a:lnTo>
                      <a:pt x="415" y="522"/>
                    </a:lnTo>
                    <a:lnTo>
                      <a:pt x="420" y="525"/>
                    </a:lnTo>
                    <a:lnTo>
                      <a:pt x="425" y="528"/>
                    </a:lnTo>
                    <a:lnTo>
                      <a:pt x="429" y="529"/>
                    </a:lnTo>
                    <a:lnTo>
                      <a:pt x="433" y="531"/>
                    </a:lnTo>
                    <a:lnTo>
                      <a:pt x="438" y="533"/>
                    </a:lnTo>
                    <a:lnTo>
                      <a:pt x="442" y="537"/>
                    </a:lnTo>
                    <a:lnTo>
                      <a:pt x="445" y="539"/>
                    </a:lnTo>
                    <a:lnTo>
                      <a:pt x="448" y="543"/>
                    </a:lnTo>
                    <a:lnTo>
                      <a:pt x="452" y="547"/>
                    </a:lnTo>
                    <a:lnTo>
                      <a:pt x="455" y="551"/>
                    </a:lnTo>
                    <a:lnTo>
                      <a:pt x="435" y="545"/>
                    </a:lnTo>
                    <a:lnTo>
                      <a:pt x="415" y="537"/>
                    </a:lnTo>
                    <a:lnTo>
                      <a:pt x="395" y="530"/>
                    </a:lnTo>
                    <a:lnTo>
                      <a:pt x="375" y="522"/>
                    </a:lnTo>
                    <a:lnTo>
                      <a:pt x="355" y="513"/>
                    </a:lnTo>
                    <a:lnTo>
                      <a:pt x="336" y="504"/>
                    </a:lnTo>
                    <a:lnTo>
                      <a:pt x="316" y="497"/>
                    </a:lnTo>
                    <a:lnTo>
                      <a:pt x="296" y="490"/>
                    </a:lnTo>
                    <a:lnTo>
                      <a:pt x="275" y="480"/>
                    </a:lnTo>
                    <a:lnTo>
                      <a:pt x="256" y="474"/>
                    </a:lnTo>
                    <a:lnTo>
                      <a:pt x="237" y="467"/>
                    </a:lnTo>
                    <a:lnTo>
                      <a:pt x="218" y="462"/>
                    </a:lnTo>
                    <a:lnTo>
                      <a:pt x="198" y="458"/>
                    </a:lnTo>
                    <a:lnTo>
                      <a:pt x="179" y="455"/>
                    </a:lnTo>
                    <a:lnTo>
                      <a:pt x="160" y="454"/>
                    </a:lnTo>
                    <a:lnTo>
                      <a:pt x="142" y="455"/>
                    </a:lnTo>
                    <a:lnTo>
                      <a:pt x="160" y="464"/>
                    </a:lnTo>
                    <a:lnTo>
                      <a:pt x="180" y="473"/>
                    </a:lnTo>
                    <a:lnTo>
                      <a:pt x="200" y="482"/>
                    </a:lnTo>
                    <a:lnTo>
                      <a:pt x="220" y="492"/>
                    </a:lnTo>
                    <a:lnTo>
                      <a:pt x="240" y="500"/>
                    </a:lnTo>
                    <a:lnTo>
                      <a:pt x="261" y="509"/>
                    </a:lnTo>
                    <a:lnTo>
                      <a:pt x="281" y="517"/>
                    </a:lnTo>
                    <a:lnTo>
                      <a:pt x="302" y="527"/>
                    </a:lnTo>
                    <a:lnTo>
                      <a:pt x="322" y="535"/>
                    </a:lnTo>
                    <a:lnTo>
                      <a:pt x="342" y="544"/>
                    </a:lnTo>
                    <a:lnTo>
                      <a:pt x="362" y="552"/>
                    </a:lnTo>
                    <a:lnTo>
                      <a:pt x="383" y="563"/>
                    </a:lnTo>
                    <a:lnTo>
                      <a:pt x="403" y="572"/>
                    </a:lnTo>
                    <a:lnTo>
                      <a:pt x="423" y="584"/>
                    </a:lnTo>
                    <a:lnTo>
                      <a:pt x="443" y="594"/>
                    </a:lnTo>
                    <a:lnTo>
                      <a:pt x="462" y="607"/>
                    </a:lnTo>
                    <a:lnTo>
                      <a:pt x="444" y="602"/>
                    </a:lnTo>
                    <a:lnTo>
                      <a:pt x="426" y="597"/>
                    </a:lnTo>
                    <a:lnTo>
                      <a:pt x="408" y="590"/>
                    </a:lnTo>
                    <a:lnTo>
                      <a:pt x="390" y="585"/>
                    </a:lnTo>
                    <a:lnTo>
                      <a:pt x="372" y="577"/>
                    </a:lnTo>
                    <a:lnTo>
                      <a:pt x="354" y="572"/>
                    </a:lnTo>
                    <a:lnTo>
                      <a:pt x="336" y="565"/>
                    </a:lnTo>
                    <a:lnTo>
                      <a:pt x="318" y="559"/>
                    </a:lnTo>
                    <a:lnTo>
                      <a:pt x="298" y="552"/>
                    </a:lnTo>
                    <a:lnTo>
                      <a:pt x="281" y="547"/>
                    </a:lnTo>
                    <a:lnTo>
                      <a:pt x="261" y="540"/>
                    </a:lnTo>
                    <a:lnTo>
                      <a:pt x="244" y="536"/>
                    </a:lnTo>
                    <a:lnTo>
                      <a:pt x="223" y="531"/>
                    </a:lnTo>
                    <a:lnTo>
                      <a:pt x="205" y="527"/>
                    </a:lnTo>
                    <a:lnTo>
                      <a:pt x="186" y="522"/>
                    </a:lnTo>
                    <a:lnTo>
                      <a:pt x="168" y="520"/>
                    </a:lnTo>
                    <a:lnTo>
                      <a:pt x="186" y="532"/>
                    </a:lnTo>
                    <a:lnTo>
                      <a:pt x="205" y="543"/>
                    </a:lnTo>
                    <a:lnTo>
                      <a:pt x="226" y="553"/>
                    </a:lnTo>
                    <a:lnTo>
                      <a:pt x="246" y="564"/>
                    </a:lnTo>
                    <a:lnTo>
                      <a:pt x="266" y="572"/>
                    </a:lnTo>
                    <a:lnTo>
                      <a:pt x="286" y="582"/>
                    </a:lnTo>
                    <a:lnTo>
                      <a:pt x="306" y="591"/>
                    </a:lnTo>
                    <a:lnTo>
                      <a:pt x="328" y="601"/>
                    </a:lnTo>
                    <a:lnTo>
                      <a:pt x="348" y="609"/>
                    </a:lnTo>
                    <a:lnTo>
                      <a:pt x="368" y="619"/>
                    </a:lnTo>
                    <a:lnTo>
                      <a:pt x="388" y="627"/>
                    </a:lnTo>
                    <a:lnTo>
                      <a:pt x="408" y="638"/>
                    </a:lnTo>
                    <a:lnTo>
                      <a:pt x="427" y="647"/>
                    </a:lnTo>
                    <a:lnTo>
                      <a:pt x="446" y="659"/>
                    </a:lnTo>
                    <a:lnTo>
                      <a:pt x="464" y="672"/>
                    </a:lnTo>
                    <a:lnTo>
                      <a:pt x="482" y="684"/>
                    </a:lnTo>
                    <a:lnTo>
                      <a:pt x="459" y="677"/>
                    </a:lnTo>
                    <a:lnTo>
                      <a:pt x="437" y="670"/>
                    </a:lnTo>
                    <a:lnTo>
                      <a:pt x="414" y="662"/>
                    </a:lnTo>
                    <a:lnTo>
                      <a:pt x="392" y="654"/>
                    </a:lnTo>
                    <a:lnTo>
                      <a:pt x="370" y="644"/>
                    </a:lnTo>
                    <a:lnTo>
                      <a:pt x="348" y="636"/>
                    </a:lnTo>
                    <a:lnTo>
                      <a:pt x="325" y="627"/>
                    </a:lnTo>
                    <a:lnTo>
                      <a:pt x="303" y="619"/>
                    </a:lnTo>
                    <a:lnTo>
                      <a:pt x="281" y="609"/>
                    </a:lnTo>
                    <a:lnTo>
                      <a:pt x="258" y="601"/>
                    </a:lnTo>
                    <a:lnTo>
                      <a:pt x="236" y="592"/>
                    </a:lnTo>
                    <a:lnTo>
                      <a:pt x="215" y="584"/>
                    </a:lnTo>
                    <a:lnTo>
                      <a:pt x="192" y="575"/>
                    </a:lnTo>
                    <a:lnTo>
                      <a:pt x="169" y="569"/>
                    </a:lnTo>
                    <a:lnTo>
                      <a:pt x="147" y="562"/>
                    </a:lnTo>
                    <a:lnTo>
                      <a:pt x="125" y="556"/>
                    </a:lnTo>
                    <a:lnTo>
                      <a:pt x="143" y="565"/>
                    </a:lnTo>
                    <a:lnTo>
                      <a:pt x="161" y="574"/>
                    </a:lnTo>
                    <a:lnTo>
                      <a:pt x="179" y="584"/>
                    </a:lnTo>
                    <a:lnTo>
                      <a:pt x="198" y="593"/>
                    </a:lnTo>
                    <a:lnTo>
                      <a:pt x="216" y="602"/>
                    </a:lnTo>
                    <a:lnTo>
                      <a:pt x="236" y="611"/>
                    </a:lnTo>
                    <a:lnTo>
                      <a:pt x="254" y="620"/>
                    </a:lnTo>
                    <a:lnTo>
                      <a:pt x="273" y="629"/>
                    </a:lnTo>
                    <a:lnTo>
                      <a:pt x="292" y="637"/>
                    </a:lnTo>
                    <a:lnTo>
                      <a:pt x="312" y="646"/>
                    </a:lnTo>
                    <a:lnTo>
                      <a:pt x="331" y="655"/>
                    </a:lnTo>
                    <a:lnTo>
                      <a:pt x="351" y="664"/>
                    </a:lnTo>
                    <a:lnTo>
                      <a:pt x="369" y="673"/>
                    </a:lnTo>
                    <a:lnTo>
                      <a:pt x="388" y="682"/>
                    </a:lnTo>
                    <a:lnTo>
                      <a:pt x="407" y="692"/>
                    </a:lnTo>
                    <a:lnTo>
                      <a:pt x="426" y="704"/>
                    </a:lnTo>
                    <a:lnTo>
                      <a:pt x="406" y="699"/>
                    </a:lnTo>
                    <a:lnTo>
                      <a:pt x="387" y="695"/>
                    </a:lnTo>
                    <a:lnTo>
                      <a:pt x="368" y="690"/>
                    </a:lnTo>
                    <a:lnTo>
                      <a:pt x="351" y="684"/>
                    </a:lnTo>
                    <a:lnTo>
                      <a:pt x="332" y="677"/>
                    </a:lnTo>
                    <a:lnTo>
                      <a:pt x="314" y="671"/>
                    </a:lnTo>
                    <a:lnTo>
                      <a:pt x="296" y="663"/>
                    </a:lnTo>
                    <a:lnTo>
                      <a:pt x="279" y="656"/>
                    </a:lnTo>
                    <a:lnTo>
                      <a:pt x="261" y="647"/>
                    </a:lnTo>
                    <a:lnTo>
                      <a:pt x="244" y="640"/>
                    </a:lnTo>
                    <a:lnTo>
                      <a:pt x="226" y="631"/>
                    </a:lnTo>
                    <a:lnTo>
                      <a:pt x="209" y="625"/>
                    </a:lnTo>
                    <a:lnTo>
                      <a:pt x="191" y="617"/>
                    </a:lnTo>
                    <a:lnTo>
                      <a:pt x="174" y="610"/>
                    </a:lnTo>
                    <a:lnTo>
                      <a:pt x="156" y="605"/>
                    </a:lnTo>
                    <a:lnTo>
                      <a:pt x="138" y="600"/>
                    </a:lnTo>
                    <a:lnTo>
                      <a:pt x="136" y="606"/>
                    </a:lnTo>
                    <a:lnTo>
                      <a:pt x="139" y="612"/>
                    </a:lnTo>
                    <a:lnTo>
                      <a:pt x="136" y="615"/>
                    </a:lnTo>
                    <a:lnTo>
                      <a:pt x="133" y="615"/>
                    </a:lnTo>
                    <a:lnTo>
                      <a:pt x="135" y="620"/>
                    </a:lnTo>
                    <a:lnTo>
                      <a:pt x="138" y="627"/>
                    </a:lnTo>
                    <a:lnTo>
                      <a:pt x="158" y="635"/>
                    </a:lnTo>
                    <a:lnTo>
                      <a:pt x="178" y="642"/>
                    </a:lnTo>
                    <a:lnTo>
                      <a:pt x="199" y="651"/>
                    </a:lnTo>
                    <a:lnTo>
                      <a:pt x="219" y="659"/>
                    </a:lnTo>
                    <a:lnTo>
                      <a:pt x="239" y="666"/>
                    </a:lnTo>
                    <a:lnTo>
                      <a:pt x="261" y="675"/>
                    </a:lnTo>
                    <a:lnTo>
                      <a:pt x="281" y="682"/>
                    </a:lnTo>
                    <a:lnTo>
                      <a:pt x="302" y="692"/>
                    </a:lnTo>
                    <a:lnTo>
                      <a:pt x="322" y="699"/>
                    </a:lnTo>
                    <a:lnTo>
                      <a:pt x="342" y="709"/>
                    </a:lnTo>
                    <a:lnTo>
                      <a:pt x="362" y="717"/>
                    </a:lnTo>
                    <a:lnTo>
                      <a:pt x="383" y="728"/>
                    </a:lnTo>
                    <a:lnTo>
                      <a:pt x="403" y="737"/>
                    </a:lnTo>
                    <a:lnTo>
                      <a:pt x="423" y="749"/>
                    </a:lnTo>
                    <a:lnTo>
                      <a:pt x="443" y="761"/>
                    </a:lnTo>
                    <a:lnTo>
                      <a:pt x="462" y="774"/>
                    </a:lnTo>
                    <a:lnTo>
                      <a:pt x="462" y="776"/>
                    </a:lnTo>
                    <a:lnTo>
                      <a:pt x="439" y="768"/>
                    </a:lnTo>
                    <a:lnTo>
                      <a:pt x="415" y="762"/>
                    </a:lnTo>
                    <a:lnTo>
                      <a:pt x="392" y="754"/>
                    </a:lnTo>
                    <a:lnTo>
                      <a:pt x="370" y="747"/>
                    </a:lnTo>
                    <a:lnTo>
                      <a:pt x="347" y="740"/>
                    </a:lnTo>
                    <a:lnTo>
                      <a:pt x="323" y="732"/>
                    </a:lnTo>
                    <a:lnTo>
                      <a:pt x="301" y="725"/>
                    </a:lnTo>
                    <a:lnTo>
                      <a:pt x="279" y="717"/>
                    </a:lnTo>
                    <a:lnTo>
                      <a:pt x="254" y="709"/>
                    </a:lnTo>
                    <a:lnTo>
                      <a:pt x="231" y="701"/>
                    </a:lnTo>
                    <a:lnTo>
                      <a:pt x="209" y="693"/>
                    </a:lnTo>
                    <a:lnTo>
                      <a:pt x="186" y="686"/>
                    </a:lnTo>
                    <a:lnTo>
                      <a:pt x="162" y="677"/>
                    </a:lnTo>
                    <a:lnTo>
                      <a:pt x="139" y="670"/>
                    </a:lnTo>
                    <a:lnTo>
                      <a:pt x="116" y="662"/>
                    </a:lnTo>
                    <a:lnTo>
                      <a:pt x="94" y="656"/>
                    </a:lnTo>
                    <a:lnTo>
                      <a:pt x="89" y="613"/>
                    </a:lnTo>
                    <a:lnTo>
                      <a:pt x="85" y="571"/>
                    </a:lnTo>
                    <a:lnTo>
                      <a:pt x="79" y="530"/>
                    </a:lnTo>
                    <a:lnTo>
                      <a:pt x="74" y="489"/>
                    </a:lnTo>
                    <a:lnTo>
                      <a:pt x="68" y="447"/>
                    </a:lnTo>
                    <a:lnTo>
                      <a:pt x="62" y="406"/>
                    </a:lnTo>
                    <a:lnTo>
                      <a:pt x="56" y="365"/>
                    </a:lnTo>
                    <a:lnTo>
                      <a:pt x="51" y="324"/>
                    </a:lnTo>
                    <a:lnTo>
                      <a:pt x="44" y="283"/>
                    </a:lnTo>
                    <a:lnTo>
                      <a:pt x="37" y="243"/>
                    </a:lnTo>
                    <a:lnTo>
                      <a:pt x="30" y="201"/>
                    </a:lnTo>
                    <a:lnTo>
                      <a:pt x="24" y="161"/>
                    </a:lnTo>
                    <a:lnTo>
                      <a:pt x="18" y="121"/>
                    </a:lnTo>
                    <a:lnTo>
                      <a:pt x="11" y="81"/>
                    </a:lnTo>
                    <a:lnTo>
                      <a:pt x="5" y="40"/>
                    </a:lnTo>
                    <a:lnTo>
                      <a:pt x="0" y="0"/>
                    </a:lnTo>
                    <a:close/>
                  </a:path>
                </a:pathLst>
              </a:custGeom>
              <a:solidFill>
                <a:srgbClr val="E6B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32" name="Freeform 81"/>
              <p:cNvSpPr>
                <a:spLocks/>
              </p:cNvSpPr>
              <p:nvPr/>
            </p:nvSpPr>
            <p:spPr bwMode="auto">
              <a:xfrm>
                <a:off x="4768" y="2362"/>
                <a:ext cx="44" cy="46"/>
              </a:xfrm>
              <a:custGeom>
                <a:avLst/>
                <a:gdLst>
                  <a:gd name="T0" fmla="*/ 1 w 88"/>
                  <a:gd name="T1" fmla="*/ 0 h 94"/>
                  <a:gd name="T2" fmla="*/ 1 w 88"/>
                  <a:gd name="T3" fmla="*/ 0 h 94"/>
                  <a:gd name="T4" fmla="*/ 1 w 88"/>
                  <a:gd name="T5" fmla="*/ 0 h 94"/>
                  <a:gd name="T6" fmla="*/ 1 w 88"/>
                  <a:gd name="T7" fmla="*/ 0 h 94"/>
                  <a:gd name="T8" fmla="*/ 1 w 88"/>
                  <a:gd name="T9" fmla="*/ 0 h 94"/>
                  <a:gd name="T10" fmla="*/ 1 w 88"/>
                  <a:gd name="T11" fmla="*/ 0 h 94"/>
                  <a:gd name="T12" fmla="*/ 1 w 88"/>
                  <a:gd name="T13" fmla="*/ 0 h 94"/>
                  <a:gd name="T14" fmla="*/ 1 w 88"/>
                  <a:gd name="T15" fmla="*/ 0 h 94"/>
                  <a:gd name="T16" fmla="*/ 1 w 88"/>
                  <a:gd name="T17" fmla="*/ 0 h 94"/>
                  <a:gd name="T18" fmla="*/ 1 w 88"/>
                  <a:gd name="T19" fmla="*/ 0 h 94"/>
                  <a:gd name="T20" fmla="*/ 1 w 88"/>
                  <a:gd name="T21" fmla="*/ 0 h 94"/>
                  <a:gd name="T22" fmla="*/ 1 w 88"/>
                  <a:gd name="T23" fmla="*/ 0 h 94"/>
                  <a:gd name="T24" fmla="*/ 1 w 88"/>
                  <a:gd name="T25" fmla="*/ 0 h 94"/>
                  <a:gd name="T26" fmla="*/ 1 w 88"/>
                  <a:gd name="T27" fmla="*/ 0 h 94"/>
                  <a:gd name="T28" fmla="*/ 1 w 88"/>
                  <a:gd name="T29" fmla="*/ 0 h 94"/>
                  <a:gd name="T30" fmla="*/ 1 w 88"/>
                  <a:gd name="T31" fmla="*/ 0 h 94"/>
                  <a:gd name="T32" fmla="*/ 1 w 88"/>
                  <a:gd name="T33" fmla="*/ 0 h 94"/>
                  <a:gd name="T34" fmla="*/ 1 w 88"/>
                  <a:gd name="T35" fmla="*/ 0 h 94"/>
                  <a:gd name="T36" fmla="*/ 0 w 88"/>
                  <a:gd name="T37" fmla="*/ 0 h 94"/>
                  <a:gd name="T38" fmla="*/ 0 w 88"/>
                  <a:gd name="T39" fmla="*/ 0 h 94"/>
                  <a:gd name="T40" fmla="*/ 1 w 88"/>
                  <a:gd name="T41" fmla="*/ 0 h 94"/>
                  <a:gd name="T42" fmla="*/ 1 w 88"/>
                  <a:gd name="T43" fmla="*/ 0 h 94"/>
                  <a:gd name="T44" fmla="*/ 1 w 88"/>
                  <a:gd name="T45" fmla="*/ 0 h 94"/>
                  <a:gd name="T46" fmla="*/ 1 w 88"/>
                  <a:gd name="T47" fmla="*/ 0 h 94"/>
                  <a:gd name="T48" fmla="*/ 1 w 88"/>
                  <a:gd name="T49" fmla="*/ 0 h 94"/>
                  <a:gd name="T50" fmla="*/ 1 w 88"/>
                  <a:gd name="T51" fmla="*/ 0 h 94"/>
                  <a:gd name="T52" fmla="*/ 1 w 88"/>
                  <a:gd name="T53" fmla="*/ 0 h 94"/>
                  <a:gd name="T54" fmla="*/ 1 w 88"/>
                  <a:gd name="T55" fmla="*/ 0 h 94"/>
                  <a:gd name="T56" fmla="*/ 1 w 88"/>
                  <a:gd name="T57" fmla="*/ 0 h 94"/>
                  <a:gd name="T58" fmla="*/ 1 w 88"/>
                  <a:gd name="T59" fmla="*/ 0 h 94"/>
                  <a:gd name="T60" fmla="*/ 1 w 88"/>
                  <a:gd name="T61" fmla="*/ 0 h 94"/>
                  <a:gd name="T62" fmla="*/ 1 w 88"/>
                  <a:gd name="T63" fmla="*/ 0 h 94"/>
                  <a:gd name="T64" fmla="*/ 1 w 88"/>
                  <a:gd name="T65" fmla="*/ 0 h 94"/>
                  <a:gd name="T66" fmla="*/ 1 w 88"/>
                  <a:gd name="T67" fmla="*/ 0 h 94"/>
                  <a:gd name="T68" fmla="*/ 1 w 88"/>
                  <a:gd name="T69" fmla="*/ 0 h 94"/>
                  <a:gd name="T70" fmla="*/ 1 w 88"/>
                  <a:gd name="T71" fmla="*/ 0 h 94"/>
                  <a:gd name="T72" fmla="*/ 1 w 88"/>
                  <a:gd name="T73" fmla="*/ 0 h 94"/>
                  <a:gd name="T74" fmla="*/ 1 w 88"/>
                  <a:gd name="T75" fmla="*/ 0 h 94"/>
                  <a:gd name="T76" fmla="*/ 1 w 88"/>
                  <a:gd name="T77" fmla="*/ 0 h 94"/>
                  <a:gd name="T78" fmla="*/ 1 w 88"/>
                  <a:gd name="T79" fmla="*/ 0 h 94"/>
                  <a:gd name="T80" fmla="*/ 1 w 88"/>
                  <a:gd name="T81" fmla="*/ 0 h 94"/>
                  <a:gd name="T82" fmla="*/ 1 w 88"/>
                  <a:gd name="T83" fmla="*/ 0 h 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8"/>
                  <a:gd name="T127" fmla="*/ 0 h 94"/>
                  <a:gd name="T128" fmla="*/ 88 w 88"/>
                  <a:gd name="T129" fmla="*/ 94 h 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8" h="94">
                    <a:moveTo>
                      <a:pt x="84" y="0"/>
                    </a:moveTo>
                    <a:lnTo>
                      <a:pt x="86" y="0"/>
                    </a:lnTo>
                    <a:lnTo>
                      <a:pt x="88" y="0"/>
                    </a:lnTo>
                    <a:lnTo>
                      <a:pt x="82" y="7"/>
                    </a:lnTo>
                    <a:lnTo>
                      <a:pt x="76" y="13"/>
                    </a:lnTo>
                    <a:lnTo>
                      <a:pt x="71" y="21"/>
                    </a:lnTo>
                    <a:lnTo>
                      <a:pt x="66" y="28"/>
                    </a:lnTo>
                    <a:lnTo>
                      <a:pt x="60" y="35"/>
                    </a:lnTo>
                    <a:lnTo>
                      <a:pt x="55" y="43"/>
                    </a:lnTo>
                    <a:lnTo>
                      <a:pt x="49" y="50"/>
                    </a:lnTo>
                    <a:lnTo>
                      <a:pt x="43" y="58"/>
                    </a:lnTo>
                    <a:lnTo>
                      <a:pt x="38" y="63"/>
                    </a:lnTo>
                    <a:lnTo>
                      <a:pt x="34" y="68"/>
                    </a:lnTo>
                    <a:lnTo>
                      <a:pt x="29" y="73"/>
                    </a:lnTo>
                    <a:lnTo>
                      <a:pt x="23" y="78"/>
                    </a:lnTo>
                    <a:lnTo>
                      <a:pt x="17" y="81"/>
                    </a:lnTo>
                    <a:lnTo>
                      <a:pt x="12" y="85"/>
                    </a:lnTo>
                    <a:lnTo>
                      <a:pt x="5" y="89"/>
                    </a:lnTo>
                    <a:lnTo>
                      <a:pt x="0" y="94"/>
                    </a:lnTo>
                    <a:lnTo>
                      <a:pt x="0" y="88"/>
                    </a:lnTo>
                    <a:lnTo>
                      <a:pt x="2" y="83"/>
                    </a:lnTo>
                    <a:lnTo>
                      <a:pt x="4" y="77"/>
                    </a:lnTo>
                    <a:lnTo>
                      <a:pt x="7" y="73"/>
                    </a:lnTo>
                    <a:lnTo>
                      <a:pt x="9" y="66"/>
                    </a:lnTo>
                    <a:lnTo>
                      <a:pt x="14" y="61"/>
                    </a:lnTo>
                    <a:lnTo>
                      <a:pt x="18" y="57"/>
                    </a:lnTo>
                    <a:lnTo>
                      <a:pt x="22" y="52"/>
                    </a:lnTo>
                    <a:lnTo>
                      <a:pt x="24" y="48"/>
                    </a:lnTo>
                    <a:lnTo>
                      <a:pt x="29" y="43"/>
                    </a:lnTo>
                    <a:lnTo>
                      <a:pt x="31" y="40"/>
                    </a:lnTo>
                    <a:lnTo>
                      <a:pt x="35" y="36"/>
                    </a:lnTo>
                    <a:lnTo>
                      <a:pt x="42" y="29"/>
                    </a:lnTo>
                    <a:lnTo>
                      <a:pt x="51" y="23"/>
                    </a:lnTo>
                    <a:lnTo>
                      <a:pt x="54" y="20"/>
                    </a:lnTo>
                    <a:lnTo>
                      <a:pt x="58" y="16"/>
                    </a:lnTo>
                    <a:lnTo>
                      <a:pt x="62" y="13"/>
                    </a:lnTo>
                    <a:lnTo>
                      <a:pt x="67" y="10"/>
                    </a:lnTo>
                    <a:lnTo>
                      <a:pt x="71" y="8"/>
                    </a:lnTo>
                    <a:lnTo>
                      <a:pt x="75" y="5"/>
                    </a:lnTo>
                    <a:lnTo>
                      <a:pt x="79" y="3"/>
                    </a:lnTo>
                    <a:lnTo>
                      <a:pt x="8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33" name="Freeform 82"/>
              <p:cNvSpPr>
                <a:spLocks/>
              </p:cNvSpPr>
              <p:nvPr/>
            </p:nvSpPr>
            <p:spPr bwMode="auto">
              <a:xfrm>
                <a:off x="4861" y="2367"/>
                <a:ext cx="71" cy="146"/>
              </a:xfrm>
              <a:custGeom>
                <a:avLst/>
                <a:gdLst>
                  <a:gd name="T0" fmla="*/ 1 w 142"/>
                  <a:gd name="T1" fmla="*/ 1 h 292"/>
                  <a:gd name="T2" fmla="*/ 1 w 142"/>
                  <a:gd name="T3" fmla="*/ 1 h 292"/>
                  <a:gd name="T4" fmla="*/ 1 w 142"/>
                  <a:gd name="T5" fmla="*/ 1 h 292"/>
                  <a:gd name="T6" fmla="*/ 1 w 142"/>
                  <a:gd name="T7" fmla="*/ 1 h 292"/>
                  <a:gd name="T8" fmla="*/ 1 w 142"/>
                  <a:gd name="T9" fmla="*/ 1 h 292"/>
                  <a:gd name="T10" fmla="*/ 1 w 142"/>
                  <a:gd name="T11" fmla="*/ 1 h 292"/>
                  <a:gd name="T12" fmla="*/ 1 w 142"/>
                  <a:gd name="T13" fmla="*/ 1 h 292"/>
                  <a:gd name="T14" fmla="*/ 1 w 142"/>
                  <a:gd name="T15" fmla="*/ 1 h 292"/>
                  <a:gd name="T16" fmla="*/ 1 w 142"/>
                  <a:gd name="T17" fmla="*/ 1 h 292"/>
                  <a:gd name="T18" fmla="*/ 1 w 142"/>
                  <a:gd name="T19" fmla="*/ 1 h 292"/>
                  <a:gd name="T20" fmla="*/ 1 w 142"/>
                  <a:gd name="T21" fmla="*/ 1 h 292"/>
                  <a:gd name="T22" fmla="*/ 1 w 142"/>
                  <a:gd name="T23" fmla="*/ 1 h 292"/>
                  <a:gd name="T24" fmla="*/ 1 w 142"/>
                  <a:gd name="T25" fmla="*/ 1 h 292"/>
                  <a:gd name="T26" fmla="*/ 1 w 142"/>
                  <a:gd name="T27" fmla="*/ 1 h 292"/>
                  <a:gd name="T28" fmla="*/ 1 w 142"/>
                  <a:gd name="T29" fmla="*/ 1 h 292"/>
                  <a:gd name="T30" fmla="*/ 1 w 142"/>
                  <a:gd name="T31" fmla="*/ 1 h 292"/>
                  <a:gd name="T32" fmla="*/ 1 w 142"/>
                  <a:gd name="T33" fmla="*/ 1 h 292"/>
                  <a:gd name="T34" fmla="*/ 1 w 142"/>
                  <a:gd name="T35" fmla="*/ 1 h 292"/>
                  <a:gd name="T36" fmla="*/ 1 w 142"/>
                  <a:gd name="T37" fmla="*/ 1 h 292"/>
                  <a:gd name="T38" fmla="*/ 1 w 142"/>
                  <a:gd name="T39" fmla="*/ 1 h 292"/>
                  <a:gd name="T40" fmla="*/ 1 w 142"/>
                  <a:gd name="T41" fmla="*/ 1 h 292"/>
                  <a:gd name="T42" fmla="*/ 1 w 142"/>
                  <a:gd name="T43" fmla="*/ 1 h 292"/>
                  <a:gd name="T44" fmla="*/ 1 w 142"/>
                  <a:gd name="T45" fmla="*/ 1 h 292"/>
                  <a:gd name="T46" fmla="*/ 1 w 142"/>
                  <a:gd name="T47" fmla="*/ 1 h 292"/>
                  <a:gd name="T48" fmla="*/ 0 w 142"/>
                  <a:gd name="T49" fmla="*/ 1 h 292"/>
                  <a:gd name="T50" fmla="*/ 1 w 142"/>
                  <a:gd name="T51" fmla="*/ 1 h 292"/>
                  <a:gd name="T52" fmla="*/ 1 w 142"/>
                  <a:gd name="T53" fmla="*/ 1 h 292"/>
                  <a:gd name="T54" fmla="*/ 1 w 142"/>
                  <a:gd name="T55" fmla="*/ 1 h 292"/>
                  <a:gd name="T56" fmla="*/ 1 w 142"/>
                  <a:gd name="T57" fmla="*/ 1 h 292"/>
                  <a:gd name="T58" fmla="*/ 1 w 142"/>
                  <a:gd name="T59" fmla="*/ 1 h 292"/>
                  <a:gd name="T60" fmla="*/ 1 w 142"/>
                  <a:gd name="T61" fmla="*/ 1 h 292"/>
                  <a:gd name="T62" fmla="*/ 1 w 142"/>
                  <a:gd name="T63" fmla="*/ 1 h 292"/>
                  <a:gd name="T64" fmla="*/ 1 w 142"/>
                  <a:gd name="T65" fmla="*/ 0 h 2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2"/>
                  <a:gd name="T100" fmla="*/ 0 h 292"/>
                  <a:gd name="T101" fmla="*/ 142 w 142"/>
                  <a:gd name="T102" fmla="*/ 292 h 2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2" h="292">
                    <a:moveTo>
                      <a:pt x="115" y="0"/>
                    </a:moveTo>
                    <a:lnTo>
                      <a:pt x="126" y="5"/>
                    </a:lnTo>
                    <a:lnTo>
                      <a:pt x="135" y="11"/>
                    </a:lnTo>
                    <a:lnTo>
                      <a:pt x="140" y="16"/>
                    </a:lnTo>
                    <a:lnTo>
                      <a:pt x="142" y="22"/>
                    </a:lnTo>
                    <a:lnTo>
                      <a:pt x="141" y="29"/>
                    </a:lnTo>
                    <a:lnTo>
                      <a:pt x="137" y="34"/>
                    </a:lnTo>
                    <a:lnTo>
                      <a:pt x="133" y="40"/>
                    </a:lnTo>
                    <a:lnTo>
                      <a:pt x="128" y="48"/>
                    </a:lnTo>
                    <a:lnTo>
                      <a:pt x="120" y="53"/>
                    </a:lnTo>
                    <a:lnTo>
                      <a:pt x="114" y="60"/>
                    </a:lnTo>
                    <a:lnTo>
                      <a:pt x="108" y="67"/>
                    </a:lnTo>
                    <a:lnTo>
                      <a:pt x="100" y="73"/>
                    </a:lnTo>
                    <a:lnTo>
                      <a:pt x="94" y="81"/>
                    </a:lnTo>
                    <a:lnTo>
                      <a:pt x="90" y="88"/>
                    </a:lnTo>
                    <a:lnTo>
                      <a:pt x="87" y="95"/>
                    </a:lnTo>
                    <a:lnTo>
                      <a:pt x="85" y="103"/>
                    </a:lnTo>
                    <a:lnTo>
                      <a:pt x="78" y="113"/>
                    </a:lnTo>
                    <a:lnTo>
                      <a:pt x="73" y="125"/>
                    </a:lnTo>
                    <a:lnTo>
                      <a:pt x="69" y="136"/>
                    </a:lnTo>
                    <a:lnTo>
                      <a:pt x="65" y="148"/>
                    </a:lnTo>
                    <a:lnTo>
                      <a:pt x="62" y="160"/>
                    </a:lnTo>
                    <a:lnTo>
                      <a:pt x="61" y="172"/>
                    </a:lnTo>
                    <a:lnTo>
                      <a:pt x="60" y="183"/>
                    </a:lnTo>
                    <a:lnTo>
                      <a:pt x="60" y="196"/>
                    </a:lnTo>
                    <a:lnTo>
                      <a:pt x="60" y="208"/>
                    </a:lnTo>
                    <a:lnTo>
                      <a:pt x="61" y="220"/>
                    </a:lnTo>
                    <a:lnTo>
                      <a:pt x="61" y="232"/>
                    </a:lnTo>
                    <a:lnTo>
                      <a:pt x="63" y="245"/>
                    </a:lnTo>
                    <a:lnTo>
                      <a:pt x="64" y="256"/>
                    </a:lnTo>
                    <a:lnTo>
                      <a:pt x="65" y="268"/>
                    </a:lnTo>
                    <a:lnTo>
                      <a:pt x="65" y="281"/>
                    </a:lnTo>
                    <a:lnTo>
                      <a:pt x="67" y="292"/>
                    </a:lnTo>
                    <a:lnTo>
                      <a:pt x="61" y="288"/>
                    </a:lnTo>
                    <a:lnTo>
                      <a:pt x="55" y="284"/>
                    </a:lnTo>
                    <a:lnTo>
                      <a:pt x="49" y="279"/>
                    </a:lnTo>
                    <a:lnTo>
                      <a:pt x="45" y="273"/>
                    </a:lnTo>
                    <a:lnTo>
                      <a:pt x="40" y="267"/>
                    </a:lnTo>
                    <a:lnTo>
                      <a:pt x="36" y="261"/>
                    </a:lnTo>
                    <a:lnTo>
                      <a:pt x="31" y="253"/>
                    </a:lnTo>
                    <a:lnTo>
                      <a:pt x="28" y="246"/>
                    </a:lnTo>
                    <a:lnTo>
                      <a:pt x="25" y="237"/>
                    </a:lnTo>
                    <a:lnTo>
                      <a:pt x="22" y="230"/>
                    </a:lnTo>
                    <a:lnTo>
                      <a:pt x="19" y="221"/>
                    </a:lnTo>
                    <a:lnTo>
                      <a:pt x="15" y="214"/>
                    </a:lnTo>
                    <a:lnTo>
                      <a:pt x="11" y="205"/>
                    </a:lnTo>
                    <a:lnTo>
                      <a:pt x="8" y="198"/>
                    </a:lnTo>
                    <a:lnTo>
                      <a:pt x="5" y="192"/>
                    </a:lnTo>
                    <a:lnTo>
                      <a:pt x="2" y="185"/>
                    </a:lnTo>
                    <a:lnTo>
                      <a:pt x="0" y="171"/>
                    </a:lnTo>
                    <a:lnTo>
                      <a:pt x="1" y="155"/>
                    </a:lnTo>
                    <a:lnTo>
                      <a:pt x="2" y="140"/>
                    </a:lnTo>
                    <a:lnTo>
                      <a:pt x="5" y="126"/>
                    </a:lnTo>
                    <a:lnTo>
                      <a:pt x="8" y="113"/>
                    </a:lnTo>
                    <a:lnTo>
                      <a:pt x="13" y="101"/>
                    </a:lnTo>
                    <a:lnTo>
                      <a:pt x="20" y="88"/>
                    </a:lnTo>
                    <a:lnTo>
                      <a:pt x="28" y="76"/>
                    </a:lnTo>
                    <a:lnTo>
                      <a:pt x="36" y="65"/>
                    </a:lnTo>
                    <a:lnTo>
                      <a:pt x="45" y="54"/>
                    </a:lnTo>
                    <a:lnTo>
                      <a:pt x="55" y="43"/>
                    </a:lnTo>
                    <a:lnTo>
                      <a:pt x="65" y="34"/>
                    </a:lnTo>
                    <a:lnTo>
                      <a:pt x="77" y="24"/>
                    </a:lnTo>
                    <a:lnTo>
                      <a:pt x="89" y="16"/>
                    </a:lnTo>
                    <a:lnTo>
                      <a:pt x="101" y="7"/>
                    </a:lnTo>
                    <a:lnTo>
                      <a:pt x="115" y="0"/>
                    </a:lnTo>
                    <a:close/>
                  </a:path>
                </a:pathLst>
              </a:custGeom>
              <a:solidFill>
                <a:srgbClr val="F59E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34" name="Freeform 83"/>
              <p:cNvSpPr>
                <a:spLocks/>
              </p:cNvSpPr>
              <p:nvPr/>
            </p:nvSpPr>
            <p:spPr bwMode="auto">
              <a:xfrm>
                <a:off x="5046" y="2377"/>
                <a:ext cx="83" cy="97"/>
              </a:xfrm>
              <a:custGeom>
                <a:avLst/>
                <a:gdLst>
                  <a:gd name="T0" fmla="*/ 1 w 164"/>
                  <a:gd name="T1" fmla="*/ 1 h 194"/>
                  <a:gd name="T2" fmla="*/ 1 w 164"/>
                  <a:gd name="T3" fmla="*/ 1 h 194"/>
                  <a:gd name="T4" fmla="*/ 1 w 164"/>
                  <a:gd name="T5" fmla="*/ 1 h 194"/>
                  <a:gd name="T6" fmla="*/ 1 w 164"/>
                  <a:gd name="T7" fmla="*/ 1 h 194"/>
                  <a:gd name="T8" fmla="*/ 1 w 164"/>
                  <a:gd name="T9" fmla="*/ 1 h 194"/>
                  <a:gd name="T10" fmla="*/ 1 w 164"/>
                  <a:gd name="T11" fmla="*/ 1 h 194"/>
                  <a:gd name="T12" fmla="*/ 1 w 164"/>
                  <a:gd name="T13" fmla="*/ 1 h 194"/>
                  <a:gd name="T14" fmla="*/ 1 w 164"/>
                  <a:gd name="T15" fmla="*/ 1 h 194"/>
                  <a:gd name="T16" fmla="*/ 1 w 164"/>
                  <a:gd name="T17" fmla="*/ 1 h 194"/>
                  <a:gd name="T18" fmla="*/ 1 w 164"/>
                  <a:gd name="T19" fmla="*/ 1 h 194"/>
                  <a:gd name="T20" fmla="*/ 1 w 164"/>
                  <a:gd name="T21" fmla="*/ 1 h 194"/>
                  <a:gd name="T22" fmla="*/ 1 w 164"/>
                  <a:gd name="T23" fmla="*/ 1 h 194"/>
                  <a:gd name="T24" fmla="*/ 1 w 164"/>
                  <a:gd name="T25" fmla="*/ 1 h 194"/>
                  <a:gd name="T26" fmla="*/ 1 w 164"/>
                  <a:gd name="T27" fmla="*/ 1 h 194"/>
                  <a:gd name="T28" fmla="*/ 1 w 164"/>
                  <a:gd name="T29" fmla="*/ 1 h 194"/>
                  <a:gd name="T30" fmla="*/ 1 w 164"/>
                  <a:gd name="T31" fmla="*/ 1 h 194"/>
                  <a:gd name="T32" fmla="*/ 1 w 164"/>
                  <a:gd name="T33" fmla="*/ 1 h 194"/>
                  <a:gd name="T34" fmla="*/ 1 w 164"/>
                  <a:gd name="T35" fmla="*/ 1 h 194"/>
                  <a:gd name="T36" fmla="*/ 1 w 164"/>
                  <a:gd name="T37" fmla="*/ 1 h 194"/>
                  <a:gd name="T38" fmla="*/ 1 w 164"/>
                  <a:gd name="T39" fmla="*/ 1 h 194"/>
                  <a:gd name="T40" fmla="*/ 1 w 164"/>
                  <a:gd name="T41" fmla="*/ 1 h 194"/>
                  <a:gd name="T42" fmla="*/ 1 w 164"/>
                  <a:gd name="T43" fmla="*/ 1 h 194"/>
                  <a:gd name="T44" fmla="*/ 1 w 164"/>
                  <a:gd name="T45" fmla="*/ 1 h 194"/>
                  <a:gd name="T46" fmla="*/ 1 w 164"/>
                  <a:gd name="T47" fmla="*/ 1 h 194"/>
                  <a:gd name="T48" fmla="*/ 1 w 164"/>
                  <a:gd name="T49" fmla="*/ 1 h 194"/>
                  <a:gd name="T50" fmla="*/ 1 w 164"/>
                  <a:gd name="T51" fmla="*/ 1 h 194"/>
                  <a:gd name="T52" fmla="*/ 1 w 164"/>
                  <a:gd name="T53" fmla="*/ 1 h 194"/>
                  <a:gd name="T54" fmla="*/ 1 w 164"/>
                  <a:gd name="T55" fmla="*/ 1 h 194"/>
                  <a:gd name="T56" fmla="*/ 1 w 164"/>
                  <a:gd name="T57" fmla="*/ 1 h 194"/>
                  <a:gd name="T58" fmla="*/ 1 w 164"/>
                  <a:gd name="T59" fmla="*/ 1 h 194"/>
                  <a:gd name="T60" fmla="*/ 1 w 164"/>
                  <a:gd name="T61" fmla="*/ 1 h 194"/>
                  <a:gd name="T62" fmla="*/ 1 w 164"/>
                  <a:gd name="T63" fmla="*/ 1 h 194"/>
                  <a:gd name="T64" fmla="*/ 1 w 164"/>
                  <a:gd name="T65" fmla="*/ 1 h 194"/>
                  <a:gd name="T66" fmla="*/ 1 w 164"/>
                  <a:gd name="T67" fmla="*/ 1 h 194"/>
                  <a:gd name="T68" fmla="*/ 1 w 164"/>
                  <a:gd name="T69" fmla="*/ 1 h 194"/>
                  <a:gd name="T70" fmla="*/ 1 w 164"/>
                  <a:gd name="T71" fmla="*/ 1 h 194"/>
                  <a:gd name="T72" fmla="*/ 1 w 164"/>
                  <a:gd name="T73" fmla="*/ 1 h 194"/>
                  <a:gd name="T74" fmla="*/ 1 w 164"/>
                  <a:gd name="T75" fmla="*/ 1 h 194"/>
                  <a:gd name="T76" fmla="*/ 1 w 164"/>
                  <a:gd name="T77" fmla="*/ 1 h 194"/>
                  <a:gd name="T78" fmla="*/ 1 w 164"/>
                  <a:gd name="T79" fmla="*/ 1 h 194"/>
                  <a:gd name="T80" fmla="*/ 1 w 164"/>
                  <a:gd name="T81" fmla="*/ 1 h 194"/>
                  <a:gd name="T82" fmla="*/ 1 w 164"/>
                  <a:gd name="T83" fmla="*/ 1 h 194"/>
                  <a:gd name="T84" fmla="*/ 1 w 164"/>
                  <a:gd name="T85" fmla="*/ 1 h 194"/>
                  <a:gd name="T86" fmla="*/ 0 w 164"/>
                  <a:gd name="T87" fmla="*/ 1 h 194"/>
                  <a:gd name="T88" fmla="*/ 0 w 164"/>
                  <a:gd name="T89" fmla="*/ 1 h 194"/>
                  <a:gd name="T90" fmla="*/ 1 w 164"/>
                  <a:gd name="T91" fmla="*/ 1 h 194"/>
                  <a:gd name="T92" fmla="*/ 1 w 164"/>
                  <a:gd name="T93" fmla="*/ 1 h 194"/>
                  <a:gd name="T94" fmla="*/ 1 w 164"/>
                  <a:gd name="T95" fmla="*/ 1 h 194"/>
                  <a:gd name="T96" fmla="*/ 1 w 164"/>
                  <a:gd name="T97" fmla="*/ 1 h 194"/>
                  <a:gd name="T98" fmla="*/ 1 w 164"/>
                  <a:gd name="T99" fmla="*/ 1 h 194"/>
                  <a:gd name="T100" fmla="*/ 1 w 164"/>
                  <a:gd name="T101" fmla="*/ 1 h 194"/>
                  <a:gd name="T102" fmla="*/ 1 w 164"/>
                  <a:gd name="T103" fmla="*/ 1 h 194"/>
                  <a:gd name="T104" fmla="*/ 1 w 164"/>
                  <a:gd name="T105" fmla="*/ 1 h 194"/>
                  <a:gd name="T106" fmla="*/ 1 w 164"/>
                  <a:gd name="T107" fmla="*/ 1 h 194"/>
                  <a:gd name="T108" fmla="*/ 1 w 164"/>
                  <a:gd name="T109" fmla="*/ 1 h 194"/>
                  <a:gd name="T110" fmla="*/ 1 w 164"/>
                  <a:gd name="T111" fmla="*/ 1 h 194"/>
                  <a:gd name="T112" fmla="*/ 1 w 164"/>
                  <a:gd name="T113" fmla="*/ 0 h 194"/>
                  <a:gd name="T114" fmla="*/ 1 w 164"/>
                  <a:gd name="T115" fmla="*/ 0 h 1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4"/>
                  <a:gd name="T175" fmla="*/ 0 h 194"/>
                  <a:gd name="T176" fmla="*/ 164 w 164"/>
                  <a:gd name="T177" fmla="*/ 194 h 19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4" h="194">
                    <a:moveTo>
                      <a:pt x="39" y="0"/>
                    </a:moveTo>
                    <a:lnTo>
                      <a:pt x="49" y="9"/>
                    </a:lnTo>
                    <a:lnTo>
                      <a:pt x="60" y="17"/>
                    </a:lnTo>
                    <a:lnTo>
                      <a:pt x="72" y="27"/>
                    </a:lnTo>
                    <a:lnTo>
                      <a:pt x="83" y="37"/>
                    </a:lnTo>
                    <a:lnTo>
                      <a:pt x="93" y="48"/>
                    </a:lnTo>
                    <a:lnTo>
                      <a:pt x="104" y="60"/>
                    </a:lnTo>
                    <a:lnTo>
                      <a:pt x="113" y="70"/>
                    </a:lnTo>
                    <a:lnTo>
                      <a:pt x="123" y="83"/>
                    </a:lnTo>
                    <a:lnTo>
                      <a:pt x="130" y="94"/>
                    </a:lnTo>
                    <a:lnTo>
                      <a:pt x="138" y="107"/>
                    </a:lnTo>
                    <a:lnTo>
                      <a:pt x="144" y="120"/>
                    </a:lnTo>
                    <a:lnTo>
                      <a:pt x="151" y="133"/>
                    </a:lnTo>
                    <a:lnTo>
                      <a:pt x="156" y="146"/>
                    </a:lnTo>
                    <a:lnTo>
                      <a:pt x="160" y="159"/>
                    </a:lnTo>
                    <a:lnTo>
                      <a:pt x="162" y="174"/>
                    </a:lnTo>
                    <a:lnTo>
                      <a:pt x="164" y="189"/>
                    </a:lnTo>
                    <a:lnTo>
                      <a:pt x="159" y="193"/>
                    </a:lnTo>
                    <a:lnTo>
                      <a:pt x="151" y="194"/>
                    </a:lnTo>
                    <a:lnTo>
                      <a:pt x="144" y="192"/>
                    </a:lnTo>
                    <a:lnTo>
                      <a:pt x="137" y="189"/>
                    </a:lnTo>
                    <a:lnTo>
                      <a:pt x="131" y="184"/>
                    </a:lnTo>
                    <a:lnTo>
                      <a:pt x="129" y="180"/>
                    </a:lnTo>
                    <a:lnTo>
                      <a:pt x="128" y="178"/>
                    </a:lnTo>
                    <a:lnTo>
                      <a:pt x="129" y="176"/>
                    </a:lnTo>
                    <a:lnTo>
                      <a:pt x="131" y="174"/>
                    </a:lnTo>
                    <a:lnTo>
                      <a:pt x="136" y="174"/>
                    </a:lnTo>
                    <a:lnTo>
                      <a:pt x="136" y="173"/>
                    </a:lnTo>
                    <a:lnTo>
                      <a:pt x="136" y="172"/>
                    </a:lnTo>
                    <a:lnTo>
                      <a:pt x="129" y="170"/>
                    </a:lnTo>
                    <a:lnTo>
                      <a:pt x="124" y="168"/>
                    </a:lnTo>
                    <a:lnTo>
                      <a:pt x="119" y="165"/>
                    </a:lnTo>
                    <a:lnTo>
                      <a:pt x="114" y="164"/>
                    </a:lnTo>
                    <a:lnTo>
                      <a:pt x="109" y="161"/>
                    </a:lnTo>
                    <a:lnTo>
                      <a:pt x="106" y="159"/>
                    </a:lnTo>
                    <a:lnTo>
                      <a:pt x="102" y="157"/>
                    </a:lnTo>
                    <a:lnTo>
                      <a:pt x="99" y="154"/>
                    </a:lnTo>
                    <a:lnTo>
                      <a:pt x="96" y="151"/>
                    </a:lnTo>
                    <a:lnTo>
                      <a:pt x="94" y="147"/>
                    </a:lnTo>
                    <a:lnTo>
                      <a:pt x="92" y="142"/>
                    </a:lnTo>
                    <a:lnTo>
                      <a:pt x="92" y="138"/>
                    </a:lnTo>
                    <a:lnTo>
                      <a:pt x="91" y="132"/>
                    </a:lnTo>
                    <a:lnTo>
                      <a:pt x="91" y="126"/>
                    </a:lnTo>
                    <a:lnTo>
                      <a:pt x="91" y="119"/>
                    </a:lnTo>
                    <a:lnTo>
                      <a:pt x="93" y="111"/>
                    </a:lnTo>
                    <a:lnTo>
                      <a:pt x="91" y="107"/>
                    </a:lnTo>
                    <a:lnTo>
                      <a:pt x="91" y="103"/>
                    </a:lnTo>
                    <a:lnTo>
                      <a:pt x="89" y="99"/>
                    </a:lnTo>
                    <a:lnTo>
                      <a:pt x="87" y="94"/>
                    </a:lnTo>
                    <a:lnTo>
                      <a:pt x="81" y="87"/>
                    </a:lnTo>
                    <a:lnTo>
                      <a:pt x="76" y="81"/>
                    </a:lnTo>
                    <a:lnTo>
                      <a:pt x="71" y="73"/>
                    </a:lnTo>
                    <a:lnTo>
                      <a:pt x="64" y="67"/>
                    </a:lnTo>
                    <a:lnTo>
                      <a:pt x="59" y="60"/>
                    </a:lnTo>
                    <a:lnTo>
                      <a:pt x="55" y="52"/>
                    </a:lnTo>
                    <a:lnTo>
                      <a:pt x="52" y="57"/>
                    </a:lnTo>
                    <a:lnTo>
                      <a:pt x="52" y="63"/>
                    </a:lnTo>
                    <a:lnTo>
                      <a:pt x="52" y="68"/>
                    </a:lnTo>
                    <a:lnTo>
                      <a:pt x="54" y="74"/>
                    </a:lnTo>
                    <a:lnTo>
                      <a:pt x="56" y="80"/>
                    </a:lnTo>
                    <a:lnTo>
                      <a:pt x="57" y="86"/>
                    </a:lnTo>
                    <a:lnTo>
                      <a:pt x="59" y="92"/>
                    </a:lnTo>
                    <a:lnTo>
                      <a:pt x="61" y="98"/>
                    </a:lnTo>
                    <a:lnTo>
                      <a:pt x="56" y="100"/>
                    </a:lnTo>
                    <a:lnTo>
                      <a:pt x="54" y="104"/>
                    </a:lnTo>
                    <a:lnTo>
                      <a:pt x="55" y="109"/>
                    </a:lnTo>
                    <a:lnTo>
                      <a:pt x="57" y="117"/>
                    </a:lnTo>
                    <a:lnTo>
                      <a:pt x="59" y="123"/>
                    </a:lnTo>
                    <a:lnTo>
                      <a:pt x="61" y="129"/>
                    </a:lnTo>
                    <a:lnTo>
                      <a:pt x="61" y="137"/>
                    </a:lnTo>
                    <a:lnTo>
                      <a:pt x="61" y="143"/>
                    </a:lnTo>
                    <a:lnTo>
                      <a:pt x="56" y="144"/>
                    </a:lnTo>
                    <a:lnTo>
                      <a:pt x="52" y="145"/>
                    </a:lnTo>
                    <a:lnTo>
                      <a:pt x="46" y="147"/>
                    </a:lnTo>
                    <a:lnTo>
                      <a:pt x="42" y="148"/>
                    </a:lnTo>
                    <a:lnTo>
                      <a:pt x="37" y="150"/>
                    </a:lnTo>
                    <a:lnTo>
                      <a:pt x="32" y="151"/>
                    </a:lnTo>
                    <a:lnTo>
                      <a:pt x="26" y="152"/>
                    </a:lnTo>
                    <a:lnTo>
                      <a:pt x="21" y="152"/>
                    </a:lnTo>
                    <a:lnTo>
                      <a:pt x="19" y="145"/>
                    </a:lnTo>
                    <a:lnTo>
                      <a:pt x="17" y="139"/>
                    </a:lnTo>
                    <a:lnTo>
                      <a:pt x="14" y="134"/>
                    </a:lnTo>
                    <a:lnTo>
                      <a:pt x="11" y="128"/>
                    </a:lnTo>
                    <a:lnTo>
                      <a:pt x="8" y="122"/>
                    </a:lnTo>
                    <a:lnTo>
                      <a:pt x="5" y="117"/>
                    </a:lnTo>
                    <a:lnTo>
                      <a:pt x="3" y="110"/>
                    </a:lnTo>
                    <a:lnTo>
                      <a:pt x="2" y="105"/>
                    </a:lnTo>
                    <a:lnTo>
                      <a:pt x="0" y="100"/>
                    </a:lnTo>
                    <a:lnTo>
                      <a:pt x="0" y="94"/>
                    </a:lnTo>
                    <a:lnTo>
                      <a:pt x="0" y="89"/>
                    </a:lnTo>
                    <a:lnTo>
                      <a:pt x="2" y="86"/>
                    </a:lnTo>
                    <a:lnTo>
                      <a:pt x="4" y="82"/>
                    </a:lnTo>
                    <a:lnTo>
                      <a:pt x="8" y="78"/>
                    </a:lnTo>
                    <a:lnTo>
                      <a:pt x="14" y="74"/>
                    </a:lnTo>
                    <a:lnTo>
                      <a:pt x="21" y="72"/>
                    </a:lnTo>
                    <a:lnTo>
                      <a:pt x="21" y="68"/>
                    </a:lnTo>
                    <a:lnTo>
                      <a:pt x="21" y="64"/>
                    </a:lnTo>
                    <a:lnTo>
                      <a:pt x="21" y="60"/>
                    </a:lnTo>
                    <a:lnTo>
                      <a:pt x="22" y="55"/>
                    </a:lnTo>
                    <a:lnTo>
                      <a:pt x="22" y="51"/>
                    </a:lnTo>
                    <a:lnTo>
                      <a:pt x="22" y="47"/>
                    </a:lnTo>
                    <a:lnTo>
                      <a:pt x="23" y="43"/>
                    </a:lnTo>
                    <a:lnTo>
                      <a:pt x="24" y="39"/>
                    </a:lnTo>
                    <a:lnTo>
                      <a:pt x="26" y="31"/>
                    </a:lnTo>
                    <a:lnTo>
                      <a:pt x="27" y="24"/>
                    </a:lnTo>
                    <a:lnTo>
                      <a:pt x="28" y="17"/>
                    </a:lnTo>
                    <a:lnTo>
                      <a:pt x="29" y="12"/>
                    </a:lnTo>
                    <a:lnTo>
                      <a:pt x="25" y="10"/>
                    </a:lnTo>
                    <a:lnTo>
                      <a:pt x="24" y="8"/>
                    </a:lnTo>
                    <a:lnTo>
                      <a:pt x="24" y="7"/>
                    </a:lnTo>
                    <a:lnTo>
                      <a:pt x="26" y="4"/>
                    </a:lnTo>
                    <a:lnTo>
                      <a:pt x="28" y="2"/>
                    </a:lnTo>
                    <a:lnTo>
                      <a:pt x="32" y="1"/>
                    </a:lnTo>
                    <a:lnTo>
                      <a:pt x="35" y="0"/>
                    </a:lnTo>
                    <a:lnTo>
                      <a:pt x="39"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35" name="Freeform 84"/>
              <p:cNvSpPr>
                <a:spLocks/>
              </p:cNvSpPr>
              <p:nvPr/>
            </p:nvSpPr>
            <p:spPr bwMode="auto">
              <a:xfrm>
                <a:off x="5029" y="2378"/>
                <a:ext cx="18" cy="26"/>
              </a:xfrm>
              <a:custGeom>
                <a:avLst/>
                <a:gdLst>
                  <a:gd name="T0" fmla="*/ 1 w 36"/>
                  <a:gd name="T1" fmla="*/ 1 h 52"/>
                  <a:gd name="T2" fmla="*/ 1 w 36"/>
                  <a:gd name="T3" fmla="*/ 0 h 52"/>
                  <a:gd name="T4" fmla="*/ 1 w 36"/>
                  <a:gd name="T5" fmla="*/ 1 h 52"/>
                  <a:gd name="T6" fmla="*/ 1 w 36"/>
                  <a:gd name="T7" fmla="*/ 1 h 52"/>
                  <a:gd name="T8" fmla="*/ 1 w 36"/>
                  <a:gd name="T9" fmla="*/ 1 h 52"/>
                  <a:gd name="T10" fmla="*/ 1 w 36"/>
                  <a:gd name="T11" fmla="*/ 1 h 52"/>
                  <a:gd name="T12" fmla="*/ 1 w 36"/>
                  <a:gd name="T13" fmla="*/ 1 h 52"/>
                  <a:gd name="T14" fmla="*/ 1 w 36"/>
                  <a:gd name="T15" fmla="*/ 1 h 52"/>
                  <a:gd name="T16" fmla="*/ 1 w 36"/>
                  <a:gd name="T17" fmla="*/ 1 h 52"/>
                  <a:gd name="T18" fmla="*/ 1 w 36"/>
                  <a:gd name="T19" fmla="*/ 1 h 52"/>
                  <a:gd name="T20" fmla="*/ 1 w 36"/>
                  <a:gd name="T21" fmla="*/ 1 h 52"/>
                  <a:gd name="T22" fmla="*/ 1 w 36"/>
                  <a:gd name="T23" fmla="*/ 1 h 52"/>
                  <a:gd name="T24" fmla="*/ 1 w 36"/>
                  <a:gd name="T25" fmla="*/ 1 h 52"/>
                  <a:gd name="T26" fmla="*/ 1 w 36"/>
                  <a:gd name="T27" fmla="*/ 1 h 52"/>
                  <a:gd name="T28" fmla="*/ 1 w 36"/>
                  <a:gd name="T29" fmla="*/ 1 h 52"/>
                  <a:gd name="T30" fmla="*/ 1 w 36"/>
                  <a:gd name="T31" fmla="*/ 1 h 52"/>
                  <a:gd name="T32" fmla="*/ 1 w 36"/>
                  <a:gd name="T33" fmla="*/ 1 h 52"/>
                  <a:gd name="T34" fmla="*/ 1 w 36"/>
                  <a:gd name="T35" fmla="*/ 1 h 52"/>
                  <a:gd name="T36" fmla="*/ 1 w 36"/>
                  <a:gd name="T37" fmla="*/ 1 h 52"/>
                  <a:gd name="T38" fmla="*/ 1 w 36"/>
                  <a:gd name="T39" fmla="*/ 1 h 52"/>
                  <a:gd name="T40" fmla="*/ 1 w 36"/>
                  <a:gd name="T41" fmla="*/ 1 h 52"/>
                  <a:gd name="T42" fmla="*/ 0 w 36"/>
                  <a:gd name="T43" fmla="*/ 1 h 52"/>
                  <a:gd name="T44" fmla="*/ 0 w 36"/>
                  <a:gd name="T45" fmla="*/ 1 h 52"/>
                  <a:gd name="T46" fmla="*/ 0 w 36"/>
                  <a:gd name="T47" fmla="*/ 1 h 52"/>
                  <a:gd name="T48" fmla="*/ 0 w 36"/>
                  <a:gd name="T49" fmla="*/ 1 h 52"/>
                  <a:gd name="T50" fmla="*/ 1 w 36"/>
                  <a:gd name="T51" fmla="*/ 1 h 52"/>
                  <a:gd name="T52" fmla="*/ 1 w 36"/>
                  <a:gd name="T53" fmla="*/ 1 h 52"/>
                  <a:gd name="T54" fmla="*/ 1 w 36"/>
                  <a:gd name="T55" fmla="*/ 1 h 52"/>
                  <a:gd name="T56" fmla="*/ 1 w 36"/>
                  <a:gd name="T57" fmla="*/ 1 h 52"/>
                  <a:gd name="T58" fmla="*/ 1 w 36"/>
                  <a:gd name="T59" fmla="*/ 1 h 52"/>
                  <a:gd name="T60" fmla="*/ 1 w 36"/>
                  <a:gd name="T61" fmla="*/ 1 h 52"/>
                  <a:gd name="T62" fmla="*/ 1 w 36"/>
                  <a:gd name="T63" fmla="*/ 1 h 5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
                  <a:gd name="T97" fmla="*/ 0 h 52"/>
                  <a:gd name="T98" fmla="*/ 36 w 36"/>
                  <a:gd name="T99" fmla="*/ 52 h 5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 h="52">
                    <a:moveTo>
                      <a:pt x="16" y="1"/>
                    </a:moveTo>
                    <a:lnTo>
                      <a:pt x="20" y="0"/>
                    </a:lnTo>
                    <a:lnTo>
                      <a:pt x="24" y="1"/>
                    </a:lnTo>
                    <a:lnTo>
                      <a:pt x="28" y="3"/>
                    </a:lnTo>
                    <a:lnTo>
                      <a:pt x="32" y="8"/>
                    </a:lnTo>
                    <a:lnTo>
                      <a:pt x="33" y="13"/>
                    </a:lnTo>
                    <a:lnTo>
                      <a:pt x="35" y="18"/>
                    </a:lnTo>
                    <a:lnTo>
                      <a:pt x="35" y="25"/>
                    </a:lnTo>
                    <a:lnTo>
                      <a:pt x="36" y="30"/>
                    </a:lnTo>
                    <a:lnTo>
                      <a:pt x="35" y="35"/>
                    </a:lnTo>
                    <a:lnTo>
                      <a:pt x="34" y="42"/>
                    </a:lnTo>
                    <a:lnTo>
                      <a:pt x="32" y="45"/>
                    </a:lnTo>
                    <a:lnTo>
                      <a:pt x="29" y="50"/>
                    </a:lnTo>
                    <a:lnTo>
                      <a:pt x="25" y="51"/>
                    </a:lnTo>
                    <a:lnTo>
                      <a:pt x="22" y="52"/>
                    </a:lnTo>
                    <a:lnTo>
                      <a:pt x="19" y="50"/>
                    </a:lnTo>
                    <a:lnTo>
                      <a:pt x="16" y="47"/>
                    </a:lnTo>
                    <a:lnTo>
                      <a:pt x="10" y="48"/>
                    </a:lnTo>
                    <a:lnTo>
                      <a:pt x="7" y="48"/>
                    </a:lnTo>
                    <a:lnTo>
                      <a:pt x="4" y="48"/>
                    </a:lnTo>
                    <a:lnTo>
                      <a:pt x="2" y="46"/>
                    </a:lnTo>
                    <a:lnTo>
                      <a:pt x="0" y="41"/>
                    </a:lnTo>
                    <a:lnTo>
                      <a:pt x="0" y="34"/>
                    </a:lnTo>
                    <a:lnTo>
                      <a:pt x="0" y="29"/>
                    </a:lnTo>
                    <a:lnTo>
                      <a:pt x="0" y="25"/>
                    </a:lnTo>
                    <a:lnTo>
                      <a:pt x="2" y="20"/>
                    </a:lnTo>
                    <a:lnTo>
                      <a:pt x="4" y="15"/>
                    </a:lnTo>
                    <a:lnTo>
                      <a:pt x="6" y="10"/>
                    </a:lnTo>
                    <a:lnTo>
                      <a:pt x="9" y="7"/>
                    </a:lnTo>
                    <a:lnTo>
                      <a:pt x="11" y="2"/>
                    </a:lnTo>
                    <a:lnTo>
                      <a:pt x="16" y="1"/>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36" name="Freeform 85"/>
              <p:cNvSpPr>
                <a:spLocks/>
              </p:cNvSpPr>
              <p:nvPr/>
            </p:nvSpPr>
            <p:spPr bwMode="auto">
              <a:xfrm>
                <a:off x="4814" y="2381"/>
                <a:ext cx="4" cy="13"/>
              </a:xfrm>
              <a:custGeom>
                <a:avLst/>
                <a:gdLst>
                  <a:gd name="T0" fmla="*/ 0 w 10"/>
                  <a:gd name="T1" fmla="*/ 0 h 25"/>
                  <a:gd name="T2" fmla="*/ 0 w 10"/>
                  <a:gd name="T3" fmla="*/ 1 h 25"/>
                  <a:gd name="T4" fmla="*/ 0 w 10"/>
                  <a:gd name="T5" fmla="*/ 1 h 25"/>
                  <a:gd name="T6" fmla="*/ 0 w 10"/>
                  <a:gd name="T7" fmla="*/ 1 h 25"/>
                  <a:gd name="T8" fmla="*/ 0 w 10"/>
                  <a:gd name="T9" fmla="*/ 1 h 25"/>
                  <a:gd name="T10" fmla="*/ 0 w 10"/>
                  <a:gd name="T11" fmla="*/ 1 h 25"/>
                  <a:gd name="T12" fmla="*/ 0 w 10"/>
                  <a:gd name="T13" fmla="*/ 1 h 25"/>
                  <a:gd name="T14" fmla="*/ 0 w 10"/>
                  <a:gd name="T15" fmla="*/ 1 h 25"/>
                  <a:gd name="T16" fmla="*/ 0 w 10"/>
                  <a:gd name="T17" fmla="*/ 1 h 25"/>
                  <a:gd name="T18" fmla="*/ 0 w 10"/>
                  <a:gd name="T19" fmla="*/ 1 h 25"/>
                  <a:gd name="T20" fmla="*/ 0 w 10"/>
                  <a:gd name="T21" fmla="*/ 1 h 25"/>
                  <a:gd name="T22" fmla="*/ 0 w 10"/>
                  <a:gd name="T23" fmla="*/ 1 h 25"/>
                  <a:gd name="T24" fmla="*/ 0 w 10"/>
                  <a:gd name="T25" fmla="*/ 1 h 25"/>
                  <a:gd name="T26" fmla="*/ 0 w 10"/>
                  <a:gd name="T27" fmla="*/ 0 h 25"/>
                  <a:gd name="T28" fmla="*/ 0 w 10"/>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
                  <a:gd name="T46" fmla="*/ 0 h 25"/>
                  <a:gd name="T47" fmla="*/ 10 w 10"/>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 h="25">
                    <a:moveTo>
                      <a:pt x="8" y="0"/>
                    </a:moveTo>
                    <a:lnTo>
                      <a:pt x="10" y="5"/>
                    </a:lnTo>
                    <a:lnTo>
                      <a:pt x="8" y="12"/>
                    </a:lnTo>
                    <a:lnTo>
                      <a:pt x="5" y="15"/>
                    </a:lnTo>
                    <a:lnTo>
                      <a:pt x="4" y="18"/>
                    </a:lnTo>
                    <a:lnTo>
                      <a:pt x="4" y="22"/>
                    </a:lnTo>
                    <a:lnTo>
                      <a:pt x="5" y="25"/>
                    </a:lnTo>
                    <a:lnTo>
                      <a:pt x="3" y="25"/>
                    </a:lnTo>
                    <a:lnTo>
                      <a:pt x="1" y="22"/>
                    </a:lnTo>
                    <a:lnTo>
                      <a:pt x="0" y="18"/>
                    </a:lnTo>
                    <a:lnTo>
                      <a:pt x="0" y="15"/>
                    </a:lnTo>
                    <a:lnTo>
                      <a:pt x="0" y="12"/>
                    </a:lnTo>
                    <a:lnTo>
                      <a:pt x="1" y="5"/>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37" name="Freeform 86"/>
              <p:cNvSpPr>
                <a:spLocks/>
              </p:cNvSpPr>
              <p:nvPr/>
            </p:nvSpPr>
            <p:spPr bwMode="auto">
              <a:xfrm>
                <a:off x="4965" y="2385"/>
                <a:ext cx="46" cy="39"/>
              </a:xfrm>
              <a:custGeom>
                <a:avLst/>
                <a:gdLst>
                  <a:gd name="T0" fmla="*/ 0 w 93"/>
                  <a:gd name="T1" fmla="*/ 0 h 78"/>
                  <a:gd name="T2" fmla="*/ 0 w 93"/>
                  <a:gd name="T3" fmla="*/ 1 h 78"/>
                  <a:gd name="T4" fmla="*/ 0 w 93"/>
                  <a:gd name="T5" fmla="*/ 1 h 78"/>
                  <a:gd name="T6" fmla="*/ 0 w 93"/>
                  <a:gd name="T7" fmla="*/ 1 h 78"/>
                  <a:gd name="T8" fmla="*/ 0 w 93"/>
                  <a:gd name="T9" fmla="*/ 1 h 78"/>
                  <a:gd name="T10" fmla="*/ 0 w 93"/>
                  <a:gd name="T11" fmla="*/ 1 h 78"/>
                  <a:gd name="T12" fmla="*/ 0 w 93"/>
                  <a:gd name="T13" fmla="*/ 1 h 78"/>
                  <a:gd name="T14" fmla="*/ 0 w 93"/>
                  <a:gd name="T15" fmla="*/ 1 h 78"/>
                  <a:gd name="T16" fmla="*/ 0 w 93"/>
                  <a:gd name="T17" fmla="*/ 1 h 78"/>
                  <a:gd name="T18" fmla="*/ 0 w 93"/>
                  <a:gd name="T19" fmla="*/ 1 h 78"/>
                  <a:gd name="T20" fmla="*/ 0 w 93"/>
                  <a:gd name="T21" fmla="*/ 1 h 78"/>
                  <a:gd name="T22" fmla="*/ 0 w 93"/>
                  <a:gd name="T23" fmla="*/ 1 h 78"/>
                  <a:gd name="T24" fmla="*/ 0 w 93"/>
                  <a:gd name="T25" fmla="*/ 1 h 78"/>
                  <a:gd name="T26" fmla="*/ 0 w 93"/>
                  <a:gd name="T27" fmla="*/ 1 h 78"/>
                  <a:gd name="T28" fmla="*/ 0 w 93"/>
                  <a:gd name="T29" fmla="*/ 1 h 78"/>
                  <a:gd name="T30" fmla="*/ 0 w 93"/>
                  <a:gd name="T31" fmla="*/ 1 h 78"/>
                  <a:gd name="T32" fmla="*/ 0 w 93"/>
                  <a:gd name="T33" fmla="*/ 1 h 78"/>
                  <a:gd name="T34" fmla="*/ 0 w 93"/>
                  <a:gd name="T35" fmla="*/ 1 h 78"/>
                  <a:gd name="T36" fmla="*/ 0 w 93"/>
                  <a:gd name="T37" fmla="*/ 1 h 78"/>
                  <a:gd name="T38" fmla="*/ 0 w 93"/>
                  <a:gd name="T39" fmla="*/ 1 h 78"/>
                  <a:gd name="T40" fmla="*/ 0 w 93"/>
                  <a:gd name="T41" fmla="*/ 1 h 78"/>
                  <a:gd name="T42" fmla="*/ 0 w 93"/>
                  <a:gd name="T43" fmla="*/ 1 h 78"/>
                  <a:gd name="T44" fmla="*/ 0 w 93"/>
                  <a:gd name="T45" fmla="*/ 1 h 78"/>
                  <a:gd name="T46" fmla="*/ 0 w 93"/>
                  <a:gd name="T47" fmla="*/ 1 h 78"/>
                  <a:gd name="T48" fmla="*/ 0 w 93"/>
                  <a:gd name="T49" fmla="*/ 1 h 78"/>
                  <a:gd name="T50" fmla="*/ 0 w 93"/>
                  <a:gd name="T51" fmla="*/ 1 h 78"/>
                  <a:gd name="T52" fmla="*/ 0 w 93"/>
                  <a:gd name="T53" fmla="*/ 1 h 78"/>
                  <a:gd name="T54" fmla="*/ 0 w 93"/>
                  <a:gd name="T55" fmla="*/ 1 h 78"/>
                  <a:gd name="T56" fmla="*/ 0 w 93"/>
                  <a:gd name="T57" fmla="*/ 1 h 78"/>
                  <a:gd name="T58" fmla="*/ 0 w 93"/>
                  <a:gd name="T59" fmla="*/ 1 h 78"/>
                  <a:gd name="T60" fmla="*/ 0 w 93"/>
                  <a:gd name="T61" fmla="*/ 1 h 78"/>
                  <a:gd name="T62" fmla="*/ 0 w 93"/>
                  <a:gd name="T63" fmla="*/ 1 h 78"/>
                  <a:gd name="T64" fmla="*/ 0 w 93"/>
                  <a:gd name="T65" fmla="*/ 1 h 78"/>
                  <a:gd name="T66" fmla="*/ 0 w 93"/>
                  <a:gd name="T67" fmla="*/ 1 h 78"/>
                  <a:gd name="T68" fmla="*/ 0 w 93"/>
                  <a:gd name="T69" fmla="*/ 1 h 78"/>
                  <a:gd name="T70" fmla="*/ 0 w 93"/>
                  <a:gd name="T71" fmla="*/ 1 h 78"/>
                  <a:gd name="T72" fmla="*/ 0 w 93"/>
                  <a:gd name="T73" fmla="*/ 1 h 78"/>
                  <a:gd name="T74" fmla="*/ 0 w 93"/>
                  <a:gd name="T75" fmla="*/ 1 h 78"/>
                  <a:gd name="T76" fmla="*/ 0 w 93"/>
                  <a:gd name="T77" fmla="*/ 1 h 78"/>
                  <a:gd name="T78" fmla="*/ 0 w 93"/>
                  <a:gd name="T79" fmla="*/ 1 h 78"/>
                  <a:gd name="T80" fmla="*/ 0 w 93"/>
                  <a:gd name="T81" fmla="*/ 1 h 78"/>
                  <a:gd name="T82" fmla="*/ 0 w 93"/>
                  <a:gd name="T83" fmla="*/ 1 h 78"/>
                  <a:gd name="T84" fmla="*/ 0 w 93"/>
                  <a:gd name="T85" fmla="*/ 1 h 78"/>
                  <a:gd name="T86" fmla="*/ 0 w 93"/>
                  <a:gd name="T87" fmla="*/ 1 h 78"/>
                  <a:gd name="T88" fmla="*/ 0 w 93"/>
                  <a:gd name="T89" fmla="*/ 0 h 78"/>
                  <a:gd name="T90" fmla="*/ 0 w 93"/>
                  <a:gd name="T91" fmla="*/ 0 h 7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3"/>
                  <a:gd name="T139" fmla="*/ 0 h 78"/>
                  <a:gd name="T140" fmla="*/ 93 w 93"/>
                  <a:gd name="T141" fmla="*/ 78 h 7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3" h="78">
                    <a:moveTo>
                      <a:pt x="24" y="0"/>
                    </a:moveTo>
                    <a:lnTo>
                      <a:pt x="29" y="2"/>
                    </a:lnTo>
                    <a:lnTo>
                      <a:pt x="35" y="8"/>
                    </a:lnTo>
                    <a:lnTo>
                      <a:pt x="39" y="13"/>
                    </a:lnTo>
                    <a:lnTo>
                      <a:pt x="42" y="18"/>
                    </a:lnTo>
                    <a:lnTo>
                      <a:pt x="47" y="15"/>
                    </a:lnTo>
                    <a:lnTo>
                      <a:pt x="52" y="15"/>
                    </a:lnTo>
                    <a:lnTo>
                      <a:pt x="59" y="16"/>
                    </a:lnTo>
                    <a:lnTo>
                      <a:pt x="65" y="21"/>
                    </a:lnTo>
                    <a:lnTo>
                      <a:pt x="73" y="23"/>
                    </a:lnTo>
                    <a:lnTo>
                      <a:pt x="79" y="28"/>
                    </a:lnTo>
                    <a:lnTo>
                      <a:pt x="85" y="31"/>
                    </a:lnTo>
                    <a:lnTo>
                      <a:pt x="93" y="33"/>
                    </a:lnTo>
                    <a:lnTo>
                      <a:pt x="91" y="39"/>
                    </a:lnTo>
                    <a:lnTo>
                      <a:pt x="86" y="47"/>
                    </a:lnTo>
                    <a:lnTo>
                      <a:pt x="80" y="53"/>
                    </a:lnTo>
                    <a:lnTo>
                      <a:pt x="73" y="56"/>
                    </a:lnTo>
                    <a:lnTo>
                      <a:pt x="73" y="60"/>
                    </a:lnTo>
                    <a:lnTo>
                      <a:pt x="73" y="67"/>
                    </a:lnTo>
                    <a:lnTo>
                      <a:pt x="73" y="72"/>
                    </a:lnTo>
                    <a:lnTo>
                      <a:pt x="73" y="78"/>
                    </a:lnTo>
                    <a:lnTo>
                      <a:pt x="68" y="76"/>
                    </a:lnTo>
                    <a:lnTo>
                      <a:pt x="65" y="75"/>
                    </a:lnTo>
                    <a:lnTo>
                      <a:pt x="60" y="73"/>
                    </a:lnTo>
                    <a:lnTo>
                      <a:pt x="57" y="72"/>
                    </a:lnTo>
                    <a:lnTo>
                      <a:pt x="52" y="69"/>
                    </a:lnTo>
                    <a:lnTo>
                      <a:pt x="48" y="67"/>
                    </a:lnTo>
                    <a:lnTo>
                      <a:pt x="43" y="65"/>
                    </a:lnTo>
                    <a:lnTo>
                      <a:pt x="40" y="63"/>
                    </a:lnTo>
                    <a:lnTo>
                      <a:pt x="35" y="58"/>
                    </a:lnTo>
                    <a:lnTo>
                      <a:pt x="30" y="56"/>
                    </a:lnTo>
                    <a:lnTo>
                      <a:pt x="26" y="52"/>
                    </a:lnTo>
                    <a:lnTo>
                      <a:pt x="23" y="49"/>
                    </a:lnTo>
                    <a:lnTo>
                      <a:pt x="15" y="42"/>
                    </a:lnTo>
                    <a:lnTo>
                      <a:pt x="9" y="36"/>
                    </a:lnTo>
                    <a:lnTo>
                      <a:pt x="5" y="30"/>
                    </a:lnTo>
                    <a:lnTo>
                      <a:pt x="3" y="24"/>
                    </a:lnTo>
                    <a:lnTo>
                      <a:pt x="0" y="19"/>
                    </a:lnTo>
                    <a:lnTo>
                      <a:pt x="2" y="15"/>
                    </a:lnTo>
                    <a:lnTo>
                      <a:pt x="4" y="10"/>
                    </a:lnTo>
                    <a:lnTo>
                      <a:pt x="8" y="6"/>
                    </a:lnTo>
                    <a:lnTo>
                      <a:pt x="11" y="3"/>
                    </a:lnTo>
                    <a:lnTo>
                      <a:pt x="14" y="2"/>
                    </a:lnTo>
                    <a:lnTo>
                      <a:pt x="17" y="1"/>
                    </a:lnTo>
                    <a:lnTo>
                      <a:pt x="24"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38" name="Freeform 87"/>
              <p:cNvSpPr>
                <a:spLocks/>
              </p:cNvSpPr>
              <p:nvPr/>
            </p:nvSpPr>
            <p:spPr bwMode="auto">
              <a:xfrm>
                <a:off x="4915" y="2403"/>
                <a:ext cx="112" cy="127"/>
              </a:xfrm>
              <a:custGeom>
                <a:avLst/>
                <a:gdLst>
                  <a:gd name="T0" fmla="*/ 1 w 223"/>
                  <a:gd name="T1" fmla="*/ 1 h 254"/>
                  <a:gd name="T2" fmla="*/ 1 w 223"/>
                  <a:gd name="T3" fmla="*/ 1 h 254"/>
                  <a:gd name="T4" fmla="*/ 1 w 223"/>
                  <a:gd name="T5" fmla="*/ 1 h 254"/>
                  <a:gd name="T6" fmla="*/ 1 w 223"/>
                  <a:gd name="T7" fmla="*/ 1 h 254"/>
                  <a:gd name="T8" fmla="*/ 1 w 223"/>
                  <a:gd name="T9" fmla="*/ 1 h 254"/>
                  <a:gd name="T10" fmla="*/ 1 w 223"/>
                  <a:gd name="T11" fmla="*/ 1 h 254"/>
                  <a:gd name="T12" fmla="*/ 1 w 223"/>
                  <a:gd name="T13" fmla="*/ 1 h 254"/>
                  <a:gd name="T14" fmla="*/ 1 w 223"/>
                  <a:gd name="T15" fmla="*/ 1 h 254"/>
                  <a:gd name="T16" fmla="*/ 1 w 223"/>
                  <a:gd name="T17" fmla="*/ 1 h 254"/>
                  <a:gd name="T18" fmla="*/ 1 w 223"/>
                  <a:gd name="T19" fmla="*/ 1 h 254"/>
                  <a:gd name="T20" fmla="*/ 1 w 223"/>
                  <a:gd name="T21" fmla="*/ 1 h 254"/>
                  <a:gd name="T22" fmla="*/ 1 w 223"/>
                  <a:gd name="T23" fmla="*/ 1 h 254"/>
                  <a:gd name="T24" fmla="*/ 1 w 223"/>
                  <a:gd name="T25" fmla="*/ 1 h 254"/>
                  <a:gd name="T26" fmla="*/ 1 w 223"/>
                  <a:gd name="T27" fmla="*/ 1 h 254"/>
                  <a:gd name="T28" fmla="*/ 1 w 223"/>
                  <a:gd name="T29" fmla="*/ 1 h 254"/>
                  <a:gd name="T30" fmla="*/ 1 w 223"/>
                  <a:gd name="T31" fmla="*/ 1 h 254"/>
                  <a:gd name="T32" fmla="*/ 1 w 223"/>
                  <a:gd name="T33" fmla="*/ 1 h 254"/>
                  <a:gd name="T34" fmla="*/ 1 w 223"/>
                  <a:gd name="T35" fmla="*/ 1 h 254"/>
                  <a:gd name="T36" fmla="*/ 1 w 223"/>
                  <a:gd name="T37" fmla="*/ 1 h 254"/>
                  <a:gd name="T38" fmla="*/ 1 w 223"/>
                  <a:gd name="T39" fmla="*/ 1 h 254"/>
                  <a:gd name="T40" fmla="*/ 1 w 223"/>
                  <a:gd name="T41" fmla="*/ 1 h 254"/>
                  <a:gd name="T42" fmla="*/ 1 w 223"/>
                  <a:gd name="T43" fmla="*/ 1 h 254"/>
                  <a:gd name="T44" fmla="*/ 1 w 223"/>
                  <a:gd name="T45" fmla="*/ 1 h 254"/>
                  <a:gd name="T46" fmla="*/ 1 w 223"/>
                  <a:gd name="T47" fmla="*/ 1 h 254"/>
                  <a:gd name="T48" fmla="*/ 1 w 223"/>
                  <a:gd name="T49" fmla="*/ 1 h 254"/>
                  <a:gd name="T50" fmla="*/ 1 w 223"/>
                  <a:gd name="T51" fmla="*/ 1 h 254"/>
                  <a:gd name="T52" fmla="*/ 1 w 223"/>
                  <a:gd name="T53" fmla="*/ 1 h 254"/>
                  <a:gd name="T54" fmla="*/ 1 w 223"/>
                  <a:gd name="T55" fmla="*/ 1 h 254"/>
                  <a:gd name="T56" fmla="*/ 1 w 223"/>
                  <a:gd name="T57" fmla="*/ 1 h 254"/>
                  <a:gd name="T58" fmla="*/ 1 w 223"/>
                  <a:gd name="T59" fmla="*/ 1 h 254"/>
                  <a:gd name="T60" fmla="*/ 1 w 223"/>
                  <a:gd name="T61" fmla="*/ 1 h 254"/>
                  <a:gd name="T62" fmla="*/ 1 w 223"/>
                  <a:gd name="T63" fmla="*/ 1 h 254"/>
                  <a:gd name="T64" fmla="*/ 1 w 223"/>
                  <a:gd name="T65" fmla="*/ 1 h 254"/>
                  <a:gd name="T66" fmla="*/ 1 w 223"/>
                  <a:gd name="T67" fmla="*/ 1 h 254"/>
                  <a:gd name="T68" fmla="*/ 1 w 223"/>
                  <a:gd name="T69" fmla="*/ 1 h 254"/>
                  <a:gd name="T70" fmla="*/ 1 w 223"/>
                  <a:gd name="T71" fmla="*/ 1 h 254"/>
                  <a:gd name="T72" fmla="*/ 1 w 223"/>
                  <a:gd name="T73" fmla="*/ 1 h 254"/>
                  <a:gd name="T74" fmla="*/ 1 w 223"/>
                  <a:gd name="T75" fmla="*/ 1 h 254"/>
                  <a:gd name="T76" fmla="*/ 1 w 223"/>
                  <a:gd name="T77" fmla="*/ 1 h 254"/>
                  <a:gd name="T78" fmla="*/ 1 w 223"/>
                  <a:gd name="T79" fmla="*/ 1 h 254"/>
                  <a:gd name="T80" fmla="*/ 1 w 223"/>
                  <a:gd name="T81" fmla="*/ 1 h 254"/>
                  <a:gd name="T82" fmla="*/ 1 w 223"/>
                  <a:gd name="T83" fmla="*/ 1 h 254"/>
                  <a:gd name="T84" fmla="*/ 0 w 223"/>
                  <a:gd name="T85" fmla="*/ 1 h 254"/>
                  <a:gd name="T86" fmla="*/ 1 w 223"/>
                  <a:gd name="T87" fmla="*/ 1 h 254"/>
                  <a:gd name="T88" fmla="*/ 1 w 223"/>
                  <a:gd name="T89" fmla="*/ 1 h 254"/>
                  <a:gd name="T90" fmla="*/ 1 w 223"/>
                  <a:gd name="T91" fmla="*/ 1 h 254"/>
                  <a:gd name="T92" fmla="*/ 1 w 223"/>
                  <a:gd name="T93" fmla="*/ 1 h 254"/>
                  <a:gd name="T94" fmla="*/ 1 w 223"/>
                  <a:gd name="T95" fmla="*/ 1 h 254"/>
                  <a:gd name="T96" fmla="*/ 1 w 223"/>
                  <a:gd name="T97" fmla="*/ 0 h 25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23"/>
                  <a:gd name="T148" fmla="*/ 0 h 254"/>
                  <a:gd name="T149" fmla="*/ 223 w 223"/>
                  <a:gd name="T150" fmla="*/ 254 h 25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23" h="254">
                    <a:moveTo>
                      <a:pt x="59" y="0"/>
                    </a:moveTo>
                    <a:lnTo>
                      <a:pt x="68" y="0"/>
                    </a:lnTo>
                    <a:lnTo>
                      <a:pt x="76" y="2"/>
                    </a:lnTo>
                    <a:lnTo>
                      <a:pt x="84" y="4"/>
                    </a:lnTo>
                    <a:lnTo>
                      <a:pt x="91" y="9"/>
                    </a:lnTo>
                    <a:lnTo>
                      <a:pt x="97" y="13"/>
                    </a:lnTo>
                    <a:lnTo>
                      <a:pt x="104" y="18"/>
                    </a:lnTo>
                    <a:lnTo>
                      <a:pt x="110" y="23"/>
                    </a:lnTo>
                    <a:lnTo>
                      <a:pt x="115" y="30"/>
                    </a:lnTo>
                    <a:lnTo>
                      <a:pt x="121" y="36"/>
                    </a:lnTo>
                    <a:lnTo>
                      <a:pt x="127" y="42"/>
                    </a:lnTo>
                    <a:lnTo>
                      <a:pt x="132" y="49"/>
                    </a:lnTo>
                    <a:lnTo>
                      <a:pt x="138" y="55"/>
                    </a:lnTo>
                    <a:lnTo>
                      <a:pt x="143" y="60"/>
                    </a:lnTo>
                    <a:lnTo>
                      <a:pt x="149" y="66"/>
                    </a:lnTo>
                    <a:lnTo>
                      <a:pt x="156" y="70"/>
                    </a:lnTo>
                    <a:lnTo>
                      <a:pt x="163" y="75"/>
                    </a:lnTo>
                    <a:lnTo>
                      <a:pt x="162" y="71"/>
                    </a:lnTo>
                    <a:lnTo>
                      <a:pt x="161" y="69"/>
                    </a:lnTo>
                    <a:lnTo>
                      <a:pt x="172" y="60"/>
                    </a:lnTo>
                    <a:lnTo>
                      <a:pt x="181" y="57"/>
                    </a:lnTo>
                    <a:lnTo>
                      <a:pt x="190" y="57"/>
                    </a:lnTo>
                    <a:lnTo>
                      <a:pt x="198" y="60"/>
                    </a:lnTo>
                    <a:lnTo>
                      <a:pt x="204" y="66"/>
                    </a:lnTo>
                    <a:lnTo>
                      <a:pt x="211" y="73"/>
                    </a:lnTo>
                    <a:lnTo>
                      <a:pt x="215" y="82"/>
                    </a:lnTo>
                    <a:lnTo>
                      <a:pt x="219" y="92"/>
                    </a:lnTo>
                    <a:lnTo>
                      <a:pt x="221" y="103"/>
                    </a:lnTo>
                    <a:lnTo>
                      <a:pt x="223" y="114"/>
                    </a:lnTo>
                    <a:lnTo>
                      <a:pt x="221" y="125"/>
                    </a:lnTo>
                    <a:lnTo>
                      <a:pt x="221" y="136"/>
                    </a:lnTo>
                    <a:lnTo>
                      <a:pt x="218" y="145"/>
                    </a:lnTo>
                    <a:lnTo>
                      <a:pt x="215" y="153"/>
                    </a:lnTo>
                    <a:lnTo>
                      <a:pt x="210" y="159"/>
                    </a:lnTo>
                    <a:lnTo>
                      <a:pt x="204" y="163"/>
                    </a:lnTo>
                    <a:lnTo>
                      <a:pt x="199" y="156"/>
                    </a:lnTo>
                    <a:lnTo>
                      <a:pt x="194" y="149"/>
                    </a:lnTo>
                    <a:lnTo>
                      <a:pt x="190" y="142"/>
                    </a:lnTo>
                    <a:lnTo>
                      <a:pt x="184" y="136"/>
                    </a:lnTo>
                    <a:lnTo>
                      <a:pt x="179" y="129"/>
                    </a:lnTo>
                    <a:lnTo>
                      <a:pt x="175" y="122"/>
                    </a:lnTo>
                    <a:lnTo>
                      <a:pt x="169" y="117"/>
                    </a:lnTo>
                    <a:lnTo>
                      <a:pt x="165" y="110"/>
                    </a:lnTo>
                    <a:lnTo>
                      <a:pt x="159" y="104"/>
                    </a:lnTo>
                    <a:lnTo>
                      <a:pt x="154" y="99"/>
                    </a:lnTo>
                    <a:lnTo>
                      <a:pt x="147" y="92"/>
                    </a:lnTo>
                    <a:lnTo>
                      <a:pt x="142" y="88"/>
                    </a:lnTo>
                    <a:lnTo>
                      <a:pt x="136" y="83"/>
                    </a:lnTo>
                    <a:lnTo>
                      <a:pt x="129" y="78"/>
                    </a:lnTo>
                    <a:lnTo>
                      <a:pt x="122" y="74"/>
                    </a:lnTo>
                    <a:lnTo>
                      <a:pt x="115" y="71"/>
                    </a:lnTo>
                    <a:lnTo>
                      <a:pt x="118" y="83"/>
                    </a:lnTo>
                    <a:lnTo>
                      <a:pt x="122" y="93"/>
                    </a:lnTo>
                    <a:lnTo>
                      <a:pt x="125" y="105"/>
                    </a:lnTo>
                    <a:lnTo>
                      <a:pt x="129" y="116"/>
                    </a:lnTo>
                    <a:lnTo>
                      <a:pt x="134" y="126"/>
                    </a:lnTo>
                    <a:lnTo>
                      <a:pt x="139" y="137"/>
                    </a:lnTo>
                    <a:lnTo>
                      <a:pt x="144" y="147"/>
                    </a:lnTo>
                    <a:lnTo>
                      <a:pt x="150" y="158"/>
                    </a:lnTo>
                    <a:lnTo>
                      <a:pt x="157" y="167"/>
                    </a:lnTo>
                    <a:lnTo>
                      <a:pt x="163" y="178"/>
                    </a:lnTo>
                    <a:lnTo>
                      <a:pt x="169" y="188"/>
                    </a:lnTo>
                    <a:lnTo>
                      <a:pt x="177" y="199"/>
                    </a:lnTo>
                    <a:lnTo>
                      <a:pt x="184" y="209"/>
                    </a:lnTo>
                    <a:lnTo>
                      <a:pt x="192" y="219"/>
                    </a:lnTo>
                    <a:lnTo>
                      <a:pt x="199" y="229"/>
                    </a:lnTo>
                    <a:lnTo>
                      <a:pt x="209" y="239"/>
                    </a:lnTo>
                    <a:lnTo>
                      <a:pt x="207" y="241"/>
                    </a:lnTo>
                    <a:lnTo>
                      <a:pt x="207" y="242"/>
                    </a:lnTo>
                    <a:lnTo>
                      <a:pt x="201" y="243"/>
                    </a:lnTo>
                    <a:lnTo>
                      <a:pt x="197" y="245"/>
                    </a:lnTo>
                    <a:lnTo>
                      <a:pt x="193" y="247"/>
                    </a:lnTo>
                    <a:lnTo>
                      <a:pt x="189" y="249"/>
                    </a:lnTo>
                    <a:lnTo>
                      <a:pt x="184" y="251"/>
                    </a:lnTo>
                    <a:lnTo>
                      <a:pt x="179" y="252"/>
                    </a:lnTo>
                    <a:lnTo>
                      <a:pt x="175" y="253"/>
                    </a:lnTo>
                    <a:lnTo>
                      <a:pt x="172" y="254"/>
                    </a:lnTo>
                    <a:lnTo>
                      <a:pt x="166" y="254"/>
                    </a:lnTo>
                    <a:lnTo>
                      <a:pt x="162" y="254"/>
                    </a:lnTo>
                    <a:lnTo>
                      <a:pt x="157" y="253"/>
                    </a:lnTo>
                    <a:lnTo>
                      <a:pt x="153" y="252"/>
                    </a:lnTo>
                    <a:lnTo>
                      <a:pt x="147" y="250"/>
                    </a:lnTo>
                    <a:lnTo>
                      <a:pt x="143" y="248"/>
                    </a:lnTo>
                    <a:lnTo>
                      <a:pt x="139" y="245"/>
                    </a:lnTo>
                    <a:lnTo>
                      <a:pt x="134" y="242"/>
                    </a:lnTo>
                    <a:lnTo>
                      <a:pt x="124" y="239"/>
                    </a:lnTo>
                    <a:lnTo>
                      <a:pt x="116" y="236"/>
                    </a:lnTo>
                    <a:lnTo>
                      <a:pt x="110" y="232"/>
                    </a:lnTo>
                    <a:lnTo>
                      <a:pt x="105" y="227"/>
                    </a:lnTo>
                    <a:lnTo>
                      <a:pt x="101" y="219"/>
                    </a:lnTo>
                    <a:lnTo>
                      <a:pt x="98" y="214"/>
                    </a:lnTo>
                    <a:lnTo>
                      <a:pt x="96" y="207"/>
                    </a:lnTo>
                    <a:lnTo>
                      <a:pt x="94" y="199"/>
                    </a:lnTo>
                    <a:lnTo>
                      <a:pt x="91" y="192"/>
                    </a:lnTo>
                    <a:lnTo>
                      <a:pt x="89" y="184"/>
                    </a:lnTo>
                    <a:lnTo>
                      <a:pt x="86" y="178"/>
                    </a:lnTo>
                    <a:lnTo>
                      <a:pt x="83" y="173"/>
                    </a:lnTo>
                    <a:lnTo>
                      <a:pt x="77" y="167"/>
                    </a:lnTo>
                    <a:lnTo>
                      <a:pt x="71" y="164"/>
                    </a:lnTo>
                    <a:lnTo>
                      <a:pt x="62" y="162"/>
                    </a:lnTo>
                    <a:lnTo>
                      <a:pt x="54" y="162"/>
                    </a:lnTo>
                    <a:lnTo>
                      <a:pt x="51" y="155"/>
                    </a:lnTo>
                    <a:lnTo>
                      <a:pt x="50" y="149"/>
                    </a:lnTo>
                    <a:lnTo>
                      <a:pt x="48" y="142"/>
                    </a:lnTo>
                    <a:lnTo>
                      <a:pt x="48" y="137"/>
                    </a:lnTo>
                    <a:lnTo>
                      <a:pt x="45" y="130"/>
                    </a:lnTo>
                    <a:lnTo>
                      <a:pt x="45" y="124"/>
                    </a:lnTo>
                    <a:lnTo>
                      <a:pt x="45" y="118"/>
                    </a:lnTo>
                    <a:lnTo>
                      <a:pt x="46" y="111"/>
                    </a:lnTo>
                    <a:lnTo>
                      <a:pt x="46" y="105"/>
                    </a:lnTo>
                    <a:lnTo>
                      <a:pt x="46" y="98"/>
                    </a:lnTo>
                    <a:lnTo>
                      <a:pt x="46" y="91"/>
                    </a:lnTo>
                    <a:lnTo>
                      <a:pt x="48" y="85"/>
                    </a:lnTo>
                    <a:lnTo>
                      <a:pt x="48" y="78"/>
                    </a:lnTo>
                    <a:lnTo>
                      <a:pt x="48" y="72"/>
                    </a:lnTo>
                    <a:lnTo>
                      <a:pt x="48" y="66"/>
                    </a:lnTo>
                    <a:lnTo>
                      <a:pt x="49" y="59"/>
                    </a:lnTo>
                    <a:lnTo>
                      <a:pt x="44" y="64"/>
                    </a:lnTo>
                    <a:lnTo>
                      <a:pt x="40" y="68"/>
                    </a:lnTo>
                    <a:lnTo>
                      <a:pt x="35" y="72"/>
                    </a:lnTo>
                    <a:lnTo>
                      <a:pt x="32" y="78"/>
                    </a:lnTo>
                    <a:lnTo>
                      <a:pt x="26" y="84"/>
                    </a:lnTo>
                    <a:lnTo>
                      <a:pt x="22" y="89"/>
                    </a:lnTo>
                    <a:lnTo>
                      <a:pt x="18" y="93"/>
                    </a:lnTo>
                    <a:lnTo>
                      <a:pt x="14" y="98"/>
                    </a:lnTo>
                    <a:lnTo>
                      <a:pt x="6" y="102"/>
                    </a:lnTo>
                    <a:lnTo>
                      <a:pt x="2" y="102"/>
                    </a:lnTo>
                    <a:lnTo>
                      <a:pt x="0" y="98"/>
                    </a:lnTo>
                    <a:lnTo>
                      <a:pt x="0" y="93"/>
                    </a:lnTo>
                    <a:lnTo>
                      <a:pt x="0" y="86"/>
                    </a:lnTo>
                    <a:lnTo>
                      <a:pt x="3" y="76"/>
                    </a:lnTo>
                    <a:lnTo>
                      <a:pt x="4" y="70"/>
                    </a:lnTo>
                    <a:lnTo>
                      <a:pt x="6" y="65"/>
                    </a:lnTo>
                    <a:lnTo>
                      <a:pt x="8" y="59"/>
                    </a:lnTo>
                    <a:lnTo>
                      <a:pt x="11" y="55"/>
                    </a:lnTo>
                    <a:lnTo>
                      <a:pt x="14" y="50"/>
                    </a:lnTo>
                    <a:lnTo>
                      <a:pt x="18" y="45"/>
                    </a:lnTo>
                    <a:lnTo>
                      <a:pt x="20" y="40"/>
                    </a:lnTo>
                    <a:lnTo>
                      <a:pt x="25" y="35"/>
                    </a:lnTo>
                    <a:lnTo>
                      <a:pt x="28" y="31"/>
                    </a:lnTo>
                    <a:lnTo>
                      <a:pt x="33" y="27"/>
                    </a:lnTo>
                    <a:lnTo>
                      <a:pt x="37" y="22"/>
                    </a:lnTo>
                    <a:lnTo>
                      <a:pt x="41" y="17"/>
                    </a:lnTo>
                    <a:lnTo>
                      <a:pt x="45" y="13"/>
                    </a:lnTo>
                    <a:lnTo>
                      <a:pt x="50" y="9"/>
                    </a:lnTo>
                    <a:lnTo>
                      <a:pt x="55" y="4"/>
                    </a:lnTo>
                    <a:lnTo>
                      <a:pt x="59"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39" name="Freeform 88"/>
              <p:cNvSpPr>
                <a:spLocks/>
              </p:cNvSpPr>
              <p:nvPr/>
            </p:nvSpPr>
            <p:spPr bwMode="auto">
              <a:xfrm>
                <a:off x="4924" y="2405"/>
                <a:ext cx="316" cy="169"/>
              </a:xfrm>
              <a:custGeom>
                <a:avLst/>
                <a:gdLst>
                  <a:gd name="T0" fmla="*/ 1 w 632"/>
                  <a:gd name="T1" fmla="*/ 1 h 337"/>
                  <a:gd name="T2" fmla="*/ 1 w 632"/>
                  <a:gd name="T3" fmla="*/ 1 h 337"/>
                  <a:gd name="T4" fmla="*/ 1 w 632"/>
                  <a:gd name="T5" fmla="*/ 1 h 337"/>
                  <a:gd name="T6" fmla="*/ 1 w 632"/>
                  <a:gd name="T7" fmla="*/ 1 h 337"/>
                  <a:gd name="T8" fmla="*/ 1 w 632"/>
                  <a:gd name="T9" fmla="*/ 1 h 337"/>
                  <a:gd name="T10" fmla="*/ 1 w 632"/>
                  <a:gd name="T11" fmla="*/ 1 h 337"/>
                  <a:gd name="T12" fmla="*/ 1 w 632"/>
                  <a:gd name="T13" fmla="*/ 1 h 337"/>
                  <a:gd name="T14" fmla="*/ 1 w 632"/>
                  <a:gd name="T15" fmla="*/ 1 h 337"/>
                  <a:gd name="T16" fmla="*/ 1 w 632"/>
                  <a:gd name="T17" fmla="*/ 1 h 337"/>
                  <a:gd name="T18" fmla="*/ 1 w 632"/>
                  <a:gd name="T19" fmla="*/ 1 h 337"/>
                  <a:gd name="T20" fmla="*/ 1 w 632"/>
                  <a:gd name="T21" fmla="*/ 1 h 337"/>
                  <a:gd name="T22" fmla="*/ 1 w 632"/>
                  <a:gd name="T23" fmla="*/ 1 h 337"/>
                  <a:gd name="T24" fmla="*/ 1 w 632"/>
                  <a:gd name="T25" fmla="*/ 1 h 337"/>
                  <a:gd name="T26" fmla="*/ 1 w 632"/>
                  <a:gd name="T27" fmla="*/ 1 h 337"/>
                  <a:gd name="T28" fmla="*/ 1 w 632"/>
                  <a:gd name="T29" fmla="*/ 1 h 337"/>
                  <a:gd name="T30" fmla="*/ 1 w 632"/>
                  <a:gd name="T31" fmla="*/ 1 h 337"/>
                  <a:gd name="T32" fmla="*/ 1 w 632"/>
                  <a:gd name="T33" fmla="*/ 1 h 337"/>
                  <a:gd name="T34" fmla="*/ 1 w 632"/>
                  <a:gd name="T35" fmla="*/ 1 h 337"/>
                  <a:gd name="T36" fmla="*/ 1 w 632"/>
                  <a:gd name="T37" fmla="*/ 1 h 337"/>
                  <a:gd name="T38" fmla="*/ 1 w 632"/>
                  <a:gd name="T39" fmla="*/ 1 h 337"/>
                  <a:gd name="T40" fmla="*/ 1 w 632"/>
                  <a:gd name="T41" fmla="*/ 1 h 337"/>
                  <a:gd name="T42" fmla="*/ 1 w 632"/>
                  <a:gd name="T43" fmla="*/ 1 h 337"/>
                  <a:gd name="T44" fmla="*/ 1 w 632"/>
                  <a:gd name="T45" fmla="*/ 1 h 337"/>
                  <a:gd name="T46" fmla="*/ 1 w 632"/>
                  <a:gd name="T47" fmla="*/ 1 h 337"/>
                  <a:gd name="T48" fmla="*/ 1 w 632"/>
                  <a:gd name="T49" fmla="*/ 1 h 337"/>
                  <a:gd name="T50" fmla="*/ 1 w 632"/>
                  <a:gd name="T51" fmla="*/ 1 h 337"/>
                  <a:gd name="T52" fmla="*/ 1 w 632"/>
                  <a:gd name="T53" fmla="*/ 1 h 337"/>
                  <a:gd name="T54" fmla="*/ 1 w 632"/>
                  <a:gd name="T55" fmla="*/ 1 h 337"/>
                  <a:gd name="T56" fmla="*/ 1 w 632"/>
                  <a:gd name="T57" fmla="*/ 1 h 337"/>
                  <a:gd name="T58" fmla="*/ 1 w 632"/>
                  <a:gd name="T59" fmla="*/ 1 h 337"/>
                  <a:gd name="T60" fmla="*/ 1 w 632"/>
                  <a:gd name="T61" fmla="*/ 1 h 337"/>
                  <a:gd name="T62" fmla="*/ 1 w 632"/>
                  <a:gd name="T63" fmla="*/ 1 h 337"/>
                  <a:gd name="T64" fmla="*/ 1 w 632"/>
                  <a:gd name="T65" fmla="*/ 1 h 337"/>
                  <a:gd name="T66" fmla="*/ 1 w 632"/>
                  <a:gd name="T67" fmla="*/ 1 h 337"/>
                  <a:gd name="T68" fmla="*/ 1 w 632"/>
                  <a:gd name="T69" fmla="*/ 1 h 337"/>
                  <a:gd name="T70" fmla="*/ 1 w 632"/>
                  <a:gd name="T71" fmla="*/ 1 h 337"/>
                  <a:gd name="T72" fmla="*/ 1 w 632"/>
                  <a:gd name="T73" fmla="*/ 1 h 337"/>
                  <a:gd name="T74" fmla="*/ 1 w 632"/>
                  <a:gd name="T75" fmla="*/ 1 h 337"/>
                  <a:gd name="T76" fmla="*/ 1 w 632"/>
                  <a:gd name="T77" fmla="*/ 1 h 337"/>
                  <a:gd name="T78" fmla="*/ 1 w 632"/>
                  <a:gd name="T79" fmla="*/ 1 h 337"/>
                  <a:gd name="T80" fmla="*/ 1 w 632"/>
                  <a:gd name="T81" fmla="*/ 1 h 337"/>
                  <a:gd name="T82" fmla="*/ 1 w 632"/>
                  <a:gd name="T83" fmla="*/ 1 h 337"/>
                  <a:gd name="T84" fmla="*/ 1 w 632"/>
                  <a:gd name="T85" fmla="*/ 1 h 337"/>
                  <a:gd name="T86" fmla="*/ 1 w 632"/>
                  <a:gd name="T87" fmla="*/ 1 h 337"/>
                  <a:gd name="T88" fmla="*/ 1 w 632"/>
                  <a:gd name="T89" fmla="*/ 1 h 337"/>
                  <a:gd name="T90" fmla="*/ 1 w 632"/>
                  <a:gd name="T91" fmla="*/ 1 h 337"/>
                  <a:gd name="T92" fmla="*/ 1 w 632"/>
                  <a:gd name="T93" fmla="*/ 1 h 337"/>
                  <a:gd name="T94" fmla="*/ 1 w 632"/>
                  <a:gd name="T95" fmla="*/ 1 h 337"/>
                  <a:gd name="T96" fmla="*/ 1 w 632"/>
                  <a:gd name="T97" fmla="*/ 1 h 337"/>
                  <a:gd name="T98" fmla="*/ 1 w 632"/>
                  <a:gd name="T99" fmla="*/ 1 h 337"/>
                  <a:gd name="T100" fmla="*/ 1 w 632"/>
                  <a:gd name="T101" fmla="*/ 1 h 337"/>
                  <a:gd name="T102" fmla="*/ 1 w 632"/>
                  <a:gd name="T103" fmla="*/ 0 h 3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32"/>
                  <a:gd name="T157" fmla="*/ 0 h 337"/>
                  <a:gd name="T158" fmla="*/ 632 w 632"/>
                  <a:gd name="T159" fmla="*/ 337 h 33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32" h="337">
                    <a:moveTo>
                      <a:pt x="442" y="0"/>
                    </a:moveTo>
                    <a:lnTo>
                      <a:pt x="454" y="4"/>
                    </a:lnTo>
                    <a:lnTo>
                      <a:pt x="464" y="9"/>
                    </a:lnTo>
                    <a:lnTo>
                      <a:pt x="476" y="13"/>
                    </a:lnTo>
                    <a:lnTo>
                      <a:pt x="488" y="18"/>
                    </a:lnTo>
                    <a:lnTo>
                      <a:pt x="498" y="24"/>
                    </a:lnTo>
                    <a:lnTo>
                      <a:pt x="510" y="29"/>
                    </a:lnTo>
                    <a:lnTo>
                      <a:pt x="521" y="34"/>
                    </a:lnTo>
                    <a:lnTo>
                      <a:pt x="532" y="41"/>
                    </a:lnTo>
                    <a:lnTo>
                      <a:pt x="544" y="44"/>
                    </a:lnTo>
                    <a:lnTo>
                      <a:pt x="555" y="48"/>
                    </a:lnTo>
                    <a:lnTo>
                      <a:pt x="567" y="52"/>
                    </a:lnTo>
                    <a:lnTo>
                      <a:pt x="579" y="56"/>
                    </a:lnTo>
                    <a:lnTo>
                      <a:pt x="592" y="60"/>
                    </a:lnTo>
                    <a:lnTo>
                      <a:pt x="604" y="63"/>
                    </a:lnTo>
                    <a:lnTo>
                      <a:pt x="617" y="65"/>
                    </a:lnTo>
                    <a:lnTo>
                      <a:pt x="632" y="67"/>
                    </a:lnTo>
                    <a:lnTo>
                      <a:pt x="631" y="71"/>
                    </a:lnTo>
                    <a:lnTo>
                      <a:pt x="629" y="76"/>
                    </a:lnTo>
                    <a:lnTo>
                      <a:pt x="627" y="81"/>
                    </a:lnTo>
                    <a:lnTo>
                      <a:pt x="626" y="85"/>
                    </a:lnTo>
                    <a:lnTo>
                      <a:pt x="624" y="88"/>
                    </a:lnTo>
                    <a:lnTo>
                      <a:pt x="621" y="94"/>
                    </a:lnTo>
                    <a:lnTo>
                      <a:pt x="619" y="98"/>
                    </a:lnTo>
                    <a:lnTo>
                      <a:pt x="619" y="103"/>
                    </a:lnTo>
                    <a:lnTo>
                      <a:pt x="612" y="101"/>
                    </a:lnTo>
                    <a:lnTo>
                      <a:pt x="605" y="101"/>
                    </a:lnTo>
                    <a:lnTo>
                      <a:pt x="598" y="101"/>
                    </a:lnTo>
                    <a:lnTo>
                      <a:pt x="591" y="103"/>
                    </a:lnTo>
                    <a:lnTo>
                      <a:pt x="582" y="106"/>
                    </a:lnTo>
                    <a:lnTo>
                      <a:pt x="575" y="110"/>
                    </a:lnTo>
                    <a:lnTo>
                      <a:pt x="567" y="115"/>
                    </a:lnTo>
                    <a:lnTo>
                      <a:pt x="560" y="121"/>
                    </a:lnTo>
                    <a:lnTo>
                      <a:pt x="552" y="126"/>
                    </a:lnTo>
                    <a:lnTo>
                      <a:pt x="545" y="133"/>
                    </a:lnTo>
                    <a:lnTo>
                      <a:pt x="538" y="139"/>
                    </a:lnTo>
                    <a:lnTo>
                      <a:pt x="531" y="145"/>
                    </a:lnTo>
                    <a:lnTo>
                      <a:pt x="525" y="153"/>
                    </a:lnTo>
                    <a:lnTo>
                      <a:pt x="518" y="159"/>
                    </a:lnTo>
                    <a:lnTo>
                      <a:pt x="512" y="166"/>
                    </a:lnTo>
                    <a:lnTo>
                      <a:pt x="508" y="172"/>
                    </a:lnTo>
                    <a:lnTo>
                      <a:pt x="502" y="178"/>
                    </a:lnTo>
                    <a:lnTo>
                      <a:pt x="496" y="184"/>
                    </a:lnTo>
                    <a:lnTo>
                      <a:pt x="490" y="189"/>
                    </a:lnTo>
                    <a:lnTo>
                      <a:pt x="485" y="194"/>
                    </a:lnTo>
                    <a:lnTo>
                      <a:pt x="478" y="198"/>
                    </a:lnTo>
                    <a:lnTo>
                      <a:pt x="473" y="203"/>
                    </a:lnTo>
                    <a:lnTo>
                      <a:pt x="467" y="206"/>
                    </a:lnTo>
                    <a:lnTo>
                      <a:pt x="461" y="210"/>
                    </a:lnTo>
                    <a:lnTo>
                      <a:pt x="455" y="212"/>
                    </a:lnTo>
                    <a:lnTo>
                      <a:pt x="447" y="215"/>
                    </a:lnTo>
                    <a:lnTo>
                      <a:pt x="441" y="219"/>
                    </a:lnTo>
                    <a:lnTo>
                      <a:pt x="435" y="222"/>
                    </a:lnTo>
                    <a:lnTo>
                      <a:pt x="428" y="225"/>
                    </a:lnTo>
                    <a:lnTo>
                      <a:pt x="422" y="228"/>
                    </a:lnTo>
                    <a:lnTo>
                      <a:pt x="416" y="233"/>
                    </a:lnTo>
                    <a:lnTo>
                      <a:pt x="410" y="238"/>
                    </a:lnTo>
                    <a:lnTo>
                      <a:pt x="399" y="242"/>
                    </a:lnTo>
                    <a:lnTo>
                      <a:pt x="388" y="248"/>
                    </a:lnTo>
                    <a:lnTo>
                      <a:pt x="376" y="256"/>
                    </a:lnTo>
                    <a:lnTo>
                      <a:pt x="366" y="262"/>
                    </a:lnTo>
                    <a:lnTo>
                      <a:pt x="355" y="268"/>
                    </a:lnTo>
                    <a:lnTo>
                      <a:pt x="345" y="276"/>
                    </a:lnTo>
                    <a:lnTo>
                      <a:pt x="334" y="283"/>
                    </a:lnTo>
                    <a:lnTo>
                      <a:pt x="323" y="291"/>
                    </a:lnTo>
                    <a:lnTo>
                      <a:pt x="313" y="296"/>
                    </a:lnTo>
                    <a:lnTo>
                      <a:pt x="302" y="303"/>
                    </a:lnTo>
                    <a:lnTo>
                      <a:pt x="291" y="310"/>
                    </a:lnTo>
                    <a:lnTo>
                      <a:pt x="281" y="316"/>
                    </a:lnTo>
                    <a:lnTo>
                      <a:pt x="270" y="321"/>
                    </a:lnTo>
                    <a:lnTo>
                      <a:pt x="260" y="328"/>
                    </a:lnTo>
                    <a:lnTo>
                      <a:pt x="249" y="332"/>
                    </a:lnTo>
                    <a:lnTo>
                      <a:pt x="240" y="337"/>
                    </a:lnTo>
                    <a:lnTo>
                      <a:pt x="224" y="333"/>
                    </a:lnTo>
                    <a:lnTo>
                      <a:pt x="209" y="329"/>
                    </a:lnTo>
                    <a:lnTo>
                      <a:pt x="194" y="325"/>
                    </a:lnTo>
                    <a:lnTo>
                      <a:pt x="178" y="322"/>
                    </a:lnTo>
                    <a:lnTo>
                      <a:pt x="163" y="318"/>
                    </a:lnTo>
                    <a:lnTo>
                      <a:pt x="148" y="315"/>
                    </a:lnTo>
                    <a:lnTo>
                      <a:pt x="133" y="311"/>
                    </a:lnTo>
                    <a:lnTo>
                      <a:pt x="119" y="307"/>
                    </a:lnTo>
                    <a:lnTo>
                      <a:pt x="103" y="303"/>
                    </a:lnTo>
                    <a:lnTo>
                      <a:pt x="89" y="299"/>
                    </a:lnTo>
                    <a:lnTo>
                      <a:pt x="73" y="296"/>
                    </a:lnTo>
                    <a:lnTo>
                      <a:pt x="59" y="292"/>
                    </a:lnTo>
                    <a:lnTo>
                      <a:pt x="43" y="287"/>
                    </a:lnTo>
                    <a:lnTo>
                      <a:pt x="30" y="283"/>
                    </a:lnTo>
                    <a:lnTo>
                      <a:pt x="14" y="278"/>
                    </a:lnTo>
                    <a:lnTo>
                      <a:pt x="0" y="274"/>
                    </a:lnTo>
                    <a:lnTo>
                      <a:pt x="3" y="267"/>
                    </a:lnTo>
                    <a:lnTo>
                      <a:pt x="8" y="263"/>
                    </a:lnTo>
                    <a:lnTo>
                      <a:pt x="15" y="260"/>
                    </a:lnTo>
                    <a:lnTo>
                      <a:pt x="21" y="259"/>
                    </a:lnTo>
                    <a:lnTo>
                      <a:pt x="27" y="258"/>
                    </a:lnTo>
                    <a:lnTo>
                      <a:pt x="37" y="260"/>
                    </a:lnTo>
                    <a:lnTo>
                      <a:pt x="45" y="261"/>
                    </a:lnTo>
                    <a:lnTo>
                      <a:pt x="54" y="263"/>
                    </a:lnTo>
                    <a:lnTo>
                      <a:pt x="62" y="265"/>
                    </a:lnTo>
                    <a:lnTo>
                      <a:pt x="72" y="268"/>
                    </a:lnTo>
                    <a:lnTo>
                      <a:pt x="80" y="270"/>
                    </a:lnTo>
                    <a:lnTo>
                      <a:pt x="89" y="273"/>
                    </a:lnTo>
                    <a:lnTo>
                      <a:pt x="97" y="275"/>
                    </a:lnTo>
                    <a:lnTo>
                      <a:pt x="106" y="276"/>
                    </a:lnTo>
                    <a:lnTo>
                      <a:pt x="114" y="277"/>
                    </a:lnTo>
                    <a:lnTo>
                      <a:pt x="123" y="278"/>
                    </a:lnTo>
                    <a:lnTo>
                      <a:pt x="132" y="279"/>
                    </a:lnTo>
                    <a:lnTo>
                      <a:pt x="144" y="283"/>
                    </a:lnTo>
                    <a:lnTo>
                      <a:pt x="155" y="285"/>
                    </a:lnTo>
                    <a:lnTo>
                      <a:pt x="166" y="291"/>
                    </a:lnTo>
                    <a:lnTo>
                      <a:pt x="178" y="294"/>
                    </a:lnTo>
                    <a:lnTo>
                      <a:pt x="191" y="298"/>
                    </a:lnTo>
                    <a:lnTo>
                      <a:pt x="202" y="301"/>
                    </a:lnTo>
                    <a:lnTo>
                      <a:pt x="215" y="303"/>
                    </a:lnTo>
                    <a:lnTo>
                      <a:pt x="226" y="304"/>
                    </a:lnTo>
                    <a:lnTo>
                      <a:pt x="237" y="304"/>
                    </a:lnTo>
                    <a:lnTo>
                      <a:pt x="248" y="302"/>
                    </a:lnTo>
                    <a:lnTo>
                      <a:pt x="259" y="300"/>
                    </a:lnTo>
                    <a:lnTo>
                      <a:pt x="266" y="295"/>
                    </a:lnTo>
                    <a:lnTo>
                      <a:pt x="276" y="287"/>
                    </a:lnTo>
                    <a:lnTo>
                      <a:pt x="282" y="277"/>
                    </a:lnTo>
                    <a:lnTo>
                      <a:pt x="288" y="265"/>
                    </a:lnTo>
                    <a:lnTo>
                      <a:pt x="285" y="258"/>
                    </a:lnTo>
                    <a:lnTo>
                      <a:pt x="287" y="252"/>
                    </a:lnTo>
                    <a:lnTo>
                      <a:pt x="291" y="246"/>
                    </a:lnTo>
                    <a:lnTo>
                      <a:pt x="294" y="241"/>
                    </a:lnTo>
                    <a:lnTo>
                      <a:pt x="288" y="237"/>
                    </a:lnTo>
                    <a:lnTo>
                      <a:pt x="282" y="233"/>
                    </a:lnTo>
                    <a:lnTo>
                      <a:pt x="276" y="230"/>
                    </a:lnTo>
                    <a:lnTo>
                      <a:pt x="270" y="228"/>
                    </a:lnTo>
                    <a:lnTo>
                      <a:pt x="263" y="225"/>
                    </a:lnTo>
                    <a:lnTo>
                      <a:pt x="258" y="223"/>
                    </a:lnTo>
                    <a:lnTo>
                      <a:pt x="251" y="220"/>
                    </a:lnTo>
                    <a:lnTo>
                      <a:pt x="246" y="217"/>
                    </a:lnTo>
                    <a:lnTo>
                      <a:pt x="238" y="213"/>
                    </a:lnTo>
                    <a:lnTo>
                      <a:pt x="233" y="211"/>
                    </a:lnTo>
                    <a:lnTo>
                      <a:pt x="228" y="208"/>
                    </a:lnTo>
                    <a:lnTo>
                      <a:pt x="224" y="205"/>
                    </a:lnTo>
                    <a:lnTo>
                      <a:pt x="218" y="201"/>
                    </a:lnTo>
                    <a:lnTo>
                      <a:pt x="215" y="197"/>
                    </a:lnTo>
                    <a:lnTo>
                      <a:pt x="212" y="193"/>
                    </a:lnTo>
                    <a:lnTo>
                      <a:pt x="211" y="188"/>
                    </a:lnTo>
                    <a:lnTo>
                      <a:pt x="218" y="181"/>
                    </a:lnTo>
                    <a:lnTo>
                      <a:pt x="226" y="175"/>
                    </a:lnTo>
                    <a:lnTo>
                      <a:pt x="234" y="168"/>
                    </a:lnTo>
                    <a:lnTo>
                      <a:pt x="243" y="162"/>
                    </a:lnTo>
                    <a:lnTo>
                      <a:pt x="250" y="156"/>
                    </a:lnTo>
                    <a:lnTo>
                      <a:pt x="259" y="151"/>
                    </a:lnTo>
                    <a:lnTo>
                      <a:pt x="266" y="144"/>
                    </a:lnTo>
                    <a:lnTo>
                      <a:pt x="276" y="141"/>
                    </a:lnTo>
                    <a:lnTo>
                      <a:pt x="283" y="136"/>
                    </a:lnTo>
                    <a:lnTo>
                      <a:pt x="291" y="134"/>
                    </a:lnTo>
                    <a:lnTo>
                      <a:pt x="300" y="132"/>
                    </a:lnTo>
                    <a:lnTo>
                      <a:pt x="308" y="133"/>
                    </a:lnTo>
                    <a:lnTo>
                      <a:pt x="317" y="133"/>
                    </a:lnTo>
                    <a:lnTo>
                      <a:pt x="325" y="137"/>
                    </a:lnTo>
                    <a:lnTo>
                      <a:pt x="334" y="142"/>
                    </a:lnTo>
                    <a:lnTo>
                      <a:pt x="342" y="151"/>
                    </a:lnTo>
                    <a:lnTo>
                      <a:pt x="351" y="152"/>
                    </a:lnTo>
                    <a:lnTo>
                      <a:pt x="360" y="156"/>
                    </a:lnTo>
                    <a:lnTo>
                      <a:pt x="369" y="160"/>
                    </a:lnTo>
                    <a:lnTo>
                      <a:pt x="380" y="166"/>
                    </a:lnTo>
                    <a:lnTo>
                      <a:pt x="388" y="170"/>
                    </a:lnTo>
                    <a:lnTo>
                      <a:pt x="399" y="175"/>
                    </a:lnTo>
                    <a:lnTo>
                      <a:pt x="408" y="180"/>
                    </a:lnTo>
                    <a:lnTo>
                      <a:pt x="419" y="186"/>
                    </a:lnTo>
                    <a:lnTo>
                      <a:pt x="427" y="188"/>
                    </a:lnTo>
                    <a:lnTo>
                      <a:pt x="437" y="191"/>
                    </a:lnTo>
                    <a:lnTo>
                      <a:pt x="445" y="192"/>
                    </a:lnTo>
                    <a:lnTo>
                      <a:pt x="455" y="192"/>
                    </a:lnTo>
                    <a:lnTo>
                      <a:pt x="462" y="189"/>
                    </a:lnTo>
                    <a:lnTo>
                      <a:pt x="470" y="185"/>
                    </a:lnTo>
                    <a:lnTo>
                      <a:pt x="476" y="177"/>
                    </a:lnTo>
                    <a:lnTo>
                      <a:pt x="482" y="168"/>
                    </a:lnTo>
                    <a:lnTo>
                      <a:pt x="486" y="163"/>
                    </a:lnTo>
                    <a:lnTo>
                      <a:pt x="490" y="158"/>
                    </a:lnTo>
                    <a:lnTo>
                      <a:pt x="492" y="153"/>
                    </a:lnTo>
                    <a:lnTo>
                      <a:pt x="496" y="149"/>
                    </a:lnTo>
                    <a:lnTo>
                      <a:pt x="499" y="143"/>
                    </a:lnTo>
                    <a:lnTo>
                      <a:pt x="503" y="138"/>
                    </a:lnTo>
                    <a:lnTo>
                      <a:pt x="507" y="133"/>
                    </a:lnTo>
                    <a:lnTo>
                      <a:pt x="510" y="128"/>
                    </a:lnTo>
                    <a:lnTo>
                      <a:pt x="513" y="123"/>
                    </a:lnTo>
                    <a:lnTo>
                      <a:pt x="516" y="118"/>
                    </a:lnTo>
                    <a:lnTo>
                      <a:pt x="520" y="113"/>
                    </a:lnTo>
                    <a:lnTo>
                      <a:pt x="522" y="107"/>
                    </a:lnTo>
                    <a:lnTo>
                      <a:pt x="525" y="102"/>
                    </a:lnTo>
                    <a:lnTo>
                      <a:pt x="527" y="97"/>
                    </a:lnTo>
                    <a:lnTo>
                      <a:pt x="529" y="91"/>
                    </a:lnTo>
                    <a:lnTo>
                      <a:pt x="532" y="87"/>
                    </a:lnTo>
                    <a:lnTo>
                      <a:pt x="525" y="91"/>
                    </a:lnTo>
                    <a:lnTo>
                      <a:pt x="517" y="97"/>
                    </a:lnTo>
                    <a:lnTo>
                      <a:pt x="510" y="101"/>
                    </a:lnTo>
                    <a:lnTo>
                      <a:pt x="504" y="106"/>
                    </a:lnTo>
                    <a:lnTo>
                      <a:pt x="495" y="108"/>
                    </a:lnTo>
                    <a:lnTo>
                      <a:pt x="488" y="112"/>
                    </a:lnTo>
                    <a:lnTo>
                      <a:pt x="483" y="113"/>
                    </a:lnTo>
                    <a:lnTo>
                      <a:pt x="479" y="114"/>
                    </a:lnTo>
                    <a:lnTo>
                      <a:pt x="475" y="115"/>
                    </a:lnTo>
                    <a:lnTo>
                      <a:pt x="472" y="116"/>
                    </a:lnTo>
                    <a:lnTo>
                      <a:pt x="472" y="112"/>
                    </a:lnTo>
                    <a:lnTo>
                      <a:pt x="473" y="107"/>
                    </a:lnTo>
                    <a:lnTo>
                      <a:pt x="473" y="103"/>
                    </a:lnTo>
                    <a:lnTo>
                      <a:pt x="475" y="100"/>
                    </a:lnTo>
                    <a:lnTo>
                      <a:pt x="479" y="92"/>
                    </a:lnTo>
                    <a:lnTo>
                      <a:pt x="485" y="86"/>
                    </a:lnTo>
                    <a:lnTo>
                      <a:pt x="490" y="79"/>
                    </a:lnTo>
                    <a:lnTo>
                      <a:pt x="495" y="71"/>
                    </a:lnTo>
                    <a:lnTo>
                      <a:pt x="497" y="68"/>
                    </a:lnTo>
                    <a:lnTo>
                      <a:pt x="499" y="64"/>
                    </a:lnTo>
                    <a:lnTo>
                      <a:pt x="502" y="60"/>
                    </a:lnTo>
                    <a:lnTo>
                      <a:pt x="505" y="55"/>
                    </a:lnTo>
                    <a:lnTo>
                      <a:pt x="498" y="56"/>
                    </a:lnTo>
                    <a:lnTo>
                      <a:pt x="492" y="60"/>
                    </a:lnTo>
                    <a:lnTo>
                      <a:pt x="485" y="64"/>
                    </a:lnTo>
                    <a:lnTo>
                      <a:pt x="477" y="68"/>
                    </a:lnTo>
                    <a:lnTo>
                      <a:pt x="473" y="71"/>
                    </a:lnTo>
                    <a:lnTo>
                      <a:pt x="468" y="73"/>
                    </a:lnTo>
                    <a:lnTo>
                      <a:pt x="464" y="76"/>
                    </a:lnTo>
                    <a:lnTo>
                      <a:pt x="460" y="78"/>
                    </a:lnTo>
                    <a:lnTo>
                      <a:pt x="453" y="81"/>
                    </a:lnTo>
                    <a:lnTo>
                      <a:pt x="446" y="83"/>
                    </a:lnTo>
                    <a:lnTo>
                      <a:pt x="442" y="83"/>
                    </a:lnTo>
                    <a:lnTo>
                      <a:pt x="439" y="83"/>
                    </a:lnTo>
                    <a:lnTo>
                      <a:pt x="437" y="81"/>
                    </a:lnTo>
                    <a:lnTo>
                      <a:pt x="436" y="79"/>
                    </a:lnTo>
                    <a:lnTo>
                      <a:pt x="435" y="76"/>
                    </a:lnTo>
                    <a:lnTo>
                      <a:pt x="436" y="71"/>
                    </a:lnTo>
                    <a:lnTo>
                      <a:pt x="438" y="65"/>
                    </a:lnTo>
                    <a:lnTo>
                      <a:pt x="441" y="59"/>
                    </a:lnTo>
                    <a:lnTo>
                      <a:pt x="447" y="52"/>
                    </a:lnTo>
                    <a:lnTo>
                      <a:pt x="453" y="47"/>
                    </a:lnTo>
                    <a:lnTo>
                      <a:pt x="453" y="44"/>
                    </a:lnTo>
                    <a:lnTo>
                      <a:pt x="455" y="40"/>
                    </a:lnTo>
                    <a:lnTo>
                      <a:pt x="456" y="35"/>
                    </a:lnTo>
                    <a:lnTo>
                      <a:pt x="457" y="31"/>
                    </a:lnTo>
                    <a:lnTo>
                      <a:pt x="453" y="32"/>
                    </a:lnTo>
                    <a:lnTo>
                      <a:pt x="448" y="34"/>
                    </a:lnTo>
                    <a:lnTo>
                      <a:pt x="443" y="36"/>
                    </a:lnTo>
                    <a:lnTo>
                      <a:pt x="438" y="38"/>
                    </a:lnTo>
                    <a:lnTo>
                      <a:pt x="433" y="40"/>
                    </a:lnTo>
                    <a:lnTo>
                      <a:pt x="427" y="42"/>
                    </a:lnTo>
                    <a:lnTo>
                      <a:pt x="422" y="44"/>
                    </a:lnTo>
                    <a:lnTo>
                      <a:pt x="418" y="46"/>
                    </a:lnTo>
                    <a:lnTo>
                      <a:pt x="410" y="45"/>
                    </a:lnTo>
                    <a:lnTo>
                      <a:pt x="406" y="45"/>
                    </a:lnTo>
                    <a:lnTo>
                      <a:pt x="403" y="44"/>
                    </a:lnTo>
                    <a:lnTo>
                      <a:pt x="401" y="42"/>
                    </a:lnTo>
                    <a:lnTo>
                      <a:pt x="400" y="38"/>
                    </a:lnTo>
                    <a:lnTo>
                      <a:pt x="403" y="33"/>
                    </a:lnTo>
                    <a:lnTo>
                      <a:pt x="404" y="30"/>
                    </a:lnTo>
                    <a:lnTo>
                      <a:pt x="407" y="27"/>
                    </a:lnTo>
                    <a:lnTo>
                      <a:pt x="410" y="24"/>
                    </a:lnTo>
                    <a:lnTo>
                      <a:pt x="416" y="20"/>
                    </a:lnTo>
                    <a:lnTo>
                      <a:pt x="421" y="14"/>
                    </a:lnTo>
                    <a:lnTo>
                      <a:pt x="427" y="9"/>
                    </a:lnTo>
                    <a:lnTo>
                      <a:pt x="430" y="6"/>
                    </a:lnTo>
                    <a:lnTo>
                      <a:pt x="435" y="4"/>
                    </a:lnTo>
                    <a:lnTo>
                      <a:pt x="438" y="1"/>
                    </a:lnTo>
                    <a:lnTo>
                      <a:pt x="442" y="0"/>
                    </a:lnTo>
                    <a:close/>
                  </a:path>
                </a:pathLst>
              </a:custGeom>
              <a:solidFill>
                <a:srgbClr val="FFF2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40" name="Freeform 89"/>
              <p:cNvSpPr>
                <a:spLocks/>
              </p:cNvSpPr>
              <p:nvPr/>
            </p:nvSpPr>
            <p:spPr bwMode="auto">
              <a:xfrm>
                <a:off x="4769" y="2415"/>
                <a:ext cx="21" cy="92"/>
              </a:xfrm>
              <a:custGeom>
                <a:avLst/>
                <a:gdLst>
                  <a:gd name="T0" fmla="*/ 1 w 41"/>
                  <a:gd name="T1" fmla="*/ 0 h 184"/>
                  <a:gd name="T2" fmla="*/ 1 w 41"/>
                  <a:gd name="T3" fmla="*/ 1 h 184"/>
                  <a:gd name="T4" fmla="*/ 1 w 41"/>
                  <a:gd name="T5" fmla="*/ 1 h 184"/>
                  <a:gd name="T6" fmla="*/ 1 w 41"/>
                  <a:gd name="T7" fmla="*/ 1 h 184"/>
                  <a:gd name="T8" fmla="*/ 1 w 41"/>
                  <a:gd name="T9" fmla="*/ 1 h 184"/>
                  <a:gd name="T10" fmla="*/ 1 w 41"/>
                  <a:gd name="T11" fmla="*/ 1 h 184"/>
                  <a:gd name="T12" fmla="*/ 1 w 41"/>
                  <a:gd name="T13" fmla="*/ 1 h 184"/>
                  <a:gd name="T14" fmla="*/ 1 w 41"/>
                  <a:gd name="T15" fmla="*/ 1 h 184"/>
                  <a:gd name="T16" fmla="*/ 1 w 41"/>
                  <a:gd name="T17" fmla="*/ 1 h 184"/>
                  <a:gd name="T18" fmla="*/ 1 w 41"/>
                  <a:gd name="T19" fmla="*/ 1 h 184"/>
                  <a:gd name="T20" fmla="*/ 1 w 41"/>
                  <a:gd name="T21" fmla="*/ 1 h 184"/>
                  <a:gd name="T22" fmla="*/ 1 w 41"/>
                  <a:gd name="T23" fmla="*/ 1 h 184"/>
                  <a:gd name="T24" fmla="*/ 1 w 41"/>
                  <a:gd name="T25" fmla="*/ 1 h 184"/>
                  <a:gd name="T26" fmla="*/ 1 w 41"/>
                  <a:gd name="T27" fmla="*/ 1 h 184"/>
                  <a:gd name="T28" fmla="*/ 1 w 41"/>
                  <a:gd name="T29" fmla="*/ 1 h 184"/>
                  <a:gd name="T30" fmla="*/ 1 w 41"/>
                  <a:gd name="T31" fmla="*/ 1 h 184"/>
                  <a:gd name="T32" fmla="*/ 1 w 41"/>
                  <a:gd name="T33" fmla="*/ 1 h 184"/>
                  <a:gd name="T34" fmla="*/ 1 w 41"/>
                  <a:gd name="T35" fmla="*/ 1 h 184"/>
                  <a:gd name="T36" fmla="*/ 1 w 41"/>
                  <a:gd name="T37" fmla="*/ 1 h 184"/>
                  <a:gd name="T38" fmla="*/ 1 w 41"/>
                  <a:gd name="T39" fmla="*/ 1 h 184"/>
                  <a:gd name="T40" fmla="*/ 1 w 41"/>
                  <a:gd name="T41" fmla="*/ 1 h 184"/>
                  <a:gd name="T42" fmla="*/ 1 w 41"/>
                  <a:gd name="T43" fmla="*/ 1 h 184"/>
                  <a:gd name="T44" fmla="*/ 1 w 41"/>
                  <a:gd name="T45" fmla="*/ 1 h 184"/>
                  <a:gd name="T46" fmla="*/ 0 w 41"/>
                  <a:gd name="T47" fmla="*/ 1 h 184"/>
                  <a:gd name="T48" fmla="*/ 0 w 41"/>
                  <a:gd name="T49" fmla="*/ 1 h 184"/>
                  <a:gd name="T50" fmla="*/ 0 w 41"/>
                  <a:gd name="T51" fmla="*/ 1 h 184"/>
                  <a:gd name="T52" fmla="*/ 0 w 41"/>
                  <a:gd name="T53" fmla="*/ 1 h 184"/>
                  <a:gd name="T54" fmla="*/ 0 w 41"/>
                  <a:gd name="T55" fmla="*/ 1 h 184"/>
                  <a:gd name="T56" fmla="*/ 0 w 41"/>
                  <a:gd name="T57" fmla="*/ 1 h 184"/>
                  <a:gd name="T58" fmla="*/ 0 w 41"/>
                  <a:gd name="T59" fmla="*/ 1 h 184"/>
                  <a:gd name="T60" fmla="*/ 1 w 41"/>
                  <a:gd name="T61" fmla="*/ 1 h 184"/>
                  <a:gd name="T62" fmla="*/ 1 w 41"/>
                  <a:gd name="T63" fmla="*/ 1 h 184"/>
                  <a:gd name="T64" fmla="*/ 1 w 41"/>
                  <a:gd name="T65" fmla="*/ 1 h 184"/>
                  <a:gd name="T66" fmla="*/ 1 w 41"/>
                  <a:gd name="T67" fmla="*/ 1 h 184"/>
                  <a:gd name="T68" fmla="*/ 1 w 41"/>
                  <a:gd name="T69" fmla="*/ 1 h 184"/>
                  <a:gd name="T70" fmla="*/ 1 w 41"/>
                  <a:gd name="T71" fmla="*/ 1 h 184"/>
                  <a:gd name="T72" fmla="*/ 1 w 41"/>
                  <a:gd name="T73" fmla="*/ 1 h 184"/>
                  <a:gd name="T74" fmla="*/ 1 w 41"/>
                  <a:gd name="T75" fmla="*/ 1 h 184"/>
                  <a:gd name="T76" fmla="*/ 1 w 41"/>
                  <a:gd name="T77" fmla="*/ 1 h 184"/>
                  <a:gd name="T78" fmla="*/ 1 w 41"/>
                  <a:gd name="T79" fmla="*/ 1 h 184"/>
                  <a:gd name="T80" fmla="*/ 1 w 41"/>
                  <a:gd name="T81" fmla="*/ 1 h 184"/>
                  <a:gd name="T82" fmla="*/ 1 w 41"/>
                  <a:gd name="T83" fmla="*/ 1 h 184"/>
                  <a:gd name="T84" fmla="*/ 1 w 41"/>
                  <a:gd name="T85" fmla="*/ 1 h 184"/>
                  <a:gd name="T86" fmla="*/ 1 w 41"/>
                  <a:gd name="T87" fmla="*/ 1 h 184"/>
                  <a:gd name="T88" fmla="*/ 1 w 41"/>
                  <a:gd name="T89" fmla="*/ 1 h 184"/>
                  <a:gd name="T90" fmla="*/ 1 w 41"/>
                  <a:gd name="T91" fmla="*/ 1 h 184"/>
                  <a:gd name="T92" fmla="*/ 1 w 41"/>
                  <a:gd name="T93" fmla="*/ 1 h 184"/>
                  <a:gd name="T94" fmla="*/ 1 w 41"/>
                  <a:gd name="T95" fmla="*/ 1 h 184"/>
                  <a:gd name="T96" fmla="*/ 1 w 41"/>
                  <a:gd name="T97" fmla="*/ 1 h 184"/>
                  <a:gd name="T98" fmla="*/ 1 w 41"/>
                  <a:gd name="T99" fmla="*/ 1 h 184"/>
                  <a:gd name="T100" fmla="*/ 1 w 41"/>
                  <a:gd name="T101" fmla="*/ 0 h 184"/>
                  <a:gd name="T102" fmla="*/ 1 w 41"/>
                  <a:gd name="T103" fmla="*/ 0 h 18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1"/>
                  <a:gd name="T157" fmla="*/ 0 h 184"/>
                  <a:gd name="T158" fmla="*/ 41 w 41"/>
                  <a:gd name="T159" fmla="*/ 184 h 18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1" h="184">
                    <a:moveTo>
                      <a:pt x="41" y="0"/>
                    </a:moveTo>
                    <a:lnTo>
                      <a:pt x="39" y="11"/>
                    </a:lnTo>
                    <a:lnTo>
                      <a:pt x="36" y="22"/>
                    </a:lnTo>
                    <a:lnTo>
                      <a:pt x="34" y="33"/>
                    </a:lnTo>
                    <a:lnTo>
                      <a:pt x="32" y="44"/>
                    </a:lnTo>
                    <a:lnTo>
                      <a:pt x="30" y="56"/>
                    </a:lnTo>
                    <a:lnTo>
                      <a:pt x="28" y="66"/>
                    </a:lnTo>
                    <a:lnTo>
                      <a:pt x="25" y="78"/>
                    </a:lnTo>
                    <a:lnTo>
                      <a:pt x="23" y="90"/>
                    </a:lnTo>
                    <a:lnTo>
                      <a:pt x="21" y="101"/>
                    </a:lnTo>
                    <a:lnTo>
                      <a:pt x="19" y="113"/>
                    </a:lnTo>
                    <a:lnTo>
                      <a:pt x="17" y="124"/>
                    </a:lnTo>
                    <a:lnTo>
                      <a:pt x="14" y="136"/>
                    </a:lnTo>
                    <a:lnTo>
                      <a:pt x="12" y="148"/>
                    </a:lnTo>
                    <a:lnTo>
                      <a:pt x="11" y="159"/>
                    </a:lnTo>
                    <a:lnTo>
                      <a:pt x="10" y="171"/>
                    </a:lnTo>
                    <a:lnTo>
                      <a:pt x="7" y="184"/>
                    </a:lnTo>
                    <a:lnTo>
                      <a:pt x="5" y="178"/>
                    </a:lnTo>
                    <a:lnTo>
                      <a:pt x="4" y="175"/>
                    </a:lnTo>
                    <a:lnTo>
                      <a:pt x="3" y="171"/>
                    </a:lnTo>
                    <a:lnTo>
                      <a:pt x="2" y="167"/>
                    </a:lnTo>
                    <a:lnTo>
                      <a:pt x="2" y="161"/>
                    </a:lnTo>
                    <a:lnTo>
                      <a:pt x="1" y="156"/>
                    </a:lnTo>
                    <a:lnTo>
                      <a:pt x="0" y="151"/>
                    </a:lnTo>
                    <a:lnTo>
                      <a:pt x="0" y="147"/>
                    </a:lnTo>
                    <a:lnTo>
                      <a:pt x="0" y="140"/>
                    </a:lnTo>
                    <a:lnTo>
                      <a:pt x="0" y="135"/>
                    </a:lnTo>
                    <a:lnTo>
                      <a:pt x="0" y="129"/>
                    </a:lnTo>
                    <a:lnTo>
                      <a:pt x="0" y="123"/>
                    </a:lnTo>
                    <a:lnTo>
                      <a:pt x="0" y="117"/>
                    </a:lnTo>
                    <a:lnTo>
                      <a:pt x="1" y="111"/>
                    </a:lnTo>
                    <a:lnTo>
                      <a:pt x="2" y="105"/>
                    </a:lnTo>
                    <a:lnTo>
                      <a:pt x="2" y="100"/>
                    </a:lnTo>
                    <a:lnTo>
                      <a:pt x="2" y="94"/>
                    </a:lnTo>
                    <a:lnTo>
                      <a:pt x="3" y="88"/>
                    </a:lnTo>
                    <a:lnTo>
                      <a:pt x="3" y="82"/>
                    </a:lnTo>
                    <a:lnTo>
                      <a:pt x="4" y="77"/>
                    </a:lnTo>
                    <a:lnTo>
                      <a:pt x="4" y="71"/>
                    </a:lnTo>
                    <a:lnTo>
                      <a:pt x="4" y="66"/>
                    </a:lnTo>
                    <a:lnTo>
                      <a:pt x="4" y="62"/>
                    </a:lnTo>
                    <a:lnTo>
                      <a:pt x="5" y="59"/>
                    </a:lnTo>
                    <a:lnTo>
                      <a:pt x="5" y="53"/>
                    </a:lnTo>
                    <a:lnTo>
                      <a:pt x="6" y="48"/>
                    </a:lnTo>
                    <a:lnTo>
                      <a:pt x="7" y="44"/>
                    </a:lnTo>
                    <a:lnTo>
                      <a:pt x="10" y="41"/>
                    </a:lnTo>
                    <a:lnTo>
                      <a:pt x="14" y="33"/>
                    </a:lnTo>
                    <a:lnTo>
                      <a:pt x="20" y="26"/>
                    </a:lnTo>
                    <a:lnTo>
                      <a:pt x="25" y="20"/>
                    </a:lnTo>
                    <a:lnTo>
                      <a:pt x="32" y="13"/>
                    </a:lnTo>
                    <a:lnTo>
                      <a:pt x="36" y="6"/>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41" name="Freeform 90"/>
              <p:cNvSpPr>
                <a:spLocks/>
              </p:cNvSpPr>
              <p:nvPr/>
            </p:nvSpPr>
            <p:spPr bwMode="auto">
              <a:xfrm>
                <a:off x="4688" y="2435"/>
                <a:ext cx="8" cy="6"/>
              </a:xfrm>
              <a:custGeom>
                <a:avLst/>
                <a:gdLst>
                  <a:gd name="T0" fmla="*/ 1 w 16"/>
                  <a:gd name="T1" fmla="*/ 0 h 12"/>
                  <a:gd name="T2" fmla="*/ 1 w 16"/>
                  <a:gd name="T3" fmla="*/ 0 h 12"/>
                  <a:gd name="T4" fmla="*/ 1 w 16"/>
                  <a:gd name="T5" fmla="*/ 0 h 12"/>
                  <a:gd name="T6" fmla="*/ 1 w 16"/>
                  <a:gd name="T7" fmla="*/ 1 h 12"/>
                  <a:gd name="T8" fmla="*/ 1 w 16"/>
                  <a:gd name="T9" fmla="*/ 1 h 12"/>
                  <a:gd name="T10" fmla="*/ 1 w 16"/>
                  <a:gd name="T11" fmla="*/ 1 h 12"/>
                  <a:gd name="T12" fmla="*/ 0 w 16"/>
                  <a:gd name="T13" fmla="*/ 1 h 12"/>
                  <a:gd name="T14" fmla="*/ 1 w 16"/>
                  <a:gd name="T15" fmla="*/ 1 h 12"/>
                  <a:gd name="T16" fmla="*/ 1 w 16"/>
                  <a:gd name="T17" fmla="*/ 1 h 12"/>
                  <a:gd name="T18" fmla="*/ 1 w 16"/>
                  <a:gd name="T19" fmla="*/ 1 h 12"/>
                  <a:gd name="T20" fmla="*/ 1 w 16"/>
                  <a:gd name="T21" fmla="*/ 0 h 12"/>
                  <a:gd name="T22" fmla="*/ 1 w 16"/>
                  <a:gd name="T23" fmla="*/ 0 h 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
                  <a:gd name="T37" fmla="*/ 0 h 12"/>
                  <a:gd name="T38" fmla="*/ 16 w 16"/>
                  <a:gd name="T39" fmla="*/ 12 h 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 h="12">
                    <a:moveTo>
                      <a:pt x="13" y="0"/>
                    </a:moveTo>
                    <a:lnTo>
                      <a:pt x="14" y="0"/>
                    </a:lnTo>
                    <a:lnTo>
                      <a:pt x="16" y="0"/>
                    </a:lnTo>
                    <a:lnTo>
                      <a:pt x="13" y="4"/>
                    </a:lnTo>
                    <a:lnTo>
                      <a:pt x="8" y="7"/>
                    </a:lnTo>
                    <a:lnTo>
                      <a:pt x="3" y="9"/>
                    </a:lnTo>
                    <a:lnTo>
                      <a:pt x="0" y="12"/>
                    </a:lnTo>
                    <a:lnTo>
                      <a:pt x="1" y="8"/>
                    </a:lnTo>
                    <a:lnTo>
                      <a:pt x="5" y="5"/>
                    </a:lnTo>
                    <a:lnTo>
                      <a:pt x="8" y="2"/>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42" name="Freeform 91"/>
              <p:cNvSpPr>
                <a:spLocks/>
              </p:cNvSpPr>
              <p:nvPr/>
            </p:nvSpPr>
            <p:spPr bwMode="auto">
              <a:xfrm>
                <a:off x="4690" y="2435"/>
                <a:ext cx="28" cy="52"/>
              </a:xfrm>
              <a:custGeom>
                <a:avLst/>
                <a:gdLst>
                  <a:gd name="T0" fmla="*/ 1 w 56"/>
                  <a:gd name="T1" fmla="*/ 0 h 103"/>
                  <a:gd name="T2" fmla="*/ 1 w 56"/>
                  <a:gd name="T3" fmla="*/ 1 h 103"/>
                  <a:gd name="T4" fmla="*/ 1 w 56"/>
                  <a:gd name="T5" fmla="*/ 1 h 103"/>
                  <a:gd name="T6" fmla="*/ 1 w 56"/>
                  <a:gd name="T7" fmla="*/ 1 h 103"/>
                  <a:gd name="T8" fmla="*/ 1 w 56"/>
                  <a:gd name="T9" fmla="*/ 1 h 103"/>
                  <a:gd name="T10" fmla="*/ 1 w 56"/>
                  <a:gd name="T11" fmla="*/ 1 h 103"/>
                  <a:gd name="T12" fmla="*/ 1 w 56"/>
                  <a:gd name="T13" fmla="*/ 1 h 103"/>
                  <a:gd name="T14" fmla="*/ 1 w 56"/>
                  <a:gd name="T15" fmla="*/ 1 h 103"/>
                  <a:gd name="T16" fmla="*/ 1 w 56"/>
                  <a:gd name="T17" fmla="*/ 1 h 103"/>
                  <a:gd name="T18" fmla="*/ 1 w 56"/>
                  <a:gd name="T19" fmla="*/ 1 h 103"/>
                  <a:gd name="T20" fmla="*/ 1 w 56"/>
                  <a:gd name="T21" fmla="*/ 1 h 103"/>
                  <a:gd name="T22" fmla="*/ 1 w 56"/>
                  <a:gd name="T23" fmla="*/ 1 h 103"/>
                  <a:gd name="T24" fmla="*/ 1 w 56"/>
                  <a:gd name="T25" fmla="*/ 1 h 103"/>
                  <a:gd name="T26" fmla="*/ 1 w 56"/>
                  <a:gd name="T27" fmla="*/ 1 h 103"/>
                  <a:gd name="T28" fmla="*/ 1 w 56"/>
                  <a:gd name="T29" fmla="*/ 1 h 103"/>
                  <a:gd name="T30" fmla="*/ 1 w 56"/>
                  <a:gd name="T31" fmla="*/ 1 h 103"/>
                  <a:gd name="T32" fmla="*/ 0 w 56"/>
                  <a:gd name="T33" fmla="*/ 1 h 103"/>
                  <a:gd name="T34" fmla="*/ 0 w 56"/>
                  <a:gd name="T35" fmla="*/ 1 h 103"/>
                  <a:gd name="T36" fmla="*/ 0 w 56"/>
                  <a:gd name="T37" fmla="*/ 1 h 103"/>
                  <a:gd name="T38" fmla="*/ 1 w 56"/>
                  <a:gd name="T39" fmla="*/ 1 h 103"/>
                  <a:gd name="T40" fmla="*/ 1 w 56"/>
                  <a:gd name="T41" fmla="*/ 1 h 103"/>
                  <a:gd name="T42" fmla="*/ 1 w 56"/>
                  <a:gd name="T43" fmla="*/ 1 h 103"/>
                  <a:gd name="T44" fmla="*/ 1 w 56"/>
                  <a:gd name="T45" fmla="*/ 1 h 103"/>
                  <a:gd name="T46" fmla="*/ 1 w 56"/>
                  <a:gd name="T47" fmla="*/ 1 h 103"/>
                  <a:gd name="T48" fmla="*/ 1 w 56"/>
                  <a:gd name="T49" fmla="*/ 1 h 103"/>
                  <a:gd name="T50" fmla="*/ 1 w 56"/>
                  <a:gd name="T51" fmla="*/ 1 h 103"/>
                  <a:gd name="T52" fmla="*/ 1 w 56"/>
                  <a:gd name="T53" fmla="*/ 1 h 103"/>
                  <a:gd name="T54" fmla="*/ 1 w 56"/>
                  <a:gd name="T55" fmla="*/ 1 h 103"/>
                  <a:gd name="T56" fmla="*/ 1 w 56"/>
                  <a:gd name="T57" fmla="*/ 1 h 103"/>
                  <a:gd name="T58" fmla="*/ 1 w 56"/>
                  <a:gd name="T59" fmla="*/ 1 h 103"/>
                  <a:gd name="T60" fmla="*/ 1 w 56"/>
                  <a:gd name="T61" fmla="*/ 1 h 103"/>
                  <a:gd name="T62" fmla="*/ 1 w 56"/>
                  <a:gd name="T63" fmla="*/ 1 h 103"/>
                  <a:gd name="T64" fmla="*/ 1 w 56"/>
                  <a:gd name="T65" fmla="*/ 0 h 103"/>
                  <a:gd name="T66" fmla="*/ 1 w 56"/>
                  <a:gd name="T67" fmla="*/ 0 h 10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6"/>
                  <a:gd name="T103" fmla="*/ 0 h 103"/>
                  <a:gd name="T104" fmla="*/ 56 w 56"/>
                  <a:gd name="T105" fmla="*/ 103 h 10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6" h="103">
                    <a:moveTo>
                      <a:pt x="56" y="0"/>
                    </a:moveTo>
                    <a:lnTo>
                      <a:pt x="53" y="6"/>
                    </a:lnTo>
                    <a:lnTo>
                      <a:pt x="49" y="12"/>
                    </a:lnTo>
                    <a:lnTo>
                      <a:pt x="46" y="19"/>
                    </a:lnTo>
                    <a:lnTo>
                      <a:pt x="41" y="26"/>
                    </a:lnTo>
                    <a:lnTo>
                      <a:pt x="37" y="32"/>
                    </a:lnTo>
                    <a:lnTo>
                      <a:pt x="33" y="40"/>
                    </a:lnTo>
                    <a:lnTo>
                      <a:pt x="30" y="46"/>
                    </a:lnTo>
                    <a:lnTo>
                      <a:pt x="25" y="54"/>
                    </a:lnTo>
                    <a:lnTo>
                      <a:pt x="22" y="58"/>
                    </a:lnTo>
                    <a:lnTo>
                      <a:pt x="20" y="63"/>
                    </a:lnTo>
                    <a:lnTo>
                      <a:pt x="17" y="68"/>
                    </a:lnTo>
                    <a:lnTo>
                      <a:pt x="15" y="74"/>
                    </a:lnTo>
                    <a:lnTo>
                      <a:pt x="11" y="81"/>
                    </a:lnTo>
                    <a:lnTo>
                      <a:pt x="6" y="89"/>
                    </a:lnTo>
                    <a:lnTo>
                      <a:pt x="2" y="96"/>
                    </a:lnTo>
                    <a:lnTo>
                      <a:pt x="0" y="103"/>
                    </a:lnTo>
                    <a:lnTo>
                      <a:pt x="0" y="96"/>
                    </a:lnTo>
                    <a:lnTo>
                      <a:pt x="0" y="90"/>
                    </a:lnTo>
                    <a:lnTo>
                      <a:pt x="2" y="83"/>
                    </a:lnTo>
                    <a:lnTo>
                      <a:pt x="4" y="77"/>
                    </a:lnTo>
                    <a:lnTo>
                      <a:pt x="6" y="71"/>
                    </a:lnTo>
                    <a:lnTo>
                      <a:pt x="11" y="64"/>
                    </a:lnTo>
                    <a:lnTo>
                      <a:pt x="14" y="58"/>
                    </a:lnTo>
                    <a:lnTo>
                      <a:pt x="18" y="53"/>
                    </a:lnTo>
                    <a:lnTo>
                      <a:pt x="22" y="45"/>
                    </a:lnTo>
                    <a:lnTo>
                      <a:pt x="26" y="38"/>
                    </a:lnTo>
                    <a:lnTo>
                      <a:pt x="32" y="31"/>
                    </a:lnTo>
                    <a:lnTo>
                      <a:pt x="37" y="26"/>
                    </a:lnTo>
                    <a:lnTo>
                      <a:pt x="42" y="19"/>
                    </a:lnTo>
                    <a:lnTo>
                      <a:pt x="48" y="12"/>
                    </a:lnTo>
                    <a:lnTo>
                      <a:pt x="52" y="6"/>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43" name="Freeform 92"/>
              <p:cNvSpPr>
                <a:spLocks/>
              </p:cNvSpPr>
              <p:nvPr/>
            </p:nvSpPr>
            <p:spPr bwMode="auto">
              <a:xfrm>
                <a:off x="4688" y="2439"/>
                <a:ext cx="17" cy="23"/>
              </a:xfrm>
              <a:custGeom>
                <a:avLst/>
                <a:gdLst>
                  <a:gd name="T0" fmla="*/ 1 w 34"/>
                  <a:gd name="T1" fmla="*/ 0 h 47"/>
                  <a:gd name="T2" fmla="*/ 1 w 34"/>
                  <a:gd name="T3" fmla="*/ 0 h 47"/>
                  <a:gd name="T4" fmla="*/ 1 w 34"/>
                  <a:gd name="T5" fmla="*/ 0 h 47"/>
                  <a:gd name="T6" fmla="*/ 1 w 34"/>
                  <a:gd name="T7" fmla="*/ 0 h 47"/>
                  <a:gd name="T8" fmla="*/ 1 w 34"/>
                  <a:gd name="T9" fmla="*/ 0 h 47"/>
                  <a:gd name="T10" fmla="*/ 1 w 34"/>
                  <a:gd name="T11" fmla="*/ 0 h 47"/>
                  <a:gd name="T12" fmla="*/ 1 w 34"/>
                  <a:gd name="T13" fmla="*/ 0 h 47"/>
                  <a:gd name="T14" fmla="*/ 1 w 34"/>
                  <a:gd name="T15" fmla="*/ 0 h 47"/>
                  <a:gd name="T16" fmla="*/ 1 w 34"/>
                  <a:gd name="T17" fmla="*/ 0 h 47"/>
                  <a:gd name="T18" fmla="*/ 1 w 34"/>
                  <a:gd name="T19" fmla="*/ 0 h 47"/>
                  <a:gd name="T20" fmla="*/ 1 w 34"/>
                  <a:gd name="T21" fmla="*/ 0 h 47"/>
                  <a:gd name="T22" fmla="*/ 1 w 34"/>
                  <a:gd name="T23" fmla="*/ 0 h 47"/>
                  <a:gd name="T24" fmla="*/ 1 w 34"/>
                  <a:gd name="T25" fmla="*/ 0 h 47"/>
                  <a:gd name="T26" fmla="*/ 1 w 34"/>
                  <a:gd name="T27" fmla="*/ 0 h 47"/>
                  <a:gd name="T28" fmla="*/ 0 w 34"/>
                  <a:gd name="T29" fmla="*/ 0 h 47"/>
                  <a:gd name="T30" fmla="*/ 1 w 34"/>
                  <a:gd name="T31" fmla="*/ 0 h 47"/>
                  <a:gd name="T32" fmla="*/ 1 w 34"/>
                  <a:gd name="T33" fmla="*/ 0 h 47"/>
                  <a:gd name="T34" fmla="*/ 1 w 34"/>
                  <a:gd name="T35" fmla="*/ 0 h 47"/>
                  <a:gd name="T36" fmla="*/ 1 w 34"/>
                  <a:gd name="T37" fmla="*/ 0 h 47"/>
                  <a:gd name="T38" fmla="*/ 1 w 34"/>
                  <a:gd name="T39" fmla="*/ 0 h 47"/>
                  <a:gd name="T40" fmla="*/ 1 w 34"/>
                  <a:gd name="T41" fmla="*/ 0 h 47"/>
                  <a:gd name="T42" fmla="*/ 1 w 34"/>
                  <a:gd name="T43" fmla="*/ 0 h 47"/>
                  <a:gd name="T44" fmla="*/ 1 w 34"/>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4"/>
                  <a:gd name="T70" fmla="*/ 0 h 47"/>
                  <a:gd name="T71" fmla="*/ 34 w 34"/>
                  <a:gd name="T72" fmla="*/ 47 h 4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4" h="47">
                    <a:moveTo>
                      <a:pt x="27" y="0"/>
                    </a:moveTo>
                    <a:lnTo>
                      <a:pt x="32" y="0"/>
                    </a:lnTo>
                    <a:lnTo>
                      <a:pt x="34" y="0"/>
                    </a:lnTo>
                    <a:lnTo>
                      <a:pt x="29" y="6"/>
                    </a:lnTo>
                    <a:lnTo>
                      <a:pt x="26" y="12"/>
                    </a:lnTo>
                    <a:lnTo>
                      <a:pt x="22" y="18"/>
                    </a:lnTo>
                    <a:lnTo>
                      <a:pt x="19" y="24"/>
                    </a:lnTo>
                    <a:lnTo>
                      <a:pt x="15" y="29"/>
                    </a:lnTo>
                    <a:lnTo>
                      <a:pt x="11" y="35"/>
                    </a:lnTo>
                    <a:lnTo>
                      <a:pt x="7" y="40"/>
                    </a:lnTo>
                    <a:lnTo>
                      <a:pt x="6" y="47"/>
                    </a:lnTo>
                    <a:lnTo>
                      <a:pt x="4" y="47"/>
                    </a:lnTo>
                    <a:lnTo>
                      <a:pt x="2" y="42"/>
                    </a:lnTo>
                    <a:lnTo>
                      <a:pt x="1" y="38"/>
                    </a:lnTo>
                    <a:lnTo>
                      <a:pt x="0" y="34"/>
                    </a:lnTo>
                    <a:lnTo>
                      <a:pt x="1" y="31"/>
                    </a:lnTo>
                    <a:lnTo>
                      <a:pt x="2" y="23"/>
                    </a:lnTo>
                    <a:lnTo>
                      <a:pt x="4" y="17"/>
                    </a:lnTo>
                    <a:lnTo>
                      <a:pt x="8" y="11"/>
                    </a:lnTo>
                    <a:lnTo>
                      <a:pt x="14" y="6"/>
                    </a:lnTo>
                    <a:lnTo>
                      <a:pt x="20" y="1"/>
                    </a:lnTo>
                    <a:lnTo>
                      <a:pt x="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44" name="Freeform 93"/>
              <p:cNvSpPr>
                <a:spLocks/>
              </p:cNvSpPr>
              <p:nvPr/>
            </p:nvSpPr>
            <p:spPr bwMode="auto">
              <a:xfrm>
                <a:off x="5064" y="2439"/>
                <a:ext cx="202" cy="158"/>
              </a:xfrm>
              <a:custGeom>
                <a:avLst/>
                <a:gdLst>
                  <a:gd name="T0" fmla="*/ 0 w 405"/>
                  <a:gd name="T1" fmla="*/ 0 h 317"/>
                  <a:gd name="T2" fmla="*/ 0 w 405"/>
                  <a:gd name="T3" fmla="*/ 0 h 317"/>
                  <a:gd name="T4" fmla="*/ 0 w 405"/>
                  <a:gd name="T5" fmla="*/ 0 h 317"/>
                  <a:gd name="T6" fmla="*/ 0 w 405"/>
                  <a:gd name="T7" fmla="*/ 0 h 317"/>
                  <a:gd name="T8" fmla="*/ 0 w 405"/>
                  <a:gd name="T9" fmla="*/ 0 h 317"/>
                  <a:gd name="T10" fmla="*/ 0 w 405"/>
                  <a:gd name="T11" fmla="*/ 0 h 317"/>
                  <a:gd name="T12" fmla="*/ 0 w 405"/>
                  <a:gd name="T13" fmla="*/ 0 h 317"/>
                  <a:gd name="T14" fmla="*/ 0 w 405"/>
                  <a:gd name="T15" fmla="*/ 0 h 317"/>
                  <a:gd name="T16" fmla="*/ 0 w 405"/>
                  <a:gd name="T17" fmla="*/ 0 h 317"/>
                  <a:gd name="T18" fmla="*/ 0 w 405"/>
                  <a:gd name="T19" fmla="*/ 0 h 317"/>
                  <a:gd name="T20" fmla="*/ 0 w 405"/>
                  <a:gd name="T21" fmla="*/ 0 h 317"/>
                  <a:gd name="T22" fmla="*/ 0 w 405"/>
                  <a:gd name="T23" fmla="*/ 0 h 317"/>
                  <a:gd name="T24" fmla="*/ 0 w 405"/>
                  <a:gd name="T25" fmla="*/ 0 h 317"/>
                  <a:gd name="T26" fmla="*/ 0 w 405"/>
                  <a:gd name="T27" fmla="*/ 0 h 317"/>
                  <a:gd name="T28" fmla="*/ 0 w 405"/>
                  <a:gd name="T29" fmla="*/ 0 h 317"/>
                  <a:gd name="T30" fmla="*/ 0 w 405"/>
                  <a:gd name="T31" fmla="*/ 0 h 317"/>
                  <a:gd name="T32" fmla="*/ 0 w 405"/>
                  <a:gd name="T33" fmla="*/ 0 h 317"/>
                  <a:gd name="T34" fmla="*/ 0 w 405"/>
                  <a:gd name="T35" fmla="*/ 0 h 317"/>
                  <a:gd name="T36" fmla="*/ 0 w 405"/>
                  <a:gd name="T37" fmla="*/ 0 h 317"/>
                  <a:gd name="T38" fmla="*/ 0 w 405"/>
                  <a:gd name="T39" fmla="*/ 0 h 317"/>
                  <a:gd name="T40" fmla="*/ 0 w 405"/>
                  <a:gd name="T41" fmla="*/ 0 h 317"/>
                  <a:gd name="T42" fmla="*/ 0 w 405"/>
                  <a:gd name="T43" fmla="*/ 0 h 317"/>
                  <a:gd name="T44" fmla="*/ 0 w 405"/>
                  <a:gd name="T45" fmla="*/ 0 h 317"/>
                  <a:gd name="T46" fmla="*/ 0 w 405"/>
                  <a:gd name="T47" fmla="*/ 0 h 317"/>
                  <a:gd name="T48" fmla="*/ 0 w 405"/>
                  <a:gd name="T49" fmla="*/ 0 h 317"/>
                  <a:gd name="T50" fmla="*/ 0 w 405"/>
                  <a:gd name="T51" fmla="*/ 0 h 317"/>
                  <a:gd name="T52" fmla="*/ 0 w 405"/>
                  <a:gd name="T53" fmla="*/ 0 h 317"/>
                  <a:gd name="T54" fmla="*/ 0 w 405"/>
                  <a:gd name="T55" fmla="*/ 0 h 317"/>
                  <a:gd name="T56" fmla="*/ 0 w 405"/>
                  <a:gd name="T57" fmla="*/ 0 h 317"/>
                  <a:gd name="T58" fmla="*/ 0 w 405"/>
                  <a:gd name="T59" fmla="*/ 0 h 317"/>
                  <a:gd name="T60" fmla="*/ 0 w 405"/>
                  <a:gd name="T61" fmla="*/ 0 h 317"/>
                  <a:gd name="T62" fmla="*/ 0 w 405"/>
                  <a:gd name="T63" fmla="*/ 0 h 317"/>
                  <a:gd name="T64" fmla="*/ 0 w 405"/>
                  <a:gd name="T65" fmla="*/ 0 h 3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05"/>
                  <a:gd name="T100" fmla="*/ 0 h 317"/>
                  <a:gd name="T101" fmla="*/ 405 w 405"/>
                  <a:gd name="T102" fmla="*/ 317 h 3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05" h="317">
                    <a:moveTo>
                      <a:pt x="394" y="0"/>
                    </a:moveTo>
                    <a:lnTo>
                      <a:pt x="400" y="6"/>
                    </a:lnTo>
                    <a:lnTo>
                      <a:pt x="404" y="13"/>
                    </a:lnTo>
                    <a:lnTo>
                      <a:pt x="405" y="19"/>
                    </a:lnTo>
                    <a:lnTo>
                      <a:pt x="404" y="27"/>
                    </a:lnTo>
                    <a:lnTo>
                      <a:pt x="401" y="32"/>
                    </a:lnTo>
                    <a:lnTo>
                      <a:pt x="396" y="39"/>
                    </a:lnTo>
                    <a:lnTo>
                      <a:pt x="390" y="46"/>
                    </a:lnTo>
                    <a:lnTo>
                      <a:pt x="385" y="52"/>
                    </a:lnTo>
                    <a:lnTo>
                      <a:pt x="375" y="58"/>
                    </a:lnTo>
                    <a:lnTo>
                      <a:pt x="368" y="64"/>
                    </a:lnTo>
                    <a:lnTo>
                      <a:pt x="358" y="70"/>
                    </a:lnTo>
                    <a:lnTo>
                      <a:pt x="350" y="76"/>
                    </a:lnTo>
                    <a:lnTo>
                      <a:pt x="341" y="82"/>
                    </a:lnTo>
                    <a:lnTo>
                      <a:pt x="334" y="88"/>
                    </a:lnTo>
                    <a:lnTo>
                      <a:pt x="328" y="93"/>
                    </a:lnTo>
                    <a:lnTo>
                      <a:pt x="321" y="100"/>
                    </a:lnTo>
                    <a:lnTo>
                      <a:pt x="303" y="113"/>
                    </a:lnTo>
                    <a:lnTo>
                      <a:pt x="284" y="128"/>
                    </a:lnTo>
                    <a:lnTo>
                      <a:pt x="266" y="141"/>
                    </a:lnTo>
                    <a:lnTo>
                      <a:pt x="247" y="155"/>
                    </a:lnTo>
                    <a:lnTo>
                      <a:pt x="228" y="167"/>
                    </a:lnTo>
                    <a:lnTo>
                      <a:pt x="210" y="180"/>
                    </a:lnTo>
                    <a:lnTo>
                      <a:pt x="191" y="193"/>
                    </a:lnTo>
                    <a:lnTo>
                      <a:pt x="173" y="206"/>
                    </a:lnTo>
                    <a:lnTo>
                      <a:pt x="154" y="218"/>
                    </a:lnTo>
                    <a:lnTo>
                      <a:pt x="134" y="231"/>
                    </a:lnTo>
                    <a:lnTo>
                      <a:pt x="116" y="244"/>
                    </a:lnTo>
                    <a:lnTo>
                      <a:pt x="98" y="258"/>
                    </a:lnTo>
                    <a:lnTo>
                      <a:pt x="80" y="271"/>
                    </a:lnTo>
                    <a:lnTo>
                      <a:pt x="62" y="286"/>
                    </a:lnTo>
                    <a:lnTo>
                      <a:pt x="45" y="301"/>
                    </a:lnTo>
                    <a:lnTo>
                      <a:pt x="29" y="317"/>
                    </a:lnTo>
                    <a:lnTo>
                      <a:pt x="19" y="314"/>
                    </a:lnTo>
                    <a:lnTo>
                      <a:pt x="11" y="311"/>
                    </a:lnTo>
                    <a:lnTo>
                      <a:pt x="5" y="308"/>
                    </a:lnTo>
                    <a:lnTo>
                      <a:pt x="2" y="305"/>
                    </a:lnTo>
                    <a:lnTo>
                      <a:pt x="0" y="301"/>
                    </a:lnTo>
                    <a:lnTo>
                      <a:pt x="0" y="297"/>
                    </a:lnTo>
                    <a:lnTo>
                      <a:pt x="2" y="292"/>
                    </a:lnTo>
                    <a:lnTo>
                      <a:pt x="4" y="288"/>
                    </a:lnTo>
                    <a:lnTo>
                      <a:pt x="7" y="284"/>
                    </a:lnTo>
                    <a:lnTo>
                      <a:pt x="11" y="280"/>
                    </a:lnTo>
                    <a:lnTo>
                      <a:pt x="17" y="275"/>
                    </a:lnTo>
                    <a:lnTo>
                      <a:pt x="22" y="271"/>
                    </a:lnTo>
                    <a:lnTo>
                      <a:pt x="28" y="266"/>
                    </a:lnTo>
                    <a:lnTo>
                      <a:pt x="34" y="263"/>
                    </a:lnTo>
                    <a:lnTo>
                      <a:pt x="39" y="258"/>
                    </a:lnTo>
                    <a:lnTo>
                      <a:pt x="45" y="256"/>
                    </a:lnTo>
                    <a:lnTo>
                      <a:pt x="67" y="238"/>
                    </a:lnTo>
                    <a:lnTo>
                      <a:pt x="89" y="224"/>
                    </a:lnTo>
                    <a:lnTo>
                      <a:pt x="111" y="208"/>
                    </a:lnTo>
                    <a:lnTo>
                      <a:pt x="133" y="192"/>
                    </a:lnTo>
                    <a:lnTo>
                      <a:pt x="156" y="176"/>
                    </a:lnTo>
                    <a:lnTo>
                      <a:pt x="178" y="161"/>
                    </a:lnTo>
                    <a:lnTo>
                      <a:pt x="200" y="145"/>
                    </a:lnTo>
                    <a:lnTo>
                      <a:pt x="223" y="130"/>
                    </a:lnTo>
                    <a:lnTo>
                      <a:pt x="245" y="113"/>
                    </a:lnTo>
                    <a:lnTo>
                      <a:pt x="267" y="99"/>
                    </a:lnTo>
                    <a:lnTo>
                      <a:pt x="288" y="83"/>
                    </a:lnTo>
                    <a:lnTo>
                      <a:pt x="311" y="67"/>
                    </a:lnTo>
                    <a:lnTo>
                      <a:pt x="332" y="50"/>
                    </a:lnTo>
                    <a:lnTo>
                      <a:pt x="353" y="34"/>
                    </a:lnTo>
                    <a:lnTo>
                      <a:pt x="373" y="16"/>
                    </a:lnTo>
                    <a:lnTo>
                      <a:pt x="394" y="0"/>
                    </a:lnTo>
                    <a:close/>
                  </a:path>
                </a:pathLst>
              </a:custGeom>
              <a:solidFill>
                <a:srgbClr val="FFFF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45" name="Freeform 94"/>
              <p:cNvSpPr>
                <a:spLocks/>
              </p:cNvSpPr>
              <p:nvPr/>
            </p:nvSpPr>
            <p:spPr bwMode="auto">
              <a:xfrm>
                <a:off x="4918" y="2463"/>
                <a:ext cx="28" cy="59"/>
              </a:xfrm>
              <a:custGeom>
                <a:avLst/>
                <a:gdLst>
                  <a:gd name="T0" fmla="*/ 0 w 57"/>
                  <a:gd name="T1" fmla="*/ 0 h 117"/>
                  <a:gd name="T2" fmla="*/ 0 w 57"/>
                  <a:gd name="T3" fmla="*/ 1 h 117"/>
                  <a:gd name="T4" fmla="*/ 0 w 57"/>
                  <a:gd name="T5" fmla="*/ 1 h 117"/>
                  <a:gd name="T6" fmla="*/ 0 w 57"/>
                  <a:gd name="T7" fmla="*/ 1 h 117"/>
                  <a:gd name="T8" fmla="*/ 0 w 57"/>
                  <a:gd name="T9" fmla="*/ 1 h 117"/>
                  <a:gd name="T10" fmla="*/ 0 w 57"/>
                  <a:gd name="T11" fmla="*/ 1 h 117"/>
                  <a:gd name="T12" fmla="*/ 0 w 57"/>
                  <a:gd name="T13" fmla="*/ 1 h 117"/>
                  <a:gd name="T14" fmla="*/ 0 w 57"/>
                  <a:gd name="T15" fmla="*/ 1 h 117"/>
                  <a:gd name="T16" fmla="*/ 0 w 57"/>
                  <a:gd name="T17" fmla="*/ 1 h 117"/>
                  <a:gd name="T18" fmla="*/ 0 w 57"/>
                  <a:gd name="T19" fmla="*/ 1 h 117"/>
                  <a:gd name="T20" fmla="*/ 0 w 57"/>
                  <a:gd name="T21" fmla="*/ 1 h 117"/>
                  <a:gd name="T22" fmla="*/ 0 w 57"/>
                  <a:gd name="T23" fmla="*/ 1 h 117"/>
                  <a:gd name="T24" fmla="*/ 0 w 57"/>
                  <a:gd name="T25" fmla="*/ 1 h 117"/>
                  <a:gd name="T26" fmla="*/ 0 w 57"/>
                  <a:gd name="T27" fmla="*/ 1 h 117"/>
                  <a:gd name="T28" fmla="*/ 0 w 57"/>
                  <a:gd name="T29" fmla="*/ 1 h 117"/>
                  <a:gd name="T30" fmla="*/ 0 w 57"/>
                  <a:gd name="T31" fmla="*/ 1 h 117"/>
                  <a:gd name="T32" fmla="*/ 0 w 57"/>
                  <a:gd name="T33" fmla="*/ 1 h 117"/>
                  <a:gd name="T34" fmla="*/ 0 w 57"/>
                  <a:gd name="T35" fmla="*/ 1 h 117"/>
                  <a:gd name="T36" fmla="*/ 0 w 57"/>
                  <a:gd name="T37" fmla="*/ 1 h 117"/>
                  <a:gd name="T38" fmla="*/ 0 w 57"/>
                  <a:gd name="T39" fmla="*/ 1 h 117"/>
                  <a:gd name="T40" fmla="*/ 0 w 57"/>
                  <a:gd name="T41" fmla="*/ 1 h 117"/>
                  <a:gd name="T42" fmla="*/ 0 w 57"/>
                  <a:gd name="T43" fmla="*/ 1 h 117"/>
                  <a:gd name="T44" fmla="*/ 0 w 57"/>
                  <a:gd name="T45" fmla="*/ 1 h 117"/>
                  <a:gd name="T46" fmla="*/ 0 w 57"/>
                  <a:gd name="T47" fmla="*/ 1 h 117"/>
                  <a:gd name="T48" fmla="*/ 0 w 57"/>
                  <a:gd name="T49" fmla="*/ 1 h 117"/>
                  <a:gd name="T50" fmla="*/ 0 w 57"/>
                  <a:gd name="T51" fmla="*/ 1 h 117"/>
                  <a:gd name="T52" fmla="*/ 0 w 57"/>
                  <a:gd name="T53" fmla="*/ 1 h 117"/>
                  <a:gd name="T54" fmla="*/ 0 w 57"/>
                  <a:gd name="T55" fmla="*/ 1 h 117"/>
                  <a:gd name="T56" fmla="*/ 0 w 57"/>
                  <a:gd name="T57" fmla="*/ 1 h 117"/>
                  <a:gd name="T58" fmla="*/ 0 w 57"/>
                  <a:gd name="T59" fmla="*/ 1 h 117"/>
                  <a:gd name="T60" fmla="*/ 0 w 57"/>
                  <a:gd name="T61" fmla="*/ 1 h 117"/>
                  <a:gd name="T62" fmla="*/ 0 w 57"/>
                  <a:gd name="T63" fmla="*/ 1 h 117"/>
                  <a:gd name="T64" fmla="*/ 0 w 57"/>
                  <a:gd name="T65" fmla="*/ 0 h 117"/>
                  <a:gd name="T66" fmla="*/ 0 w 57"/>
                  <a:gd name="T67" fmla="*/ 0 h 1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7"/>
                  <a:gd name="T103" fmla="*/ 0 h 117"/>
                  <a:gd name="T104" fmla="*/ 57 w 57"/>
                  <a:gd name="T105" fmla="*/ 117 h 1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7" h="117">
                    <a:moveTo>
                      <a:pt x="3" y="0"/>
                    </a:moveTo>
                    <a:lnTo>
                      <a:pt x="6" y="6"/>
                    </a:lnTo>
                    <a:lnTo>
                      <a:pt x="11" y="12"/>
                    </a:lnTo>
                    <a:lnTo>
                      <a:pt x="14" y="20"/>
                    </a:lnTo>
                    <a:lnTo>
                      <a:pt x="18" y="26"/>
                    </a:lnTo>
                    <a:lnTo>
                      <a:pt x="21" y="33"/>
                    </a:lnTo>
                    <a:lnTo>
                      <a:pt x="24" y="41"/>
                    </a:lnTo>
                    <a:lnTo>
                      <a:pt x="29" y="49"/>
                    </a:lnTo>
                    <a:lnTo>
                      <a:pt x="32" y="57"/>
                    </a:lnTo>
                    <a:lnTo>
                      <a:pt x="34" y="64"/>
                    </a:lnTo>
                    <a:lnTo>
                      <a:pt x="38" y="72"/>
                    </a:lnTo>
                    <a:lnTo>
                      <a:pt x="40" y="79"/>
                    </a:lnTo>
                    <a:lnTo>
                      <a:pt x="44" y="88"/>
                    </a:lnTo>
                    <a:lnTo>
                      <a:pt x="47" y="95"/>
                    </a:lnTo>
                    <a:lnTo>
                      <a:pt x="51" y="103"/>
                    </a:lnTo>
                    <a:lnTo>
                      <a:pt x="53" y="110"/>
                    </a:lnTo>
                    <a:lnTo>
                      <a:pt x="57" y="117"/>
                    </a:lnTo>
                    <a:lnTo>
                      <a:pt x="53" y="110"/>
                    </a:lnTo>
                    <a:lnTo>
                      <a:pt x="49" y="104"/>
                    </a:lnTo>
                    <a:lnTo>
                      <a:pt x="44" y="97"/>
                    </a:lnTo>
                    <a:lnTo>
                      <a:pt x="38" y="90"/>
                    </a:lnTo>
                    <a:lnTo>
                      <a:pt x="33" y="82"/>
                    </a:lnTo>
                    <a:lnTo>
                      <a:pt x="28" y="75"/>
                    </a:lnTo>
                    <a:lnTo>
                      <a:pt x="22" y="68"/>
                    </a:lnTo>
                    <a:lnTo>
                      <a:pt x="18" y="61"/>
                    </a:lnTo>
                    <a:lnTo>
                      <a:pt x="13" y="53"/>
                    </a:lnTo>
                    <a:lnTo>
                      <a:pt x="8" y="45"/>
                    </a:lnTo>
                    <a:lnTo>
                      <a:pt x="4" y="38"/>
                    </a:lnTo>
                    <a:lnTo>
                      <a:pt x="2" y="30"/>
                    </a:lnTo>
                    <a:lnTo>
                      <a:pt x="0" y="22"/>
                    </a:lnTo>
                    <a:lnTo>
                      <a:pt x="0" y="15"/>
                    </a:lnTo>
                    <a:lnTo>
                      <a:pt x="0" y="7"/>
                    </a:lnTo>
                    <a:lnTo>
                      <a:pt x="3" y="0"/>
                    </a:lnTo>
                    <a:close/>
                  </a:path>
                </a:pathLst>
              </a:custGeom>
              <a:solidFill>
                <a:srgbClr val="BFC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46" name="Freeform 95"/>
              <p:cNvSpPr>
                <a:spLocks/>
              </p:cNvSpPr>
              <p:nvPr/>
            </p:nvSpPr>
            <p:spPr bwMode="auto">
              <a:xfrm>
                <a:off x="5136" y="2463"/>
                <a:ext cx="18" cy="27"/>
              </a:xfrm>
              <a:custGeom>
                <a:avLst/>
                <a:gdLst>
                  <a:gd name="T0" fmla="*/ 1 w 36"/>
                  <a:gd name="T1" fmla="*/ 0 h 55"/>
                  <a:gd name="T2" fmla="*/ 1 w 36"/>
                  <a:gd name="T3" fmla="*/ 0 h 55"/>
                  <a:gd name="T4" fmla="*/ 1 w 36"/>
                  <a:gd name="T5" fmla="*/ 0 h 55"/>
                  <a:gd name="T6" fmla="*/ 1 w 36"/>
                  <a:gd name="T7" fmla="*/ 0 h 55"/>
                  <a:gd name="T8" fmla="*/ 1 w 36"/>
                  <a:gd name="T9" fmla="*/ 0 h 55"/>
                  <a:gd name="T10" fmla="*/ 1 w 36"/>
                  <a:gd name="T11" fmla="*/ 0 h 55"/>
                  <a:gd name="T12" fmla="*/ 1 w 36"/>
                  <a:gd name="T13" fmla="*/ 0 h 55"/>
                  <a:gd name="T14" fmla="*/ 1 w 36"/>
                  <a:gd name="T15" fmla="*/ 0 h 55"/>
                  <a:gd name="T16" fmla="*/ 1 w 36"/>
                  <a:gd name="T17" fmla="*/ 0 h 55"/>
                  <a:gd name="T18" fmla="*/ 1 w 36"/>
                  <a:gd name="T19" fmla="*/ 0 h 55"/>
                  <a:gd name="T20" fmla="*/ 1 w 36"/>
                  <a:gd name="T21" fmla="*/ 0 h 55"/>
                  <a:gd name="T22" fmla="*/ 1 w 36"/>
                  <a:gd name="T23" fmla="*/ 0 h 55"/>
                  <a:gd name="T24" fmla="*/ 1 w 36"/>
                  <a:gd name="T25" fmla="*/ 0 h 55"/>
                  <a:gd name="T26" fmla="*/ 1 w 36"/>
                  <a:gd name="T27" fmla="*/ 0 h 55"/>
                  <a:gd name="T28" fmla="*/ 1 w 36"/>
                  <a:gd name="T29" fmla="*/ 0 h 55"/>
                  <a:gd name="T30" fmla="*/ 1 w 36"/>
                  <a:gd name="T31" fmla="*/ 0 h 55"/>
                  <a:gd name="T32" fmla="*/ 1 w 36"/>
                  <a:gd name="T33" fmla="*/ 0 h 55"/>
                  <a:gd name="T34" fmla="*/ 1 w 36"/>
                  <a:gd name="T35" fmla="*/ 0 h 55"/>
                  <a:gd name="T36" fmla="*/ 0 w 36"/>
                  <a:gd name="T37" fmla="*/ 0 h 55"/>
                  <a:gd name="T38" fmla="*/ 1 w 36"/>
                  <a:gd name="T39" fmla="*/ 0 h 55"/>
                  <a:gd name="T40" fmla="*/ 1 w 36"/>
                  <a:gd name="T41" fmla="*/ 0 h 55"/>
                  <a:gd name="T42" fmla="*/ 1 w 36"/>
                  <a:gd name="T43" fmla="*/ 0 h 55"/>
                  <a:gd name="T44" fmla="*/ 1 w 36"/>
                  <a:gd name="T45" fmla="*/ 0 h 55"/>
                  <a:gd name="T46" fmla="*/ 1 w 36"/>
                  <a:gd name="T47" fmla="*/ 0 h 55"/>
                  <a:gd name="T48" fmla="*/ 1 w 36"/>
                  <a:gd name="T49" fmla="*/ 0 h 55"/>
                  <a:gd name="T50" fmla="*/ 1 w 36"/>
                  <a:gd name="T51" fmla="*/ 0 h 55"/>
                  <a:gd name="T52" fmla="*/ 1 w 36"/>
                  <a:gd name="T53" fmla="*/ 0 h 55"/>
                  <a:gd name="T54" fmla="*/ 1 w 36"/>
                  <a:gd name="T55" fmla="*/ 0 h 5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6"/>
                  <a:gd name="T85" fmla="*/ 0 h 55"/>
                  <a:gd name="T86" fmla="*/ 36 w 36"/>
                  <a:gd name="T87" fmla="*/ 55 h 5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6" h="55">
                    <a:moveTo>
                      <a:pt x="32" y="0"/>
                    </a:moveTo>
                    <a:lnTo>
                      <a:pt x="32" y="2"/>
                    </a:lnTo>
                    <a:lnTo>
                      <a:pt x="34" y="7"/>
                    </a:lnTo>
                    <a:lnTo>
                      <a:pt x="34" y="11"/>
                    </a:lnTo>
                    <a:lnTo>
                      <a:pt x="35" y="17"/>
                    </a:lnTo>
                    <a:lnTo>
                      <a:pt x="35" y="23"/>
                    </a:lnTo>
                    <a:lnTo>
                      <a:pt x="36" y="29"/>
                    </a:lnTo>
                    <a:lnTo>
                      <a:pt x="36" y="35"/>
                    </a:lnTo>
                    <a:lnTo>
                      <a:pt x="36" y="42"/>
                    </a:lnTo>
                    <a:lnTo>
                      <a:pt x="34" y="45"/>
                    </a:lnTo>
                    <a:lnTo>
                      <a:pt x="33" y="50"/>
                    </a:lnTo>
                    <a:lnTo>
                      <a:pt x="31" y="52"/>
                    </a:lnTo>
                    <a:lnTo>
                      <a:pt x="29" y="55"/>
                    </a:lnTo>
                    <a:lnTo>
                      <a:pt x="24" y="54"/>
                    </a:lnTo>
                    <a:lnTo>
                      <a:pt x="19" y="52"/>
                    </a:lnTo>
                    <a:lnTo>
                      <a:pt x="15" y="49"/>
                    </a:lnTo>
                    <a:lnTo>
                      <a:pt x="9" y="43"/>
                    </a:lnTo>
                    <a:lnTo>
                      <a:pt x="2" y="37"/>
                    </a:lnTo>
                    <a:lnTo>
                      <a:pt x="0" y="29"/>
                    </a:lnTo>
                    <a:lnTo>
                      <a:pt x="2" y="23"/>
                    </a:lnTo>
                    <a:lnTo>
                      <a:pt x="5" y="18"/>
                    </a:lnTo>
                    <a:lnTo>
                      <a:pt x="10" y="12"/>
                    </a:lnTo>
                    <a:lnTo>
                      <a:pt x="17" y="7"/>
                    </a:lnTo>
                    <a:lnTo>
                      <a:pt x="20" y="5"/>
                    </a:lnTo>
                    <a:lnTo>
                      <a:pt x="24" y="3"/>
                    </a:lnTo>
                    <a:lnTo>
                      <a:pt x="29" y="1"/>
                    </a:lnTo>
                    <a:lnTo>
                      <a:pt x="32" y="0"/>
                    </a:lnTo>
                    <a:close/>
                  </a:path>
                </a:pathLst>
              </a:custGeom>
              <a:solidFill>
                <a:srgbClr val="FFD6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47" name="Freeform 96"/>
              <p:cNvSpPr>
                <a:spLocks/>
              </p:cNvSpPr>
              <p:nvPr/>
            </p:nvSpPr>
            <p:spPr bwMode="auto">
              <a:xfrm>
                <a:off x="4793" y="2470"/>
                <a:ext cx="5" cy="17"/>
              </a:xfrm>
              <a:custGeom>
                <a:avLst/>
                <a:gdLst>
                  <a:gd name="T0" fmla="*/ 1 w 9"/>
                  <a:gd name="T1" fmla="*/ 0 h 32"/>
                  <a:gd name="T2" fmla="*/ 1 w 9"/>
                  <a:gd name="T3" fmla="*/ 1 h 32"/>
                  <a:gd name="T4" fmla="*/ 1 w 9"/>
                  <a:gd name="T5" fmla="*/ 1 h 32"/>
                  <a:gd name="T6" fmla="*/ 1 w 9"/>
                  <a:gd name="T7" fmla="*/ 1 h 32"/>
                  <a:gd name="T8" fmla="*/ 1 w 9"/>
                  <a:gd name="T9" fmla="*/ 1 h 32"/>
                  <a:gd name="T10" fmla="*/ 1 w 9"/>
                  <a:gd name="T11" fmla="*/ 1 h 32"/>
                  <a:gd name="T12" fmla="*/ 1 w 9"/>
                  <a:gd name="T13" fmla="*/ 1 h 32"/>
                  <a:gd name="T14" fmla="*/ 1 w 9"/>
                  <a:gd name="T15" fmla="*/ 1 h 32"/>
                  <a:gd name="T16" fmla="*/ 1 w 9"/>
                  <a:gd name="T17" fmla="*/ 1 h 32"/>
                  <a:gd name="T18" fmla="*/ 1 w 9"/>
                  <a:gd name="T19" fmla="*/ 1 h 32"/>
                  <a:gd name="T20" fmla="*/ 1 w 9"/>
                  <a:gd name="T21" fmla="*/ 1 h 32"/>
                  <a:gd name="T22" fmla="*/ 0 w 9"/>
                  <a:gd name="T23" fmla="*/ 1 h 32"/>
                  <a:gd name="T24" fmla="*/ 0 w 9"/>
                  <a:gd name="T25" fmla="*/ 1 h 32"/>
                  <a:gd name="T26" fmla="*/ 0 w 9"/>
                  <a:gd name="T27" fmla="*/ 1 h 32"/>
                  <a:gd name="T28" fmla="*/ 1 w 9"/>
                  <a:gd name="T29" fmla="*/ 1 h 32"/>
                  <a:gd name="T30" fmla="*/ 1 w 9"/>
                  <a:gd name="T31" fmla="*/ 1 h 32"/>
                  <a:gd name="T32" fmla="*/ 1 w 9"/>
                  <a:gd name="T33" fmla="*/ 1 h 32"/>
                  <a:gd name="T34" fmla="*/ 1 w 9"/>
                  <a:gd name="T35" fmla="*/ 1 h 32"/>
                  <a:gd name="T36" fmla="*/ 1 w 9"/>
                  <a:gd name="T37" fmla="*/ 0 h 32"/>
                  <a:gd name="T38" fmla="*/ 1 w 9"/>
                  <a:gd name="T39" fmla="*/ 0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
                  <a:gd name="T61" fmla="*/ 0 h 32"/>
                  <a:gd name="T62" fmla="*/ 9 w 9"/>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 h="32">
                    <a:moveTo>
                      <a:pt x="9" y="0"/>
                    </a:moveTo>
                    <a:lnTo>
                      <a:pt x="8" y="3"/>
                    </a:lnTo>
                    <a:lnTo>
                      <a:pt x="8" y="7"/>
                    </a:lnTo>
                    <a:lnTo>
                      <a:pt x="8" y="11"/>
                    </a:lnTo>
                    <a:lnTo>
                      <a:pt x="8" y="14"/>
                    </a:lnTo>
                    <a:lnTo>
                      <a:pt x="7" y="22"/>
                    </a:lnTo>
                    <a:lnTo>
                      <a:pt x="7" y="27"/>
                    </a:lnTo>
                    <a:lnTo>
                      <a:pt x="5" y="30"/>
                    </a:lnTo>
                    <a:lnTo>
                      <a:pt x="4" y="32"/>
                    </a:lnTo>
                    <a:lnTo>
                      <a:pt x="2" y="32"/>
                    </a:lnTo>
                    <a:lnTo>
                      <a:pt x="1" y="31"/>
                    </a:lnTo>
                    <a:lnTo>
                      <a:pt x="0" y="28"/>
                    </a:lnTo>
                    <a:lnTo>
                      <a:pt x="0" y="25"/>
                    </a:lnTo>
                    <a:lnTo>
                      <a:pt x="0" y="20"/>
                    </a:lnTo>
                    <a:lnTo>
                      <a:pt x="1" y="14"/>
                    </a:lnTo>
                    <a:lnTo>
                      <a:pt x="2" y="8"/>
                    </a:lnTo>
                    <a:lnTo>
                      <a:pt x="5" y="2"/>
                    </a:lnTo>
                    <a:lnTo>
                      <a:pt x="7" y="1"/>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48" name="Freeform 97"/>
              <p:cNvSpPr>
                <a:spLocks/>
              </p:cNvSpPr>
              <p:nvPr/>
            </p:nvSpPr>
            <p:spPr bwMode="auto">
              <a:xfrm>
                <a:off x="5079" y="2487"/>
                <a:ext cx="11" cy="7"/>
              </a:xfrm>
              <a:custGeom>
                <a:avLst/>
                <a:gdLst>
                  <a:gd name="T0" fmla="*/ 0 w 24"/>
                  <a:gd name="T1" fmla="*/ 0 h 15"/>
                  <a:gd name="T2" fmla="*/ 0 w 24"/>
                  <a:gd name="T3" fmla="*/ 0 h 15"/>
                  <a:gd name="T4" fmla="*/ 0 w 24"/>
                  <a:gd name="T5" fmla="*/ 0 h 15"/>
                  <a:gd name="T6" fmla="*/ 0 w 24"/>
                  <a:gd name="T7" fmla="*/ 0 h 15"/>
                  <a:gd name="T8" fmla="*/ 0 w 24"/>
                  <a:gd name="T9" fmla="*/ 0 h 15"/>
                  <a:gd name="T10" fmla="*/ 0 w 24"/>
                  <a:gd name="T11" fmla="*/ 0 h 15"/>
                  <a:gd name="T12" fmla="*/ 0 w 24"/>
                  <a:gd name="T13" fmla="*/ 0 h 15"/>
                  <a:gd name="T14" fmla="*/ 0 w 24"/>
                  <a:gd name="T15" fmla="*/ 0 h 15"/>
                  <a:gd name="T16" fmla="*/ 0 w 24"/>
                  <a:gd name="T17" fmla="*/ 0 h 15"/>
                  <a:gd name="T18" fmla="*/ 0 w 24"/>
                  <a:gd name="T19" fmla="*/ 0 h 15"/>
                  <a:gd name="T20" fmla="*/ 0 w 24"/>
                  <a:gd name="T21" fmla="*/ 0 h 15"/>
                  <a:gd name="T22" fmla="*/ 0 w 24"/>
                  <a:gd name="T23" fmla="*/ 0 h 15"/>
                  <a:gd name="T24" fmla="*/ 0 w 24"/>
                  <a:gd name="T25" fmla="*/ 0 h 15"/>
                  <a:gd name="T26" fmla="*/ 0 w 24"/>
                  <a:gd name="T27" fmla="*/ 0 h 15"/>
                  <a:gd name="T28" fmla="*/ 0 w 24"/>
                  <a:gd name="T29" fmla="*/ 0 h 15"/>
                  <a:gd name="T30" fmla="*/ 0 w 24"/>
                  <a:gd name="T31" fmla="*/ 0 h 1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
                  <a:gd name="T49" fmla="*/ 0 h 15"/>
                  <a:gd name="T50" fmla="*/ 24 w 24"/>
                  <a:gd name="T51" fmla="*/ 15 h 1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 h="15">
                    <a:moveTo>
                      <a:pt x="24" y="0"/>
                    </a:moveTo>
                    <a:lnTo>
                      <a:pt x="24" y="4"/>
                    </a:lnTo>
                    <a:lnTo>
                      <a:pt x="23" y="8"/>
                    </a:lnTo>
                    <a:lnTo>
                      <a:pt x="19" y="10"/>
                    </a:lnTo>
                    <a:lnTo>
                      <a:pt x="16" y="13"/>
                    </a:lnTo>
                    <a:lnTo>
                      <a:pt x="10" y="14"/>
                    </a:lnTo>
                    <a:lnTo>
                      <a:pt x="6" y="15"/>
                    </a:lnTo>
                    <a:lnTo>
                      <a:pt x="2" y="15"/>
                    </a:lnTo>
                    <a:lnTo>
                      <a:pt x="0" y="15"/>
                    </a:lnTo>
                    <a:lnTo>
                      <a:pt x="0" y="13"/>
                    </a:lnTo>
                    <a:lnTo>
                      <a:pt x="3" y="10"/>
                    </a:lnTo>
                    <a:lnTo>
                      <a:pt x="7" y="8"/>
                    </a:lnTo>
                    <a:lnTo>
                      <a:pt x="12" y="5"/>
                    </a:lnTo>
                    <a:lnTo>
                      <a:pt x="17" y="3"/>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49" name="Freeform 98"/>
              <p:cNvSpPr>
                <a:spLocks/>
              </p:cNvSpPr>
              <p:nvPr/>
            </p:nvSpPr>
            <p:spPr bwMode="auto">
              <a:xfrm>
                <a:off x="5055" y="2487"/>
                <a:ext cx="214" cy="270"/>
              </a:xfrm>
              <a:custGeom>
                <a:avLst/>
                <a:gdLst>
                  <a:gd name="T0" fmla="*/ 1 w 428"/>
                  <a:gd name="T1" fmla="*/ 0 h 542"/>
                  <a:gd name="T2" fmla="*/ 1 w 428"/>
                  <a:gd name="T3" fmla="*/ 0 h 542"/>
                  <a:gd name="T4" fmla="*/ 1 w 428"/>
                  <a:gd name="T5" fmla="*/ 0 h 542"/>
                  <a:gd name="T6" fmla="*/ 1 w 428"/>
                  <a:gd name="T7" fmla="*/ 0 h 542"/>
                  <a:gd name="T8" fmla="*/ 1 w 428"/>
                  <a:gd name="T9" fmla="*/ 0 h 542"/>
                  <a:gd name="T10" fmla="*/ 1 w 428"/>
                  <a:gd name="T11" fmla="*/ 0 h 542"/>
                  <a:gd name="T12" fmla="*/ 1 w 428"/>
                  <a:gd name="T13" fmla="*/ 0 h 542"/>
                  <a:gd name="T14" fmla="*/ 1 w 428"/>
                  <a:gd name="T15" fmla="*/ 0 h 542"/>
                  <a:gd name="T16" fmla="*/ 1 w 428"/>
                  <a:gd name="T17" fmla="*/ 0 h 542"/>
                  <a:gd name="T18" fmla="*/ 1 w 428"/>
                  <a:gd name="T19" fmla="*/ 0 h 542"/>
                  <a:gd name="T20" fmla="*/ 1 w 428"/>
                  <a:gd name="T21" fmla="*/ 0 h 542"/>
                  <a:gd name="T22" fmla="*/ 1 w 428"/>
                  <a:gd name="T23" fmla="*/ 0 h 542"/>
                  <a:gd name="T24" fmla="*/ 1 w 428"/>
                  <a:gd name="T25" fmla="*/ 0 h 542"/>
                  <a:gd name="T26" fmla="*/ 1 w 428"/>
                  <a:gd name="T27" fmla="*/ 0 h 542"/>
                  <a:gd name="T28" fmla="*/ 1 w 428"/>
                  <a:gd name="T29" fmla="*/ 0 h 542"/>
                  <a:gd name="T30" fmla="*/ 1 w 428"/>
                  <a:gd name="T31" fmla="*/ 0 h 542"/>
                  <a:gd name="T32" fmla="*/ 1 w 428"/>
                  <a:gd name="T33" fmla="*/ 0 h 542"/>
                  <a:gd name="T34" fmla="*/ 1 w 428"/>
                  <a:gd name="T35" fmla="*/ 0 h 542"/>
                  <a:gd name="T36" fmla="*/ 1 w 428"/>
                  <a:gd name="T37" fmla="*/ 0 h 542"/>
                  <a:gd name="T38" fmla="*/ 1 w 428"/>
                  <a:gd name="T39" fmla="*/ 0 h 542"/>
                  <a:gd name="T40" fmla="*/ 1 w 428"/>
                  <a:gd name="T41" fmla="*/ 0 h 542"/>
                  <a:gd name="T42" fmla="*/ 1 w 428"/>
                  <a:gd name="T43" fmla="*/ 0 h 542"/>
                  <a:gd name="T44" fmla="*/ 1 w 428"/>
                  <a:gd name="T45" fmla="*/ 0 h 542"/>
                  <a:gd name="T46" fmla="*/ 1 w 428"/>
                  <a:gd name="T47" fmla="*/ 0 h 542"/>
                  <a:gd name="T48" fmla="*/ 1 w 428"/>
                  <a:gd name="T49" fmla="*/ 0 h 542"/>
                  <a:gd name="T50" fmla="*/ 1 w 428"/>
                  <a:gd name="T51" fmla="*/ 0 h 542"/>
                  <a:gd name="T52" fmla="*/ 1 w 428"/>
                  <a:gd name="T53" fmla="*/ 0 h 542"/>
                  <a:gd name="T54" fmla="*/ 1 w 428"/>
                  <a:gd name="T55" fmla="*/ 0 h 542"/>
                  <a:gd name="T56" fmla="*/ 1 w 428"/>
                  <a:gd name="T57" fmla="*/ 0 h 542"/>
                  <a:gd name="T58" fmla="*/ 1 w 428"/>
                  <a:gd name="T59" fmla="*/ 0 h 542"/>
                  <a:gd name="T60" fmla="*/ 1 w 428"/>
                  <a:gd name="T61" fmla="*/ 0 h 542"/>
                  <a:gd name="T62" fmla="*/ 1 w 428"/>
                  <a:gd name="T63" fmla="*/ 0 h 542"/>
                  <a:gd name="T64" fmla="*/ 1 w 428"/>
                  <a:gd name="T65" fmla="*/ 0 h 542"/>
                  <a:gd name="T66" fmla="*/ 1 w 428"/>
                  <a:gd name="T67" fmla="*/ 0 h 542"/>
                  <a:gd name="T68" fmla="*/ 1 w 428"/>
                  <a:gd name="T69" fmla="*/ 0 h 542"/>
                  <a:gd name="T70" fmla="*/ 1 w 428"/>
                  <a:gd name="T71" fmla="*/ 0 h 542"/>
                  <a:gd name="T72" fmla="*/ 1 w 428"/>
                  <a:gd name="T73" fmla="*/ 0 h 542"/>
                  <a:gd name="T74" fmla="*/ 1 w 428"/>
                  <a:gd name="T75" fmla="*/ 0 h 542"/>
                  <a:gd name="T76" fmla="*/ 1 w 428"/>
                  <a:gd name="T77" fmla="*/ 0 h 542"/>
                  <a:gd name="T78" fmla="*/ 1 w 428"/>
                  <a:gd name="T79" fmla="*/ 0 h 542"/>
                  <a:gd name="T80" fmla="*/ 0 w 428"/>
                  <a:gd name="T81" fmla="*/ 0 h 542"/>
                  <a:gd name="T82" fmla="*/ 1 w 428"/>
                  <a:gd name="T83" fmla="*/ 0 h 542"/>
                  <a:gd name="T84" fmla="*/ 1 w 428"/>
                  <a:gd name="T85" fmla="*/ 0 h 542"/>
                  <a:gd name="T86" fmla="*/ 1 w 428"/>
                  <a:gd name="T87" fmla="*/ 0 h 542"/>
                  <a:gd name="T88" fmla="*/ 1 w 428"/>
                  <a:gd name="T89" fmla="*/ 0 h 542"/>
                  <a:gd name="T90" fmla="*/ 1 w 428"/>
                  <a:gd name="T91" fmla="*/ 0 h 542"/>
                  <a:gd name="T92" fmla="*/ 1 w 428"/>
                  <a:gd name="T93" fmla="*/ 0 h 542"/>
                  <a:gd name="T94" fmla="*/ 1 w 428"/>
                  <a:gd name="T95" fmla="*/ 0 h 542"/>
                  <a:gd name="T96" fmla="*/ 1 w 428"/>
                  <a:gd name="T97" fmla="*/ 0 h 542"/>
                  <a:gd name="T98" fmla="*/ 1 w 428"/>
                  <a:gd name="T99" fmla="*/ 0 h 542"/>
                  <a:gd name="T100" fmla="*/ 1 w 428"/>
                  <a:gd name="T101" fmla="*/ 0 h 542"/>
                  <a:gd name="T102" fmla="*/ 1 w 428"/>
                  <a:gd name="T103" fmla="*/ 0 h 542"/>
                  <a:gd name="T104" fmla="*/ 1 w 428"/>
                  <a:gd name="T105" fmla="*/ 0 h 542"/>
                  <a:gd name="T106" fmla="*/ 1 w 428"/>
                  <a:gd name="T107" fmla="*/ 0 h 542"/>
                  <a:gd name="T108" fmla="*/ 1 w 428"/>
                  <a:gd name="T109" fmla="*/ 0 h 542"/>
                  <a:gd name="T110" fmla="*/ 1 w 428"/>
                  <a:gd name="T111" fmla="*/ 0 h 542"/>
                  <a:gd name="T112" fmla="*/ 1 w 428"/>
                  <a:gd name="T113" fmla="*/ 0 h 542"/>
                  <a:gd name="T114" fmla="*/ 1 w 428"/>
                  <a:gd name="T115" fmla="*/ 0 h 5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28"/>
                  <a:gd name="T175" fmla="*/ 0 h 542"/>
                  <a:gd name="T176" fmla="*/ 428 w 428"/>
                  <a:gd name="T177" fmla="*/ 542 h 54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28" h="542">
                    <a:moveTo>
                      <a:pt x="395" y="0"/>
                    </a:moveTo>
                    <a:lnTo>
                      <a:pt x="402" y="5"/>
                    </a:lnTo>
                    <a:lnTo>
                      <a:pt x="408" y="10"/>
                    </a:lnTo>
                    <a:lnTo>
                      <a:pt x="411" y="17"/>
                    </a:lnTo>
                    <a:lnTo>
                      <a:pt x="416" y="26"/>
                    </a:lnTo>
                    <a:lnTo>
                      <a:pt x="418" y="34"/>
                    </a:lnTo>
                    <a:lnTo>
                      <a:pt x="420" y="43"/>
                    </a:lnTo>
                    <a:lnTo>
                      <a:pt x="421" y="52"/>
                    </a:lnTo>
                    <a:lnTo>
                      <a:pt x="422" y="63"/>
                    </a:lnTo>
                    <a:lnTo>
                      <a:pt x="422" y="72"/>
                    </a:lnTo>
                    <a:lnTo>
                      <a:pt x="423" y="83"/>
                    </a:lnTo>
                    <a:lnTo>
                      <a:pt x="423" y="94"/>
                    </a:lnTo>
                    <a:lnTo>
                      <a:pt x="423" y="105"/>
                    </a:lnTo>
                    <a:lnTo>
                      <a:pt x="423" y="115"/>
                    </a:lnTo>
                    <a:lnTo>
                      <a:pt x="425" y="124"/>
                    </a:lnTo>
                    <a:lnTo>
                      <a:pt x="425" y="134"/>
                    </a:lnTo>
                    <a:lnTo>
                      <a:pt x="428" y="143"/>
                    </a:lnTo>
                    <a:lnTo>
                      <a:pt x="428" y="148"/>
                    </a:lnTo>
                    <a:lnTo>
                      <a:pt x="427" y="154"/>
                    </a:lnTo>
                    <a:lnTo>
                      <a:pt x="425" y="158"/>
                    </a:lnTo>
                    <a:lnTo>
                      <a:pt x="423" y="162"/>
                    </a:lnTo>
                    <a:lnTo>
                      <a:pt x="420" y="165"/>
                    </a:lnTo>
                    <a:lnTo>
                      <a:pt x="418" y="165"/>
                    </a:lnTo>
                    <a:lnTo>
                      <a:pt x="416" y="162"/>
                    </a:lnTo>
                    <a:lnTo>
                      <a:pt x="416" y="160"/>
                    </a:lnTo>
                    <a:lnTo>
                      <a:pt x="414" y="157"/>
                    </a:lnTo>
                    <a:lnTo>
                      <a:pt x="414" y="154"/>
                    </a:lnTo>
                    <a:lnTo>
                      <a:pt x="409" y="157"/>
                    </a:lnTo>
                    <a:lnTo>
                      <a:pt x="407" y="161"/>
                    </a:lnTo>
                    <a:lnTo>
                      <a:pt x="405" y="166"/>
                    </a:lnTo>
                    <a:lnTo>
                      <a:pt x="405" y="171"/>
                    </a:lnTo>
                    <a:lnTo>
                      <a:pt x="403" y="176"/>
                    </a:lnTo>
                    <a:lnTo>
                      <a:pt x="403" y="182"/>
                    </a:lnTo>
                    <a:lnTo>
                      <a:pt x="400" y="186"/>
                    </a:lnTo>
                    <a:lnTo>
                      <a:pt x="395" y="190"/>
                    </a:lnTo>
                    <a:lnTo>
                      <a:pt x="394" y="179"/>
                    </a:lnTo>
                    <a:lnTo>
                      <a:pt x="393" y="171"/>
                    </a:lnTo>
                    <a:lnTo>
                      <a:pt x="390" y="160"/>
                    </a:lnTo>
                    <a:lnTo>
                      <a:pt x="387" y="152"/>
                    </a:lnTo>
                    <a:lnTo>
                      <a:pt x="382" y="142"/>
                    </a:lnTo>
                    <a:lnTo>
                      <a:pt x="377" y="135"/>
                    </a:lnTo>
                    <a:lnTo>
                      <a:pt x="371" y="128"/>
                    </a:lnTo>
                    <a:lnTo>
                      <a:pt x="366" y="122"/>
                    </a:lnTo>
                    <a:lnTo>
                      <a:pt x="358" y="117"/>
                    </a:lnTo>
                    <a:lnTo>
                      <a:pt x="351" y="115"/>
                    </a:lnTo>
                    <a:lnTo>
                      <a:pt x="342" y="113"/>
                    </a:lnTo>
                    <a:lnTo>
                      <a:pt x="335" y="113"/>
                    </a:lnTo>
                    <a:lnTo>
                      <a:pt x="325" y="115"/>
                    </a:lnTo>
                    <a:lnTo>
                      <a:pt x="318" y="120"/>
                    </a:lnTo>
                    <a:lnTo>
                      <a:pt x="309" y="128"/>
                    </a:lnTo>
                    <a:lnTo>
                      <a:pt x="301" y="138"/>
                    </a:lnTo>
                    <a:lnTo>
                      <a:pt x="300" y="141"/>
                    </a:lnTo>
                    <a:lnTo>
                      <a:pt x="299" y="144"/>
                    </a:lnTo>
                    <a:lnTo>
                      <a:pt x="297" y="147"/>
                    </a:lnTo>
                    <a:lnTo>
                      <a:pt x="296" y="150"/>
                    </a:lnTo>
                    <a:lnTo>
                      <a:pt x="290" y="153"/>
                    </a:lnTo>
                    <a:lnTo>
                      <a:pt x="285" y="155"/>
                    </a:lnTo>
                    <a:lnTo>
                      <a:pt x="279" y="155"/>
                    </a:lnTo>
                    <a:lnTo>
                      <a:pt x="273" y="157"/>
                    </a:lnTo>
                    <a:lnTo>
                      <a:pt x="269" y="160"/>
                    </a:lnTo>
                    <a:lnTo>
                      <a:pt x="267" y="165"/>
                    </a:lnTo>
                    <a:lnTo>
                      <a:pt x="249" y="171"/>
                    </a:lnTo>
                    <a:lnTo>
                      <a:pt x="234" y="179"/>
                    </a:lnTo>
                    <a:lnTo>
                      <a:pt x="219" y="190"/>
                    </a:lnTo>
                    <a:lnTo>
                      <a:pt x="209" y="204"/>
                    </a:lnTo>
                    <a:lnTo>
                      <a:pt x="198" y="218"/>
                    </a:lnTo>
                    <a:lnTo>
                      <a:pt x="190" y="232"/>
                    </a:lnTo>
                    <a:lnTo>
                      <a:pt x="182" y="248"/>
                    </a:lnTo>
                    <a:lnTo>
                      <a:pt x="177" y="266"/>
                    </a:lnTo>
                    <a:lnTo>
                      <a:pt x="172" y="283"/>
                    </a:lnTo>
                    <a:lnTo>
                      <a:pt x="167" y="302"/>
                    </a:lnTo>
                    <a:lnTo>
                      <a:pt x="164" y="319"/>
                    </a:lnTo>
                    <a:lnTo>
                      <a:pt x="162" y="339"/>
                    </a:lnTo>
                    <a:lnTo>
                      <a:pt x="160" y="357"/>
                    </a:lnTo>
                    <a:lnTo>
                      <a:pt x="159" y="375"/>
                    </a:lnTo>
                    <a:lnTo>
                      <a:pt x="157" y="392"/>
                    </a:lnTo>
                    <a:lnTo>
                      <a:pt x="157" y="409"/>
                    </a:lnTo>
                    <a:lnTo>
                      <a:pt x="155" y="416"/>
                    </a:lnTo>
                    <a:lnTo>
                      <a:pt x="157" y="422"/>
                    </a:lnTo>
                    <a:lnTo>
                      <a:pt x="159" y="428"/>
                    </a:lnTo>
                    <a:lnTo>
                      <a:pt x="161" y="435"/>
                    </a:lnTo>
                    <a:lnTo>
                      <a:pt x="164" y="439"/>
                    </a:lnTo>
                    <a:lnTo>
                      <a:pt x="167" y="445"/>
                    </a:lnTo>
                    <a:lnTo>
                      <a:pt x="169" y="452"/>
                    </a:lnTo>
                    <a:lnTo>
                      <a:pt x="171" y="459"/>
                    </a:lnTo>
                    <a:lnTo>
                      <a:pt x="164" y="459"/>
                    </a:lnTo>
                    <a:lnTo>
                      <a:pt x="159" y="463"/>
                    </a:lnTo>
                    <a:lnTo>
                      <a:pt x="154" y="470"/>
                    </a:lnTo>
                    <a:lnTo>
                      <a:pt x="148" y="477"/>
                    </a:lnTo>
                    <a:lnTo>
                      <a:pt x="142" y="484"/>
                    </a:lnTo>
                    <a:lnTo>
                      <a:pt x="134" y="492"/>
                    </a:lnTo>
                    <a:lnTo>
                      <a:pt x="130" y="494"/>
                    </a:lnTo>
                    <a:lnTo>
                      <a:pt x="126" y="497"/>
                    </a:lnTo>
                    <a:lnTo>
                      <a:pt x="120" y="498"/>
                    </a:lnTo>
                    <a:lnTo>
                      <a:pt x="114" y="500"/>
                    </a:lnTo>
                    <a:lnTo>
                      <a:pt x="107" y="505"/>
                    </a:lnTo>
                    <a:lnTo>
                      <a:pt x="99" y="510"/>
                    </a:lnTo>
                    <a:lnTo>
                      <a:pt x="90" y="514"/>
                    </a:lnTo>
                    <a:lnTo>
                      <a:pt x="81" y="520"/>
                    </a:lnTo>
                    <a:lnTo>
                      <a:pt x="72" y="526"/>
                    </a:lnTo>
                    <a:lnTo>
                      <a:pt x="63" y="531"/>
                    </a:lnTo>
                    <a:lnTo>
                      <a:pt x="55" y="534"/>
                    </a:lnTo>
                    <a:lnTo>
                      <a:pt x="46" y="540"/>
                    </a:lnTo>
                    <a:lnTo>
                      <a:pt x="37" y="541"/>
                    </a:lnTo>
                    <a:lnTo>
                      <a:pt x="29" y="542"/>
                    </a:lnTo>
                    <a:lnTo>
                      <a:pt x="22" y="540"/>
                    </a:lnTo>
                    <a:lnTo>
                      <a:pt x="17" y="537"/>
                    </a:lnTo>
                    <a:lnTo>
                      <a:pt x="12" y="532"/>
                    </a:lnTo>
                    <a:lnTo>
                      <a:pt x="9" y="525"/>
                    </a:lnTo>
                    <a:lnTo>
                      <a:pt x="8" y="513"/>
                    </a:lnTo>
                    <a:lnTo>
                      <a:pt x="9" y="500"/>
                    </a:lnTo>
                    <a:lnTo>
                      <a:pt x="9" y="486"/>
                    </a:lnTo>
                    <a:lnTo>
                      <a:pt x="9" y="472"/>
                    </a:lnTo>
                    <a:lnTo>
                      <a:pt x="8" y="457"/>
                    </a:lnTo>
                    <a:lnTo>
                      <a:pt x="7" y="443"/>
                    </a:lnTo>
                    <a:lnTo>
                      <a:pt x="6" y="428"/>
                    </a:lnTo>
                    <a:lnTo>
                      <a:pt x="5" y="415"/>
                    </a:lnTo>
                    <a:lnTo>
                      <a:pt x="4" y="400"/>
                    </a:lnTo>
                    <a:lnTo>
                      <a:pt x="3" y="385"/>
                    </a:lnTo>
                    <a:lnTo>
                      <a:pt x="2" y="370"/>
                    </a:lnTo>
                    <a:lnTo>
                      <a:pt x="1" y="356"/>
                    </a:lnTo>
                    <a:lnTo>
                      <a:pt x="0" y="341"/>
                    </a:lnTo>
                    <a:lnTo>
                      <a:pt x="0" y="328"/>
                    </a:lnTo>
                    <a:lnTo>
                      <a:pt x="0" y="315"/>
                    </a:lnTo>
                    <a:lnTo>
                      <a:pt x="1" y="301"/>
                    </a:lnTo>
                    <a:lnTo>
                      <a:pt x="2" y="289"/>
                    </a:lnTo>
                    <a:lnTo>
                      <a:pt x="5" y="277"/>
                    </a:lnTo>
                    <a:lnTo>
                      <a:pt x="15" y="273"/>
                    </a:lnTo>
                    <a:lnTo>
                      <a:pt x="25" y="268"/>
                    </a:lnTo>
                    <a:lnTo>
                      <a:pt x="36" y="262"/>
                    </a:lnTo>
                    <a:lnTo>
                      <a:pt x="46" y="257"/>
                    </a:lnTo>
                    <a:lnTo>
                      <a:pt x="55" y="249"/>
                    </a:lnTo>
                    <a:lnTo>
                      <a:pt x="64" y="242"/>
                    </a:lnTo>
                    <a:lnTo>
                      <a:pt x="74" y="233"/>
                    </a:lnTo>
                    <a:lnTo>
                      <a:pt x="85" y="226"/>
                    </a:lnTo>
                    <a:lnTo>
                      <a:pt x="94" y="218"/>
                    </a:lnTo>
                    <a:lnTo>
                      <a:pt x="104" y="209"/>
                    </a:lnTo>
                    <a:lnTo>
                      <a:pt x="113" y="200"/>
                    </a:lnTo>
                    <a:lnTo>
                      <a:pt x="124" y="192"/>
                    </a:lnTo>
                    <a:lnTo>
                      <a:pt x="133" y="183"/>
                    </a:lnTo>
                    <a:lnTo>
                      <a:pt x="144" y="176"/>
                    </a:lnTo>
                    <a:lnTo>
                      <a:pt x="156" y="169"/>
                    </a:lnTo>
                    <a:lnTo>
                      <a:pt x="167" y="162"/>
                    </a:lnTo>
                    <a:lnTo>
                      <a:pt x="174" y="157"/>
                    </a:lnTo>
                    <a:lnTo>
                      <a:pt x="181" y="152"/>
                    </a:lnTo>
                    <a:lnTo>
                      <a:pt x="189" y="144"/>
                    </a:lnTo>
                    <a:lnTo>
                      <a:pt x="196" y="139"/>
                    </a:lnTo>
                    <a:lnTo>
                      <a:pt x="202" y="132"/>
                    </a:lnTo>
                    <a:lnTo>
                      <a:pt x="211" y="124"/>
                    </a:lnTo>
                    <a:lnTo>
                      <a:pt x="217" y="117"/>
                    </a:lnTo>
                    <a:lnTo>
                      <a:pt x="226" y="111"/>
                    </a:lnTo>
                    <a:lnTo>
                      <a:pt x="232" y="103"/>
                    </a:lnTo>
                    <a:lnTo>
                      <a:pt x="239" y="98"/>
                    </a:lnTo>
                    <a:lnTo>
                      <a:pt x="247" y="92"/>
                    </a:lnTo>
                    <a:lnTo>
                      <a:pt x="254" y="87"/>
                    </a:lnTo>
                    <a:lnTo>
                      <a:pt x="261" y="83"/>
                    </a:lnTo>
                    <a:lnTo>
                      <a:pt x="269" y="82"/>
                    </a:lnTo>
                    <a:lnTo>
                      <a:pt x="276" y="80"/>
                    </a:lnTo>
                    <a:lnTo>
                      <a:pt x="284" y="82"/>
                    </a:lnTo>
                    <a:lnTo>
                      <a:pt x="290" y="76"/>
                    </a:lnTo>
                    <a:lnTo>
                      <a:pt x="297" y="70"/>
                    </a:lnTo>
                    <a:lnTo>
                      <a:pt x="303" y="65"/>
                    </a:lnTo>
                    <a:lnTo>
                      <a:pt x="311" y="60"/>
                    </a:lnTo>
                    <a:lnTo>
                      <a:pt x="318" y="54"/>
                    </a:lnTo>
                    <a:lnTo>
                      <a:pt x="325" y="48"/>
                    </a:lnTo>
                    <a:lnTo>
                      <a:pt x="332" y="43"/>
                    </a:lnTo>
                    <a:lnTo>
                      <a:pt x="339" y="38"/>
                    </a:lnTo>
                    <a:lnTo>
                      <a:pt x="346" y="31"/>
                    </a:lnTo>
                    <a:lnTo>
                      <a:pt x="353" y="26"/>
                    </a:lnTo>
                    <a:lnTo>
                      <a:pt x="359" y="21"/>
                    </a:lnTo>
                    <a:lnTo>
                      <a:pt x="367" y="15"/>
                    </a:lnTo>
                    <a:lnTo>
                      <a:pt x="373" y="11"/>
                    </a:lnTo>
                    <a:lnTo>
                      <a:pt x="381" y="7"/>
                    </a:lnTo>
                    <a:lnTo>
                      <a:pt x="388" y="3"/>
                    </a:lnTo>
                    <a:lnTo>
                      <a:pt x="395" y="0"/>
                    </a:lnTo>
                    <a:close/>
                  </a:path>
                </a:pathLst>
              </a:custGeom>
              <a:solidFill>
                <a:srgbClr val="F2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50" name="Freeform 99"/>
              <p:cNvSpPr>
                <a:spLocks/>
              </p:cNvSpPr>
              <p:nvPr/>
            </p:nvSpPr>
            <p:spPr bwMode="auto">
              <a:xfrm>
                <a:off x="4690" y="2497"/>
                <a:ext cx="12" cy="25"/>
              </a:xfrm>
              <a:custGeom>
                <a:avLst/>
                <a:gdLst>
                  <a:gd name="T0" fmla="*/ 1 w 23"/>
                  <a:gd name="T1" fmla="*/ 0 h 49"/>
                  <a:gd name="T2" fmla="*/ 1 w 23"/>
                  <a:gd name="T3" fmla="*/ 1 h 49"/>
                  <a:gd name="T4" fmla="*/ 1 w 23"/>
                  <a:gd name="T5" fmla="*/ 1 h 49"/>
                  <a:gd name="T6" fmla="*/ 1 w 23"/>
                  <a:gd name="T7" fmla="*/ 1 h 49"/>
                  <a:gd name="T8" fmla="*/ 1 w 23"/>
                  <a:gd name="T9" fmla="*/ 1 h 49"/>
                  <a:gd name="T10" fmla="*/ 1 w 23"/>
                  <a:gd name="T11" fmla="*/ 1 h 49"/>
                  <a:gd name="T12" fmla="*/ 1 w 23"/>
                  <a:gd name="T13" fmla="*/ 1 h 49"/>
                  <a:gd name="T14" fmla="*/ 1 w 23"/>
                  <a:gd name="T15" fmla="*/ 1 h 49"/>
                  <a:gd name="T16" fmla="*/ 1 w 23"/>
                  <a:gd name="T17" fmla="*/ 1 h 49"/>
                  <a:gd name="T18" fmla="*/ 1 w 23"/>
                  <a:gd name="T19" fmla="*/ 1 h 49"/>
                  <a:gd name="T20" fmla="*/ 1 w 23"/>
                  <a:gd name="T21" fmla="*/ 1 h 49"/>
                  <a:gd name="T22" fmla="*/ 1 w 23"/>
                  <a:gd name="T23" fmla="*/ 1 h 49"/>
                  <a:gd name="T24" fmla="*/ 1 w 23"/>
                  <a:gd name="T25" fmla="*/ 1 h 49"/>
                  <a:gd name="T26" fmla="*/ 1 w 23"/>
                  <a:gd name="T27" fmla="*/ 1 h 49"/>
                  <a:gd name="T28" fmla="*/ 1 w 23"/>
                  <a:gd name="T29" fmla="*/ 1 h 49"/>
                  <a:gd name="T30" fmla="*/ 0 w 23"/>
                  <a:gd name="T31" fmla="*/ 1 h 49"/>
                  <a:gd name="T32" fmla="*/ 0 w 23"/>
                  <a:gd name="T33" fmla="*/ 1 h 49"/>
                  <a:gd name="T34" fmla="*/ 0 w 23"/>
                  <a:gd name="T35" fmla="*/ 1 h 49"/>
                  <a:gd name="T36" fmla="*/ 1 w 23"/>
                  <a:gd name="T37" fmla="*/ 1 h 49"/>
                  <a:gd name="T38" fmla="*/ 1 w 23"/>
                  <a:gd name="T39" fmla="*/ 1 h 49"/>
                  <a:gd name="T40" fmla="*/ 1 w 23"/>
                  <a:gd name="T41" fmla="*/ 1 h 49"/>
                  <a:gd name="T42" fmla="*/ 1 w 23"/>
                  <a:gd name="T43" fmla="*/ 1 h 49"/>
                  <a:gd name="T44" fmla="*/ 1 w 23"/>
                  <a:gd name="T45" fmla="*/ 1 h 49"/>
                  <a:gd name="T46" fmla="*/ 1 w 23"/>
                  <a:gd name="T47" fmla="*/ 1 h 49"/>
                  <a:gd name="T48" fmla="*/ 1 w 23"/>
                  <a:gd name="T49" fmla="*/ 0 h 49"/>
                  <a:gd name="T50" fmla="*/ 1 w 23"/>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
                  <a:gd name="T79" fmla="*/ 0 h 49"/>
                  <a:gd name="T80" fmla="*/ 23 w 23"/>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 h="49">
                    <a:moveTo>
                      <a:pt x="23" y="0"/>
                    </a:moveTo>
                    <a:lnTo>
                      <a:pt x="22" y="2"/>
                    </a:lnTo>
                    <a:lnTo>
                      <a:pt x="22" y="6"/>
                    </a:lnTo>
                    <a:lnTo>
                      <a:pt x="21" y="10"/>
                    </a:lnTo>
                    <a:lnTo>
                      <a:pt x="20" y="14"/>
                    </a:lnTo>
                    <a:lnTo>
                      <a:pt x="19" y="20"/>
                    </a:lnTo>
                    <a:lnTo>
                      <a:pt x="18" y="24"/>
                    </a:lnTo>
                    <a:lnTo>
                      <a:pt x="16" y="29"/>
                    </a:lnTo>
                    <a:lnTo>
                      <a:pt x="15" y="33"/>
                    </a:lnTo>
                    <a:lnTo>
                      <a:pt x="13" y="39"/>
                    </a:lnTo>
                    <a:lnTo>
                      <a:pt x="11" y="44"/>
                    </a:lnTo>
                    <a:lnTo>
                      <a:pt x="8" y="47"/>
                    </a:lnTo>
                    <a:lnTo>
                      <a:pt x="5" y="49"/>
                    </a:lnTo>
                    <a:lnTo>
                      <a:pt x="3" y="49"/>
                    </a:lnTo>
                    <a:lnTo>
                      <a:pt x="1" y="45"/>
                    </a:lnTo>
                    <a:lnTo>
                      <a:pt x="0" y="41"/>
                    </a:lnTo>
                    <a:lnTo>
                      <a:pt x="0" y="37"/>
                    </a:lnTo>
                    <a:lnTo>
                      <a:pt x="0" y="30"/>
                    </a:lnTo>
                    <a:lnTo>
                      <a:pt x="2" y="24"/>
                    </a:lnTo>
                    <a:lnTo>
                      <a:pt x="3" y="20"/>
                    </a:lnTo>
                    <a:lnTo>
                      <a:pt x="6" y="17"/>
                    </a:lnTo>
                    <a:lnTo>
                      <a:pt x="10" y="12"/>
                    </a:lnTo>
                    <a:lnTo>
                      <a:pt x="13" y="10"/>
                    </a:lnTo>
                    <a:lnTo>
                      <a:pt x="19" y="4"/>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51" name="Freeform 100"/>
              <p:cNvSpPr>
                <a:spLocks/>
              </p:cNvSpPr>
              <p:nvPr/>
            </p:nvSpPr>
            <p:spPr bwMode="auto">
              <a:xfrm>
                <a:off x="5088" y="2497"/>
                <a:ext cx="20" cy="13"/>
              </a:xfrm>
              <a:custGeom>
                <a:avLst/>
                <a:gdLst>
                  <a:gd name="T0" fmla="*/ 1 w 40"/>
                  <a:gd name="T1" fmla="*/ 0 h 26"/>
                  <a:gd name="T2" fmla="*/ 1 w 40"/>
                  <a:gd name="T3" fmla="*/ 0 h 26"/>
                  <a:gd name="T4" fmla="*/ 1 w 40"/>
                  <a:gd name="T5" fmla="*/ 0 h 26"/>
                  <a:gd name="T6" fmla="*/ 1 w 40"/>
                  <a:gd name="T7" fmla="*/ 1 h 26"/>
                  <a:gd name="T8" fmla="*/ 1 w 40"/>
                  <a:gd name="T9" fmla="*/ 1 h 26"/>
                  <a:gd name="T10" fmla="*/ 1 w 40"/>
                  <a:gd name="T11" fmla="*/ 1 h 26"/>
                  <a:gd name="T12" fmla="*/ 1 w 40"/>
                  <a:gd name="T13" fmla="*/ 1 h 26"/>
                  <a:gd name="T14" fmla="*/ 1 w 40"/>
                  <a:gd name="T15" fmla="*/ 1 h 26"/>
                  <a:gd name="T16" fmla="*/ 0 w 40"/>
                  <a:gd name="T17" fmla="*/ 1 h 26"/>
                  <a:gd name="T18" fmla="*/ 1 w 40"/>
                  <a:gd name="T19" fmla="*/ 1 h 26"/>
                  <a:gd name="T20" fmla="*/ 1 w 40"/>
                  <a:gd name="T21" fmla="*/ 1 h 26"/>
                  <a:gd name="T22" fmla="*/ 1 w 40"/>
                  <a:gd name="T23" fmla="*/ 1 h 26"/>
                  <a:gd name="T24" fmla="*/ 1 w 40"/>
                  <a:gd name="T25" fmla="*/ 1 h 26"/>
                  <a:gd name="T26" fmla="*/ 1 w 40"/>
                  <a:gd name="T27" fmla="*/ 1 h 26"/>
                  <a:gd name="T28" fmla="*/ 1 w 40"/>
                  <a:gd name="T29" fmla="*/ 1 h 26"/>
                  <a:gd name="T30" fmla="*/ 1 w 40"/>
                  <a:gd name="T31" fmla="*/ 0 h 26"/>
                  <a:gd name="T32" fmla="*/ 1 w 40"/>
                  <a:gd name="T33" fmla="*/ 0 h 26"/>
                  <a:gd name="T34" fmla="*/ 1 w 40"/>
                  <a:gd name="T35" fmla="*/ 0 h 2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26"/>
                  <a:gd name="T56" fmla="*/ 40 w 40"/>
                  <a:gd name="T57" fmla="*/ 26 h 2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26">
                    <a:moveTo>
                      <a:pt x="35" y="0"/>
                    </a:moveTo>
                    <a:lnTo>
                      <a:pt x="38" y="0"/>
                    </a:lnTo>
                    <a:lnTo>
                      <a:pt x="40" y="0"/>
                    </a:lnTo>
                    <a:lnTo>
                      <a:pt x="34" y="6"/>
                    </a:lnTo>
                    <a:lnTo>
                      <a:pt x="27" y="11"/>
                    </a:lnTo>
                    <a:lnTo>
                      <a:pt x="20" y="15"/>
                    </a:lnTo>
                    <a:lnTo>
                      <a:pt x="13" y="20"/>
                    </a:lnTo>
                    <a:lnTo>
                      <a:pt x="7" y="23"/>
                    </a:lnTo>
                    <a:lnTo>
                      <a:pt x="0" y="26"/>
                    </a:lnTo>
                    <a:lnTo>
                      <a:pt x="4" y="21"/>
                    </a:lnTo>
                    <a:lnTo>
                      <a:pt x="8" y="17"/>
                    </a:lnTo>
                    <a:lnTo>
                      <a:pt x="12" y="11"/>
                    </a:lnTo>
                    <a:lnTo>
                      <a:pt x="17" y="8"/>
                    </a:lnTo>
                    <a:lnTo>
                      <a:pt x="20" y="5"/>
                    </a:lnTo>
                    <a:lnTo>
                      <a:pt x="25" y="2"/>
                    </a:lnTo>
                    <a:lnTo>
                      <a:pt x="29" y="0"/>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52" name="Freeform 101"/>
              <p:cNvSpPr>
                <a:spLocks/>
              </p:cNvSpPr>
              <p:nvPr/>
            </p:nvSpPr>
            <p:spPr bwMode="auto">
              <a:xfrm>
                <a:off x="5107" y="2502"/>
                <a:ext cx="21" cy="18"/>
              </a:xfrm>
              <a:custGeom>
                <a:avLst/>
                <a:gdLst>
                  <a:gd name="T0" fmla="*/ 1 w 42"/>
                  <a:gd name="T1" fmla="*/ 0 h 36"/>
                  <a:gd name="T2" fmla="*/ 1 w 42"/>
                  <a:gd name="T3" fmla="*/ 1 h 36"/>
                  <a:gd name="T4" fmla="*/ 1 w 42"/>
                  <a:gd name="T5" fmla="*/ 1 h 36"/>
                  <a:gd name="T6" fmla="*/ 1 w 42"/>
                  <a:gd name="T7" fmla="*/ 1 h 36"/>
                  <a:gd name="T8" fmla="*/ 1 w 42"/>
                  <a:gd name="T9" fmla="*/ 1 h 36"/>
                  <a:gd name="T10" fmla="*/ 1 w 42"/>
                  <a:gd name="T11" fmla="*/ 1 h 36"/>
                  <a:gd name="T12" fmla="*/ 1 w 42"/>
                  <a:gd name="T13" fmla="*/ 1 h 36"/>
                  <a:gd name="T14" fmla="*/ 1 w 42"/>
                  <a:gd name="T15" fmla="*/ 1 h 36"/>
                  <a:gd name="T16" fmla="*/ 1 w 42"/>
                  <a:gd name="T17" fmla="*/ 1 h 36"/>
                  <a:gd name="T18" fmla="*/ 1 w 42"/>
                  <a:gd name="T19" fmla="*/ 1 h 36"/>
                  <a:gd name="T20" fmla="*/ 1 w 42"/>
                  <a:gd name="T21" fmla="*/ 1 h 36"/>
                  <a:gd name="T22" fmla="*/ 1 w 42"/>
                  <a:gd name="T23" fmla="*/ 1 h 36"/>
                  <a:gd name="T24" fmla="*/ 1 w 42"/>
                  <a:gd name="T25" fmla="*/ 1 h 36"/>
                  <a:gd name="T26" fmla="*/ 1 w 42"/>
                  <a:gd name="T27" fmla="*/ 1 h 36"/>
                  <a:gd name="T28" fmla="*/ 0 w 42"/>
                  <a:gd name="T29" fmla="*/ 1 h 36"/>
                  <a:gd name="T30" fmla="*/ 0 w 42"/>
                  <a:gd name="T31" fmla="*/ 1 h 36"/>
                  <a:gd name="T32" fmla="*/ 1 w 42"/>
                  <a:gd name="T33" fmla="*/ 1 h 36"/>
                  <a:gd name="T34" fmla="*/ 1 w 42"/>
                  <a:gd name="T35" fmla="*/ 1 h 36"/>
                  <a:gd name="T36" fmla="*/ 1 w 42"/>
                  <a:gd name="T37" fmla="*/ 1 h 36"/>
                  <a:gd name="T38" fmla="*/ 1 w 42"/>
                  <a:gd name="T39" fmla="*/ 1 h 36"/>
                  <a:gd name="T40" fmla="*/ 1 w 42"/>
                  <a:gd name="T41" fmla="*/ 1 h 36"/>
                  <a:gd name="T42" fmla="*/ 1 w 42"/>
                  <a:gd name="T43" fmla="*/ 1 h 36"/>
                  <a:gd name="T44" fmla="*/ 1 w 42"/>
                  <a:gd name="T45" fmla="*/ 0 h 36"/>
                  <a:gd name="T46" fmla="*/ 1 w 42"/>
                  <a:gd name="T47" fmla="*/ 0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2"/>
                  <a:gd name="T73" fmla="*/ 0 h 36"/>
                  <a:gd name="T74" fmla="*/ 42 w 4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2" h="36">
                    <a:moveTo>
                      <a:pt x="21" y="0"/>
                    </a:moveTo>
                    <a:lnTo>
                      <a:pt x="29" y="1"/>
                    </a:lnTo>
                    <a:lnTo>
                      <a:pt x="35" y="4"/>
                    </a:lnTo>
                    <a:lnTo>
                      <a:pt x="40" y="7"/>
                    </a:lnTo>
                    <a:lnTo>
                      <a:pt x="42" y="9"/>
                    </a:lnTo>
                    <a:lnTo>
                      <a:pt x="42" y="13"/>
                    </a:lnTo>
                    <a:lnTo>
                      <a:pt x="38" y="18"/>
                    </a:lnTo>
                    <a:lnTo>
                      <a:pt x="34" y="20"/>
                    </a:lnTo>
                    <a:lnTo>
                      <a:pt x="29" y="22"/>
                    </a:lnTo>
                    <a:lnTo>
                      <a:pt x="24" y="25"/>
                    </a:lnTo>
                    <a:lnTo>
                      <a:pt x="19" y="27"/>
                    </a:lnTo>
                    <a:lnTo>
                      <a:pt x="12" y="29"/>
                    </a:lnTo>
                    <a:lnTo>
                      <a:pt x="8" y="32"/>
                    </a:lnTo>
                    <a:lnTo>
                      <a:pt x="3" y="34"/>
                    </a:lnTo>
                    <a:lnTo>
                      <a:pt x="0" y="36"/>
                    </a:lnTo>
                    <a:lnTo>
                      <a:pt x="0" y="29"/>
                    </a:lnTo>
                    <a:lnTo>
                      <a:pt x="3" y="25"/>
                    </a:lnTo>
                    <a:lnTo>
                      <a:pt x="6" y="19"/>
                    </a:lnTo>
                    <a:lnTo>
                      <a:pt x="12" y="16"/>
                    </a:lnTo>
                    <a:lnTo>
                      <a:pt x="15" y="12"/>
                    </a:lnTo>
                    <a:lnTo>
                      <a:pt x="18" y="9"/>
                    </a:lnTo>
                    <a:lnTo>
                      <a:pt x="20" y="4"/>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53" name="Freeform 102"/>
              <p:cNvSpPr>
                <a:spLocks/>
              </p:cNvSpPr>
              <p:nvPr/>
            </p:nvSpPr>
            <p:spPr bwMode="auto">
              <a:xfrm>
                <a:off x="4746" y="2505"/>
                <a:ext cx="9" cy="34"/>
              </a:xfrm>
              <a:custGeom>
                <a:avLst/>
                <a:gdLst>
                  <a:gd name="T0" fmla="*/ 1 w 17"/>
                  <a:gd name="T1" fmla="*/ 0 h 69"/>
                  <a:gd name="T2" fmla="*/ 1 w 17"/>
                  <a:gd name="T3" fmla="*/ 0 h 69"/>
                  <a:gd name="T4" fmla="*/ 1 w 17"/>
                  <a:gd name="T5" fmla="*/ 0 h 69"/>
                  <a:gd name="T6" fmla="*/ 1 w 17"/>
                  <a:gd name="T7" fmla="*/ 0 h 69"/>
                  <a:gd name="T8" fmla="*/ 1 w 17"/>
                  <a:gd name="T9" fmla="*/ 0 h 69"/>
                  <a:gd name="T10" fmla="*/ 1 w 17"/>
                  <a:gd name="T11" fmla="*/ 0 h 69"/>
                  <a:gd name="T12" fmla="*/ 1 w 17"/>
                  <a:gd name="T13" fmla="*/ 0 h 69"/>
                  <a:gd name="T14" fmla="*/ 1 w 17"/>
                  <a:gd name="T15" fmla="*/ 0 h 69"/>
                  <a:gd name="T16" fmla="*/ 1 w 17"/>
                  <a:gd name="T17" fmla="*/ 0 h 69"/>
                  <a:gd name="T18" fmla="*/ 1 w 17"/>
                  <a:gd name="T19" fmla="*/ 0 h 69"/>
                  <a:gd name="T20" fmla="*/ 1 w 17"/>
                  <a:gd name="T21" fmla="*/ 0 h 69"/>
                  <a:gd name="T22" fmla="*/ 1 w 17"/>
                  <a:gd name="T23" fmla="*/ 0 h 69"/>
                  <a:gd name="T24" fmla="*/ 1 w 17"/>
                  <a:gd name="T25" fmla="*/ 0 h 69"/>
                  <a:gd name="T26" fmla="*/ 1 w 17"/>
                  <a:gd name="T27" fmla="*/ 0 h 69"/>
                  <a:gd name="T28" fmla="*/ 1 w 17"/>
                  <a:gd name="T29" fmla="*/ 0 h 69"/>
                  <a:gd name="T30" fmla="*/ 1 w 17"/>
                  <a:gd name="T31" fmla="*/ 0 h 69"/>
                  <a:gd name="T32" fmla="*/ 1 w 17"/>
                  <a:gd name="T33" fmla="*/ 0 h 69"/>
                  <a:gd name="T34" fmla="*/ 0 w 17"/>
                  <a:gd name="T35" fmla="*/ 0 h 69"/>
                  <a:gd name="T36" fmla="*/ 0 w 17"/>
                  <a:gd name="T37" fmla="*/ 0 h 69"/>
                  <a:gd name="T38" fmla="*/ 0 w 17"/>
                  <a:gd name="T39" fmla="*/ 0 h 69"/>
                  <a:gd name="T40" fmla="*/ 1 w 17"/>
                  <a:gd name="T41" fmla="*/ 0 h 69"/>
                  <a:gd name="T42" fmla="*/ 1 w 17"/>
                  <a:gd name="T43" fmla="*/ 0 h 69"/>
                  <a:gd name="T44" fmla="*/ 1 w 17"/>
                  <a:gd name="T45" fmla="*/ 0 h 69"/>
                  <a:gd name="T46" fmla="*/ 1 w 17"/>
                  <a:gd name="T47" fmla="*/ 0 h 69"/>
                  <a:gd name="T48" fmla="*/ 1 w 17"/>
                  <a:gd name="T49" fmla="*/ 0 h 69"/>
                  <a:gd name="T50" fmla="*/ 1 w 17"/>
                  <a:gd name="T51" fmla="*/ 0 h 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69"/>
                  <a:gd name="T80" fmla="*/ 17 w 17"/>
                  <a:gd name="T81" fmla="*/ 69 h 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69">
                    <a:moveTo>
                      <a:pt x="12" y="0"/>
                    </a:moveTo>
                    <a:lnTo>
                      <a:pt x="12" y="5"/>
                    </a:lnTo>
                    <a:lnTo>
                      <a:pt x="12" y="9"/>
                    </a:lnTo>
                    <a:lnTo>
                      <a:pt x="13" y="14"/>
                    </a:lnTo>
                    <a:lnTo>
                      <a:pt x="13" y="20"/>
                    </a:lnTo>
                    <a:lnTo>
                      <a:pt x="13" y="25"/>
                    </a:lnTo>
                    <a:lnTo>
                      <a:pt x="14" y="31"/>
                    </a:lnTo>
                    <a:lnTo>
                      <a:pt x="14" y="36"/>
                    </a:lnTo>
                    <a:lnTo>
                      <a:pt x="15" y="42"/>
                    </a:lnTo>
                    <a:lnTo>
                      <a:pt x="15" y="49"/>
                    </a:lnTo>
                    <a:lnTo>
                      <a:pt x="16" y="56"/>
                    </a:lnTo>
                    <a:lnTo>
                      <a:pt x="16" y="62"/>
                    </a:lnTo>
                    <a:lnTo>
                      <a:pt x="17" y="69"/>
                    </a:lnTo>
                    <a:lnTo>
                      <a:pt x="12" y="66"/>
                    </a:lnTo>
                    <a:lnTo>
                      <a:pt x="8" y="65"/>
                    </a:lnTo>
                    <a:lnTo>
                      <a:pt x="6" y="62"/>
                    </a:lnTo>
                    <a:lnTo>
                      <a:pt x="5" y="60"/>
                    </a:lnTo>
                    <a:lnTo>
                      <a:pt x="0" y="52"/>
                    </a:lnTo>
                    <a:lnTo>
                      <a:pt x="0" y="46"/>
                    </a:lnTo>
                    <a:lnTo>
                      <a:pt x="0" y="38"/>
                    </a:lnTo>
                    <a:lnTo>
                      <a:pt x="3" y="30"/>
                    </a:lnTo>
                    <a:lnTo>
                      <a:pt x="6" y="22"/>
                    </a:lnTo>
                    <a:lnTo>
                      <a:pt x="8" y="14"/>
                    </a:lnTo>
                    <a:lnTo>
                      <a:pt x="10" y="7"/>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54" name="Freeform 103"/>
              <p:cNvSpPr>
                <a:spLocks/>
              </p:cNvSpPr>
              <p:nvPr/>
            </p:nvSpPr>
            <p:spPr bwMode="auto">
              <a:xfrm>
                <a:off x="5234" y="2507"/>
                <a:ext cx="6" cy="6"/>
              </a:xfrm>
              <a:custGeom>
                <a:avLst/>
                <a:gdLst>
                  <a:gd name="T0" fmla="*/ 1 w 12"/>
                  <a:gd name="T1" fmla="*/ 0 h 11"/>
                  <a:gd name="T2" fmla="*/ 1 w 12"/>
                  <a:gd name="T3" fmla="*/ 1 h 11"/>
                  <a:gd name="T4" fmla="*/ 1 w 12"/>
                  <a:gd name="T5" fmla="*/ 1 h 11"/>
                  <a:gd name="T6" fmla="*/ 1 w 12"/>
                  <a:gd name="T7" fmla="*/ 1 h 11"/>
                  <a:gd name="T8" fmla="*/ 0 w 12"/>
                  <a:gd name="T9" fmla="*/ 1 h 11"/>
                  <a:gd name="T10" fmla="*/ 0 w 12"/>
                  <a:gd name="T11" fmla="*/ 1 h 11"/>
                  <a:gd name="T12" fmla="*/ 1 w 12"/>
                  <a:gd name="T13" fmla="*/ 1 h 11"/>
                  <a:gd name="T14" fmla="*/ 1 w 12"/>
                  <a:gd name="T15" fmla="*/ 1 h 11"/>
                  <a:gd name="T16" fmla="*/ 1 w 12"/>
                  <a:gd name="T17" fmla="*/ 0 h 11"/>
                  <a:gd name="T18" fmla="*/ 1 w 12"/>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
                  <a:gd name="T31" fmla="*/ 0 h 11"/>
                  <a:gd name="T32" fmla="*/ 12 w 12"/>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 h="11">
                    <a:moveTo>
                      <a:pt x="11" y="0"/>
                    </a:moveTo>
                    <a:lnTo>
                      <a:pt x="12" y="4"/>
                    </a:lnTo>
                    <a:lnTo>
                      <a:pt x="10" y="8"/>
                    </a:lnTo>
                    <a:lnTo>
                      <a:pt x="6" y="11"/>
                    </a:lnTo>
                    <a:lnTo>
                      <a:pt x="0" y="11"/>
                    </a:lnTo>
                    <a:lnTo>
                      <a:pt x="0" y="7"/>
                    </a:lnTo>
                    <a:lnTo>
                      <a:pt x="3" y="4"/>
                    </a:lnTo>
                    <a:lnTo>
                      <a:pt x="8" y="2"/>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55" name="Freeform 104"/>
              <p:cNvSpPr>
                <a:spLocks/>
              </p:cNvSpPr>
              <p:nvPr/>
            </p:nvSpPr>
            <p:spPr bwMode="auto">
              <a:xfrm>
                <a:off x="5248" y="2510"/>
                <a:ext cx="4" cy="20"/>
              </a:xfrm>
              <a:custGeom>
                <a:avLst/>
                <a:gdLst>
                  <a:gd name="T0" fmla="*/ 1 w 8"/>
                  <a:gd name="T1" fmla="*/ 0 h 40"/>
                  <a:gd name="T2" fmla="*/ 1 w 8"/>
                  <a:gd name="T3" fmla="*/ 1 h 40"/>
                  <a:gd name="T4" fmla="*/ 1 w 8"/>
                  <a:gd name="T5" fmla="*/ 1 h 40"/>
                  <a:gd name="T6" fmla="*/ 1 w 8"/>
                  <a:gd name="T7" fmla="*/ 1 h 40"/>
                  <a:gd name="T8" fmla="*/ 1 w 8"/>
                  <a:gd name="T9" fmla="*/ 1 h 40"/>
                  <a:gd name="T10" fmla="*/ 1 w 8"/>
                  <a:gd name="T11" fmla="*/ 1 h 40"/>
                  <a:gd name="T12" fmla="*/ 1 w 8"/>
                  <a:gd name="T13" fmla="*/ 1 h 40"/>
                  <a:gd name="T14" fmla="*/ 1 w 8"/>
                  <a:gd name="T15" fmla="*/ 1 h 40"/>
                  <a:gd name="T16" fmla="*/ 1 w 8"/>
                  <a:gd name="T17" fmla="*/ 1 h 40"/>
                  <a:gd name="T18" fmla="*/ 1 w 8"/>
                  <a:gd name="T19" fmla="*/ 1 h 40"/>
                  <a:gd name="T20" fmla="*/ 1 w 8"/>
                  <a:gd name="T21" fmla="*/ 1 h 40"/>
                  <a:gd name="T22" fmla="*/ 1 w 8"/>
                  <a:gd name="T23" fmla="*/ 1 h 40"/>
                  <a:gd name="T24" fmla="*/ 1 w 8"/>
                  <a:gd name="T25" fmla="*/ 1 h 40"/>
                  <a:gd name="T26" fmla="*/ 0 w 8"/>
                  <a:gd name="T27" fmla="*/ 1 h 40"/>
                  <a:gd name="T28" fmla="*/ 0 w 8"/>
                  <a:gd name="T29" fmla="*/ 1 h 40"/>
                  <a:gd name="T30" fmla="*/ 0 w 8"/>
                  <a:gd name="T31" fmla="*/ 1 h 40"/>
                  <a:gd name="T32" fmla="*/ 0 w 8"/>
                  <a:gd name="T33" fmla="*/ 1 h 40"/>
                  <a:gd name="T34" fmla="*/ 0 w 8"/>
                  <a:gd name="T35" fmla="*/ 1 h 40"/>
                  <a:gd name="T36" fmla="*/ 1 w 8"/>
                  <a:gd name="T37" fmla="*/ 0 h 40"/>
                  <a:gd name="T38" fmla="*/ 1 w 8"/>
                  <a:gd name="T39" fmla="*/ 0 h 4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
                  <a:gd name="T61" fmla="*/ 0 h 40"/>
                  <a:gd name="T62" fmla="*/ 8 w 8"/>
                  <a:gd name="T63" fmla="*/ 40 h 4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 h="40">
                    <a:moveTo>
                      <a:pt x="2" y="0"/>
                    </a:moveTo>
                    <a:lnTo>
                      <a:pt x="2" y="4"/>
                    </a:lnTo>
                    <a:lnTo>
                      <a:pt x="3" y="10"/>
                    </a:lnTo>
                    <a:lnTo>
                      <a:pt x="4" y="14"/>
                    </a:lnTo>
                    <a:lnTo>
                      <a:pt x="5" y="19"/>
                    </a:lnTo>
                    <a:lnTo>
                      <a:pt x="6" y="23"/>
                    </a:lnTo>
                    <a:lnTo>
                      <a:pt x="7" y="29"/>
                    </a:lnTo>
                    <a:lnTo>
                      <a:pt x="7" y="34"/>
                    </a:lnTo>
                    <a:lnTo>
                      <a:pt x="8" y="40"/>
                    </a:lnTo>
                    <a:lnTo>
                      <a:pt x="6" y="40"/>
                    </a:lnTo>
                    <a:lnTo>
                      <a:pt x="4" y="40"/>
                    </a:lnTo>
                    <a:lnTo>
                      <a:pt x="2" y="35"/>
                    </a:lnTo>
                    <a:lnTo>
                      <a:pt x="2" y="30"/>
                    </a:lnTo>
                    <a:lnTo>
                      <a:pt x="0" y="24"/>
                    </a:lnTo>
                    <a:lnTo>
                      <a:pt x="0" y="20"/>
                    </a:lnTo>
                    <a:lnTo>
                      <a:pt x="0" y="15"/>
                    </a:lnTo>
                    <a:lnTo>
                      <a:pt x="0" y="10"/>
                    </a:lnTo>
                    <a:lnTo>
                      <a:pt x="0" y="4"/>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56" name="Freeform 105"/>
              <p:cNvSpPr>
                <a:spLocks/>
              </p:cNvSpPr>
              <p:nvPr/>
            </p:nvSpPr>
            <p:spPr bwMode="auto">
              <a:xfrm>
                <a:off x="4776" y="2512"/>
                <a:ext cx="13" cy="68"/>
              </a:xfrm>
              <a:custGeom>
                <a:avLst/>
                <a:gdLst>
                  <a:gd name="T0" fmla="*/ 1 w 26"/>
                  <a:gd name="T1" fmla="*/ 0 h 137"/>
                  <a:gd name="T2" fmla="*/ 1 w 26"/>
                  <a:gd name="T3" fmla="*/ 0 h 137"/>
                  <a:gd name="T4" fmla="*/ 1 w 26"/>
                  <a:gd name="T5" fmla="*/ 0 h 137"/>
                  <a:gd name="T6" fmla="*/ 1 w 26"/>
                  <a:gd name="T7" fmla="*/ 0 h 137"/>
                  <a:gd name="T8" fmla="*/ 1 w 26"/>
                  <a:gd name="T9" fmla="*/ 0 h 137"/>
                  <a:gd name="T10" fmla="*/ 1 w 26"/>
                  <a:gd name="T11" fmla="*/ 0 h 137"/>
                  <a:gd name="T12" fmla="*/ 1 w 26"/>
                  <a:gd name="T13" fmla="*/ 0 h 137"/>
                  <a:gd name="T14" fmla="*/ 1 w 26"/>
                  <a:gd name="T15" fmla="*/ 0 h 137"/>
                  <a:gd name="T16" fmla="*/ 1 w 26"/>
                  <a:gd name="T17" fmla="*/ 0 h 137"/>
                  <a:gd name="T18" fmla="*/ 1 w 26"/>
                  <a:gd name="T19" fmla="*/ 0 h 137"/>
                  <a:gd name="T20" fmla="*/ 1 w 26"/>
                  <a:gd name="T21" fmla="*/ 0 h 137"/>
                  <a:gd name="T22" fmla="*/ 1 w 26"/>
                  <a:gd name="T23" fmla="*/ 0 h 137"/>
                  <a:gd name="T24" fmla="*/ 1 w 26"/>
                  <a:gd name="T25" fmla="*/ 0 h 137"/>
                  <a:gd name="T26" fmla="*/ 1 w 26"/>
                  <a:gd name="T27" fmla="*/ 0 h 137"/>
                  <a:gd name="T28" fmla="*/ 1 w 26"/>
                  <a:gd name="T29" fmla="*/ 0 h 137"/>
                  <a:gd name="T30" fmla="*/ 1 w 26"/>
                  <a:gd name="T31" fmla="*/ 0 h 137"/>
                  <a:gd name="T32" fmla="*/ 1 w 26"/>
                  <a:gd name="T33" fmla="*/ 0 h 137"/>
                  <a:gd name="T34" fmla="*/ 1 w 26"/>
                  <a:gd name="T35" fmla="*/ 0 h 137"/>
                  <a:gd name="T36" fmla="*/ 1 w 26"/>
                  <a:gd name="T37" fmla="*/ 0 h 137"/>
                  <a:gd name="T38" fmla="*/ 1 w 26"/>
                  <a:gd name="T39" fmla="*/ 0 h 137"/>
                  <a:gd name="T40" fmla="*/ 1 w 26"/>
                  <a:gd name="T41" fmla="*/ 0 h 137"/>
                  <a:gd name="T42" fmla="*/ 1 w 26"/>
                  <a:gd name="T43" fmla="*/ 0 h 137"/>
                  <a:gd name="T44" fmla="*/ 1 w 26"/>
                  <a:gd name="T45" fmla="*/ 0 h 137"/>
                  <a:gd name="T46" fmla="*/ 1 w 26"/>
                  <a:gd name="T47" fmla="*/ 0 h 137"/>
                  <a:gd name="T48" fmla="*/ 1 w 26"/>
                  <a:gd name="T49" fmla="*/ 0 h 137"/>
                  <a:gd name="T50" fmla="*/ 1 w 26"/>
                  <a:gd name="T51" fmla="*/ 0 h 137"/>
                  <a:gd name="T52" fmla="*/ 1 w 26"/>
                  <a:gd name="T53" fmla="*/ 0 h 137"/>
                  <a:gd name="T54" fmla="*/ 1 w 26"/>
                  <a:gd name="T55" fmla="*/ 0 h 137"/>
                  <a:gd name="T56" fmla="*/ 1 w 26"/>
                  <a:gd name="T57" fmla="*/ 0 h 137"/>
                  <a:gd name="T58" fmla="*/ 1 w 26"/>
                  <a:gd name="T59" fmla="*/ 0 h 137"/>
                  <a:gd name="T60" fmla="*/ 1 w 26"/>
                  <a:gd name="T61" fmla="*/ 0 h 137"/>
                  <a:gd name="T62" fmla="*/ 1 w 26"/>
                  <a:gd name="T63" fmla="*/ 0 h 137"/>
                  <a:gd name="T64" fmla="*/ 1 w 26"/>
                  <a:gd name="T65" fmla="*/ 0 h 137"/>
                  <a:gd name="T66" fmla="*/ 1 w 26"/>
                  <a:gd name="T67" fmla="*/ 0 h 137"/>
                  <a:gd name="T68" fmla="*/ 1 w 26"/>
                  <a:gd name="T69" fmla="*/ 0 h 137"/>
                  <a:gd name="T70" fmla="*/ 1 w 26"/>
                  <a:gd name="T71" fmla="*/ 0 h 137"/>
                  <a:gd name="T72" fmla="*/ 1 w 26"/>
                  <a:gd name="T73" fmla="*/ 0 h 137"/>
                  <a:gd name="T74" fmla="*/ 1 w 26"/>
                  <a:gd name="T75" fmla="*/ 0 h 137"/>
                  <a:gd name="T76" fmla="*/ 0 w 26"/>
                  <a:gd name="T77" fmla="*/ 0 h 137"/>
                  <a:gd name="T78" fmla="*/ 0 w 26"/>
                  <a:gd name="T79" fmla="*/ 0 h 137"/>
                  <a:gd name="T80" fmla="*/ 1 w 26"/>
                  <a:gd name="T81" fmla="*/ 0 h 137"/>
                  <a:gd name="T82" fmla="*/ 1 w 26"/>
                  <a:gd name="T83" fmla="*/ 0 h 137"/>
                  <a:gd name="T84" fmla="*/ 1 w 26"/>
                  <a:gd name="T85" fmla="*/ 0 h 137"/>
                  <a:gd name="T86" fmla="*/ 1 w 26"/>
                  <a:gd name="T87" fmla="*/ 0 h 137"/>
                  <a:gd name="T88" fmla="*/ 1 w 26"/>
                  <a:gd name="T89" fmla="*/ 0 h 137"/>
                  <a:gd name="T90" fmla="*/ 1 w 26"/>
                  <a:gd name="T91" fmla="*/ 0 h 137"/>
                  <a:gd name="T92" fmla="*/ 1 w 26"/>
                  <a:gd name="T93" fmla="*/ 0 h 137"/>
                  <a:gd name="T94" fmla="*/ 1 w 26"/>
                  <a:gd name="T95" fmla="*/ 0 h 137"/>
                  <a:gd name="T96" fmla="*/ 1 w 26"/>
                  <a:gd name="T97" fmla="*/ 0 h 137"/>
                  <a:gd name="T98" fmla="*/ 1 w 26"/>
                  <a:gd name="T99" fmla="*/ 0 h 1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
                  <a:gd name="T151" fmla="*/ 0 h 137"/>
                  <a:gd name="T152" fmla="*/ 26 w 26"/>
                  <a:gd name="T153" fmla="*/ 137 h 13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 h="137">
                    <a:moveTo>
                      <a:pt x="11" y="0"/>
                    </a:moveTo>
                    <a:lnTo>
                      <a:pt x="11" y="7"/>
                    </a:lnTo>
                    <a:lnTo>
                      <a:pt x="13" y="13"/>
                    </a:lnTo>
                    <a:lnTo>
                      <a:pt x="13" y="18"/>
                    </a:lnTo>
                    <a:lnTo>
                      <a:pt x="14" y="26"/>
                    </a:lnTo>
                    <a:lnTo>
                      <a:pt x="15" y="31"/>
                    </a:lnTo>
                    <a:lnTo>
                      <a:pt x="15" y="37"/>
                    </a:lnTo>
                    <a:lnTo>
                      <a:pt x="16" y="43"/>
                    </a:lnTo>
                    <a:lnTo>
                      <a:pt x="17" y="50"/>
                    </a:lnTo>
                    <a:lnTo>
                      <a:pt x="17" y="54"/>
                    </a:lnTo>
                    <a:lnTo>
                      <a:pt x="18" y="60"/>
                    </a:lnTo>
                    <a:lnTo>
                      <a:pt x="18" y="65"/>
                    </a:lnTo>
                    <a:lnTo>
                      <a:pt x="19" y="71"/>
                    </a:lnTo>
                    <a:lnTo>
                      <a:pt x="19" y="75"/>
                    </a:lnTo>
                    <a:lnTo>
                      <a:pt x="20" y="82"/>
                    </a:lnTo>
                    <a:lnTo>
                      <a:pt x="20" y="87"/>
                    </a:lnTo>
                    <a:lnTo>
                      <a:pt x="22" y="92"/>
                    </a:lnTo>
                    <a:lnTo>
                      <a:pt x="22" y="98"/>
                    </a:lnTo>
                    <a:lnTo>
                      <a:pt x="22" y="103"/>
                    </a:lnTo>
                    <a:lnTo>
                      <a:pt x="23" y="108"/>
                    </a:lnTo>
                    <a:lnTo>
                      <a:pt x="24" y="115"/>
                    </a:lnTo>
                    <a:lnTo>
                      <a:pt x="24" y="120"/>
                    </a:lnTo>
                    <a:lnTo>
                      <a:pt x="25" y="125"/>
                    </a:lnTo>
                    <a:lnTo>
                      <a:pt x="25" y="130"/>
                    </a:lnTo>
                    <a:lnTo>
                      <a:pt x="26" y="137"/>
                    </a:lnTo>
                    <a:lnTo>
                      <a:pt x="22" y="129"/>
                    </a:lnTo>
                    <a:lnTo>
                      <a:pt x="19" y="124"/>
                    </a:lnTo>
                    <a:lnTo>
                      <a:pt x="16" y="118"/>
                    </a:lnTo>
                    <a:lnTo>
                      <a:pt x="14" y="111"/>
                    </a:lnTo>
                    <a:lnTo>
                      <a:pt x="11" y="105"/>
                    </a:lnTo>
                    <a:lnTo>
                      <a:pt x="9" y="99"/>
                    </a:lnTo>
                    <a:lnTo>
                      <a:pt x="7" y="92"/>
                    </a:lnTo>
                    <a:lnTo>
                      <a:pt x="6" y="86"/>
                    </a:lnTo>
                    <a:lnTo>
                      <a:pt x="4" y="80"/>
                    </a:lnTo>
                    <a:lnTo>
                      <a:pt x="3" y="75"/>
                    </a:lnTo>
                    <a:lnTo>
                      <a:pt x="2" y="69"/>
                    </a:lnTo>
                    <a:lnTo>
                      <a:pt x="2" y="64"/>
                    </a:lnTo>
                    <a:lnTo>
                      <a:pt x="1" y="57"/>
                    </a:lnTo>
                    <a:lnTo>
                      <a:pt x="0" y="52"/>
                    </a:lnTo>
                    <a:lnTo>
                      <a:pt x="0" y="48"/>
                    </a:lnTo>
                    <a:lnTo>
                      <a:pt x="1" y="43"/>
                    </a:lnTo>
                    <a:lnTo>
                      <a:pt x="1" y="36"/>
                    </a:lnTo>
                    <a:lnTo>
                      <a:pt x="1" y="31"/>
                    </a:lnTo>
                    <a:lnTo>
                      <a:pt x="2" y="26"/>
                    </a:lnTo>
                    <a:lnTo>
                      <a:pt x="4" y="20"/>
                    </a:lnTo>
                    <a:lnTo>
                      <a:pt x="5" y="15"/>
                    </a:lnTo>
                    <a:lnTo>
                      <a:pt x="6" y="10"/>
                    </a:lnTo>
                    <a:lnTo>
                      <a:pt x="8" y="6"/>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57" name="Freeform 106"/>
              <p:cNvSpPr>
                <a:spLocks/>
              </p:cNvSpPr>
              <p:nvPr/>
            </p:nvSpPr>
            <p:spPr bwMode="auto">
              <a:xfrm>
                <a:off x="5019" y="2529"/>
                <a:ext cx="25" cy="22"/>
              </a:xfrm>
              <a:custGeom>
                <a:avLst/>
                <a:gdLst>
                  <a:gd name="T0" fmla="*/ 0 w 51"/>
                  <a:gd name="T1" fmla="*/ 1 h 44"/>
                  <a:gd name="T2" fmla="*/ 0 w 51"/>
                  <a:gd name="T3" fmla="*/ 0 h 44"/>
                  <a:gd name="T4" fmla="*/ 0 w 51"/>
                  <a:gd name="T5" fmla="*/ 0 h 44"/>
                  <a:gd name="T6" fmla="*/ 0 w 51"/>
                  <a:gd name="T7" fmla="*/ 0 h 44"/>
                  <a:gd name="T8" fmla="*/ 0 w 51"/>
                  <a:gd name="T9" fmla="*/ 1 h 44"/>
                  <a:gd name="T10" fmla="*/ 0 w 51"/>
                  <a:gd name="T11" fmla="*/ 1 h 44"/>
                  <a:gd name="T12" fmla="*/ 0 w 51"/>
                  <a:gd name="T13" fmla="*/ 1 h 44"/>
                  <a:gd name="T14" fmla="*/ 0 w 51"/>
                  <a:gd name="T15" fmla="*/ 1 h 44"/>
                  <a:gd name="T16" fmla="*/ 0 w 51"/>
                  <a:gd name="T17" fmla="*/ 1 h 44"/>
                  <a:gd name="T18" fmla="*/ 0 w 51"/>
                  <a:gd name="T19" fmla="*/ 1 h 44"/>
                  <a:gd name="T20" fmla="*/ 0 w 51"/>
                  <a:gd name="T21" fmla="*/ 1 h 44"/>
                  <a:gd name="T22" fmla="*/ 0 w 51"/>
                  <a:gd name="T23" fmla="*/ 1 h 44"/>
                  <a:gd name="T24" fmla="*/ 0 w 51"/>
                  <a:gd name="T25" fmla="*/ 1 h 44"/>
                  <a:gd name="T26" fmla="*/ 0 w 51"/>
                  <a:gd name="T27" fmla="*/ 1 h 44"/>
                  <a:gd name="T28" fmla="*/ 0 w 51"/>
                  <a:gd name="T29" fmla="*/ 1 h 44"/>
                  <a:gd name="T30" fmla="*/ 0 w 51"/>
                  <a:gd name="T31" fmla="*/ 1 h 44"/>
                  <a:gd name="T32" fmla="*/ 0 w 51"/>
                  <a:gd name="T33" fmla="*/ 1 h 44"/>
                  <a:gd name="T34" fmla="*/ 0 w 51"/>
                  <a:gd name="T35" fmla="*/ 1 h 44"/>
                  <a:gd name="T36" fmla="*/ 0 w 51"/>
                  <a:gd name="T37" fmla="*/ 1 h 44"/>
                  <a:gd name="T38" fmla="*/ 0 w 51"/>
                  <a:gd name="T39" fmla="*/ 1 h 44"/>
                  <a:gd name="T40" fmla="*/ 0 w 51"/>
                  <a:gd name="T41" fmla="*/ 1 h 44"/>
                  <a:gd name="T42" fmla="*/ 0 w 51"/>
                  <a:gd name="T43" fmla="*/ 1 h 44"/>
                  <a:gd name="T44" fmla="*/ 0 w 51"/>
                  <a:gd name="T45" fmla="*/ 1 h 44"/>
                  <a:gd name="T46" fmla="*/ 0 w 51"/>
                  <a:gd name="T47" fmla="*/ 1 h 44"/>
                  <a:gd name="T48" fmla="*/ 0 w 51"/>
                  <a:gd name="T49" fmla="*/ 1 h 44"/>
                  <a:gd name="T50" fmla="*/ 0 w 51"/>
                  <a:gd name="T51" fmla="*/ 1 h 44"/>
                  <a:gd name="T52" fmla="*/ 0 w 51"/>
                  <a:gd name="T53" fmla="*/ 1 h 44"/>
                  <a:gd name="T54" fmla="*/ 0 w 51"/>
                  <a:gd name="T55" fmla="*/ 1 h 44"/>
                  <a:gd name="T56" fmla="*/ 0 w 51"/>
                  <a:gd name="T57" fmla="*/ 1 h 44"/>
                  <a:gd name="T58" fmla="*/ 0 w 51"/>
                  <a:gd name="T59" fmla="*/ 1 h 4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1"/>
                  <a:gd name="T91" fmla="*/ 0 h 44"/>
                  <a:gd name="T92" fmla="*/ 51 w 51"/>
                  <a:gd name="T93" fmla="*/ 44 h 4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1" h="44">
                    <a:moveTo>
                      <a:pt x="16" y="2"/>
                    </a:moveTo>
                    <a:lnTo>
                      <a:pt x="22" y="0"/>
                    </a:lnTo>
                    <a:lnTo>
                      <a:pt x="27" y="0"/>
                    </a:lnTo>
                    <a:lnTo>
                      <a:pt x="31" y="0"/>
                    </a:lnTo>
                    <a:lnTo>
                      <a:pt x="37" y="2"/>
                    </a:lnTo>
                    <a:lnTo>
                      <a:pt x="44" y="5"/>
                    </a:lnTo>
                    <a:lnTo>
                      <a:pt x="48" y="11"/>
                    </a:lnTo>
                    <a:lnTo>
                      <a:pt x="49" y="15"/>
                    </a:lnTo>
                    <a:lnTo>
                      <a:pt x="51" y="19"/>
                    </a:lnTo>
                    <a:lnTo>
                      <a:pt x="49" y="25"/>
                    </a:lnTo>
                    <a:lnTo>
                      <a:pt x="48" y="30"/>
                    </a:lnTo>
                    <a:lnTo>
                      <a:pt x="45" y="33"/>
                    </a:lnTo>
                    <a:lnTo>
                      <a:pt x="43" y="37"/>
                    </a:lnTo>
                    <a:lnTo>
                      <a:pt x="40" y="40"/>
                    </a:lnTo>
                    <a:lnTo>
                      <a:pt x="36" y="44"/>
                    </a:lnTo>
                    <a:lnTo>
                      <a:pt x="29" y="44"/>
                    </a:lnTo>
                    <a:lnTo>
                      <a:pt x="22" y="43"/>
                    </a:lnTo>
                    <a:lnTo>
                      <a:pt x="18" y="40"/>
                    </a:lnTo>
                    <a:lnTo>
                      <a:pt x="13" y="39"/>
                    </a:lnTo>
                    <a:lnTo>
                      <a:pt x="9" y="36"/>
                    </a:lnTo>
                    <a:lnTo>
                      <a:pt x="5" y="33"/>
                    </a:lnTo>
                    <a:lnTo>
                      <a:pt x="1" y="30"/>
                    </a:lnTo>
                    <a:lnTo>
                      <a:pt x="0" y="28"/>
                    </a:lnTo>
                    <a:lnTo>
                      <a:pt x="0" y="22"/>
                    </a:lnTo>
                    <a:lnTo>
                      <a:pt x="2" y="18"/>
                    </a:lnTo>
                    <a:lnTo>
                      <a:pt x="4" y="13"/>
                    </a:lnTo>
                    <a:lnTo>
                      <a:pt x="7" y="9"/>
                    </a:lnTo>
                    <a:lnTo>
                      <a:pt x="11" y="5"/>
                    </a:lnTo>
                    <a:lnTo>
                      <a:pt x="16" y="2"/>
                    </a:lnTo>
                    <a:close/>
                  </a:path>
                </a:pathLst>
              </a:custGeom>
              <a:solidFill>
                <a:srgbClr val="FFD6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58" name="Freeform 107"/>
              <p:cNvSpPr>
                <a:spLocks/>
              </p:cNvSpPr>
              <p:nvPr/>
            </p:nvSpPr>
            <p:spPr bwMode="auto">
              <a:xfrm>
                <a:off x="4694" y="2532"/>
                <a:ext cx="8" cy="63"/>
              </a:xfrm>
              <a:custGeom>
                <a:avLst/>
                <a:gdLst>
                  <a:gd name="T0" fmla="*/ 1 w 15"/>
                  <a:gd name="T1" fmla="*/ 0 h 128"/>
                  <a:gd name="T2" fmla="*/ 1 w 15"/>
                  <a:gd name="T3" fmla="*/ 0 h 128"/>
                  <a:gd name="T4" fmla="*/ 1 w 15"/>
                  <a:gd name="T5" fmla="*/ 0 h 128"/>
                  <a:gd name="T6" fmla="*/ 1 w 15"/>
                  <a:gd name="T7" fmla="*/ 0 h 128"/>
                  <a:gd name="T8" fmla="*/ 1 w 15"/>
                  <a:gd name="T9" fmla="*/ 0 h 128"/>
                  <a:gd name="T10" fmla="*/ 1 w 15"/>
                  <a:gd name="T11" fmla="*/ 0 h 128"/>
                  <a:gd name="T12" fmla="*/ 1 w 15"/>
                  <a:gd name="T13" fmla="*/ 0 h 128"/>
                  <a:gd name="T14" fmla="*/ 1 w 15"/>
                  <a:gd name="T15" fmla="*/ 0 h 128"/>
                  <a:gd name="T16" fmla="*/ 1 w 15"/>
                  <a:gd name="T17" fmla="*/ 0 h 128"/>
                  <a:gd name="T18" fmla="*/ 1 w 15"/>
                  <a:gd name="T19" fmla="*/ 0 h 128"/>
                  <a:gd name="T20" fmla="*/ 1 w 15"/>
                  <a:gd name="T21" fmla="*/ 0 h 128"/>
                  <a:gd name="T22" fmla="*/ 1 w 15"/>
                  <a:gd name="T23" fmla="*/ 0 h 128"/>
                  <a:gd name="T24" fmla="*/ 1 w 15"/>
                  <a:gd name="T25" fmla="*/ 0 h 128"/>
                  <a:gd name="T26" fmla="*/ 1 w 15"/>
                  <a:gd name="T27" fmla="*/ 0 h 128"/>
                  <a:gd name="T28" fmla="*/ 1 w 15"/>
                  <a:gd name="T29" fmla="*/ 0 h 128"/>
                  <a:gd name="T30" fmla="*/ 1 w 15"/>
                  <a:gd name="T31" fmla="*/ 0 h 128"/>
                  <a:gd name="T32" fmla="*/ 1 w 15"/>
                  <a:gd name="T33" fmla="*/ 0 h 128"/>
                  <a:gd name="T34" fmla="*/ 1 w 15"/>
                  <a:gd name="T35" fmla="*/ 0 h 128"/>
                  <a:gd name="T36" fmla="*/ 1 w 15"/>
                  <a:gd name="T37" fmla="*/ 0 h 128"/>
                  <a:gd name="T38" fmla="*/ 1 w 15"/>
                  <a:gd name="T39" fmla="*/ 0 h 128"/>
                  <a:gd name="T40" fmla="*/ 1 w 15"/>
                  <a:gd name="T41" fmla="*/ 0 h 128"/>
                  <a:gd name="T42" fmla="*/ 1 w 15"/>
                  <a:gd name="T43" fmla="*/ 0 h 128"/>
                  <a:gd name="T44" fmla="*/ 1 w 15"/>
                  <a:gd name="T45" fmla="*/ 0 h 128"/>
                  <a:gd name="T46" fmla="*/ 1 w 15"/>
                  <a:gd name="T47" fmla="*/ 0 h 128"/>
                  <a:gd name="T48" fmla="*/ 1 w 15"/>
                  <a:gd name="T49" fmla="*/ 0 h 128"/>
                  <a:gd name="T50" fmla="*/ 1 w 15"/>
                  <a:gd name="T51" fmla="*/ 0 h 128"/>
                  <a:gd name="T52" fmla="*/ 0 w 15"/>
                  <a:gd name="T53" fmla="*/ 0 h 128"/>
                  <a:gd name="T54" fmla="*/ 0 w 15"/>
                  <a:gd name="T55" fmla="*/ 0 h 128"/>
                  <a:gd name="T56" fmla="*/ 0 w 15"/>
                  <a:gd name="T57" fmla="*/ 0 h 128"/>
                  <a:gd name="T58" fmla="*/ 0 w 15"/>
                  <a:gd name="T59" fmla="*/ 0 h 128"/>
                  <a:gd name="T60" fmla="*/ 1 w 15"/>
                  <a:gd name="T61" fmla="*/ 0 h 128"/>
                  <a:gd name="T62" fmla="*/ 1 w 15"/>
                  <a:gd name="T63" fmla="*/ 0 h 128"/>
                  <a:gd name="T64" fmla="*/ 1 w 15"/>
                  <a:gd name="T65" fmla="*/ 0 h 128"/>
                  <a:gd name="T66" fmla="*/ 1 w 15"/>
                  <a:gd name="T67" fmla="*/ 0 h 128"/>
                  <a:gd name="T68" fmla="*/ 1 w 15"/>
                  <a:gd name="T69" fmla="*/ 0 h 128"/>
                  <a:gd name="T70" fmla="*/ 1 w 15"/>
                  <a:gd name="T71" fmla="*/ 0 h 128"/>
                  <a:gd name="T72" fmla="*/ 1 w 15"/>
                  <a:gd name="T73" fmla="*/ 0 h 128"/>
                  <a:gd name="T74" fmla="*/ 1 w 15"/>
                  <a:gd name="T75" fmla="*/ 0 h 128"/>
                  <a:gd name="T76" fmla="*/ 1 w 15"/>
                  <a:gd name="T77" fmla="*/ 0 h 128"/>
                  <a:gd name="T78" fmla="*/ 1 w 15"/>
                  <a:gd name="T79" fmla="*/ 0 h 128"/>
                  <a:gd name="T80" fmla="*/ 1 w 15"/>
                  <a:gd name="T81" fmla="*/ 0 h 128"/>
                  <a:gd name="T82" fmla="*/ 1 w 15"/>
                  <a:gd name="T83" fmla="*/ 0 h 128"/>
                  <a:gd name="T84" fmla="*/ 1 w 15"/>
                  <a:gd name="T85" fmla="*/ 0 h 128"/>
                  <a:gd name="T86" fmla="*/ 1 w 15"/>
                  <a:gd name="T87" fmla="*/ 0 h 128"/>
                  <a:gd name="T88" fmla="*/ 1 w 15"/>
                  <a:gd name="T89" fmla="*/ 0 h 128"/>
                  <a:gd name="T90" fmla="*/ 1 w 15"/>
                  <a:gd name="T91" fmla="*/ 0 h 12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
                  <a:gd name="T139" fmla="*/ 0 h 128"/>
                  <a:gd name="T140" fmla="*/ 15 w 15"/>
                  <a:gd name="T141" fmla="*/ 128 h 12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 h="128">
                    <a:moveTo>
                      <a:pt x="15" y="0"/>
                    </a:moveTo>
                    <a:lnTo>
                      <a:pt x="14" y="8"/>
                    </a:lnTo>
                    <a:lnTo>
                      <a:pt x="14" y="16"/>
                    </a:lnTo>
                    <a:lnTo>
                      <a:pt x="14" y="20"/>
                    </a:lnTo>
                    <a:lnTo>
                      <a:pt x="14" y="25"/>
                    </a:lnTo>
                    <a:lnTo>
                      <a:pt x="14" y="28"/>
                    </a:lnTo>
                    <a:lnTo>
                      <a:pt x="14" y="32"/>
                    </a:lnTo>
                    <a:lnTo>
                      <a:pt x="13" y="36"/>
                    </a:lnTo>
                    <a:lnTo>
                      <a:pt x="13" y="41"/>
                    </a:lnTo>
                    <a:lnTo>
                      <a:pt x="12" y="45"/>
                    </a:lnTo>
                    <a:lnTo>
                      <a:pt x="12" y="50"/>
                    </a:lnTo>
                    <a:lnTo>
                      <a:pt x="12" y="54"/>
                    </a:lnTo>
                    <a:lnTo>
                      <a:pt x="12" y="59"/>
                    </a:lnTo>
                    <a:lnTo>
                      <a:pt x="12" y="63"/>
                    </a:lnTo>
                    <a:lnTo>
                      <a:pt x="12" y="67"/>
                    </a:lnTo>
                    <a:lnTo>
                      <a:pt x="10" y="75"/>
                    </a:lnTo>
                    <a:lnTo>
                      <a:pt x="9" y="82"/>
                    </a:lnTo>
                    <a:lnTo>
                      <a:pt x="8" y="89"/>
                    </a:lnTo>
                    <a:lnTo>
                      <a:pt x="8" y="98"/>
                    </a:lnTo>
                    <a:lnTo>
                      <a:pt x="7" y="104"/>
                    </a:lnTo>
                    <a:lnTo>
                      <a:pt x="7" y="113"/>
                    </a:lnTo>
                    <a:lnTo>
                      <a:pt x="7" y="120"/>
                    </a:lnTo>
                    <a:lnTo>
                      <a:pt x="7" y="128"/>
                    </a:lnTo>
                    <a:lnTo>
                      <a:pt x="5" y="120"/>
                    </a:lnTo>
                    <a:lnTo>
                      <a:pt x="3" y="113"/>
                    </a:lnTo>
                    <a:lnTo>
                      <a:pt x="2" y="105"/>
                    </a:lnTo>
                    <a:lnTo>
                      <a:pt x="0" y="99"/>
                    </a:lnTo>
                    <a:lnTo>
                      <a:pt x="0" y="92"/>
                    </a:lnTo>
                    <a:lnTo>
                      <a:pt x="0" y="84"/>
                    </a:lnTo>
                    <a:lnTo>
                      <a:pt x="0" y="77"/>
                    </a:lnTo>
                    <a:lnTo>
                      <a:pt x="2" y="70"/>
                    </a:lnTo>
                    <a:lnTo>
                      <a:pt x="2" y="65"/>
                    </a:lnTo>
                    <a:lnTo>
                      <a:pt x="2" y="61"/>
                    </a:lnTo>
                    <a:lnTo>
                      <a:pt x="3" y="57"/>
                    </a:lnTo>
                    <a:lnTo>
                      <a:pt x="3" y="52"/>
                    </a:lnTo>
                    <a:lnTo>
                      <a:pt x="3" y="48"/>
                    </a:lnTo>
                    <a:lnTo>
                      <a:pt x="4" y="43"/>
                    </a:lnTo>
                    <a:lnTo>
                      <a:pt x="5" y="39"/>
                    </a:lnTo>
                    <a:lnTo>
                      <a:pt x="6" y="34"/>
                    </a:lnTo>
                    <a:lnTo>
                      <a:pt x="6" y="30"/>
                    </a:lnTo>
                    <a:lnTo>
                      <a:pt x="8" y="25"/>
                    </a:lnTo>
                    <a:lnTo>
                      <a:pt x="8" y="21"/>
                    </a:lnTo>
                    <a:lnTo>
                      <a:pt x="10" y="16"/>
                    </a:lnTo>
                    <a:lnTo>
                      <a:pt x="12" y="8"/>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59" name="Freeform 108"/>
              <p:cNvSpPr>
                <a:spLocks/>
              </p:cNvSpPr>
              <p:nvPr/>
            </p:nvSpPr>
            <p:spPr bwMode="auto">
              <a:xfrm>
                <a:off x="4869" y="2544"/>
                <a:ext cx="188" cy="69"/>
              </a:xfrm>
              <a:custGeom>
                <a:avLst/>
                <a:gdLst>
                  <a:gd name="T0" fmla="*/ 1 w 376"/>
                  <a:gd name="T1" fmla="*/ 0 h 138"/>
                  <a:gd name="T2" fmla="*/ 1 w 376"/>
                  <a:gd name="T3" fmla="*/ 1 h 138"/>
                  <a:gd name="T4" fmla="*/ 1 w 376"/>
                  <a:gd name="T5" fmla="*/ 1 h 138"/>
                  <a:gd name="T6" fmla="*/ 1 w 376"/>
                  <a:gd name="T7" fmla="*/ 1 h 138"/>
                  <a:gd name="T8" fmla="*/ 1 w 376"/>
                  <a:gd name="T9" fmla="*/ 1 h 138"/>
                  <a:gd name="T10" fmla="*/ 1 w 376"/>
                  <a:gd name="T11" fmla="*/ 1 h 138"/>
                  <a:gd name="T12" fmla="*/ 1 w 376"/>
                  <a:gd name="T13" fmla="*/ 1 h 138"/>
                  <a:gd name="T14" fmla="*/ 1 w 376"/>
                  <a:gd name="T15" fmla="*/ 1 h 138"/>
                  <a:gd name="T16" fmla="*/ 1 w 376"/>
                  <a:gd name="T17" fmla="*/ 1 h 138"/>
                  <a:gd name="T18" fmla="*/ 1 w 376"/>
                  <a:gd name="T19" fmla="*/ 1 h 138"/>
                  <a:gd name="T20" fmla="*/ 1 w 376"/>
                  <a:gd name="T21" fmla="*/ 1 h 138"/>
                  <a:gd name="T22" fmla="*/ 1 w 376"/>
                  <a:gd name="T23" fmla="*/ 1 h 138"/>
                  <a:gd name="T24" fmla="*/ 1 w 376"/>
                  <a:gd name="T25" fmla="*/ 1 h 138"/>
                  <a:gd name="T26" fmla="*/ 1 w 376"/>
                  <a:gd name="T27" fmla="*/ 1 h 138"/>
                  <a:gd name="T28" fmla="*/ 1 w 376"/>
                  <a:gd name="T29" fmla="*/ 1 h 138"/>
                  <a:gd name="T30" fmla="*/ 1 w 376"/>
                  <a:gd name="T31" fmla="*/ 1 h 138"/>
                  <a:gd name="T32" fmla="*/ 1 w 376"/>
                  <a:gd name="T33" fmla="*/ 1 h 138"/>
                  <a:gd name="T34" fmla="*/ 1 w 376"/>
                  <a:gd name="T35" fmla="*/ 1 h 138"/>
                  <a:gd name="T36" fmla="*/ 1 w 376"/>
                  <a:gd name="T37" fmla="*/ 1 h 138"/>
                  <a:gd name="T38" fmla="*/ 1 w 376"/>
                  <a:gd name="T39" fmla="*/ 1 h 138"/>
                  <a:gd name="T40" fmla="*/ 1 w 376"/>
                  <a:gd name="T41" fmla="*/ 1 h 138"/>
                  <a:gd name="T42" fmla="*/ 1 w 376"/>
                  <a:gd name="T43" fmla="*/ 1 h 138"/>
                  <a:gd name="T44" fmla="*/ 1 w 376"/>
                  <a:gd name="T45" fmla="*/ 1 h 138"/>
                  <a:gd name="T46" fmla="*/ 1 w 376"/>
                  <a:gd name="T47" fmla="*/ 1 h 138"/>
                  <a:gd name="T48" fmla="*/ 1 w 376"/>
                  <a:gd name="T49" fmla="*/ 1 h 138"/>
                  <a:gd name="T50" fmla="*/ 1 w 376"/>
                  <a:gd name="T51" fmla="*/ 1 h 138"/>
                  <a:gd name="T52" fmla="*/ 1 w 376"/>
                  <a:gd name="T53" fmla="*/ 1 h 138"/>
                  <a:gd name="T54" fmla="*/ 1 w 376"/>
                  <a:gd name="T55" fmla="*/ 1 h 138"/>
                  <a:gd name="T56" fmla="*/ 1 w 376"/>
                  <a:gd name="T57" fmla="*/ 1 h 138"/>
                  <a:gd name="T58" fmla="*/ 1 w 376"/>
                  <a:gd name="T59" fmla="*/ 1 h 138"/>
                  <a:gd name="T60" fmla="*/ 1 w 376"/>
                  <a:gd name="T61" fmla="*/ 1 h 138"/>
                  <a:gd name="T62" fmla="*/ 0 w 376"/>
                  <a:gd name="T63" fmla="*/ 1 h 138"/>
                  <a:gd name="T64" fmla="*/ 1 w 376"/>
                  <a:gd name="T65" fmla="*/ 1 h 138"/>
                  <a:gd name="T66" fmla="*/ 1 w 376"/>
                  <a:gd name="T67" fmla="*/ 1 h 138"/>
                  <a:gd name="T68" fmla="*/ 1 w 376"/>
                  <a:gd name="T69" fmla="*/ 0 h 1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6"/>
                  <a:gd name="T106" fmla="*/ 0 h 138"/>
                  <a:gd name="T107" fmla="*/ 376 w 376"/>
                  <a:gd name="T108" fmla="*/ 138 h 1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6" h="138">
                    <a:moveTo>
                      <a:pt x="23" y="0"/>
                    </a:moveTo>
                    <a:lnTo>
                      <a:pt x="33" y="0"/>
                    </a:lnTo>
                    <a:lnTo>
                      <a:pt x="43" y="1"/>
                    </a:lnTo>
                    <a:lnTo>
                      <a:pt x="54" y="2"/>
                    </a:lnTo>
                    <a:lnTo>
                      <a:pt x="63" y="5"/>
                    </a:lnTo>
                    <a:lnTo>
                      <a:pt x="73" y="6"/>
                    </a:lnTo>
                    <a:lnTo>
                      <a:pt x="83" y="8"/>
                    </a:lnTo>
                    <a:lnTo>
                      <a:pt x="93" y="10"/>
                    </a:lnTo>
                    <a:lnTo>
                      <a:pt x="103" y="14"/>
                    </a:lnTo>
                    <a:lnTo>
                      <a:pt x="113" y="16"/>
                    </a:lnTo>
                    <a:lnTo>
                      <a:pt x="122" y="19"/>
                    </a:lnTo>
                    <a:lnTo>
                      <a:pt x="132" y="22"/>
                    </a:lnTo>
                    <a:lnTo>
                      <a:pt x="142" y="25"/>
                    </a:lnTo>
                    <a:lnTo>
                      <a:pt x="150" y="28"/>
                    </a:lnTo>
                    <a:lnTo>
                      <a:pt x="159" y="33"/>
                    </a:lnTo>
                    <a:lnTo>
                      <a:pt x="167" y="37"/>
                    </a:lnTo>
                    <a:lnTo>
                      <a:pt x="176" y="41"/>
                    </a:lnTo>
                    <a:lnTo>
                      <a:pt x="187" y="42"/>
                    </a:lnTo>
                    <a:lnTo>
                      <a:pt x="199" y="45"/>
                    </a:lnTo>
                    <a:lnTo>
                      <a:pt x="211" y="47"/>
                    </a:lnTo>
                    <a:lnTo>
                      <a:pt x="222" y="52"/>
                    </a:lnTo>
                    <a:lnTo>
                      <a:pt x="235" y="55"/>
                    </a:lnTo>
                    <a:lnTo>
                      <a:pt x="247" y="58"/>
                    </a:lnTo>
                    <a:lnTo>
                      <a:pt x="258" y="62"/>
                    </a:lnTo>
                    <a:lnTo>
                      <a:pt x="270" y="65"/>
                    </a:lnTo>
                    <a:lnTo>
                      <a:pt x="282" y="69"/>
                    </a:lnTo>
                    <a:lnTo>
                      <a:pt x="293" y="72"/>
                    </a:lnTo>
                    <a:lnTo>
                      <a:pt x="305" y="75"/>
                    </a:lnTo>
                    <a:lnTo>
                      <a:pt x="317" y="78"/>
                    </a:lnTo>
                    <a:lnTo>
                      <a:pt x="328" y="80"/>
                    </a:lnTo>
                    <a:lnTo>
                      <a:pt x="340" y="82"/>
                    </a:lnTo>
                    <a:lnTo>
                      <a:pt x="352" y="85"/>
                    </a:lnTo>
                    <a:lnTo>
                      <a:pt x="364" y="87"/>
                    </a:lnTo>
                    <a:lnTo>
                      <a:pt x="369" y="90"/>
                    </a:lnTo>
                    <a:lnTo>
                      <a:pt x="372" y="93"/>
                    </a:lnTo>
                    <a:lnTo>
                      <a:pt x="373" y="97"/>
                    </a:lnTo>
                    <a:lnTo>
                      <a:pt x="375" y="102"/>
                    </a:lnTo>
                    <a:lnTo>
                      <a:pt x="376" y="109"/>
                    </a:lnTo>
                    <a:lnTo>
                      <a:pt x="374" y="117"/>
                    </a:lnTo>
                    <a:lnTo>
                      <a:pt x="370" y="123"/>
                    </a:lnTo>
                    <a:lnTo>
                      <a:pt x="365" y="129"/>
                    </a:lnTo>
                    <a:lnTo>
                      <a:pt x="359" y="133"/>
                    </a:lnTo>
                    <a:lnTo>
                      <a:pt x="352" y="138"/>
                    </a:lnTo>
                    <a:lnTo>
                      <a:pt x="330" y="128"/>
                    </a:lnTo>
                    <a:lnTo>
                      <a:pt x="309" y="121"/>
                    </a:lnTo>
                    <a:lnTo>
                      <a:pt x="288" y="113"/>
                    </a:lnTo>
                    <a:lnTo>
                      <a:pt x="267" y="107"/>
                    </a:lnTo>
                    <a:lnTo>
                      <a:pt x="244" y="99"/>
                    </a:lnTo>
                    <a:lnTo>
                      <a:pt x="223" y="93"/>
                    </a:lnTo>
                    <a:lnTo>
                      <a:pt x="201" y="88"/>
                    </a:lnTo>
                    <a:lnTo>
                      <a:pt x="180" y="81"/>
                    </a:lnTo>
                    <a:lnTo>
                      <a:pt x="157" y="75"/>
                    </a:lnTo>
                    <a:lnTo>
                      <a:pt x="135" y="68"/>
                    </a:lnTo>
                    <a:lnTo>
                      <a:pt x="114" y="61"/>
                    </a:lnTo>
                    <a:lnTo>
                      <a:pt x="93" y="55"/>
                    </a:lnTo>
                    <a:lnTo>
                      <a:pt x="73" y="46"/>
                    </a:lnTo>
                    <a:lnTo>
                      <a:pt x="52" y="39"/>
                    </a:lnTo>
                    <a:lnTo>
                      <a:pt x="32" y="29"/>
                    </a:lnTo>
                    <a:lnTo>
                      <a:pt x="14" y="21"/>
                    </a:lnTo>
                    <a:lnTo>
                      <a:pt x="9" y="25"/>
                    </a:lnTo>
                    <a:lnTo>
                      <a:pt x="6" y="27"/>
                    </a:lnTo>
                    <a:lnTo>
                      <a:pt x="4" y="28"/>
                    </a:lnTo>
                    <a:lnTo>
                      <a:pt x="2" y="29"/>
                    </a:lnTo>
                    <a:lnTo>
                      <a:pt x="0" y="26"/>
                    </a:lnTo>
                    <a:lnTo>
                      <a:pt x="2" y="21"/>
                    </a:lnTo>
                    <a:lnTo>
                      <a:pt x="4" y="14"/>
                    </a:lnTo>
                    <a:lnTo>
                      <a:pt x="9" y="7"/>
                    </a:lnTo>
                    <a:lnTo>
                      <a:pt x="15" y="2"/>
                    </a:lnTo>
                    <a:lnTo>
                      <a:pt x="23" y="0"/>
                    </a:lnTo>
                    <a:close/>
                  </a:path>
                </a:pathLst>
              </a:custGeom>
              <a:solidFill>
                <a:srgbClr val="FFFF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60" name="Freeform 109"/>
              <p:cNvSpPr>
                <a:spLocks/>
              </p:cNvSpPr>
              <p:nvPr/>
            </p:nvSpPr>
            <p:spPr bwMode="auto">
              <a:xfrm>
                <a:off x="4768" y="2553"/>
                <a:ext cx="7" cy="18"/>
              </a:xfrm>
              <a:custGeom>
                <a:avLst/>
                <a:gdLst>
                  <a:gd name="T0" fmla="*/ 1 w 13"/>
                  <a:gd name="T1" fmla="*/ 0 h 35"/>
                  <a:gd name="T2" fmla="*/ 1 w 13"/>
                  <a:gd name="T3" fmla="*/ 1 h 35"/>
                  <a:gd name="T4" fmla="*/ 1 w 13"/>
                  <a:gd name="T5" fmla="*/ 1 h 35"/>
                  <a:gd name="T6" fmla="*/ 1 w 13"/>
                  <a:gd name="T7" fmla="*/ 1 h 35"/>
                  <a:gd name="T8" fmla="*/ 1 w 13"/>
                  <a:gd name="T9" fmla="*/ 1 h 35"/>
                  <a:gd name="T10" fmla="*/ 1 w 13"/>
                  <a:gd name="T11" fmla="*/ 1 h 35"/>
                  <a:gd name="T12" fmla="*/ 1 w 13"/>
                  <a:gd name="T13" fmla="*/ 1 h 35"/>
                  <a:gd name="T14" fmla="*/ 1 w 13"/>
                  <a:gd name="T15" fmla="*/ 1 h 35"/>
                  <a:gd name="T16" fmla="*/ 1 w 13"/>
                  <a:gd name="T17" fmla="*/ 1 h 35"/>
                  <a:gd name="T18" fmla="*/ 1 w 13"/>
                  <a:gd name="T19" fmla="*/ 1 h 35"/>
                  <a:gd name="T20" fmla="*/ 1 w 13"/>
                  <a:gd name="T21" fmla="*/ 1 h 35"/>
                  <a:gd name="T22" fmla="*/ 1 w 13"/>
                  <a:gd name="T23" fmla="*/ 1 h 35"/>
                  <a:gd name="T24" fmla="*/ 1 w 13"/>
                  <a:gd name="T25" fmla="*/ 1 h 35"/>
                  <a:gd name="T26" fmla="*/ 0 w 13"/>
                  <a:gd name="T27" fmla="*/ 1 h 35"/>
                  <a:gd name="T28" fmla="*/ 0 w 13"/>
                  <a:gd name="T29" fmla="*/ 1 h 35"/>
                  <a:gd name="T30" fmla="*/ 1 w 13"/>
                  <a:gd name="T31" fmla="*/ 1 h 35"/>
                  <a:gd name="T32" fmla="*/ 1 w 13"/>
                  <a:gd name="T33" fmla="*/ 0 h 35"/>
                  <a:gd name="T34" fmla="*/ 1 w 13"/>
                  <a:gd name="T35" fmla="*/ 0 h 3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35"/>
                  <a:gd name="T56" fmla="*/ 13 w 13"/>
                  <a:gd name="T57" fmla="*/ 35 h 3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35">
                    <a:moveTo>
                      <a:pt x="3" y="0"/>
                    </a:moveTo>
                    <a:lnTo>
                      <a:pt x="4" y="4"/>
                    </a:lnTo>
                    <a:lnTo>
                      <a:pt x="6" y="8"/>
                    </a:lnTo>
                    <a:lnTo>
                      <a:pt x="7" y="13"/>
                    </a:lnTo>
                    <a:lnTo>
                      <a:pt x="7" y="17"/>
                    </a:lnTo>
                    <a:lnTo>
                      <a:pt x="7" y="21"/>
                    </a:lnTo>
                    <a:lnTo>
                      <a:pt x="8" y="26"/>
                    </a:lnTo>
                    <a:lnTo>
                      <a:pt x="11" y="31"/>
                    </a:lnTo>
                    <a:lnTo>
                      <a:pt x="13" y="35"/>
                    </a:lnTo>
                    <a:lnTo>
                      <a:pt x="7" y="34"/>
                    </a:lnTo>
                    <a:lnTo>
                      <a:pt x="3" y="32"/>
                    </a:lnTo>
                    <a:lnTo>
                      <a:pt x="1" y="30"/>
                    </a:lnTo>
                    <a:lnTo>
                      <a:pt x="1" y="27"/>
                    </a:lnTo>
                    <a:lnTo>
                      <a:pt x="0" y="20"/>
                    </a:lnTo>
                    <a:lnTo>
                      <a:pt x="0" y="13"/>
                    </a:lnTo>
                    <a:lnTo>
                      <a:pt x="1" y="6"/>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61" name="Freeform 110"/>
              <p:cNvSpPr>
                <a:spLocks/>
              </p:cNvSpPr>
              <p:nvPr/>
            </p:nvSpPr>
            <p:spPr bwMode="auto">
              <a:xfrm>
                <a:off x="5177" y="2558"/>
                <a:ext cx="5" cy="5"/>
              </a:xfrm>
              <a:custGeom>
                <a:avLst/>
                <a:gdLst>
                  <a:gd name="T0" fmla="*/ 1 w 9"/>
                  <a:gd name="T1" fmla="*/ 0 h 10"/>
                  <a:gd name="T2" fmla="*/ 1 w 9"/>
                  <a:gd name="T3" fmla="*/ 1 h 10"/>
                  <a:gd name="T4" fmla="*/ 1 w 9"/>
                  <a:gd name="T5" fmla="*/ 1 h 10"/>
                  <a:gd name="T6" fmla="*/ 1 w 9"/>
                  <a:gd name="T7" fmla="*/ 1 h 10"/>
                  <a:gd name="T8" fmla="*/ 1 w 9"/>
                  <a:gd name="T9" fmla="*/ 1 h 10"/>
                  <a:gd name="T10" fmla="*/ 0 w 9"/>
                  <a:gd name="T11" fmla="*/ 1 h 10"/>
                  <a:gd name="T12" fmla="*/ 1 w 9"/>
                  <a:gd name="T13" fmla="*/ 1 h 10"/>
                  <a:gd name="T14" fmla="*/ 1 w 9"/>
                  <a:gd name="T15" fmla="*/ 0 h 10"/>
                  <a:gd name="T16" fmla="*/ 1 w 9"/>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
                  <a:gd name="T28" fmla="*/ 0 h 10"/>
                  <a:gd name="T29" fmla="*/ 9 w 9"/>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 h="10">
                    <a:moveTo>
                      <a:pt x="8" y="0"/>
                    </a:moveTo>
                    <a:lnTo>
                      <a:pt x="9" y="1"/>
                    </a:lnTo>
                    <a:lnTo>
                      <a:pt x="7" y="4"/>
                    </a:lnTo>
                    <a:lnTo>
                      <a:pt x="4" y="7"/>
                    </a:lnTo>
                    <a:lnTo>
                      <a:pt x="2" y="10"/>
                    </a:lnTo>
                    <a:lnTo>
                      <a:pt x="0" y="10"/>
                    </a:lnTo>
                    <a:lnTo>
                      <a:pt x="5" y="4"/>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62" name="Freeform 111"/>
              <p:cNvSpPr>
                <a:spLocks/>
              </p:cNvSpPr>
              <p:nvPr/>
            </p:nvSpPr>
            <p:spPr bwMode="auto">
              <a:xfrm>
                <a:off x="5216" y="2558"/>
                <a:ext cx="26" cy="29"/>
              </a:xfrm>
              <a:custGeom>
                <a:avLst/>
                <a:gdLst>
                  <a:gd name="T0" fmla="*/ 0 w 53"/>
                  <a:gd name="T1" fmla="*/ 0 h 60"/>
                  <a:gd name="T2" fmla="*/ 0 w 53"/>
                  <a:gd name="T3" fmla="*/ 0 h 60"/>
                  <a:gd name="T4" fmla="*/ 0 w 53"/>
                  <a:gd name="T5" fmla="*/ 0 h 60"/>
                  <a:gd name="T6" fmla="*/ 0 w 53"/>
                  <a:gd name="T7" fmla="*/ 0 h 60"/>
                  <a:gd name="T8" fmla="*/ 0 w 53"/>
                  <a:gd name="T9" fmla="*/ 0 h 60"/>
                  <a:gd name="T10" fmla="*/ 0 w 53"/>
                  <a:gd name="T11" fmla="*/ 0 h 60"/>
                  <a:gd name="T12" fmla="*/ 0 w 53"/>
                  <a:gd name="T13" fmla="*/ 0 h 60"/>
                  <a:gd name="T14" fmla="*/ 0 w 53"/>
                  <a:gd name="T15" fmla="*/ 0 h 60"/>
                  <a:gd name="T16" fmla="*/ 0 w 53"/>
                  <a:gd name="T17" fmla="*/ 0 h 60"/>
                  <a:gd name="T18" fmla="*/ 0 w 53"/>
                  <a:gd name="T19" fmla="*/ 0 h 60"/>
                  <a:gd name="T20" fmla="*/ 0 w 53"/>
                  <a:gd name="T21" fmla="*/ 0 h 60"/>
                  <a:gd name="T22" fmla="*/ 0 w 53"/>
                  <a:gd name="T23" fmla="*/ 0 h 60"/>
                  <a:gd name="T24" fmla="*/ 0 w 53"/>
                  <a:gd name="T25" fmla="*/ 0 h 60"/>
                  <a:gd name="T26" fmla="*/ 0 w 53"/>
                  <a:gd name="T27" fmla="*/ 0 h 60"/>
                  <a:gd name="T28" fmla="*/ 0 w 53"/>
                  <a:gd name="T29" fmla="*/ 0 h 60"/>
                  <a:gd name="T30" fmla="*/ 0 w 53"/>
                  <a:gd name="T31" fmla="*/ 0 h 60"/>
                  <a:gd name="T32" fmla="*/ 0 w 53"/>
                  <a:gd name="T33" fmla="*/ 0 h 60"/>
                  <a:gd name="T34" fmla="*/ 0 w 53"/>
                  <a:gd name="T35" fmla="*/ 0 h 60"/>
                  <a:gd name="T36" fmla="*/ 0 w 53"/>
                  <a:gd name="T37" fmla="*/ 0 h 60"/>
                  <a:gd name="T38" fmla="*/ 0 w 53"/>
                  <a:gd name="T39" fmla="*/ 0 h 60"/>
                  <a:gd name="T40" fmla="*/ 0 w 53"/>
                  <a:gd name="T41" fmla="*/ 0 h 60"/>
                  <a:gd name="T42" fmla="*/ 0 w 53"/>
                  <a:gd name="T43" fmla="*/ 0 h 60"/>
                  <a:gd name="T44" fmla="*/ 0 w 53"/>
                  <a:gd name="T45" fmla="*/ 0 h 60"/>
                  <a:gd name="T46" fmla="*/ 0 w 53"/>
                  <a:gd name="T47" fmla="*/ 0 h 60"/>
                  <a:gd name="T48" fmla="*/ 0 w 53"/>
                  <a:gd name="T49" fmla="*/ 0 h 60"/>
                  <a:gd name="T50" fmla="*/ 0 w 53"/>
                  <a:gd name="T51" fmla="*/ 0 h 60"/>
                  <a:gd name="T52" fmla="*/ 0 w 53"/>
                  <a:gd name="T53" fmla="*/ 0 h 60"/>
                  <a:gd name="T54" fmla="*/ 0 w 53"/>
                  <a:gd name="T55" fmla="*/ 0 h 60"/>
                  <a:gd name="T56" fmla="*/ 0 w 53"/>
                  <a:gd name="T57" fmla="*/ 0 h 60"/>
                  <a:gd name="T58" fmla="*/ 0 w 53"/>
                  <a:gd name="T59" fmla="*/ 0 h 60"/>
                  <a:gd name="T60" fmla="*/ 0 w 53"/>
                  <a:gd name="T61" fmla="*/ 0 h 60"/>
                  <a:gd name="T62" fmla="*/ 0 w 53"/>
                  <a:gd name="T63" fmla="*/ 0 h 60"/>
                  <a:gd name="T64" fmla="*/ 0 w 53"/>
                  <a:gd name="T65" fmla="*/ 0 h 60"/>
                  <a:gd name="T66" fmla="*/ 0 w 53"/>
                  <a:gd name="T67" fmla="*/ 0 h 60"/>
                  <a:gd name="T68" fmla="*/ 0 w 53"/>
                  <a:gd name="T69" fmla="*/ 0 h 60"/>
                  <a:gd name="T70" fmla="*/ 0 w 53"/>
                  <a:gd name="T71" fmla="*/ 0 h 60"/>
                  <a:gd name="T72" fmla="*/ 0 w 53"/>
                  <a:gd name="T73" fmla="*/ 0 h 60"/>
                  <a:gd name="T74" fmla="*/ 0 w 53"/>
                  <a:gd name="T75" fmla="*/ 0 h 60"/>
                  <a:gd name="T76" fmla="*/ 0 w 53"/>
                  <a:gd name="T77" fmla="*/ 0 h 60"/>
                  <a:gd name="T78" fmla="*/ 0 w 53"/>
                  <a:gd name="T79" fmla="*/ 0 h 60"/>
                  <a:gd name="T80" fmla="*/ 0 w 53"/>
                  <a:gd name="T81" fmla="*/ 0 h 60"/>
                  <a:gd name="T82" fmla="*/ 0 w 53"/>
                  <a:gd name="T83" fmla="*/ 0 h 60"/>
                  <a:gd name="T84" fmla="*/ 0 w 53"/>
                  <a:gd name="T85" fmla="*/ 0 h 60"/>
                  <a:gd name="T86" fmla="*/ 0 w 53"/>
                  <a:gd name="T87" fmla="*/ 0 h 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3"/>
                  <a:gd name="T133" fmla="*/ 0 h 60"/>
                  <a:gd name="T134" fmla="*/ 53 w 53"/>
                  <a:gd name="T135" fmla="*/ 60 h 6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3" h="60">
                    <a:moveTo>
                      <a:pt x="12" y="1"/>
                    </a:moveTo>
                    <a:lnTo>
                      <a:pt x="15" y="0"/>
                    </a:lnTo>
                    <a:lnTo>
                      <a:pt x="20" y="1"/>
                    </a:lnTo>
                    <a:lnTo>
                      <a:pt x="23" y="1"/>
                    </a:lnTo>
                    <a:lnTo>
                      <a:pt x="28" y="4"/>
                    </a:lnTo>
                    <a:lnTo>
                      <a:pt x="32" y="8"/>
                    </a:lnTo>
                    <a:lnTo>
                      <a:pt x="35" y="13"/>
                    </a:lnTo>
                    <a:lnTo>
                      <a:pt x="34" y="17"/>
                    </a:lnTo>
                    <a:lnTo>
                      <a:pt x="32" y="22"/>
                    </a:lnTo>
                    <a:lnTo>
                      <a:pt x="30" y="23"/>
                    </a:lnTo>
                    <a:lnTo>
                      <a:pt x="26" y="26"/>
                    </a:lnTo>
                    <a:lnTo>
                      <a:pt x="21" y="27"/>
                    </a:lnTo>
                    <a:lnTo>
                      <a:pt x="17" y="28"/>
                    </a:lnTo>
                    <a:lnTo>
                      <a:pt x="20" y="33"/>
                    </a:lnTo>
                    <a:lnTo>
                      <a:pt x="25" y="35"/>
                    </a:lnTo>
                    <a:lnTo>
                      <a:pt x="29" y="36"/>
                    </a:lnTo>
                    <a:lnTo>
                      <a:pt x="33" y="36"/>
                    </a:lnTo>
                    <a:lnTo>
                      <a:pt x="37" y="35"/>
                    </a:lnTo>
                    <a:lnTo>
                      <a:pt x="43" y="34"/>
                    </a:lnTo>
                    <a:lnTo>
                      <a:pt x="47" y="32"/>
                    </a:lnTo>
                    <a:lnTo>
                      <a:pt x="53" y="32"/>
                    </a:lnTo>
                    <a:lnTo>
                      <a:pt x="52" y="38"/>
                    </a:lnTo>
                    <a:lnTo>
                      <a:pt x="50" y="46"/>
                    </a:lnTo>
                    <a:lnTo>
                      <a:pt x="47" y="48"/>
                    </a:lnTo>
                    <a:lnTo>
                      <a:pt x="47" y="51"/>
                    </a:lnTo>
                    <a:lnTo>
                      <a:pt x="45" y="55"/>
                    </a:lnTo>
                    <a:lnTo>
                      <a:pt x="46" y="60"/>
                    </a:lnTo>
                    <a:lnTo>
                      <a:pt x="39" y="60"/>
                    </a:lnTo>
                    <a:lnTo>
                      <a:pt x="33" y="60"/>
                    </a:lnTo>
                    <a:lnTo>
                      <a:pt x="28" y="58"/>
                    </a:lnTo>
                    <a:lnTo>
                      <a:pt x="22" y="55"/>
                    </a:lnTo>
                    <a:lnTo>
                      <a:pt x="17" y="52"/>
                    </a:lnTo>
                    <a:lnTo>
                      <a:pt x="12" y="49"/>
                    </a:lnTo>
                    <a:lnTo>
                      <a:pt x="8" y="45"/>
                    </a:lnTo>
                    <a:lnTo>
                      <a:pt x="5" y="41"/>
                    </a:lnTo>
                    <a:lnTo>
                      <a:pt x="2" y="35"/>
                    </a:lnTo>
                    <a:lnTo>
                      <a:pt x="1" y="30"/>
                    </a:lnTo>
                    <a:lnTo>
                      <a:pt x="0" y="25"/>
                    </a:lnTo>
                    <a:lnTo>
                      <a:pt x="0" y="20"/>
                    </a:lnTo>
                    <a:lnTo>
                      <a:pt x="0" y="15"/>
                    </a:lnTo>
                    <a:lnTo>
                      <a:pt x="3" y="10"/>
                    </a:lnTo>
                    <a:lnTo>
                      <a:pt x="7" y="6"/>
                    </a:lnTo>
                    <a:lnTo>
                      <a:pt x="12" y="1"/>
                    </a:lnTo>
                    <a:close/>
                  </a:path>
                </a:pathLst>
              </a:custGeom>
              <a:solidFill>
                <a:srgbClr val="FFD6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63" name="Freeform 112"/>
              <p:cNvSpPr>
                <a:spLocks/>
              </p:cNvSpPr>
              <p:nvPr/>
            </p:nvSpPr>
            <p:spPr bwMode="auto">
              <a:xfrm>
                <a:off x="4749" y="2568"/>
                <a:ext cx="11" cy="27"/>
              </a:xfrm>
              <a:custGeom>
                <a:avLst/>
                <a:gdLst>
                  <a:gd name="T0" fmla="*/ 1 w 21"/>
                  <a:gd name="T1" fmla="*/ 0 h 56"/>
                  <a:gd name="T2" fmla="*/ 1 w 21"/>
                  <a:gd name="T3" fmla="*/ 0 h 56"/>
                  <a:gd name="T4" fmla="*/ 1 w 21"/>
                  <a:gd name="T5" fmla="*/ 0 h 56"/>
                  <a:gd name="T6" fmla="*/ 1 w 21"/>
                  <a:gd name="T7" fmla="*/ 0 h 56"/>
                  <a:gd name="T8" fmla="*/ 1 w 21"/>
                  <a:gd name="T9" fmla="*/ 0 h 56"/>
                  <a:gd name="T10" fmla="*/ 1 w 21"/>
                  <a:gd name="T11" fmla="*/ 0 h 56"/>
                  <a:gd name="T12" fmla="*/ 1 w 21"/>
                  <a:gd name="T13" fmla="*/ 0 h 56"/>
                  <a:gd name="T14" fmla="*/ 1 w 21"/>
                  <a:gd name="T15" fmla="*/ 0 h 56"/>
                  <a:gd name="T16" fmla="*/ 1 w 21"/>
                  <a:gd name="T17" fmla="*/ 0 h 56"/>
                  <a:gd name="T18" fmla="*/ 1 w 21"/>
                  <a:gd name="T19" fmla="*/ 0 h 56"/>
                  <a:gd name="T20" fmla="*/ 1 w 21"/>
                  <a:gd name="T21" fmla="*/ 0 h 56"/>
                  <a:gd name="T22" fmla="*/ 1 w 21"/>
                  <a:gd name="T23" fmla="*/ 0 h 56"/>
                  <a:gd name="T24" fmla="*/ 1 w 21"/>
                  <a:gd name="T25" fmla="*/ 0 h 56"/>
                  <a:gd name="T26" fmla="*/ 1 w 21"/>
                  <a:gd name="T27" fmla="*/ 0 h 56"/>
                  <a:gd name="T28" fmla="*/ 1 w 21"/>
                  <a:gd name="T29" fmla="*/ 0 h 56"/>
                  <a:gd name="T30" fmla="*/ 1 w 21"/>
                  <a:gd name="T31" fmla="*/ 0 h 56"/>
                  <a:gd name="T32" fmla="*/ 1 w 21"/>
                  <a:gd name="T33" fmla="*/ 0 h 56"/>
                  <a:gd name="T34" fmla="*/ 1 w 21"/>
                  <a:gd name="T35" fmla="*/ 0 h 56"/>
                  <a:gd name="T36" fmla="*/ 1 w 21"/>
                  <a:gd name="T37" fmla="*/ 0 h 56"/>
                  <a:gd name="T38" fmla="*/ 0 w 21"/>
                  <a:gd name="T39" fmla="*/ 0 h 56"/>
                  <a:gd name="T40" fmla="*/ 1 w 21"/>
                  <a:gd name="T41" fmla="*/ 0 h 56"/>
                  <a:gd name="T42" fmla="*/ 1 w 21"/>
                  <a:gd name="T43" fmla="*/ 0 h 56"/>
                  <a:gd name="T44" fmla="*/ 1 w 21"/>
                  <a:gd name="T45" fmla="*/ 0 h 56"/>
                  <a:gd name="T46" fmla="*/ 1 w 21"/>
                  <a:gd name="T47" fmla="*/ 0 h 5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
                  <a:gd name="T73" fmla="*/ 0 h 56"/>
                  <a:gd name="T74" fmla="*/ 21 w 21"/>
                  <a:gd name="T75" fmla="*/ 56 h 5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 h="56">
                    <a:moveTo>
                      <a:pt x="5" y="0"/>
                    </a:moveTo>
                    <a:lnTo>
                      <a:pt x="8" y="0"/>
                    </a:lnTo>
                    <a:lnTo>
                      <a:pt x="11" y="0"/>
                    </a:lnTo>
                    <a:lnTo>
                      <a:pt x="14" y="3"/>
                    </a:lnTo>
                    <a:lnTo>
                      <a:pt x="17" y="5"/>
                    </a:lnTo>
                    <a:lnTo>
                      <a:pt x="20" y="10"/>
                    </a:lnTo>
                    <a:lnTo>
                      <a:pt x="21" y="17"/>
                    </a:lnTo>
                    <a:lnTo>
                      <a:pt x="20" y="22"/>
                    </a:lnTo>
                    <a:lnTo>
                      <a:pt x="19" y="27"/>
                    </a:lnTo>
                    <a:lnTo>
                      <a:pt x="18" y="31"/>
                    </a:lnTo>
                    <a:lnTo>
                      <a:pt x="18" y="38"/>
                    </a:lnTo>
                    <a:lnTo>
                      <a:pt x="16" y="42"/>
                    </a:lnTo>
                    <a:lnTo>
                      <a:pt x="16" y="47"/>
                    </a:lnTo>
                    <a:lnTo>
                      <a:pt x="14" y="51"/>
                    </a:lnTo>
                    <a:lnTo>
                      <a:pt x="14" y="56"/>
                    </a:lnTo>
                    <a:lnTo>
                      <a:pt x="8" y="49"/>
                    </a:lnTo>
                    <a:lnTo>
                      <a:pt x="5" y="43"/>
                    </a:lnTo>
                    <a:lnTo>
                      <a:pt x="2" y="34"/>
                    </a:lnTo>
                    <a:lnTo>
                      <a:pt x="1" y="27"/>
                    </a:lnTo>
                    <a:lnTo>
                      <a:pt x="0" y="18"/>
                    </a:lnTo>
                    <a:lnTo>
                      <a:pt x="1" y="12"/>
                    </a:lnTo>
                    <a:lnTo>
                      <a:pt x="2"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64" name="Freeform 113"/>
              <p:cNvSpPr>
                <a:spLocks/>
              </p:cNvSpPr>
              <p:nvPr/>
            </p:nvSpPr>
            <p:spPr bwMode="auto">
              <a:xfrm>
                <a:off x="4885" y="2574"/>
                <a:ext cx="138" cy="175"/>
              </a:xfrm>
              <a:custGeom>
                <a:avLst/>
                <a:gdLst>
                  <a:gd name="T0" fmla="*/ 1 w 276"/>
                  <a:gd name="T1" fmla="*/ 0 h 351"/>
                  <a:gd name="T2" fmla="*/ 1 w 276"/>
                  <a:gd name="T3" fmla="*/ 0 h 351"/>
                  <a:gd name="T4" fmla="*/ 1 w 276"/>
                  <a:gd name="T5" fmla="*/ 0 h 351"/>
                  <a:gd name="T6" fmla="*/ 1 w 276"/>
                  <a:gd name="T7" fmla="*/ 0 h 351"/>
                  <a:gd name="T8" fmla="*/ 1 w 276"/>
                  <a:gd name="T9" fmla="*/ 0 h 351"/>
                  <a:gd name="T10" fmla="*/ 1 w 276"/>
                  <a:gd name="T11" fmla="*/ 0 h 351"/>
                  <a:gd name="T12" fmla="*/ 1 w 276"/>
                  <a:gd name="T13" fmla="*/ 0 h 351"/>
                  <a:gd name="T14" fmla="*/ 1 w 276"/>
                  <a:gd name="T15" fmla="*/ 0 h 351"/>
                  <a:gd name="T16" fmla="*/ 1 w 276"/>
                  <a:gd name="T17" fmla="*/ 0 h 351"/>
                  <a:gd name="T18" fmla="*/ 1 w 276"/>
                  <a:gd name="T19" fmla="*/ 0 h 351"/>
                  <a:gd name="T20" fmla="*/ 1 w 276"/>
                  <a:gd name="T21" fmla="*/ 0 h 351"/>
                  <a:gd name="T22" fmla="*/ 1 w 276"/>
                  <a:gd name="T23" fmla="*/ 0 h 351"/>
                  <a:gd name="T24" fmla="*/ 1 w 276"/>
                  <a:gd name="T25" fmla="*/ 0 h 351"/>
                  <a:gd name="T26" fmla="*/ 1 w 276"/>
                  <a:gd name="T27" fmla="*/ 0 h 351"/>
                  <a:gd name="T28" fmla="*/ 1 w 276"/>
                  <a:gd name="T29" fmla="*/ 0 h 351"/>
                  <a:gd name="T30" fmla="*/ 1 w 276"/>
                  <a:gd name="T31" fmla="*/ 0 h 351"/>
                  <a:gd name="T32" fmla="*/ 1 w 276"/>
                  <a:gd name="T33" fmla="*/ 0 h 351"/>
                  <a:gd name="T34" fmla="*/ 1 w 276"/>
                  <a:gd name="T35" fmla="*/ 0 h 351"/>
                  <a:gd name="T36" fmla="*/ 1 w 276"/>
                  <a:gd name="T37" fmla="*/ 0 h 351"/>
                  <a:gd name="T38" fmla="*/ 1 w 276"/>
                  <a:gd name="T39" fmla="*/ 0 h 351"/>
                  <a:gd name="T40" fmla="*/ 1 w 276"/>
                  <a:gd name="T41" fmla="*/ 0 h 351"/>
                  <a:gd name="T42" fmla="*/ 1 w 276"/>
                  <a:gd name="T43" fmla="*/ 0 h 351"/>
                  <a:gd name="T44" fmla="*/ 1 w 276"/>
                  <a:gd name="T45" fmla="*/ 0 h 351"/>
                  <a:gd name="T46" fmla="*/ 1 w 276"/>
                  <a:gd name="T47" fmla="*/ 0 h 351"/>
                  <a:gd name="T48" fmla="*/ 1 w 276"/>
                  <a:gd name="T49" fmla="*/ 0 h 351"/>
                  <a:gd name="T50" fmla="*/ 1 w 276"/>
                  <a:gd name="T51" fmla="*/ 0 h 351"/>
                  <a:gd name="T52" fmla="*/ 1 w 276"/>
                  <a:gd name="T53" fmla="*/ 0 h 351"/>
                  <a:gd name="T54" fmla="*/ 1 w 276"/>
                  <a:gd name="T55" fmla="*/ 0 h 351"/>
                  <a:gd name="T56" fmla="*/ 1 w 276"/>
                  <a:gd name="T57" fmla="*/ 0 h 351"/>
                  <a:gd name="T58" fmla="*/ 1 w 276"/>
                  <a:gd name="T59" fmla="*/ 0 h 351"/>
                  <a:gd name="T60" fmla="*/ 1 w 276"/>
                  <a:gd name="T61" fmla="*/ 0 h 351"/>
                  <a:gd name="T62" fmla="*/ 1 w 276"/>
                  <a:gd name="T63" fmla="*/ 0 h 351"/>
                  <a:gd name="T64" fmla="*/ 1 w 276"/>
                  <a:gd name="T65" fmla="*/ 0 h 351"/>
                  <a:gd name="T66" fmla="*/ 1 w 276"/>
                  <a:gd name="T67" fmla="*/ 0 h 351"/>
                  <a:gd name="T68" fmla="*/ 1 w 276"/>
                  <a:gd name="T69" fmla="*/ 0 h 351"/>
                  <a:gd name="T70" fmla="*/ 1 w 276"/>
                  <a:gd name="T71" fmla="*/ 0 h 351"/>
                  <a:gd name="T72" fmla="*/ 1 w 276"/>
                  <a:gd name="T73" fmla="*/ 0 h 351"/>
                  <a:gd name="T74" fmla="*/ 1 w 276"/>
                  <a:gd name="T75" fmla="*/ 0 h 351"/>
                  <a:gd name="T76" fmla="*/ 1 w 276"/>
                  <a:gd name="T77" fmla="*/ 0 h 351"/>
                  <a:gd name="T78" fmla="*/ 1 w 276"/>
                  <a:gd name="T79" fmla="*/ 0 h 351"/>
                  <a:gd name="T80" fmla="*/ 1 w 276"/>
                  <a:gd name="T81" fmla="*/ 0 h 351"/>
                  <a:gd name="T82" fmla="*/ 1 w 276"/>
                  <a:gd name="T83" fmla="*/ 0 h 351"/>
                  <a:gd name="T84" fmla="*/ 1 w 276"/>
                  <a:gd name="T85" fmla="*/ 0 h 351"/>
                  <a:gd name="T86" fmla="*/ 1 w 276"/>
                  <a:gd name="T87" fmla="*/ 0 h 351"/>
                  <a:gd name="T88" fmla="*/ 1 w 276"/>
                  <a:gd name="T89" fmla="*/ 0 h 351"/>
                  <a:gd name="T90" fmla="*/ 1 w 276"/>
                  <a:gd name="T91" fmla="*/ 0 h 351"/>
                  <a:gd name="T92" fmla="*/ 1 w 276"/>
                  <a:gd name="T93" fmla="*/ 0 h 351"/>
                  <a:gd name="T94" fmla="*/ 1 w 276"/>
                  <a:gd name="T95" fmla="*/ 0 h 351"/>
                  <a:gd name="T96" fmla="*/ 1 w 276"/>
                  <a:gd name="T97" fmla="*/ 0 h 351"/>
                  <a:gd name="T98" fmla="*/ 1 w 276"/>
                  <a:gd name="T99" fmla="*/ 0 h 351"/>
                  <a:gd name="T100" fmla="*/ 1 w 276"/>
                  <a:gd name="T101" fmla="*/ 0 h 351"/>
                  <a:gd name="T102" fmla="*/ 1 w 276"/>
                  <a:gd name="T103" fmla="*/ 0 h 351"/>
                  <a:gd name="T104" fmla="*/ 1 w 276"/>
                  <a:gd name="T105" fmla="*/ 0 h 351"/>
                  <a:gd name="T106" fmla="*/ 1 w 276"/>
                  <a:gd name="T107" fmla="*/ 0 h 351"/>
                  <a:gd name="T108" fmla="*/ 1 w 276"/>
                  <a:gd name="T109" fmla="*/ 0 h 351"/>
                  <a:gd name="T110" fmla="*/ 1 w 276"/>
                  <a:gd name="T111" fmla="*/ 0 h 351"/>
                  <a:gd name="T112" fmla="*/ 1 w 276"/>
                  <a:gd name="T113" fmla="*/ 0 h 351"/>
                  <a:gd name="T114" fmla="*/ 1 w 276"/>
                  <a:gd name="T115" fmla="*/ 0 h 351"/>
                  <a:gd name="T116" fmla="*/ 0 w 276"/>
                  <a:gd name="T117" fmla="*/ 0 h 35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76"/>
                  <a:gd name="T178" fmla="*/ 0 h 351"/>
                  <a:gd name="T179" fmla="*/ 276 w 276"/>
                  <a:gd name="T180" fmla="*/ 351 h 35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76" h="351">
                    <a:moveTo>
                      <a:pt x="0" y="0"/>
                    </a:moveTo>
                    <a:lnTo>
                      <a:pt x="11" y="2"/>
                    </a:lnTo>
                    <a:lnTo>
                      <a:pt x="22" y="5"/>
                    </a:lnTo>
                    <a:lnTo>
                      <a:pt x="32" y="11"/>
                    </a:lnTo>
                    <a:lnTo>
                      <a:pt x="44" y="15"/>
                    </a:lnTo>
                    <a:lnTo>
                      <a:pt x="53" y="19"/>
                    </a:lnTo>
                    <a:lnTo>
                      <a:pt x="64" y="25"/>
                    </a:lnTo>
                    <a:lnTo>
                      <a:pt x="73" y="30"/>
                    </a:lnTo>
                    <a:lnTo>
                      <a:pt x="85" y="35"/>
                    </a:lnTo>
                    <a:lnTo>
                      <a:pt x="95" y="39"/>
                    </a:lnTo>
                    <a:lnTo>
                      <a:pt x="105" y="45"/>
                    </a:lnTo>
                    <a:lnTo>
                      <a:pt x="116" y="50"/>
                    </a:lnTo>
                    <a:lnTo>
                      <a:pt x="125" y="55"/>
                    </a:lnTo>
                    <a:lnTo>
                      <a:pt x="136" y="59"/>
                    </a:lnTo>
                    <a:lnTo>
                      <a:pt x="147" y="64"/>
                    </a:lnTo>
                    <a:lnTo>
                      <a:pt x="158" y="68"/>
                    </a:lnTo>
                    <a:lnTo>
                      <a:pt x="169" y="73"/>
                    </a:lnTo>
                    <a:lnTo>
                      <a:pt x="162" y="73"/>
                    </a:lnTo>
                    <a:lnTo>
                      <a:pt x="155" y="74"/>
                    </a:lnTo>
                    <a:lnTo>
                      <a:pt x="148" y="73"/>
                    </a:lnTo>
                    <a:lnTo>
                      <a:pt x="141" y="73"/>
                    </a:lnTo>
                    <a:lnTo>
                      <a:pt x="134" y="72"/>
                    </a:lnTo>
                    <a:lnTo>
                      <a:pt x="128" y="71"/>
                    </a:lnTo>
                    <a:lnTo>
                      <a:pt x="120" y="70"/>
                    </a:lnTo>
                    <a:lnTo>
                      <a:pt x="114" y="68"/>
                    </a:lnTo>
                    <a:lnTo>
                      <a:pt x="106" y="66"/>
                    </a:lnTo>
                    <a:lnTo>
                      <a:pt x="100" y="65"/>
                    </a:lnTo>
                    <a:lnTo>
                      <a:pt x="93" y="63"/>
                    </a:lnTo>
                    <a:lnTo>
                      <a:pt x="86" y="62"/>
                    </a:lnTo>
                    <a:lnTo>
                      <a:pt x="79" y="61"/>
                    </a:lnTo>
                    <a:lnTo>
                      <a:pt x="72" y="59"/>
                    </a:lnTo>
                    <a:lnTo>
                      <a:pt x="66" y="59"/>
                    </a:lnTo>
                    <a:lnTo>
                      <a:pt x="59" y="61"/>
                    </a:lnTo>
                    <a:lnTo>
                      <a:pt x="68" y="69"/>
                    </a:lnTo>
                    <a:lnTo>
                      <a:pt x="79" y="76"/>
                    </a:lnTo>
                    <a:lnTo>
                      <a:pt x="90" y="83"/>
                    </a:lnTo>
                    <a:lnTo>
                      <a:pt x="102" y="89"/>
                    </a:lnTo>
                    <a:lnTo>
                      <a:pt x="114" y="93"/>
                    </a:lnTo>
                    <a:lnTo>
                      <a:pt x="127" y="99"/>
                    </a:lnTo>
                    <a:lnTo>
                      <a:pt x="140" y="103"/>
                    </a:lnTo>
                    <a:lnTo>
                      <a:pt x="153" y="107"/>
                    </a:lnTo>
                    <a:lnTo>
                      <a:pt x="166" y="110"/>
                    </a:lnTo>
                    <a:lnTo>
                      <a:pt x="179" y="116"/>
                    </a:lnTo>
                    <a:lnTo>
                      <a:pt x="191" y="120"/>
                    </a:lnTo>
                    <a:lnTo>
                      <a:pt x="205" y="126"/>
                    </a:lnTo>
                    <a:lnTo>
                      <a:pt x="217" y="131"/>
                    </a:lnTo>
                    <a:lnTo>
                      <a:pt x="228" y="139"/>
                    </a:lnTo>
                    <a:lnTo>
                      <a:pt x="240" y="148"/>
                    </a:lnTo>
                    <a:lnTo>
                      <a:pt x="251" y="160"/>
                    </a:lnTo>
                    <a:lnTo>
                      <a:pt x="251" y="161"/>
                    </a:lnTo>
                    <a:lnTo>
                      <a:pt x="250" y="161"/>
                    </a:lnTo>
                    <a:lnTo>
                      <a:pt x="237" y="157"/>
                    </a:lnTo>
                    <a:lnTo>
                      <a:pt x="225" y="153"/>
                    </a:lnTo>
                    <a:lnTo>
                      <a:pt x="212" y="148"/>
                    </a:lnTo>
                    <a:lnTo>
                      <a:pt x="200" y="144"/>
                    </a:lnTo>
                    <a:lnTo>
                      <a:pt x="188" y="140"/>
                    </a:lnTo>
                    <a:lnTo>
                      <a:pt x="175" y="136"/>
                    </a:lnTo>
                    <a:lnTo>
                      <a:pt x="163" y="130"/>
                    </a:lnTo>
                    <a:lnTo>
                      <a:pt x="151" y="127"/>
                    </a:lnTo>
                    <a:lnTo>
                      <a:pt x="138" y="123"/>
                    </a:lnTo>
                    <a:lnTo>
                      <a:pt x="125" y="118"/>
                    </a:lnTo>
                    <a:lnTo>
                      <a:pt x="114" y="115"/>
                    </a:lnTo>
                    <a:lnTo>
                      <a:pt x="101" y="110"/>
                    </a:lnTo>
                    <a:lnTo>
                      <a:pt x="88" y="107"/>
                    </a:lnTo>
                    <a:lnTo>
                      <a:pt x="76" y="104"/>
                    </a:lnTo>
                    <a:lnTo>
                      <a:pt x="62" y="102"/>
                    </a:lnTo>
                    <a:lnTo>
                      <a:pt x="49" y="100"/>
                    </a:lnTo>
                    <a:lnTo>
                      <a:pt x="53" y="108"/>
                    </a:lnTo>
                    <a:lnTo>
                      <a:pt x="59" y="117"/>
                    </a:lnTo>
                    <a:lnTo>
                      <a:pt x="65" y="123"/>
                    </a:lnTo>
                    <a:lnTo>
                      <a:pt x="73" y="130"/>
                    </a:lnTo>
                    <a:lnTo>
                      <a:pt x="81" y="135"/>
                    </a:lnTo>
                    <a:lnTo>
                      <a:pt x="90" y="140"/>
                    </a:lnTo>
                    <a:lnTo>
                      <a:pt x="101" y="143"/>
                    </a:lnTo>
                    <a:lnTo>
                      <a:pt x="113" y="147"/>
                    </a:lnTo>
                    <a:lnTo>
                      <a:pt x="123" y="151"/>
                    </a:lnTo>
                    <a:lnTo>
                      <a:pt x="134" y="153"/>
                    </a:lnTo>
                    <a:lnTo>
                      <a:pt x="146" y="156"/>
                    </a:lnTo>
                    <a:lnTo>
                      <a:pt x="156" y="161"/>
                    </a:lnTo>
                    <a:lnTo>
                      <a:pt x="167" y="163"/>
                    </a:lnTo>
                    <a:lnTo>
                      <a:pt x="177" y="167"/>
                    </a:lnTo>
                    <a:lnTo>
                      <a:pt x="187" y="173"/>
                    </a:lnTo>
                    <a:lnTo>
                      <a:pt x="197" y="179"/>
                    </a:lnTo>
                    <a:lnTo>
                      <a:pt x="203" y="182"/>
                    </a:lnTo>
                    <a:lnTo>
                      <a:pt x="210" y="185"/>
                    </a:lnTo>
                    <a:lnTo>
                      <a:pt x="216" y="190"/>
                    </a:lnTo>
                    <a:lnTo>
                      <a:pt x="223" y="194"/>
                    </a:lnTo>
                    <a:lnTo>
                      <a:pt x="228" y="198"/>
                    </a:lnTo>
                    <a:lnTo>
                      <a:pt x="234" y="202"/>
                    </a:lnTo>
                    <a:lnTo>
                      <a:pt x="240" y="207"/>
                    </a:lnTo>
                    <a:lnTo>
                      <a:pt x="247" y="212"/>
                    </a:lnTo>
                    <a:lnTo>
                      <a:pt x="236" y="211"/>
                    </a:lnTo>
                    <a:lnTo>
                      <a:pt x="225" y="211"/>
                    </a:lnTo>
                    <a:lnTo>
                      <a:pt x="215" y="208"/>
                    </a:lnTo>
                    <a:lnTo>
                      <a:pt x="204" y="206"/>
                    </a:lnTo>
                    <a:lnTo>
                      <a:pt x="193" y="200"/>
                    </a:lnTo>
                    <a:lnTo>
                      <a:pt x="183" y="197"/>
                    </a:lnTo>
                    <a:lnTo>
                      <a:pt x="171" y="193"/>
                    </a:lnTo>
                    <a:lnTo>
                      <a:pt x="160" y="190"/>
                    </a:lnTo>
                    <a:lnTo>
                      <a:pt x="150" y="185"/>
                    </a:lnTo>
                    <a:lnTo>
                      <a:pt x="139" y="180"/>
                    </a:lnTo>
                    <a:lnTo>
                      <a:pt x="129" y="177"/>
                    </a:lnTo>
                    <a:lnTo>
                      <a:pt x="119" y="175"/>
                    </a:lnTo>
                    <a:lnTo>
                      <a:pt x="109" y="172"/>
                    </a:lnTo>
                    <a:lnTo>
                      <a:pt x="99" y="171"/>
                    </a:lnTo>
                    <a:lnTo>
                      <a:pt x="89" y="171"/>
                    </a:lnTo>
                    <a:lnTo>
                      <a:pt x="81" y="174"/>
                    </a:lnTo>
                    <a:lnTo>
                      <a:pt x="83" y="179"/>
                    </a:lnTo>
                    <a:lnTo>
                      <a:pt x="87" y="184"/>
                    </a:lnTo>
                    <a:lnTo>
                      <a:pt x="92" y="189"/>
                    </a:lnTo>
                    <a:lnTo>
                      <a:pt x="98" y="193"/>
                    </a:lnTo>
                    <a:lnTo>
                      <a:pt x="105" y="196"/>
                    </a:lnTo>
                    <a:lnTo>
                      <a:pt x="113" y="200"/>
                    </a:lnTo>
                    <a:lnTo>
                      <a:pt x="120" y="203"/>
                    </a:lnTo>
                    <a:lnTo>
                      <a:pt x="129" y="206"/>
                    </a:lnTo>
                    <a:lnTo>
                      <a:pt x="136" y="208"/>
                    </a:lnTo>
                    <a:lnTo>
                      <a:pt x="146" y="211"/>
                    </a:lnTo>
                    <a:lnTo>
                      <a:pt x="153" y="213"/>
                    </a:lnTo>
                    <a:lnTo>
                      <a:pt x="162" y="215"/>
                    </a:lnTo>
                    <a:lnTo>
                      <a:pt x="169" y="218"/>
                    </a:lnTo>
                    <a:lnTo>
                      <a:pt x="177" y="223"/>
                    </a:lnTo>
                    <a:lnTo>
                      <a:pt x="184" y="226"/>
                    </a:lnTo>
                    <a:lnTo>
                      <a:pt x="191" y="230"/>
                    </a:lnTo>
                    <a:lnTo>
                      <a:pt x="195" y="233"/>
                    </a:lnTo>
                    <a:lnTo>
                      <a:pt x="201" y="235"/>
                    </a:lnTo>
                    <a:lnTo>
                      <a:pt x="206" y="238"/>
                    </a:lnTo>
                    <a:lnTo>
                      <a:pt x="211" y="242"/>
                    </a:lnTo>
                    <a:lnTo>
                      <a:pt x="216" y="244"/>
                    </a:lnTo>
                    <a:lnTo>
                      <a:pt x="221" y="247"/>
                    </a:lnTo>
                    <a:lnTo>
                      <a:pt x="226" y="249"/>
                    </a:lnTo>
                    <a:lnTo>
                      <a:pt x="233" y="252"/>
                    </a:lnTo>
                    <a:lnTo>
                      <a:pt x="238" y="254"/>
                    </a:lnTo>
                    <a:lnTo>
                      <a:pt x="242" y="256"/>
                    </a:lnTo>
                    <a:lnTo>
                      <a:pt x="247" y="259"/>
                    </a:lnTo>
                    <a:lnTo>
                      <a:pt x="254" y="261"/>
                    </a:lnTo>
                    <a:lnTo>
                      <a:pt x="259" y="263"/>
                    </a:lnTo>
                    <a:lnTo>
                      <a:pt x="265" y="265"/>
                    </a:lnTo>
                    <a:lnTo>
                      <a:pt x="270" y="268"/>
                    </a:lnTo>
                    <a:lnTo>
                      <a:pt x="276" y="270"/>
                    </a:lnTo>
                    <a:lnTo>
                      <a:pt x="263" y="267"/>
                    </a:lnTo>
                    <a:lnTo>
                      <a:pt x="251" y="265"/>
                    </a:lnTo>
                    <a:lnTo>
                      <a:pt x="238" y="261"/>
                    </a:lnTo>
                    <a:lnTo>
                      <a:pt x="226" y="258"/>
                    </a:lnTo>
                    <a:lnTo>
                      <a:pt x="212" y="253"/>
                    </a:lnTo>
                    <a:lnTo>
                      <a:pt x="201" y="249"/>
                    </a:lnTo>
                    <a:lnTo>
                      <a:pt x="188" y="245"/>
                    </a:lnTo>
                    <a:lnTo>
                      <a:pt x="175" y="241"/>
                    </a:lnTo>
                    <a:lnTo>
                      <a:pt x="163" y="236"/>
                    </a:lnTo>
                    <a:lnTo>
                      <a:pt x="150" y="232"/>
                    </a:lnTo>
                    <a:lnTo>
                      <a:pt x="137" y="228"/>
                    </a:lnTo>
                    <a:lnTo>
                      <a:pt x="124" y="225"/>
                    </a:lnTo>
                    <a:lnTo>
                      <a:pt x="111" y="220"/>
                    </a:lnTo>
                    <a:lnTo>
                      <a:pt x="98" y="218"/>
                    </a:lnTo>
                    <a:lnTo>
                      <a:pt x="86" y="216"/>
                    </a:lnTo>
                    <a:lnTo>
                      <a:pt x="73" y="215"/>
                    </a:lnTo>
                    <a:lnTo>
                      <a:pt x="83" y="223"/>
                    </a:lnTo>
                    <a:lnTo>
                      <a:pt x="95" y="229"/>
                    </a:lnTo>
                    <a:lnTo>
                      <a:pt x="106" y="235"/>
                    </a:lnTo>
                    <a:lnTo>
                      <a:pt x="118" y="241"/>
                    </a:lnTo>
                    <a:lnTo>
                      <a:pt x="131" y="246"/>
                    </a:lnTo>
                    <a:lnTo>
                      <a:pt x="144" y="250"/>
                    </a:lnTo>
                    <a:lnTo>
                      <a:pt x="155" y="255"/>
                    </a:lnTo>
                    <a:lnTo>
                      <a:pt x="168" y="261"/>
                    </a:lnTo>
                    <a:lnTo>
                      <a:pt x="180" y="264"/>
                    </a:lnTo>
                    <a:lnTo>
                      <a:pt x="192" y="268"/>
                    </a:lnTo>
                    <a:lnTo>
                      <a:pt x="204" y="273"/>
                    </a:lnTo>
                    <a:lnTo>
                      <a:pt x="217" y="278"/>
                    </a:lnTo>
                    <a:lnTo>
                      <a:pt x="228" y="283"/>
                    </a:lnTo>
                    <a:lnTo>
                      <a:pt x="240" y="289"/>
                    </a:lnTo>
                    <a:lnTo>
                      <a:pt x="252" y="296"/>
                    </a:lnTo>
                    <a:lnTo>
                      <a:pt x="263" y="303"/>
                    </a:lnTo>
                    <a:lnTo>
                      <a:pt x="253" y="300"/>
                    </a:lnTo>
                    <a:lnTo>
                      <a:pt x="242" y="298"/>
                    </a:lnTo>
                    <a:lnTo>
                      <a:pt x="233" y="296"/>
                    </a:lnTo>
                    <a:lnTo>
                      <a:pt x="223" y="294"/>
                    </a:lnTo>
                    <a:lnTo>
                      <a:pt x="212" y="290"/>
                    </a:lnTo>
                    <a:lnTo>
                      <a:pt x="202" y="287"/>
                    </a:lnTo>
                    <a:lnTo>
                      <a:pt x="191" y="284"/>
                    </a:lnTo>
                    <a:lnTo>
                      <a:pt x="182" y="281"/>
                    </a:lnTo>
                    <a:lnTo>
                      <a:pt x="171" y="278"/>
                    </a:lnTo>
                    <a:lnTo>
                      <a:pt x="160" y="273"/>
                    </a:lnTo>
                    <a:lnTo>
                      <a:pt x="150" y="270"/>
                    </a:lnTo>
                    <a:lnTo>
                      <a:pt x="139" y="267"/>
                    </a:lnTo>
                    <a:lnTo>
                      <a:pt x="128" y="263"/>
                    </a:lnTo>
                    <a:lnTo>
                      <a:pt x="118" y="260"/>
                    </a:lnTo>
                    <a:lnTo>
                      <a:pt x="109" y="255"/>
                    </a:lnTo>
                    <a:lnTo>
                      <a:pt x="98" y="253"/>
                    </a:lnTo>
                    <a:lnTo>
                      <a:pt x="105" y="262"/>
                    </a:lnTo>
                    <a:lnTo>
                      <a:pt x="116" y="270"/>
                    </a:lnTo>
                    <a:lnTo>
                      <a:pt x="124" y="277"/>
                    </a:lnTo>
                    <a:lnTo>
                      <a:pt x="136" y="283"/>
                    </a:lnTo>
                    <a:lnTo>
                      <a:pt x="146" y="288"/>
                    </a:lnTo>
                    <a:lnTo>
                      <a:pt x="157" y="292"/>
                    </a:lnTo>
                    <a:lnTo>
                      <a:pt x="168" y="298"/>
                    </a:lnTo>
                    <a:lnTo>
                      <a:pt x="181" y="302"/>
                    </a:lnTo>
                    <a:lnTo>
                      <a:pt x="190" y="305"/>
                    </a:lnTo>
                    <a:lnTo>
                      <a:pt x="202" y="310"/>
                    </a:lnTo>
                    <a:lnTo>
                      <a:pt x="212" y="315"/>
                    </a:lnTo>
                    <a:lnTo>
                      <a:pt x="223" y="320"/>
                    </a:lnTo>
                    <a:lnTo>
                      <a:pt x="233" y="325"/>
                    </a:lnTo>
                    <a:lnTo>
                      <a:pt x="243" y="333"/>
                    </a:lnTo>
                    <a:lnTo>
                      <a:pt x="253" y="340"/>
                    </a:lnTo>
                    <a:lnTo>
                      <a:pt x="262" y="351"/>
                    </a:lnTo>
                    <a:lnTo>
                      <a:pt x="247" y="344"/>
                    </a:lnTo>
                    <a:lnTo>
                      <a:pt x="234" y="340"/>
                    </a:lnTo>
                    <a:lnTo>
                      <a:pt x="219" y="336"/>
                    </a:lnTo>
                    <a:lnTo>
                      <a:pt x="204" y="332"/>
                    </a:lnTo>
                    <a:lnTo>
                      <a:pt x="188" y="327"/>
                    </a:lnTo>
                    <a:lnTo>
                      <a:pt x="173" y="323"/>
                    </a:lnTo>
                    <a:lnTo>
                      <a:pt x="158" y="320"/>
                    </a:lnTo>
                    <a:lnTo>
                      <a:pt x="144" y="316"/>
                    </a:lnTo>
                    <a:lnTo>
                      <a:pt x="128" y="310"/>
                    </a:lnTo>
                    <a:lnTo>
                      <a:pt x="112" y="306"/>
                    </a:lnTo>
                    <a:lnTo>
                      <a:pt x="97" y="300"/>
                    </a:lnTo>
                    <a:lnTo>
                      <a:pt x="83" y="296"/>
                    </a:lnTo>
                    <a:lnTo>
                      <a:pt x="70" y="288"/>
                    </a:lnTo>
                    <a:lnTo>
                      <a:pt x="58" y="281"/>
                    </a:lnTo>
                    <a:lnTo>
                      <a:pt x="46" y="272"/>
                    </a:lnTo>
                    <a:lnTo>
                      <a:pt x="35" y="263"/>
                    </a:lnTo>
                    <a:lnTo>
                      <a:pt x="31" y="247"/>
                    </a:lnTo>
                    <a:lnTo>
                      <a:pt x="29" y="230"/>
                    </a:lnTo>
                    <a:lnTo>
                      <a:pt x="26" y="214"/>
                    </a:lnTo>
                    <a:lnTo>
                      <a:pt x="24" y="198"/>
                    </a:lnTo>
                    <a:lnTo>
                      <a:pt x="22" y="180"/>
                    </a:lnTo>
                    <a:lnTo>
                      <a:pt x="20" y="164"/>
                    </a:lnTo>
                    <a:lnTo>
                      <a:pt x="18" y="147"/>
                    </a:lnTo>
                    <a:lnTo>
                      <a:pt x="17" y="130"/>
                    </a:lnTo>
                    <a:lnTo>
                      <a:pt x="15" y="113"/>
                    </a:lnTo>
                    <a:lnTo>
                      <a:pt x="14" y="98"/>
                    </a:lnTo>
                    <a:lnTo>
                      <a:pt x="12" y="81"/>
                    </a:lnTo>
                    <a:lnTo>
                      <a:pt x="11" y="64"/>
                    </a:lnTo>
                    <a:lnTo>
                      <a:pt x="8" y="48"/>
                    </a:lnTo>
                    <a:lnTo>
                      <a:pt x="6" y="31"/>
                    </a:lnTo>
                    <a:lnTo>
                      <a:pt x="2" y="16"/>
                    </a:lnTo>
                    <a:lnTo>
                      <a:pt x="0" y="0"/>
                    </a:lnTo>
                    <a:close/>
                  </a:path>
                </a:pathLst>
              </a:custGeom>
              <a:solidFill>
                <a:srgbClr val="E6B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65" name="Freeform 114"/>
              <p:cNvSpPr>
                <a:spLocks/>
              </p:cNvSpPr>
              <p:nvPr/>
            </p:nvSpPr>
            <p:spPr bwMode="auto">
              <a:xfrm>
                <a:off x="4713" y="2582"/>
                <a:ext cx="5" cy="7"/>
              </a:xfrm>
              <a:custGeom>
                <a:avLst/>
                <a:gdLst>
                  <a:gd name="T0" fmla="*/ 1 w 10"/>
                  <a:gd name="T1" fmla="*/ 0 h 15"/>
                  <a:gd name="T2" fmla="*/ 1 w 10"/>
                  <a:gd name="T3" fmla="*/ 0 h 15"/>
                  <a:gd name="T4" fmla="*/ 1 w 10"/>
                  <a:gd name="T5" fmla="*/ 0 h 15"/>
                  <a:gd name="T6" fmla="*/ 1 w 10"/>
                  <a:gd name="T7" fmla="*/ 0 h 15"/>
                  <a:gd name="T8" fmla="*/ 1 w 10"/>
                  <a:gd name="T9" fmla="*/ 0 h 15"/>
                  <a:gd name="T10" fmla="*/ 1 w 10"/>
                  <a:gd name="T11" fmla="*/ 0 h 15"/>
                  <a:gd name="T12" fmla="*/ 1 w 10"/>
                  <a:gd name="T13" fmla="*/ 0 h 15"/>
                  <a:gd name="T14" fmla="*/ 1 w 10"/>
                  <a:gd name="T15" fmla="*/ 0 h 15"/>
                  <a:gd name="T16" fmla="*/ 1 w 10"/>
                  <a:gd name="T17" fmla="*/ 0 h 15"/>
                  <a:gd name="T18" fmla="*/ 0 w 10"/>
                  <a:gd name="T19" fmla="*/ 0 h 15"/>
                  <a:gd name="T20" fmla="*/ 1 w 10"/>
                  <a:gd name="T21" fmla="*/ 0 h 15"/>
                  <a:gd name="T22" fmla="*/ 1 w 10"/>
                  <a:gd name="T23" fmla="*/ 0 h 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
                  <a:gd name="T37" fmla="*/ 0 h 15"/>
                  <a:gd name="T38" fmla="*/ 10 w 10"/>
                  <a:gd name="T39" fmla="*/ 15 h 1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 h="15">
                    <a:moveTo>
                      <a:pt x="2" y="0"/>
                    </a:moveTo>
                    <a:lnTo>
                      <a:pt x="7" y="0"/>
                    </a:lnTo>
                    <a:lnTo>
                      <a:pt x="9" y="5"/>
                    </a:lnTo>
                    <a:lnTo>
                      <a:pt x="9" y="10"/>
                    </a:lnTo>
                    <a:lnTo>
                      <a:pt x="10" y="13"/>
                    </a:lnTo>
                    <a:lnTo>
                      <a:pt x="9" y="15"/>
                    </a:lnTo>
                    <a:lnTo>
                      <a:pt x="4" y="13"/>
                    </a:lnTo>
                    <a:lnTo>
                      <a:pt x="2" y="7"/>
                    </a:lnTo>
                    <a:lnTo>
                      <a:pt x="0"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66" name="Freeform 115"/>
              <p:cNvSpPr>
                <a:spLocks/>
              </p:cNvSpPr>
              <p:nvPr/>
            </p:nvSpPr>
            <p:spPr bwMode="auto">
              <a:xfrm>
                <a:off x="4769" y="2585"/>
                <a:ext cx="22" cy="61"/>
              </a:xfrm>
              <a:custGeom>
                <a:avLst/>
                <a:gdLst>
                  <a:gd name="T0" fmla="*/ 1 w 43"/>
                  <a:gd name="T1" fmla="*/ 0 h 122"/>
                  <a:gd name="T2" fmla="*/ 1 w 43"/>
                  <a:gd name="T3" fmla="*/ 1 h 122"/>
                  <a:gd name="T4" fmla="*/ 1 w 43"/>
                  <a:gd name="T5" fmla="*/ 1 h 122"/>
                  <a:gd name="T6" fmla="*/ 1 w 43"/>
                  <a:gd name="T7" fmla="*/ 1 h 122"/>
                  <a:gd name="T8" fmla="*/ 1 w 43"/>
                  <a:gd name="T9" fmla="*/ 1 h 122"/>
                  <a:gd name="T10" fmla="*/ 1 w 43"/>
                  <a:gd name="T11" fmla="*/ 1 h 122"/>
                  <a:gd name="T12" fmla="*/ 1 w 43"/>
                  <a:gd name="T13" fmla="*/ 1 h 122"/>
                  <a:gd name="T14" fmla="*/ 1 w 43"/>
                  <a:gd name="T15" fmla="*/ 1 h 122"/>
                  <a:gd name="T16" fmla="*/ 1 w 43"/>
                  <a:gd name="T17" fmla="*/ 1 h 122"/>
                  <a:gd name="T18" fmla="*/ 1 w 43"/>
                  <a:gd name="T19" fmla="*/ 1 h 122"/>
                  <a:gd name="T20" fmla="*/ 1 w 43"/>
                  <a:gd name="T21" fmla="*/ 1 h 122"/>
                  <a:gd name="T22" fmla="*/ 1 w 43"/>
                  <a:gd name="T23" fmla="*/ 1 h 122"/>
                  <a:gd name="T24" fmla="*/ 1 w 43"/>
                  <a:gd name="T25" fmla="*/ 1 h 122"/>
                  <a:gd name="T26" fmla="*/ 1 w 43"/>
                  <a:gd name="T27" fmla="*/ 1 h 122"/>
                  <a:gd name="T28" fmla="*/ 1 w 43"/>
                  <a:gd name="T29" fmla="*/ 1 h 122"/>
                  <a:gd name="T30" fmla="*/ 1 w 43"/>
                  <a:gd name="T31" fmla="*/ 1 h 122"/>
                  <a:gd name="T32" fmla="*/ 1 w 43"/>
                  <a:gd name="T33" fmla="*/ 1 h 122"/>
                  <a:gd name="T34" fmla="*/ 1 w 43"/>
                  <a:gd name="T35" fmla="*/ 1 h 122"/>
                  <a:gd name="T36" fmla="*/ 1 w 43"/>
                  <a:gd name="T37" fmla="*/ 1 h 122"/>
                  <a:gd name="T38" fmla="*/ 1 w 43"/>
                  <a:gd name="T39" fmla="*/ 1 h 122"/>
                  <a:gd name="T40" fmla="*/ 1 w 43"/>
                  <a:gd name="T41" fmla="*/ 1 h 122"/>
                  <a:gd name="T42" fmla="*/ 1 w 43"/>
                  <a:gd name="T43" fmla="*/ 1 h 122"/>
                  <a:gd name="T44" fmla="*/ 1 w 43"/>
                  <a:gd name="T45" fmla="*/ 1 h 122"/>
                  <a:gd name="T46" fmla="*/ 1 w 43"/>
                  <a:gd name="T47" fmla="*/ 1 h 122"/>
                  <a:gd name="T48" fmla="*/ 1 w 43"/>
                  <a:gd name="T49" fmla="*/ 1 h 122"/>
                  <a:gd name="T50" fmla="*/ 1 w 43"/>
                  <a:gd name="T51" fmla="*/ 1 h 122"/>
                  <a:gd name="T52" fmla="*/ 1 w 43"/>
                  <a:gd name="T53" fmla="*/ 1 h 122"/>
                  <a:gd name="T54" fmla="*/ 1 w 43"/>
                  <a:gd name="T55" fmla="*/ 1 h 122"/>
                  <a:gd name="T56" fmla="*/ 1 w 43"/>
                  <a:gd name="T57" fmla="*/ 1 h 122"/>
                  <a:gd name="T58" fmla="*/ 1 w 43"/>
                  <a:gd name="T59" fmla="*/ 1 h 122"/>
                  <a:gd name="T60" fmla="*/ 1 w 43"/>
                  <a:gd name="T61" fmla="*/ 1 h 122"/>
                  <a:gd name="T62" fmla="*/ 1 w 43"/>
                  <a:gd name="T63" fmla="*/ 1 h 122"/>
                  <a:gd name="T64" fmla="*/ 0 w 43"/>
                  <a:gd name="T65" fmla="*/ 1 h 122"/>
                  <a:gd name="T66" fmla="*/ 0 w 43"/>
                  <a:gd name="T67" fmla="*/ 1 h 122"/>
                  <a:gd name="T68" fmla="*/ 1 w 43"/>
                  <a:gd name="T69" fmla="*/ 1 h 122"/>
                  <a:gd name="T70" fmla="*/ 1 w 43"/>
                  <a:gd name="T71" fmla="*/ 1 h 122"/>
                  <a:gd name="T72" fmla="*/ 1 w 43"/>
                  <a:gd name="T73" fmla="*/ 1 h 122"/>
                  <a:gd name="T74" fmla="*/ 1 w 43"/>
                  <a:gd name="T75" fmla="*/ 1 h 122"/>
                  <a:gd name="T76" fmla="*/ 1 w 43"/>
                  <a:gd name="T77" fmla="*/ 1 h 122"/>
                  <a:gd name="T78" fmla="*/ 1 w 43"/>
                  <a:gd name="T79" fmla="*/ 1 h 122"/>
                  <a:gd name="T80" fmla="*/ 1 w 43"/>
                  <a:gd name="T81" fmla="*/ 0 h 122"/>
                  <a:gd name="T82" fmla="*/ 1 w 43"/>
                  <a:gd name="T83" fmla="*/ 0 h 12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3"/>
                  <a:gd name="T127" fmla="*/ 0 h 122"/>
                  <a:gd name="T128" fmla="*/ 43 w 43"/>
                  <a:gd name="T129" fmla="*/ 122 h 12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3" h="122">
                    <a:moveTo>
                      <a:pt x="10" y="0"/>
                    </a:moveTo>
                    <a:lnTo>
                      <a:pt x="12" y="7"/>
                    </a:lnTo>
                    <a:lnTo>
                      <a:pt x="15" y="13"/>
                    </a:lnTo>
                    <a:lnTo>
                      <a:pt x="17" y="21"/>
                    </a:lnTo>
                    <a:lnTo>
                      <a:pt x="19" y="28"/>
                    </a:lnTo>
                    <a:lnTo>
                      <a:pt x="21" y="35"/>
                    </a:lnTo>
                    <a:lnTo>
                      <a:pt x="22" y="43"/>
                    </a:lnTo>
                    <a:lnTo>
                      <a:pt x="24" y="50"/>
                    </a:lnTo>
                    <a:lnTo>
                      <a:pt x="27" y="60"/>
                    </a:lnTo>
                    <a:lnTo>
                      <a:pt x="27" y="67"/>
                    </a:lnTo>
                    <a:lnTo>
                      <a:pt x="29" y="76"/>
                    </a:lnTo>
                    <a:lnTo>
                      <a:pt x="29" y="83"/>
                    </a:lnTo>
                    <a:lnTo>
                      <a:pt x="32" y="92"/>
                    </a:lnTo>
                    <a:lnTo>
                      <a:pt x="33" y="99"/>
                    </a:lnTo>
                    <a:lnTo>
                      <a:pt x="36" y="106"/>
                    </a:lnTo>
                    <a:lnTo>
                      <a:pt x="39" y="114"/>
                    </a:lnTo>
                    <a:lnTo>
                      <a:pt x="43" y="122"/>
                    </a:lnTo>
                    <a:lnTo>
                      <a:pt x="37" y="121"/>
                    </a:lnTo>
                    <a:lnTo>
                      <a:pt x="33" y="120"/>
                    </a:lnTo>
                    <a:lnTo>
                      <a:pt x="29" y="117"/>
                    </a:lnTo>
                    <a:lnTo>
                      <a:pt x="27" y="113"/>
                    </a:lnTo>
                    <a:lnTo>
                      <a:pt x="23" y="107"/>
                    </a:lnTo>
                    <a:lnTo>
                      <a:pt x="21" y="103"/>
                    </a:lnTo>
                    <a:lnTo>
                      <a:pt x="19" y="97"/>
                    </a:lnTo>
                    <a:lnTo>
                      <a:pt x="18" y="90"/>
                    </a:lnTo>
                    <a:lnTo>
                      <a:pt x="16" y="83"/>
                    </a:lnTo>
                    <a:lnTo>
                      <a:pt x="14" y="77"/>
                    </a:lnTo>
                    <a:lnTo>
                      <a:pt x="13" y="70"/>
                    </a:lnTo>
                    <a:lnTo>
                      <a:pt x="12" y="63"/>
                    </a:lnTo>
                    <a:lnTo>
                      <a:pt x="8" y="57"/>
                    </a:lnTo>
                    <a:lnTo>
                      <a:pt x="6" y="50"/>
                    </a:lnTo>
                    <a:lnTo>
                      <a:pt x="3" y="46"/>
                    </a:lnTo>
                    <a:lnTo>
                      <a:pt x="0" y="43"/>
                    </a:lnTo>
                    <a:lnTo>
                      <a:pt x="0" y="36"/>
                    </a:lnTo>
                    <a:lnTo>
                      <a:pt x="1" y="31"/>
                    </a:lnTo>
                    <a:lnTo>
                      <a:pt x="2" y="26"/>
                    </a:lnTo>
                    <a:lnTo>
                      <a:pt x="3" y="21"/>
                    </a:lnTo>
                    <a:lnTo>
                      <a:pt x="4" y="14"/>
                    </a:lnTo>
                    <a:lnTo>
                      <a:pt x="6" y="9"/>
                    </a:lnTo>
                    <a:lnTo>
                      <a:pt x="6" y="5"/>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67" name="Freeform 116"/>
              <p:cNvSpPr>
                <a:spLocks/>
              </p:cNvSpPr>
              <p:nvPr/>
            </p:nvSpPr>
            <p:spPr bwMode="auto">
              <a:xfrm>
                <a:off x="4789" y="2587"/>
                <a:ext cx="2" cy="12"/>
              </a:xfrm>
              <a:custGeom>
                <a:avLst/>
                <a:gdLst>
                  <a:gd name="T0" fmla="*/ 1 w 3"/>
                  <a:gd name="T1" fmla="*/ 0 h 23"/>
                  <a:gd name="T2" fmla="*/ 1 w 3"/>
                  <a:gd name="T3" fmla="*/ 1 h 23"/>
                  <a:gd name="T4" fmla="*/ 1 w 3"/>
                  <a:gd name="T5" fmla="*/ 1 h 23"/>
                  <a:gd name="T6" fmla="*/ 1 w 3"/>
                  <a:gd name="T7" fmla="*/ 1 h 23"/>
                  <a:gd name="T8" fmla="*/ 1 w 3"/>
                  <a:gd name="T9" fmla="*/ 1 h 23"/>
                  <a:gd name="T10" fmla="*/ 1 w 3"/>
                  <a:gd name="T11" fmla="*/ 1 h 23"/>
                  <a:gd name="T12" fmla="*/ 0 w 3"/>
                  <a:gd name="T13" fmla="*/ 1 h 23"/>
                  <a:gd name="T14" fmla="*/ 0 w 3"/>
                  <a:gd name="T15" fmla="*/ 1 h 23"/>
                  <a:gd name="T16" fmla="*/ 0 w 3"/>
                  <a:gd name="T17" fmla="*/ 1 h 23"/>
                  <a:gd name="T18" fmla="*/ 0 w 3"/>
                  <a:gd name="T19" fmla="*/ 1 h 23"/>
                  <a:gd name="T20" fmla="*/ 0 w 3"/>
                  <a:gd name="T21" fmla="*/ 1 h 23"/>
                  <a:gd name="T22" fmla="*/ 0 w 3"/>
                  <a:gd name="T23" fmla="*/ 1 h 23"/>
                  <a:gd name="T24" fmla="*/ 1 w 3"/>
                  <a:gd name="T25" fmla="*/ 0 h 23"/>
                  <a:gd name="T26" fmla="*/ 1 w 3"/>
                  <a:gd name="T27" fmla="*/ 0 h 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23"/>
                  <a:gd name="T44" fmla="*/ 3 w 3"/>
                  <a:gd name="T45" fmla="*/ 23 h 2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23">
                    <a:moveTo>
                      <a:pt x="1" y="0"/>
                    </a:moveTo>
                    <a:lnTo>
                      <a:pt x="2" y="5"/>
                    </a:lnTo>
                    <a:lnTo>
                      <a:pt x="3" y="10"/>
                    </a:lnTo>
                    <a:lnTo>
                      <a:pt x="1" y="16"/>
                    </a:lnTo>
                    <a:lnTo>
                      <a:pt x="1" y="23"/>
                    </a:lnTo>
                    <a:lnTo>
                      <a:pt x="0" y="23"/>
                    </a:lnTo>
                    <a:lnTo>
                      <a:pt x="0" y="20"/>
                    </a:lnTo>
                    <a:lnTo>
                      <a:pt x="0" y="17"/>
                    </a:lnTo>
                    <a:lnTo>
                      <a:pt x="0" y="13"/>
                    </a:lnTo>
                    <a:lnTo>
                      <a:pt x="0" y="10"/>
                    </a:lnTo>
                    <a:lnTo>
                      <a:pt x="0" y="5"/>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68" name="Freeform 117"/>
              <p:cNvSpPr>
                <a:spLocks/>
              </p:cNvSpPr>
              <p:nvPr/>
            </p:nvSpPr>
            <p:spPr bwMode="auto">
              <a:xfrm>
                <a:off x="5098" y="2587"/>
                <a:ext cx="32" cy="44"/>
              </a:xfrm>
              <a:custGeom>
                <a:avLst/>
                <a:gdLst>
                  <a:gd name="T0" fmla="*/ 1 w 63"/>
                  <a:gd name="T1" fmla="*/ 0 h 87"/>
                  <a:gd name="T2" fmla="*/ 1 w 63"/>
                  <a:gd name="T3" fmla="*/ 1 h 87"/>
                  <a:gd name="T4" fmla="*/ 1 w 63"/>
                  <a:gd name="T5" fmla="*/ 1 h 87"/>
                  <a:gd name="T6" fmla="*/ 1 w 63"/>
                  <a:gd name="T7" fmla="*/ 1 h 87"/>
                  <a:gd name="T8" fmla="*/ 1 w 63"/>
                  <a:gd name="T9" fmla="*/ 1 h 87"/>
                  <a:gd name="T10" fmla="*/ 1 w 63"/>
                  <a:gd name="T11" fmla="*/ 1 h 87"/>
                  <a:gd name="T12" fmla="*/ 1 w 63"/>
                  <a:gd name="T13" fmla="*/ 1 h 87"/>
                  <a:gd name="T14" fmla="*/ 1 w 63"/>
                  <a:gd name="T15" fmla="*/ 1 h 87"/>
                  <a:gd name="T16" fmla="*/ 1 w 63"/>
                  <a:gd name="T17" fmla="*/ 1 h 87"/>
                  <a:gd name="T18" fmla="*/ 1 w 63"/>
                  <a:gd name="T19" fmla="*/ 1 h 87"/>
                  <a:gd name="T20" fmla="*/ 1 w 63"/>
                  <a:gd name="T21" fmla="*/ 1 h 87"/>
                  <a:gd name="T22" fmla="*/ 1 w 63"/>
                  <a:gd name="T23" fmla="*/ 1 h 87"/>
                  <a:gd name="T24" fmla="*/ 1 w 63"/>
                  <a:gd name="T25" fmla="*/ 1 h 87"/>
                  <a:gd name="T26" fmla="*/ 1 w 63"/>
                  <a:gd name="T27" fmla="*/ 1 h 87"/>
                  <a:gd name="T28" fmla="*/ 1 w 63"/>
                  <a:gd name="T29" fmla="*/ 1 h 87"/>
                  <a:gd name="T30" fmla="*/ 1 w 63"/>
                  <a:gd name="T31" fmla="*/ 1 h 87"/>
                  <a:gd name="T32" fmla="*/ 0 w 63"/>
                  <a:gd name="T33" fmla="*/ 1 h 87"/>
                  <a:gd name="T34" fmla="*/ 1 w 63"/>
                  <a:gd name="T35" fmla="*/ 1 h 87"/>
                  <a:gd name="T36" fmla="*/ 1 w 63"/>
                  <a:gd name="T37" fmla="*/ 1 h 87"/>
                  <a:gd name="T38" fmla="*/ 1 w 63"/>
                  <a:gd name="T39" fmla="*/ 1 h 87"/>
                  <a:gd name="T40" fmla="*/ 1 w 63"/>
                  <a:gd name="T41" fmla="*/ 1 h 87"/>
                  <a:gd name="T42" fmla="*/ 1 w 63"/>
                  <a:gd name="T43" fmla="*/ 1 h 87"/>
                  <a:gd name="T44" fmla="*/ 1 w 63"/>
                  <a:gd name="T45" fmla="*/ 1 h 87"/>
                  <a:gd name="T46" fmla="*/ 1 w 63"/>
                  <a:gd name="T47" fmla="*/ 1 h 87"/>
                  <a:gd name="T48" fmla="*/ 1 w 63"/>
                  <a:gd name="T49" fmla="*/ 1 h 87"/>
                  <a:gd name="T50" fmla="*/ 1 w 63"/>
                  <a:gd name="T51" fmla="*/ 1 h 87"/>
                  <a:gd name="T52" fmla="*/ 1 w 63"/>
                  <a:gd name="T53" fmla="*/ 1 h 87"/>
                  <a:gd name="T54" fmla="*/ 1 w 63"/>
                  <a:gd name="T55" fmla="*/ 1 h 87"/>
                  <a:gd name="T56" fmla="*/ 1 w 63"/>
                  <a:gd name="T57" fmla="*/ 1 h 87"/>
                  <a:gd name="T58" fmla="*/ 1 w 63"/>
                  <a:gd name="T59" fmla="*/ 1 h 87"/>
                  <a:gd name="T60" fmla="*/ 1 w 63"/>
                  <a:gd name="T61" fmla="*/ 0 h 87"/>
                  <a:gd name="T62" fmla="*/ 1 w 63"/>
                  <a:gd name="T63" fmla="*/ 0 h 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3"/>
                  <a:gd name="T97" fmla="*/ 0 h 87"/>
                  <a:gd name="T98" fmla="*/ 63 w 63"/>
                  <a:gd name="T99" fmla="*/ 87 h 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3" h="87">
                    <a:moveTo>
                      <a:pt x="63" y="0"/>
                    </a:moveTo>
                    <a:lnTo>
                      <a:pt x="60" y="7"/>
                    </a:lnTo>
                    <a:lnTo>
                      <a:pt x="59" y="16"/>
                    </a:lnTo>
                    <a:lnTo>
                      <a:pt x="57" y="19"/>
                    </a:lnTo>
                    <a:lnTo>
                      <a:pt x="56" y="23"/>
                    </a:lnTo>
                    <a:lnTo>
                      <a:pt x="53" y="27"/>
                    </a:lnTo>
                    <a:lnTo>
                      <a:pt x="52" y="31"/>
                    </a:lnTo>
                    <a:lnTo>
                      <a:pt x="46" y="39"/>
                    </a:lnTo>
                    <a:lnTo>
                      <a:pt x="41" y="46"/>
                    </a:lnTo>
                    <a:lnTo>
                      <a:pt x="36" y="54"/>
                    </a:lnTo>
                    <a:lnTo>
                      <a:pt x="30" y="61"/>
                    </a:lnTo>
                    <a:lnTo>
                      <a:pt x="26" y="64"/>
                    </a:lnTo>
                    <a:lnTo>
                      <a:pt x="22" y="67"/>
                    </a:lnTo>
                    <a:lnTo>
                      <a:pt x="18" y="71"/>
                    </a:lnTo>
                    <a:lnTo>
                      <a:pt x="13" y="74"/>
                    </a:lnTo>
                    <a:lnTo>
                      <a:pt x="6" y="80"/>
                    </a:lnTo>
                    <a:lnTo>
                      <a:pt x="0" y="87"/>
                    </a:lnTo>
                    <a:lnTo>
                      <a:pt x="1" y="82"/>
                    </a:lnTo>
                    <a:lnTo>
                      <a:pt x="2" y="78"/>
                    </a:lnTo>
                    <a:lnTo>
                      <a:pt x="4" y="74"/>
                    </a:lnTo>
                    <a:lnTo>
                      <a:pt x="6" y="71"/>
                    </a:lnTo>
                    <a:lnTo>
                      <a:pt x="10" y="63"/>
                    </a:lnTo>
                    <a:lnTo>
                      <a:pt x="16" y="58"/>
                    </a:lnTo>
                    <a:lnTo>
                      <a:pt x="21" y="49"/>
                    </a:lnTo>
                    <a:lnTo>
                      <a:pt x="27" y="43"/>
                    </a:lnTo>
                    <a:lnTo>
                      <a:pt x="34" y="36"/>
                    </a:lnTo>
                    <a:lnTo>
                      <a:pt x="40" y="29"/>
                    </a:lnTo>
                    <a:lnTo>
                      <a:pt x="45" y="22"/>
                    </a:lnTo>
                    <a:lnTo>
                      <a:pt x="52" y="16"/>
                    </a:lnTo>
                    <a:lnTo>
                      <a:pt x="57" y="7"/>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69" name="Freeform 118"/>
              <p:cNvSpPr>
                <a:spLocks/>
              </p:cNvSpPr>
              <p:nvPr/>
            </p:nvSpPr>
            <p:spPr bwMode="auto">
              <a:xfrm>
                <a:off x="5248" y="2587"/>
                <a:ext cx="69" cy="55"/>
              </a:xfrm>
              <a:custGeom>
                <a:avLst/>
                <a:gdLst>
                  <a:gd name="T0" fmla="*/ 0 w 139"/>
                  <a:gd name="T1" fmla="*/ 0 h 110"/>
                  <a:gd name="T2" fmla="*/ 0 w 139"/>
                  <a:gd name="T3" fmla="*/ 0 h 110"/>
                  <a:gd name="T4" fmla="*/ 0 w 139"/>
                  <a:gd name="T5" fmla="*/ 1 h 110"/>
                  <a:gd name="T6" fmla="*/ 0 w 139"/>
                  <a:gd name="T7" fmla="*/ 1 h 110"/>
                  <a:gd name="T8" fmla="*/ 0 w 139"/>
                  <a:gd name="T9" fmla="*/ 1 h 110"/>
                  <a:gd name="T10" fmla="*/ 0 w 139"/>
                  <a:gd name="T11" fmla="*/ 1 h 110"/>
                  <a:gd name="T12" fmla="*/ 0 w 139"/>
                  <a:gd name="T13" fmla="*/ 1 h 110"/>
                  <a:gd name="T14" fmla="*/ 0 w 139"/>
                  <a:gd name="T15" fmla="*/ 1 h 110"/>
                  <a:gd name="T16" fmla="*/ 0 w 139"/>
                  <a:gd name="T17" fmla="*/ 1 h 110"/>
                  <a:gd name="T18" fmla="*/ 0 w 139"/>
                  <a:gd name="T19" fmla="*/ 1 h 110"/>
                  <a:gd name="T20" fmla="*/ 0 w 139"/>
                  <a:gd name="T21" fmla="*/ 1 h 110"/>
                  <a:gd name="T22" fmla="*/ 0 w 139"/>
                  <a:gd name="T23" fmla="*/ 1 h 110"/>
                  <a:gd name="T24" fmla="*/ 0 w 139"/>
                  <a:gd name="T25" fmla="*/ 1 h 110"/>
                  <a:gd name="T26" fmla="*/ 0 w 139"/>
                  <a:gd name="T27" fmla="*/ 1 h 110"/>
                  <a:gd name="T28" fmla="*/ 0 w 139"/>
                  <a:gd name="T29" fmla="*/ 1 h 110"/>
                  <a:gd name="T30" fmla="*/ 0 w 139"/>
                  <a:gd name="T31" fmla="*/ 1 h 110"/>
                  <a:gd name="T32" fmla="*/ 0 w 139"/>
                  <a:gd name="T33" fmla="*/ 1 h 110"/>
                  <a:gd name="T34" fmla="*/ 0 w 139"/>
                  <a:gd name="T35" fmla="*/ 1 h 110"/>
                  <a:gd name="T36" fmla="*/ 0 w 139"/>
                  <a:gd name="T37" fmla="*/ 1 h 110"/>
                  <a:gd name="T38" fmla="*/ 0 w 139"/>
                  <a:gd name="T39" fmla="*/ 1 h 110"/>
                  <a:gd name="T40" fmla="*/ 0 w 139"/>
                  <a:gd name="T41" fmla="*/ 1 h 110"/>
                  <a:gd name="T42" fmla="*/ 0 w 139"/>
                  <a:gd name="T43" fmla="*/ 1 h 110"/>
                  <a:gd name="T44" fmla="*/ 0 w 139"/>
                  <a:gd name="T45" fmla="*/ 1 h 110"/>
                  <a:gd name="T46" fmla="*/ 0 w 139"/>
                  <a:gd name="T47" fmla="*/ 1 h 110"/>
                  <a:gd name="T48" fmla="*/ 0 w 139"/>
                  <a:gd name="T49" fmla="*/ 1 h 110"/>
                  <a:gd name="T50" fmla="*/ 0 w 139"/>
                  <a:gd name="T51" fmla="*/ 1 h 110"/>
                  <a:gd name="T52" fmla="*/ 0 w 139"/>
                  <a:gd name="T53" fmla="*/ 1 h 110"/>
                  <a:gd name="T54" fmla="*/ 0 w 139"/>
                  <a:gd name="T55" fmla="*/ 1 h 110"/>
                  <a:gd name="T56" fmla="*/ 0 w 139"/>
                  <a:gd name="T57" fmla="*/ 1 h 110"/>
                  <a:gd name="T58" fmla="*/ 0 w 139"/>
                  <a:gd name="T59" fmla="*/ 1 h 110"/>
                  <a:gd name="T60" fmla="*/ 0 w 139"/>
                  <a:gd name="T61" fmla="*/ 1 h 110"/>
                  <a:gd name="T62" fmla="*/ 0 w 139"/>
                  <a:gd name="T63" fmla="*/ 1 h 110"/>
                  <a:gd name="T64" fmla="*/ 0 w 139"/>
                  <a:gd name="T65" fmla="*/ 1 h 110"/>
                  <a:gd name="T66" fmla="*/ 0 w 139"/>
                  <a:gd name="T67" fmla="*/ 1 h 110"/>
                  <a:gd name="T68" fmla="*/ 0 w 139"/>
                  <a:gd name="T69" fmla="*/ 1 h 110"/>
                  <a:gd name="T70" fmla="*/ 0 w 139"/>
                  <a:gd name="T71" fmla="*/ 1 h 110"/>
                  <a:gd name="T72" fmla="*/ 0 w 139"/>
                  <a:gd name="T73" fmla="*/ 1 h 110"/>
                  <a:gd name="T74" fmla="*/ 0 w 139"/>
                  <a:gd name="T75" fmla="*/ 1 h 110"/>
                  <a:gd name="T76" fmla="*/ 0 w 139"/>
                  <a:gd name="T77" fmla="*/ 1 h 110"/>
                  <a:gd name="T78" fmla="*/ 0 w 139"/>
                  <a:gd name="T79" fmla="*/ 1 h 110"/>
                  <a:gd name="T80" fmla="*/ 0 w 139"/>
                  <a:gd name="T81" fmla="*/ 1 h 110"/>
                  <a:gd name="T82" fmla="*/ 0 w 139"/>
                  <a:gd name="T83" fmla="*/ 1 h 110"/>
                  <a:gd name="T84" fmla="*/ 0 w 139"/>
                  <a:gd name="T85" fmla="*/ 1 h 110"/>
                  <a:gd name="T86" fmla="*/ 0 w 139"/>
                  <a:gd name="T87" fmla="*/ 1 h 110"/>
                  <a:gd name="T88" fmla="*/ 0 w 139"/>
                  <a:gd name="T89" fmla="*/ 1 h 110"/>
                  <a:gd name="T90" fmla="*/ 0 w 139"/>
                  <a:gd name="T91" fmla="*/ 1 h 110"/>
                  <a:gd name="T92" fmla="*/ 0 w 139"/>
                  <a:gd name="T93" fmla="*/ 1 h 110"/>
                  <a:gd name="T94" fmla="*/ 0 w 139"/>
                  <a:gd name="T95" fmla="*/ 1 h 110"/>
                  <a:gd name="T96" fmla="*/ 0 w 139"/>
                  <a:gd name="T97" fmla="*/ 1 h 110"/>
                  <a:gd name="T98" fmla="*/ 0 w 139"/>
                  <a:gd name="T99" fmla="*/ 1 h 110"/>
                  <a:gd name="T100" fmla="*/ 0 w 139"/>
                  <a:gd name="T101" fmla="*/ 1 h 110"/>
                  <a:gd name="T102" fmla="*/ 0 w 139"/>
                  <a:gd name="T103" fmla="*/ 1 h 110"/>
                  <a:gd name="T104" fmla="*/ 0 w 139"/>
                  <a:gd name="T105" fmla="*/ 1 h 110"/>
                  <a:gd name="T106" fmla="*/ 0 w 139"/>
                  <a:gd name="T107" fmla="*/ 1 h 110"/>
                  <a:gd name="T108" fmla="*/ 0 w 139"/>
                  <a:gd name="T109" fmla="*/ 1 h 110"/>
                  <a:gd name="T110" fmla="*/ 0 w 139"/>
                  <a:gd name="T111" fmla="*/ 1 h 110"/>
                  <a:gd name="T112" fmla="*/ 0 w 139"/>
                  <a:gd name="T113" fmla="*/ 1 h 110"/>
                  <a:gd name="T114" fmla="*/ 0 w 139"/>
                  <a:gd name="T115" fmla="*/ 1 h 110"/>
                  <a:gd name="T116" fmla="*/ 0 w 139"/>
                  <a:gd name="T117" fmla="*/ 0 h 110"/>
                  <a:gd name="T118" fmla="*/ 0 w 139"/>
                  <a:gd name="T119" fmla="*/ 0 h 1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9"/>
                  <a:gd name="T181" fmla="*/ 0 h 110"/>
                  <a:gd name="T182" fmla="*/ 139 w 139"/>
                  <a:gd name="T183" fmla="*/ 110 h 1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9" h="110">
                    <a:moveTo>
                      <a:pt x="9" y="0"/>
                    </a:moveTo>
                    <a:lnTo>
                      <a:pt x="21" y="0"/>
                    </a:lnTo>
                    <a:lnTo>
                      <a:pt x="32" y="2"/>
                    </a:lnTo>
                    <a:lnTo>
                      <a:pt x="41" y="5"/>
                    </a:lnTo>
                    <a:lnTo>
                      <a:pt x="51" y="10"/>
                    </a:lnTo>
                    <a:lnTo>
                      <a:pt x="58" y="16"/>
                    </a:lnTo>
                    <a:lnTo>
                      <a:pt x="67" y="23"/>
                    </a:lnTo>
                    <a:lnTo>
                      <a:pt x="73" y="30"/>
                    </a:lnTo>
                    <a:lnTo>
                      <a:pt x="80" y="40"/>
                    </a:lnTo>
                    <a:lnTo>
                      <a:pt x="87" y="48"/>
                    </a:lnTo>
                    <a:lnTo>
                      <a:pt x="94" y="57"/>
                    </a:lnTo>
                    <a:lnTo>
                      <a:pt x="101" y="65"/>
                    </a:lnTo>
                    <a:lnTo>
                      <a:pt x="107" y="75"/>
                    </a:lnTo>
                    <a:lnTo>
                      <a:pt x="114" y="83"/>
                    </a:lnTo>
                    <a:lnTo>
                      <a:pt x="122" y="93"/>
                    </a:lnTo>
                    <a:lnTo>
                      <a:pt x="129" y="100"/>
                    </a:lnTo>
                    <a:lnTo>
                      <a:pt x="139" y="110"/>
                    </a:lnTo>
                    <a:lnTo>
                      <a:pt x="131" y="110"/>
                    </a:lnTo>
                    <a:lnTo>
                      <a:pt x="125" y="110"/>
                    </a:lnTo>
                    <a:lnTo>
                      <a:pt x="119" y="110"/>
                    </a:lnTo>
                    <a:lnTo>
                      <a:pt x="113" y="109"/>
                    </a:lnTo>
                    <a:lnTo>
                      <a:pt x="107" y="107"/>
                    </a:lnTo>
                    <a:lnTo>
                      <a:pt x="102" y="105"/>
                    </a:lnTo>
                    <a:lnTo>
                      <a:pt x="95" y="100"/>
                    </a:lnTo>
                    <a:lnTo>
                      <a:pt x="90" y="98"/>
                    </a:lnTo>
                    <a:lnTo>
                      <a:pt x="84" y="93"/>
                    </a:lnTo>
                    <a:lnTo>
                      <a:pt x="79" y="89"/>
                    </a:lnTo>
                    <a:lnTo>
                      <a:pt x="73" y="83"/>
                    </a:lnTo>
                    <a:lnTo>
                      <a:pt x="68" y="79"/>
                    </a:lnTo>
                    <a:lnTo>
                      <a:pt x="61" y="74"/>
                    </a:lnTo>
                    <a:lnTo>
                      <a:pt x="57" y="70"/>
                    </a:lnTo>
                    <a:lnTo>
                      <a:pt x="51" y="65"/>
                    </a:lnTo>
                    <a:lnTo>
                      <a:pt x="47" y="61"/>
                    </a:lnTo>
                    <a:lnTo>
                      <a:pt x="44" y="65"/>
                    </a:lnTo>
                    <a:lnTo>
                      <a:pt x="42" y="71"/>
                    </a:lnTo>
                    <a:lnTo>
                      <a:pt x="39" y="75"/>
                    </a:lnTo>
                    <a:lnTo>
                      <a:pt x="38" y="78"/>
                    </a:lnTo>
                    <a:lnTo>
                      <a:pt x="34" y="82"/>
                    </a:lnTo>
                    <a:lnTo>
                      <a:pt x="30" y="85"/>
                    </a:lnTo>
                    <a:lnTo>
                      <a:pt x="25" y="85"/>
                    </a:lnTo>
                    <a:lnTo>
                      <a:pt x="21" y="84"/>
                    </a:lnTo>
                    <a:lnTo>
                      <a:pt x="17" y="80"/>
                    </a:lnTo>
                    <a:lnTo>
                      <a:pt x="14" y="75"/>
                    </a:lnTo>
                    <a:lnTo>
                      <a:pt x="10" y="71"/>
                    </a:lnTo>
                    <a:lnTo>
                      <a:pt x="8" y="66"/>
                    </a:lnTo>
                    <a:lnTo>
                      <a:pt x="6" y="61"/>
                    </a:lnTo>
                    <a:lnTo>
                      <a:pt x="4" y="57"/>
                    </a:lnTo>
                    <a:lnTo>
                      <a:pt x="2" y="51"/>
                    </a:lnTo>
                    <a:lnTo>
                      <a:pt x="2" y="46"/>
                    </a:lnTo>
                    <a:lnTo>
                      <a:pt x="0" y="40"/>
                    </a:lnTo>
                    <a:lnTo>
                      <a:pt x="0" y="36"/>
                    </a:lnTo>
                    <a:lnTo>
                      <a:pt x="0" y="30"/>
                    </a:lnTo>
                    <a:lnTo>
                      <a:pt x="0" y="25"/>
                    </a:lnTo>
                    <a:lnTo>
                      <a:pt x="0" y="20"/>
                    </a:lnTo>
                    <a:lnTo>
                      <a:pt x="1" y="16"/>
                    </a:lnTo>
                    <a:lnTo>
                      <a:pt x="2" y="10"/>
                    </a:lnTo>
                    <a:lnTo>
                      <a:pt x="4" y="6"/>
                    </a:lnTo>
                    <a:lnTo>
                      <a:pt x="6" y="2"/>
                    </a:lnTo>
                    <a:lnTo>
                      <a:pt x="9"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70" name="Freeform 119"/>
              <p:cNvSpPr>
                <a:spLocks/>
              </p:cNvSpPr>
              <p:nvPr/>
            </p:nvSpPr>
            <p:spPr bwMode="auto">
              <a:xfrm>
                <a:off x="5177" y="2594"/>
                <a:ext cx="67" cy="92"/>
              </a:xfrm>
              <a:custGeom>
                <a:avLst/>
                <a:gdLst>
                  <a:gd name="T0" fmla="*/ 1 w 134"/>
                  <a:gd name="T1" fmla="*/ 0 h 185"/>
                  <a:gd name="T2" fmla="*/ 1 w 134"/>
                  <a:gd name="T3" fmla="*/ 0 h 185"/>
                  <a:gd name="T4" fmla="*/ 1 w 134"/>
                  <a:gd name="T5" fmla="*/ 0 h 185"/>
                  <a:gd name="T6" fmla="*/ 1 w 134"/>
                  <a:gd name="T7" fmla="*/ 0 h 185"/>
                  <a:gd name="T8" fmla="*/ 1 w 134"/>
                  <a:gd name="T9" fmla="*/ 0 h 185"/>
                  <a:gd name="T10" fmla="*/ 1 w 134"/>
                  <a:gd name="T11" fmla="*/ 0 h 185"/>
                  <a:gd name="T12" fmla="*/ 1 w 134"/>
                  <a:gd name="T13" fmla="*/ 0 h 185"/>
                  <a:gd name="T14" fmla="*/ 1 w 134"/>
                  <a:gd name="T15" fmla="*/ 0 h 185"/>
                  <a:gd name="T16" fmla="*/ 1 w 134"/>
                  <a:gd name="T17" fmla="*/ 0 h 185"/>
                  <a:gd name="T18" fmla="*/ 1 w 134"/>
                  <a:gd name="T19" fmla="*/ 0 h 185"/>
                  <a:gd name="T20" fmla="*/ 1 w 134"/>
                  <a:gd name="T21" fmla="*/ 0 h 185"/>
                  <a:gd name="T22" fmla="*/ 1 w 134"/>
                  <a:gd name="T23" fmla="*/ 0 h 185"/>
                  <a:gd name="T24" fmla="*/ 1 w 134"/>
                  <a:gd name="T25" fmla="*/ 0 h 185"/>
                  <a:gd name="T26" fmla="*/ 1 w 134"/>
                  <a:gd name="T27" fmla="*/ 0 h 185"/>
                  <a:gd name="T28" fmla="*/ 1 w 134"/>
                  <a:gd name="T29" fmla="*/ 0 h 185"/>
                  <a:gd name="T30" fmla="*/ 1 w 134"/>
                  <a:gd name="T31" fmla="*/ 0 h 185"/>
                  <a:gd name="T32" fmla="*/ 1 w 134"/>
                  <a:gd name="T33" fmla="*/ 0 h 185"/>
                  <a:gd name="T34" fmla="*/ 1 w 134"/>
                  <a:gd name="T35" fmla="*/ 0 h 185"/>
                  <a:gd name="T36" fmla="*/ 1 w 134"/>
                  <a:gd name="T37" fmla="*/ 0 h 185"/>
                  <a:gd name="T38" fmla="*/ 1 w 134"/>
                  <a:gd name="T39" fmla="*/ 0 h 185"/>
                  <a:gd name="T40" fmla="*/ 1 w 134"/>
                  <a:gd name="T41" fmla="*/ 0 h 185"/>
                  <a:gd name="T42" fmla="*/ 1 w 134"/>
                  <a:gd name="T43" fmla="*/ 0 h 185"/>
                  <a:gd name="T44" fmla="*/ 1 w 134"/>
                  <a:gd name="T45" fmla="*/ 0 h 185"/>
                  <a:gd name="T46" fmla="*/ 1 w 134"/>
                  <a:gd name="T47" fmla="*/ 0 h 185"/>
                  <a:gd name="T48" fmla="*/ 1 w 134"/>
                  <a:gd name="T49" fmla="*/ 0 h 185"/>
                  <a:gd name="T50" fmla="*/ 1 w 134"/>
                  <a:gd name="T51" fmla="*/ 0 h 185"/>
                  <a:gd name="T52" fmla="*/ 1 w 134"/>
                  <a:gd name="T53" fmla="*/ 0 h 185"/>
                  <a:gd name="T54" fmla="*/ 1 w 134"/>
                  <a:gd name="T55" fmla="*/ 0 h 185"/>
                  <a:gd name="T56" fmla="*/ 1 w 134"/>
                  <a:gd name="T57" fmla="*/ 0 h 185"/>
                  <a:gd name="T58" fmla="*/ 1 w 134"/>
                  <a:gd name="T59" fmla="*/ 0 h 185"/>
                  <a:gd name="T60" fmla="*/ 1 w 134"/>
                  <a:gd name="T61" fmla="*/ 0 h 185"/>
                  <a:gd name="T62" fmla="*/ 1 w 134"/>
                  <a:gd name="T63" fmla="*/ 0 h 185"/>
                  <a:gd name="T64" fmla="*/ 1 w 134"/>
                  <a:gd name="T65" fmla="*/ 0 h 185"/>
                  <a:gd name="T66" fmla="*/ 1 w 134"/>
                  <a:gd name="T67" fmla="*/ 0 h 185"/>
                  <a:gd name="T68" fmla="*/ 1 w 134"/>
                  <a:gd name="T69" fmla="*/ 0 h 185"/>
                  <a:gd name="T70" fmla="*/ 1 w 134"/>
                  <a:gd name="T71" fmla="*/ 0 h 185"/>
                  <a:gd name="T72" fmla="*/ 1 w 134"/>
                  <a:gd name="T73" fmla="*/ 0 h 185"/>
                  <a:gd name="T74" fmla="*/ 1 w 134"/>
                  <a:gd name="T75" fmla="*/ 0 h 185"/>
                  <a:gd name="T76" fmla="*/ 1 w 134"/>
                  <a:gd name="T77" fmla="*/ 0 h 185"/>
                  <a:gd name="T78" fmla="*/ 1 w 134"/>
                  <a:gd name="T79" fmla="*/ 0 h 185"/>
                  <a:gd name="T80" fmla="*/ 1 w 134"/>
                  <a:gd name="T81" fmla="*/ 0 h 185"/>
                  <a:gd name="T82" fmla="*/ 1 w 134"/>
                  <a:gd name="T83" fmla="*/ 0 h 185"/>
                  <a:gd name="T84" fmla="*/ 1 w 134"/>
                  <a:gd name="T85" fmla="*/ 0 h 185"/>
                  <a:gd name="T86" fmla="*/ 1 w 134"/>
                  <a:gd name="T87" fmla="*/ 0 h 185"/>
                  <a:gd name="T88" fmla="*/ 1 w 134"/>
                  <a:gd name="T89" fmla="*/ 0 h 185"/>
                  <a:gd name="T90" fmla="*/ 1 w 134"/>
                  <a:gd name="T91" fmla="*/ 0 h 185"/>
                  <a:gd name="T92" fmla="*/ 1 w 134"/>
                  <a:gd name="T93" fmla="*/ 0 h 185"/>
                  <a:gd name="T94" fmla="*/ 0 w 134"/>
                  <a:gd name="T95" fmla="*/ 0 h 185"/>
                  <a:gd name="T96" fmla="*/ 1 w 134"/>
                  <a:gd name="T97" fmla="*/ 0 h 185"/>
                  <a:gd name="T98" fmla="*/ 1 w 134"/>
                  <a:gd name="T99" fmla="*/ 0 h 185"/>
                  <a:gd name="T100" fmla="*/ 1 w 134"/>
                  <a:gd name="T101" fmla="*/ 0 h 185"/>
                  <a:gd name="T102" fmla="*/ 1 w 134"/>
                  <a:gd name="T103" fmla="*/ 0 h 185"/>
                  <a:gd name="T104" fmla="*/ 1 w 134"/>
                  <a:gd name="T105" fmla="*/ 0 h 185"/>
                  <a:gd name="T106" fmla="*/ 1 w 134"/>
                  <a:gd name="T107" fmla="*/ 0 h 185"/>
                  <a:gd name="T108" fmla="*/ 1 w 134"/>
                  <a:gd name="T109" fmla="*/ 0 h 185"/>
                  <a:gd name="T110" fmla="*/ 1 w 134"/>
                  <a:gd name="T111" fmla="*/ 0 h 185"/>
                  <a:gd name="T112" fmla="*/ 1 w 134"/>
                  <a:gd name="T113" fmla="*/ 0 h 1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4"/>
                  <a:gd name="T172" fmla="*/ 0 h 185"/>
                  <a:gd name="T173" fmla="*/ 134 w 134"/>
                  <a:gd name="T174" fmla="*/ 185 h 18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4" h="185">
                    <a:moveTo>
                      <a:pt x="61" y="0"/>
                    </a:moveTo>
                    <a:lnTo>
                      <a:pt x="64" y="0"/>
                    </a:lnTo>
                    <a:lnTo>
                      <a:pt x="70" y="0"/>
                    </a:lnTo>
                    <a:lnTo>
                      <a:pt x="74" y="0"/>
                    </a:lnTo>
                    <a:lnTo>
                      <a:pt x="79" y="1"/>
                    </a:lnTo>
                    <a:lnTo>
                      <a:pt x="84" y="1"/>
                    </a:lnTo>
                    <a:lnTo>
                      <a:pt x="89" y="4"/>
                    </a:lnTo>
                    <a:lnTo>
                      <a:pt x="94" y="5"/>
                    </a:lnTo>
                    <a:lnTo>
                      <a:pt x="99" y="7"/>
                    </a:lnTo>
                    <a:lnTo>
                      <a:pt x="103" y="9"/>
                    </a:lnTo>
                    <a:lnTo>
                      <a:pt x="107" y="11"/>
                    </a:lnTo>
                    <a:lnTo>
                      <a:pt x="110" y="13"/>
                    </a:lnTo>
                    <a:lnTo>
                      <a:pt x="113" y="16"/>
                    </a:lnTo>
                    <a:lnTo>
                      <a:pt x="114" y="19"/>
                    </a:lnTo>
                    <a:lnTo>
                      <a:pt x="116" y="24"/>
                    </a:lnTo>
                    <a:lnTo>
                      <a:pt x="116" y="28"/>
                    </a:lnTo>
                    <a:lnTo>
                      <a:pt x="117" y="34"/>
                    </a:lnTo>
                    <a:lnTo>
                      <a:pt x="112" y="33"/>
                    </a:lnTo>
                    <a:lnTo>
                      <a:pt x="108" y="33"/>
                    </a:lnTo>
                    <a:lnTo>
                      <a:pt x="105" y="33"/>
                    </a:lnTo>
                    <a:lnTo>
                      <a:pt x="102" y="33"/>
                    </a:lnTo>
                    <a:lnTo>
                      <a:pt x="94" y="31"/>
                    </a:lnTo>
                    <a:lnTo>
                      <a:pt x="87" y="33"/>
                    </a:lnTo>
                    <a:lnTo>
                      <a:pt x="92" y="37"/>
                    </a:lnTo>
                    <a:lnTo>
                      <a:pt x="98" y="44"/>
                    </a:lnTo>
                    <a:lnTo>
                      <a:pt x="105" y="51"/>
                    </a:lnTo>
                    <a:lnTo>
                      <a:pt x="111" y="59"/>
                    </a:lnTo>
                    <a:lnTo>
                      <a:pt x="114" y="51"/>
                    </a:lnTo>
                    <a:lnTo>
                      <a:pt x="116" y="46"/>
                    </a:lnTo>
                    <a:lnTo>
                      <a:pt x="119" y="43"/>
                    </a:lnTo>
                    <a:lnTo>
                      <a:pt x="121" y="42"/>
                    </a:lnTo>
                    <a:lnTo>
                      <a:pt x="124" y="41"/>
                    </a:lnTo>
                    <a:lnTo>
                      <a:pt x="128" y="46"/>
                    </a:lnTo>
                    <a:lnTo>
                      <a:pt x="129" y="48"/>
                    </a:lnTo>
                    <a:lnTo>
                      <a:pt x="131" y="51"/>
                    </a:lnTo>
                    <a:lnTo>
                      <a:pt x="131" y="54"/>
                    </a:lnTo>
                    <a:lnTo>
                      <a:pt x="133" y="59"/>
                    </a:lnTo>
                    <a:lnTo>
                      <a:pt x="134" y="63"/>
                    </a:lnTo>
                    <a:lnTo>
                      <a:pt x="134" y="68"/>
                    </a:lnTo>
                    <a:lnTo>
                      <a:pt x="134" y="73"/>
                    </a:lnTo>
                    <a:lnTo>
                      <a:pt x="134" y="78"/>
                    </a:lnTo>
                    <a:lnTo>
                      <a:pt x="133" y="83"/>
                    </a:lnTo>
                    <a:lnTo>
                      <a:pt x="132" y="88"/>
                    </a:lnTo>
                    <a:lnTo>
                      <a:pt x="130" y="93"/>
                    </a:lnTo>
                    <a:lnTo>
                      <a:pt x="129" y="97"/>
                    </a:lnTo>
                    <a:lnTo>
                      <a:pt x="126" y="101"/>
                    </a:lnTo>
                    <a:lnTo>
                      <a:pt x="123" y="104"/>
                    </a:lnTo>
                    <a:lnTo>
                      <a:pt x="120" y="107"/>
                    </a:lnTo>
                    <a:lnTo>
                      <a:pt x="115" y="111"/>
                    </a:lnTo>
                    <a:lnTo>
                      <a:pt x="111" y="109"/>
                    </a:lnTo>
                    <a:lnTo>
                      <a:pt x="107" y="108"/>
                    </a:lnTo>
                    <a:lnTo>
                      <a:pt x="102" y="105"/>
                    </a:lnTo>
                    <a:lnTo>
                      <a:pt x="98" y="103"/>
                    </a:lnTo>
                    <a:lnTo>
                      <a:pt x="94" y="99"/>
                    </a:lnTo>
                    <a:lnTo>
                      <a:pt x="89" y="96"/>
                    </a:lnTo>
                    <a:lnTo>
                      <a:pt x="85" y="90"/>
                    </a:lnTo>
                    <a:lnTo>
                      <a:pt x="81" y="88"/>
                    </a:lnTo>
                    <a:lnTo>
                      <a:pt x="74" y="83"/>
                    </a:lnTo>
                    <a:lnTo>
                      <a:pt x="68" y="84"/>
                    </a:lnTo>
                    <a:lnTo>
                      <a:pt x="65" y="86"/>
                    </a:lnTo>
                    <a:lnTo>
                      <a:pt x="64" y="91"/>
                    </a:lnTo>
                    <a:lnTo>
                      <a:pt x="63" y="98"/>
                    </a:lnTo>
                    <a:lnTo>
                      <a:pt x="63" y="108"/>
                    </a:lnTo>
                    <a:lnTo>
                      <a:pt x="63" y="113"/>
                    </a:lnTo>
                    <a:lnTo>
                      <a:pt x="64" y="118"/>
                    </a:lnTo>
                    <a:lnTo>
                      <a:pt x="67" y="122"/>
                    </a:lnTo>
                    <a:lnTo>
                      <a:pt x="70" y="127"/>
                    </a:lnTo>
                    <a:lnTo>
                      <a:pt x="73" y="131"/>
                    </a:lnTo>
                    <a:lnTo>
                      <a:pt x="77" y="135"/>
                    </a:lnTo>
                    <a:lnTo>
                      <a:pt x="81" y="138"/>
                    </a:lnTo>
                    <a:lnTo>
                      <a:pt x="86" y="143"/>
                    </a:lnTo>
                    <a:lnTo>
                      <a:pt x="89" y="145"/>
                    </a:lnTo>
                    <a:lnTo>
                      <a:pt x="94" y="150"/>
                    </a:lnTo>
                    <a:lnTo>
                      <a:pt x="97" y="153"/>
                    </a:lnTo>
                    <a:lnTo>
                      <a:pt x="102" y="158"/>
                    </a:lnTo>
                    <a:lnTo>
                      <a:pt x="105" y="161"/>
                    </a:lnTo>
                    <a:lnTo>
                      <a:pt x="109" y="166"/>
                    </a:lnTo>
                    <a:lnTo>
                      <a:pt x="111" y="171"/>
                    </a:lnTo>
                    <a:lnTo>
                      <a:pt x="114" y="175"/>
                    </a:lnTo>
                    <a:lnTo>
                      <a:pt x="120" y="175"/>
                    </a:lnTo>
                    <a:lnTo>
                      <a:pt x="125" y="176"/>
                    </a:lnTo>
                    <a:lnTo>
                      <a:pt x="129" y="179"/>
                    </a:lnTo>
                    <a:lnTo>
                      <a:pt x="130" y="185"/>
                    </a:lnTo>
                    <a:lnTo>
                      <a:pt x="115" y="185"/>
                    </a:lnTo>
                    <a:lnTo>
                      <a:pt x="100" y="185"/>
                    </a:lnTo>
                    <a:lnTo>
                      <a:pt x="86" y="183"/>
                    </a:lnTo>
                    <a:lnTo>
                      <a:pt x="72" y="179"/>
                    </a:lnTo>
                    <a:lnTo>
                      <a:pt x="59" y="174"/>
                    </a:lnTo>
                    <a:lnTo>
                      <a:pt x="46" y="168"/>
                    </a:lnTo>
                    <a:lnTo>
                      <a:pt x="35" y="161"/>
                    </a:lnTo>
                    <a:lnTo>
                      <a:pt x="25" y="153"/>
                    </a:lnTo>
                    <a:lnTo>
                      <a:pt x="15" y="143"/>
                    </a:lnTo>
                    <a:lnTo>
                      <a:pt x="8" y="133"/>
                    </a:lnTo>
                    <a:lnTo>
                      <a:pt x="3" y="122"/>
                    </a:lnTo>
                    <a:lnTo>
                      <a:pt x="1" y="111"/>
                    </a:lnTo>
                    <a:lnTo>
                      <a:pt x="0" y="97"/>
                    </a:lnTo>
                    <a:lnTo>
                      <a:pt x="2" y="83"/>
                    </a:lnTo>
                    <a:lnTo>
                      <a:pt x="7" y="68"/>
                    </a:lnTo>
                    <a:lnTo>
                      <a:pt x="16" y="54"/>
                    </a:lnTo>
                    <a:lnTo>
                      <a:pt x="17" y="50"/>
                    </a:lnTo>
                    <a:lnTo>
                      <a:pt x="19" y="46"/>
                    </a:lnTo>
                    <a:lnTo>
                      <a:pt x="21" y="41"/>
                    </a:lnTo>
                    <a:lnTo>
                      <a:pt x="23" y="36"/>
                    </a:lnTo>
                    <a:lnTo>
                      <a:pt x="25" y="32"/>
                    </a:lnTo>
                    <a:lnTo>
                      <a:pt x="27" y="28"/>
                    </a:lnTo>
                    <a:lnTo>
                      <a:pt x="29" y="24"/>
                    </a:lnTo>
                    <a:lnTo>
                      <a:pt x="32" y="21"/>
                    </a:lnTo>
                    <a:lnTo>
                      <a:pt x="37" y="12"/>
                    </a:lnTo>
                    <a:lnTo>
                      <a:pt x="43" y="7"/>
                    </a:lnTo>
                    <a:lnTo>
                      <a:pt x="47" y="4"/>
                    </a:lnTo>
                    <a:lnTo>
                      <a:pt x="51" y="3"/>
                    </a:lnTo>
                    <a:lnTo>
                      <a:pt x="55" y="0"/>
                    </a:lnTo>
                    <a:lnTo>
                      <a:pt x="61"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71" name="Freeform 120"/>
              <p:cNvSpPr>
                <a:spLocks/>
              </p:cNvSpPr>
              <p:nvPr/>
            </p:nvSpPr>
            <p:spPr bwMode="auto">
              <a:xfrm>
                <a:off x="5151" y="2597"/>
                <a:ext cx="26" cy="38"/>
              </a:xfrm>
              <a:custGeom>
                <a:avLst/>
                <a:gdLst>
                  <a:gd name="T0" fmla="*/ 1 w 51"/>
                  <a:gd name="T1" fmla="*/ 0 h 76"/>
                  <a:gd name="T2" fmla="*/ 1 w 51"/>
                  <a:gd name="T3" fmla="*/ 1 h 76"/>
                  <a:gd name="T4" fmla="*/ 1 w 51"/>
                  <a:gd name="T5" fmla="*/ 1 h 76"/>
                  <a:gd name="T6" fmla="*/ 1 w 51"/>
                  <a:gd name="T7" fmla="*/ 1 h 76"/>
                  <a:gd name="T8" fmla="*/ 1 w 51"/>
                  <a:gd name="T9" fmla="*/ 1 h 76"/>
                  <a:gd name="T10" fmla="*/ 1 w 51"/>
                  <a:gd name="T11" fmla="*/ 1 h 76"/>
                  <a:gd name="T12" fmla="*/ 1 w 51"/>
                  <a:gd name="T13" fmla="*/ 1 h 76"/>
                  <a:gd name="T14" fmla="*/ 1 w 51"/>
                  <a:gd name="T15" fmla="*/ 1 h 76"/>
                  <a:gd name="T16" fmla="*/ 1 w 51"/>
                  <a:gd name="T17" fmla="*/ 1 h 76"/>
                  <a:gd name="T18" fmla="*/ 1 w 51"/>
                  <a:gd name="T19" fmla="*/ 1 h 76"/>
                  <a:gd name="T20" fmla="*/ 1 w 51"/>
                  <a:gd name="T21" fmla="*/ 1 h 76"/>
                  <a:gd name="T22" fmla="*/ 1 w 51"/>
                  <a:gd name="T23" fmla="*/ 1 h 76"/>
                  <a:gd name="T24" fmla="*/ 1 w 51"/>
                  <a:gd name="T25" fmla="*/ 1 h 76"/>
                  <a:gd name="T26" fmla="*/ 1 w 51"/>
                  <a:gd name="T27" fmla="*/ 1 h 76"/>
                  <a:gd name="T28" fmla="*/ 1 w 51"/>
                  <a:gd name="T29" fmla="*/ 1 h 76"/>
                  <a:gd name="T30" fmla="*/ 1 w 51"/>
                  <a:gd name="T31" fmla="*/ 1 h 76"/>
                  <a:gd name="T32" fmla="*/ 1 w 51"/>
                  <a:gd name="T33" fmla="*/ 1 h 76"/>
                  <a:gd name="T34" fmla="*/ 1 w 51"/>
                  <a:gd name="T35" fmla="*/ 1 h 76"/>
                  <a:gd name="T36" fmla="*/ 0 w 51"/>
                  <a:gd name="T37" fmla="*/ 1 h 76"/>
                  <a:gd name="T38" fmla="*/ 0 w 51"/>
                  <a:gd name="T39" fmla="*/ 1 h 76"/>
                  <a:gd name="T40" fmla="*/ 0 w 51"/>
                  <a:gd name="T41" fmla="*/ 1 h 76"/>
                  <a:gd name="T42" fmla="*/ 1 w 51"/>
                  <a:gd name="T43" fmla="*/ 1 h 76"/>
                  <a:gd name="T44" fmla="*/ 1 w 51"/>
                  <a:gd name="T45" fmla="*/ 1 h 76"/>
                  <a:gd name="T46" fmla="*/ 1 w 51"/>
                  <a:gd name="T47" fmla="*/ 1 h 76"/>
                  <a:gd name="T48" fmla="*/ 1 w 51"/>
                  <a:gd name="T49" fmla="*/ 1 h 76"/>
                  <a:gd name="T50" fmla="*/ 1 w 51"/>
                  <a:gd name="T51" fmla="*/ 1 h 76"/>
                  <a:gd name="T52" fmla="*/ 1 w 51"/>
                  <a:gd name="T53" fmla="*/ 1 h 76"/>
                  <a:gd name="T54" fmla="*/ 1 w 51"/>
                  <a:gd name="T55" fmla="*/ 1 h 76"/>
                  <a:gd name="T56" fmla="*/ 1 w 51"/>
                  <a:gd name="T57" fmla="*/ 1 h 76"/>
                  <a:gd name="T58" fmla="*/ 1 w 51"/>
                  <a:gd name="T59" fmla="*/ 1 h 76"/>
                  <a:gd name="T60" fmla="*/ 1 w 51"/>
                  <a:gd name="T61" fmla="*/ 1 h 76"/>
                  <a:gd name="T62" fmla="*/ 1 w 51"/>
                  <a:gd name="T63" fmla="*/ 1 h 76"/>
                  <a:gd name="T64" fmla="*/ 1 w 51"/>
                  <a:gd name="T65" fmla="*/ 0 h 76"/>
                  <a:gd name="T66" fmla="*/ 1 w 51"/>
                  <a:gd name="T67" fmla="*/ 0 h 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
                  <a:gd name="T103" fmla="*/ 0 h 76"/>
                  <a:gd name="T104" fmla="*/ 51 w 51"/>
                  <a:gd name="T105" fmla="*/ 76 h 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 h="76">
                    <a:moveTo>
                      <a:pt x="33" y="0"/>
                    </a:moveTo>
                    <a:lnTo>
                      <a:pt x="38" y="1"/>
                    </a:lnTo>
                    <a:lnTo>
                      <a:pt x="42" y="2"/>
                    </a:lnTo>
                    <a:lnTo>
                      <a:pt x="45" y="4"/>
                    </a:lnTo>
                    <a:lnTo>
                      <a:pt x="49" y="6"/>
                    </a:lnTo>
                    <a:lnTo>
                      <a:pt x="51" y="11"/>
                    </a:lnTo>
                    <a:lnTo>
                      <a:pt x="51" y="19"/>
                    </a:lnTo>
                    <a:lnTo>
                      <a:pt x="46" y="24"/>
                    </a:lnTo>
                    <a:lnTo>
                      <a:pt x="42" y="32"/>
                    </a:lnTo>
                    <a:lnTo>
                      <a:pt x="36" y="39"/>
                    </a:lnTo>
                    <a:lnTo>
                      <a:pt x="31" y="46"/>
                    </a:lnTo>
                    <a:lnTo>
                      <a:pt x="23" y="54"/>
                    </a:lnTo>
                    <a:lnTo>
                      <a:pt x="19" y="61"/>
                    </a:lnTo>
                    <a:lnTo>
                      <a:pt x="15" y="69"/>
                    </a:lnTo>
                    <a:lnTo>
                      <a:pt x="14" y="76"/>
                    </a:lnTo>
                    <a:lnTo>
                      <a:pt x="7" y="74"/>
                    </a:lnTo>
                    <a:lnTo>
                      <a:pt x="3" y="71"/>
                    </a:lnTo>
                    <a:lnTo>
                      <a:pt x="1" y="65"/>
                    </a:lnTo>
                    <a:lnTo>
                      <a:pt x="0" y="60"/>
                    </a:lnTo>
                    <a:lnTo>
                      <a:pt x="0" y="56"/>
                    </a:lnTo>
                    <a:lnTo>
                      <a:pt x="0" y="52"/>
                    </a:lnTo>
                    <a:lnTo>
                      <a:pt x="1" y="48"/>
                    </a:lnTo>
                    <a:lnTo>
                      <a:pt x="2" y="44"/>
                    </a:lnTo>
                    <a:lnTo>
                      <a:pt x="3" y="40"/>
                    </a:lnTo>
                    <a:lnTo>
                      <a:pt x="4" y="36"/>
                    </a:lnTo>
                    <a:lnTo>
                      <a:pt x="6" y="32"/>
                    </a:lnTo>
                    <a:lnTo>
                      <a:pt x="8" y="29"/>
                    </a:lnTo>
                    <a:lnTo>
                      <a:pt x="10" y="24"/>
                    </a:lnTo>
                    <a:lnTo>
                      <a:pt x="14" y="19"/>
                    </a:lnTo>
                    <a:lnTo>
                      <a:pt x="17" y="15"/>
                    </a:lnTo>
                    <a:lnTo>
                      <a:pt x="21" y="11"/>
                    </a:lnTo>
                    <a:lnTo>
                      <a:pt x="26" y="4"/>
                    </a:lnTo>
                    <a:lnTo>
                      <a:pt x="33" y="0"/>
                    </a:lnTo>
                    <a:close/>
                  </a:path>
                </a:pathLst>
              </a:custGeom>
              <a:solidFill>
                <a:srgbClr val="F59E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72" name="Freeform 121"/>
              <p:cNvSpPr>
                <a:spLocks/>
              </p:cNvSpPr>
              <p:nvPr/>
            </p:nvSpPr>
            <p:spPr bwMode="auto">
              <a:xfrm>
                <a:off x="4789" y="2607"/>
                <a:ext cx="16" cy="36"/>
              </a:xfrm>
              <a:custGeom>
                <a:avLst/>
                <a:gdLst>
                  <a:gd name="T0" fmla="*/ 1 w 32"/>
                  <a:gd name="T1" fmla="*/ 0 h 73"/>
                  <a:gd name="T2" fmla="*/ 1 w 32"/>
                  <a:gd name="T3" fmla="*/ 0 h 73"/>
                  <a:gd name="T4" fmla="*/ 1 w 32"/>
                  <a:gd name="T5" fmla="*/ 0 h 73"/>
                  <a:gd name="T6" fmla="*/ 1 w 32"/>
                  <a:gd name="T7" fmla="*/ 0 h 73"/>
                  <a:gd name="T8" fmla="*/ 1 w 32"/>
                  <a:gd name="T9" fmla="*/ 0 h 73"/>
                  <a:gd name="T10" fmla="*/ 1 w 32"/>
                  <a:gd name="T11" fmla="*/ 0 h 73"/>
                  <a:gd name="T12" fmla="*/ 1 w 32"/>
                  <a:gd name="T13" fmla="*/ 0 h 73"/>
                  <a:gd name="T14" fmla="*/ 1 w 32"/>
                  <a:gd name="T15" fmla="*/ 0 h 73"/>
                  <a:gd name="T16" fmla="*/ 1 w 32"/>
                  <a:gd name="T17" fmla="*/ 0 h 73"/>
                  <a:gd name="T18" fmla="*/ 1 w 32"/>
                  <a:gd name="T19" fmla="*/ 0 h 73"/>
                  <a:gd name="T20" fmla="*/ 1 w 32"/>
                  <a:gd name="T21" fmla="*/ 0 h 73"/>
                  <a:gd name="T22" fmla="*/ 1 w 32"/>
                  <a:gd name="T23" fmla="*/ 0 h 73"/>
                  <a:gd name="T24" fmla="*/ 1 w 32"/>
                  <a:gd name="T25" fmla="*/ 0 h 73"/>
                  <a:gd name="T26" fmla="*/ 1 w 32"/>
                  <a:gd name="T27" fmla="*/ 0 h 73"/>
                  <a:gd name="T28" fmla="*/ 1 w 32"/>
                  <a:gd name="T29" fmla="*/ 0 h 73"/>
                  <a:gd name="T30" fmla="*/ 1 w 32"/>
                  <a:gd name="T31" fmla="*/ 0 h 73"/>
                  <a:gd name="T32" fmla="*/ 1 w 32"/>
                  <a:gd name="T33" fmla="*/ 0 h 73"/>
                  <a:gd name="T34" fmla="*/ 1 w 32"/>
                  <a:gd name="T35" fmla="*/ 0 h 73"/>
                  <a:gd name="T36" fmla="*/ 1 w 32"/>
                  <a:gd name="T37" fmla="*/ 0 h 73"/>
                  <a:gd name="T38" fmla="*/ 1 w 32"/>
                  <a:gd name="T39" fmla="*/ 0 h 73"/>
                  <a:gd name="T40" fmla="*/ 1 w 32"/>
                  <a:gd name="T41" fmla="*/ 0 h 73"/>
                  <a:gd name="T42" fmla="*/ 1 w 32"/>
                  <a:gd name="T43" fmla="*/ 0 h 73"/>
                  <a:gd name="T44" fmla="*/ 1 w 32"/>
                  <a:gd name="T45" fmla="*/ 0 h 73"/>
                  <a:gd name="T46" fmla="*/ 0 w 32"/>
                  <a:gd name="T47" fmla="*/ 0 h 73"/>
                  <a:gd name="T48" fmla="*/ 0 w 32"/>
                  <a:gd name="T49" fmla="*/ 0 h 73"/>
                  <a:gd name="T50" fmla="*/ 1 w 32"/>
                  <a:gd name="T51" fmla="*/ 0 h 73"/>
                  <a:gd name="T52" fmla="*/ 1 w 32"/>
                  <a:gd name="T53" fmla="*/ 0 h 73"/>
                  <a:gd name="T54" fmla="*/ 1 w 32"/>
                  <a:gd name="T55" fmla="*/ 0 h 73"/>
                  <a:gd name="T56" fmla="*/ 1 w 32"/>
                  <a:gd name="T57" fmla="*/ 0 h 73"/>
                  <a:gd name="T58" fmla="*/ 1 w 32"/>
                  <a:gd name="T59" fmla="*/ 0 h 73"/>
                  <a:gd name="T60" fmla="*/ 1 w 32"/>
                  <a:gd name="T61" fmla="*/ 0 h 73"/>
                  <a:gd name="T62" fmla="*/ 1 w 32"/>
                  <a:gd name="T63" fmla="*/ 0 h 73"/>
                  <a:gd name="T64" fmla="*/ 1 w 32"/>
                  <a:gd name="T65" fmla="*/ 0 h 73"/>
                  <a:gd name="T66" fmla="*/ 1 w 32"/>
                  <a:gd name="T67" fmla="*/ 0 h 73"/>
                  <a:gd name="T68" fmla="*/ 1 w 32"/>
                  <a:gd name="T69" fmla="*/ 0 h 73"/>
                  <a:gd name="T70" fmla="*/ 1 w 32"/>
                  <a:gd name="T71" fmla="*/ 0 h 73"/>
                  <a:gd name="T72" fmla="*/ 1 w 32"/>
                  <a:gd name="T73" fmla="*/ 0 h 73"/>
                  <a:gd name="T74" fmla="*/ 1 w 32"/>
                  <a:gd name="T75" fmla="*/ 0 h 73"/>
                  <a:gd name="T76" fmla="*/ 1 w 32"/>
                  <a:gd name="T77" fmla="*/ 0 h 73"/>
                  <a:gd name="T78" fmla="*/ 1 w 32"/>
                  <a:gd name="T79" fmla="*/ 0 h 73"/>
                  <a:gd name="T80" fmla="*/ 1 w 32"/>
                  <a:gd name="T81" fmla="*/ 0 h 7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2"/>
                  <a:gd name="T124" fmla="*/ 0 h 73"/>
                  <a:gd name="T125" fmla="*/ 32 w 32"/>
                  <a:gd name="T126" fmla="*/ 73 h 7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2" h="73">
                    <a:moveTo>
                      <a:pt x="22" y="0"/>
                    </a:moveTo>
                    <a:lnTo>
                      <a:pt x="24" y="4"/>
                    </a:lnTo>
                    <a:lnTo>
                      <a:pt x="25" y="9"/>
                    </a:lnTo>
                    <a:lnTo>
                      <a:pt x="27" y="14"/>
                    </a:lnTo>
                    <a:lnTo>
                      <a:pt x="29" y="20"/>
                    </a:lnTo>
                    <a:lnTo>
                      <a:pt x="29" y="25"/>
                    </a:lnTo>
                    <a:lnTo>
                      <a:pt x="31" y="32"/>
                    </a:lnTo>
                    <a:lnTo>
                      <a:pt x="31" y="36"/>
                    </a:lnTo>
                    <a:lnTo>
                      <a:pt x="32" y="42"/>
                    </a:lnTo>
                    <a:lnTo>
                      <a:pt x="31" y="46"/>
                    </a:lnTo>
                    <a:lnTo>
                      <a:pt x="31" y="52"/>
                    </a:lnTo>
                    <a:lnTo>
                      <a:pt x="29" y="56"/>
                    </a:lnTo>
                    <a:lnTo>
                      <a:pt x="27" y="61"/>
                    </a:lnTo>
                    <a:lnTo>
                      <a:pt x="23" y="63"/>
                    </a:lnTo>
                    <a:lnTo>
                      <a:pt x="19" y="68"/>
                    </a:lnTo>
                    <a:lnTo>
                      <a:pt x="13" y="70"/>
                    </a:lnTo>
                    <a:lnTo>
                      <a:pt x="7" y="73"/>
                    </a:lnTo>
                    <a:lnTo>
                      <a:pt x="6" y="67"/>
                    </a:lnTo>
                    <a:lnTo>
                      <a:pt x="5" y="60"/>
                    </a:lnTo>
                    <a:lnTo>
                      <a:pt x="5" y="54"/>
                    </a:lnTo>
                    <a:lnTo>
                      <a:pt x="3" y="49"/>
                    </a:lnTo>
                    <a:lnTo>
                      <a:pt x="1" y="41"/>
                    </a:lnTo>
                    <a:lnTo>
                      <a:pt x="1" y="36"/>
                    </a:lnTo>
                    <a:lnTo>
                      <a:pt x="0" y="31"/>
                    </a:lnTo>
                    <a:lnTo>
                      <a:pt x="0" y="25"/>
                    </a:lnTo>
                    <a:lnTo>
                      <a:pt x="1" y="25"/>
                    </a:lnTo>
                    <a:lnTo>
                      <a:pt x="3" y="30"/>
                    </a:lnTo>
                    <a:lnTo>
                      <a:pt x="5" y="34"/>
                    </a:lnTo>
                    <a:lnTo>
                      <a:pt x="7" y="36"/>
                    </a:lnTo>
                    <a:lnTo>
                      <a:pt x="9" y="38"/>
                    </a:lnTo>
                    <a:lnTo>
                      <a:pt x="13" y="36"/>
                    </a:lnTo>
                    <a:lnTo>
                      <a:pt x="16" y="32"/>
                    </a:lnTo>
                    <a:lnTo>
                      <a:pt x="17" y="26"/>
                    </a:lnTo>
                    <a:lnTo>
                      <a:pt x="19" y="23"/>
                    </a:lnTo>
                    <a:lnTo>
                      <a:pt x="19" y="19"/>
                    </a:lnTo>
                    <a:lnTo>
                      <a:pt x="22" y="16"/>
                    </a:lnTo>
                    <a:lnTo>
                      <a:pt x="22" y="12"/>
                    </a:lnTo>
                    <a:lnTo>
                      <a:pt x="22" y="6"/>
                    </a:lnTo>
                    <a:lnTo>
                      <a:pt x="22"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73" name="Freeform 122"/>
              <p:cNvSpPr>
                <a:spLocks/>
              </p:cNvSpPr>
              <p:nvPr/>
            </p:nvSpPr>
            <p:spPr bwMode="auto">
              <a:xfrm>
                <a:off x="5250" y="2610"/>
                <a:ext cx="129" cy="99"/>
              </a:xfrm>
              <a:custGeom>
                <a:avLst/>
                <a:gdLst>
                  <a:gd name="T0" fmla="*/ 0 w 260"/>
                  <a:gd name="T1" fmla="*/ 1 h 197"/>
                  <a:gd name="T2" fmla="*/ 0 w 260"/>
                  <a:gd name="T3" fmla="*/ 1 h 197"/>
                  <a:gd name="T4" fmla="*/ 0 w 260"/>
                  <a:gd name="T5" fmla="*/ 1 h 197"/>
                  <a:gd name="T6" fmla="*/ 0 w 260"/>
                  <a:gd name="T7" fmla="*/ 1 h 197"/>
                  <a:gd name="T8" fmla="*/ 0 w 260"/>
                  <a:gd name="T9" fmla="*/ 1 h 197"/>
                  <a:gd name="T10" fmla="*/ 0 w 260"/>
                  <a:gd name="T11" fmla="*/ 1 h 197"/>
                  <a:gd name="T12" fmla="*/ 0 w 260"/>
                  <a:gd name="T13" fmla="*/ 1 h 197"/>
                  <a:gd name="T14" fmla="*/ 0 w 260"/>
                  <a:gd name="T15" fmla="*/ 1 h 197"/>
                  <a:gd name="T16" fmla="*/ 0 w 260"/>
                  <a:gd name="T17" fmla="*/ 1 h 197"/>
                  <a:gd name="T18" fmla="*/ 0 w 260"/>
                  <a:gd name="T19" fmla="*/ 1 h 197"/>
                  <a:gd name="T20" fmla="*/ 0 w 260"/>
                  <a:gd name="T21" fmla="*/ 1 h 197"/>
                  <a:gd name="T22" fmla="*/ 0 w 260"/>
                  <a:gd name="T23" fmla="*/ 1 h 197"/>
                  <a:gd name="T24" fmla="*/ 0 w 260"/>
                  <a:gd name="T25" fmla="*/ 1 h 197"/>
                  <a:gd name="T26" fmla="*/ 0 w 260"/>
                  <a:gd name="T27" fmla="*/ 1 h 197"/>
                  <a:gd name="T28" fmla="*/ 0 w 260"/>
                  <a:gd name="T29" fmla="*/ 1 h 197"/>
                  <a:gd name="T30" fmla="*/ 0 w 260"/>
                  <a:gd name="T31" fmla="*/ 1 h 197"/>
                  <a:gd name="T32" fmla="*/ 0 w 260"/>
                  <a:gd name="T33" fmla="*/ 1 h 197"/>
                  <a:gd name="T34" fmla="*/ 0 w 260"/>
                  <a:gd name="T35" fmla="*/ 1 h 197"/>
                  <a:gd name="T36" fmla="*/ 0 w 260"/>
                  <a:gd name="T37" fmla="*/ 1 h 197"/>
                  <a:gd name="T38" fmla="*/ 0 w 260"/>
                  <a:gd name="T39" fmla="*/ 1 h 197"/>
                  <a:gd name="T40" fmla="*/ 0 w 260"/>
                  <a:gd name="T41" fmla="*/ 1 h 197"/>
                  <a:gd name="T42" fmla="*/ 0 w 260"/>
                  <a:gd name="T43" fmla="*/ 1 h 197"/>
                  <a:gd name="T44" fmla="*/ 0 w 260"/>
                  <a:gd name="T45" fmla="*/ 1 h 197"/>
                  <a:gd name="T46" fmla="*/ 0 w 260"/>
                  <a:gd name="T47" fmla="*/ 1 h 197"/>
                  <a:gd name="T48" fmla="*/ 0 w 260"/>
                  <a:gd name="T49" fmla="*/ 1 h 197"/>
                  <a:gd name="T50" fmla="*/ 0 w 260"/>
                  <a:gd name="T51" fmla="*/ 1 h 197"/>
                  <a:gd name="T52" fmla="*/ 0 w 260"/>
                  <a:gd name="T53" fmla="*/ 1 h 197"/>
                  <a:gd name="T54" fmla="*/ 0 w 260"/>
                  <a:gd name="T55" fmla="*/ 1 h 197"/>
                  <a:gd name="T56" fmla="*/ 0 w 260"/>
                  <a:gd name="T57" fmla="*/ 1 h 197"/>
                  <a:gd name="T58" fmla="*/ 0 w 260"/>
                  <a:gd name="T59" fmla="*/ 1 h 197"/>
                  <a:gd name="T60" fmla="*/ 0 w 260"/>
                  <a:gd name="T61" fmla="*/ 1 h 197"/>
                  <a:gd name="T62" fmla="*/ 0 w 260"/>
                  <a:gd name="T63" fmla="*/ 1 h 197"/>
                  <a:gd name="T64" fmla="*/ 0 w 260"/>
                  <a:gd name="T65" fmla="*/ 1 h 197"/>
                  <a:gd name="T66" fmla="*/ 0 w 260"/>
                  <a:gd name="T67" fmla="*/ 1 h 197"/>
                  <a:gd name="T68" fmla="*/ 0 w 260"/>
                  <a:gd name="T69" fmla="*/ 1 h 197"/>
                  <a:gd name="T70" fmla="*/ 0 w 260"/>
                  <a:gd name="T71" fmla="*/ 1 h 197"/>
                  <a:gd name="T72" fmla="*/ 0 w 260"/>
                  <a:gd name="T73" fmla="*/ 1 h 197"/>
                  <a:gd name="T74" fmla="*/ 0 w 260"/>
                  <a:gd name="T75" fmla="*/ 1 h 197"/>
                  <a:gd name="T76" fmla="*/ 0 w 260"/>
                  <a:gd name="T77" fmla="*/ 1 h 197"/>
                  <a:gd name="T78" fmla="*/ 0 w 260"/>
                  <a:gd name="T79" fmla="*/ 1 h 197"/>
                  <a:gd name="T80" fmla="*/ 0 w 260"/>
                  <a:gd name="T81" fmla="*/ 1 h 197"/>
                  <a:gd name="T82" fmla="*/ 0 w 260"/>
                  <a:gd name="T83" fmla="*/ 1 h 197"/>
                  <a:gd name="T84" fmla="*/ 0 w 260"/>
                  <a:gd name="T85" fmla="*/ 1 h 197"/>
                  <a:gd name="T86" fmla="*/ 0 w 260"/>
                  <a:gd name="T87" fmla="*/ 1 h 197"/>
                  <a:gd name="T88" fmla="*/ 0 w 260"/>
                  <a:gd name="T89" fmla="*/ 1 h 197"/>
                  <a:gd name="T90" fmla="*/ 0 w 260"/>
                  <a:gd name="T91" fmla="*/ 1 h 197"/>
                  <a:gd name="T92" fmla="*/ 0 w 260"/>
                  <a:gd name="T93" fmla="*/ 1 h 197"/>
                  <a:gd name="T94" fmla="*/ 0 w 260"/>
                  <a:gd name="T95" fmla="*/ 1 h 197"/>
                  <a:gd name="T96" fmla="*/ 0 w 260"/>
                  <a:gd name="T97" fmla="*/ 1 h 197"/>
                  <a:gd name="T98" fmla="*/ 0 w 260"/>
                  <a:gd name="T99" fmla="*/ 1 h 197"/>
                  <a:gd name="T100" fmla="*/ 0 w 260"/>
                  <a:gd name="T101" fmla="*/ 1 h 197"/>
                  <a:gd name="T102" fmla="*/ 0 w 260"/>
                  <a:gd name="T103" fmla="*/ 1 h 197"/>
                  <a:gd name="T104" fmla="*/ 0 w 260"/>
                  <a:gd name="T105" fmla="*/ 1 h 197"/>
                  <a:gd name="T106" fmla="*/ 0 w 260"/>
                  <a:gd name="T107" fmla="*/ 1 h 197"/>
                  <a:gd name="T108" fmla="*/ 0 w 260"/>
                  <a:gd name="T109" fmla="*/ 1 h 197"/>
                  <a:gd name="T110" fmla="*/ 0 w 260"/>
                  <a:gd name="T111" fmla="*/ 1 h 197"/>
                  <a:gd name="T112" fmla="*/ 0 w 260"/>
                  <a:gd name="T113" fmla="*/ 1 h 197"/>
                  <a:gd name="T114" fmla="*/ 0 w 260"/>
                  <a:gd name="T115" fmla="*/ 1 h 197"/>
                  <a:gd name="T116" fmla="*/ 0 w 260"/>
                  <a:gd name="T117" fmla="*/ 0 h 19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60"/>
                  <a:gd name="T178" fmla="*/ 0 h 197"/>
                  <a:gd name="T179" fmla="*/ 260 w 260"/>
                  <a:gd name="T180" fmla="*/ 197 h 19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60" h="197">
                    <a:moveTo>
                      <a:pt x="139" y="0"/>
                    </a:moveTo>
                    <a:lnTo>
                      <a:pt x="146" y="1"/>
                    </a:lnTo>
                    <a:lnTo>
                      <a:pt x="154" y="3"/>
                    </a:lnTo>
                    <a:lnTo>
                      <a:pt x="161" y="7"/>
                    </a:lnTo>
                    <a:lnTo>
                      <a:pt x="170" y="10"/>
                    </a:lnTo>
                    <a:lnTo>
                      <a:pt x="177" y="13"/>
                    </a:lnTo>
                    <a:lnTo>
                      <a:pt x="185" y="17"/>
                    </a:lnTo>
                    <a:lnTo>
                      <a:pt x="192" y="20"/>
                    </a:lnTo>
                    <a:lnTo>
                      <a:pt x="200" y="26"/>
                    </a:lnTo>
                    <a:lnTo>
                      <a:pt x="207" y="29"/>
                    </a:lnTo>
                    <a:lnTo>
                      <a:pt x="215" y="33"/>
                    </a:lnTo>
                    <a:lnTo>
                      <a:pt x="222" y="36"/>
                    </a:lnTo>
                    <a:lnTo>
                      <a:pt x="230" y="40"/>
                    </a:lnTo>
                    <a:lnTo>
                      <a:pt x="237" y="44"/>
                    </a:lnTo>
                    <a:lnTo>
                      <a:pt x="245" y="48"/>
                    </a:lnTo>
                    <a:lnTo>
                      <a:pt x="251" y="50"/>
                    </a:lnTo>
                    <a:lnTo>
                      <a:pt x="260" y="54"/>
                    </a:lnTo>
                    <a:lnTo>
                      <a:pt x="256" y="62"/>
                    </a:lnTo>
                    <a:lnTo>
                      <a:pt x="251" y="69"/>
                    </a:lnTo>
                    <a:lnTo>
                      <a:pt x="246" y="76"/>
                    </a:lnTo>
                    <a:lnTo>
                      <a:pt x="241" y="84"/>
                    </a:lnTo>
                    <a:lnTo>
                      <a:pt x="233" y="91"/>
                    </a:lnTo>
                    <a:lnTo>
                      <a:pt x="227" y="99"/>
                    </a:lnTo>
                    <a:lnTo>
                      <a:pt x="220" y="106"/>
                    </a:lnTo>
                    <a:lnTo>
                      <a:pt x="212" y="115"/>
                    </a:lnTo>
                    <a:lnTo>
                      <a:pt x="204" y="121"/>
                    </a:lnTo>
                    <a:lnTo>
                      <a:pt x="195" y="128"/>
                    </a:lnTo>
                    <a:lnTo>
                      <a:pt x="187" y="136"/>
                    </a:lnTo>
                    <a:lnTo>
                      <a:pt x="179" y="143"/>
                    </a:lnTo>
                    <a:lnTo>
                      <a:pt x="171" y="151"/>
                    </a:lnTo>
                    <a:lnTo>
                      <a:pt x="163" y="158"/>
                    </a:lnTo>
                    <a:lnTo>
                      <a:pt x="156" y="165"/>
                    </a:lnTo>
                    <a:lnTo>
                      <a:pt x="151" y="174"/>
                    </a:lnTo>
                    <a:lnTo>
                      <a:pt x="142" y="182"/>
                    </a:lnTo>
                    <a:lnTo>
                      <a:pt x="134" y="188"/>
                    </a:lnTo>
                    <a:lnTo>
                      <a:pt x="125" y="192"/>
                    </a:lnTo>
                    <a:lnTo>
                      <a:pt x="116" y="196"/>
                    </a:lnTo>
                    <a:lnTo>
                      <a:pt x="106" y="196"/>
                    </a:lnTo>
                    <a:lnTo>
                      <a:pt x="97" y="197"/>
                    </a:lnTo>
                    <a:lnTo>
                      <a:pt x="87" y="195"/>
                    </a:lnTo>
                    <a:lnTo>
                      <a:pt x="77" y="194"/>
                    </a:lnTo>
                    <a:lnTo>
                      <a:pt x="67" y="190"/>
                    </a:lnTo>
                    <a:lnTo>
                      <a:pt x="57" y="187"/>
                    </a:lnTo>
                    <a:lnTo>
                      <a:pt x="47" y="182"/>
                    </a:lnTo>
                    <a:lnTo>
                      <a:pt x="38" y="179"/>
                    </a:lnTo>
                    <a:lnTo>
                      <a:pt x="28" y="175"/>
                    </a:lnTo>
                    <a:lnTo>
                      <a:pt x="19" y="170"/>
                    </a:lnTo>
                    <a:lnTo>
                      <a:pt x="10" y="167"/>
                    </a:lnTo>
                    <a:lnTo>
                      <a:pt x="1" y="164"/>
                    </a:lnTo>
                    <a:lnTo>
                      <a:pt x="4" y="157"/>
                    </a:lnTo>
                    <a:lnTo>
                      <a:pt x="6" y="153"/>
                    </a:lnTo>
                    <a:lnTo>
                      <a:pt x="6" y="145"/>
                    </a:lnTo>
                    <a:lnTo>
                      <a:pt x="6" y="140"/>
                    </a:lnTo>
                    <a:lnTo>
                      <a:pt x="5" y="135"/>
                    </a:lnTo>
                    <a:lnTo>
                      <a:pt x="4" y="129"/>
                    </a:lnTo>
                    <a:lnTo>
                      <a:pt x="2" y="123"/>
                    </a:lnTo>
                    <a:lnTo>
                      <a:pt x="1" y="118"/>
                    </a:lnTo>
                    <a:lnTo>
                      <a:pt x="0" y="112"/>
                    </a:lnTo>
                    <a:lnTo>
                      <a:pt x="0" y="107"/>
                    </a:lnTo>
                    <a:lnTo>
                      <a:pt x="0" y="101"/>
                    </a:lnTo>
                    <a:lnTo>
                      <a:pt x="2" y="97"/>
                    </a:lnTo>
                    <a:lnTo>
                      <a:pt x="5" y="92"/>
                    </a:lnTo>
                    <a:lnTo>
                      <a:pt x="11" y="88"/>
                    </a:lnTo>
                    <a:lnTo>
                      <a:pt x="18" y="83"/>
                    </a:lnTo>
                    <a:lnTo>
                      <a:pt x="29" y="80"/>
                    </a:lnTo>
                    <a:lnTo>
                      <a:pt x="34" y="73"/>
                    </a:lnTo>
                    <a:lnTo>
                      <a:pt x="39" y="70"/>
                    </a:lnTo>
                    <a:lnTo>
                      <a:pt x="45" y="68"/>
                    </a:lnTo>
                    <a:lnTo>
                      <a:pt x="51" y="68"/>
                    </a:lnTo>
                    <a:lnTo>
                      <a:pt x="56" y="68"/>
                    </a:lnTo>
                    <a:lnTo>
                      <a:pt x="62" y="70"/>
                    </a:lnTo>
                    <a:lnTo>
                      <a:pt x="67" y="72"/>
                    </a:lnTo>
                    <a:lnTo>
                      <a:pt x="72" y="75"/>
                    </a:lnTo>
                    <a:lnTo>
                      <a:pt x="76" y="78"/>
                    </a:lnTo>
                    <a:lnTo>
                      <a:pt x="83" y="80"/>
                    </a:lnTo>
                    <a:lnTo>
                      <a:pt x="88" y="83"/>
                    </a:lnTo>
                    <a:lnTo>
                      <a:pt x="93" y="86"/>
                    </a:lnTo>
                    <a:lnTo>
                      <a:pt x="99" y="88"/>
                    </a:lnTo>
                    <a:lnTo>
                      <a:pt x="105" y="90"/>
                    </a:lnTo>
                    <a:lnTo>
                      <a:pt x="111" y="90"/>
                    </a:lnTo>
                    <a:lnTo>
                      <a:pt x="118" y="90"/>
                    </a:lnTo>
                    <a:lnTo>
                      <a:pt x="121" y="98"/>
                    </a:lnTo>
                    <a:lnTo>
                      <a:pt x="125" y="103"/>
                    </a:lnTo>
                    <a:lnTo>
                      <a:pt x="128" y="106"/>
                    </a:lnTo>
                    <a:lnTo>
                      <a:pt x="134" y="108"/>
                    </a:lnTo>
                    <a:lnTo>
                      <a:pt x="137" y="107"/>
                    </a:lnTo>
                    <a:lnTo>
                      <a:pt x="141" y="107"/>
                    </a:lnTo>
                    <a:lnTo>
                      <a:pt x="146" y="104"/>
                    </a:lnTo>
                    <a:lnTo>
                      <a:pt x="151" y="101"/>
                    </a:lnTo>
                    <a:lnTo>
                      <a:pt x="155" y="96"/>
                    </a:lnTo>
                    <a:lnTo>
                      <a:pt x="159" y="91"/>
                    </a:lnTo>
                    <a:lnTo>
                      <a:pt x="163" y="87"/>
                    </a:lnTo>
                    <a:lnTo>
                      <a:pt x="169" y="83"/>
                    </a:lnTo>
                    <a:lnTo>
                      <a:pt x="174" y="78"/>
                    </a:lnTo>
                    <a:lnTo>
                      <a:pt x="180" y="74"/>
                    </a:lnTo>
                    <a:lnTo>
                      <a:pt x="186" y="71"/>
                    </a:lnTo>
                    <a:lnTo>
                      <a:pt x="192" y="70"/>
                    </a:lnTo>
                    <a:lnTo>
                      <a:pt x="188" y="66"/>
                    </a:lnTo>
                    <a:lnTo>
                      <a:pt x="182" y="63"/>
                    </a:lnTo>
                    <a:lnTo>
                      <a:pt x="176" y="58"/>
                    </a:lnTo>
                    <a:lnTo>
                      <a:pt x="169" y="55"/>
                    </a:lnTo>
                    <a:lnTo>
                      <a:pt x="161" y="50"/>
                    </a:lnTo>
                    <a:lnTo>
                      <a:pt x="153" y="47"/>
                    </a:lnTo>
                    <a:lnTo>
                      <a:pt x="146" y="43"/>
                    </a:lnTo>
                    <a:lnTo>
                      <a:pt x="139" y="39"/>
                    </a:lnTo>
                    <a:lnTo>
                      <a:pt x="135" y="36"/>
                    </a:lnTo>
                    <a:lnTo>
                      <a:pt x="130" y="34"/>
                    </a:lnTo>
                    <a:lnTo>
                      <a:pt x="127" y="31"/>
                    </a:lnTo>
                    <a:lnTo>
                      <a:pt x="125" y="29"/>
                    </a:lnTo>
                    <a:lnTo>
                      <a:pt x="121" y="24"/>
                    </a:lnTo>
                    <a:lnTo>
                      <a:pt x="119" y="19"/>
                    </a:lnTo>
                    <a:lnTo>
                      <a:pt x="119" y="14"/>
                    </a:lnTo>
                    <a:lnTo>
                      <a:pt x="122" y="9"/>
                    </a:lnTo>
                    <a:lnTo>
                      <a:pt x="124" y="7"/>
                    </a:lnTo>
                    <a:lnTo>
                      <a:pt x="128" y="4"/>
                    </a:lnTo>
                    <a:lnTo>
                      <a:pt x="133" y="2"/>
                    </a:lnTo>
                    <a:lnTo>
                      <a:pt x="139" y="0"/>
                    </a:lnTo>
                    <a:close/>
                  </a:path>
                </a:pathLst>
              </a:custGeom>
              <a:solidFill>
                <a:srgbClr val="FFFF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74" name="Freeform 123"/>
              <p:cNvSpPr>
                <a:spLocks/>
              </p:cNvSpPr>
              <p:nvPr/>
            </p:nvSpPr>
            <p:spPr bwMode="auto">
              <a:xfrm>
                <a:off x="4694" y="2612"/>
                <a:ext cx="8" cy="45"/>
              </a:xfrm>
              <a:custGeom>
                <a:avLst/>
                <a:gdLst>
                  <a:gd name="T0" fmla="*/ 1 w 16"/>
                  <a:gd name="T1" fmla="*/ 0 h 90"/>
                  <a:gd name="T2" fmla="*/ 1 w 16"/>
                  <a:gd name="T3" fmla="*/ 1 h 90"/>
                  <a:gd name="T4" fmla="*/ 1 w 16"/>
                  <a:gd name="T5" fmla="*/ 1 h 90"/>
                  <a:gd name="T6" fmla="*/ 1 w 16"/>
                  <a:gd name="T7" fmla="*/ 1 h 90"/>
                  <a:gd name="T8" fmla="*/ 1 w 16"/>
                  <a:gd name="T9" fmla="*/ 1 h 90"/>
                  <a:gd name="T10" fmla="*/ 1 w 16"/>
                  <a:gd name="T11" fmla="*/ 1 h 90"/>
                  <a:gd name="T12" fmla="*/ 1 w 16"/>
                  <a:gd name="T13" fmla="*/ 1 h 90"/>
                  <a:gd name="T14" fmla="*/ 1 w 16"/>
                  <a:gd name="T15" fmla="*/ 1 h 90"/>
                  <a:gd name="T16" fmla="*/ 1 w 16"/>
                  <a:gd name="T17" fmla="*/ 1 h 90"/>
                  <a:gd name="T18" fmla="*/ 1 w 16"/>
                  <a:gd name="T19" fmla="*/ 1 h 90"/>
                  <a:gd name="T20" fmla="*/ 1 w 16"/>
                  <a:gd name="T21" fmla="*/ 1 h 90"/>
                  <a:gd name="T22" fmla="*/ 1 w 16"/>
                  <a:gd name="T23" fmla="*/ 1 h 90"/>
                  <a:gd name="T24" fmla="*/ 1 w 16"/>
                  <a:gd name="T25" fmla="*/ 1 h 90"/>
                  <a:gd name="T26" fmla="*/ 1 w 16"/>
                  <a:gd name="T27" fmla="*/ 1 h 90"/>
                  <a:gd name="T28" fmla="*/ 1 w 16"/>
                  <a:gd name="T29" fmla="*/ 1 h 90"/>
                  <a:gd name="T30" fmla="*/ 1 w 16"/>
                  <a:gd name="T31" fmla="*/ 1 h 90"/>
                  <a:gd name="T32" fmla="*/ 1 w 16"/>
                  <a:gd name="T33" fmla="*/ 1 h 90"/>
                  <a:gd name="T34" fmla="*/ 1 w 16"/>
                  <a:gd name="T35" fmla="*/ 1 h 90"/>
                  <a:gd name="T36" fmla="*/ 1 w 16"/>
                  <a:gd name="T37" fmla="*/ 1 h 90"/>
                  <a:gd name="T38" fmla="*/ 1 w 16"/>
                  <a:gd name="T39" fmla="*/ 1 h 90"/>
                  <a:gd name="T40" fmla="*/ 1 w 16"/>
                  <a:gd name="T41" fmla="*/ 1 h 90"/>
                  <a:gd name="T42" fmla="*/ 0 w 16"/>
                  <a:gd name="T43" fmla="*/ 1 h 90"/>
                  <a:gd name="T44" fmla="*/ 0 w 16"/>
                  <a:gd name="T45" fmla="*/ 1 h 90"/>
                  <a:gd name="T46" fmla="*/ 0 w 16"/>
                  <a:gd name="T47" fmla="*/ 1 h 90"/>
                  <a:gd name="T48" fmla="*/ 1 w 16"/>
                  <a:gd name="T49" fmla="*/ 1 h 90"/>
                  <a:gd name="T50" fmla="*/ 1 w 16"/>
                  <a:gd name="T51" fmla="*/ 1 h 90"/>
                  <a:gd name="T52" fmla="*/ 1 w 16"/>
                  <a:gd name="T53" fmla="*/ 1 h 90"/>
                  <a:gd name="T54" fmla="*/ 1 w 16"/>
                  <a:gd name="T55" fmla="*/ 1 h 90"/>
                  <a:gd name="T56" fmla="*/ 1 w 16"/>
                  <a:gd name="T57" fmla="*/ 1 h 90"/>
                  <a:gd name="T58" fmla="*/ 1 w 16"/>
                  <a:gd name="T59" fmla="*/ 1 h 90"/>
                  <a:gd name="T60" fmla="*/ 1 w 16"/>
                  <a:gd name="T61" fmla="*/ 1 h 90"/>
                  <a:gd name="T62" fmla="*/ 1 w 16"/>
                  <a:gd name="T63" fmla="*/ 1 h 90"/>
                  <a:gd name="T64" fmla="*/ 1 w 16"/>
                  <a:gd name="T65" fmla="*/ 0 h 90"/>
                  <a:gd name="T66" fmla="*/ 1 w 16"/>
                  <a:gd name="T67" fmla="*/ 0 h 9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
                  <a:gd name="T103" fmla="*/ 0 h 90"/>
                  <a:gd name="T104" fmla="*/ 16 w 16"/>
                  <a:gd name="T105" fmla="*/ 90 h 9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 h="90">
                    <a:moveTo>
                      <a:pt x="15" y="0"/>
                    </a:moveTo>
                    <a:lnTo>
                      <a:pt x="15" y="5"/>
                    </a:lnTo>
                    <a:lnTo>
                      <a:pt x="16" y="12"/>
                    </a:lnTo>
                    <a:lnTo>
                      <a:pt x="16" y="17"/>
                    </a:lnTo>
                    <a:lnTo>
                      <a:pt x="16" y="24"/>
                    </a:lnTo>
                    <a:lnTo>
                      <a:pt x="14" y="29"/>
                    </a:lnTo>
                    <a:lnTo>
                      <a:pt x="14" y="34"/>
                    </a:lnTo>
                    <a:lnTo>
                      <a:pt x="12" y="41"/>
                    </a:lnTo>
                    <a:lnTo>
                      <a:pt x="12" y="47"/>
                    </a:lnTo>
                    <a:lnTo>
                      <a:pt x="10" y="52"/>
                    </a:lnTo>
                    <a:lnTo>
                      <a:pt x="9" y="58"/>
                    </a:lnTo>
                    <a:lnTo>
                      <a:pt x="8" y="63"/>
                    </a:lnTo>
                    <a:lnTo>
                      <a:pt x="7" y="69"/>
                    </a:lnTo>
                    <a:lnTo>
                      <a:pt x="6" y="73"/>
                    </a:lnTo>
                    <a:lnTo>
                      <a:pt x="6" y="80"/>
                    </a:lnTo>
                    <a:lnTo>
                      <a:pt x="6" y="85"/>
                    </a:lnTo>
                    <a:lnTo>
                      <a:pt x="7" y="90"/>
                    </a:lnTo>
                    <a:lnTo>
                      <a:pt x="5" y="85"/>
                    </a:lnTo>
                    <a:lnTo>
                      <a:pt x="3" y="80"/>
                    </a:lnTo>
                    <a:lnTo>
                      <a:pt x="2" y="75"/>
                    </a:lnTo>
                    <a:lnTo>
                      <a:pt x="2" y="69"/>
                    </a:lnTo>
                    <a:lnTo>
                      <a:pt x="0" y="64"/>
                    </a:lnTo>
                    <a:lnTo>
                      <a:pt x="0" y="59"/>
                    </a:lnTo>
                    <a:lnTo>
                      <a:pt x="0" y="52"/>
                    </a:lnTo>
                    <a:lnTo>
                      <a:pt x="3" y="47"/>
                    </a:lnTo>
                    <a:lnTo>
                      <a:pt x="3" y="41"/>
                    </a:lnTo>
                    <a:lnTo>
                      <a:pt x="5" y="34"/>
                    </a:lnTo>
                    <a:lnTo>
                      <a:pt x="6" y="28"/>
                    </a:lnTo>
                    <a:lnTo>
                      <a:pt x="8" y="23"/>
                    </a:lnTo>
                    <a:lnTo>
                      <a:pt x="10" y="15"/>
                    </a:lnTo>
                    <a:lnTo>
                      <a:pt x="11" y="10"/>
                    </a:lnTo>
                    <a:lnTo>
                      <a:pt x="13" y="5"/>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75" name="Freeform 124"/>
              <p:cNvSpPr>
                <a:spLocks/>
              </p:cNvSpPr>
              <p:nvPr/>
            </p:nvSpPr>
            <p:spPr bwMode="auto">
              <a:xfrm>
                <a:off x="4715" y="2621"/>
                <a:ext cx="9" cy="64"/>
              </a:xfrm>
              <a:custGeom>
                <a:avLst/>
                <a:gdLst>
                  <a:gd name="T0" fmla="*/ 1 w 17"/>
                  <a:gd name="T1" fmla="*/ 0 h 129"/>
                  <a:gd name="T2" fmla="*/ 1 w 17"/>
                  <a:gd name="T3" fmla="*/ 0 h 129"/>
                  <a:gd name="T4" fmla="*/ 1 w 17"/>
                  <a:gd name="T5" fmla="*/ 0 h 129"/>
                  <a:gd name="T6" fmla="*/ 1 w 17"/>
                  <a:gd name="T7" fmla="*/ 0 h 129"/>
                  <a:gd name="T8" fmla="*/ 1 w 17"/>
                  <a:gd name="T9" fmla="*/ 0 h 129"/>
                  <a:gd name="T10" fmla="*/ 1 w 17"/>
                  <a:gd name="T11" fmla="*/ 0 h 129"/>
                  <a:gd name="T12" fmla="*/ 1 w 17"/>
                  <a:gd name="T13" fmla="*/ 0 h 129"/>
                  <a:gd name="T14" fmla="*/ 1 w 17"/>
                  <a:gd name="T15" fmla="*/ 0 h 129"/>
                  <a:gd name="T16" fmla="*/ 1 w 17"/>
                  <a:gd name="T17" fmla="*/ 0 h 129"/>
                  <a:gd name="T18" fmla="*/ 1 w 17"/>
                  <a:gd name="T19" fmla="*/ 0 h 129"/>
                  <a:gd name="T20" fmla="*/ 1 w 17"/>
                  <a:gd name="T21" fmla="*/ 0 h 129"/>
                  <a:gd name="T22" fmla="*/ 1 w 17"/>
                  <a:gd name="T23" fmla="*/ 0 h 129"/>
                  <a:gd name="T24" fmla="*/ 1 w 17"/>
                  <a:gd name="T25" fmla="*/ 0 h 129"/>
                  <a:gd name="T26" fmla="*/ 1 w 17"/>
                  <a:gd name="T27" fmla="*/ 0 h 129"/>
                  <a:gd name="T28" fmla="*/ 1 w 17"/>
                  <a:gd name="T29" fmla="*/ 0 h 129"/>
                  <a:gd name="T30" fmla="*/ 1 w 17"/>
                  <a:gd name="T31" fmla="*/ 0 h 129"/>
                  <a:gd name="T32" fmla="*/ 1 w 17"/>
                  <a:gd name="T33" fmla="*/ 0 h 129"/>
                  <a:gd name="T34" fmla="*/ 1 w 17"/>
                  <a:gd name="T35" fmla="*/ 0 h 129"/>
                  <a:gd name="T36" fmla="*/ 1 w 17"/>
                  <a:gd name="T37" fmla="*/ 0 h 129"/>
                  <a:gd name="T38" fmla="*/ 1 w 17"/>
                  <a:gd name="T39" fmla="*/ 0 h 129"/>
                  <a:gd name="T40" fmla="*/ 1 w 17"/>
                  <a:gd name="T41" fmla="*/ 0 h 129"/>
                  <a:gd name="T42" fmla="*/ 1 w 17"/>
                  <a:gd name="T43" fmla="*/ 0 h 129"/>
                  <a:gd name="T44" fmla="*/ 1 w 17"/>
                  <a:gd name="T45" fmla="*/ 0 h 129"/>
                  <a:gd name="T46" fmla="*/ 1 w 17"/>
                  <a:gd name="T47" fmla="*/ 0 h 129"/>
                  <a:gd name="T48" fmla="*/ 1 w 17"/>
                  <a:gd name="T49" fmla="*/ 0 h 129"/>
                  <a:gd name="T50" fmla="*/ 1 w 17"/>
                  <a:gd name="T51" fmla="*/ 0 h 129"/>
                  <a:gd name="T52" fmla="*/ 1 w 17"/>
                  <a:gd name="T53" fmla="*/ 0 h 129"/>
                  <a:gd name="T54" fmla="*/ 1 w 17"/>
                  <a:gd name="T55" fmla="*/ 0 h 129"/>
                  <a:gd name="T56" fmla="*/ 1 w 17"/>
                  <a:gd name="T57" fmla="*/ 0 h 129"/>
                  <a:gd name="T58" fmla="*/ 1 w 17"/>
                  <a:gd name="T59" fmla="*/ 0 h 129"/>
                  <a:gd name="T60" fmla="*/ 1 w 17"/>
                  <a:gd name="T61" fmla="*/ 0 h 129"/>
                  <a:gd name="T62" fmla="*/ 1 w 17"/>
                  <a:gd name="T63" fmla="*/ 0 h 129"/>
                  <a:gd name="T64" fmla="*/ 1 w 17"/>
                  <a:gd name="T65" fmla="*/ 0 h 129"/>
                  <a:gd name="T66" fmla="*/ 1 w 17"/>
                  <a:gd name="T67" fmla="*/ 0 h 129"/>
                  <a:gd name="T68" fmla="*/ 1 w 17"/>
                  <a:gd name="T69" fmla="*/ 0 h 129"/>
                  <a:gd name="T70" fmla="*/ 1 w 17"/>
                  <a:gd name="T71" fmla="*/ 0 h 129"/>
                  <a:gd name="T72" fmla="*/ 1 w 17"/>
                  <a:gd name="T73" fmla="*/ 0 h 129"/>
                  <a:gd name="T74" fmla="*/ 1 w 17"/>
                  <a:gd name="T75" fmla="*/ 0 h 129"/>
                  <a:gd name="T76" fmla="*/ 0 w 17"/>
                  <a:gd name="T77" fmla="*/ 0 h 129"/>
                  <a:gd name="T78" fmla="*/ 0 w 17"/>
                  <a:gd name="T79" fmla="*/ 0 h 129"/>
                  <a:gd name="T80" fmla="*/ 0 w 17"/>
                  <a:gd name="T81" fmla="*/ 0 h 129"/>
                  <a:gd name="T82" fmla="*/ 0 w 17"/>
                  <a:gd name="T83" fmla="*/ 0 h 129"/>
                  <a:gd name="T84" fmla="*/ 0 w 17"/>
                  <a:gd name="T85" fmla="*/ 0 h 129"/>
                  <a:gd name="T86" fmla="*/ 0 w 17"/>
                  <a:gd name="T87" fmla="*/ 0 h 129"/>
                  <a:gd name="T88" fmla="*/ 0 w 17"/>
                  <a:gd name="T89" fmla="*/ 0 h 129"/>
                  <a:gd name="T90" fmla="*/ 0 w 17"/>
                  <a:gd name="T91" fmla="*/ 0 h 129"/>
                  <a:gd name="T92" fmla="*/ 1 w 17"/>
                  <a:gd name="T93" fmla="*/ 0 h 129"/>
                  <a:gd name="T94" fmla="*/ 1 w 17"/>
                  <a:gd name="T95" fmla="*/ 0 h 129"/>
                  <a:gd name="T96" fmla="*/ 1 w 17"/>
                  <a:gd name="T97" fmla="*/ 0 h 129"/>
                  <a:gd name="T98" fmla="*/ 1 w 17"/>
                  <a:gd name="T99" fmla="*/ 0 h 12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7"/>
                  <a:gd name="T151" fmla="*/ 0 h 129"/>
                  <a:gd name="T152" fmla="*/ 17 w 17"/>
                  <a:gd name="T153" fmla="*/ 129 h 12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7" h="129">
                    <a:moveTo>
                      <a:pt x="5" y="0"/>
                    </a:moveTo>
                    <a:lnTo>
                      <a:pt x="6" y="6"/>
                    </a:lnTo>
                    <a:lnTo>
                      <a:pt x="6" y="10"/>
                    </a:lnTo>
                    <a:lnTo>
                      <a:pt x="7" y="15"/>
                    </a:lnTo>
                    <a:lnTo>
                      <a:pt x="9" y="21"/>
                    </a:lnTo>
                    <a:lnTo>
                      <a:pt x="9" y="26"/>
                    </a:lnTo>
                    <a:lnTo>
                      <a:pt x="9" y="32"/>
                    </a:lnTo>
                    <a:lnTo>
                      <a:pt x="9" y="39"/>
                    </a:lnTo>
                    <a:lnTo>
                      <a:pt x="10" y="45"/>
                    </a:lnTo>
                    <a:lnTo>
                      <a:pt x="10" y="49"/>
                    </a:lnTo>
                    <a:lnTo>
                      <a:pt x="10" y="54"/>
                    </a:lnTo>
                    <a:lnTo>
                      <a:pt x="10" y="60"/>
                    </a:lnTo>
                    <a:lnTo>
                      <a:pt x="10" y="65"/>
                    </a:lnTo>
                    <a:lnTo>
                      <a:pt x="10" y="70"/>
                    </a:lnTo>
                    <a:lnTo>
                      <a:pt x="10" y="76"/>
                    </a:lnTo>
                    <a:lnTo>
                      <a:pt x="10" y="81"/>
                    </a:lnTo>
                    <a:lnTo>
                      <a:pt x="12" y="86"/>
                    </a:lnTo>
                    <a:lnTo>
                      <a:pt x="12" y="92"/>
                    </a:lnTo>
                    <a:lnTo>
                      <a:pt x="12" y="97"/>
                    </a:lnTo>
                    <a:lnTo>
                      <a:pt x="12" y="102"/>
                    </a:lnTo>
                    <a:lnTo>
                      <a:pt x="13" y="108"/>
                    </a:lnTo>
                    <a:lnTo>
                      <a:pt x="13" y="113"/>
                    </a:lnTo>
                    <a:lnTo>
                      <a:pt x="15" y="118"/>
                    </a:lnTo>
                    <a:lnTo>
                      <a:pt x="15" y="123"/>
                    </a:lnTo>
                    <a:lnTo>
                      <a:pt x="17" y="129"/>
                    </a:lnTo>
                    <a:lnTo>
                      <a:pt x="15" y="123"/>
                    </a:lnTo>
                    <a:lnTo>
                      <a:pt x="14" y="119"/>
                    </a:lnTo>
                    <a:lnTo>
                      <a:pt x="12" y="115"/>
                    </a:lnTo>
                    <a:lnTo>
                      <a:pt x="12" y="111"/>
                    </a:lnTo>
                    <a:lnTo>
                      <a:pt x="9" y="105"/>
                    </a:lnTo>
                    <a:lnTo>
                      <a:pt x="8" y="100"/>
                    </a:lnTo>
                    <a:lnTo>
                      <a:pt x="6" y="96"/>
                    </a:lnTo>
                    <a:lnTo>
                      <a:pt x="6" y="90"/>
                    </a:lnTo>
                    <a:lnTo>
                      <a:pt x="4" y="85"/>
                    </a:lnTo>
                    <a:lnTo>
                      <a:pt x="4" y="80"/>
                    </a:lnTo>
                    <a:lnTo>
                      <a:pt x="2" y="75"/>
                    </a:lnTo>
                    <a:lnTo>
                      <a:pt x="2" y="69"/>
                    </a:lnTo>
                    <a:lnTo>
                      <a:pt x="1" y="63"/>
                    </a:lnTo>
                    <a:lnTo>
                      <a:pt x="0" y="59"/>
                    </a:lnTo>
                    <a:lnTo>
                      <a:pt x="0" y="53"/>
                    </a:lnTo>
                    <a:lnTo>
                      <a:pt x="0" y="48"/>
                    </a:lnTo>
                    <a:lnTo>
                      <a:pt x="0" y="42"/>
                    </a:lnTo>
                    <a:lnTo>
                      <a:pt x="0" y="35"/>
                    </a:lnTo>
                    <a:lnTo>
                      <a:pt x="0" y="30"/>
                    </a:lnTo>
                    <a:lnTo>
                      <a:pt x="0" y="24"/>
                    </a:lnTo>
                    <a:lnTo>
                      <a:pt x="0" y="17"/>
                    </a:lnTo>
                    <a:lnTo>
                      <a:pt x="2" y="12"/>
                    </a:lnTo>
                    <a:lnTo>
                      <a:pt x="3"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76" name="Freeform 125"/>
              <p:cNvSpPr>
                <a:spLocks/>
              </p:cNvSpPr>
              <p:nvPr/>
            </p:nvSpPr>
            <p:spPr bwMode="auto">
              <a:xfrm>
                <a:off x="4734" y="2621"/>
                <a:ext cx="13" cy="63"/>
              </a:xfrm>
              <a:custGeom>
                <a:avLst/>
                <a:gdLst>
                  <a:gd name="T0" fmla="*/ 1 w 25"/>
                  <a:gd name="T1" fmla="*/ 0 h 125"/>
                  <a:gd name="T2" fmla="*/ 1 w 25"/>
                  <a:gd name="T3" fmla="*/ 1 h 125"/>
                  <a:gd name="T4" fmla="*/ 1 w 25"/>
                  <a:gd name="T5" fmla="*/ 1 h 125"/>
                  <a:gd name="T6" fmla="*/ 1 w 25"/>
                  <a:gd name="T7" fmla="*/ 1 h 125"/>
                  <a:gd name="T8" fmla="*/ 1 w 25"/>
                  <a:gd name="T9" fmla="*/ 1 h 125"/>
                  <a:gd name="T10" fmla="*/ 1 w 25"/>
                  <a:gd name="T11" fmla="*/ 1 h 125"/>
                  <a:gd name="T12" fmla="*/ 1 w 25"/>
                  <a:gd name="T13" fmla="*/ 1 h 125"/>
                  <a:gd name="T14" fmla="*/ 1 w 25"/>
                  <a:gd name="T15" fmla="*/ 1 h 125"/>
                  <a:gd name="T16" fmla="*/ 1 w 25"/>
                  <a:gd name="T17" fmla="*/ 1 h 125"/>
                  <a:gd name="T18" fmla="*/ 1 w 25"/>
                  <a:gd name="T19" fmla="*/ 1 h 125"/>
                  <a:gd name="T20" fmla="*/ 1 w 25"/>
                  <a:gd name="T21" fmla="*/ 1 h 125"/>
                  <a:gd name="T22" fmla="*/ 1 w 25"/>
                  <a:gd name="T23" fmla="*/ 1 h 125"/>
                  <a:gd name="T24" fmla="*/ 1 w 25"/>
                  <a:gd name="T25" fmla="*/ 1 h 125"/>
                  <a:gd name="T26" fmla="*/ 1 w 25"/>
                  <a:gd name="T27" fmla="*/ 1 h 125"/>
                  <a:gd name="T28" fmla="*/ 1 w 25"/>
                  <a:gd name="T29" fmla="*/ 1 h 125"/>
                  <a:gd name="T30" fmla="*/ 1 w 25"/>
                  <a:gd name="T31" fmla="*/ 1 h 125"/>
                  <a:gd name="T32" fmla="*/ 1 w 25"/>
                  <a:gd name="T33" fmla="*/ 1 h 125"/>
                  <a:gd name="T34" fmla="*/ 1 w 25"/>
                  <a:gd name="T35" fmla="*/ 1 h 125"/>
                  <a:gd name="T36" fmla="*/ 1 w 25"/>
                  <a:gd name="T37" fmla="*/ 1 h 125"/>
                  <a:gd name="T38" fmla="*/ 1 w 25"/>
                  <a:gd name="T39" fmla="*/ 1 h 125"/>
                  <a:gd name="T40" fmla="*/ 1 w 25"/>
                  <a:gd name="T41" fmla="*/ 1 h 125"/>
                  <a:gd name="T42" fmla="*/ 1 w 25"/>
                  <a:gd name="T43" fmla="*/ 1 h 125"/>
                  <a:gd name="T44" fmla="*/ 1 w 25"/>
                  <a:gd name="T45" fmla="*/ 1 h 125"/>
                  <a:gd name="T46" fmla="*/ 1 w 25"/>
                  <a:gd name="T47" fmla="*/ 1 h 125"/>
                  <a:gd name="T48" fmla="*/ 1 w 25"/>
                  <a:gd name="T49" fmla="*/ 1 h 125"/>
                  <a:gd name="T50" fmla="*/ 1 w 25"/>
                  <a:gd name="T51" fmla="*/ 1 h 125"/>
                  <a:gd name="T52" fmla="*/ 0 w 25"/>
                  <a:gd name="T53" fmla="*/ 1 h 125"/>
                  <a:gd name="T54" fmla="*/ 0 w 25"/>
                  <a:gd name="T55" fmla="*/ 1 h 125"/>
                  <a:gd name="T56" fmla="*/ 1 w 25"/>
                  <a:gd name="T57" fmla="*/ 1 h 125"/>
                  <a:gd name="T58" fmla="*/ 1 w 25"/>
                  <a:gd name="T59" fmla="*/ 1 h 125"/>
                  <a:gd name="T60" fmla="*/ 1 w 25"/>
                  <a:gd name="T61" fmla="*/ 1 h 125"/>
                  <a:gd name="T62" fmla="*/ 1 w 25"/>
                  <a:gd name="T63" fmla="*/ 1 h 125"/>
                  <a:gd name="T64" fmla="*/ 1 w 25"/>
                  <a:gd name="T65" fmla="*/ 1 h 125"/>
                  <a:gd name="T66" fmla="*/ 1 w 25"/>
                  <a:gd name="T67" fmla="*/ 1 h 125"/>
                  <a:gd name="T68" fmla="*/ 1 w 25"/>
                  <a:gd name="T69" fmla="*/ 1 h 125"/>
                  <a:gd name="T70" fmla="*/ 1 w 25"/>
                  <a:gd name="T71" fmla="*/ 1 h 125"/>
                  <a:gd name="T72" fmla="*/ 1 w 25"/>
                  <a:gd name="T73" fmla="*/ 1 h 125"/>
                  <a:gd name="T74" fmla="*/ 0 w 25"/>
                  <a:gd name="T75" fmla="*/ 1 h 125"/>
                  <a:gd name="T76" fmla="*/ 0 w 25"/>
                  <a:gd name="T77" fmla="*/ 1 h 125"/>
                  <a:gd name="T78" fmla="*/ 0 w 25"/>
                  <a:gd name="T79" fmla="*/ 1 h 125"/>
                  <a:gd name="T80" fmla="*/ 1 w 25"/>
                  <a:gd name="T81" fmla="*/ 1 h 125"/>
                  <a:gd name="T82" fmla="*/ 1 w 25"/>
                  <a:gd name="T83" fmla="*/ 1 h 125"/>
                  <a:gd name="T84" fmla="*/ 1 w 25"/>
                  <a:gd name="T85" fmla="*/ 1 h 125"/>
                  <a:gd name="T86" fmla="*/ 1 w 25"/>
                  <a:gd name="T87" fmla="*/ 1 h 125"/>
                  <a:gd name="T88" fmla="*/ 1 w 25"/>
                  <a:gd name="T89" fmla="*/ 0 h 125"/>
                  <a:gd name="T90" fmla="*/ 1 w 25"/>
                  <a:gd name="T91" fmla="*/ 0 h 12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5"/>
                  <a:gd name="T139" fmla="*/ 0 h 125"/>
                  <a:gd name="T140" fmla="*/ 25 w 25"/>
                  <a:gd name="T141" fmla="*/ 125 h 12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5" h="125">
                    <a:moveTo>
                      <a:pt x="12" y="0"/>
                    </a:moveTo>
                    <a:lnTo>
                      <a:pt x="15" y="8"/>
                    </a:lnTo>
                    <a:lnTo>
                      <a:pt x="17" y="14"/>
                    </a:lnTo>
                    <a:lnTo>
                      <a:pt x="17" y="21"/>
                    </a:lnTo>
                    <a:lnTo>
                      <a:pt x="19" y="28"/>
                    </a:lnTo>
                    <a:lnTo>
                      <a:pt x="19" y="35"/>
                    </a:lnTo>
                    <a:lnTo>
                      <a:pt x="19" y="42"/>
                    </a:lnTo>
                    <a:lnTo>
                      <a:pt x="19" y="48"/>
                    </a:lnTo>
                    <a:lnTo>
                      <a:pt x="19" y="56"/>
                    </a:lnTo>
                    <a:lnTo>
                      <a:pt x="18" y="63"/>
                    </a:lnTo>
                    <a:lnTo>
                      <a:pt x="17" y="69"/>
                    </a:lnTo>
                    <a:lnTo>
                      <a:pt x="17" y="76"/>
                    </a:lnTo>
                    <a:lnTo>
                      <a:pt x="17" y="83"/>
                    </a:lnTo>
                    <a:lnTo>
                      <a:pt x="17" y="90"/>
                    </a:lnTo>
                    <a:lnTo>
                      <a:pt x="18" y="97"/>
                    </a:lnTo>
                    <a:lnTo>
                      <a:pt x="19" y="104"/>
                    </a:lnTo>
                    <a:lnTo>
                      <a:pt x="21" y="112"/>
                    </a:lnTo>
                    <a:lnTo>
                      <a:pt x="24" y="116"/>
                    </a:lnTo>
                    <a:lnTo>
                      <a:pt x="25" y="120"/>
                    </a:lnTo>
                    <a:lnTo>
                      <a:pt x="24" y="123"/>
                    </a:lnTo>
                    <a:lnTo>
                      <a:pt x="22" y="125"/>
                    </a:lnTo>
                    <a:lnTo>
                      <a:pt x="17" y="125"/>
                    </a:lnTo>
                    <a:lnTo>
                      <a:pt x="13" y="124"/>
                    </a:lnTo>
                    <a:lnTo>
                      <a:pt x="8" y="122"/>
                    </a:lnTo>
                    <a:lnTo>
                      <a:pt x="4" y="119"/>
                    </a:lnTo>
                    <a:lnTo>
                      <a:pt x="1" y="114"/>
                    </a:lnTo>
                    <a:lnTo>
                      <a:pt x="0" y="108"/>
                    </a:lnTo>
                    <a:lnTo>
                      <a:pt x="0" y="100"/>
                    </a:lnTo>
                    <a:lnTo>
                      <a:pt x="4" y="94"/>
                    </a:lnTo>
                    <a:lnTo>
                      <a:pt x="5" y="86"/>
                    </a:lnTo>
                    <a:lnTo>
                      <a:pt x="6" y="80"/>
                    </a:lnTo>
                    <a:lnTo>
                      <a:pt x="5" y="72"/>
                    </a:lnTo>
                    <a:lnTo>
                      <a:pt x="5" y="66"/>
                    </a:lnTo>
                    <a:lnTo>
                      <a:pt x="4" y="60"/>
                    </a:lnTo>
                    <a:lnTo>
                      <a:pt x="3" y="53"/>
                    </a:lnTo>
                    <a:lnTo>
                      <a:pt x="2" y="47"/>
                    </a:lnTo>
                    <a:lnTo>
                      <a:pt x="2" y="41"/>
                    </a:lnTo>
                    <a:lnTo>
                      <a:pt x="0" y="34"/>
                    </a:lnTo>
                    <a:lnTo>
                      <a:pt x="0" y="28"/>
                    </a:lnTo>
                    <a:lnTo>
                      <a:pt x="0" y="23"/>
                    </a:lnTo>
                    <a:lnTo>
                      <a:pt x="1" y="18"/>
                    </a:lnTo>
                    <a:lnTo>
                      <a:pt x="2" y="13"/>
                    </a:lnTo>
                    <a:lnTo>
                      <a:pt x="4" y="8"/>
                    </a:lnTo>
                    <a:lnTo>
                      <a:pt x="7" y="4"/>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77" name="Freeform 126"/>
              <p:cNvSpPr>
                <a:spLocks/>
              </p:cNvSpPr>
              <p:nvPr/>
            </p:nvSpPr>
            <p:spPr bwMode="auto">
              <a:xfrm>
                <a:off x="5071" y="2630"/>
                <a:ext cx="15" cy="20"/>
              </a:xfrm>
              <a:custGeom>
                <a:avLst/>
                <a:gdLst>
                  <a:gd name="T0" fmla="*/ 1 w 29"/>
                  <a:gd name="T1" fmla="*/ 0 h 42"/>
                  <a:gd name="T2" fmla="*/ 1 w 29"/>
                  <a:gd name="T3" fmla="*/ 0 h 42"/>
                  <a:gd name="T4" fmla="*/ 1 w 29"/>
                  <a:gd name="T5" fmla="*/ 0 h 42"/>
                  <a:gd name="T6" fmla="*/ 1 w 29"/>
                  <a:gd name="T7" fmla="*/ 0 h 42"/>
                  <a:gd name="T8" fmla="*/ 1 w 29"/>
                  <a:gd name="T9" fmla="*/ 0 h 42"/>
                  <a:gd name="T10" fmla="*/ 1 w 29"/>
                  <a:gd name="T11" fmla="*/ 0 h 42"/>
                  <a:gd name="T12" fmla="*/ 1 w 29"/>
                  <a:gd name="T13" fmla="*/ 0 h 42"/>
                  <a:gd name="T14" fmla="*/ 1 w 29"/>
                  <a:gd name="T15" fmla="*/ 0 h 42"/>
                  <a:gd name="T16" fmla="*/ 1 w 29"/>
                  <a:gd name="T17" fmla="*/ 0 h 42"/>
                  <a:gd name="T18" fmla="*/ 1 w 29"/>
                  <a:gd name="T19" fmla="*/ 0 h 42"/>
                  <a:gd name="T20" fmla="*/ 1 w 29"/>
                  <a:gd name="T21" fmla="*/ 0 h 42"/>
                  <a:gd name="T22" fmla="*/ 0 w 29"/>
                  <a:gd name="T23" fmla="*/ 0 h 42"/>
                  <a:gd name="T24" fmla="*/ 0 w 29"/>
                  <a:gd name="T25" fmla="*/ 0 h 42"/>
                  <a:gd name="T26" fmla="*/ 1 w 29"/>
                  <a:gd name="T27" fmla="*/ 0 h 42"/>
                  <a:gd name="T28" fmla="*/ 1 w 29"/>
                  <a:gd name="T29" fmla="*/ 0 h 42"/>
                  <a:gd name="T30" fmla="*/ 1 w 29"/>
                  <a:gd name="T31" fmla="*/ 0 h 42"/>
                  <a:gd name="T32" fmla="*/ 1 w 29"/>
                  <a:gd name="T33" fmla="*/ 0 h 42"/>
                  <a:gd name="T34" fmla="*/ 1 w 29"/>
                  <a:gd name="T35" fmla="*/ 0 h 42"/>
                  <a:gd name="T36" fmla="*/ 1 w 29"/>
                  <a:gd name="T37" fmla="*/ 0 h 42"/>
                  <a:gd name="T38" fmla="*/ 1 w 29"/>
                  <a:gd name="T39" fmla="*/ 0 h 42"/>
                  <a:gd name="T40" fmla="*/ 1 w 29"/>
                  <a:gd name="T41" fmla="*/ 0 h 42"/>
                  <a:gd name="T42" fmla="*/ 1 w 29"/>
                  <a:gd name="T43" fmla="*/ 0 h 4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
                  <a:gd name="T67" fmla="*/ 0 h 42"/>
                  <a:gd name="T68" fmla="*/ 29 w 29"/>
                  <a:gd name="T69" fmla="*/ 42 h 4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 h="42">
                    <a:moveTo>
                      <a:pt x="29" y="0"/>
                    </a:moveTo>
                    <a:lnTo>
                      <a:pt x="27" y="7"/>
                    </a:lnTo>
                    <a:lnTo>
                      <a:pt x="24" y="14"/>
                    </a:lnTo>
                    <a:lnTo>
                      <a:pt x="22" y="18"/>
                    </a:lnTo>
                    <a:lnTo>
                      <a:pt x="21" y="23"/>
                    </a:lnTo>
                    <a:lnTo>
                      <a:pt x="19" y="27"/>
                    </a:lnTo>
                    <a:lnTo>
                      <a:pt x="18" y="31"/>
                    </a:lnTo>
                    <a:lnTo>
                      <a:pt x="14" y="36"/>
                    </a:lnTo>
                    <a:lnTo>
                      <a:pt x="14" y="42"/>
                    </a:lnTo>
                    <a:lnTo>
                      <a:pt x="7" y="37"/>
                    </a:lnTo>
                    <a:lnTo>
                      <a:pt x="3" y="33"/>
                    </a:lnTo>
                    <a:lnTo>
                      <a:pt x="0" y="28"/>
                    </a:lnTo>
                    <a:lnTo>
                      <a:pt x="0" y="24"/>
                    </a:lnTo>
                    <a:lnTo>
                      <a:pt x="1" y="19"/>
                    </a:lnTo>
                    <a:lnTo>
                      <a:pt x="3" y="15"/>
                    </a:lnTo>
                    <a:lnTo>
                      <a:pt x="5" y="11"/>
                    </a:lnTo>
                    <a:lnTo>
                      <a:pt x="9" y="9"/>
                    </a:lnTo>
                    <a:lnTo>
                      <a:pt x="14" y="6"/>
                    </a:lnTo>
                    <a:lnTo>
                      <a:pt x="19" y="4"/>
                    </a:lnTo>
                    <a:lnTo>
                      <a:pt x="24" y="1"/>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78" name="Freeform 127"/>
              <p:cNvSpPr>
                <a:spLocks/>
              </p:cNvSpPr>
              <p:nvPr/>
            </p:nvSpPr>
            <p:spPr bwMode="auto">
              <a:xfrm>
                <a:off x="5084" y="2639"/>
                <a:ext cx="8" cy="13"/>
              </a:xfrm>
              <a:custGeom>
                <a:avLst/>
                <a:gdLst>
                  <a:gd name="T0" fmla="*/ 0 w 17"/>
                  <a:gd name="T1" fmla="*/ 0 h 28"/>
                  <a:gd name="T2" fmla="*/ 0 w 17"/>
                  <a:gd name="T3" fmla="*/ 0 h 28"/>
                  <a:gd name="T4" fmla="*/ 0 w 17"/>
                  <a:gd name="T5" fmla="*/ 0 h 28"/>
                  <a:gd name="T6" fmla="*/ 0 w 17"/>
                  <a:gd name="T7" fmla="*/ 0 h 28"/>
                  <a:gd name="T8" fmla="*/ 0 w 17"/>
                  <a:gd name="T9" fmla="*/ 0 h 28"/>
                  <a:gd name="T10" fmla="*/ 0 w 17"/>
                  <a:gd name="T11" fmla="*/ 0 h 28"/>
                  <a:gd name="T12" fmla="*/ 0 w 17"/>
                  <a:gd name="T13" fmla="*/ 0 h 28"/>
                  <a:gd name="T14" fmla="*/ 0 w 17"/>
                  <a:gd name="T15" fmla="*/ 0 h 28"/>
                  <a:gd name="T16" fmla="*/ 0 w 17"/>
                  <a:gd name="T17" fmla="*/ 0 h 28"/>
                  <a:gd name="T18" fmla="*/ 0 w 17"/>
                  <a:gd name="T19" fmla="*/ 0 h 28"/>
                  <a:gd name="T20" fmla="*/ 0 w 17"/>
                  <a:gd name="T21" fmla="*/ 0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28"/>
                  <a:gd name="T35" fmla="*/ 17 w 17"/>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28">
                    <a:moveTo>
                      <a:pt x="17" y="0"/>
                    </a:moveTo>
                    <a:lnTo>
                      <a:pt x="14" y="6"/>
                    </a:lnTo>
                    <a:lnTo>
                      <a:pt x="10" y="13"/>
                    </a:lnTo>
                    <a:lnTo>
                      <a:pt x="5" y="21"/>
                    </a:lnTo>
                    <a:lnTo>
                      <a:pt x="0" y="28"/>
                    </a:lnTo>
                    <a:lnTo>
                      <a:pt x="0" y="26"/>
                    </a:lnTo>
                    <a:lnTo>
                      <a:pt x="2" y="19"/>
                    </a:lnTo>
                    <a:lnTo>
                      <a:pt x="6" y="13"/>
                    </a:lnTo>
                    <a:lnTo>
                      <a:pt x="11" y="7"/>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79" name="Freeform 128"/>
              <p:cNvSpPr>
                <a:spLocks/>
              </p:cNvSpPr>
              <p:nvPr/>
            </p:nvSpPr>
            <p:spPr bwMode="auto">
              <a:xfrm>
                <a:off x="5115" y="2643"/>
                <a:ext cx="10" cy="67"/>
              </a:xfrm>
              <a:custGeom>
                <a:avLst/>
                <a:gdLst>
                  <a:gd name="T0" fmla="*/ 1 w 20"/>
                  <a:gd name="T1" fmla="*/ 0 h 132"/>
                  <a:gd name="T2" fmla="*/ 1 w 20"/>
                  <a:gd name="T3" fmla="*/ 1 h 132"/>
                  <a:gd name="T4" fmla="*/ 1 w 20"/>
                  <a:gd name="T5" fmla="*/ 1 h 132"/>
                  <a:gd name="T6" fmla="*/ 1 w 20"/>
                  <a:gd name="T7" fmla="*/ 1 h 132"/>
                  <a:gd name="T8" fmla="*/ 1 w 20"/>
                  <a:gd name="T9" fmla="*/ 1 h 132"/>
                  <a:gd name="T10" fmla="*/ 1 w 20"/>
                  <a:gd name="T11" fmla="*/ 1 h 132"/>
                  <a:gd name="T12" fmla="*/ 1 w 20"/>
                  <a:gd name="T13" fmla="*/ 1 h 132"/>
                  <a:gd name="T14" fmla="*/ 1 w 20"/>
                  <a:gd name="T15" fmla="*/ 1 h 132"/>
                  <a:gd name="T16" fmla="*/ 1 w 20"/>
                  <a:gd name="T17" fmla="*/ 1 h 132"/>
                  <a:gd name="T18" fmla="*/ 1 w 20"/>
                  <a:gd name="T19" fmla="*/ 1 h 132"/>
                  <a:gd name="T20" fmla="*/ 1 w 20"/>
                  <a:gd name="T21" fmla="*/ 1 h 132"/>
                  <a:gd name="T22" fmla="*/ 1 w 20"/>
                  <a:gd name="T23" fmla="*/ 1 h 132"/>
                  <a:gd name="T24" fmla="*/ 1 w 20"/>
                  <a:gd name="T25" fmla="*/ 1 h 132"/>
                  <a:gd name="T26" fmla="*/ 1 w 20"/>
                  <a:gd name="T27" fmla="*/ 1 h 132"/>
                  <a:gd name="T28" fmla="*/ 1 w 20"/>
                  <a:gd name="T29" fmla="*/ 1 h 132"/>
                  <a:gd name="T30" fmla="*/ 1 w 20"/>
                  <a:gd name="T31" fmla="*/ 1 h 132"/>
                  <a:gd name="T32" fmla="*/ 1 w 20"/>
                  <a:gd name="T33" fmla="*/ 1 h 132"/>
                  <a:gd name="T34" fmla="*/ 1 w 20"/>
                  <a:gd name="T35" fmla="*/ 1 h 132"/>
                  <a:gd name="T36" fmla="*/ 1 w 20"/>
                  <a:gd name="T37" fmla="*/ 1 h 132"/>
                  <a:gd name="T38" fmla="*/ 1 w 20"/>
                  <a:gd name="T39" fmla="*/ 1 h 132"/>
                  <a:gd name="T40" fmla="*/ 1 w 20"/>
                  <a:gd name="T41" fmla="*/ 1 h 132"/>
                  <a:gd name="T42" fmla="*/ 0 w 20"/>
                  <a:gd name="T43" fmla="*/ 1 h 132"/>
                  <a:gd name="T44" fmla="*/ 1 w 20"/>
                  <a:gd name="T45" fmla="*/ 1 h 132"/>
                  <a:gd name="T46" fmla="*/ 1 w 20"/>
                  <a:gd name="T47" fmla="*/ 1 h 132"/>
                  <a:gd name="T48" fmla="*/ 1 w 20"/>
                  <a:gd name="T49" fmla="*/ 1 h 132"/>
                  <a:gd name="T50" fmla="*/ 1 w 20"/>
                  <a:gd name="T51" fmla="*/ 1 h 132"/>
                  <a:gd name="T52" fmla="*/ 1 w 20"/>
                  <a:gd name="T53" fmla="*/ 1 h 132"/>
                  <a:gd name="T54" fmla="*/ 1 w 20"/>
                  <a:gd name="T55" fmla="*/ 1 h 132"/>
                  <a:gd name="T56" fmla="*/ 1 w 20"/>
                  <a:gd name="T57" fmla="*/ 1 h 132"/>
                  <a:gd name="T58" fmla="*/ 1 w 20"/>
                  <a:gd name="T59" fmla="*/ 1 h 132"/>
                  <a:gd name="T60" fmla="*/ 1 w 20"/>
                  <a:gd name="T61" fmla="*/ 1 h 132"/>
                  <a:gd name="T62" fmla="*/ 1 w 20"/>
                  <a:gd name="T63" fmla="*/ 1 h 132"/>
                  <a:gd name="T64" fmla="*/ 1 w 20"/>
                  <a:gd name="T65" fmla="*/ 1 h 132"/>
                  <a:gd name="T66" fmla="*/ 1 w 20"/>
                  <a:gd name="T67" fmla="*/ 1 h 132"/>
                  <a:gd name="T68" fmla="*/ 1 w 20"/>
                  <a:gd name="T69" fmla="*/ 1 h 132"/>
                  <a:gd name="T70" fmla="*/ 1 w 20"/>
                  <a:gd name="T71" fmla="*/ 1 h 132"/>
                  <a:gd name="T72" fmla="*/ 1 w 20"/>
                  <a:gd name="T73" fmla="*/ 0 h 132"/>
                  <a:gd name="T74" fmla="*/ 1 w 20"/>
                  <a:gd name="T75" fmla="*/ 0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
                  <a:gd name="T115" fmla="*/ 0 h 132"/>
                  <a:gd name="T116" fmla="*/ 20 w 20"/>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 h="132">
                    <a:moveTo>
                      <a:pt x="8" y="0"/>
                    </a:moveTo>
                    <a:lnTo>
                      <a:pt x="9" y="6"/>
                    </a:lnTo>
                    <a:lnTo>
                      <a:pt x="10" y="15"/>
                    </a:lnTo>
                    <a:lnTo>
                      <a:pt x="12" y="22"/>
                    </a:lnTo>
                    <a:lnTo>
                      <a:pt x="15" y="31"/>
                    </a:lnTo>
                    <a:lnTo>
                      <a:pt x="16" y="39"/>
                    </a:lnTo>
                    <a:lnTo>
                      <a:pt x="17" y="48"/>
                    </a:lnTo>
                    <a:lnTo>
                      <a:pt x="18" y="56"/>
                    </a:lnTo>
                    <a:lnTo>
                      <a:pt x="20" y="66"/>
                    </a:lnTo>
                    <a:lnTo>
                      <a:pt x="20" y="73"/>
                    </a:lnTo>
                    <a:lnTo>
                      <a:pt x="20" y="83"/>
                    </a:lnTo>
                    <a:lnTo>
                      <a:pt x="19" y="90"/>
                    </a:lnTo>
                    <a:lnTo>
                      <a:pt x="19" y="100"/>
                    </a:lnTo>
                    <a:lnTo>
                      <a:pt x="18" y="108"/>
                    </a:lnTo>
                    <a:lnTo>
                      <a:pt x="17" y="115"/>
                    </a:lnTo>
                    <a:lnTo>
                      <a:pt x="16" y="124"/>
                    </a:lnTo>
                    <a:lnTo>
                      <a:pt x="13" y="132"/>
                    </a:lnTo>
                    <a:lnTo>
                      <a:pt x="8" y="128"/>
                    </a:lnTo>
                    <a:lnTo>
                      <a:pt x="4" y="124"/>
                    </a:lnTo>
                    <a:lnTo>
                      <a:pt x="1" y="119"/>
                    </a:lnTo>
                    <a:lnTo>
                      <a:pt x="1" y="113"/>
                    </a:lnTo>
                    <a:lnTo>
                      <a:pt x="0" y="106"/>
                    </a:lnTo>
                    <a:lnTo>
                      <a:pt x="1" y="98"/>
                    </a:lnTo>
                    <a:lnTo>
                      <a:pt x="1" y="90"/>
                    </a:lnTo>
                    <a:lnTo>
                      <a:pt x="3" y="82"/>
                    </a:lnTo>
                    <a:lnTo>
                      <a:pt x="4" y="73"/>
                    </a:lnTo>
                    <a:lnTo>
                      <a:pt x="6" y="63"/>
                    </a:lnTo>
                    <a:lnTo>
                      <a:pt x="6" y="55"/>
                    </a:lnTo>
                    <a:lnTo>
                      <a:pt x="8" y="47"/>
                    </a:lnTo>
                    <a:lnTo>
                      <a:pt x="7" y="38"/>
                    </a:lnTo>
                    <a:lnTo>
                      <a:pt x="7" y="31"/>
                    </a:lnTo>
                    <a:lnTo>
                      <a:pt x="5" y="23"/>
                    </a:lnTo>
                    <a:lnTo>
                      <a:pt x="3" y="18"/>
                    </a:lnTo>
                    <a:lnTo>
                      <a:pt x="4" y="13"/>
                    </a:lnTo>
                    <a:lnTo>
                      <a:pt x="5" y="8"/>
                    </a:lnTo>
                    <a:lnTo>
                      <a:pt x="5" y="3"/>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80" name="Freeform 129"/>
              <p:cNvSpPr>
                <a:spLocks/>
              </p:cNvSpPr>
              <p:nvPr/>
            </p:nvSpPr>
            <p:spPr bwMode="auto">
              <a:xfrm>
                <a:off x="4690" y="2659"/>
                <a:ext cx="18" cy="68"/>
              </a:xfrm>
              <a:custGeom>
                <a:avLst/>
                <a:gdLst>
                  <a:gd name="T0" fmla="*/ 1 w 36"/>
                  <a:gd name="T1" fmla="*/ 0 h 135"/>
                  <a:gd name="T2" fmla="*/ 1 w 36"/>
                  <a:gd name="T3" fmla="*/ 1 h 135"/>
                  <a:gd name="T4" fmla="*/ 1 w 36"/>
                  <a:gd name="T5" fmla="*/ 1 h 135"/>
                  <a:gd name="T6" fmla="*/ 1 w 36"/>
                  <a:gd name="T7" fmla="*/ 1 h 135"/>
                  <a:gd name="T8" fmla="*/ 1 w 36"/>
                  <a:gd name="T9" fmla="*/ 1 h 135"/>
                  <a:gd name="T10" fmla="*/ 1 w 36"/>
                  <a:gd name="T11" fmla="*/ 1 h 135"/>
                  <a:gd name="T12" fmla="*/ 1 w 36"/>
                  <a:gd name="T13" fmla="*/ 1 h 135"/>
                  <a:gd name="T14" fmla="*/ 1 w 36"/>
                  <a:gd name="T15" fmla="*/ 1 h 135"/>
                  <a:gd name="T16" fmla="*/ 1 w 36"/>
                  <a:gd name="T17" fmla="*/ 1 h 135"/>
                  <a:gd name="T18" fmla="*/ 1 w 36"/>
                  <a:gd name="T19" fmla="*/ 1 h 135"/>
                  <a:gd name="T20" fmla="*/ 1 w 36"/>
                  <a:gd name="T21" fmla="*/ 1 h 135"/>
                  <a:gd name="T22" fmla="*/ 1 w 36"/>
                  <a:gd name="T23" fmla="*/ 1 h 135"/>
                  <a:gd name="T24" fmla="*/ 1 w 36"/>
                  <a:gd name="T25" fmla="*/ 1 h 135"/>
                  <a:gd name="T26" fmla="*/ 1 w 36"/>
                  <a:gd name="T27" fmla="*/ 1 h 135"/>
                  <a:gd name="T28" fmla="*/ 1 w 36"/>
                  <a:gd name="T29" fmla="*/ 1 h 135"/>
                  <a:gd name="T30" fmla="*/ 1 w 36"/>
                  <a:gd name="T31" fmla="*/ 1 h 135"/>
                  <a:gd name="T32" fmla="*/ 1 w 36"/>
                  <a:gd name="T33" fmla="*/ 1 h 135"/>
                  <a:gd name="T34" fmla="*/ 1 w 36"/>
                  <a:gd name="T35" fmla="*/ 1 h 135"/>
                  <a:gd name="T36" fmla="*/ 0 w 36"/>
                  <a:gd name="T37" fmla="*/ 1 h 135"/>
                  <a:gd name="T38" fmla="*/ 1 w 36"/>
                  <a:gd name="T39" fmla="*/ 1 h 135"/>
                  <a:gd name="T40" fmla="*/ 1 w 36"/>
                  <a:gd name="T41" fmla="*/ 1 h 135"/>
                  <a:gd name="T42" fmla="*/ 1 w 36"/>
                  <a:gd name="T43" fmla="*/ 1 h 135"/>
                  <a:gd name="T44" fmla="*/ 1 w 36"/>
                  <a:gd name="T45" fmla="*/ 1 h 135"/>
                  <a:gd name="T46" fmla="*/ 1 w 36"/>
                  <a:gd name="T47" fmla="*/ 1 h 135"/>
                  <a:gd name="T48" fmla="*/ 1 w 36"/>
                  <a:gd name="T49" fmla="*/ 1 h 135"/>
                  <a:gd name="T50" fmla="*/ 1 w 36"/>
                  <a:gd name="T51" fmla="*/ 1 h 135"/>
                  <a:gd name="T52" fmla="*/ 1 w 36"/>
                  <a:gd name="T53" fmla="*/ 1 h 135"/>
                  <a:gd name="T54" fmla="*/ 1 w 36"/>
                  <a:gd name="T55" fmla="*/ 1 h 135"/>
                  <a:gd name="T56" fmla="*/ 1 w 36"/>
                  <a:gd name="T57" fmla="*/ 1 h 135"/>
                  <a:gd name="T58" fmla="*/ 1 w 36"/>
                  <a:gd name="T59" fmla="*/ 1 h 135"/>
                  <a:gd name="T60" fmla="*/ 1 w 36"/>
                  <a:gd name="T61" fmla="*/ 1 h 135"/>
                  <a:gd name="T62" fmla="*/ 1 w 36"/>
                  <a:gd name="T63" fmla="*/ 1 h 135"/>
                  <a:gd name="T64" fmla="*/ 1 w 36"/>
                  <a:gd name="T65" fmla="*/ 1 h 135"/>
                  <a:gd name="T66" fmla="*/ 1 w 36"/>
                  <a:gd name="T67" fmla="*/ 1 h 135"/>
                  <a:gd name="T68" fmla="*/ 1 w 36"/>
                  <a:gd name="T69" fmla="*/ 1 h 135"/>
                  <a:gd name="T70" fmla="*/ 1 w 36"/>
                  <a:gd name="T71" fmla="*/ 1 h 135"/>
                  <a:gd name="T72" fmla="*/ 1 w 36"/>
                  <a:gd name="T73" fmla="*/ 1 h 135"/>
                  <a:gd name="T74" fmla="*/ 1 w 36"/>
                  <a:gd name="T75" fmla="*/ 1 h 135"/>
                  <a:gd name="T76" fmla="*/ 1 w 36"/>
                  <a:gd name="T77" fmla="*/ 1 h 135"/>
                  <a:gd name="T78" fmla="*/ 1 w 36"/>
                  <a:gd name="T79" fmla="*/ 1 h 135"/>
                  <a:gd name="T80" fmla="*/ 1 w 36"/>
                  <a:gd name="T81" fmla="*/ 0 h 135"/>
                  <a:gd name="T82" fmla="*/ 1 w 36"/>
                  <a:gd name="T83" fmla="*/ 0 h 1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6"/>
                  <a:gd name="T127" fmla="*/ 0 h 135"/>
                  <a:gd name="T128" fmla="*/ 36 w 36"/>
                  <a:gd name="T129" fmla="*/ 135 h 1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6" h="135">
                    <a:moveTo>
                      <a:pt x="28" y="0"/>
                    </a:moveTo>
                    <a:lnTo>
                      <a:pt x="30" y="8"/>
                    </a:lnTo>
                    <a:lnTo>
                      <a:pt x="32" y="18"/>
                    </a:lnTo>
                    <a:lnTo>
                      <a:pt x="33" y="27"/>
                    </a:lnTo>
                    <a:lnTo>
                      <a:pt x="35" y="37"/>
                    </a:lnTo>
                    <a:lnTo>
                      <a:pt x="35" y="45"/>
                    </a:lnTo>
                    <a:lnTo>
                      <a:pt x="36" y="55"/>
                    </a:lnTo>
                    <a:lnTo>
                      <a:pt x="36" y="63"/>
                    </a:lnTo>
                    <a:lnTo>
                      <a:pt x="36" y="72"/>
                    </a:lnTo>
                    <a:lnTo>
                      <a:pt x="34" y="80"/>
                    </a:lnTo>
                    <a:lnTo>
                      <a:pt x="33" y="89"/>
                    </a:lnTo>
                    <a:lnTo>
                      <a:pt x="30" y="97"/>
                    </a:lnTo>
                    <a:lnTo>
                      <a:pt x="28" y="105"/>
                    </a:lnTo>
                    <a:lnTo>
                      <a:pt x="22" y="112"/>
                    </a:lnTo>
                    <a:lnTo>
                      <a:pt x="18" y="120"/>
                    </a:lnTo>
                    <a:lnTo>
                      <a:pt x="13" y="128"/>
                    </a:lnTo>
                    <a:lnTo>
                      <a:pt x="7" y="135"/>
                    </a:lnTo>
                    <a:lnTo>
                      <a:pt x="1" y="128"/>
                    </a:lnTo>
                    <a:lnTo>
                      <a:pt x="0" y="121"/>
                    </a:lnTo>
                    <a:lnTo>
                      <a:pt x="2" y="114"/>
                    </a:lnTo>
                    <a:lnTo>
                      <a:pt x="7" y="107"/>
                    </a:lnTo>
                    <a:lnTo>
                      <a:pt x="11" y="100"/>
                    </a:lnTo>
                    <a:lnTo>
                      <a:pt x="14" y="95"/>
                    </a:lnTo>
                    <a:lnTo>
                      <a:pt x="17" y="90"/>
                    </a:lnTo>
                    <a:lnTo>
                      <a:pt x="20" y="84"/>
                    </a:lnTo>
                    <a:lnTo>
                      <a:pt x="21" y="77"/>
                    </a:lnTo>
                    <a:lnTo>
                      <a:pt x="22" y="71"/>
                    </a:lnTo>
                    <a:lnTo>
                      <a:pt x="20" y="63"/>
                    </a:lnTo>
                    <a:lnTo>
                      <a:pt x="18" y="56"/>
                    </a:lnTo>
                    <a:lnTo>
                      <a:pt x="19" y="52"/>
                    </a:lnTo>
                    <a:lnTo>
                      <a:pt x="20" y="47"/>
                    </a:lnTo>
                    <a:lnTo>
                      <a:pt x="20" y="44"/>
                    </a:lnTo>
                    <a:lnTo>
                      <a:pt x="20" y="40"/>
                    </a:lnTo>
                    <a:lnTo>
                      <a:pt x="20" y="36"/>
                    </a:lnTo>
                    <a:lnTo>
                      <a:pt x="20" y="31"/>
                    </a:lnTo>
                    <a:lnTo>
                      <a:pt x="20" y="27"/>
                    </a:lnTo>
                    <a:lnTo>
                      <a:pt x="20" y="23"/>
                    </a:lnTo>
                    <a:lnTo>
                      <a:pt x="20" y="17"/>
                    </a:lnTo>
                    <a:lnTo>
                      <a:pt x="21" y="10"/>
                    </a:lnTo>
                    <a:lnTo>
                      <a:pt x="23" y="5"/>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81" name="Freeform 130"/>
              <p:cNvSpPr>
                <a:spLocks/>
              </p:cNvSpPr>
              <p:nvPr/>
            </p:nvSpPr>
            <p:spPr bwMode="auto">
              <a:xfrm>
                <a:off x="4765" y="2659"/>
                <a:ext cx="3" cy="6"/>
              </a:xfrm>
              <a:custGeom>
                <a:avLst/>
                <a:gdLst>
                  <a:gd name="T0" fmla="*/ 1 w 6"/>
                  <a:gd name="T1" fmla="*/ 0 h 12"/>
                  <a:gd name="T2" fmla="*/ 1 w 6"/>
                  <a:gd name="T3" fmla="*/ 0 h 12"/>
                  <a:gd name="T4" fmla="*/ 1 w 6"/>
                  <a:gd name="T5" fmla="*/ 1 h 12"/>
                  <a:gd name="T6" fmla="*/ 1 w 6"/>
                  <a:gd name="T7" fmla="*/ 1 h 12"/>
                  <a:gd name="T8" fmla="*/ 1 w 6"/>
                  <a:gd name="T9" fmla="*/ 1 h 12"/>
                  <a:gd name="T10" fmla="*/ 1 w 6"/>
                  <a:gd name="T11" fmla="*/ 1 h 12"/>
                  <a:gd name="T12" fmla="*/ 0 w 6"/>
                  <a:gd name="T13" fmla="*/ 1 h 12"/>
                  <a:gd name="T14" fmla="*/ 0 w 6"/>
                  <a:gd name="T15" fmla="*/ 1 h 12"/>
                  <a:gd name="T16" fmla="*/ 1 w 6"/>
                  <a:gd name="T17" fmla="*/ 0 h 12"/>
                  <a:gd name="T18" fmla="*/ 1 w 6"/>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2"/>
                  <a:gd name="T32" fmla="*/ 6 w 6"/>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2">
                    <a:moveTo>
                      <a:pt x="1" y="0"/>
                    </a:moveTo>
                    <a:lnTo>
                      <a:pt x="5" y="0"/>
                    </a:lnTo>
                    <a:lnTo>
                      <a:pt x="6" y="5"/>
                    </a:lnTo>
                    <a:lnTo>
                      <a:pt x="6" y="8"/>
                    </a:lnTo>
                    <a:lnTo>
                      <a:pt x="6" y="10"/>
                    </a:lnTo>
                    <a:lnTo>
                      <a:pt x="2" y="12"/>
                    </a:lnTo>
                    <a:lnTo>
                      <a:pt x="0" y="8"/>
                    </a:lnTo>
                    <a:lnTo>
                      <a:pt x="0" y="3"/>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82" name="Freeform 131"/>
              <p:cNvSpPr>
                <a:spLocks/>
              </p:cNvSpPr>
              <p:nvPr/>
            </p:nvSpPr>
            <p:spPr bwMode="auto">
              <a:xfrm>
                <a:off x="5082" y="2659"/>
                <a:ext cx="15" cy="43"/>
              </a:xfrm>
              <a:custGeom>
                <a:avLst/>
                <a:gdLst>
                  <a:gd name="T0" fmla="*/ 1 w 29"/>
                  <a:gd name="T1" fmla="*/ 0 h 87"/>
                  <a:gd name="T2" fmla="*/ 1 w 29"/>
                  <a:gd name="T3" fmla="*/ 0 h 87"/>
                  <a:gd name="T4" fmla="*/ 1 w 29"/>
                  <a:gd name="T5" fmla="*/ 0 h 87"/>
                  <a:gd name="T6" fmla="*/ 1 w 29"/>
                  <a:gd name="T7" fmla="*/ 0 h 87"/>
                  <a:gd name="T8" fmla="*/ 1 w 29"/>
                  <a:gd name="T9" fmla="*/ 0 h 87"/>
                  <a:gd name="T10" fmla="*/ 1 w 29"/>
                  <a:gd name="T11" fmla="*/ 0 h 87"/>
                  <a:gd name="T12" fmla="*/ 1 w 29"/>
                  <a:gd name="T13" fmla="*/ 0 h 87"/>
                  <a:gd name="T14" fmla="*/ 1 w 29"/>
                  <a:gd name="T15" fmla="*/ 0 h 87"/>
                  <a:gd name="T16" fmla="*/ 1 w 29"/>
                  <a:gd name="T17" fmla="*/ 0 h 87"/>
                  <a:gd name="T18" fmla="*/ 1 w 29"/>
                  <a:gd name="T19" fmla="*/ 0 h 87"/>
                  <a:gd name="T20" fmla="*/ 1 w 29"/>
                  <a:gd name="T21" fmla="*/ 0 h 87"/>
                  <a:gd name="T22" fmla="*/ 1 w 29"/>
                  <a:gd name="T23" fmla="*/ 0 h 87"/>
                  <a:gd name="T24" fmla="*/ 1 w 29"/>
                  <a:gd name="T25" fmla="*/ 0 h 87"/>
                  <a:gd name="T26" fmla="*/ 1 w 29"/>
                  <a:gd name="T27" fmla="*/ 0 h 87"/>
                  <a:gd name="T28" fmla="*/ 1 w 29"/>
                  <a:gd name="T29" fmla="*/ 0 h 87"/>
                  <a:gd name="T30" fmla="*/ 1 w 29"/>
                  <a:gd name="T31" fmla="*/ 0 h 87"/>
                  <a:gd name="T32" fmla="*/ 1 w 29"/>
                  <a:gd name="T33" fmla="*/ 0 h 87"/>
                  <a:gd name="T34" fmla="*/ 1 w 29"/>
                  <a:gd name="T35" fmla="*/ 0 h 87"/>
                  <a:gd name="T36" fmla="*/ 1 w 29"/>
                  <a:gd name="T37" fmla="*/ 0 h 87"/>
                  <a:gd name="T38" fmla="*/ 1 w 29"/>
                  <a:gd name="T39" fmla="*/ 0 h 87"/>
                  <a:gd name="T40" fmla="*/ 1 w 29"/>
                  <a:gd name="T41" fmla="*/ 0 h 87"/>
                  <a:gd name="T42" fmla="*/ 1 w 29"/>
                  <a:gd name="T43" fmla="*/ 0 h 87"/>
                  <a:gd name="T44" fmla="*/ 1 w 29"/>
                  <a:gd name="T45" fmla="*/ 0 h 87"/>
                  <a:gd name="T46" fmla="*/ 1 w 29"/>
                  <a:gd name="T47" fmla="*/ 0 h 87"/>
                  <a:gd name="T48" fmla="*/ 0 w 29"/>
                  <a:gd name="T49" fmla="*/ 0 h 87"/>
                  <a:gd name="T50" fmla="*/ 0 w 29"/>
                  <a:gd name="T51" fmla="*/ 0 h 87"/>
                  <a:gd name="T52" fmla="*/ 0 w 29"/>
                  <a:gd name="T53" fmla="*/ 0 h 87"/>
                  <a:gd name="T54" fmla="*/ 0 w 29"/>
                  <a:gd name="T55" fmla="*/ 0 h 87"/>
                  <a:gd name="T56" fmla="*/ 1 w 29"/>
                  <a:gd name="T57" fmla="*/ 0 h 87"/>
                  <a:gd name="T58" fmla="*/ 1 w 29"/>
                  <a:gd name="T59" fmla="*/ 0 h 87"/>
                  <a:gd name="T60" fmla="*/ 1 w 29"/>
                  <a:gd name="T61" fmla="*/ 0 h 87"/>
                  <a:gd name="T62" fmla="*/ 1 w 29"/>
                  <a:gd name="T63" fmla="*/ 0 h 87"/>
                  <a:gd name="T64" fmla="*/ 1 w 29"/>
                  <a:gd name="T65" fmla="*/ 0 h 87"/>
                  <a:gd name="T66" fmla="*/ 1 w 29"/>
                  <a:gd name="T67" fmla="*/ 0 h 87"/>
                  <a:gd name="T68" fmla="*/ 1 w 29"/>
                  <a:gd name="T69" fmla="*/ 0 h 87"/>
                  <a:gd name="T70" fmla="*/ 1 w 29"/>
                  <a:gd name="T71" fmla="*/ 0 h 8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
                  <a:gd name="T109" fmla="*/ 0 h 87"/>
                  <a:gd name="T110" fmla="*/ 29 w 29"/>
                  <a:gd name="T111" fmla="*/ 87 h 8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 h="87">
                    <a:moveTo>
                      <a:pt x="23" y="0"/>
                    </a:moveTo>
                    <a:lnTo>
                      <a:pt x="25" y="0"/>
                    </a:lnTo>
                    <a:lnTo>
                      <a:pt x="29" y="0"/>
                    </a:lnTo>
                    <a:lnTo>
                      <a:pt x="26" y="5"/>
                    </a:lnTo>
                    <a:lnTo>
                      <a:pt x="25" y="10"/>
                    </a:lnTo>
                    <a:lnTo>
                      <a:pt x="23" y="16"/>
                    </a:lnTo>
                    <a:lnTo>
                      <a:pt x="22" y="22"/>
                    </a:lnTo>
                    <a:lnTo>
                      <a:pt x="21" y="27"/>
                    </a:lnTo>
                    <a:lnTo>
                      <a:pt x="20" y="32"/>
                    </a:lnTo>
                    <a:lnTo>
                      <a:pt x="19" y="37"/>
                    </a:lnTo>
                    <a:lnTo>
                      <a:pt x="18" y="43"/>
                    </a:lnTo>
                    <a:lnTo>
                      <a:pt x="17" y="47"/>
                    </a:lnTo>
                    <a:lnTo>
                      <a:pt x="15" y="54"/>
                    </a:lnTo>
                    <a:lnTo>
                      <a:pt x="14" y="58"/>
                    </a:lnTo>
                    <a:lnTo>
                      <a:pt x="13" y="64"/>
                    </a:lnTo>
                    <a:lnTo>
                      <a:pt x="12" y="70"/>
                    </a:lnTo>
                    <a:lnTo>
                      <a:pt x="11" y="75"/>
                    </a:lnTo>
                    <a:lnTo>
                      <a:pt x="9" y="80"/>
                    </a:lnTo>
                    <a:lnTo>
                      <a:pt x="8" y="87"/>
                    </a:lnTo>
                    <a:lnTo>
                      <a:pt x="6" y="81"/>
                    </a:lnTo>
                    <a:lnTo>
                      <a:pt x="4" y="76"/>
                    </a:lnTo>
                    <a:lnTo>
                      <a:pt x="3" y="71"/>
                    </a:lnTo>
                    <a:lnTo>
                      <a:pt x="2" y="65"/>
                    </a:lnTo>
                    <a:lnTo>
                      <a:pt x="1" y="59"/>
                    </a:lnTo>
                    <a:lnTo>
                      <a:pt x="0" y="54"/>
                    </a:lnTo>
                    <a:lnTo>
                      <a:pt x="0" y="47"/>
                    </a:lnTo>
                    <a:lnTo>
                      <a:pt x="0" y="42"/>
                    </a:lnTo>
                    <a:lnTo>
                      <a:pt x="0" y="35"/>
                    </a:lnTo>
                    <a:lnTo>
                      <a:pt x="1" y="29"/>
                    </a:lnTo>
                    <a:lnTo>
                      <a:pt x="2" y="23"/>
                    </a:lnTo>
                    <a:lnTo>
                      <a:pt x="4" y="18"/>
                    </a:lnTo>
                    <a:lnTo>
                      <a:pt x="7" y="12"/>
                    </a:lnTo>
                    <a:lnTo>
                      <a:pt x="12" y="7"/>
                    </a:lnTo>
                    <a:lnTo>
                      <a:pt x="17" y="3"/>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83" name="Freeform 132"/>
              <p:cNvSpPr>
                <a:spLocks/>
              </p:cNvSpPr>
              <p:nvPr/>
            </p:nvSpPr>
            <p:spPr bwMode="auto">
              <a:xfrm>
                <a:off x="5301" y="2666"/>
                <a:ext cx="96" cy="135"/>
              </a:xfrm>
              <a:custGeom>
                <a:avLst/>
                <a:gdLst>
                  <a:gd name="T0" fmla="*/ 1 w 191"/>
                  <a:gd name="T1" fmla="*/ 0 h 271"/>
                  <a:gd name="T2" fmla="*/ 1 w 191"/>
                  <a:gd name="T3" fmla="*/ 0 h 271"/>
                  <a:gd name="T4" fmla="*/ 1 w 191"/>
                  <a:gd name="T5" fmla="*/ 0 h 271"/>
                  <a:gd name="T6" fmla="*/ 1 w 191"/>
                  <a:gd name="T7" fmla="*/ 0 h 271"/>
                  <a:gd name="T8" fmla="*/ 1 w 191"/>
                  <a:gd name="T9" fmla="*/ 0 h 271"/>
                  <a:gd name="T10" fmla="*/ 1 w 191"/>
                  <a:gd name="T11" fmla="*/ 0 h 271"/>
                  <a:gd name="T12" fmla="*/ 1 w 191"/>
                  <a:gd name="T13" fmla="*/ 0 h 271"/>
                  <a:gd name="T14" fmla="*/ 1 w 191"/>
                  <a:gd name="T15" fmla="*/ 0 h 271"/>
                  <a:gd name="T16" fmla="*/ 1 w 191"/>
                  <a:gd name="T17" fmla="*/ 0 h 271"/>
                  <a:gd name="T18" fmla="*/ 1 w 191"/>
                  <a:gd name="T19" fmla="*/ 0 h 271"/>
                  <a:gd name="T20" fmla="*/ 1 w 191"/>
                  <a:gd name="T21" fmla="*/ 0 h 271"/>
                  <a:gd name="T22" fmla="*/ 1 w 191"/>
                  <a:gd name="T23" fmla="*/ 0 h 271"/>
                  <a:gd name="T24" fmla="*/ 1 w 191"/>
                  <a:gd name="T25" fmla="*/ 0 h 271"/>
                  <a:gd name="T26" fmla="*/ 1 w 191"/>
                  <a:gd name="T27" fmla="*/ 0 h 271"/>
                  <a:gd name="T28" fmla="*/ 1 w 191"/>
                  <a:gd name="T29" fmla="*/ 0 h 271"/>
                  <a:gd name="T30" fmla="*/ 1 w 191"/>
                  <a:gd name="T31" fmla="*/ 0 h 271"/>
                  <a:gd name="T32" fmla="*/ 1 w 191"/>
                  <a:gd name="T33" fmla="*/ 0 h 271"/>
                  <a:gd name="T34" fmla="*/ 1 w 191"/>
                  <a:gd name="T35" fmla="*/ 0 h 271"/>
                  <a:gd name="T36" fmla="*/ 1 w 191"/>
                  <a:gd name="T37" fmla="*/ 0 h 271"/>
                  <a:gd name="T38" fmla="*/ 1 w 191"/>
                  <a:gd name="T39" fmla="*/ 0 h 271"/>
                  <a:gd name="T40" fmla="*/ 1 w 191"/>
                  <a:gd name="T41" fmla="*/ 0 h 271"/>
                  <a:gd name="T42" fmla="*/ 1 w 191"/>
                  <a:gd name="T43" fmla="*/ 0 h 271"/>
                  <a:gd name="T44" fmla="*/ 1 w 191"/>
                  <a:gd name="T45" fmla="*/ 0 h 271"/>
                  <a:gd name="T46" fmla="*/ 1 w 191"/>
                  <a:gd name="T47" fmla="*/ 0 h 271"/>
                  <a:gd name="T48" fmla="*/ 1 w 191"/>
                  <a:gd name="T49" fmla="*/ 0 h 271"/>
                  <a:gd name="T50" fmla="*/ 1 w 191"/>
                  <a:gd name="T51" fmla="*/ 0 h 271"/>
                  <a:gd name="T52" fmla="*/ 1 w 191"/>
                  <a:gd name="T53" fmla="*/ 0 h 271"/>
                  <a:gd name="T54" fmla="*/ 1 w 191"/>
                  <a:gd name="T55" fmla="*/ 0 h 271"/>
                  <a:gd name="T56" fmla="*/ 1 w 191"/>
                  <a:gd name="T57" fmla="*/ 0 h 271"/>
                  <a:gd name="T58" fmla="*/ 1 w 191"/>
                  <a:gd name="T59" fmla="*/ 0 h 271"/>
                  <a:gd name="T60" fmla="*/ 1 w 191"/>
                  <a:gd name="T61" fmla="*/ 0 h 271"/>
                  <a:gd name="T62" fmla="*/ 1 w 191"/>
                  <a:gd name="T63" fmla="*/ 0 h 271"/>
                  <a:gd name="T64" fmla="*/ 1 w 191"/>
                  <a:gd name="T65" fmla="*/ 0 h 271"/>
                  <a:gd name="T66" fmla="*/ 1 w 191"/>
                  <a:gd name="T67" fmla="*/ 0 h 271"/>
                  <a:gd name="T68" fmla="*/ 1 w 191"/>
                  <a:gd name="T69" fmla="*/ 0 h 271"/>
                  <a:gd name="T70" fmla="*/ 1 w 191"/>
                  <a:gd name="T71" fmla="*/ 0 h 271"/>
                  <a:gd name="T72" fmla="*/ 1 w 191"/>
                  <a:gd name="T73" fmla="*/ 0 h 271"/>
                  <a:gd name="T74" fmla="*/ 1 w 191"/>
                  <a:gd name="T75" fmla="*/ 0 h 271"/>
                  <a:gd name="T76" fmla="*/ 1 w 191"/>
                  <a:gd name="T77" fmla="*/ 0 h 271"/>
                  <a:gd name="T78" fmla="*/ 1 w 191"/>
                  <a:gd name="T79" fmla="*/ 0 h 271"/>
                  <a:gd name="T80" fmla="*/ 1 w 191"/>
                  <a:gd name="T81" fmla="*/ 0 h 271"/>
                  <a:gd name="T82" fmla="*/ 1 w 191"/>
                  <a:gd name="T83" fmla="*/ 0 h 271"/>
                  <a:gd name="T84" fmla="*/ 1 w 191"/>
                  <a:gd name="T85" fmla="*/ 0 h 271"/>
                  <a:gd name="T86" fmla="*/ 1 w 191"/>
                  <a:gd name="T87" fmla="*/ 0 h 271"/>
                  <a:gd name="T88" fmla="*/ 1 w 191"/>
                  <a:gd name="T89" fmla="*/ 0 h 271"/>
                  <a:gd name="T90" fmla="*/ 1 w 191"/>
                  <a:gd name="T91" fmla="*/ 0 h 271"/>
                  <a:gd name="T92" fmla="*/ 0 w 191"/>
                  <a:gd name="T93" fmla="*/ 0 h 271"/>
                  <a:gd name="T94" fmla="*/ 0 w 191"/>
                  <a:gd name="T95" fmla="*/ 0 h 271"/>
                  <a:gd name="T96" fmla="*/ 1 w 191"/>
                  <a:gd name="T97" fmla="*/ 0 h 271"/>
                  <a:gd name="T98" fmla="*/ 1 w 191"/>
                  <a:gd name="T99" fmla="*/ 0 h 271"/>
                  <a:gd name="T100" fmla="*/ 1 w 191"/>
                  <a:gd name="T101" fmla="*/ 0 h 271"/>
                  <a:gd name="T102" fmla="*/ 1 w 191"/>
                  <a:gd name="T103" fmla="*/ 0 h 271"/>
                  <a:gd name="T104" fmla="*/ 1 w 191"/>
                  <a:gd name="T105" fmla="*/ 0 h 271"/>
                  <a:gd name="T106" fmla="*/ 1 w 191"/>
                  <a:gd name="T107" fmla="*/ 0 h 271"/>
                  <a:gd name="T108" fmla="*/ 1 w 191"/>
                  <a:gd name="T109" fmla="*/ 0 h 271"/>
                  <a:gd name="T110" fmla="*/ 1 w 191"/>
                  <a:gd name="T111" fmla="*/ 0 h 271"/>
                  <a:gd name="T112" fmla="*/ 1 w 191"/>
                  <a:gd name="T113" fmla="*/ 0 h 271"/>
                  <a:gd name="T114" fmla="*/ 1 w 191"/>
                  <a:gd name="T115" fmla="*/ 0 h 271"/>
                  <a:gd name="T116" fmla="*/ 1 w 191"/>
                  <a:gd name="T117" fmla="*/ 0 h 271"/>
                  <a:gd name="T118" fmla="*/ 1 w 191"/>
                  <a:gd name="T119" fmla="*/ 0 h 27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1"/>
                  <a:gd name="T181" fmla="*/ 0 h 271"/>
                  <a:gd name="T182" fmla="*/ 191 w 191"/>
                  <a:gd name="T183" fmla="*/ 271 h 27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1" h="271">
                    <a:moveTo>
                      <a:pt x="142" y="3"/>
                    </a:moveTo>
                    <a:lnTo>
                      <a:pt x="155" y="0"/>
                    </a:lnTo>
                    <a:lnTo>
                      <a:pt x="165" y="1"/>
                    </a:lnTo>
                    <a:lnTo>
                      <a:pt x="173" y="5"/>
                    </a:lnTo>
                    <a:lnTo>
                      <a:pt x="179" y="10"/>
                    </a:lnTo>
                    <a:lnTo>
                      <a:pt x="182" y="16"/>
                    </a:lnTo>
                    <a:lnTo>
                      <a:pt x="186" y="26"/>
                    </a:lnTo>
                    <a:lnTo>
                      <a:pt x="187" y="35"/>
                    </a:lnTo>
                    <a:lnTo>
                      <a:pt x="188" y="46"/>
                    </a:lnTo>
                    <a:lnTo>
                      <a:pt x="187" y="58"/>
                    </a:lnTo>
                    <a:lnTo>
                      <a:pt x="186" y="69"/>
                    </a:lnTo>
                    <a:lnTo>
                      <a:pt x="183" y="81"/>
                    </a:lnTo>
                    <a:lnTo>
                      <a:pt x="183" y="94"/>
                    </a:lnTo>
                    <a:lnTo>
                      <a:pt x="183" y="104"/>
                    </a:lnTo>
                    <a:lnTo>
                      <a:pt x="185" y="115"/>
                    </a:lnTo>
                    <a:lnTo>
                      <a:pt x="187" y="124"/>
                    </a:lnTo>
                    <a:lnTo>
                      <a:pt x="190" y="134"/>
                    </a:lnTo>
                    <a:lnTo>
                      <a:pt x="191" y="141"/>
                    </a:lnTo>
                    <a:lnTo>
                      <a:pt x="190" y="149"/>
                    </a:lnTo>
                    <a:lnTo>
                      <a:pt x="189" y="153"/>
                    </a:lnTo>
                    <a:lnTo>
                      <a:pt x="189" y="157"/>
                    </a:lnTo>
                    <a:lnTo>
                      <a:pt x="188" y="161"/>
                    </a:lnTo>
                    <a:lnTo>
                      <a:pt x="188" y="167"/>
                    </a:lnTo>
                    <a:lnTo>
                      <a:pt x="183" y="166"/>
                    </a:lnTo>
                    <a:lnTo>
                      <a:pt x="179" y="166"/>
                    </a:lnTo>
                    <a:lnTo>
                      <a:pt x="174" y="165"/>
                    </a:lnTo>
                    <a:lnTo>
                      <a:pt x="170" y="165"/>
                    </a:lnTo>
                    <a:lnTo>
                      <a:pt x="165" y="165"/>
                    </a:lnTo>
                    <a:lnTo>
                      <a:pt x="163" y="168"/>
                    </a:lnTo>
                    <a:lnTo>
                      <a:pt x="163" y="171"/>
                    </a:lnTo>
                    <a:lnTo>
                      <a:pt x="164" y="176"/>
                    </a:lnTo>
                    <a:lnTo>
                      <a:pt x="157" y="175"/>
                    </a:lnTo>
                    <a:lnTo>
                      <a:pt x="152" y="174"/>
                    </a:lnTo>
                    <a:lnTo>
                      <a:pt x="146" y="170"/>
                    </a:lnTo>
                    <a:lnTo>
                      <a:pt x="143" y="167"/>
                    </a:lnTo>
                    <a:lnTo>
                      <a:pt x="139" y="161"/>
                    </a:lnTo>
                    <a:lnTo>
                      <a:pt x="138" y="155"/>
                    </a:lnTo>
                    <a:lnTo>
                      <a:pt x="136" y="149"/>
                    </a:lnTo>
                    <a:lnTo>
                      <a:pt x="136" y="142"/>
                    </a:lnTo>
                    <a:lnTo>
                      <a:pt x="134" y="134"/>
                    </a:lnTo>
                    <a:lnTo>
                      <a:pt x="134" y="128"/>
                    </a:lnTo>
                    <a:lnTo>
                      <a:pt x="134" y="119"/>
                    </a:lnTo>
                    <a:lnTo>
                      <a:pt x="134" y="113"/>
                    </a:lnTo>
                    <a:lnTo>
                      <a:pt x="133" y="105"/>
                    </a:lnTo>
                    <a:lnTo>
                      <a:pt x="133" y="98"/>
                    </a:lnTo>
                    <a:lnTo>
                      <a:pt x="132" y="92"/>
                    </a:lnTo>
                    <a:lnTo>
                      <a:pt x="132" y="86"/>
                    </a:lnTo>
                    <a:lnTo>
                      <a:pt x="122" y="90"/>
                    </a:lnTo>
                    <a:lnTo>
                      <a:pt x="113" y="97"/>
                    </a:lnTo>
                    <a:lnTo>
                      <a:pt x="104" y="102"/>
                    </a:lnTo>
                    <a:lnTo>
                      <a:pt x="96" y="110"/>
                    </a:lnTo>
                    <a:lnTo>
                      <a:pt x="87" y="117"/>
                    </a:lnTo>
                    <a:lnTo>
                      <a:pt x="81" y="125"/>
                    </a:lnTo>
                    <a:lnTo>
                      <a:pt x="73" y="134"/>
                    </a:lnTo>
                    <a:lnTo>
                      <a:pt x="68" y="143"/>
                    </a:lnTo>
                    <a:lnTo>
                      <a:pt x="61" y="152"/>
                    </a:lnTo>
                    <a:lnTo>
                      <a:pt x="57" y="161"/>
                    </a:lnTo>
                    <a:lnTo>
                      <a:pt x="54" y="171"/>
                    </a:lnTo>
                    <a:lnTo>
                      <a:pt x="52" y="180"/>
                    </a:lnTo>
                    <a:lnTo>
                      <a:pt x="51" y="190"/>
                    </a:lnTo>
                    <a:lnTo>
                      <a:pt x="52" y="201"/>
                    </a:lnTo>
                    <a:lnTo>
                      <a:pt x="53" y="210"/>
                    </a:lnTo>
                    <a:lnTo>
                      <a:pt x="57" y="221"/>
                    </a:lnTo>
                    <a:lnTo>
                      <a:pt x="58" y="227"/>
                    </a:lnTo>
                    <a:lnTo>
                      <a:pt x="59" y="235"/>
                    </a:lnTo>
                    <a:lnTo>
                      <a:pt x="58" y="241"/>
                    </a:lnTo>
                    <a:lnTo>
                      <a:pt x="58" y="246"/>
                    </a:lnTo>
                    <a:lnTo>
                      <a:pt x="57" y="251"/>
                    </a:lnTo>
                    <a:lnTo>
                      <a:pt x="55" y="256"/>
                    </a:lnTo>
                    <a:lnTo>
                      <a:pt x="53" y="260"/>
                    </a:lnTo>
                    <a:lnTo>
                      <a:pt x="51" y="264"/>
                    </a:lnTo>
                    <a:lnTo>
                      <a:pt x="45" y="268"/>
                    </a:lnTo>
                    <a:lnTo>
                      <a:pt x="38" y="271"/>
                    </a:lnTo>
                    <a:lnTo>
                      <a:pt x="32" y="271"/>
                    </a:lnTo>
                    <a:lnTo>
                      <a:pt x="24" y="268"/>
                    </a:lnTo>
                    <a:lnTo>
                      <a:pt x="20" y="265"/>
                    </a:lnTo>
                    <a:lnTo>
                      <a:pt x="15" y="261"/>
                    </a:lnTo>
                    <a:lnTo>
                      <a:pt x="11" y="256"/>
                    </a:lnTo>
                    <a:lnTo>
                      <a:pt x="8" y="249"/>
                    </a:lnTo>
                    <a:lnTo>
                      <a:pt x="7" y="246"/>
                    </a:lnTo>
                    <a:lnTo>
                      <a:pt x="6" y="242"/>
                    </a:lnTo>
                    <a:lnTo>
                      <a:pt x="5" y="238"/>
                    </a:lnTo>
                    <a:lnTo>
                      <a:pt x="5" y="233"/>
                    </a:lnTo>
                    <a:lnTo>
                      <a:pt x="5" y="228"/>
                    </a:lnTo>
                    <a:lnTo>
                      <a:pt x="5" y="224"/>
                    </a:lnTo>
                    <a:lnTo>
                      <a:pt x="6" y="219"/>
                    </a:lnTo>
                    <a:lnTo>
                      <a:pt x="8" y="214"/>
                    </a:lnTo>
                    <a:lnTo>
                      <a:pt x="7" y="207"/>
                    </a:lnTo>
                    <a:lnTo>
                      <a:pt x="7" y="201"/>
                    </a:lnTo>
                    <a:lnTo>
                      <a:pt x="5" y="193"/>
                    </a:lnTo>
                    <a:lnTo>
                      <a:pt x="4" y="186"/>
                    </a:lnTo>
                    <a:lnTo>
                      <a:pt x="2" y="176"/>
                    </a:lnTo>
                    <a:lnTo>
                      <a:pt x="1" y="169"/>
                    </a:lnTo>
                    <a:lnTo>
                      <a:pt x="0" y="161"/>
                    </a:lnTo>
                    <a:lnTo>
                      <a:pt x="0" y="154"/>
                    </a:lnTo>
                    <a:lnTo>
                      <a:pt x="0" y="147"/>
                    </a:lnTo>
                    <a:lnTo>
                      <a:pt x="0" y="139"/>
                    </a:lnTo>
                    <a:lnTo>
                      <a:pt x="2" y="133"/>
                    </a:lnTo>
                    <a:lnTo>
                      <a:pt x="4" y="129"/>
                    </a:lnTo>
                    <a:lnTo>
                      <a:pt x="8" y="124"/>
                    </a:lnTo>
                    <a:lnTo>
                      <a:pt x="14" y="121"/>
                    </a:lnTo>
                    <a:lnTo>
                      <a:pt x="20" y="119"/>
                    </a:lnTo>
                    <a:lnTo>
                      <a:pt x="29" y="119"/>
                    </a:lnTo>
                    <a:lnTo>
                      <a:pt x="35" y="111"/>
                    </a:lnTo>
                    <a:lnTo>
                      <a:pt x="42" y="103"/>
                    </a:lnTo>
                    <a:lnTo>
                      <a:pt x="50" y="95"/>
                    </a:lnTo>
                    <a:lnTo>
                      <a:pt x="58" y="87"/>
                    </a:lnTo>
                    <a:lnTo>
                      <a:pt x="66" y="79"/>
                    </a:lnTo>
                    <a:lnTo>
                      <a:pt x="74" y="71"/>
                    </a:lnTo>
                    <a:lnTo>
                      <a:pt x="82" y="64"/>
                    </a:lnTo>
                    <a:lnTo>
                      <a:pt x="89" y="58"/>
                    </a:lnTo>
                    <a:lnTo>
                      <a:pt x="96" y="50"/>
                    </a:lnTo>
                    <a:lnTo>
                      <a:pt x="104" y="43"/>
                    </a:lnTo>
                    <a:lnTo>
                      <a:pt x="111" y="35"/>
                    </a:lnTo>
                    <a:lnTo>
                      <a:pt x="119" y="29"/>
                    </a:lnTo>
                    <a:lnTo>
                      <a:pt x="124" y="22"/>
                    </a:lnTo>
                    <a:lnTo>
                      <a:pt x="132" y="15"/>
                    </a:lnTo>
                    <a:lnTo>
                      <a:pt x="137" y="9"/>
                    </a:lnTo>
                    <a:lnTo>
                      <a:pt x="142" y="3"/>
                    </a:lnTo>
                    <a:close/>
                  </a:path>
                </a:pathLst>
              </a:custGeom>
              <a:solidFill>
                <a:srgbClr val="E6B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84" name="Freeform 133"/>
              <p:cNvSpPr>
                <a:spLocks/>
              </p:cNvSpPr>
              <p:nvPr/>
            </p:nvSpPr>
            <p:spPr bwMode="auto">
              <a:xfrm>
                <a:off x="5194" y="2693"/>
                <a:ext cx="100" cy="100"/>
              </a:xfrm>
              <a:custGeom>
                <a:avLst/>
                <a:gdLst>
                  <a:gd name="T0" fmla="*/ 1 w 200"/>
                  <a:gd name="T1" fmla="*/ 1 h 199"/>
                  <a:gd name="T2" fmla="*/ 1 w 200"/>
                  <a:gd name="T3" fmla="*/ 1 h 199"/>
                  <a:gd name="T4" fmla="*/ 1 w 200"/>
                  <a:gd name="T5" fmla="*/ 1 h 199"/>
                  <a:gd name="T6" fmla="*/ 1 w 200"/>
                  <a:gd name="T7" fmla="*/ 1 h 199"/>
                  <a:gd name="T8" fmla="*/ 1 w 200"/>
                  <a:gd name="T9" fmla="*/ 1 h 199"/>
                  <a:gd name="T10" fmla="*/ 1 w 200"/>
                  <a:gd name="T11" fmla="*/ 1 h 199"/>
                  <a:gd name="T12" fmla="*/ 1 w 200"/>
                  <a:gd name="T13" fmla="*/ 1 h 199"/>
                  <a:gd name="T14" fmla="*/ 1 w 200"/>
                  <a:gd name="T15" fmla="*/ 1 h 199"/>
                  <a:gd name="T16" fmla="*/ 1 w 200"/>
                  <a:gd name="T17" fmla="*/ 1 h 199"/>
                  <a:gd name="T18" fmla="*/ 1 w 200"/>
                  <a:gd name="T19" fmla="*/ 1 h 199"/>
                  <a:gd name="T20" fmla="*/ 1 w 200"/>
                  <a:gd name="T21" fmla="*/ 1 h 199"/>
                  <a:gd name="T22" fmla="*/ 1 w 200"/>
                  <a:gd name="T23" fmla="*/ 1 h 199"/>
                  <a:gd name="T24" fmla="*/ 1 w 200"/>
                  <a:gd name="T25" fmla="*/ 1 h 199"/>
                  <a:gd name="T26" fmla="*/ 1 w 200"/>
                  <a:gd name="T27" fmla="*/ 1 h 199"/>
                  <a:gd name="T28" fmla="*/ 1 w 200"/>
                  <a:gd name="T29" fmla="*/ 1 h 199"/>
                  <a:gd name="T30" fmla="*/ 1 w 200"/>
                  <a:gd name="T31" fmla="*/ 1 h 199"/>
                  <a:gd name="T32" fmla="*/ 1 w 200"/>
                  <a:gd name="T33" fmla="*/ 1 h 199"/>
                  <a:gd name="T34" fmla="*/ 1 w 200"/>
                  <a:gd name="T35" fmla="*/ 1 h 199"/>
                  <a:gd name="T36" fmla="*/ 1 w 200"/>
                  <a:gd name="T37" fmla="*/ 1 h 199"/>
                  <a:gd name="T38" fmla="*/ 1 w 200"/>
                  <a:gd name="T39" fmla="*/ 1 h 199"/>
                  <a:gd name="T40" fmla="*/ 1 w 200"/>
                  <a:gd name="T41" fmla="*/ 1 h 199"/>
                  <a:gd name="T42" fmla="*/ 1 w 200"/>
                  <a:gd name="T43" fmla="*/ 1 h 199"/>
                  <a:gd name="T44" fmla="*/ 1 w 200"/>
                  <a:gd name="T45" fmla="*/ 1 h 199"/>
                  <a:gd name="T46" fmla="*/ 1 w 200"/>
                  <a:gd name="T47" fmla="*/ 1 h 199"/>
                  <a:gd name="T48" fmla="*/ 1 w 200"/>
                  <a:gd name="T49" fmla="*/ 1 h 199"/>
                  <a:gd name="T50" fmla="*/ 1 w 200"/>
                  <a:gd name="T51" fmla="*/ 1 h 199"/>
                  <a:gd name="T52" fmla="*/ 1 w 200"/>
                  <a:gd name="T53" fmla="*/ 1 h 199"/>
                  <a:gd name="T54" fmla="*/ 1 w 200"/>
                  <a:gd name="T55" fmla="*/ 1 h 199"/>
                  <a:gd name="T56" fmla="*/ 1 w 200"/>
                  <a:gd name="T57" fmla="*/ 1 h 199"/>
                  <a:gd name="T58" fmla="*/ 1 w 200"/>
                  <a:gd name="T59" fmla="*/ 1 h 199"/>
                  <a:gd name="T60" fmla="*/ 1 w 200"/>
                  <a:gd name="T61" fmla="*/ 1 h 199"/>
                  <a:gd name="T62" fmla="*/ 1 w 200"/>
                  <a:gd name="T63" fmla="*/ 1 h 199"/>
                  <a:gd name="T64" fmla="*/ 1 w 200"/>
                  <a:gd name="T65" fmla="*/ 1 h 199"/>
                  <a:gd name="T66" fmla="*/ 1 w 200"/>
                  <a:gd name="T67" fmla="*/ 1 h 199"/>
                  <a:gd name="T68" fmla="*/ 1 w 200"/>
                  <a:gd name="T69" fmla="*/ 1 h 199"/>
                  <a:gd name="T70" fmla="*/ 1 w 200"/>
                  <a:gd name="T71" fmla="*/ 1 h 199"/>
                  <a:gd name="T72" fmla="*/ 1 w 200"/>
                  <a:gd name="T73" fmla="*/ 1 h 199"/>
                  <a:gd name="T74" fmla="*/ 1 w 200"/>
                  <a:gd name="T75" fmla="*/ 1 h 199"/>
                  <a:gd name="T76" fmla="*/ 1 w 200"/>
                  <a:gd name="T77" fmla="*/ 1 h 199"/>
                  <a:gd name="T78" fmla="*/ 1 w 200"/>
                  <a:gd name="T79" fmla="*/ 1 h 199"/>
                  <a:gd name="T80" fmla="*/ 1 w 200"/>
                  <a:gd name="T81" fmla="*/ 1 h 199"/>
                  <a:gd name="T82" fmla="*/ 1 w 200"/>
                  <a:gd name="T83" fmla="*/ 1 h 199"/>
                  <a:gd name="T84" fmla="*/ 1 w 200"/>
                  <a:gd name="T85" fmla="*/ 1 h 199"/>
                  <a:gd name="T86" fmla="*/ 1 w 200"/>
                  <a:gd name="T87" fmla="*/ 1 h 199"/>
                  <a:gd name="T88" fmla="*/ 1 w 200"/>
                  <a:gd name="T89" fmla="*/ 1 h 199"/>
                  <a:gd name="T90" fmla="*/ 1 w 200"/>
                  <a:gd name="T91" fmla="*/ 1 h 199"/>
                  <a:gd name="T92" fmla="*/ 1 w 200"/>
                  <a:gd name="T93" fmla="*/ 1 h 199"/>
                  <a:gd name="T94" fmla="*/ 1 w 200"/>
                  <a:gd name="T95" fmla="*/ 1 h 199"/>
                  <a:gd name="T96" fmla="*/ 1 w 200"/>
                  <a:gd name="T97" fmla="*/ 1 h 199"/>
                  <a:gd name="T98" fmla="*/ 1 w 200"/>
                  <a:gd name="T99" fmla="*/ 1 h 199"/>
                  <a:gd name="T100" fmla="*/ 1 w 200"/>
                  <a:gd name="T101" fmla="*/ 1 h 199"/>
                  <a:gd name="T102" fmla="*/ 1 w 200"/>
                  <a:gd name="T103" fmla="*/ 0 h 19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0"/>
                  <a:gd name="T157" fmla="*/ 0 h 199"/>
                  <a:gd name="T158" fmla="*/ 200 w 200"/>
                  <a:gd name="T159" fmla="*/ 199 h 19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0" h="199">
                    <a:moveTo>
                      <a:pt x="3" y="0"/>
                    </a:moveTo>
                    <a:lnTo>
                      <a:pt x="16" y="1"/>
                    </a:lnTo>
                    <a:lnTo>
                      <a:pt x="28" y="3"/>
                    </a:lnTo>
                    <a:lnTo>
                      <a:pt x="41" y="5"/>
                    </a:lnTo>
                    <a:lnTo>
                      <a:pt x="55" y="8"/>
                    </a:lnTo>
                    <a:lnTo>
                      <a:pt x="68" y="10"/>
                    </a:lnTo>
                    <a:lnTo>
                      <a:pt x="80" y="13"/>
                    </a:lnTo>
                    <a:lnTo>
                      <a:pt x="94" y="16"/>
                    </a:lnTo>
                    <a:lnTo>
                      <a:pt x="108" y="21"/>
                    </a:lnTo>
                    <a:lnTo>
                      <a:pt x="120" y="25"/>
                    </a:lnTo>
                    <a:lnTo>
                      <a:pt x="132" y="29"/>
                    </a:lnTo>
                    <a:lnTo>
                      <a:pt x="144" y="33"/>
                    </a:lnTo>
                    <a:lnTo>
                      <a:pt x="157" y="40"/>
                    </a:lnTo>
                    <a:lnTo>
                      <a:pt x="167" y="45"/>
                    </a:lnTo>
                    <a:lnTo>
                      <a:pt x="179" y="51"/>
                    </a:lnTo>
                    <a:lnTo>
                      <a:pt x="190" y="58"/>
                    </a:lnTo>
                    <a:lnTo>
                      <a:pt x="200" y="66"/>
                    </a:lnTo>
                    <a:lnTo>
                      <a:pt x="198" y="70"/>
                    </a:lnTo>
                    <a:lnTo>
                      <a:pt x="197" y="75"/>
                    </a:lnTo>
                    <a:lnTo>
                      <a:pt x="195" y="78"/>
                    </a:lnTo>
                    <a:lnTo>
                      <a:pt x="196" y="83"/>
                    </a:lnTo>
                    <a:lnTo>
                      <a:pt x="185" y="78"/>
                    </a:lnTo>
                    <a:lnTo>
                      <a:pt x="176" y="75"/>
                    </a:lnTo>
                    <a:lnTo>
                      <a:pt x="165" y="70"/>
                    </a:lnTo>
                    <a:lnTo>
                      <a:pt x="157" y="66"/>
                    </a:lnTo>
                    <a:lnTo>
                      <a:pt x="146" y="62"/>
                    </a:lnTo>
                    <a:lnTo>
                      <a:pt x="136" y="58"/>
                    </a:lnTo>
                    <a:lnTo>
                      <a:pt x="127" y="55"/>
                    </a:lnTo>
                    <a:lnTo>
                      <a:pt x="117" y="51"/>
                    </a:lnTo>
                    <a:lnTo>
                      <a:pt x="108" y="48"/>
                    </a:lnTo>
                    <a:lnTo>
                      <a:pt x="97" y="45"/>
                    </a:lnTo>
                    <a:lnTo>
                      <a:pt x="88" y="42"/>
                    </a:lnTo>
                    <a:lnTo>
                      <a:pt x="77" y="40"/>
                    </a:lnTo>
                    <a:lnTo>
                      <a:pt x="68" y="38"/>
                    </a:lnTo>
                    <a:lnTo>
                      <a:pt x="57" y="36"/>
                    </a:lnTo>
                    <a:lnTo>
                      <a:pt x="46" y="33"/>
                    </a:lnTo>
                    <a:lnTo>
                      <a:pt x="36" y="33"/>
                    </a:lnTo>
                    <a:lnTo>
                      <a:pt x="40" y="39"/>
                    </a:lnTo>
                    <a:lnTo>
                      <a:pt x="46" y="45"/>
                    </a:lnTo>
                    <a:lnTo>
                      <a:pt x="53" y="49"/>
                    </a:lnTo>
                    <a:lnTo>
                      <a:pt x="60" y="54"/>
                    </a:lnTo>
                    <a:lnTo>
                      <a:pt x="66" y="58"/>
                    </a:lnTo>
                    <a:lnTo>
                      <a:pt x="75" y="61"/>
                    </a:lnTo>
                    <a:lnTo>
                      <a:pt x="83" y="65"/>
                    </a:lnTo>
                    <a:lnTo>
                      <a:pt x="93" y="68"/>
                    </a:lnTo>
                    <a:lnTo>
                      <a:pt x="101" y="70"/>
                    </a:lnTo>
                    <a:lnTo>
                      <a:pt x="110" y="74"/>
                    </a:lnTo>
                    <a:lnTo>
                      <a:pt x="120" y="76"/>
                    </a:lnTo>
                    <a:lnTo>
                      <a:pt x="129" y="79"/>
                    </a:lnTo>
                    <a:lnTo>
                      <a:pt x="138" y="81"/>
                    </a:lnTo>
                    <a:lnTo>
                      <a:pt x="146" y="84"/>
                    </a:lnTo>
                    <a:lnTo>
                      <a:pt x="155" y="87"/>
                    </a:lnTo>
                    <a:lnTo>
                      <a:pt x="163" y="91"/>
                    </a:lnTo>
                    <a:lnTo>
                      <a:pt x="156" y="91"/>
                    </a:lnTo>
                    <a:lnTo>
                      <a:pt x="149" y="92"/>
                    </a:lnTo>
                    <a:lnTo>
                      <a:pt x="142" y="92"/>
                    </a:lnTo>
                    <a:lnTo>
                      <a:pt x="134" y="92"/>
                    </a:lnTo>
                    <a:lnTo>
                      <a:pt x="128" y="91"/>
                    </a:lnTo>
                    <a:lnTo>
                      <a:pt x="121" y="88"/>
                    </a:lnTo>
                    <a:lnTo>
                      <a:pt x="113" y="87"/>
                    </a:lnTo>
                    <a:lnTo>
                      <a:pt x="107" y="86"/>
                    </a:lnTo>
                    <a:lnTo>
                      <a:pt x="99" y="84"/>
                    </a:lnTo>
                    <a:lnTo>
                      <a:pt x="92" y="83"/>
                    </a:lnTo>
                    <a:lnTo>
                      <a:pt x="85" y="80"/>
                    </a:lnTo>
                    <a:lnTo>
                      <a:pt x="77" y="79"/>
                    </a:lnTo>
                    <a:lnTo>
                      <a:pt x="71" y="77"/>
                    </a:lnTo>
                    <a:lnTo>
                      <a:pt x="63" y="76"/>
                    </a:lnTo>
                    <a:lnTo>
                      <a:pt x="55" y="74"/>
                    </a:lnTo>
                    <a:lnTo>
                      <a:pt x="48" y="74"/>
                    </a:lnTo>
                    <a:lnTo>
                      <a:pt x="53" y="77"/>
                    </a:lnTo>
                    <a:lnTo>
                      <a:pt x="60" y="80"/>
                    </a:lnTo>
                    <a:lnTo>
                      <a:pt x="66" y="82"/>
                    </a:lnTo>
                    <a:lnTo>
                      <a:pt x="74" y="85"/>
                    </a:lnTo>
                    <a:lnTo>
                      <a:pt x="80" y="86"/>
                    </a:lnTo>
                    <a:lnTo>
                      <a:pt x="89" y="87"/>
                    </a:lnTo>
                    <a:lnTo>
                      <a:pt x="96" y="90"/>
                    </a:lnTo>
                    <a:lnTo>
                      <a:pt x="105" y="92"/>
                    </a:lnTo>
                    <a:lnTo>
                      <a:pt x="111" y="93"/>
                    </a:lnTo>
                    <a:lnTo>
                      <a:pt x="118" y="95"/>
                    </a:lnTo>
                    <a:lnTo>
                      <a:pt x="125" y="97"/>
                    </a:lnTo>
                    <a:lnTo>
                      <a:pt x="132" y="100"/>
                    </a:lnTo>
                    <a:lnTo>
                      <a:pt x="139" y="102"/>
                    </a:lnTo>
                    <a:lnTo>
                      <a:pt x="145" y="106"/>
                    </a:lnTo>
                    <a:lnTo>
                      <a:pt x="150" y="111"/>
                    </a:lnTo>
                    <a:lnTo>
                      <a:pt x="156" y="117"/>
                    </a:lnTo>
                    <a:lnTo>
                      <a:pt x="147" y="115"/>
                    </a:lnTo>
                    <a:lnTo>
                      <a:pt x="140" y="115"/>
                    </a:lnTo>
                    <a:lnTo>
                      <a:pt x="132" y="113"/>
                    </a:lnTo>
                    <a:lnTo>
                      <a:pt x="125" y="113"/>
                    </a:lnTo>
                    <a:lnTo>
                      <a:pt x="116" y="111"/>
                    </a:lnTo>
                    <a:lnTo>
                      <a:pt x="110" y="111"/>
                    </a:lnTo>
                    <a:lnTo>
                      <a:pt x="101" y="110"/>
                    </a:lnTo>
                    <a:lnTo>
                      <a:pt x="95" y="109"/>
                    </a:lnTo>
                    <a:lnTo>
                      <a:pt x="88" y="108"/>
                    </a:lnTo>
                    <a:lnTo>
                      <a:pt x="80" y="105"/>
                    </a:lnTo>
                    <a:lnTo>
                      <a:pt x="73" y="104"/>
                    </a:lnTo>
                    <a:lnTo>
                      <a:pt x="65" y="103"/>
                    </a:lnTo>
                    <a:lnTo>
                      <a:pt x="58" y="101"/>
                    </a:lnTo>
                    <a:lnTo>
                      <a:pt x="51" y="100"/>
                    </a:lnTo>
                    <a:lnTo>
                      <a:pt x="43" y="98"/>
                    </a:lnTo>
                    <a:lnTo>
                      <a:pt x="36" y="97"/>
                    </a:lnTo>
                    <a:lnTo>
                      <a:pt x="40" y="100"/>
                    </a:lnTo>
                    <a:lnTo>
                      <a:pt x="47" y="104"/>
                    </a:lnTo>
                    <a:lnTo>
                      <a:pt x="54" y="108"/>
                    </a:lnTo>
                    <a:lnTo>
                      <a:pt x="61" y="111"/>
                    </a:lnTo>
                    <a:lnTo>
                      <a:pt x="69" y="113"/>
                    </a:lnTo>
                    <a:lnTo>
                      <a:pt x="77" y="116"/>
                    </a:lnTo>
                    <a:lnTo>
                      <a:pt x="85" y="118"/>
                    </a:lnTo>
                    <a:lnTo>
                      <a:pt x="93" y="121"/>
                    </a:lnTo>
                    <a:lnTo>
                      <a:pt x="101" y="123"/>
                    </a:lnTo>
                    <a:lnTo>
                      <a:pt x="110" y="126"/>
                    </a:lnTo>
                    <a:lnTo>
                      <a:pt x="117" y="128"/>
                    </a:lnTo>
                    <a:lnTo>
                      <a:pt x="126" y="131"/>
                    </a:lnTo>
                    <a:lnTo>
                      <a:pt x="133" y="134"/>
                    </a:lnTo>
                    <a:lnTo>
                      <a:pt x="142" y="138"/>
                    </a:lnTo>
                    <a:lnTo>
                      <a:pt x="148" y="142"/>
                    </a:lnTo>
                    <a:lnTo>
                      <a:pt x="156" y="148"/>
                    </a:lnTo>
                    <a:lnTo>
                      <a:pt x="150" y="148"/>
                    </a:lnTo>
                    <a:lnTo>
                      <a:pt x="145" y="148"/>
                    </a:lnTo>
                    <a:lnTo>
                      <a:pt x="140" y="148"/>
                    </a:lnTo>
                    <a:lnTo>
                      <a:pt x="134" y="148"/>
                    </a:lnTo>
                    <a:lnTo>
                      <a:pt x="130" y="146"/>
                    </a:lnTo>
                    <a:lnTo>
                      <a:pt x="125" y="146"/>
                    </a:lnTo>
                    <a:lnTo>
                      <a:pt x="120" y="144"/>
                    </a:lnTo>
                    <a:lnTo>
                      <a:pt x="115" y="142"/>
                    </a:lnTo>
                    <a:lnTo>
                      <a:pt x="109" y="140"/>
                    </a:lnTo>
                    <a:lnTo>
                      <a:pt x="104" y="139"/>
                    </a:lnTo>
                    <a:lnTo>
                      <a:pt x="98" y="137"/>
                    </a:lnTo>
                    <a:lnTo>
                      <a:pt x="93" y="136"/>
                    </a:lnTo>
                    <a:lnTo>
                      <a:pt x="88" y="135"/>
                    </a:lnTo>
                    <a:lnTo>
                      <a:pt x="82" y="134"/>
                    </a:lnTo>
                    <a:lnTo>
                      <a:pt x="77" y="133"/>
                    </a:lnTo>
                    <a:lnTo>
                      <a:pt x="73" y="133"/>
                    </a:lnTo>
                    <a:lnTo>
                      <a:pt x="78" y="135"/>
                    </a:lnTo>
                    <a:lnTo>
                      <a:pt x="85" y="138"/>
                    </a:lnTo>
                    <a:lnTo>
                      <a:pt x="90" y="142"/>
                    </a:lnTo>
                    <a:lnTo>
                      <a:pt x="97" y="147"/>
                    </a:lnTo>
                    <a:lnTo>
                      <a:pt x="103" y="150"/>
                    </a:lnTo>
                    <a:lnTo>
                      <a:pt x="110" y="154"/>
                    </a:lnTo>
                    <a:lnTo>
                      <a:pt x="116" y="156"/>
                    </a:lnTo>
                    <a:lnTo>
                      <a:pt x="123" y="157"/>
                    </a:lnTo>
                    <a:lnTo>
                      <a:pt x="117" y="158"/>
                    </a:lnTo>
                    <a:lnTo>
                      <a:pt x="113" y="160"/>
                    </a:lnTo>
                    <a:lnTo>
                      <a:pt x="108" y="160"/>
                    </a:lnTo>
                    <a:lnTo>
                      <a:pt x="104" y="160"/>
                    </a:lnTo>
                    <a:lnTo>
                      <a:pt x="97" y="159"/>
                    </a:lnTo>
                    <a:lnTo>
                      <a:pt x="93" y="158"/>
                    </a:lnTo>
                    <a:lnTo>
                      <a:pt x="88" y="157"/>
                    </a:lnTo>
                    <a:lnTo>
                      <a:pt x="82" y="155"/>
                    </a:lnTo>
                    <a:lnTo>
                      <a:pt x="76" y="153"/>
                    </a:lnTo>
                    <a:lnTo>
                      <a:pt x="71" y="150"/>
                    </a:lnTo>
                    <a:lnTo>
                      <a:pt x="64" y="148"/>
                    </a:lnTo>
                    <a:lnTo>
                      <a:pt x="59" y="148"/>
                    </a:lnTo>
                    <a:lnTo>
                      <a:pt x="53" y="146"/>
                    </a:lnTo>
                    <a:lnTo>
                      <a:pt x="47" y="146"/>
                    </a:lnTo>
                    <a:lnTo>
                      <a:pt x="41" y="145"/>
                    </a:lnTo>
                    <a:lnTo>
                      <a:pt x="36" y="146"/>
                    </a:lnTo>
                    <a:lnTo>
                      <a:pt x="40" y="148"/>
                    </a:lnTo>
                    <a:lnTo>
                      <a:pt x="46" y="151"/>
                    </a:lnTo>
                    <a:lnTo>
                      <a:pt x="52" y="154"/>
                    </a:lnTo>
                    <a:lnTo>
                      <a:pt x="58" y="157"/>
                    </a:lnTo>
                    <a:lnTo>
                      <a:pt x="63" y="159"/>
                    </a:lnTo>
                    <a:lnTo>
                      <a:pt x="70" y="163"/>
                    </a:lnTo>
                    <a:lnTo>
                      <a:pt x="75" y="165"/>
                    </a:lnTo>
                    <a:lnTo>
                      <a:pt x="82" y="169"/>
                    </a:lnTo>
                    <a:lnTo>
                      <a:pt x="88" y="171"/>
                    </a:lnTo>
                    <a:lnTo>
                      <a:pt x="94" y="174"/>
                    </a:lnTo>
                    <a:lnTo>
                      <a:pt x="99" y="177"/>
                    </a:lnTo>
                    <a:lnTo>
                      <a:pt x="106" y="182"/>
                    </a:lnTo>
                    <a:lnTo>
                      <a:pt x="111" y="185"/>
                    </a:lnTo>
                    <a:lnTo>
                      <a:pt x="117" y="189"/>
                    </a:lnTo>
                    <a:lnTo>
                      <a:pt x="123" y="193"/>
                    </a:lnTo>
                    <a:lnTo>
                      <a:pt x="129" y="199"/>
                    </a:lnTo>
                    <a:lnTo>
                      <a:pt x="118" y="195"/>
                    </a:lnTo>
                    <a:lnTo>
                      <a:pt x="108" y="192"/>
                    </a:lnTo>
                    <a:lnTo>
                      <a:pt x="97" y="189"/>
                    </a:lnTo>
                    <a:lnTo>
                      <a:pt x="86" y="186"/>
                    </a:lnTo>
                    <a:lnTo>
                      <a:pt x="74" y="183"/>
                    </a:lnTo>
                    <a:lnTo>
                      <a:pt x="62" y="179"/>
                    </a:lnTo>
                    <a:lnTo>
                      <a:pt x="51" y="175"/>
                    </a:lnTo>
                    <a:lnTo>
                      <a:pt x="41" y="171"/>
                    </a:lnTo>
                    <a:lnTo>
                      <a:pt x="30" y="165"/>
                    </a:lnTo>
                    <a:lnTo>
                      <a:pt x="23" y="159"/>
                    </a:lnTo>
                    <a:lnTo>
                      <a:pt x="16" y="152"/>
                    </a:lnTo>
                    <a:lnTo>
                      <a:pt x="10" y="145"/>
                    </a:lnTo>
                    <a:lnTo>
                      <a:pt x="6" y="135"/>
                    </a:lnTo>
                    <a:lnTo>
                      <a:pt x="5" y="124"/>
                    </a:lnTo>
                    <a:lnTo>
                      <a:pt x="6" y="113"/>
                    </a:lnTo>
                    <a:lnTo>
                      <a:pt x="9" y="99"/>
                    </a:lnTo>
                    <a:lnTo>
                      <a:pt x="8" y="93"/>
                    </a:lnTo>
                    <a:lnTo>
                      <a:pt x="8" y="87"/>
                    </a:lnTo>
                    <a:lnTo>
                      <a:pt x="8" y="80"/>
                    </a:lnTo>
                    <a:lnTo>
                      <a:pt x="8" y="75"/>
                    </a:lnTo>
                    <a:lnTo>
                      <a:pt x="8" y="67"/>
                    </a:lnTo>
                    <a:lnTo>
                      <a:pt x="8" y="60"/>
                    </a:lnTo>
                    <a:lnTo>
                      <a:pt x="9" y="54"/>
                    </a:lnTo>
                    <a:lnTo>
                      <a:pt x="10" y="47"/>
                    </a:lnTo>
                    <a:lnTo>
                      <a:pt x="9" y="40"/>
                    </a:lnTo>
                    <a:lnTo>
                      <a:pt x="9" y="33"/>
                    </a:lnTo>
                    <a:lnTo>
                      <a:pt x="8" y="26"/>
                    </a:lnTo>
                    <a:lnTo>
                      <a:pt x="8" y="21"/>
                    </a:lnTo>
                    <a:lnTo>
                      <a:pt x="6" y="13"/>
                    </a:lnTo>
                    <a:lnTo>
                      <a:pt x="5" y="9"/>
                    </a:lnTo>
                    <a:lnTo>
                      <a:pt x="2" y="4"/>
                    </a:lnTo>
                    <a:lnTo>
                      <a:pt x="0" y="1"/>
                    </a:lnTo>
                    <a:lnTo>
                      <a:pt x="1" y="1"/>
                    </a:lnTo>
                    <a:lnTo>
                      <a:pt x="3" y="0"/>
                    </a:lnTo>
                    <a:close/>
                  </a:path>
                </a:pathLst>
              </a:custGeom>
              <a:solidFill>
                <a:srgbClr val="FFE6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85" name="Freeform 134"/>
              <p:cNvSpPr>
                <a:spLocks/>
              </p:cNvSpPr>
              <p:nvPr/>
            </p:nvSpPr>
            <p:spPr bwMode="auto">
              <a:xfrm>
                <a:off x="5096" y="2697"/>
                <a:ext cx="11" cy="24"/>
              </a:xfrm>
              <a:custGeom>
                <a:avLst/>
                <a:gdLst>
                  <a:gd name="T0" fmla="*/ 0 w 24"/>
                  <a:gd name="T1" fmla="*/ 0 h 49"/>
                  <a:gd name="T2" fmla="*/ 0 w 24"/>
                  <a:gd name="T3" fmla="*/ 0 h 49"/>
                  <a:gd name="T4" fmla="*/ 0 w 24"/>
                  <a:gd name="T5" fmla="*/ 0 h 49"/>
                  <a:gd name="T6" fmla="*/ 0 w 24"/>
                  <a:gd name="T7" fmla="*/ 0 h 49"/>
                  <a:gd name="T8" fmla="*/ 0 w 24"/>
                  <a:gd name="T9" fmla="*/ 0 h 49"/>
                  <a:gd name="T10" fmla="*/ 0 w 24"/>
                  <a:gd name="T11" fmla="*/ 0 h 49"/>
                  <a:gd name="T12" fmla="*/ 0 w 24"/>
                  <a:gd name="T13" fmla="*/ 0 h 49"/>
                  <a:gd name="T14" fmla="*/ 0 w 24"/>
                  <a:gd name="T15" fmla="*/ 0 h 49"/>
                  <a:gd name="T16" fmla="*/ 0 w 24"/>
                  <a:gd name="T17" fmla="*/ 0 h 49"/>
                  <a:gd name="T18" fmla="*/ 0 w 24"/>
                  <a:gd name="T19" fmla="*/ 0 h 49"/>
                  <a:gd name="T20" fmla="*/ 0 w 24"/>
                  <a:gd name="T21" fmla="*/ 0 h 49"/>
                  <a:gd name="T22" fmla="*/ 0 w 24"/>
                  <a:gd name="T23" fmla="*/ 0 h 49"/>
                  <a:gd name="T24" fmla="*/ 0 w 24"/>
                  <a:gd name="T25" fmla="*/ 0 h 49"/>
                  <a:gd name="T26" fmla="*/ 0 w 24"/>
                  <a:gd name="T27" fmla="*/ 0 h 49"/>
                  <a:gd name="T28" fmla="*/ 0 w 24"/>
                  <a:gd name="T29" fmla="*/ 0 h 49"/>
                  <a:gd name="T30" fmla="*/ 0 w 24"/>
                  <a:gd name="T31" fmla="*/ 0 h 49"/>
                  <a:gd name="T32" fmla="*/ 0 w 24"/>
                  <a:gd name="T33" fmla="*/ 0 h 49"/>
                  <a:gd name="T34" fmla="*/ 0 w 24"/>
                  <a:gd name="T35" fmla="*/ 0 h 49"/>
                  <a:gd name="T36" fmla="*/ 0 w 24"/>
                  <a:gd name="T37" fmla="*/ 0 h 49"/>
                  <a:gd name="T38" fmla="*/ 0 w 24"/>
                  <a:gd name="T39" fmla="*/ 0 h 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
                  <a:gd name="T61" fmla="*/ 0 h 49"/>
                  <a:gd name="T62" fmla="*/ 24 w 24"/>
                  <a:gd name="T63" fmla="*/ 49 h 4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 h="49">
                    <a:moveTo>
                      <a:pt x="17" y="0"/>
                    </a:moveTo>
                    <a:lnTo>
                      <a:pt x="21" y="5"/>
                    </a:lnTo>
                    <a:lnTo>
                      <a:pt x="23" y="12"/>
                    </a:lnTo>
                    <a:lnTo>
                      <a:pt x="24" y="18"/>
                    </a:lnTo>
                    <a:lnTo>
                      <a:pt x="24" y="24"/>
                    </a:lnTo>
                    <a:lnTo>
                      <a:pt x="23" y="30"/>
                    </a:lnTo>
                    <a:lnTo>
                      <a:pt x="21" y="36"/>
                    </a:lnTo>
                    <a:lnTo>
                      <a:pt x="18" y="41"/>
                    </a:lnTo>
                    <a:lnTo>
                      <a:pt x="16" y="45"/>
                    </a:lnTo>
                    <a:lnTo>
                      <a:pt x="9" y="49"/>
                    </a:lnTo>
                    <a:lnTo>
                      <a:pt x="4" y="48"/>
                    </a:lnTo>
                    <a:lnTo>
                      <a:pt x="1" y="43"/>
                    </a:lnTo>
                    <a:lnTo>
                      <a:pt x="0" y="38"/>
                    </a:lnTo>
                    <a:lnTo>
                      <a:pt x="0" y="30"/>
                    </a:lnTo>
                    <a:lnTo>
                      <a:pt x="3" y="19"/>
                    </a:lnTo>
                    <a:lnTo>
                      <a:pt x="4" y="13"/>
                    </a:lnTo>
                    <a:lnTo>
                      <a:pt x="8" y="8"/>
                    </a:lnTo>
                    <a:lnTo>
                      <a:pt x="13" y="3"/>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86" name="Freeform 135"/>
              <p:cNvSpPr>
                <a:spLocks/>
              </p:cNvSpPr>
              <p:nvPr/>
            </p:nvSpPr>
            <p:spPr bwMode="auto">
              <a:xfrm>
                <a:off x="5073" y="2700"/>
                <a:ext cx="8" cy="39"/>
              </a:xfrm>
              <a:custGeom>
                <a:avLst/>
                <a:gdLst>
                  <a:gd name="T0" fmla="*/ 1 w 16"/>
                  <a:gd name="T1" fmla="*/ 0 h 79"/>
                  <a:gd name="T2" fmla="*/ 1 w 16"/>
                  <a:gd name="T3" fmla="*/ 0 h 79"/>
                  <a:gd name="T4" fmla="*/ 1 w 16"/>
                  <a:gd name="T5" fmla="*/ 0 h 79"/>
                  <a:gd name="T6" fmla="*/ 1 w 16"/>
                  <a:gd name="T7" fmla="*/ 0 h 79"/>
                  <a:gd name="T8" fmla="*/ 1 w 16"/>
                  <a:gd name="T9" fmla="*/ 0 h 79"/>
                  <a:gd name="T10" fmla="*/ 1 w 16"/>
                  <a:gd name="T11" fmla="*/ 0 h 79"/>
                  <a:gd name="T12" fmla="*/ 1 w 16"/>
                  <a:gd name="T13" fmla="*/ 0 h 79"/>
                  <a:gd name="T14" fmla="*/ 1 w 16"/>
                  <a:gd name="T15" fmla="*/ 0 h 79"/>
                  <a:gd name="T16" fmla="*/ 1 w 16"/>
                  <a:gd name="T17" fmla="*/ 0 h 79"/>
                  <a:gd name="T18" fmla="*/ 1 w 16"/>
                  <a:gd name="T19" fmla="*/ 0 h 79"/>
                  <a:gd name="T20" fmla="*/ 1 w 16"/>
                  <a:gd name="T21" fmla="*/ 0 h 79"/>
                  <a:gd name="T22" fmla="*/ 1 w 16"/>
                  <a:gd name="T23" fmla="*/ 0 h 79"/>
                  <a:gd name="T24" fmla="*/ 1 w 16"/>
                  <a:gd name="T25" fmla="*/ 0 h 79"/>
                  <a:gd name="T26" fmla="*/ 1 w 16"/>
                  <a:gd name="T27" fmla="*/ 0 h 79"/>
                  <a:gd name="T28" fmla="*/ 1 w 16"/>
                  <a:gd name="T29" fmla="*/ 0 h 79"/>
                  <a:gd name="T30" fmla="*/ 1 w 16"/>
                  <a:gd name="T31" fmla="*/ 0 h 79"/>
                  <a:gd name="T32" fmla="*/ 1 w 16"/>
                  <a:gd name="T33" fmla="*/ 0 h 79"/>
                  <a:gd name="T34" fmla="*/ 1 w 16"/>
                  <a:gd name="T35" fmla="*/ 0 h 79"/>
                  <a:gd name="T36" fmla="*/ 1 w 16"/>
                  <a:gd name="T37" fmla="*/ 0 h 79"/>
                  <a:gd name="T38" fmla="*/ 1 w 16"/>
                  <a:gd name="T39" fmla="*/ 0 h 79"/>
                  <a:gd name="T40" fmla="*/ 1 w 16"/>
                  <a:gd name="T41" fmla="*/ 0 h 79"/>
                  <a:gd name="T42" fmla="*/ 1 w 16"/>
                  <a:gd name="T43" fmla="*/ 0 h 79"/>
                  <a:gd name="T44" fmla="*/ 1 w 16"/>
                  <a:gd name="T45" fmla="*/ 0 h 79"/>
                  <a:gd name="T46" fmla="*/ 1 w 16"/>
                  <a:gd name="T47" fmla="*/ 0 h 79"/>
                  <a:gd name="T48" fmla="*/ 1 w 16"/>
                  <a:gd name="T49" fmla="*/ 0 h 79"/>
                  <a:gd name="T50" fmla="*/ 1 w 16"/>
                  <a:gd name="T51" fmla="*/ 0 h 79"/>
                  <a:gd name="T52" fmla="*/ 1 w 16"/>
                  <a:gd name="T53" fmla="*/ 0 h 79"/>
                  <a:gd name="T54" fmla="*/ 0 w 16"/>
                  <a:gd name="T55" fmla="*/ 0 h 79"/>
                  <a:gd name="T56" fmla="*/ 0 w 16"/>
                  <a:gd name="T57" fmla="*/ 0 h 79"/>
                  <a:gd name="T58" fmla="*/ 0 w 16"/>
                  <a:gd name="T59" fmla="*/ 0 h 79"/>
                  <a:gd name="T60" fmla="*/ 0 w 16"/>
                  <a:gd name="T61" fmla="*/ 0 h 79"/>
                  <a:gd name="T62" fmla="*/ 0 w 16"/>
                  <a:gd name="T63" fmla="*/ 0 h 79"/>
                  <a:gd name="T64" fmla="*/ 1 w 16"/>
                  <a:gd name="T65" fmla="*/ 0 h 79"/>
                  <a:gd name="T66" fmla="*/ 1 w 16"/>
                  <a:gd name="T67" fmla="*/ 0 h 7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
                  <a:gd name="T103" fmla="*/ 0 h 79"/>
                  <a:gd name="T104" fmla="*/ 16 w 16"/>
                  <a:gd name="T105" fmla="*/ 79 h 7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 h="79">
                    <a:moveTo>
                      <a:pt x="1" y="0"/>
                    </a:moveTo>
                    <a:lnTo>
                      <a:pt x="3" y="2"/>
                    </a:lnTo>
                    <a:lnTo>
                      <a:pt x="4" y="7"/>
                    </a:lnTo>
                    <a:lnTo>
                      <a:pt x="6" y="11"/>
                    </a:lnTo>
                    <a:lnTo>
                      <a:pt x="8" y="16"/>
                    </a:lnTo>
                    <a:lnTo>
                      <a:pt x="10" y="21"/>
                    </a:lnTo>
                    <a:lnTo>
                      <a:pt x="12" y="28"/>
                    </a:lnTo>
                    <a:lnTo>
                      <a:pt x="13" y="35"/>
                    </a:lnTo>
                    <a:lnTo>
                      <a:pt x="15" y="42"/>
                    </a:lnTo>
                    <a:lnTo>
                      <a:pt x="15" y="47"/>
                    </a:lnTo>
                    <a:lnTo>
                      <a:pt x="16" y="53"/>
                    </a:lnTo>
                    <a:lnTo>
                      <a:pt x="15" y="59"/>
                    </a:lnTo>
                    <a:lnTo>
                      <a:pt x="15" y="65"/>
                    </a:lnTo>
                    <a:lnTo>
                      <a:pt x="13" y="68"/>
                    </a:lnTo>
                    <a:lnTo>
                      <a:pt x="10" y="72"/>
                    </a:lnTo>
                    <a:lnTo>
                      <a:pt x="7" y="75"/>
                    </a:lnTo>
                    <a:lnTo>
                      <a:pt x="3" y="79"/>
                    </a:lnTo>
                    <a:lnTo>
                      <a:pt x="4" y="73"/>
                    </a:lnTo>
                    <a:lnTo>
                      <a:pt x="5" y="68"/>
                    </a:lnTo>
                    <a:lnTo>
                      <a:pt x="5" y="63"/>
                    </a:lnTo>
                    <a:lnTo>
                      <a:pt x="6" y="59"/>
                    </a:lnTo>
                    <a:lnTo>
                      <a:pt x="5" y="53"/>
                    </a:lnTo>
                    <a:lnTo>
                      <a:pt x="5" y="48"/>
                    </a:lnTo>
                    <a:lnTo>
                      <a:pt x="5" y="43"/>
                    </a:lnTo>
                    <a:lnTo>
                      <a:pt x="4" y="38"/>
                    </a:lnTo>
                    <a:lnTo>
                      <a:pt x="3" y="32"/>
                    </a:lnTo>
                    <a:lnTo>
                      <a:pt x="2" y="28"/>
                    </a:lnTo>
                    <a:lnTo>
                      <a:pt x="0" y="23"/>
                    </a:lnTo>
                    <a:lnTo>
                      <a:pt x="0" y="18"/>
                    </a:lnTo>
                    <a:lnTo>
                      <a:pt x="0" y="13"/>
                    </a:lnTo>
                    <a:lnTo>
                      <a:pt x="0" y="9"/>
                    </a:lnTo>
                    <a:lnTo>
                      <a:pt x="0" y="5"/>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87" name="Freeform 136"/>
              <p:cNvSpPr>
                <a:spLocks/>
              </p:cNvSpPr>
              <p:nvPr/>
            </p:nvSpPr>
            <p:spPr bwMode="auto">
              <a:xfrm>
                <a:off x="4451" y="2702"/>
                <a:ext cx="8" cy="6"/>
              </a:xfrm>
              <a:custGeom>
                <a:avLst/>
                <a:gdLst>
                  <a:gd name="T0" fmla="*/ 1 w 14"/>
                  <a:gd name="T1" fmla="*/ 0 h 10"/>
                  <a:gd name="T2" fmla="*/ 1 w 14"/>
                  <a:gd name="T3" fmla="*/ 0 h 10"/>
                  <a:gd name="T4" fmla="*/ 1 w 14"/>
                  <a:gd name="T5" fmla="*/ 1 h 10"/>
                  <a:gd name="T6" fmla="*/ 1 w 14"/>
                  <a:gd name="T7" fmla="*/ 1 h 10"/>
                  <a:gd name="T8" fmla="*/ 1 w 14"/>
                  <a:gd name="T9" fmla="*/ 1 h 10"/>
                  <a:gd name="T10" fmla="*/ 1 w 14"/>
                  <a:gd name="T11" fmla="*/ 1 h 10"/>
                  <a:gd name="T12" fmla="*/ 1 w 14"/>
                  <a:gd name="T13" fmla="*/ 1 h 10"/>
                  <a:gd name="T14" fmla="*/ 1 w 14"/>
                  <a:gd name="T15" fmla="*/ 1 h 10"/>
                  <a:gd name="T16" fmla="*/ 1 w 14"/>
                  <a:gd name="T17" fmla="*/ 1 h 10"/>
                  <a:gd name="T18" fmla="*/ 0 w 14"/>
                  <a:gd name="T19" fmla="*/ 1 h 10"/>
                  <a:gd name="T20" fmla="*/ 1 w 14"/>
                  <a:gd name="T21" fmla="*/ 0 h 10"/>
                  <a:gd name="T22" fmla="*/ 1 w 14"/>
                  <a:gd name="T23" fmla="*/ 0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
                  <a:gd name="T37" fmla="*/ 0 h 10"/>
                  <a:gd name="T38" fmla="*/ 14 w 14"/>
                  <a:gd name="T39" fmla="*/ 10 h 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 h="10">
                    <a:moveTo>
                      <a:pt x="2" y="0"/>
                    </a:moveTo>
                    <a:lnTo>
                      <a:pt x="4" y="0"/>
                    </a:lnTo>
                    <a:lnTo>
                      <a:pt x="7" y="3"/>
                    </a:lnTo>
                    <a:lnTo>
                      <a:pt x="9" y="4"/>
                    </a:lnTo>
                    <a:lnTo>
                      <a:pt x="14" y="5"/>
                    </a:lnTo>
                    <a:lnTo>
                      <a:pt x="11" y="8"/>
                    </a:lnTo>
                    <a:lnTo>
                      <a:pt x="9" y="10"/>
                    </a:lnTo>
                    <a:lnTo>
                      <a:pt x="7" y="10"/>
                    </a:lnTo>
                    <a:lnTo>
                      <a:pt x="4" y="10"/>
                    </a:lnTo>
                    <a:lnTo>
                      <a:pt x="0" y="5"/>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88" name="Freeform 137"/>
              <p:cNvSpPr>
                <a:spLocks/>
              </p:cNvSpPr>
              <p:nvPr/>
            </p:nvSpPr>
            <p:spPr bwMode="auto">
              <a:xfrm>
                <a:off x="5085" y="2705"/>
                <a:ext cx="8" cy="23"/>
              </a:xfrm>
              <a:custGeom>
                <a:avLst/>
                <a:gdLst>
                  <a:gd name="T0" fmla="*/ 0 w 17"/>
                  <a:gd name="T1" fmla="*/ 0 h 45"/>
                  <a:gd name="T2" fmla="*/ 0 w 17"/>
                  <a:gd name="T3" fmla="*/ 1 h 45"/>
                  <a:gd name="T4" fmla="*/ 0 w 17"/>
                  <a:gd name="T5" fmla="*/ 1 h 45"/>
                  <a:gd name="T6" fmla="*/ 0 w 17"/>
                  <a:gd name="T7" fmla="*/ 1 h 45"/>
                  <a:gd name="T8" fmla="*/ 0 w 17"/>
                  <a:gd name="T9" fmla="*/ 1 h 45"/>
                  <a:gd name="T10" fmla="*/ 0 w 17"/>
                  <a:gd name="T11" fmla="*/ 1 h 45"/>
                  <a:gd name="T12" fmla="*/ 0 w 17"/>
                  <a:gd name="T13" fmla="*/ 1 h 45"/>
                  <a:gd name="T14" fmla="*/ 0 w 17"/>
                  <a:gd name="T15" fmla="*/ 1 h 45"/>
                  <a:gd name="T16" fmla="*/ 0 w 17"/>
                  <a:gd name="T17" fmla="*/ 1 h 45"/>
                  <a:gd name="T18" fmla="*/ 0 w 17"/>
                  <a:gd name="T19" fmla="*/ 1 h 45"/>
                  <a:gd name="T20" fmla="*/ 0 w 17"/>
                  <a:gd name="T21" fmla="*/ 1 h 45"/>
                  <a:gd name="T22" fmla="*/ 0 w 17"/>
                  <a:gd name="T23" fmla="*/ 1 h 45"/>
                  <a:gd name="T24" fmla="*/ 0 w 17"/>
                  <a:gd name="T25" fmla="*/ 1 h 45"/>
                  <a:gd name="T26" fmla="*/ 0 w 17"/>
                  <a:gd name="T27" fmla="*/ 1 h 45"/>
                  <a:gd name="T28" fmla="*/ 0 w 17"/>
                  <a:gd name="T29" fmla="*/ 1 h 45"/>
                  <a:gd name="T30" fmla="*/ 0 w 17"/>
                  <a:gd name="T31" fmla="*/ 1 h 45"/>
                  <a:gd name="T32" fmla="*/ 0 w 17"/>
                  <a:gd name="T33" fmla="*/ 1 h 45"/>
                  <a:gd name="T34" fmla="*/ 0 w 17"/>
                  <a:gd name="T35" fmla="*/ 1 h 45"/>
                  <a:gd name="T36" fmla="*/ 0 w 17"/>
                  <a:gd name="T37" fmla="*/ 0 h 45"/>
                  <a:gd name="T38" fmla="*/ 0 w 17"/>
                  <a:gd name="T39" fmla="*/ 0 h 4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
                  <a:gd name="T61" fmla="*/ 0 h 45"/>
                  <a:gd name="T62" fmla="*/ 17 w 17"/>
                  <a:gd name="T63" fmla="*/ 45 h 4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 h="45">
                    <a:moveTo>
                      <a:pt x="15" y="0"/>
                    </a:moveTo>
                    <a:lnTo>
                      <a:pt x="16" y="5"/>
                    </a:lnTo>
                    <a:lnTo>
                      <a:pt x="17" y="11"/>
                    </a:lnTo>
                    <a:lnTo>
                      <a:pt x="17" y="18"/>
                    </a:lnTo>
                    <a:lnTo>
                      <a:pt x="17" y="23"/>
                    </a:lnTo>
                    <a:lnTo>
                      <a:pt x="15" y="28"/>
                    </a:lnTo>
                    <a:lnTo>
                      <a:pt x="15" y="34"/>
                    </a:lnTo>
                    <a:lnTo>
                      <a:pt x="13" y="38"/>
                    </a:lnTo>
                    <a:lnTo>
                      <a:pt x="11" y="42"/>
                    </a:lnTo>
                    <a:lnTo>
                      <a:pt x="7" y="45"/>
                    </a:lnTo>
                    <a:lnTo>
                      <a:pt x="3" y="42"/>
                    </a:lnTo>
                    <a:lnTo>
                      <a:pt x="1" y="38"/>
                    </a:lnTo>
                    <a:lnTo>
                      <a:pt x="0" y="33"/>
                    </a:lnTo>
                    <a:lnTo>
                      <a:pt x="0" y="25"/>
                    </a:lnTo>
                    <a:lnTo>
                      <a:pt x="0" y="16"/>
                    </a:lnTo>
                    <a:lnTo>
                      <a:pt x="3" y="10"/>
                    </a:lnTo>
                    <a:lnTo>
                      <a:pt x="8" y="7"/>
                    </a:lnTo>
                    <a:lnTo>
                      <a:pt x="13" y="5"/>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89" name="Freeform 138"/>
              <p:cNvSpPr>
                <a:spLocks/>
              </p:cNvSpPr>
              <p:nvPr/>
            </p:nvSpPr>
            <p:spPr bwMode="auto">
              <a:xfrm>
                <a:off x="4469" y="2709"/>
                <a:ext cx="40" cy="17"/>
              </a:xfrm>
              <a:custGeom>
                <a:avLst/>
                <a:gdLst>
                  <a:gd name="T0" fmla="*/ 1 w 79"/>
                  <a:gd name="T1" fmla="*/ 0 h 35"/>
                  <a:gd name="T2" fmla="*/ 1 w 79"/>
                  <a:gd name="T3" fmla="*/ 0 h 35"/>
                  <a:gd name="T4" fmla="*/ 1 w 79"/>
                  <a:gd name="T5" fmla="*/ 0 h 35"/>
                  <a:gd name="T6" fmla="*/ 1 w 79"/>
                  <a:gd name="T7" fmla="*/ 0 h 35"/>
                  <a:gd name="T8" fmla="*/ 1 w 79"/>
                  <a:gd name="T9" fmla="*/ 0 h 35"/>
                  <a:gd name="T10" fmla="*/ 1 w 79"/>
                  <a:gd name="T11" fmla="*/ 0 h 35"/>
                  <a:gd name="T12" fmla="*/ 1 w 79"/>
                  <a:gd name="T13" fmla="*/ 0 h 35"/>
                  <a:gd name="T14" fmla="*/ 1 w 79"/>
                  <a:gd name="T15" fmla="*/ 0 h 35"/>
                  <a:gd name="T16" fmla="*/ 1 w 79"/>
                  <a:gd name="T17" fmla="*/ 0 h 35"/>
                  <a:gd name="T18" fmla="*/ 1 w 79"/>
                  <a:gd name="T19" fmla="*/ 0 h 35"/>
                  <a:gd name="T20" fmla="*/ 1 w 79"/>
                  <a:gd name="T21" fmla="*/ 0 h 35"/>
                  <a:gd name="T22" fmla="*/ 1 w 79"/>
                  <a:gd name="T23" fmla="*/ 0 h 35"/>
                  <a:gd name="T24" fmla="*/ 1 w 79"/>
                  <a:gd name="T25" fmla="*/ 0 h 35"/>
                  <a:gd name="T26" fmla="*/ 1 w 79"/>
                  <a:gd name="T27" fmla="*/ 0 h 35"/>
                  <a:gd name="T28" fmla="*/ 1 w 79"/>
                  <a:gd name="T29" fmla="*/ 0 h 35"/>
                  <a:gd name="T30" fmla="*/ 1 w 79"/>
                  <a:gd name="T31" fmla="*/ 0 h 35"/>
                  <a:gd name="T32" fmla="*/ 1 w 79"/>
                  <a:gd name="T33" fmla="*/ 0 h 35"/>
                  <a:gd name="T34" fmla="*/ 1 w 79"/>
                  <a:gd name="T35" fmla="*/ 0 h 35"/>
                  <a:gd name="T36" fmla="*/ 1 w 79"/>
                  <a:gd name="T37" fmla="*/ 0 h 35"/>
                  <a:gd name="T38" fmla="*/ 1 w 79"/>
                  <a:gd name="T39" fmla="*/ 0 h 35"/>
                  <a:gd name="T40" fmla="*/ 1 w 79"/>
                  <a:gd name="T41" fmla="*/ 0 h 35"/>
                  <a:gd name="T42" fmla="*/ 1 w 79"/>
                  <a:gd name="T43" fmla="*/ 0 h 35"/>
                  <a:gd name="T44" fmla="*/ 1 w 79"/>
                  <a:gd name="T45" fmla="*/ 0 h 35"/>
                  <a:gd name="T46" fmla="*/ 1 w 79"/>
                  <a:gd name="T47" fmla="*/ 0 h 35"/>
                  <a:gd name="T48" fmla="*/ 1 w 79"/>
                  <a:gd name="T49" fmla="*/ 0 h 35"/>
                  <a:gd name="T50" fmla="*/ 1 w 79"/>
                  <a:gd name="T51" fmla="*/ 0 h 35"/>
                  <a:gd name="T52" fmla="*/ 1 w 79"/>
                  <a:gd name="T53" fmla="*/ 0 h 35"/>
                  <a:gd name="T54" fmla="*/ 1 w 79"/>
                  <a:gd name="T55" fmla="*/ 0 h 35"/>
                  <a:gd name="T56" fmla="*/ 1 w 79"/>
                  <a:gd name="T57" fmla="*/ 0 h 35"/>
                  <a:gd name="T58" fmla="*/ 0 w 79"/>
                  <a:gd name="T59" fmla="*/ 0 h 35"/>
                  <a:gd name="T60" fmla="*/ 0 w 79"/>
                  <a:gd name="T61" fmla="*/ 0 h 35"/>
                  <a:gd name="T62" fmla="*/ 1 w 79"/>
                  <a:gd name="T63" fmla="*/ 0 h 35"/>
                  <a:gd name="T64" fmla="*/ 1 w 79"/>
                  <a:gd name="T65" fmla="*/ 0 h 35"/>
                  <a:gd name="T66" fmla="*/ 1 w 79"/>
                  <a:gd name="T67" fmla="*/ 0 h 3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9"/>
                  <a:gd name="T103" fmla="*/ 0 h 35"/>
                  <a:gd name="T104" fmla="*/ 79 w 79"/>
                  <a:gd name="T105" fmla="*/ 35 h 3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9" h="35">
                    <a:moveTo>
                      <a:pt x="4" y="0"/>
                    </a:moveTo>
                    <a:lnTo>
                      <a:pt x="9" y="1"/>
                    </a:lnTo>
                    <a:lnTo>
                      <a:pt x="13" y="3"/>
                    </a:lnTo>
                    <a:lnTo>
                      <a:pt x="19" y="6"/>
                    </a:lnTo>
                    <a:lnTo>
                      <a:pt x="24" y="7"/>
                    </a:lnTo>
                    <a:lnTo>
                      <a:pt x="28" y="8"/>
                    </a:lnTo>
                    <a:lnTo>
                      <a:pt x="35" y="10"/>
                    </a:lnTo>
                    <a:lnTo>
                      <a:pt x="39" y="11"/>
                    </a:lnTo>
                    <a:lnTo>
                      <a:pt x="44" y="13"/>
                    </a:lnTo>
                    <a:lnTo>
                      <a:pt x="49" y="14"/>
                    </a:lnTo>
                    <a:lnTo>
                      <a:pt x="55" y="15"/>
                    </a:lnTo>
                    <a:lnTo>
                      <a:pt x="59" y="18"/>
                    </a:lnTo>
                    <a:lnTo>
                      <a:pt x="64" y="20"/>
                    </a:lnTo>
                    <a:lnTo>
                      <a:pt x="68" y="22"/>
                    </a:lnTo>
                    <a:lnTo>
                      <a:pt x="72" y="27"/>
                    </a:lnTo>
                    <a:lnTo>
                      <a:pt x="75" y="30"/>
                    </a:lnTo>
                    <a:lnTo>
                      <a:pt x="79" y="35"/>
                    </a:lnTo>
                    <a:lnTo>
                      <a:pt x="74" y="33"/>
                    </a:lnTo>
                    <a:lnTo>
                      <a:pt x="69" y="32"/>
                    </a:lnTo>
                    <a:lnTo>
                      <a:pt x="62" y="30"/>
                    </a:lnTo>
                    <a:lnTo>
                      <a:pt x="57" y="30"/>
                    </a:lnTo>
                    <a:lnTo>
                      <a:pt x="48" y="28"/>
                    </a:lnTo>
                    <a:lnTo>
                      <a:pt x="41" y="26"/>
                    </a:lnTo>
                    <a:lnTo>
                      <a:pt x="33" y="25"/>
                    </a:lnTo>
                    <a:lnTo>
                      <a:pt x="26" y="22"/>
                    </a:lnTo>
                    <a:lnTo>
                      <a:pt x="19" y="20"/>
                    </a:lnTo>
                    <a:lnTo>
                      <a:pt x="11" y="18"/>
                    </a:lnTo>
                    <a:lnTo>
                      <a:pt x="7" y="15"/>
                    </a:lnTo>
                    <a:lnTo>
                      <a:pt x="3" y="13"/>
                    </a:lnTo>
                    <a:lnTo>
                      <a:pt x="0" y="10"/>
                    </a:lnTo>
                    <a:lnTo>
                      <a:pt x="0" y="7"/>
                    </a:lnTo>
                    <a:lnTo>
                      <a:pt x="1" y="3"/>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sp>
            <p:nvSpPr>
              <p:cNvPr id="6290" name="Freeform 139"/>
              <p:cNvSpPr>
                <a:spLocks/>
              </p:cNvSpPr>
              <p:nvPr/>
            </p:nvSpPr>
            <p:spPr bwMode="auto">
              <a:xfrm>
                <a:off x="4510" y="2722"/>
                <a:ext cx="8" cy="6"/>
              </a:xfrm>
              <a:custGeom>
                <a:avLst/>
                <a:gdLst>
                  <a:gd name="T0" fmla="*/ 1 w 16"/>
                  <a:gd name="T1" fmla="*/ 0 h 11"/>
                  <a:gd name="T2" fmla="*/ 1 w 16"/>
                  <a:gd name="T3" fmla="*/ 1 h 11"/>
                  <a:gd name="T4" fmla="*/ 1 w 16"/>
                  <a:gd name="T5" fmla="*/ 1 h 11"/>
                  <a:gd name="T6" fmla="*/ 1 w 16"/>
                  <a:gd name="T7" fmla="*/ 1 h 11"/>
                  <a:gd name="T8" fmla="*/ 1 w 16"/>
                  <a:gd name="T9" fmla="*/ 1 h 11"/>
                  <a:gd name="T10" fmla="*/ 0 w 16"/>
                  <a:gd name="T11" fmla="*/ 1 h 11"/>
                  <a:gd name="T12" fmla="*/ 0 w 16"/>
                  <a:gd name="T13" fmla="*/ 1 h 11"/>
                  <a:gd name="T14" fmla="*/ 1 w 16"/>
                  <a:gd name="T15" fmla="*/ 1 h 11"/>
                  <a:gd name="T16" fmla="*/ 1 w 16"/>
                  <a:gd name="T17" fmla="*/ 0 h 11"/>
                  <a:gd name="T18" fmla="*/ 1 w 16"/>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7" y="0"/>
                    </a:moveTo>
                    <a:lnTo>
                      <a:pt x="12" y="5"/>
                    </a:lnTo>
                    <a:lnTo>
                      <a:pt x="16" y="8"/>
                    </a:lnTo>
                    <a:lnTo>
                      <a:pt x="8" y="11"/>
                    </a:lnTo>
                    <a:lnTo>
                      <a:pt x="2" y="10"/>
                    </a:lnTo>
                    <a:lnTo>
                      <a:pt x="0" y="7"/>
                    </a:lnTo>
                    <a:lnTo>
                      <a:pt x="0" y="5"/>
                    </a:lnTo>
                    <a:lnTo>
                      <a:pt x="2" y="2"/>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L"/>
              </a:p>
            </p:txBody>
          </p:sp>
        </p:grpSp>
        <p:sp>
          <p:nvSpPr>
            <p:cNvPr id="6158" name="Text Box 140"/>
            <p:cNvSpPr txBox="1">
              <a:spLocks noChangeArrowheads="1"/>
            </p:cNvSpPr>
            <p:nvPr/>
          </p:nvSpPr>
          <p:spPr bwMode="auto">
            <a:xfrm>
              <a:off x="3999" y="2969"/>
              <a:ext cx="1643"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a:solidFill>
                    <a:schemeClr val="tx1"/>
                  </a:solidFill>
                  <a:latin typeface="Arial" charset="0"/>
                </a:defRPr>
              </a:lvl1pPr>
              <a:lvl2pPr marL="742950" indent="-285750" eaLnBrk="0" hangingPunct="0">
                <a:defRPr kumimoji="1" sz="3600">
                  <a:solidFill>
                    <a:schemeClr val="tx1"/>
                  </a:solidFill>
                  <a:latin typeface="Arial" charset="0"/>
                </a:defRPr>
              </a:lvl2pPr>
              <a:lvl3pPr marL="1143000" indent="-228600" eaLnBrk="0" hangingPunct="0">
                <a:defRPr kumimoji="1" sz="3600">
                  <a:solidFill>
                    <a:schemeClr val="tx1"/>
                  </a:solidFill>
                  <a:latin typeface="Arial" charset="0"/>
                </a:defRPr>
              </a:lvl3pPr>
              <a:lvl4pPr marL="1600200" indent="-228600" eaLnBrk="0" hangingPunct="0">
                <a:defRPr kumimoji="1" sz="3600">
                  <a:solidFill>
                    <a:schemeClr val="tx1"/>
                  </a:solidFill>
                  <a:latin typeface="Arial" charset="0"/>
                </a:defRPr>
              </a:lvl4pPr>
              <a:lvl5pPr marL="2057400" indent="-228600" eaLnBrk="0" hangingPunct="0">
                <a:defRPr kumimoji="1" sz="3600">
                  <a:solidFill>
                    <a:schemeClr val="tx1"/>
                  </a:solidFill>
                  <a:latin typeface="Arial" charset="0"/>
                </a:defRPr>
              </a:lvl5pPr>
              <a:lvl6pPr marL="2514600" indent="-228600" algn="ctr" eaLnBrk="0" fontAlgn="base" hangingPunct="0">
                <a:spcBef>
                  <a:spcPct val="0"/>
                </a:spcBef>
                <a:spcAft>
                  <a:spcPct val="0"/>
                </a:spcAft>
                <a:defRPr kumimoji="1" sz="3600">
                  <a:solidFill>
                    <a:schemeClr val="tx1"/>
                  </a:solidFill>
                  <a:latin typeface="Arial" charset="0"/>
                </a:defRPr>
              </a:lvl6pPr>
              <a:lvl7pPr marL="2971800" indent="-228600" algn="ctr" eaLnBrk="0" fontAlgn="base" hangingPunct="0">
                <a:spcBef>
                  <a:spcPct val="0"/>
                </a:spcBef>
                <a:spcAft>
                  <a:spcPct val="0"/>
                </a:spcAft>
                <a:defRPr kumimoji="1" sz="3600">
                  <a:solidFill>
                    <a:schemeClr val="tx1"/>
                  </a:solidFill>
                  <a:latin typeface="Arial" charset="0"/>
                </a:defRPr>
              </a:lvl7pPr>
              <a:lvl8pPr marL="3429000" indent="-228600" algn="ctr" eaLnBrk="0" fontAlgn="base" hangingPunct="0">
                <a:spcBef>
                  <a:spcPct val="0"/>
                </a:spcBef>
                <a:spcAft>
                  <a:spcPct val="0"/>
                </a:spcAft>
                <a:defRPr kumimoji="1" sz="3600">
                  <a:solidFill>
                    <a:schemeClr val="tx1"/>
                  </a:solidFill>
                  <a:latin typeface="Arial" charset="0"/>
                </a:defRPr>
              </a:lvl8pPr>
              <a:lvl9pPr marL="3886200" indent="-228600" algn="ctr" eaLnBrk="0" fontAlgn="base" hangingPunct="0">
                <a:spcBef>
                  <a:spcPct val="0"/>
                </a:spcBef>
                <a:spcAft>
                  <a:spcPct val="0"/>
                </a:spcAft>
                <a:defRPr kumimoji="1" sz="3600">
                  <a:solidFill>
                    <a:schemeClr val="tx1"/>
                  </a:solidFill>
                  <a:latin typeface="Arial" charset="0"/>
                </a:defRPr>
              </a:lvl9pPr>
            </a:lstStyle>
            <a:p>
              <a:pPr eaLnBrk="1" hangingPunct="1">
                <a:spcBef>
                  <a:spcPct val="20000"/>
                </a:spcBef>
              </a:pPr>
              <a:r>
                <a:rPr kumimoji="0" lang="es-MX" altLang="es-CL" sz="1400" b="1" dirty="0">
                  <a:solidFill>
                    <a:schemeClr val="tx2"/>
                  </a:solidFill>
                  <a:latin typeface="Tahoma" pitchFamily="34" charset="0"/>
                </a:rPr>
                <a:t>La organización “</a:t>
              </a:r>
              <a:r>
                <a:rPr kumimoji="0" lang="es-MX" altLang="es-CL" sz="1400" b="1" dirty="0">
                  <a:solidFill>
                    <a:schemeClr val="tx2"/>
                  </a:solidFill>
                  <a:highlight>
                    <a:srgbClr val="FFFF00"/>
                  </a:highlight>
                  <a:latin typeface="Tahoma" pitchFamily="34" charset="0"/>
                </a:rPr>
                <a:t>gestiona</a:t>
              </a:r>
              <a:r>
                <a:rPr kumimoji="0" lang="es-MX" altLang="es-CL" sz="1400" b="1" dirty="0">
                  <a:solidFill>
                    <a:schemeClr val="tx2"/>
                  </a:solidFill>
                  <a:latin typeface="Tahoma" pitchFamily="34" charset="0"/>
                </a:rPr>
                <a:t>”</a:t>
              </a:r>
            </a:p>
            <a:p>
              <a:pPr eaLnBrk="1" hangingPunct="1">
                <a:spcBef>
                  <a:spcPct val="20000"/>
                </a:spcBef>
              </a:pPr>
              <a:r>
                <a:rPr kumimoji="0" lang="es-MX" altLang="es-CL" sz="1400" b="1" dirty="0">
                  <a:solidFill>
                    <a:schemeClr val="tx2"/>
                  </a:solidFill>
                  <a:latin typeface="Tahoma" pitchFamily="34" charset="0"/>
                </a:rPr>
                <a:t>la Calidad.</a:t>
              </a:r>
              <a:endParaRPr kumimoji="0" lang="es-ES" altLang="es-CL" sz="1400" b="1" dirty="0">
                <a:solidFill>
                  <a:schemeClr val="tx2"/>
                </a:solidFill>
                <a:latin typeface="Tahoma" pitchFamily="34" charset="0"/>
              </a:endParaRPr>
            </a:p>
          </p:txBody>
        </p:sp>
      </p:grpSp>
      <p:sp>
        <p:nvSpPr>
          <p:cNvPr id="236685" name="Text Box 141"/>
          <p:cNvSpPr txBox="1">
            <a:spLocks noChangeArrowheads="1"/>
          </p:cNvSpPr>
          <p:nvPr/>
        </p:nvSpPr>
        <p:spPr bwMode="auto">
          <a:xfrm>
            <a:off x="781050" y="5300663"/>
            <a:ext cx="8362950" cy="937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Arial" charset="0"/>
              </a:defRPr>
            </a:lvl1pPr>
            <a:lvl2pPr marL="742950" indent="-285750" eaLnBrk="0" hangingPunct="0">
              <a:defRPr kumimoji="1" sz="3600">
                <a:solidFill>
                  <a:schemeClr val="tx1"/>
                </a:solidFill>
                <a:latin typeface="Arial" charset="0"/>
              </a:defRPr>
            </a:lvl2pPr>
            <a:lvl3pPr marL="1143000" indent="-228600" eaLnBrk="0" hangingPunct="0">
              <a:defRPr kumimoji="1" sz="3600">
                <a:solidFill>
                  <a:schemeClr val="tx1"/>
                </a:solidFill>
                <a:latin typeface="Arial" charset="0"/>
              </a:defRPr>
            </a:lvl3pPr>
            <a:lvl4pPr marL="1600200" indent="-228600" eaLnBrk="0" hangingPunct="0">
              <a:defRPr kumimoji="1" sz="3600">
                <a:solidFill>
                  <a:schemeClr val="tx1"/>
                </a:solidFill>
                <a:latin typeface="Arial" charset="0"/>
              </a:defRPr>
            </a:lvl4pPr>
            <a:lvl5pPr marL="2057400" indent="-228600" eaLnBrk="0" hangingPunct="0">
              <a:defRPr kumimoji="1" sz="3600">
                <a:solidFill>
                  <a:schemeClr val="tx1"/>
                </a:solidFill>
                <a:latin typeface="Arial" charset="0"/>
              </a:defRPr>
            </a:lvl5pPr>
            <a:lvl6pPr marL="2514600" indent="-228600" algn="ctr" eaLnBrk="0" fontAlgn="base" hangingPunct="0">
              <a:spcBef>
                <a:spcPct val="0"/>
              </a:spcBef>
              <a:spcAft>
                <a:spcPct val="0"/>
              </a:spcAft>
              <a:defRPr kumimoji="1" sz="3600">
                <a:solidFill>
                  <a:schemeClr val="tx1"/>
                </a:solidFill>
                <a:latin typeface="Arial" charset="0"/>
              </a:defRPr>
            </a:lvl6pPr>
            <a:lvl7pPr marL="2971800" indent="-228600" algn="ctr" eaLnBrk="0" fontAlgn="base" hangingPunct="0">
              <a:spcBef>
                <a:spcPct val="0"/>
              </a:spcBef>
              <a:spcAft>
                <a:spcPct val="0"/>
              </a:spcAft>
              <a:defRPr kumimoji="1" sz="3600">
                <a:solidFill>
                  <a:schemeClr val="tx1"/>
                </a:solidFill>
                <a:latin typeface="Arial" charset="0"/>
              </a:defRPr>
            </a:lvl7pPr>
            <a:lvl8pPr marL="3429000" indent="-228600" algn="ctr" eaLnBrk="0" fontAlgn="base" hangingPunct="0">
              <a:spcBef>
                <a:spcPct val="0"/>
              </a:spcBef>
              <a:spcAft>
                <a:spcPct val="0"/>
              </a:spcAft>
              <a:defRPr kumimoji="1" sz="3600">
                <a:solidFill>
                  <a:schemeClr val="tx1"/>
                </a:solidFill>
                <a:latin typeface="Arial" charset="0"/>
              </a:defRPr>
            </a:lvl8pPr>
            <a:lvl9pPr marL="3886200" indent="-228600" algn="ctr" eaLnBrk="0" fontAlgn="base" hangingPunct="0">
              <a:spcBef>
                <a:spcPct val="0"/>
              </a:spcBef>
              <a:spcAft>
                <a:spcPct val="0"/>
              </a:spcAft>
              <a:defRPr kumimoji="1" sz="3600">
                <a:solidFill>
                  <a:schemeClr val="tx1"/>
                </a:solidFill>
                <a:latin typeface="Arial" charset="0"/>
              </a:defRPr>
            </a:lvl9pPr>
          </a:lstStyle>
          <a:p>
            <a:pPr algn="ctr" eaLnBrk="1" hangingPunct="1">
              <a:lnSpc>
                <a:spcPct val="120000"/>
              </a:lnSpc>
              <a:spcBef>
                <a:spcPct val="20000"/>
              </a:spcBef>
            </a:pPr>
            <a:r>
              <a:rPr kumimoji="0" lang="es-ES" altLang="es-CL" sz="2400" b="1" dirty="0">
                <a:solidFill>
                  <a:schemeClr val="tx2"/>
                </a:solidFill>
                <a:highlight>
                  <a:srgbClr val="FFFF00"/>
                </a:highlight>
                <a:latin typeface="Myriad Pro"/>
                <a:cs typeface="Arial" charset="0"/>
              </a:rPr>
              <a:t>Calidad es tarea de todos</a:t>
            </a:r>
            <a:r>
              <a:rPr kumimoji="0" lang="es-ES" altLang="es-CL" sz="2400" b="1" dirty="0">
                <a:solidFill>
                  <a:schemeClr val="tx2"/>
                </a:solidFill>
                <a:latin typeface="Myriad Pro"/>
                <a:cs typeface="Arial" charset="0"/>
              </a:rPr>
              <a:t>, no es delegable y es un </a:t>
            </a:r>
            <a:r>
              <a:rPr kumimoji="0" lang="es-ES" altLang="es-CL" sz="2400" b="1" dirty="0">
                <a:solidFill>
                  <a:srgbClr val="FF0000"/>
                </a:solidFill>
                <a:latin typeface="Myriad Pro"/>
                <a:cs typeface="Arial" charset="0"/>
              </a:rPr>
              <a:t>compromiso</a:t>
            </a:r>
            <a:r>
              <a:rPr kumimoji="0" lang="es-MX" altLang="es-CL" sz="2400" b="1" dirty="0">
                <a:solidFill>
                  <a:srgbClr val="FF0000"/>
                </a:solidFill>
                <a:latin typeface="Myriad Pro"/>
                <a:cs typeface="Arial" charset="0"/>
              </a:rPr>
              <a:t> </a:t>
            </a:r>
            <a:r>
              <a:rPr kumimoji="0" lang="es-ES" altLang="es-CL" sz="2400" b="1" dirty="0">
                <a:solidFill>
                  <a:srgbClr val="FF0000"/>
                </a:solidFill>
                <a:latin typeface="Myriad Pro"/>
                <a:cs typeface="Arial" charset="0"/>
              </a:rPr>
              <a:t>de la Alta Dirección de la organización</a:t>
            </a:r>
            <a:r>
              <a:rPr kumimoji="0" lang="es-ES" altLang="es-CL" sz="2400" b="1" dirty="0">
                <a:latin typeface="Myriad Pro"/>
                <a:cs typeface="Arial" charset="0"/>
              </a:rPr>
              <a:t>.</a:t>
            </a:r>
            <a:endParaRPr kumimoji="0" lang="es-ES" altLang="es-CL" sz="2400" b="1" dirty="0">
              <a:latin typeface="Myriad Pro"/>
            </a:endParaRPr>
          </a:p>
        </p:txBody>
      </p:sp>
      <p:sp>
        <p:nvSpPr>
          <p:cNvPr id="236686" name="AutoShape 142"/>
          <p:cNvSpPr>
            <a:spLocks noChangeArrowheads="1"/>
          </p:cNvSpPr>
          <p:nvPr/>
        </p:nvSpPr>
        <p:spPr bwMode="auto">
          <a:xfrm>
            <a:off x="2590800" y="2133600"/>
            <a:ext cx="2057400" cy="457200"/>
          </a:xfrm>
          <a:prstGeom prst="curvedDownArrow">
            <a:avLst>
              <a:gd name="adj1" fmla="val 90000"/>
              <a:gd name="adj2" fmla="val 180000"/>
              <a:gd name="adj3" fmla="val 33333"/>
            </a:avLst>
          </a:prstGeom>
          <a:solidFill>
            <a:schemeClr val="accent1"/>
          </a:solidFill>
          <a:ln w="9525">
            <a:solidFill>
              <a:schemeClr val="tx1"/>
            </a:solidFill>
            <a:miter lim="800000"/>
            <a:headEnd/>
            <a:tailEnd/>
          </a:ln>
        </p:spPr>
        <p:txBody>
          <a:bodyPr wrap="none" anchor="ctr"/>
          <a:lstStyle/>
          <a:p>
            <a:endParaRPr lang="es-CL" altLang="es-CL"/>
          </a:p>
        </p:txBody>
      </p:sp>
      <p:sp>
        <p:nvSpPr>
          <p:cNvPr id="236687" name="AutoShape 143"/>
          <p:cNvSpPr>
            <a:spLocks noChangeArrowheads="1"/>
          </p:cNvSpPr>
          <p:nvPr/>
        </p:nvSpPr>
        <p:spPr bwMode="auto">
          <a:xfrm>
            <a:off x="5181600" y="2152650"/>
            <a:ext cx="2057400" cy="457200"/>
          </a:xfrm>
          <a:prstGeom prst="curvedDownArrow">
            <a:avLst>
              <a:gd name="adj1" fmla="val 90000"/>
              <a:gd name="adj2" fmla="val 180000"/>
              <a:gd name="adj3" fmla="val 33333"/>
            </a:avLst>
          </a:prstGeom>
          <a:solidFill>
            <a:schemeClr val="accent1"/>
          </a:solidFill>
          <a:ln w="9525">
            <a:solidFill>
              <a:schemeClr val="tx1"/>
            </a:solidFill>
            <a:miter lim="800000"/>
            <a:headEnd/>
            <a:tailEnd/>
          </a:ln>
        </p:spPr>
        <p:txBody>
          <a:bodyPr wrap="none" anchor="ctr"/>
          <a:lstStyle/>
          <a:p>
            <a:endParaRPr lang="es-CL" altLang="es-CL"/>
          </a:p>
        </p:txBody>
      </p:sp>
      <p:grpSp>
        <p:nvGrpSpPr>
          <p:cNvPr id="5" name="Group 144"/>
          <p:cNvGrpSpPr>
            <a:grpSpLocks/>
          </p:cNvGrpSpPr>
          <p:nvPr/>
        </p:nvGrpSpPr>
        <p:grpSpPr bwMode="auto">
          <a:xfrm>
            <a:off x="755650" y="2565400"/>
            <a:ext cx="2633663" cy="2579688"/>
            <a:chOff x="456" y="1701"/>
            <a:chExt cx="1659" cy="1625"/>
          </a:xfrm>
        </p:grpSpPr>
        <p:sp>
          <p:nvSpPr>
            <p:cNvPr id="6155" name="Text Box 145"/>
            <p:cNvSpPr txBox="1">
              <a:spLocks noChangeArrowheads="1"/>
            </p:cNvSpPr>
            <p:nvPr/>
          </p:nvSpPr>
          <p:spPr bwMode="auto">
            <a:xfrm>
              <a:off x="456" y="2969"/>
              <a:ext cx="1659"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a:solidFill>
                    <a:schemeClr val="tx1"/>
                  </a:solidFill>
                  <a:latin typeface="Arial" charset="0"/>
                </a:defRPr>
              </a:lvl1pPr>
              <a:lvl2pPr marL="742950" indent="-285750" eaLnBrk="0" hangingPunct="0">
                <a:defRPr kumimoji="1" sz="3600">
                  <a:solidFill>
                    <a:schemeClr val="tx1"/>
                  </a:solidFill>
                  <a:latin typeface="Arial" charset="0"/>
                </a:defRPr>
              </a:lvl2pPr>
              <a:lvl3pPr marL="1143000" indent="-228600" eaLnBrk="0" hangingPunct="0">
                <a:defRPr kumimoji="1" sz="3600">
                  <a:solidFill>
                    <a:schemeClr val="tx1"/>
                  </a:solidFill>
                  <a:latin typeface="Arial" charset="0"/>
                </a:defRPr>
              </a:lvl3pPr>
              <a:lvl4pPr marL="1600200" indent="-228600" eaLnBrk="0" hangingPunct="0">
                <a:defRPr kumimoji="1" sz="3600">
                  <a:solidFill>
                    <a:schemeClr val="tx1"/>
                  </a:solidFill>
                  <a:latin typeface="Arial" charset="0"/>
                </a:defRPr>
              </a:lvl4pPr>
              <a:lvl5pPr marL="2057400" indent="-228600" eaLnBrk="0" hangingPunct="0">
                <a:defRPr kumimoji="1" sz="3600">
                  <a:solidFill>
                    <a:schemeClr val="tx1"/>
                  </a:solidFill>
                  <a:latin typeface="Arial" charset="0"/>
                </a:defRPr>
              </a:lvl5pPr>
              <a:lvl6pPr marL="2514600" indent="-228600" algn="ctr" eaLnBrk="0" fontAlgn="base" hangingPunct="0">
                <a:spcBef>
                  <a:spcPct val="0"/>
                </a:spcBef>
                <a:spcAft>
                  <a:spcPct val="0"/>
                </a:spcAft>
                <a:defRPr kumimoji="1" sz="3600">
                  <a:solidFill>
                    <a:schemeClr val="tx1"/>
                  </a:solidFill>
                  <a:latin typeface="Arial" charset="0"/>
                </a:defRPr>
              </a:lvl6pPr>
              <a:lvl7pPr marL="2971800" indent="-228600" algn="ctr" eaLnBrk="0" fontAlgn="base" hangingPunct="0">
                <a:spcBef>
                  <a:spcPct val="0"/>
                </a:spcBef>
                <a:spcAft>
                  <a:spcPct val="0"/>
                </a:spcAft>
                <a:defRPr kumimoji="1" sz="3600">
                  <a:solidFill>
                    <a:schemeClr val="tx1"/>
                  </a:solidFill>
                  <a:latin typeface="Arial" charset="0"/>
                </a:defRPr>
              </a:lvl7pPr>
              <a:lvl8pPr marL="3429000" indent="-228600" algn="ctr" eaLnBrk="0" fontAlgn="base" hangingPunct="0">
                <a:spcBef>
                  <a:spcPct val="0"/>
                </a:spcBef>
                <a:spcAft>
                  <a:spcPct val="0"/>
                </a:spcAft>
                <a:defRPr kumimoji="1" sz="3600">
                  <a:solidFill>
                    <a:schemeClr val="tx1"/>
                  </a:solidFill>
                  <a:latin typeface="Arial" charset="0"/>
                </a:defRPr>
              </a:lvl8pPr>
              <a:lvl9pPr marL="3886200" indent="-228600" algn="ctr" eaLnBrk="0" fontAlgn="base" hangingPunct="0">
                <a:spcBef>
                  <a:spcPct val="0"/>
                </a:spcBef>
                <a:spcAft>
                  <a:spcPct val="0"/>
                </a:spcAft>
                <a:defRPr kumimoji="1" sz="3600">
                  <a:solidFill>
                    <a:schemeClr val="tx1"/>
                  </a:solidFill>
                  <a:latin typeface="Arial" charset="0"/>
                </a:defRPr>
              </a:lvl9pPr>
            </a:lstStyle>
            <a:p>
              <a:pPr eaLnBrk="1" hangingPunct="1">
                <a:spcBef>
                  <a:spcPct val="20000"/>
                </a:spcBef>
              </a:pPr>
              <a:r>
                <a:rPr kumimoji="0" lang="es-MX" altLang="es-CL" sz="1400" b="1" dirty="0">
                  <a:solidFill>
                    <a:schemeClr val="tx2"/>
                  </a:solidFill>
                  <a:highlight>
                    <a:srgbClr val="FFFF00"/>
                  </a:highlight>
                  <a:latin typeface="Tahoma" pitchFamily="34" charset="0"/>
                </a:rPr>
                <a:t>Quien hace</a:t>
              </a:r>
              <a:r>
                <a:rPr kumimoji="0" lang="es-MX" altLang="es-CL" sz="1400" b="1" dirty="0">
                  <a:solidFill>
                    <a:schemeClr val="tx2"/>
                  </a:solidFill>
                  <a:latin typeface="Tahoma" pitchFamily="34" charset="0"/>
                </a:rPr>
                <a:t>, el especialista,</a:t>
              </a:r>
            </a:p>
            <a:p>
              <a:pPr eaLnBrk="1" hangingPunct="1">
                <a:spcBef>
                  <a:spcPct val="20000"/>
                </a:spcBef>
              </a:pPr>
              <a:r>
                <a:rPr kumimoji="0" lang="es-MX" altLang="es-CL" sz="1400" b="1" dirty="0">
                  <a:solidFill>
                    <a:schemeClr val="tx2"/>
                  </a:solidFill>
                  <a:latin typeface="Tahoma" pitchFamily="34" charset="0"/>
                </a:rPr>
                <a:t>revisa “su” calidad</a:t>
              </a:r>
              <a:endParaRPr kumimoji="0" lang="es-ES" altLang="es-CL" sz="1400" b="1" dirty="0">
                <a:solidFill>
                  <a:schemeClr val="tx2"/>
                </a:solidFill>
                <a:latin typeface="Tahoma" pitchFamily="34" charset="0"/>
              </a:endParaRPr>
            </a:p>
          </p:txBody>
        </p:sp>
        <p:pic>
          <p:nvPicPr>
            <p:cNvPr id="6156" name="Picture 146" descr="PE0200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 y="1701"/>
              <a:ext cx="1111" cy="1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022423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ppt_w</p:attrName>
                                        </p:attrNameLst>
                                      </p:cBhvr>
                                      <p:tavLst>
                                        <p:tav tm="0">
                                          <p:val>
                                            <p:fltVal val="0"/>
                                          </p:val>
                                        </p:tav>
                                        <p:tav tm="100000">
                                          <p:val>
                                            <p:strVal val="#ppt_w"/>
                                          </p:val>
                                        </p:tav>
                                      </p:tavLst>
                                    </p:anim>
                                    <p:anim calcmode="lin" valueType="num">
                                      <p:cBhvr>
                                        <p:cTn id="10"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236686"/>
                                        </p:tgtEl>
                                        <p:attrNameLst>
                                          <p:attrName>style.visibility</p:attrName>
                                        </p:attrNameLst>
                                      </p:cBhvr>
                                      <p:to>
                                        <p:strVal val="visible"/>
                                      </p:to>
                                    </p:set>
                                    <p:anim calcmode="lin" valueType="num">
                                      <p:cBhvr>
                                        <p:cTn id="15" dur="500" fill="hold"/>
                                        <p:tgtEl>
                                          <p:spTgt spid="236686"/>
                                        </p:tgtEl>
                                        <p:attrNameLst>
                                          <p:attrName>ppt_x</p:attrName>
                                        </p:attrNameLst>
                                      </p:cBhvr>
                                      <p:tavLst>
                                        <p:tav tm="0">
                                          <p:val>
                                            <p:strVal val="#ppt_x"/>
                                          </p:val>
                                        </p:tav>
                                        <p:tav tm="100000">
                                          <p:val>
                                            <p:strVal val="#ppt_x"/>
                                          </p:val>
                                        </p:tav>
                                      </p:tavLst>
                                    </p:anim>
                                    <p:anim calcmode="lin" valueType="num">
                                      <p:cBhvr>
                                        <p:cTn id="16" dur="500" fill="hold"/>
                                        <p:tgtEl>
                                          <p:spTgt spid="236686"/>
                                        </p:tgtEl>
                                        <p:attrNameLst>
                                          <p:attrName>ppt_y</p:attrName>
                                        </p:attrNameLst>
                                      </p:cBhvr>
                                      <p:tavLst>
                                        <p:tav tm="0">
                                          <p:val>
                                            <p:strVal val="#ppt_y-#ppt_h/2"/>
                                          </p:val>
                                        </p:tav>
                                        <p:tav tm="100000">
                                          <p:val>
                                            <p:strVal val="#ppt_y"/>
                                          </p:val>
                                        </p:tav>
                                      </p:tavLst>
                                    </p:anim>
                                    <p:anim calcmode="lin" valueType="num">
                                      <p:cBhvr>
                                        <p:cTn id="17" dur="500" fill="hold"/>
                                        <p:tgtEl>
                                          <p:spTgt spid="236686"/>
                                        </p:tgtEl>
                                        <p:attrNameLst>
                                          <p:attrName>ppt_w</p:attrName>
                                        </p:attrNameLst>
                                      </p:cBhvr>
                                      <p:tavLst>
                                        <p:tav tm="0">
                                          <p:val>
                                            <p:strVal val="#ppt_w"/>
                                          </p:val>
                                        </p:tav>
                                        <p:tav tm="100000">
                                          <p:val>
                                            <p:strVal val="#ppt_w"/>
                                          </p:val>
                                        </p:tav>
                                      </p:tavLst>
                                    </p:anim>
                                    <p:anim calcmode="lin" valueType="num">
                                      <p:cBhvr>
                                        <p:cTn id="18" dur="500" fill="hold"/>
                                        <p:tgtEl>
                                          <p:spTgt spid="236686"/>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ppt_x</p:attrName>
                                        </p:attrNameLst>
                                      </p:cBhvr>
                                      <p:tavLst>
                                        <p:tav tm="0">
                                          <p:val>
                                            <p:strVal val="#ppt_x"/>
                                          </p:val>
                                        </p:tav>
                                        <p:tav tm="100000">
                                          <p:val>
                                            <p:strVal val="#ppt_x"/>
                                          </p:val>
                                        </p:tav>
                                      </p:tavLst>
                                    </p:anim>
                                    <p:anim calcmode="lin" valueType="num">
                                      <p:cBhvr>
                                        <p:cTn id="24" dur="500" fill="hold"/>
                                        <p:tgtEl>
                                          <p:spTgt spid="2"/>
                                        </p:tgtEl>
                                        <p:attrNameLst>
                                          <p:attrName>ppt_y</p:attrName>
                                        </p:attrNameLst>
                                      </p:cBhvr>
                                      <p:tavLst>
                                        <p:tav tm="0">
                                          <p:val>
                                            <p:strVal val="#ppt_y+#ppt_h/2"/>
                                          </p:val>
                                        </p:tav>
                                        <p:tav tm="100000">
                                          <p:val>
                                            <p:strVal val="#ppt_y"/>
                                          </p:val>
                                        </p:tav>
                                      </p:tavLst>
                                    </p:anim>
                                    <p:anim calcmode="lin" valueType="num">
                                      <p:cBhvr>
                                        <p:cTn id="25" dur="500" fill="hold"/>
                                        <p:tgtEl>
                                          <p:spTgt spid="2"/>
                                        </p:tgtEl>
                                        <p:attrNameLst>
                                          <p:attrName>ppt_w</p:attrName>
                                        </p:attrNameLst>
                                      </p:cBhvr>
                                      <p:tavLst>
                                        <p:tav tm="0">
                                          <p:val>
                                            <p:strVal val="#ppt_w"/>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 fill="hold" grpId="0" nodeType="clickEffect">
                                  <p:stCondLst>
                                    <p:cond delay="0"/>
                                  </p:stCondLst>
                                  <p:childTnLst>
                                    <p:set>
                                      <p:cBhvr>
                                        <p:cTn id="30" dur="1" fill="hold">
                                          <p:stCondLst>
                                            <p:cond delay="0"/>
                                          </p:stCondLst>
                                        </p:cTn>
                                        <p:tgtEl>
                                          <p:spTgt spid="236687"/>
                                        </p:tgtEl>
                                        <p:attrNameLst>
                                          <p:attrName>style.visibility</p:attrName>
                                        </p:attrNameLst>
                                      </p:cBhvr>
                                      <p:to>
                                        <p:strVal val="visible"/>
                                      </p:to>
                                    </p:set>
                                    <p:anim calcmode="lin" valueType="num">
                                      <p:cBhvr>
                                        <p:cTn id="31" dur="500" fill="hold"/>
                                        <p:tgtEl>
                                          <p:spTgt spid="236687"/>
                                        </p:tgtEl>
                                        <p:attrNameLst>
                                          <p:attrName>ppt_x</p:attrName>
                                        </p:attrNameLst>
                                      </p:cBhvr>
                                      <p:tavLst>
                                        <p:tav tm="0">
                                          <p:val>
                                            <p:strVal val="#ppt_x"/>
                                          </p:val>
                                        </p:tav>
                                        <p:tav tm="100000">
                                          <p:val>
                                            <p:strVal val="#ppt_x"/>
                                          </p:val>
                                        </p:tav>
                                      </p:tavLst>
                                    </p:anim>
                                    <p:anim calcmode="lin" valueType="num">
                                      <p:cBhvr>
                                        <p:cTn id="32" dur="500" fill="hold"/>
                                        <p:tgtEl>
                                          <p:spTgt spid="236687"/>
                                        </p:tgtEl>
                                        <p:attrNameLst>
                                          <p:attrName>ppt_y</p:attrName>
                                        </p:attrNameLst>
                                      </p:cBhvr>
                                      <p:tavLst>
                                        <p:tav tm="0">
                                          <p:val>
                                            <p:strVal val="#ppt_y-#ppt_h/2"/>
                                          </p:val>
                                        </p:tav>
                                        <p:tav tm="100000">
                                          <p:val>
                                            <p:strVal val="#ppt_y"/>
                                          </p:val>
                                        </p:tav>
                                      </p:tavLst>
                                    </p:anim>
                                    <p:anim calcmode="lin" valueType="num">
                                      <p:cBhvr>
                                        <p:cTn id="33" dur="500" fill="hold"/>
                                        <p:tgtEl>
                                          <p:spTgt spid="236687"/>
                                        </p:tgtEl>
                                        <p:attrNameLst>
                                          <p:attrName>ppt_w</p:attrName>
                                        </p:attrNameLst>
                                      </p:cBhvr>
                                      <p:tavLst>
                                        <p:tav tm="0">
                                          <p:val>
                                            <p:strVal val="#ppt_w"/>
                                          </p:val>
                                        </p:tav>
                                        <p:tav tm="100000">
                                          <p:val>
                                            <p:strVal val="#ppt_w"/>
                                          </p:val>
                                        </p:tav>
                                      </p:tavLst>
                                    </p:anim>
                                    <p:anim calcmode="lin" valueType="num">
                                      <p:cBhvr>
                                        <p:cTn id="34" dur="500" fill="hold"/>
                                        <p:tgtEl>
                                          <p:spTgt spid="236687"/>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2"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p:cTn id="39" dur="500" fill="hold"/>
                                        <p:tgtEl>
                                          <p:spTgt spid="3"/>
                                        </p:tgtEl>
                                        <p:attrNameLst>
                                          <p:attrName>ppt_x</p:attrName>
                                        </p:attrNameLst>
                                      </p:cBhvr>
                                      <p:tavLst>
                                        <p:tav tm="0">
                                          <p:val>
                                            <p:strVal val="#ppt_x+#ppt_w/2"/>
                                          </p:val>
                                        </p:tav>
                                        <p:tav tm="100000">
                                          <p:val>
                                            <p:strVal val="#ppt_x"/>
                                          </p:val>
                                        </p:tav>
                                      </p:tavLst>
                                    </p:anim>
                                    <p:anim calcmode="lin" valueType="num">
                                      <p:cBhvr>
                                        <p:cTn id="40" dur="500" fill="hold"/>
                                        <p:tgtEl>
                                          <p:spTgt spid="3"/>
                                        </p:tgtEl>
                                        <p:attrNameLst>
                                          <p:attrName>ppt_y</p:attrName>
                                        </p:attrNameLst>
                                      </p:cBhvr>
                                      <p:tavLst>
                                        <p:tav tm="0">
                                          <p:val>
                                            <p:strVal val="#ppt_y"/>
                                          </p:val>
                                        </p:tav>
                                        <p:tav tm="100000">
                                          <p:val>
                                            <p:strVal val="#ppt_y"/>
                                          </p:val>
                                        </p:tav>
                                      </p:tavLst>
                                    </p:anim>
                                    <p:anim calcmode="lin" valueType="num">
                                      <p:cBhvr>
                                        <p:cTn id="41" dur="500" fill="hold"/>
                                        <p:tgtEl>
                                          <p:spTgt spid="3"/>
                                        </p:tgtEl>
                                        <p:attrNameLst>
                                          <p:attrName>ppt_w</p:attrName>
                                        </p:attrNameLst>
                                      </p:cBhvr>
                                      <p:tavLst>
                                        <p:tav tm="0">
                                          <p:val>
                                            <p:fltVal val="0"/>
                                          </p:val>
                                        </p:tav>
                                        <p:tav tm="100000">
                                          <p:val>
                                            <p:strVal val="#ppt_w"/>
                                          </p:val>
                                        </p:tav>
                                      </p:tavLst>
                                    </p:anim>
                                    <p:anim calcmode="lin" valueType="num">
                                      <p:cBhvr>
                                        <p:cTn id="42" dur="500" fill="hold"/>
                                        <p:tgtEl>
                                          <p:spTgt spid="3"/>
                                        </p:tgtEl>
                                        <p:attrNameLst>
                                          <p:attrName>ppt_h</p:attrName>
                                        </p:attrNameLst>
                                      </p:cBhvr>
                                      <p:tavLst>
                                        <p:tav tm="0">
                                          <p:val>
                                            <p:strVal val="#ppt_h"/>
                                          </p:val>
                                        </p:tav>
                                        <p:tav tm="100000">
                                          <p:val>
                                            <p:strVal val="#ppt_h"/>
                                          </p:val>
                                        </p:tav>
                                      </p:tavLst>
                                    </p:anim>
                                  </p:childTnLst>
                                </p:cTn>
                              </p:par>
                            </p:childTnLst>
                          </p:cTn>
                        </p:par>
                        <p:par>
                          <p:cTn id="43" fill="hold" nodeType="afterGroup">
                            <p:stCondLst>
                              <p:cond delay="500"/>
                            </p:stCondLst>
                            <p:childTnLst>
                              <p:par>
                                <p:cTn id="44" presetID="17" presetClass="entr" presetSubtype="10" fill="hold" grpId="0" nodeType="afterEffect">
                                  <p:stCondLst>
                                    <p:cond delay="1500"/>
                                  </p:stCondLst>
                                  <p:childTnLst>
                                    <p:set>
                                      <p:cBhvr>
                                        <p:cTn id="45" dur="1" fill="hold">
                                          <p:stCondLst>
                                            <p:cond delay="0"/>
                                          </p:stCondLst>
                                        </p:cTn>
                                        <p:tgtEl>
                                          <p:spTgt spid="236685"/>
                                        </p:tgtEl>
                                        <p:attrNameLst>
                                          <p:attrName>style.visibility</p:attrName>
                                        </p:attrNameLst>
                                      </p:cBhvr>
                                      <p:to>
                                        <p:strVal val="visible"/>
                                      </p:to>
                                    </p:set>
                                    <p:anim calcmode="lin" valueType="num">
                                      <p:cBhvr>
                                        <p:cTn id="46" dur="500" fill="hold"/>
                                        <p:tgtEl>
                                          <p:spTgt spid="236685"/>
                                        </p:tgtEl>
                                        <p:attrNameLst>
                                          <p:attrName>ppt_w</p:attrName>
                                        </p:attrNameLst>
                                      </p:cBhvr>
                                      <p:tavLst>
                                        <p:tav tm="0">
                                          <p:val>
                                            <p:fltVal val="0"/>
                                          </p:val>
                                        </p:tav>
                                        <p:tav tm="100000">
                                          <p:val>
                                            <p:strVal val="#ppt_w"/>
                                          </p:val>
                                        </p:tav>
                                      </p:tavLst>
                                    </p:anim>
                                    <p:anim calcmode="lin" valueType="num">
                                      <p:cBhvr>
                                        <p:cTn id="47" dur="500" fill="hold"/>
                                        <p:tgtEl>
                                          <p:spTgt spid="23668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685" grpId="0" autoUpdateAnimBg="0"/>
      <p:bldP spid="236686" grpId="0" animBg="1"/>
      <p:bldP spid="23668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ext Box 2"/>
          <p:cNvSpPr txBox="1">
            <a:spLocks noChangeArrowheads="1"/>
          </p:cNvSpPr>
          <p:nvPr/>
        </p:nvSpPr>
        <p:spPr bwMode="auto">
          <a:xfrm>
            <a:off x="2071688" y="582052"/>
            <a:ext cx="4905254" cy="584775"/>
          </a:xfrm>
          <a:prstGeom prst="rect">
            <a:avLst/>
          </a:prstGeom>
          <a:noFill/>
          <a:ln w="9525">
            <a:noFill/>
            <a:miter lim="800000"/>
            <a:headEnd/>
            <a:tailEnd/>
          </a:ln>
          <a:effectLst/>
        </p:spPr>
        <p:txBody>
          <a:bodyPr wrap="none">
            <a:spAutoFit/>
          </a:bodyPr>
          <a:lstStyle/>
          <a:p>
            <a:pPr eaLnBrk="0" hangingPunct="0">
              <a:spcBef>
                <a:spcPct val="20000"/>
              </a:spcBef>
              <a:defRPr/>
            </a:pPr>
            <a:r>
              <a:rPr kumimoji="0" lang="es-MX" sz="2400" b="1" dirty="0">
                <a:solidFill>
                  <a:schemeClr val="tx2"/>
                </a:solidFill>
                <a:effectLst>
                  <a:outerShdw blurRad="38100" dist="38100" dir="2700000" algn="tl">
                    <a:srgbClr val="FFFFFF"/>
                  </a:outerShdw>
                </a:effectLst>
                <a:latin typeface="Myriad Pro"/>
              </a:rPr>
              <a:t>COSTOS DE LA </a:t>
            </a:r>
            <a:r>
              <a:rPr kumimoji="0" lang="es-MX" sz="3200" b="1" dirty="0">
                <a:solidFill>
                  <a:srgbClr val="FF0000"/>
                </a:solidFill>
                <a:effectLst>
                  <a:outerShdw blurRad="38100" dist="38100" dir="2700000" algn="tl">
                    <a:srgbClr val="000000"/>
                  </a:outerShdw>
                </a:effectLst>
                <a:latin typeface="Myriad Pro"/>
              </a:rPr>
              <a:t>NO CALIDAD</a:t>
            </a:r>
            <a:endParaRPr kumimoji="0" lang="es-ES" sz="2400" b="1" dirty="0">
              <a:solidFill>
                <a:srgbClr val="FF0000"/>
              </a:solidFill>
              <a:effectLst>
                <a:outerShdw blurRad="38100" dist="38100" dir="2700000" algn="tl">
                  <a:srgbClr val="000000"/>
                </a:outerShdw>
              </a:effectLst>
              <a:latin typeface="Myriad Pro"/>
            </a:endParaRPr>
          </a:p>
        </p:txBody>
      </p:sp>
      <p:sp>
        <p:nvSpPr>
          <p:cNvPr id="238595" name="Text Box 3"/>
          <p:cNvSpPr txBox="1">
            <a:spLocks noChangeArrowheads="1"/>
          </p:cNvSpPr>
          <p:nvPr/>
        </p:nvSpPr>
        <p:spPr bwMode="auto">
          <a:xfrm>
            <a:off x="2000250" y="1643063"/>
            <a:ext cx="6781800"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Arial" charset="0"/>
              </a:defRPr>
            </a:lvl1pPr>
            <a:lvl2pPr marL="742950" indent="-285750" eaLnBrk="0" hangingPunct="0">
              <a:defRPr kumimoji="1" sz="3600">
                <a:solidFill>
                  <a:schemeClr val="tx1"/>
                </a:solidFill>
                <a:latin typeface="Arial" charset="0"/>
              </a:defRPr>
            </a:lvl2pPr>
            <a:lvl3pPr marL="1143000" indent="-228600" eaLnBrk="0" hangingPunct="0">
              <a:defRPr kumimoji="1" sz="3600">
                <a:solidFill>
                  <a:schemeClr val="tx1"/>
                </a:solidFill>
                <a:latin typeface="Arial" charset="0"/>
              </a:defRPr>
            </a:lvl3pPr>
            <a:lvl4pPr marL="1600200" indent="-228600" eaLnBrk="0" hangingPunct="0">
              <a:defRPr kumimoji="1" sz="3600">
                <a:solidFill>
                  <a:schemeClr val="tx1"/>
                </a:solidFill>
                <a:latin typeface="Arial" charset="0"/>
              </a:defRPr>
            </a:lvl4pPr>
            <a:lvl5pPr marL="2057400" indent="-228600" eaLnBrk="0" hangingPunct="0">
              <a:defRPr kumimoji="1" sz="3600">
                <a:solidFill>
                  <a:schemeClr val="tx1"/>
                </a:solidFill>
                <a:latin typeface="Arial" charset="0"/>
              </a:defRPr>
            </a:lvl5pPr>
            <a:lvl6pPr marL="2514600" indent="-228600" algn="ctr" eaLnBrk="0" fontAlgn="base" hangingPunct="0">
              <a:spcBef>
                <a:spcPct val="0"/>
              </a:spcBef>
              <a:spcAft>
                <a:spcPct val="0"/>
              </a:spcAft>
              <a:defRPr kumimoji="1" sz="3600">
                <a:solidFill>
                  <a:schemeClr val="tx1"/>
                </a:solidFill>
                <a:latin typeface="Arial" charset="0"/>
              </a:defRPr>
            </a:lvl6pPr>
            <a:lvl7pPr marL="2971800" indent="-228600" algn="ctr" eaLnBrk="0" fontAlgn="base" hangingPunct="0">
              <a:spcBef>
                <a:spcPct val="0"/>
              </a:spcBef>
              <a:spcAft>
                <a:spcPct val="0"/>
              </a:spcAft>
              <a:defRPr kumimoji="1" sz="3600">
                <a:solidFill>
                  <a:schemeClr val="tx1"/>
                </a:solidFill>
                <a:latin typeface="Arial" charset="0"/>
              </a:defRPr>
            </a:lvl7pPr>
            <a:lvl8pPr marL="3429000" indent="-228600" algn="ctr" eaLnBrk="0" fontAlgn="base" hangingPunct="0">
              <a:spcBef>
                <a:spcPct val="0"/>
              </a:spcBef>
              <a:spcAft>
                <a:spcPct val="0"/>
              </a:spcAft>
              <a:defRPr kumimoji="1" sz="3600">
                <a:solidFill>
                  <a:schemeClr val="tx1"/>
                </a:solidFill>
                <a:latin typeface="Arial" charset="0"/>
              </a:defRPr>
            </a:lvl8pPr>
            <a:lvl9pPr marL="3886200" indent="-228600" algn="ctr" eaLnBrk="0" fontAlgn="base" hangingPunct="0">
              <a:spcBef>
                <a:spcPct val="0"/>
              </a:spcBef>
              <a:spcAft>
                <a:spcPct val="0"/>
              </a:spcAft>
              <a:defRPr kumimoji="1" sz="3600">
                <a:solidFill>
                  <a:schemeClr val="tx1"/>
                </a:solidFill>
                <a:latin typeface="Arial" charset="0"/>
              </a:defRPr>
            </a:lvl9pPr>
          </a:lstStyle>
          <a:p>
            <a:pPr algn="l">
              <a:lnSpc>
                <a:spcPct val="80000"/>
              </a:lnSpc>
            </a:pPr>
            <a:r>
              <a:rPr kumimoji="0" lang="en-US" altLang="es-CL" sz="2400" b="1" dirty="0">
                <a:solidFill>
                  <a:schemeClr val="tx2"/>
                </a:solidFill>
                <a:latin typeface="Myriad Pro"/>
                <a:cs typeface="Times New Roman" pitchFamily="18" charset="0"/>
              </a:rPr>
              <a:t>El costo de la </a:t>
            </a:r>
            <a:r>
              <a:rPr kumimoji="0" lang="en-US" altLang="es-CL" sz="2400" b="1" dirty="0">
                <a:solidFill>
                  <a:srgbClr val="FF0000"/>
                </a:solidFill>
                <a:latin typeface="Myriad Pro"/>
                <a:cs typeface="Times New Roman" pitchFamily="18" charset="0"/>
              </a:rPr>
              <a:t>No Calidad</a:t>
            </a:r>
            <a:r>
              <a:rPr kumimoji="0" lang="en-US" altLang="es-CL" sz="2400" b="1" dirty="0">
                <a:latin typeface="Myriad Pro"/>
                <a:cs typeface="Times New Roman" pitchFamily="18" charset="0"/>
              </a:rPr>
              <a:t>,</a:t>
            </a:r>
            <a:r>
              <a:rPr kumimoji="0" lang="en-US" altLang="es-CL" sz="2400" b="1" dirty="0">
                <a:solidFill>
                  <a:schemeClr val="tx2"/>
                </a:solidFill>
                <a:latin typeface="Myriad Pro"/>
                <a:cs typeface="Times New Roman" pitchFamily="18" charset="0"/>
              </a:rPr>
              <a:t> es el costo de no hacerlo bien la primera vez</a:t>
            </a:r>
            <a:r>
              <a:rPr kumimoji="0" lang="en-US" altLang="es-CL" sz="2400" b="1" dirty="0">
                <a:latin typeface="Myriad Pro"/>
                <a:cs typeface="Times New Roman" pitchFamily="18" charset="0"/>
              </a:rPr>
              <a:t>. </a:t>
            </a:r>
            <a:endParaRPr kumimoji="0" lang="es-ES" altLang="es-CL" sz="2400" b="1" dirty="0">
              <a:solidFill>
                <a:srgbClr val="FFFF00"/>
              </a:solidFill>
              <a:latin typeface="Myriad Pro"/>
            </a:endParaRPr>
          </a:p>
        </p:txBody>
      </p:sp>
      <p:sp>
        <p:nvSpPr>
          <p:cNvPr id="238596" name="Text Box 4"/>
          <p:cNvSpPr txBox="1">
            <a:spLocks noChangeArrowheads="1"/>
          </p:cNvSpPr>
          <p:nvPr/>
        </p:nvSpPr>
        <p:spPr bwMode="auto">
          <a:xfrm>
            <a:off x="2209800" y="4429125"/>
            <a:ext cx="6096000"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Arial" charset="0"/>
              </a:defRPr>
            </a:lvl1pPr>
            <a:lvl2pPr marL="742950" indent="-285750" eaLnBrk="0" hangingPunct="0">
              <a:defRPr kumimoji="1" sz="3600">
                <a:solidFill>
                  <a:schemeClr val="tx1"/>
                </a:solidFill>
                <a:latin typeface="Arial" charset="0"/>
              </a:defRPr>
            </a:lvl2pPr>
            <a:lvl3pPr marL="1143000" indent="-228600" eaLnBrk="0" hangingPunct="0">
              <a:defRPr kumimoji="1" sz="3600">
                <a:solidFill>
                  <a:schemeClr val="tx1"/>
                </a:solidFill>
                <a:latin typeface="Arial" charset="0"/>
              </a:defRPr>
            </a:lvl3pPr>
            <a:lvl4pPr marL="1600200" indent="-228600" eaLnBrk="0" hangingPunct="0">
              <a:defRPr kumimoji="1" sz="3600">
                <a:solidFill>
                  <a:schemeClr val="tx1"/>
                </a:solidFill>
                <a:latin typeface="Arial" charset="0"/>
              </a:defRPr>
            </a:lvl4pPr>
            <a:lvl5pPr marL="2057400" indent="-228600" eaLnBrk="0" hangingPunct="0">
              <a:defRPr kumimoji="1" sz="3600">
                <a:solidFill>
                  <a:schemeClr val="tx1"/>
                </a:solidFill>
                <a:latin typeface="Arial" charset="0"/>
              </a:defRPr>
            </a:lvl5pPr>
            <a:lvl6pPr marL="2514600" indent="-228600" algn="ctr" eaLnBrk="0" fontAlgn="base" hangingPunct="0">
              <a:spcBef>
                <a:spcPct val="0"/>
              </a:spcBef>
              <a:spcAft>
                <a:spcPct val="0"/>
              </a:spcAft>
              <a:defRPr kumimoji="1" sz="3600">
                <a:solidFill>
                  <a:schemeClr val="tx1"/>
                </a:solidFill>
                <a:latin typeface="Arial" charset="0"/>
              </a:defRPr>
            </a:lvl6pPr>
            <a:lvl7pPr marL="2971800" indent="-228600" algn="ctr" eaLnBrk="0" fontAlgn="base" hangingPunct="0">
              <a:spcBef>
                <a:spcPct val="0"/>
              </a:spcBef>
              <a:spcAft>
                <a:spcPct val="0"/>
              </a:spcAft>
              <a:defRPr kumimoji="1" sz="3600">
                <a:solidFill>
                  <a:schemeClr val="tx1"/>
                </a:solidFill>
                <a:latin typeface="Arial" charset="0"/>
              </a:defRPr>
            </a:lvl7pPr>
            <a:lvl8pPr marL="3429000" indent="-228600" algn="ctr" eaLnBrk="0" fontAlgn="base" hangingPunct="0">
              <a:spcBef>
                <a:spcPct val="0"/>
              </a:spcBef>
              <a:spcAft>
                <a:spcPct val="0"/>
              </a:spcAft>
              <a:defRPr kumimoji="1" sz="3600">
                <a:solidFill>
                  <a:schemeClr val="tx1"/>
                </a:solidFill>
                <a:latin typeface="Arial" charset="0"/>
              </a:defRPr>
            </a:lvl8pPr>
            <a:lvl9pPr marL="3886200" indent="-228600" algn="ctr" eaLnBrk="0" fontAlgn="base" hangingPunct="0">
              <a:spcBef>
                <a:spcPct val="0"/>
              </a:spcBef>
              <a:spcAft>
                <a:spcPct val="0"/>
              </a:spcAft>
              <a:defRPr kumimoji="1" sz="3600">
                <a:solidFill>
                  <a:schemeClr val="tx1"/>
                </a:solidFill>
                <a:latin typeface="Arial" charset="0"/>
              </a:defRPr>
            </a:lvl9pPr>
          </a:lstStyle>
          <a:p>
            <a:pPr algn="l">
              <a:spcBef>
                <a:spcPct val="20000"/>
              </a:spcBef>
              <a:buFontTx/>
              <a:buChar char="•"/>
            </a:pPr>
            <a:r>
              <a:rPr kumimoji="0" lang="es-MX" altLang="es-CL" sz="2000" b="1" dirty="0">
                <a:solidFill>
                  <a:schemeClr val="tx2"/>
                </a:solidFill>
                <a:latin typeface="Myriad Pro"/>
                <a:cs typeface="Times New Roman" pitchFamily="18" charset="0"/>
              </a:rPr>
              <a:t>El Cliente </a:t>
            </a:r>
            <a:r>
              <a:rPr kumimoji="0" lang="es-MX" altLang="es-CL" sz="2000" b="1" dirty="0">
                <a:solidFill>
                  <a:schemeClr val="tx2"/>
                </a:solidFill>
                <a:highlight>
                  <a:srgbClr val="FFFF00"/>
                </a:highlight>
                <a:latin typeface="Myriad Pro"/>
                <a:cs typeface="Times New Roman" pitchFamily="18" charset="0"/>
              </a:rPr>
              <a:t>necesitaba otro servicio</a:t>
            </a:r>
            <a:r>
              <a:rPr kumimoji="0" lang="es-MX" altLang="es-CL" sz="2000" b="1" dirty="0">
                <a:solidFill>
                  <a:schemeClr val="tx2"/>
                </a:solidFill>
                <a:latin typeface="Myriad Pro"/>
                <a:cs typeface="Times New Roman" pitchFamily="18" charset="0"/>
              </a:rPr>
              <a:t>.</a:t>
            </a:r>
          </a:p>
          <a:p>
            <a:pPr algn="l">
              <a:spcBef>
                <a:spcPct val="20000"/>
              </a:spcBef>
              <a:buFontTx/>
              <a:buChar char="•"/>
            </a:pPr>
            <a:r>
              <a:rPr kumimoji="0" lang="es-MX" altLang="es-CL" sz="2000" b="1" dirty="0">
                <a:solidFill>
                  <a:schemeClr val="tx2"/>
                </a:solidFill>
                <a:latin typeface="Myriad Pro"/>
                <a:cs typeface="Times New Roman" pitchFamily="18" charset="0"/>
              </a:rPr>
              <a:t>Se </a:t>
            </a:r>
            <a:r>
              <a:rPr kumimoji="0" lang="es-MX" altLang="es-CL" sz="2000" b="1" dirty="0">
                <a:solidFill>
                  <a:schemeClr val="tx2"/>
                </a:solidFill>
                <a:highlight>
                  <a:srgbClr val="FFFF00"/>
                </a:highlight>
                <a:latin typeface="Myriad Pro"/>
                <a:cs typeface="Times New Roman" pitchFamily="18" charset="0"/>
              </a:rPr>
              <a:t>fabricó tarde</a:t>
            </a:r>
            <a:r>
              <a:rPr kumimoji="0" lang="es-MX" altLang="es-CL" sz="2000" b="1" dirty="0">
                <a:solidFill>
                  <a:schemeClr val="tx2"/>
                </a:solidFill>
                <a:latin typeface="Myriad Pro"/>
                <a:cs typeface="Times New Roman" pitchFamily="18" charset="0"/>
              </a:rPr>
              <a:t>, el cliente ya no lo necesita</a:t>
            </a:r>
          </a:p>
          <a:p>
            <a:pPr algn="l">
              <a:spcBef>
                <a:spcPct val="20000"/>
              </a:spcBef>
              <a:buFontTx/>
              <a:buChar char="•"/>
            </a:pPr>
            <a:r>
              <a:rPr kumimoji="0" lang="es-MX" altLang="es-CL" sz="2000" b="1" dirty="0">
                <a:solidFill>
                  <a:schemeClr val="tx2"/>
                </a:solidFill>
                <a:latin typeface="Myriad Pro"/>
                <a:cs typeface="Times New Roman" pitchFamily="18" charset="0"/>
              </a:rPr>
              <a:t>Se </a:t>
            </a:r>
            <a:r>
              <a:rPr kumimoji="0" lang="es-MX" altLang="es-CL" sz="2000" b="1" dirty="0">
                <a:solidFill>
                  <a:schemeClr val="tx2"/>
                </a:solidFill>
                <a:highlight>
                  <a:srgbClr val="FFFF00"/>
                </a:highlight>
                <a:latin typeface="Myriad Pro"/>
                <a:cs typeface="Times New Roman" pitchFamily="18" charset="0"/>
              </a:rPr>
              <a:t>olvidaron</a:t>
            </a:r>
            <a:r>
              <a:rPr kumimoji="0" lang="es-MX" altLang="es-CL" sz="2000" b="1" dirty="0">
                <a:solidFill>
                  <a:schemeClr val="tx2"/>
                </a:solidFill>
                <a:latin typeface="Myriad Pro"/>
                <a:cs typeface="Times New Roman" pitchFamily="18" charset="0"/>
              </a:rPr>
              <a:t> de facturar o de cobrarlo</a:t>
            </a:r>
          </a:p>
          <a:p>
            <a:pPr algn="l">
              <a:spcBef>
                <a:spcPct val="20000"/>
              </a:spcBef>
              <a:buFontTx/>
              <a:buChar char="•"/>
            </a:pPr>
            <a:r>
              <a:rPr kumimoji="0" lang="es-MX" altLang="es-CL" sz="2000" b="1" dirty="0">
                <a:solidFill>
                  <a:schemeClr val="tx2"/>
                </a:solidFill>
                <a:latin typeface="Myriad Pro"/>
                <a:cs typeface="Times New Roman" pitchFamily="18" charset="0"/>
              </a:rPr>
              <a:t>Se </a:t>
            </a:r>
            <a:r>
              <a:rPr kumimoji="0" lang="es-MX" altLang="es-CL" sz="2000" b="1" dirty="0">
                <a:solidFill>
                  <a:schemeClr val="tx2"/>
                </a:solidFill>
                <a:highlight>
                  <a:srgbClr val="FFFF00"/>
                </a:highlight>
                <a:latin typeface="Myriad Pro"/>
                <a:cs typeface="Times New Roman" pitchFamily="18" charset="0"/>
              </a:rPr>
              <a:t>envió</a:t>
            </a:r>
            <a:r>
              <a:rPr kumimoji="0" lang="es-MX" altLang="es-CL" sz="2000" b="1" dirty="0">
                <a:solidFill>
                  <a:schemeClr val="tx2"/>
                </a:solidFill>
                <a:latin typeface="Myriad Pro"/>
                <a:cs typeface="Times New Roman" pitchFamily="18" charset="0"/>
              </a:rPr>
              <a:t> a Japón en vez de a Francia</a:t>
            </a:r>
          </a:p>
          <a:p>
            <a:pPr algn="l">
              <a:spcBef>
                <a:spcPct val="20000"/>
              </a:spcBef>
              <a:buFontTx/>
              <a:buChar char="•"/>
            </a:pPr>
            <a:r>
              <a:rPr kumimoji="0" lang="es-MX" altLang="es-CL" sz="2000" b="1" dirty="0">
                <a:solidFill>
                  <a:schemeClr val="tx2"/>
                </a:solidFill>
                <a:latin typeface="Myriad Pro"/>
                <a:cs typeface="Times New Roman" pitchFamily="18" charset="0"/>
              </a:rPr>
              <a:t>Se fabricaron 500 y el cliente pidió 100</a:t>
            </a:r>
            <a:endParaRPr kumimoji="0" lang="es-ES" altLang="es-CL" sz="2000" b="1" dirty="0">
              <a:solidFill>
                <a:schemeClr val="tx2"/>
              </a:solidFill>
              <a:latin typeface="Myriad Pro"/>
            </a:endParaRPr>
          </a:p>
        </p:txBody>
      </p:sp>
      <p:sp>
        <p:nvSpPr>
          <p:cNvPr id="238597" name="Text Box 5"/>
          <p:cNvSpPr txBox="1">
            <a:spLocks noChangeArrowheads="1"/>
          </p:cNvSpPr>
          <p:nvPr/>
        </p:nvSpPr>
        <p:spPr bwMode="auto">
          <a:xfrm>
            <a:off x="2071688" y="3357563"/>
            <a:ext cx="6781800"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Arial" charset="0"/>
              </a:defRPr>
            </a:lvl1pPr>
            <a:lvl2pPr marL="742950" indent="-285750" eaLnBrk="0" hangingPunct="0">
              <a:defRPr kumimoji="1" sz="3600">
                <a:solidFill>
                  <a:schemeClr val="tx1"/>
                </a:solidFill>
                <a:latin typeface="Arial" charset="0"/>
              </a:defRPr>
            </a:lvl2pPr>
            <a:lvl3pPr marL="1143000" indent="-228600" eaLnBrk="0" hangingPunct="0">
              <a:defRPr kumimoji="1" sz="3600">
                <a:solidFill>
                  <a:schemeClr val="tx1"/>
                </a:solidFill>
                <a:latin typeface="Arial" charset="0"/>
              </a:defRPr>
            </a:lvl3pPr>
            <a:lvl4pPr marL="1600200" indent="-228600" eaLnBrk="0" hangingPunct="0">
              <a:defRPr kumimoji="1" sz="3600">
                <a:solidFill>
                  <a:schemeClr val="tx1"/>
                </a:solidFill>
                <a:latin typeface="Arial" charset="0"/>
              </a:defRPr>
            </a:lvl4pPr>
            <a:lvl5pPr marL="2057400" indent="-228600" eaLnBrk="0" hangingPunct="0">
              <a:defRPr kumimoji="1" sz="3600">
                <a:solidFill>
                  <a:schemeClr val="tx1"/>
                </a:solidFill>
                <a:latin typeface="Arial" charset="0"/>
              </a:defRPr>
            </a:lvl5pPr>
            <a:lvl6pPr marL="2514600" indent="-228600" algn="ctr" eaLnBrk="0" fontAlgn="base" hangingPunct="0">
              <a:spcBef>
                <a:spcPct val="0"/>
              </a:spcBef>
              <a:spcAft>
                <a:spcPct val="0"/>
              </a:spcAft>
              <a:defRPr kumimoji="1" sz="3600">
                <a:solidFill>
                  <a:schemeClr val="tx1"/>
                </a:solidFill>
                <a:latin typeface="Arial" charset="0"/>
              </a:defRPr>
            </a:lvl6pPr>
            <a:lvl7pPr marL="2971800" indent="-228600" algn="ctr" eaLnBrk="0" fontAlgn="base" hangingPunct="0">
              <a:spcBef>
                <a:spcPct val="0"/>
              </a:spcBef>
              <a:spcAft>
                <a:spcPct val="0"/>
              </a:spcAft>
              <a:defRPr kumimoji="1" sz="3600">
                <a:solidFill>
                  <a:schemeClr val="tx1"/>
                </a:solidFill>
                <a:latin typeface="Arial" charset="0"/>
              </a:defRPr>
            </a:lvl7pPr>
            <a:lvl8pPr marL="3429000" indent="-228600" algn="ctr" eaLnBrk="0" fontAlgn="base" hangingPunct="0">
              <a:spcBef>
                <a:spcPct val="0"/>
              </a:spcBef>
              <a:spcAft>
                <a:spcPct val="0"/>
              </a:spcAft>
              <a:defRPr kumimoji="1" sz="3600">
                <a:solidFill>
                  <a:schemeClr val="tx1"/>
                </a:solidFill>
                <a:latin typeface="Arial" charset="0"/>
              </a:defRPr>
            </a:lvl8pPr>
            <a:lvl9pPr marL="3886200" indent="-228600" algn="ctr" eaLnBrk="0" fontAlgn="base" hangingPunct="0">
              <a:spcBef>
                <a:spcPct val="0"/>
              </a:spcBef>
              <a:spcAft>
                <a:spcPct val="0"/>
              </a:spcAft>
              <a:defRPr kumimoji="1" sz="3600">
                <a:solidFill>
                  <a:schemeClr val="tx1"/>
                </a:solidFill>
                <a:latin typeface="Arial" charset="0"/>
              </a:defRPr>
            </a:lvl9pPr>
          </a:lstStyle>
          <a:p>
            <a:pPr algn="l">
              <a:lnSpc>
                <a:spcPct val="80000"/>
              </a:lnSpc>
            </a:pPr>
            <a:r>
              <a:rPr kumimoji="0" lang="es-ES" altLang="es-CL" sz="2400" b="1" dirty="0">
                <a:solidFill>
                  <a:schemeClr val="tx2"/>
                </a:solidFill>
                <a:highlight>
                  <a:srgbClr val="FFFF00"/>
                </a:highlight>
                <a:latin typeface="Myriad Pro"/>
              </a:rPr>
              <a:t>La gente no tiene tiempo de hacerlo, pero si tiene tiempo de hacerlo </a:t>
            </a:r>
            <a:r>
              <a:rPr kumimoji="0" lang="es-ES" altLang="es-CL" sz="2400" b="1" dirty="0">
                <a:solidFill>
                  <a:srgbClr val="FF0000"/>
                </a:solidFill>
                <a:latin typeface="Myriad Pro"/>
              </a:rPr>
              <a:t>de nuevo</a:t>
            </a:r>
          </a:p>
        </p:txBody>
      </p:sp>
      <p:graphicFrame>
        <p:nvGraphicFramePr>
          <p:cNvPr id="274432" name="Object 1024"/>
          <p:cNvGraphicFramePr>
            <a:graphicFrameLocks noChangeAspect="1"/>
          </p:cNvGraphicFramePr>
          <p:nvPr/>
        </p:nvGraphicFramePr>
        <p:xfrm>
          <a:off x="381000" y="2286000"/>
          <a:ext cx="1600200" cy="2057400"/>
        </p:xfrm>
        <a:graphic>
          <a:graphicData uri="http://schemas.openxmlformats.org/presentationml/2006/ole">
            <mc:AlternateContent xmlns:mc="http://schemas.openxmlformats.org/markup-compatibility/2006">
              <mc:Choice xmlns:v="urn:schemas-microsoft-com:vml" Requires="v">
                <p:oleObj spid="_x0000_s1036" name="Imagen" r:id="rId3" imgW="761744" imgH="761744" progId="MS_ClipArt_Gallery.2">
                  <p:embed/>
                </p:oleObj>
              </mc:Choice>
              <mc:Fallback>
                <p:oleObj name="Imagen" r:id="rId3" imgW="761744" imgH="761744" progId="MS_ClipArt_Gallery.2">
                  <p:embed/>
                  <p:pic>
                    <p:nvPicPr>
                      <p:cNvPr id="274432"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286000"/>
                        <a:ext cx="16002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655713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nodeType="afterEffect">
                                  <p:stCondLst>
                                    <p:cond delay="0"/>
                                  </p:stCondLst>
                                  <p:childTnLst>
                                    <p:set>
                                      <p:cBhvr>
                                        <p:cTn id="6" dur="1" fill="hold">
                                          <p:stCondLst>
                                            <p:cond delay="0"/>
                                          </p:stCondLst>
                                        </p:cTn>
                                        <p:tgtEl>
                                          <p:spTgt spid="274432"/>
                                        </p:tgtEl>
                                        <p:attrNameLst>
                                          <p:attrName>style.visibility</p:attrName>
                                        </p:attrNameLst>
                                      </p:cBhvr>
                                      <p:to>
                                        <p:strVal val="visible"/>
                                      </p:to>
                                    </p:set>
                                    <p:animEffect transition="in" filter="checkerboard(down)">
                                      <p:cBhvr>
                                        <p:cTn id="7" dur="500"/>
                                        <p:tgtEl>
                                          <p:spTgt spid="2744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238595"/>
                                        </p:tgtEl>
                                        <p:attrNameLst>
                                          <p:attrName>style.visibility</p:attrName>
                                        </p:attrNameLst>
                                      </p:cBhvr>
                                      <p:to>
                                        <p:strVal val="visible"/>
                                      </p:to>
                                    </p:set>
                                    <p:anim calcmode="lin" valueType="num">
                                      <p:cBhvr>
                                        <p:cTn id="12" dur="500" fill="hold"/>
                                        <p:tgtEl>
                                          <p:spTgt spid="238595"/>
                                        </p:tgtEl>
                                        <p:attrNameLst>
                                          <p:attrName>ppt_x</p:attrName>
                                        </p:attrNameLst>
                                      </p:cBhvr>
                                      <p:tavLst>
                                        <p:tav tm="0">
                                          <p:val>
                                            <p:strVal val="#ppt_x"/>
                                          </p:val>
                                        </p:tav>
                                        <p:tav tm="100000">
                                          <p:val>
                                            <p:strVal val="#ppt_x"/>
                                          </p:val>
                                        </p:tav>
                                      </p:tavLst>
                                    </p:anim>
                                    <p:anim calcmode="lin" valueType="num">
                                      <p:cBhvr>
                                        <p:cTn id="13" dur="500" fill="hold"/>
                                        <p:tgtEl>
                                          <p:spTgt spid="238595"/>
                                        </p:tgtEl>
                                        <p:attrNameLst>
                                          <p:attrName>ppt_y</p:attrName>
                                        </p:attrNameLst>
                                      </p:cBhvr>
                                      <p:tavLst>
                                        <p:tav tm="0">
                                          <p:val>
                                            <p:strVal val="#ppt_y-#ppt_h/2"/>
                                          </p:val>
                                        </p:tav>
                                        <p:tav tm="100000">
                                          <p:val>
                                            <p:strVal val="#ppt_y"/>
                                          </p:val>
                                        </p:tav>
                                      </p:tavLst>
                                    </p:anim>
                                    <p:anim calcmode="lin" valueType="num">
                                      <p:cBhvr>
                                        <p:cTn id="14" dur="500" fill="hold"/>
                                        <p:tgtEl>
                                          <p:spTgt spid="238595"/>
                                        </p:tgtEl>
                                        <p:attrNameLst>
                                          <p:attrName>ppt_w</p:attrName>
                                        </p:attrNameLst>
                                      </p:cBhvr>
                                      <p:tavLst>
                                        <p:tav tm="0">
                                          <p:val>
                                            <p:strVal val="#ppt_w"/>
                                          </p:val>
                                        </p:tav>
                                        <p:tav tm="100000">
                                          <p:val>
                                            <p:strVal val="#ppt_w"/>
                                          </p:val>
                                        </p:tav>
                                      </p:tavLst>
                                    </p:anim>
                                    <p:anim calcmode="lin" valueType="num">
                                      <p:cBhvr>
                                        <p:cTn id="15" dur="500" fill="hold"/>
                                        <p:tgtEl>
                                          <p:spTgt spid="238595"/>
                                        </p:tgtEl>
                                        <p:attrNameLst>
                                          <p:attrName>ppt_h</p:attrName>
                                        </p:attrNameLst>
                                      </p:cBhvr>
                                      <p:tavLst>
                                        <p:tav tm="0">
                                          <p:val>
                                            <p:fltVal val="0"/>
                                          </p:val>
                                        </p:tav>
                                        <p:tav tm="100000">
                                          <p:val>
                                            <p:strVal val="#ppt_h"/>
                                          </p:val>
                                        </p:tav>
                                      </p:tavLst>
                                    </p:anim>
                                  </p:childTnLst>
                                </p:cTn>
                              </p:par>
                            </p:childTnLst>
                          </p:cTn>
                        </p:par>
                        <p:par>
                          <p:cTn id="16" fill="hold" nodeType="afterGroup">
                            <p:stCondLst>
                              <p:cond delay="500"/>
                            </p:stCondLst>
                            <p:childTnLst>
                              <p:par>
                                <p:cTn id="17" presetID="2" presetClass="entr" presetSubtype="4" fill="hold" grpId="0" nodeType="afterEffect">
                                  <p:stCondLst>
                                    <p:cond delay="2000"/>
                                  </p:stCondLst>
                                  <p:childTnLst>
                                    <p:set>
                                      <p:cBhvr>
                                        <p:cTn id="18" dur="1" fill="hold">
                                          <p:stCondLst>
                                            <p:cond delay="0"/>
                                          </p:stCondLst>
                                        </p:cTn>
                                        <p:tgtEl>
                                          <p:spTgt spid="238597"/>
                                        </p:tgtEl>
                                        <p:attrNameLst>
                                          <p:attrName>style.visibility</p:attrName>
                                        </p:attrNameLst>
                                      </p:cBhvr>
                                      <p:to>
                                        <p:strVal val="visible"/>
                                      </p:to>
                                    </p:set>
                                    <p:anim calcmode="lin" valueType="num">
                                      <p:cBhvr additive="base">
                                        <p:cTn id="19" dur="500" fill="hold"/>
                                        <p:tgtEl>
                                          <p:spTgt spid="238597"/>
                                        </p:tgtEl>
                                        <p:attrNameLst>
                                          <p:attrName>ppt_x</p:attrName>
                                        </p:attrNameLst>
                                      </p:cBhvr>
                                      <p:tavLst>
                                        <p:tav tm="0">
                                          <p:val>
                                            <p:strVal val="#ppt_x"/>
                                          </p:val>
                                        </p:tav>
                                        <p:tav tm="100000">
                                          <p:val>
                                            <p:strVal val="#ppt_x"/>
                                          </p:val>
                                        </p:tav>
                                      </p:tavLst>
                                    </p:anim>
                                    <p:anim calcmode="lin" valueType="num">
                                      <p:cBhvr additive="base">
                                        <p:cTn id="20" dur="500" fill="hold"/>
                                        <p:tgtEl>
                                          <p:spTgt spid="23859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8596">
                                            <p:txEl>
                                              <p:pRg st="0" end="0"/>
                                            </p:txEl>
                                          </p:spTgt>
                                        </p:tgtEl>
                                        <p:attrNameLst>
                                          <p:attrName>style.visibility</p:attrName>
                                        </p:attrNameLst>
                                      </p:cBhvr>
                                      <p:to>
                                        <p:strVal val="visible"/>
                                      </p:to>
                                    </p:set>
                                    <p:anim calcmode="lin" valueType="num">
                                      <p:cBhvr additive="base">
                                        <p:cTn id="25" dur="500" fill="hold"/>
                                        <p:tgtEl>
                                          <p:spTgt spid="23859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85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8596">
                                            <p:txEl>
                                              <p:pRg st="1" end="1"/>
                                            </p:txEl>
                                          </p:spTgt>
                                        </p:tgtEl>
                                        <p:attrNameLst>
                                          <p:attrName>style.visibility</p:attrName>
                                        </p:attrNameLst>
                                      </p:cBhvr>
                                      <p:to>
                                        <p:strVal val="visible"/>
                                      </p:to>
                                    </p:set>
                                    <p:anim calcmode="lin" valueType="num">
                                      <p:cBhvr additive="base">
                                        <p:cTn id="31" dur="500" fill="hold"/>
                                        <p:tgtEl>
                                          <p:spTgt spid="238596">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85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8596">
                                            <p:txEl>
                                              <p:pRg st="2" end="2"/>
                                            </p:txEl>
                                          </p:spTgt>
                                        </p:tgtEl>
                                        <p:attrNameLst>
                                          <p:attrName>style.visibility</p:attrName>
                                        </p:attrNameLst>
                                      </p:cBhvr>
                                      <p:to>
                                        <p:strVal val="visible"/>
                                      </p:to>
                                    </p:set>
                                    <p:anim calcmode="lin" valueType="num">
                                      <p:cBhvr additive="base">
                                        <p:cTn id="37" dur="500" fill="hold"/>
                                        <p:tgtEl>
                                          <p:spTgt spid="238596">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85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38596">
                                            <p:txEl>
                                              <p:pRg st="3" end="3"/>
                                            </p:txEl>
                                          </p:spTgt>
                                        </p:tgtEl>
                                        <p:attrNameLst>
                                          <p:attrName>style.visibility</p:attrName>
                                        </p:attrNameLst>
                                      </p:cBhvr>
                                      <p:to>
                                        <p:strVal val="visible"/>
                                      </p:to>
                                    </p:set>
                                    <p:anim calcmode="lin" valueType="num">
                                      <p:cBhvr additive="base">
                                        <p:cTn id="43" dur="500" fill="hold"/>
                                        <p:tgtEl>
                                          <p:spTgt spid="238596">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859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38596">
                                            <p:txEl>
                                              <p:pRg st="4" end="4"/>
                                            </p:txEl>
                                          </p:spTgt>
                                        </p:tgtEl>
                                        <p:attrNameLst>
                                          <p:attrName>style.visibility</p:attrName>
                                        </p:attrNameLst>
                                      </p:cBhvr>
                                      <p:to>
                                        <p:strVal val="visible"/>
                                      </p:to>
                                    </p:set>
                                    <p:anim calcmode="lin" valueType="num">
                                      <p:cBhvr additive="base">
                                        <p:cTn id="49" dur="500" fill="hold"/>
                                        <p:tgtEl>
                                          <p:spTgt spid="238596">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3859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autoUpdateAnimBg="0"/>
      <p:bldP spid="238596" grpId="0" build="p" autoUpdateAnimBg="0"/>
      <p:bldP spid="23859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ChangeArrowheads="1"/>
          </p:cNvSpPr>
          <p:nvPr/>
        </p:nvSpPr>
        <p:spPr bwMode="auto">
          <a:xfrm>
            <a:off x="1547813" y="836613"/>
            <a:ext cx="7596187" cy="584775"/>
          </a:xfrm>
          <a:prstGeom prst="rect">
            <a:avLst/>
          </a:prstGeom>
          <a:noFill/>
          <a:ln w="9525">
            <a:noFill/>
            <a:miter lim="800000"/>
            <a:headEnd/>
            <a:tailEnd/>
          </a:ln>
          <a:effectLst/>
        </p:spPr>
        <p:txBody>
          <a:bodyPr>
            <a:spAutoFit/>
          </a:bodyPr>
          <a:lstStyle/>
          <a:p>
            <a:pPr eaLnBrk="0" hangingPunct="0">
              <a:buFont typeface="Wingdings" pitchFamily="2" charset="2"/>
              <a:buNone/>
              <a:tabLst>
                <a:tab pos="-914400" algn="l"/>
              </a:tabLst>
              <a:defRPr/>
            </a:pPr>
            <a:r>
              <a:rPr kumimoji="0" lang="es-MX" sz="3200" b="1" dirty="0">
                <a:solidFill>
                  <a:schemeClr val="tx2"/>
                </a:solidFill>
                <a:effectLst>
                  <a:outerShdw blurRad="38100" dist="38100" dir="2700000" algn="tl">
                    <a:srgbClr val="FFFFFF"/>
                  </a:outerShdw>
                </a:effectLst>
                <a:latin typeface="Myriad Pro"/>
                <a:cs typeface="Arial" charset="0"/>
              </a:rPr>
              <a:t>¿ QUIÉN ES EL </a:t>
            </a:r>
            <a:r>
              <a:rPr kumimoji="0" lang="es-MX" sz="3200" b="1" dirty="0">
                <a:solidFill>
                  <a:schemeClr val="tx2"/>
                </a:solidFill>
                <a:effectLst>
                  <a:outerShdw blurRad="38100" dist="38100" dir="2700000" algn="tl">
                    <a:srgbClr val="000000"/>
                  </a:outerShdw>
                </a:effectLst>
                <a:latin typeface="Myriad Pro"/>
                <a:cs typeface="Arial" charset="0"/>
              </a:rPr>
              <a:t>CLIENTE ?</a:t>
            </a:r>
          </a:p>
        </p:txBody>
      </p:sp>
      <p:sp>
        <p:nvSpPr>
          <p:cNvPr id="240643" name="Rectangle 3"/>
          <p:cNvSpPr>
            <a:spLocks noChangeArrowheads="1"/>
          </p:cNvSpPr>
          <p:nvPr/>
        </p:nvSpPr>
        <p:spPr bwMode="auto">
          <a:xfrm>
            <a:off x="457200" y="4038600"/>
            <a:ext cx="8686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0" hangingPunct="0">
              <a:buFont typeface="Wingdings" pitchFamily="2" charset="2"/>
              <a:buNone/>
              <a:tabLst>
                <a:tab pos="-914400" algn="l"/>
              </a:tabLst>
            </a:pPr>
            <a:r>
              <a:rPr kumimoji="0" lang="es-MX" altLang="es-CL" sz="2400" b="1" dirty="0">
                <a:solidFill>
                  <a:schemeClr val="tx2"/>
                </a:solidFill>
                <a:latin typeface="Myriad Pro"/>
                <a:cs typeface="Arial" charset="0"/>
              </a:rPr>
              <a:t>Externo: es el que todos conocemos, el que compra</a:t>
            </a:r>
          </a:p>
          <a:p>
            <a:pPr algn="l" eaLnBrk="0" hangingPunct="0">
              <a:buFont typeface="Wingdings" pitchFamily="2" charset="2"/>
              <a:buNone/>
              <a:tabLst>
                <a:tab pos="-914400" algn="l"/>
              </a:tabLst>
            </a:pPr>
            <a:r>
              <a:rPr kumimoji="0" lang="es-MX" altLang="es-CL" sz="2400" b="1" dirty="0">
                <a:solidFill>
                  <a:schemeClr val="tx2"/>
                </a:solidFill>
                <a:latin typeface="Myriad Pro"/>
                <a:cs typeface="Arial" charset="0"/>
              </a:rPr>
              <a:t>	     nuestros productos o servicios.</a:t>
            </a:r>
          </a:p>
        </p:txBody>
      </p:sp>
      <p:sp>
        <p:nvSpPr>
          <p:cNvPr id="240645" name="Rectangle 5"/>
          <p:cNvSpPr>
            <a:spLocks noChangeArrowheads="1"/>
          </p:cNvSpPr>
          <p:nvPr/>
        </p:nvSpPr>
        <p:spPr bwMode="auto">
          <a:xfrm>
            <a:off x="571500" y="4991100"/>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0" hangingPunct="0">
              <a:buFont typeface="Wingdings" pitchFamily="2" charset="2"/>
              <a:buNone/>
              <a:tabLst>
                <a:tab pos="-914400" algn="l"/>
              </a:tabLst>
            </a:pPr>
            <a:r>
              <a:rPr kumimoji="0" lang="es-MX" altLang="es-CL" sz="2400" b="1" dirty="0">
                <a:solidFill>
                  <a:schemeClr val="tx2"/>
                </a:solidFill>
                <a:highlight>
                  <a:srgbClr val="FFFF00"/>
                </a:highlight>
                <a:latin typeface="Myriad Pro"/>
                <a:cs typeface="Arial" charset="0"/>
              </a:rPr>
              <a:t>Interno: nuestro compañero del proceso siguiente</a:t>
            </a:r>
            <a:r>
              <a:rPr kumimoji="0" lang="es-MX" altLang="es-CL" sz="2400" b="1" dirty="0">
                <a:solidFill>
                  <a:schemeClr val="tx2"/>
                </a:solidFill>
                <a:latin typeface="Myriad Pro"/>
                <a:cs typeface="Arial" charset="0"/>
              </a:rPr>
              <a:t>.</a:t>
            </a:r>
          </a:p>
        </p:txBody>
      </p:sp>
      <p:sp>
        <p:nvSpPr>
          <p:cNvPr id="240646" name="Rectangle 6"/>
          <p:cNvSpPr>
            <a:spLocks noChangeArrowheads="1"/>
          </p:cNvSpPr>
          <p:nvPr/>
        </p:nvSpPr>
        <p:spPr bwMode="auto">
          <a:xfrm>
            <a:off x="457200" y="3429000"/>
            <a:ext cx="868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tabLst>
                <a:tab pos="-914400" algn="l"/>
              </a:tabLst>
            </a:pPr>
            <a:r>
              <a:rPr kumimoji="0" lang="es-MX" altLang="es-CL" sz="2800" b="1" dirty="0">
                <a:solidFill>
                  <a:schemeClr val="tx2"/>
                </a:solidFill>
                <a:latin typeface="Myriad Pro"/>
                <a:cs typeface="Arial" charset="0"/>
              </a:rPr>
              <a:t>Existen dos tipos de cliente</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570246"/>
            <a:ext cx="5662606" cy="1609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107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40646"/>
                                        </p:tgtEl>
                                        <p:attrNameLst>
                                          <p:attrName>style.visibility</p:attrName>
                                        </p:attrNameLst>
                                      </p:cBhvr>
                                      <p:to>
                                        <p:strVal val="visible"/>
                                      </p:to>
                                    </p:set>
                                    <p:animEffect transition="in" filter="blinds(horizontal)">
                                      <p:cBhvr>
                                        <p:cTn id="7" dur="500"/>
                                        <p:tgtEl>
                                          <p:spTgt spid="2406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0643"/>
                                        </p:tgtEl>
                                        <p:attrNameLst>
                                          <p:attrName>style.visibility</p:attrName>
                                        </p:attrNameLst>
                                      </p:cBhvr>
                                      <p:to>
                                        <p:strVal val="visible"/>
                                      </p:to>
                                    </p:set>
                                    <p:animEffect transition="in" filter="blinds(horizontal)">
                                      <p:cBhvr>
                                        <p:cTn id="12" dur="500"/>
                                        <p:tgtEl>
                                          <p:spTgt spid="2406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0645"/>
                                        </p:tgtEl>
                                        <p:attrNameLst>
                                          <p:attrName>style.visibility</p:attrName>
                                        </p:attrNameLst>
                                      </p:cBhvr>
                                      <p:to>
                                        <p:strVal val="visible"/>
                                      </p:to>
                                    </p:set>
                                    <p:animEffect transition="in" filter="blinds(horizontal)">
                                      <p:cBhvr>
                                        <p:cTn id="17" dur="500"/>
                                        <p:tgtEl>
                                          <p:spTgt spid="240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autoUpdateAnimBg="0"/>
      <p:bldP spid="240645" grpId="0" autoUpdateAnimBg="0"/>
      <p:bldP spid="240646"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Text Box 2"/>
          <p:cNvSpPr txBox="1">
            <a:spLocks noChangeArrowheads="1"/>
          </p:cNvSpPr>
          <p:nvPr/>
        </p:nvSpPr>
        <p:spPr bwMode="auto">
          <a:xfrm>
            <a:off x="-1057141" y="3345607"/>
            <a:ext cx="9815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600">
                <a:solidFill>
                  <a:schemeClr val="tx1"/>
                </a:solidFill>
                <a:latin typeface="Arial" charset="0"/>
              </a:defRPr>
            </a:lvl1pPr>
            <a:lvl2pPr marL="742950" indent="-285750" eaLnBrk="0" hangingPunct="0">
              <a:defRPr kumimoji="1" sz="3600">
                <a:solidFill>
                  <a:schemeClr val="tx1"/>
                </a:solidFill>
                <a:latin typeface="Arial" charset="0"/>
              </a:defRPr>
            </a:lvl2pPr>
            <a:lvl3pPr marL="1143000" indent="-228600" eaLnBrk="0" hangingPunct="0">
              <a:defRPr kumimoji="1" sz="3600">
                <a:solidFill>
                  <a:schemeClr val="tx1"/>
                </a:solidFill>
                <a:latin typeface="Arial" charset="0"/>
              </a:defRPr>
            </a:lvl3pPr>
            <a:lvl4pPr marL="1600200" indent="-228600" eaLnBrk="0" hangingPunct="0">
              <a:defRPr kumimoji="1" sz="3600">
                <a:solidFill>
                  <a:schemeClr val="tx1"/>
                </a:solidFill>
                <a:latin typeface="Arial" charset="0"/>
              </a:defRPr>
            </a:lvl4pPr>
            <a:lvl5pPr marL="2057400" indent="-228600" eaLnBrk="0" hangingPunct="0">
              <a:defRPr kumimoji="1" sz="3600">
                <a:solidFill>
                  <a:schemeClr val="tx1"/>
                </a:solidFill>
                <a:latin typeface="Arial" charset="0"/>
              </a:defRPr>
            </a:lvl5pPr>
            <a:lvl6pPr marL="2514600" indent="-228600" algn="ctr" eaLnBrk="0" fontAlgn="base" hangingPunct="0">
              <a:spcBef>
                <a:spcPct val="0"/>
              </a:spcBef>
              <a:spcAft>
                <a:spcPct val="0"/>
              </a:spcAft>
              <a:defRPr kumimoji="1" sz="3600">
                <a:solidFill>
                  <a:schemeClr val="tx1"/>
                </a:solidFill>
                <a:latin typeface="Arial" charset="0"/>
              </a:defRPr>
            </a:lvl6pPr>
            <a:lvl7pPr marL="2971800" indent="-228600" algn="ctr" eaLnBrk="0" fontAlgn="base" hangingPunct="0">
              <a:spcBef>
                <a:spcPct val="0"/>
              </a:spcBef>
              <a:spcAft>
                <a:spcPct val="0"/>
              </a:spcAft>
              <a:defRPr kumimoji="1" sz="3600">
                <a:solidFill>
                  <a:schemeClr val="tx1"/>
                </a:solidFill>
                <a:latin typeface="Arial" charset="0"/>
              </a:defRPr>
            </a:lvl7pPr>
            <a:lvl8pPr marL="3429000" indent="-228600" algn="ctr" eaLnBrk="0" fontAlgn="base" hangingPunct="0">
              <a:spcBef>
                <a:spcPct val="0"/>
              </a:spcBef>
              <a:spcAft>
                <a:spcPct val="0"/>
              </a:spcAft>
              <a:defRPr kumimoji="1" sz="3600">
                <a:solidFill>
                  <a:schemeClr val="tx1"/>
                </a:solidFill>
                <a:latin typeface="Arial" charset="0"/>
              </a:defRPr>
            </a:lvl8pPr>
            <a:lvl9pPr marL="3886200" indent="-228600" algn="ctr" eaLnBrk="0" fontAlgn="base" hangingPunct="0">
              <a:spcBef>
                <a:spcPct val="0"/>
              </a:spcBef>
              <a:spcAft>
                <a:spcPct val="0"/>
              </a:spcAft>
              <a:defRPr kumimoji="1" sz="3600">
                <a:solidFill>
                  <a:schemeClr val="tx1"/>
                </a:solidFill>
                <a:latin typeface="Arial" charset="0"/>
              </a:defRPr>
            </a:lvl9pPr>
          </a:lstStyle>
          <a:p>
            <a:pPr lvl="4">
              <a:spcBef>
                <a:spcPct val="20000"/>
              </a:spcBef>
              <a:buFontTx/>
              <a:buChar char="•"/>
            </a:pPr>
            <a:r>
              <a:rPr kumimoji="0" lang="es-MX" altLang="es-CL" sz="2400" dirty="0">
                <a:solidFill>
                  <a:schemeClr val="tx2"/>
                </a:solidFill>
                <a:latin typeface="Myriad Pro"/>
                <a:cs typeface="Arial" charset="0"/>
              </a:rPr>
              <a:t>ISO </a:t>
            </a:r>
            <a:r>
              <a:rPr kumimoji="0" lang="es-MX" altLang="es-CL" sz="2400" b="1" dirty="0">
                <a:solidFill>
                  <a:schemeClr val="tx2"/>
                </a:solidFill>
                <a:highlight>
                  <a:srgbClr val="FFFF00"/>
                </a:highlight>
                <a:latin typeface="Myriad Pro"/>
                <a:cs typeface="Arial" charset="0"/>
              </a:rPr>
              <a:t>9001</a:t>
            </a:r>
            <a:r>
              <a:rPr kumimoji="0" lang="es-MX" altLang="es-CL" sz="2400" dirty="0">
                <a:solidFill>
                  <a:schemeClr val="tx2"/>
                </a:solidFill>
                <a:latin typeface="Myriad Pro"/>
                <a:cs typeface="Arial" charset="0"/>
              </a:rPr>
              <a:t>:2015, </a:t>
            </a:r>
            <a:r>
              <a:rPr kumimoji="0" lang="es-CL" altLang="es-CL" sz="2400" dirty="0">
                <a:solidFill>
                  <a:schemeClr val="tx2"/>
                </a:solidFill>
                <a:latin typeface="Myriad Pro"/>
                <a:cs typeface="Arial" charset="0"/>
              </a:rPr>
              <a:t>Sistema de Gestión de </a:t>
            </a:r>
            <a:r>
              <a:rPr kumimoji="0" lang="es-CL" altLang="es-CL" sz="2400" b="1" dirty="0">
                <a:solidFill>
                  <a:schemeClr val="tx2"/>
                </a:solidFill>
                <a:latin typeface="Myriad Pro"/>
                <a:cs typeface="Arial" charset="0"/>
              </a:rPr>
              <a:t>Calidad</a:t>
            </a:r>
            <a:endParaRPr kumimoji="0" lang="es-ES" altLang="es-CL" sz="2800" b="1" dirty="0">
              <a:solidFill>
                <a:schemeClr val="tx2"/>
              </a:solidFill>
              <a:latin typeface="Myriad Pro"/>
              <a:cs typeface="Arial" charset="0"/>
            </a:endParaRPr>
          </a:p>
        </p:txBody>
      </p:sp>
      <p:sp>
        <p:nvSpPr>
          <p:cNvPr id="244740" name="Text Box 4"/>
          <p:cNvSpPr txBox="1">
            <a:spLocks noChangeArrowheads="1"/>
          </p:cNvSpPr>
          <p:nvPr/>
        </p:nvSpPr>
        <p:spPr bwMode="auto">
          <a:xfrm>
            <a:off x="909749" y="838201"/>
            <a:ext cx="7848600" cy="480131"/>
          </a:xfrm>
          <a:prstGeom prst="rect">
            <a:avLst/>
          </a:prstGeom>
          <a:noFill/>
          <a:ln w="9525">
            <a:noFill/>
            <a:miter lim="800000"/>
            <a:headEnd/>
            <a:tailEnd/>
          </a:ln>
          <a:effectLst/>
        </p:spPr>
        <p:txBody>
          <a:bodyPr>
            <a:spAutoFit/>
          </a:bodyPr>
          <a:lstStyle/>
          <a:p>
            <a:pPr algn="ctr" eaLnBrk="0" hangingPunct="0">
              <a:lnSpc>
                <a:spcPct val="90000"/>
              </a:lnSpc>
              <a:defRPr/>
            </a:pPr>
            <a:r>
              <a:rPr kumimoji="0" lang="es-CL" sz="2800" b="1" dirty="0">
                <a:solidFill>
                  <a:schemeClr val="tx2"/>
                </a:solidFill>
                <a:effectLst>
                  <a:outerShdw blurRad="38100" dist="38100" dir="2700000" algn="tl">
                    <a:srgbClr val="FFFFFF"/>
                  </a:outerShdw>
                </a:effectLst>
                <a:latin typeface="Myriad Pro"/>
                <a:cs typeface="Arial" charset="0"/>
              </a:rPr>
              <a:t>Familia </a:t>
            </a:r>
            <a:r>
              <a:rPr kumimoji="0" lang="es-CL" sz="2800" b="1" dirty="0">
                <a:solidFill>
                  <a:schemeClr val="tx2"/>
                </a:solidFill>
                <a:effectLst>
                  <a:outerShdw blurRad="38100" dist="38100" dir="2700000" algn="tl">
                    <a:srgbClr val="000000"/>
                  </a:outerShdw>
                </a:effectLst>
                <a:latin typeface="Myriad Pro"/>
                <a:cs typeface="Arial" charset="0"/>
              </a:rPr>
              <a:t>ISO – Sistema de Gestión Integrado</a:t>
            </a:r>
            <a:endParaRPr kumimoji="0" lang="es-ES" sz="2800" b="1" dirty="0">
              <a:solidFill>
                <a:schemeClr val="tx2"/>
              </a:solidFill>
              <a:effectLst>
                <a:outerShdw blurRad="38100" dist="38100" dir="2700000" algn="tl">
                  <a:srgbClr val="FFFFFF"/>
                </a:outerShdw>
              </a:effectLst>
              <a:latin typeface="Myriad Pro"/>
            </a:endParaRPr>
          </a:p>
        </p:txBody>
      </p:sp>
      <p:sp>
        <p:nvSpPr>
          <p:cNvPr id="244742" name="Text Box 6"/>
          <p:cNvSpPr txBox="1">
            <a:spLocks noChangeArrowheads="1"/>
          </p:cNvSpPr>
          <p:nvPr/>
        </p:nvSpPr>
        <p:spPr bwMode="auto">
          <a:xfrm>
            <a:off x="990600" y="4267200"/>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Arial" charset="0"/>
              </a:defRPr>
            </a:lvl1pPr>
            <a:lvl2pPr marL="742950" indent="-285750" eaLnBrk="0" hangingPunct="0">
              <a:defRPr kumimoji="1" sz="3600">
                <a:solidFill>
                  <a:schemeClr val="tx1"/>
                </a:solidFill>
                <a:latin typeface="Arial" charset="0"/>
              </a:defRPr>
            </a:lvl2pPr>
            <a:lvl3pPr marL="1143000" indent="-228600" eaLnBrk="0" hangingPunct="0">
              <a:defRPr kumimoji="1" sz="3600">
                <a:solidFill>
                  <a:schemeClr val="tx1"/>
                </a:solidFill>
                <a:latin typeface="Arial" charset="0"/>
              </a:defRPr>
            </a:lvl3pPr>
            <a:lvl4pPr marL="1600200" indent="-228600" eaLnBrk="0" hangingPunct="0">
              <a:defRPr kumimoji="1" sz="3600">
                <a:solidFill>
                  <a:schemeClr val="tx1"/>
                </a:solidFill>
                <a:latin typeface="Arial" charset="0"/>
              </a:defRPr>
            </a:lvl4pPr>
            <a:lvl5pPr marL="2057400" indent="-228600" eaLnBrk="0" hangingPunct="0">
              <a:defRPr kumimoji="1" sz="3600">
                <a:solidFill>
                  <a:schemeClr val="tx1"/>
                </a:solidFill>
                <a:latin typeface="Arial" charset="0"/>
              </a:defRPr>
            </a:lvl5pPr>
            <a:lvl6pPr marL="2514600" indent="-228600" algn="ctr" eaLnBrk="0" fontAlgn="base" hangingPunct="0">
              <a:spcBef>
                <a:spcPct val="0"/>
              </a:spcBef>
              <a:spcAft>
                <a:spcPct val="0"/>
              </a:spcAft>
              <a:defRPr kumimoji="1" sz="3600">
                <a:solidFill>
                  <a:schemeClr val="tx1"/>
                </a:solidFill>
                <a:latin typeface="Arial" charset="0"/>
              </a:defRPr>
            </a:lvl6pPr>
            <a:lvl7pPr marL="2971800" indent="-228600" algn="ctr" eaLnBrk="0" fontAlgn="base" hangingPunct="0">
              <a:spcBef>
                <a:spcPct val="0"/>
              </a:spcBef>
              <a:spcAft>
                <a:spcPct val="0"/>
              </a:spcAft>
              <a:defRPr kumimoji="1" sz="3600">
                <a:solidFill>
                  <a:schemeClr val="tx1"/>
                </a:solidFill>
                <a:latin typeface="Arial" charset="0"/>
              </a:defRPr>
            </a:lvl7pPr>
            <a:lvl8pPr marL="3429000" indent="-228600" algn="ctr" eaLnBrk="0" fontAlgn="base" hangingPunct="0">
              <a:spcBef>
                <a:spcPct val="0"/>
              </a:spcBef>
              <a:spcAft>
                <a:spcPct val="0"/>
              </a:spcAft>
              <a:defRPr kumimoji="1" sz="3600">
                <a:solidFill>
                  <a:schemeClr val="tx1"/>
                </a:solidFill>
                <a:latin typeface="Arial" charset="0"/>
              </a:defRPr>
            </a:lvl8pPr>
            <a:lvl9pPr marL="3886200" indent="-228600" algn="ctr" eaLnBrk="0" fontAlgn="base" hangingPunct="0">
              <a:spcBef>
                <a:spcPct val="0"/>
              </a:spcBef>
              <a:spcAft>
                <a:spcPct val="0"/>
              </a:spcAft>
              <a:defRPr kumimoji="1" sz="3600">
                <a:solidFill>
                  <a:schemeClr val="tx1"/>
                </a:solidFill>
                <a:latin typeface="Arial" charset="0"/>
              </a:defRPr>
            </a:lvl9pPr>
          </a:lstStyle>
          <a:p>
            <a:pPr algn="l">
              <a:spcBef>
                <a:spcPct val="20000"/>
              </a:spcBef>
              <a:buFontTx/>
              <a:buChar char="•"/>
            </a:pPr>
            <a:r>
              <a:rPr kumimoji="0" lang="es-MX" altLang="es-CL" sz="2400" dirty="0">
                <a:solidFill>
                  <a:schemeClr val="tx2"/>
                </a:solidFill>
                <a:latin typeface="Myriad Pro"/>
                <a:cs typeface="Arial" charset="0"/>
              </a:rPr>
              <a:t>ISO </a:t>
            </a:r>
            <a:r>
              <a:rPr kumimoji="0" lang="es-MX" altLang="es-CL" sz="2400" b="1" dirty="0">
                <a:solidFill>
                  <a:schemeClr val="tx2"/>
                </a:solidFill>
                <a:highlight>
                  <a:srgbClr val="FFFF00"/>
                </a:highlight>
                <a:latin typeface="Myriad Pro"/>
                <a:cs typeface="Arial" charset="0"/>
              </a:rPr>
              <a:t>14001</a:t>
            </a:r>
            <a:r>
              <a:rPr kumimoji="0" lang="es-MX" altLang="es-CL" sz="2400" dirty="0">
                <a:solidFill>
                  <a:schemeClr val="tx2"/>
                </a:solidFill>
                <a:latin typeface="Myriad Pro"/>
                <a:cs typeface="Arial" charset="0"/>
              </a:rPr>
              <a:t>:2015, </a:t>
            </a:r>
            <a:r>
              <a:rPr kumimoji="0" lang="en-US" altLang="es-CL" sz="2400" dirty="0">
                <a:solidFill>
                  <a:schemeClr val="tx2"/>
                </a:solidFill>
                <a:latin typeface="Myriad Pro"/>
                <a:cs typeface="Arial" charset="0"/>
              </a:rPr>
              <a:t>Sistemas de Gestión </a:t>
            </a:r>
            <a:r>
              <a:rPr kumimoji="0" lang="es-CL" altLang="es-CL" sz="2400" b="1" dirty="0">
                <a:solidFill>
                  <a:schemeClr val="tx2"/>
                </a:solidFill>
                <a:latin typeface="Myriad Pro"/>
                <a:cs typeface="Arial" charset="0"/>
              </a:rPr>
              <a:t>Ambiental</a:t>
            </a:r>
            <a:endParaRPr kumimoji="0" lang="es-ES" altLang="es-CL" sz="2800" b="1" dirty="0">
              <a:solidFill>
                <a:schemeClr val="tx2"/>
              </a:solidFill>
              <a:latin typeface="Myriad Pro"/>
              <a:cs typeface="Arial" charset="0"/>
            </a:endParaRPr>
          </a:p>
        </p:txBody>
      </p:sp>
      <p:sp>
        <p:nvSpPr>
          <p:cNvPr id="244743" name="Text Box 7"/>
          <p:cNvSpPr txBox="1">
            <a:spLocks noChangeArrowheads="1"/>
          </p:cNvSpPr>
          <p:nvPr/>
        </p:nvSpPr>
        <p:spPr bwMode="auto">
          <a:xfrm>
            <a:off x="681149" y="5257800"/>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Arial" charset="0"/>
              </a:defRPr>
            </a:lvl1pPr>
            <a:lvl2pPr marL="742950" indent="-285750" eaLnBrk="0" hangingPunct="0">
              <a:defRPr kumimoji="1" sz="3600">
                <a:solidFill>
                  <a:schemeClr val="tx1"/>
                </a:solidFill>
                <a:latin typeface="Arial" charset="0"/>
              </a:defRPr>
            </a:lvl2pPr>
            <a:lvl3pPr marL="1143000" indent="-228600" eaLnBrk="0" hangingPunct="0">
              <a:defRPr kumimoji="1" sz="3600">
                <a:solidFill>
                  <a:schemeClr val="tx1"/>
                </a:solidFill>
                <a:latin typeface="Arial" charset="0"/>
              </a:defRPr>
            </a:lvl3pPr>
            <a:lvl4pPr marL="1600200" indent="-228600" eaLnBrk="0" hangingPunct="0">
              <a:defRPr kumimoji="1" sz="3600">
                <a:solidFill>
                  <a:schemeClr val="tx1"/>
                </a:solidFill>
                <a:latin typeface="Arial" charset="0"/>
              </a:defRPr>
            </a:lvl4pPr>
            <a:lvl5pPr marL="2057400" indent="-228600" eaLnBrk="0" hangingPunct="0">
              <a:defRPr kumimoji="1" sz="3600">
                <a:solidFill>
                  <a:schemeClr val="tx1"/>
                </a:solidFill>
                <a:latin typeface="Arial" charset="0"/>
              </a:defRPr>
            </a:lvl5pPr>
            <a:lvl6pPr marL="2514600" indent="-228600" algn="ctr" eaLnBrk="0" fontAlgn="base" hangingPunct="0">
              <a:spcBef>
                <a:spcPct val="0"/>
              </a:spcBef>
              <a:spcAft>
                <a:spcPct val="0"/>
              </a:spcAft>
              <a:defRPr kumimoji="1" sz="3600">
                <a:solidFill>
                  <a:schemeClr val="tx1"/>
                </a:solidFill>
                <a:latin typeface="Arial" charset="0"/>
              </a:defRPr>
            </a:lvl6pPr>
            <a:lvl7pPr marL="2971800" indent="-228600" algn="ctr" eaLnBrk="0" fontAlgn="base" hangingPunct="0">
              <a:spcBef>
                <a:spcPct val="0"/>
              </a:spcBef>
              <a:spcAft>
                <a:spcPct val="0"/>
              </a:spcAft>
              <a:defRPr kumimoji="1" sz="3600">
                <a:solidFill>
                  <a:schemeClr val="tx1"/>
                </a:solidFill>
                <a:latin typeface="Arial" charset="0"/>
              </a:defRPr>
            </a:lvl7pPr>
            <a:lvl8pPr marL="3429000" indent="-228600" algn="ctr" eaLnBrk="0" fontAlgn="base" hangingPunct="0">
              <a:spcBef>
                <a:spcPct val="0"/>
              </a:spcBef>
              <a:spcAft>
                <a:spcPct val="0"/>
              </a:spcAft>
              <a:defRPr kumimoji="1" sz="3600">
                <a:solidFill>
                  <a:schemeClr val="tx1"/>
                </a:solidFill>
                <a:latin typeface="Arial" charset="0"/>
              </a:defRPr>
            </a:lvl8pPr>
            <a:lvl9pPr marL="3886200" indent="-228600" algn="ctr" eaLnBrk="0" fontAlgn="base" hangingPunct="0">
              <a:spcBef>
                <a:spcPct val="0"/>
              </a:spcBef>
              <a:spcAft>
                <a:spcPct val="0"/>
              </a:spcAft>
              <a:defRPr kumimoji="1" sz="3600">
                <a:solidFill>
                  <a:schemeClr val="tx1"/>
                </a:solidFill>
                <a:latin typeface="Arial" charset="0"/>
              </a:defRPr>
            </a:lvl9pPr>
          </a:lstStyle>
          <a:p>
            <a:pPr algn="ctr">
              <a:spcBef>
                <a:spcPct val="20000"/>
              </a:spcBef>
              <a:buFontTx/>
              <a:buChar char="•"/>
            </a:pPr>
            <a:r>
              <a:rPr kumimoji="0" lang="es-MX" altLang="es-CL" sz="2400" dirty="0">
                <a:solidFill>
                  <a:schemeClr val="tx2"/>
                </a:solidFill>
                <a:latin typeface="Myriad Pro"/>
                <a:cs typeface="Arial" charset="0"/>
              </a:rPr>
              <a:t>OHAS </a:t>
            </a:r>
            <a:r>
              <a:rPr kumimoji="0" lang="es-MX" altLang="es-CL" sz="2400" b="1" dirty="0">
                <a:solidFill>
                  <a:schemeClr val="tx2"/>
                </a:solidFill>
                <a:highlight>
                  <a:srgbClr val="FFFF00"/>
                </a:highlight>
                <a:latin typeface="Myriad Pro"/>
                <a:cs typeface="Arial" charset="0"/>
              </a:rPr>
              <a:t>18001</a:t>
            </a:r>
            <a:r>
              <a:rPr kumimoji="0" lang="es-MX" altLang="es-CL" sz="2400" dirty="0">
                <a:solidFill>
                  <a:schemeClr val="tx2"/>
                </a:solidFill>
                <a:latin typeface="Myriad Pro"/>
                <a:cs typeface="Arial" charset="0"/>
              </a:rPr>
              <a:t> - 45001, </a:t>
            </a:r>
            <a:r>
              <a:rPr kumimoji="0" lang="en-US" altLang="es-CL" sz="2400" dirty="0">
                <a:solidFill>
                  <a:schemeClr val="tx2"/>
                </a:solidFill>
                <a:latin typeface="Myriad Pro"/>
                <a:cs typeface="Arial" charset="0"/>
              </a:rPr>
              <a:t>Sistemas de Gestión </a:t>
            </a:r>
            <a:r>
              <a:rPr kumimoji="0" lang="es-CL" altLang="es-CL" sz="2400" b="1" dirty="0">
                <a:solidFill>
                  <a:schemeClr val="tx2"/>
                </a:solidFill>
                <a:latin typeface="Myriad Pro"/>
                <a:cs typeface="Arial" charset="0"/>
              </a:rPr>
              <a:t>Seguridad</a:t>
            </a:r>
            <a:r>
              <a:rPr kumimoji="0" lang="es-CL" altLang="es-CL" sz="2400" dirty="0">
                <a:solidFill>
                  <a:schemeClr val="tx2"/>
                </a:solidFill>
                <a:latin typeface="Myriad Pro"/>
                <a:cs typeface="Arial" charset="0"/>
              </a:rPr>
              <a:t> Ocupacional</a:t>
            </a:r>
            <a:endParaRPr kumimoji="0" lang="es-ES" altLang="es-CL" sz="2800" dirty="0">
              <a:solidFill>
                <a:schemeClr val="tx2"/>
              </a:solidFill>
              <a:latin typeface="Myriad Pro"/>
              <a:cs typeface="Arial"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9030" y="1481066"/>
            <a:ext cx="3131536" cy="1800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12992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4738"/>
                                        </p:tgtEl>
                                        <p:attrNameLst>
                                          <p:attrName>style.visibility</p:attrName>
                                        </p:attrNameLst>
                                      </p:cBhvr>
                                      <p:to>
                                        <p:strVal val="visible"/>
                                      </p:to>
                                    </p:set>
                                    <p:anim calcmode="lin" valueType="num">
                                      <p:cBhvr additive="base">
                                        <p:cTn id="7" dur="500" fill="hold"/>
                                        <p:tgtEl>
                                          <p:spTgt spid="244738"/>
                                        </p:tgtEl>
                                        <p:attrNameLst>
                                          <p:attrName>ppt_x</p:attrName>
                                        </p:attrNameLst>
                                      </p:cBhvr>
                                      <p:tavLst>
                                        <p:tav tm="0">
                                          <p:val>
                                            <p:strVal val="0-#ppt_w/2"/>
                                          </p:val>
                                        </p:tav>
                                        <p:tav tm="100000">
                                          <p:val>
                                            <p:strVal val="#ppt_x"/>
                                          </p:val>
                                        </p:tav>
                                      </p:tavLst>
                                    </p:anim>
                                    <p:anim calcmode="lin" valueType="num">
                                      <p:cBhvr additive="base">
                                        <p:cTn id="8" dur="500" fill="hold"/>
                                        <p:tgtEl>
                                          <p:spTgt spid="2447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44742"/>
                                        </p:tgtEl>
                                        <p:attrNameLst>
                                          <p:attrName>style.visibility</p:attrName>
                                        </p:attrNameLst>
                                      </p:cBhvr>
                                      <p:to>
                                        <p:strVal val="visible"/>
                                      </p:to>
                                    </p:set>
                                    <p:anim calcmode="lin" valueType="num">
                                      <p:cBhvr additive="base">
                                        <p:cTn id="13" dur="500" fill="hold"/>
                                        <p:tgtEl>
                                          <p:spTgt spid="244742"/>
                                        </p:tgtEl>
                                        <p:attrNameLst>
                                          <p:attrName>ppt_x</p:attrName>
                                        </p:attrNameLst>
                                      </p:cBhvr>
                                      <p:tavLst>
                                        <p:tav tm="0">
                                          <p:val>
                                            <p:strVal val="1+#ppt_w/2"/>
                                          </p:val>
                                        </p:tav>
                                        <p:tav tm="100000">
                                          <p:val>
                                            <p:strVal val="#ppt_x"/>
                                          </p:val>
                                        </p:tav>
                                      </p:tavLst>
                                    </p:anim>
                                    <p:anim calcmode="lin" valueType="num">
                                      <p:cBhvr additive="base">
                                        <p:cTn id="14" dur="500" fill="hold"/>
                                        <p:tgtEl>
                                          <p:spTgt spid="24474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4743"/>
                                        </p:tgtEl>
                                        <p:attrNameLst>
                                          <p:attrName>style.visibility</p:attrName>
                                        </p:attrNameLst>
                                      </p:cBhvr>
                                      <p:to>
                                        <p:strVal val="visible"/>
                                      </p:to>
                                    </p:set>
                                    <p:anim calcmode="lin" valueType="num">
                                      <p:cBhvr additive="base">
                                        <p:cTn id="19" dur="500" fill="hold"/>
                                        <p:tgtEl>
                                          <p:spTgt spid="244743"/>
                                        </p:tgtEl>
                                        <p:attrNameLst>
                                          <p:attrName>ppt_x</p:attrName>
                                        </p:attrNameLst>
                                      </p:cBhvr>
                                      <p:tavLst>
                                        <p:tav tm="0">
                                          <p:val>
                                            <p:strVal val="#ppt_x"/>
                                          </p:val>
                                        </p:tav>
                                        <p:tav tm="100000">
                                          <p:val>
                                            <p:strVal val="#ppt_x"/>
                                          </p:val>
                                        </p:tav>
                                      </p:tavLst>
                                    </p:anim>
                                    <p:anim calcmode="lin" valueType="num">
                                      <p:cBhvr additive="base">
                                        <p:cTn id="20" dur="500" fill="hold"/>
                                        <p:tgtEl>
                                          <p:spTgt spid="2447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8" grpId="0" autoUpdateAnimBg="0"/>
      <p:bldP spid="244742" grpId="0" autoUpdateAnimBg="0"/>
      <p:bldP spid="244743"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ctrTitle" sz="quarter"/>
          </p:nvPr>
        </p:nvSpPr>
        <p:spPr>
          <a:xfrm>
            <a:off x="685800" y="500063"/>
            <a:ext cx="7772400" cy="1143000"/>
          </a:xfrm>
        </p:spPr>
        <p:txBody>
          <a:bodyPr>
            <a:normAutofit/>
          </a:bodyPr>
          <a:lstStyle/>
          <a:p>
            <a:pPr algn="ctr" eaLnBrk="1" hangingPunct="1">
              <a:defRPr/>
            </a:pPr>
            <a:r>
              <a:rPr lang="es-ES" sz="3200" b="1" dirty="0">
                <a:solidFill>
                  <a:schemeClr val="tx2"/>
                </a:solidFill>
                <a:latin typeface="Myriad Pro"/>
              </a:rPr>
              <a:t>DOCUMENTACIÓN PARA UN </a:t>
            </a:r>
            <a:r>
              <a:rPr lang="es-ES" sz="3200" b="1" dirty="0">
                <a:solidFill>
                  <a:schemeClr val="tx2"/>
                </a:solidFill>
                <a:effectLst>
                  <a:outerShdw blurRad="38100" dist="38100" dir="2700000" algn="tl">
                    <a:srgbClr val="000000"/>
                  </a:outerShdw>
                </a:effectLst>
                <a:latin typeface="Myriad Pro"/>
              </a:rPr>
              <a:t>SGC</a:t>
            </a:r>
            <a:endParaRPr lang="es-CL" sz="3200" dirty="0">
              <a:solidFill>
                <a:schemeClr val="tx2"/>
              </a:solidFill>
              <a:effectLst>
                <a:outerShdw blurRad="38100" dist="38100" dir="2700000" algn="tl">
                  <a:srgbClr val="000000"/>
                </a:outerShdw>
              </a:effectLst>
              <a:latin typeface="Myriad Pro"/>
            </a:endParaRPr>
          </a:p>
        </p:txBody>
      </p:sp>
      <p:graphicFrame>
        <p:nvGraphicFramePr>
          <p:cNvPr id="246787" name="Object 3">
            <a:hlinkClick r:id="" action="ppaction://ole?verb=0"/>
          </p:cNvPr>
          <p:cNvGraphicFramePr>
            <a:graphicFrameLocks/>
          </p:cNvGraphicFramePr>
          <p:nvPr/>
        </p:nvGraphicFramePr>
        <p:xfrm>
          <a:off x="2019300" y="4059238"/>
          <a:ext cx="900113" cy="830262"/>
        </p:xfrm>
        <a:graphic>
          <a:graphicData uri="http://schemas.openxmlformats.org/presentationml/2006/ole">
            <mc:AlternateContent xmlns:mc="http://schemas.openxmlformats.org/markup-compatibility/2006">
              <mc:Choice xmlns:v="urn:schemas-microsoft-com:vml" Requires="v">
                <p:oleObj spid="_x0000_s2100" name="Imagen" r:id="rId4" imgW="6103938" imgH="4367213" progId="MS_ClipArt_Gallery.2">
                  <p:embed/>
                </p:oleObj>
              </mc:Choice>
              <mc:Fallback>
                <p:oleObj name="Imagen" r:id="rId4" imgW="6103938" imgH="4367213" progId="MS_ClipArt_Gallery.2">
                  <p:embed/>
                  <p:pic>
                    <p:nvPicPr>
                      <p:cNvPr id="246787" name="Object 3">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9300" y="4059238"/>
                        <a:ext cx="900113"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788" name="Object 4">
            <a:hlinkClick r:id="" action="ppaction://ole?verb=0"/>
          </p:cNvPr>
          <p:cNvGraphicFramePr>
            <a:graphicFrameLocks/>
          </p:cNvGraphicFramePr>
          <p:nvPr/>
        </p:nvGraphicFramePr>
        <p:xfrm>
          <a:off x="1524000" y="5140325"/>
          <a:ext cx="887413" cy="830263"/>
        </p:xfrm>
        <a:graphic>
          <a:graphicData uri="http://schemas.openxmlformats.org/presentationml/2006/ole">
            <mc:AlternateContent xmlns:mc="http://schemas.openxmlformats.org/markup-compatibility/2006">
              <mc:Choice xmlns:v="urn:schemas-microsoft-com:vml" Requires="v">
                <p:oleObj spid="_x0000_s2101" name="Imagen" r:id="rId6" imgW="4097338" imgH="3606800" progId="MS_ClipArt_Gallery.2">
                  <p:embed/>
                </p:oleObj>
              </mc:Choice>
              <mc:Fallback>
                <p:oleObj name="Imagen" r:id="rId6" imgW="4097338" imgH="3606800" progId="MS_ClipArt_Gallery.2">
                  <p:embed/>
                  <p:pic>
                    <p:nvPicPr>
                      <p:cNvPr id="246788" name="Object 4">
                        <a:hlinkClick r:id="" action="ppaction://ole?verb=0"/>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5140325"/>
                        <a:ext cx="887413"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789" name="Object 5">
            <a:hlinkClick r:id="" action="ppaction://ole?verb=0"/>
          </p:cNvPr>
          <p:cNvGraphicFramePr>
            <a:graphicFrameLocks/>
          </p:cNvGraphicFramePr>
          <p:nvPr/>
        </p:nvGraphicFramePr>
        <p:xfrm>
          <a:off x="2844800" y="2979738"/>
          <a:ext cx="771525" cy="831850"/>
        </p:xfrm>
        <a:graphic>
          <a:graphicData uri="http://schemas.openxmlformats.org/presentationml/2006/ole">
            <mc:AlternateContent xmlns:mc="http://schemas.openxmlformats.org/markup-compatibility/2006">
              <mc:Choice xmlns:v="urn:schemas-microsoft-com:vml" Requires="v">
                <p:oleObj spid="_x0000_s2102" name="Imagen" r:id="rId8" imgW="4953000" imgH="3475038" progId="MS_ClipArt_Gallery.2">
                  <p:embed/>
                </p:oleObj>
              </mc:Choice>
              <mc:Fallback>
                <p:oleObj name="Imagen" r:id="rId8" imgW="4953000" imgH="3475038" progId="MS_ClipArt_Gallery.2">
                  <p:embed/>
                  <p:pic>
                    <p:nvPicPr>
                      <p:cNvPr id="246789" name="Object 5">
                        <a:hlinkClick r:id="" action="ppaction://ole?verb=0"/>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4800" y="2979738"/>
                        <a:ext cx="77152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790" name="Object 6">
            <a:hlinkClick r:id="" action="ppaction://ole?verb=0"/>
          </p:cNvPr>
          <p:cNvGraphicFramePr>
            <a:graphicFrameLocks/>
          </p:cNvGraphicFramePr>
          <p:nvPr/>
        </p:nvGraphicFramePr>
        <p:xfrm>
          <a:off x="3668713" y="2065338"/>
          <a:ext cx="742950" cy="498475"/>
        </p:xfrm>
        <a:graphic>
          <a:graphicData uri="http://schemas.openxmlformats.org/presentationml/2006/ole">
            <mc:AlternateContent xmlns:mc="http://schemas.openxmlformats.org/markup-compatibility/2006">
              <mc:Choice xmlns:v="urn:schemas-microsoft-com:vml" Requires="v">
                <p:oleObj spid="_x0000_s2103" name="Imagen" r:id="rId10" imgW="5373688" imgH="2620963" progId="MS_ClipArt_Gallery.2">
                  <p:embed/>
                </p:oleObj>
              </mc:Choice>
              <mc:Fallback>
                <p:oleObj name="Imagen" r:id="rId10" imgW="5373688" imgH="2620963" progId="MS_ClipArt_Gallery.2">
                  <p:embed/>
                  <p:pic>
                    <p:nvPicPr>
                      <p:cNvPr id="246790" name="Object 6">
                        <a:hlinkClick r:id="" action="ppaction://ole?verb=0"/>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68713" y="2065338"/>
                        <a:ext cx="7429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791" name="Object 7">
            <a:hlinkClick r:id="" action="ppaction://ole?verb=0"/>
          </p:cNvPr>
          <p:cNvGraphicFramePr>
            <a:graphicFrameLocks/>
          </p:cNvGraphicFramePr>
          <p:nvPr/>
        </p:nvGraphicFramePr>
        <p:xfrm>
          <a:off x="6172200" y="2209800"/>
          <a:ext cx="660400" cy="590550"/>
        </p:xfrm>
        <a:graphic>
          <a:graphicData uri="http://schemas.openxmlformats.org/presentationml/2006/ole">
            <mc:AlternateContent xmlns:mc="http://schemas.openxmlformats.org/markup-compatibility/2006">
              <mc:Choice xmlns:v="urn:schemas-microsoft-com:vml" Requires="v">
                <p:oleObj spid="_x0000_s2104" name="Imagen" r:id="rId12" imgW="5073650" imgH="3071813" progId="MS_ClipArt_Gallery.2">
                  <p:embed/>
                </p:oleObj>
              </mc:Choice>
              <mc:Fallback>
                <p:oleObj name="Imagen" r:id="rId12" imgW="5073650" imgH="3071813" progId="MS_ClipArt_Gallery.2">
                  <p:embed/>
                  <p:pic>
                    <p:nvPicPr>
                      <p:cNvPr id="246791" name="Object 7">
                        <a:hlinkClick r:id="" action="ppaction://ole?verb=0"/>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72200" y="2209800"/>
                        <a:ext cx="6604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8"/>
          <p:cNvGrpSpPr>
            <a:grpSpLocks/>
          </p:cNvGrpSpPr>
          <p:nvPr/>
        </p:nvGrpSpPr>
        <p:grpSpPr bwMode="auto">
          <a:xfrm>
            <a:off x="6781800" y="3429000"/>
            <a:ext cx="495300" cy="500063"/>
            <a:chOff x="3840" y="2256"/>
            <a:chExt cx="289" cy="289"/>
          </a:xfrm>
        </p:grpSpPr>
        <p:grpSp>
          <p:nvGrpSpPr>
            <p:cNvPr id="16439" name="Group 9"/>
            <p:cNvGrpSpPr>
              <a:grpSpLocks/>
            </p:cNvGrpSpPr>
            <p:nvPr/>
          </p:nvGrpSpPr>
          <p:grpSpPr bwMode="auto">
            <a:xfrm>
              <a:off x="3932" y="2256"/>
              <a:ext cx="85" cy="289"/>
              <a:chOff x="3932" y="2256"/>
              <a:chExt cx="85" cy="289"/>
            </a:xfrm>
          </p:grpSpPr>
          <p:grpSp>
            <p:nvGrpSpPr>
              <p:cNvPr id="16452" name="Group 10"/>
              <p:cNvGrpSpPr>
                <a:grpSpLocks/>
              </p:cNvGrpSpPr>
              <p:nvPr/>
            </p:nvGrpSpPr>
            <p:grpSpPr bwMode="auto">
              <a:xfrm>
                <a:off x="3932" y="2256"/>
                <a:ext cx="85" cy="289"/>
                <a:chOff x="3932" y="2256"/>
                <a:chExt cx="85" cy="289"/>
              </a:xfrm>
            </p:grpSpPr>
            <p:sp>
              <p:nvSpPr>
                <p:cNvPr id="16457" name="Freeform 11"/>
                <p:cNvSpPr>
                  <a:spLocks/>
                </p:cNvSpPr>
                <p:nvPr/>
              </p:nvSpPr>
              <p:spPr bwMode="auto">
                <a:xfrm>
                  <a:off x="3987" y="2263"/>
                  <a:ext cx="30" cy="282"/>
                </a:xfrm>
                <a:custGeom>
                  <a:avLst/>
                  <a:gdLst>
                    <a:gd name="T0" fmla="*/ 0 w 30"/>
                    <a:gd name="T1" fmla="*/ 0 h 282"/>
                    <a:gd name="T2" fmla="*/ 29 w 30"/>
                    <a:gd name="T3" fmla="*/ 44 h 282"/>
                    <a:gd name="T4" fmla="*/ 29 w 30"/>
                    <a:gd name="T5" fmla="*/ 281 h 282"/>
                    <a:gd name="T6" fmla="*/ 0 w 30"/>
                    <a:gd name="T7" fmla="*/ 281 h 282"/>
                    <a:gd name="T8" fmla="*/ 0 w 30"/>
                    <a:gd name="T9" fmla="*/ 0 h 282"/>
                    <a:gd name="T10" fmla="*/ 0 60000 65536"/>
                    <a:gd name="T11" fmla="*/ 0 60000 65536"/>
                    <a:gd name="T12" fmla="*/ 0 60000 65536"/>
                    <a:gd name="T13" fmla="*/ 0 60000 65536"/>
                    <a:gd name="T14" fmla="*/ 0 60000 65536"/>
                    <a:gd name="T15" fmla="*/ 0 w 30"/>
                    <a:gd name="T16" fmla="*/ 0 h 282"/>
                    <a:gd name="T17" fmla="*/ 30 w 30"/>
                    <a:gd name="T18" fmla="*/ 282 h 282"/>
                  </a:gdLst>
                  <a:ahLst/>
                  <a:cxnLst>
                    <a:cxn ang="T10">
                      <a:pos x="T0" y="T1"/>
                    </a:cxn>
                    <a:cxn ang="T11">
                      <a:pos x="T2" y="T3"/>
                    </a:cxn>
                    <a:cxn ang="T12">
                      <a:pos x="T4" y="T5"/>
                    </a:cxn>
                    <a:cxn ang="T13">
                      <a:pos x="T6" y="T7"/>
                    </a:cxn>
                    <a:cxn ang="T14">
                      <a:pos x="T8" y="T9"/>
                    </a:cxn>
                  </a:cxnLst>
                  <a:rect l="T15" t="T16" r="T17" b="T18"/>
                  <a:pathLst>
                    <a:path w="30" h="282">
                      <a:moveTo>
                        <a:pt x="0" y="0"/>
                      </a:moveTo>
                      <a:lnTo>
                        <a:pt x="29" y="44"/>
                      </a:lnTo>
                      <a:lnTo>
                        <a:pt x="29" y="281"/>
                      </a:lnTo>
                      <a:lnTo>
                        <a:pt x="0" y="281"/>
                      </a:lnTo>
                      <a:lnTo>
                        <a:pt x="0" y="0"/>
                      </a:lnTo>
                    </a:path>
                  </a:pathLst>
                </a:custGeom>
                <a:solidFill>
                  <a:srgbClr val="800000"/>
                </a:solidFill>
                <a:ln w="12700" cap="rnd">
                  <a:solidFill>
                    <a:srgbClr val="000000"/>
                  </a:solidFill>
                  <a:round/>
                  <a:headEnd/>
                  <a:tailEnd/>
                </a:ln>
              </p:spPr>
              <p:txBody>
                <a:bodyPr/>
                <a:lstStyle/>
                <a:p>
                  <a:endParaRPr lang="es-CL"/>
                </a:p>
              </p:txBody>
            </p:sp>
            <p:sp>
              <p:nvSpPr>
                <p:cNvPr id="16458" name="Freeform 12"/>
                <p:cNvSpPr>
                  <a:spLocks/>
                </p:cNvSpPr>
                <p:nvPr/>
              </p:nvSpPr>
              <p:spPr bwMode="auto">
                <a:xfrm>
                  <a:off x="3932" y="2256"/>
                  <a:ext cx="56" cy="288"/>
                </a:xfrm>
                <a:custGeom>
                  <a:avLst/>
                  <a:gdLst>
                    <a:gd name="T0" fmla="*/ 0 w 56"/>
                    <a:gd name="T1" fmla="*/ 287 h 288"/>
                    <a:gd name="T2" fmla="*/ 0 w 56"/>
                    <a:gd name="T3" fmla="*/ 7 h 288"/>
                    <a:gd name="T4" fmla="*/ 3 w 56"/>
                    <a:gd name="T5" fmla="*/ 5 h 288"/>
                    <a:gd name="T6" fmla="*/ 7 w 56"/>
                    <a:gd name="T7" fmla="*/ 3 h 288"/>
                    <a:gd name="T8" fmla="*/ 14 w 56"/>
                    <a:gd name="T9" fmla="*/ 2 h 288"/>
                    <a:gd name="T10" fmla="*/ 19 w 56"/>
                    <a:gd name="T11" fmla="*/ 0 h 288"/>
                    <a:gd name="T12" fmla="*/ 23 w 56"/>
                    <a:gd name="T13" fmla="*/ 0 h 288"/>
                    <a:gd name="T14" fmla="*/ 27 w 56"/>
                    <a:gd name="T15" fmla="*/ 0 h 288"/>
                    <a:gd name="T16" fmla="*/ 30 w 56"/>
                    <a:gd name="T17" fmla="*/ 0 h 288"/>
                    <a:gd name="T18" fmla="*/ 33 w 56"/>
                    <a:gd name="T19" fmla="*/ 0 h 288"/>
                    <a:gd name="T20" fmla="*/ 36 w 56"/>
                    <a:gd name="T21" fmla="*/ 1 h 288"/>
                    <a:gd name="T22" fmla="*/ 38 w 56"/>
                    <a:gd name="T23" fmla="*/ 1 h 288"/>
                    <a:gd name="T24" fmla="*/ 41 w 56"/>
                    <a:gd name="T25" fmla="*/ 2 h 288"/>
                    <a:gd name="T26" fmla="*/ 45 w 56"/>
                    <a:gd name="T27" fmla="*/ 3 h 288"/>
                    <a:gd name="T28" fmla="*/ 50 w 56"/>
                    <a:gd name="T29" fmla="*/ 5 h 288"/>
                    <a:gd name="T30" fmla="*/ 53 w 56"/>
                    <a:gd name="T31" fmla="*/ 6 h 288"/>
                    <a:gd name="T32" fmla="*/ 55 w 56"/>
                    <a:gd name="T33" fmla="*/ 7 h 288"/>
                    <a:gd name="T34" fmla="*/ 55 w 56"/>
                    <a:gd name="T35" fmla="*/ 287 h 288"/>
                    <a:gd name="T36" fmla="*/ 0 w 56"/>
                    <a:gd name="T37" fmla="*/ 287 h 2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6"/>
                    <a:gd name="T58" fmla="*/ 0 h 288"/>
                    <a:gd name="T59" fmla="*/ 56 w 56"/>
                    <a:gd name="T60" fmla="*/ 288 h 2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6" h="288">
                      <a:moveTo>
                        <a:pt x="0" y="287"/>
                      </a:moveTo>
                      <a:lnTo>
                        <a:pt x="0" y="7"/>
                      </a:lnTo>
                      <a:lnTo>
                        <a:pt x="3" y="5"/>
                      </a:lnTo>
                      <a:lnTo>
                        <a:pt x="7" y="3"/>
                      </a:lnTo>
                      <a:lnTo>
                        <a:pt x="14" y="2"/>
                      </a:lnTo>
                      <a:lnTo>
                        <a:pt x="19" y="0"/>
                      </a:lnTo>
                      <a:lnTo>
                        <a:pt x="23" y="0"/>
                      </a:lnTo>
                      <a:lnTo>
                        <a:pt x="27" y="0"/>
                      </a:lnTo>
                      <a:lnTo>
                        <a:pt x="30" y="0"/>
                      </a:lnTo>
                      <a:lnTo>
                        <a:pt x="33" y="0"/>
                      </a:lnTo>
                      <a:lnTo>
                        <a:pt x="36" y="1"/>
                      </a:lnTo>
                      <a:lnTo>
                        <a:pt x="38" y="1"/>
                      </a:lnTo>
                      <a:lnTo>
                        <a:pt x="41" y="2"/>
                      </a:lnTo>
                      <a:lnTo>
                        <a:pt x="45" y="3"/>
                      </a:lnTo>
                      <a:lnTo>
                        <a:pt x="50" y="5"/>
                      </a:lnTo>
                      <a:lnTo>
                        <a:pt x="53" y="6"/>
                      </a:lnTo>
                      <a:lnTo>
                        <a:pt x="55" y="7"/>
                      </a:lnTo>
                      <a:lnTo>
                        <a:pt x="55" y="287"/>
                      </a:lnTo>
                      <a:lnTo>
                        <a:pt x="0" y="287"/>
                      </a:lnTo>
                    </a:path>
                  </a:pathLst>
                </a:custGeom>
                <a:solidFill>
                  <a:srgbClr val="FF0000"/>
                </a:solidFill>
                <a:ln w="12700" cap="rnd">
                  <a:solidFill>
                    <a:srgbClr val="000000"/>
                  </a:solidFill>
                  <a:round/>
                  <a:headEnd/>
                  <a:tailEnd/>
                </a:ln>
              </p:spPr>
              <p:txBody>
                <a:bodyPr/>
                <a:lstStyle/>
                <a:p>
                  <a:endParaRPr lang="es-CL"/>
                </a:p>
              </p:txBody>
            </p:sp>
          </p:grpSp>
          <p:grpSp>
            <p:nvGrpSpPr>
              <p:cNvPr id="16453" name="Group 13"/>
              <p:cNvGrpSpPr>
                <a:grpSpLocks/>
              </p:cNvGrpSpPr>
              <p:nvPr/>
            </p:nvGrpSpPr>
            <p:grpSpPr bwMode="auto">
              <a:xfrm>
                <a:off x="3932" y="2333"/>
                <a:ext cx="56" cy="163"/>
                <a:chOff x="3932" y="2333"/>
                <a:chExt cx="56" cy="163"/>
              </a:xfrm>
            </p:grpSpPr>
            <p:sp>
              <p:nvSpPr>
                <p:cNvPr id="16454" name="Freeform 14"/>
                <p:cNvSpPr>
                  <a:spLocks/>
                </p:cNvSpPr>
                <p:nvPr/>
              </p:nvSpPr>
              <p:spPr bwMode="auto">
                <a:xfrm>
                  <a:off x="3932" y="2465"/>
                  <a:ext cx="56" cy="14"/>
                </a:xfrm>
                <a:custGeom>
                  <a:avLst/>
                  <a:gdLst>
                    <a:gd name="T0" fmla="*/ 0 w 56"/>
                    <a:gd name="T1" fmla="*/ 6 h 14"/>
                    <a:gd name="T2" fmla="*/ 2 w 56"/>
                    <a:gd name="T3" fmla="*/ 5 h 14"/>
                    <a:gd name="T4" fmla="*/ 4 w 56"/>
                    <a:gd name="T5" fmla="*/ 4 h 14"/>
                    <a:gd name="T6" fmla="*/ 6 w 56"/>
                    <a:gd name="T7" fmla="*/ 3 h 14"/>
                    <a:gd name="T8" fmla="*/ 11 w 56"/>
                    <a:gd name="T9" fmla="*/ 2 h 14"/>
                    <a:gd name="T10" fmla="*/ 14 w 56"/>
                    <a:gd name="T11" fmla="*/ 1 h 14"/>
                    <a:gd name="T12" fmla="*/ 18 w 56"/>
                    <a:gd name="T13" fmla="*/ 0 h 14"/>
                    <a:gd name="T14" fmla="*/ 23 w 56"/>
                    <a:gd name="T15" fmla="*/ 0 h 14"/>
                    <a:gd name="T16" fmla="*/ 26 w 56"/>
                    <a:gd name="T17" fmla="*/ 0 h 14"/>
                    <a:gd name="T18" fmla="*/ 31 w 56"/>
                    <a:gd name="T19" fmla="*/ 0 h 14"/>
                    <a:gd name="T20" fmla="*/ 36 w 56"/>
                    <a:gd name="T21" fmla="*/ 0 h 14"/>
                    <a:gd name="T22" fmla="*/ 39 w 56"/>
                    <a:gd name="T23" fmla="*/ 1 h 14"/>
                    <a:gd name="T24" fmla="*/ 43 w 56"/>
                    <a:gd name="T25" fmla="*/ 2 h 14"/>
                    <a:gd name="T26" fmla="*/ 46 w 56"/>
                    <a:gd name="T27" fmla="*/ 3 h 14"/>
                    <a:gd name="T28" fmla="*/ 50 w 56"/>
                    <a:gd name="T29" fmla="*/ 4 h 14"/>
                    <a:gd name="T30" fmla="*/ 53 w 56"/>
                    <a:gd name="T31" fmla="*/ 5 h 14"/>
                    <a:gd name="T32" fmla="*/ 55 w 56"/>
                    <a:gd name="T33" fmla="*/ 7 h 14"/>
                    <a:gd name="T34" fmla="*/ 55 w 56"/>
                    <a:gd name="T35" fmla="*/ 13 h 14"/>
                    <a:gd name="T36" fmla="*/ 53 w 56"/>
                    <a:gd name="T37" fmla="*/ 12 h 14"/>
                    <a:gd name="T38" fmla="*/ 51 w 56"/>
                    <a:gd name="T39" fmla="*/ 11 h 14"/>
                    <a:gd name="T40" fmla="*/ 48 w 56"/>
                    <a:gd name="T41" fmla="*/ 10 h 14"/>
                    <a:gd name="T42" fmla="*/ 44 w 56"/>
                    <a:gd name="T43" fmla="*/ 9 h 14"/>
                    <a:gd name="T44" fmla="*/ 40 w 56"/>
                    <a:gd name="T45" fmla="*/ 8 h 14"/>
                    <a:gd name="T46" fmla="*/ 36 w 56"/>
                    <a:gd name="T47" fmla="*/ 7 h 14"/>
                    <a:gd name="T48" fmla="*/ 32 w 56"/>
                    <a:gd name="T49" fmla="*/ 6 h 14"/>
                    <a:gd name="T50" fmla="*/ 28 w 56"/>
                    <a:gd name="T51" fmla="*/ 6 h 14"/>
                    <a:gd name="T52" fmla="*/ 25 w 56"/>
                    <a:gd name="T53" fmla="*/ 6 h 14"/>
                    <a:gd name="T54" fmla="*/ 22 w 56"/>
                    <a:gd name="T55" fmla="*/ 6 h 14"/>
                    <a:gd name="T56" fmla="*/ 18 w 56"/>
                    <a:gd name="T57" fmla="*/ 7 h 14"/>
                    <a:gd name="T58" fmla="*/ 15 w 56"/>
                    <a:gd name="T59" fmla="*/ 8 h 14"/>
                    <a:gd name="T60" fmla="*/ 11 w 56"/>
                    <a:gd name="T61" fmla="*/ 9 h 14"/>
                    <a:gd name="T62" fmla="*/ 7 w 56"/>
                    <a:gd name="T63" fmla="*/ 10 h 14"/>
                    <a:gd name="T64" fmla="*/ 4 w 56"/>
                    <a:gd name="T65" fmla="*/ 11 h 14"/>
                    <a:gd name="T66" fmla="*/ 0 w 56"/>
                    <a:gd name="T67" fmla="*/ 13 h 14"/>
                    <a:gd name="T68" fmla="*/ 0 w 56"/>
                    <a:gd name="T69" fmla="*/ 6 h 1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
                    <a:gd name="T106" fmla="*/ 0 h 14"/>
                    <a:gd name="T107" fmla="*/ 56 w 56"/>
                    <a:gd name="T108" fmla="*/ 14 h 1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 h="14">
                      <a:moveTo>
                        <a:pt x="0" y="6"/>
                      </a:moveTo>
                      <a:lnTo>
                        <a:pt x="2" y="5"/>
                      </a:lnTo>
                      <a:lnTo>
                        <a:pt x="4" y="4"/>
                      </a:lnTo>
                      <a:lnTo>
                        <a:pt x="6" y="3"/>
                      </a:lnTo>
                      <a:lnTo>
                        <a:pt x="11" y="2"/>
                      </a:lnTo>
                      <a:lnTo>
                        <a:pt x="14" y="1"/>
                      </a:lnTo>
                      <a:lnTo>
                        <a:pt x="18" y="0"/>
                      </a:lnTo>
                      <a:lnTo>
                        <a:pt x="23" y="0"/>
                      </a:lnTo>
                      <a:lnTo>
                        <a:pt x="26" y="0"/>
                      </a:lnTo>
                      <a:lnTo>
                        <a:pt x="31" y="0"/>
                      </a:lnTo>
                      <a:lnTo>
                        <a:pt x="36" y="0"/>
                      </a:lnTo>
                      <a:lnTo>
                        <a:pt x="39" y="1"/>
                      </a:lnTo>
                      <a:lnTo>
                        <a:pt x="43" y="2"/>
                      </a:lnTo>
                      <a:lnTo>
                        <a:pt x="46" y="3"/>
                      </a:lnTo>
                      <a:lnTo>
                        <a:pt x="50" y="4"/>
                      </a:lnTo>
                      <a:lnTo>
                        <a:pt x="53" y="5"/>
                      </a:lnTo>
                      <a:lnTo>
                        <a:pt x="55" y="7"/>
                      </a:lnTo>
                      <a:lnTo>
                        <a:pt x="55" y="13"/>
                      </a:lnTo>
                      <a:lnTo>
                        <a:pt x="53" y="12"/>
                      </a:lnTo>
                      <a:lnTo>
                        <a:pt x="51" y="11"/>
                      </a:lnTo>
                      <a:lnTo>
                        <a:pt x="48" y="10"/>
                      </a:lnTo>
                      <a:lnTo>
                        <a:pt x="44" y="9"/>
                      </a:lnTo>
                      <a:lnTo>
                        <a:pt x="40" y="8"/>
                      </a:lnTo>
                      <a:lnTo>
                        <a:pt x="36" y="7"/>
                      </a:lnTo>
                      <a:lnTo>
                        <a:pt x="32" y="6"/>
                      </a:lnTo>
                      <a:lnTo>
                        <a:pt x="28" y="6"/>
                      </a:lnTo>
                      <a:lnTo>
                        <a:pt x="25" y="6"/>
                      </a:lnTo>
                      <a:lnTo>
                        <a:pt x="22" y="6"/>
                      </a:lnTo>
                      <a:lnTo>
                        <a:pt x="18" y="7"/>
                      </a:lnTo>
                      <a:lnTo>
                        <a:pt x="15" y="8"/>
                      </a:lnTo>
                      <a:lnTo>
                        <a:pt x="11" y="9"/>
                      </a:lnTo>
                      <a:lnTo>
                        <a:pt x="7" y="10"/>
                      </a:lnTo>
                      <a:lnTo>
                        <a:pt x="4" y="11"/>
                      </a:lnTo>
                      <a:lnTo>
                        <a:pt x="0" y="13"/>
                      </a:lnTo>
                      <a:lnTo>
                        <a:pt x="0" y="6"/>
                      </a:lnTo>
                    </a:path>
                  </a:pathLst>
                </a:custGeom>
                <a:solidFill>
                  <a:srgbClr val="000000"/>
                </a:solidFill>
                <a:ln w="12700" cap="rnd">
                  <a:solidFill>
                    <a:srgbClr val="000000"/>
                  </a:solidFill>
                  <a:round/>
                  <a:headEnd/>
                  <a:tailEnd/>
                </a:ln>
              </p:spPr>
              <p:txBody>
                <a:bodyPr/>
                <a:lstStyle/>
                <a:p>
                  <a:endParaRPr lang="es-CL"/>
                </a:p>
              </p:txBody>
            </p:sp>
            <p:sp>
              <p:nvSpPr>
                <p:cNvPr id="16455" name="Freeform 15"/>
                <p:cNvSpPr>
                  <a:spLocks/>
                </p:cNvSpPr>
                <p:nvPr/>
              </p:nvSpPr>
              <p:spPr bwMode="auto">
                <a:xfrm>
                  <a:off x="3932" y="2482"/>
                  <a:ext cx="56" cy="14"/>
                </a:xfrm>
                <a:custGeom>
                  <a:avLst/>
                  <a:gdLst>
                    <a:gd name="T0" fmla="*/ 0 w 56"/>
                    <a:gd name="T1" fmla="*/ 6 h 14"/>
                    <a:gd name="T2" fmla="*/ 2 w 56"/>
                    <a:gd name="T3" fmla="*/ 6 h 14"/>
                    <a:gd name="T4" fmla="*/ 4 w 56"/>
                    <a:gd name="T5" fmla="*/ 4 h 14"/>
                    <a:gd name="T6" fmla="*/ 7 w 56"/>
                    <a:gd name="T7" fmla="*/ 3 h 14"/>
                    <a:gd name="T8" fmla="*/ 11 w 56"/>
                    <a:gd name="T9" fmla="*/ 2 h 14"/>
                    <a:gd name="T10" fmla="*/ 14 w 56"/>
                    <a:gd name="T11" fmla="*/ 1 h 14"/>
                    <a:gd name="T12" fmla="*/ 18 w 56"/>
                    <a:gd name="T13" fmla="*/ 0 h 14"/>
                    <a:gd name="T14" fmla="*/ 23 w 56"/>
                    <a:gd name="T15" fmla="*/ 0 h 14"/>
                    <a:gd name="T16" fmla="*/ 27 w 56"/>
                    <a:gd name="T17" fmla="*/ 0 h 14"/>
                    <a:gd name="T18" fmla="*/ 31 w 56"/>
                    <a:gd name="T19" fmla="*/ 0 h 14"/>
                    <a:gd name="T20" fmla="*/ 36 w 56"/>
                    <a:gd name="T21" fmla="*/ 0 h 14"/>
                    <a:gd name="T22" fmla="*/ 39 w 56"/>
                    <a:gd name="T23" fmla="*/ 1 h 14"/>
                    <a:gd name="T24" fmla="*/ 43 w 56"/>
                    <a:gd name="T25" fmla="*/ 2 h 14"/>
                    <a:gd name="T26" fmla="*/ 46 w 56"/>
                    <a:gd name="T27" fmla="*/ 3 h 14"/>
                    <a:gd name="T28" fmla="*/ 50 w 56"/>
                    <a:gd name="T29" fmla="*/ 4 h 14"/>
                    <a:gd name="T30" fmla="*/ 53 w 56"/>
                    <a:gd name="T31" fmla="*/ 6 h 14"/>
                    <a:gd name="T32" fmla="*/ 55 w 56"/>
                    <a:gd name="T33" fmla="*/ 7 h 14"/>
                    <a:gd name="T34" fmla="*/ 55 w 56"/>
                    <a:gd name="T35" fmla="*/ 13 h 14"/>
                    <a:gd name="T36" fmla="*/ 53 w 56"/>
                    <a:gd name="T37" fmla="*/ 12 h 14"/>
                    <a:gd name="T38" fmla="*/ 51 w 56"/>
                    <a:gd name="T39" fmla="*/ 11 h 14"/>
                    <a:gd name="T40" fmla="*/ 48 w 56"/>
                    <a:gd name="T41" fmla="*/ 10 h 14"/>
                    <a:gd name="T42" fmla="*/ 44 w 56"/>
                    <a:gd name="T43" fmla="*/ 9 h 14"/>
                    <a:gd name="T44" fmla="*/ 40 w 56"/>
                    <a:gd name="T45" fmla="*/ 8 h 14"/>
                    <a:gd name="T46" fmla="*/ 36 w 56"/>
                    <a:gd name="T47" fmla="*/ 7 h 14"/>
                    <a:gd name="T48" fmla="*/ 32 w 56"/>
                    <a:gd name="T49" fmla="*/ 6 h 14"/>
                    <a:gd name="T50" fmla="*/ 28 w 56"/>
                    <a:gd name="T51" fmla="*/ 6 h 14"/>
                    <a:gd name="T52" fmla="*/ 25 w 56"/>
                    <a:gd name="T53" fmla="*/ 6 h 14"/>
                    <a:gd name="T54" fmla="*/ 22 w 56"/>
                    <a:gd name="T55" fmla="*/ 6 h 14"/>
                    <a:gd name="T56" fmla="*/ 18 w 56"/>
                    <a:gd name="T57" fmla="*/ 7 h 14"/>
                    <a:gd name="T58" fmla="*/ 15 w 56"/>
                    <a:gd name="T59" fmla="*/ 8 h 14"/>
                    <a:gd name="T60" fmla="*/ 11 w 56"/>
                    <a:gd name="T61" fmla="*/ 9 h 14"/>
                    <a:gd name="T62" fmla="*/ 7 w 56"/>
                    <a:gd name="T63" fmla="*/ 10 h 14"/>
                    <a:gd name="T64" fmla="*/ 4 w 56"/>
                    <a:gd name="T65" fmla="*/ 11 h 14"/>
                    <a:gd name="T66" fmla="*/ 0 w 56"/>
                    <a:gd name="T67" fmla="*/ 13 h 14"/>
                    <a:gd name="T68" fmla="*/ 0 w 56"/>
                    <a:gd name="T69" fmla="*/ 6 h 1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
                    <a:gd name="T106" fmla="*/ 0 h 14"/>
                    <a:gd name="T107" fmla="*/ 56 w 56"/>
                    <a:gd name="T108" fmla="*/ 14 h 1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 h="14">
                      <a:moveTo>
                        <a:pt x="0" y="6"/>
                      </a:moveTo>
                      <a:lnTo>
                        <a:pt x="2" y="6"/>
                      </a:lnTo>
                      <a:lnTo>
                        <a:pt x="4" y="4"/>
                      </a:lnTo>
                      <a:lnTo>
                        <a:pt x="7" y="3"/>
                      </a:lnTo>
                      <a:lnTo>
                        <a:pt x="11" y="2"/>
                      </a:lnTo>
                      <a:lnTo>
                        <a:pt x="14" y="1"/>
                      </a:lnTo>
                      <a:lnTo>
                        <a:pt x="18" y="0"/>
                      </a:lnTo>
                      <a:lnTo>
                        <a:pt x="23" y="0"/>
                      </a:lnTo>
                      <a:lnTo>
                        <a:pt x="27" y="0"/>
                      </a:lnTo>
                      <a:lnTo>
                        <a:pt x="31" y="0"/>
                      </a:lnTo>
                      <a:lnTo>
                        <a:pt x="36" y="0"/>
                      </a:lnTo>
                      <a:lnTo>
                        <a:pt x="39" y="1"/>
                      </a:lnTo>
                      <a:lnTo>
                        <a:pt x="43" y="2"/>
                      </a:lnTo>
                      <a:lnTo>
                        <a:pt x="46" y="3"/>
                      </a:lnTo>
                      <a:lnTo>
                        <a:pt x="50" y="4"/>
                      </a:lnTo>
                      <a:lnTo>
                        <a:pt x="53" y="6"/>
                      </a:lnTo>
                      <a:lnTo>
                        <a:pt x="55" y="7"/>
                      </a:lnTo>
                      <a:lnTo>
                        <a:pt x="55" y="13"/>
                      </a:lnTo>
                      <a:lnTo>
                        <a:pt x="53" y="12"/>
                      </a:lnTo>
                      <a:lnTo>
                        <a:pt x="51" y="11"/>
                      </a:lnTo>
                      <a:lnTo>
                        <a:pt x="48" y="10"/>
                      </a:lnTo>
                      <a:lnTo>
                        <a:pt x="44" y="9"/>
                      </a:lnTo>
                      <a:lnTo>
                        <a:pt x="40" y="8"/>
                      </a:lnTo>
                      <a:lnTo>
                        <a:pt x="36" y="7"/>
                      </a:lnTo>
                      <a:lnTo>
                        <a:pt x="32" y="6"/>
                      </a:lnTo>
                      <a:lnTo>
                        <a:pt x="28" y="6"/>
                      </a:lnTo>
                      <a:lnTo>
                        <a:pt x="25" y="6"/>
                      </a:lnTo>
                      <a:lnTo>
                        <a:pt x="22" y="6"/>
                      </a:lnTo>
                      <a:lnTo>
                        <a:pt x="18" y="7"/>
                      </a:lnTo>
                      <a:lnTo>
                        <a:pt x="15" y="8"/>
                      </a:lnTo>
                      <a:lnTo>
                        <a:pt x="11" y="9"/>
                      </a:lnTo>
                      <a:lnTo>
                        <a:pt x="7" y="10"/>
                      </a:lnTo>
                      <a:lnTo>
                        <a:pt x="4" y="11"/>
                      </a:lnTo>
                      <a:lnTo>
                        <a:pt x="0" y="13"/>
                      </a:lnTo>
                      <a:lnTo>
                        <a:pt x="0" y="6"/>
                      </a:lnTo>
                    </a:path>
                  </a:pathLst>
                </a:custGeom>
                <a:solidFill>
                  <a:srgbClr val="000000"/>
                </a:solidFill>
                <a:ln w="12700" cap="rnd">
                  <a:solidFill>
                    <a:srgbClr val="000000"/>
                  </a:solidFill>
                  <a:round/>
                  <a:headEnd/>
                  <a:tailEnd/>
                </a:ln>
              </p:spPr>
              <p:txBody>
                <a:bodyPr/>
                <a:lstStyle/>
                <a:p>
                  <a:endParaRPr lang="es-CL"/>
                </a:p>
              </p:txBody>
            </p:sp>
            <p:sp>
              <p:nvSpPr>
                <p:cNvPr id="16456" name="Freeform 16"/>
                <p:cNvSpPr>
                  <a:spLocks/>
                </p:cNvSpPr>
                <p:nvPr/>
              </p:nvSpPr>
              <p:spPr bwMode="auto">
                <a:xfrm>
                  <a:off x="3932" y="2333"/>
                  <a:ext cx="56" cy="13"/>
                </a:xfrm>
                <a:custGeom>
                  <a:avLst/>
                  <a:gdLst>
                    <a:gd name="T0" fmla="*/ 0 w 56"/>
                    <a:gd name="T1" fmla="*/ 6 h 13"/>
                    <a:gd name="T2" fmla="*/ 2 w 56"/>
                    <a:gd name="T3" fmla="*/ 5 h 13"/>
                    <a:gd name="T4" fmla="*/ 4 w 56"/>
                    <a:gd name="T5" fmla="*/ 4 h 13"/>
                    <a:gd name="T6" fmla="*/ 7 w 56"/>
                    <a:gd name="T7" fmla="*/ 3 h 13"/>
                    <a:gd name="T8" fmla="*/ 11 w 56"/>
                    <a:gd name="T9" fmla="*/ 2 h 13"/>
                    <a:gd name="T10" fmla="*/ 14 w 56"/>
                    <a:gd name="T11" fmla="*/ 1 h 13"/>
                    <a:gd name="T12" fmla="*/ 18 w 56"/>
                    <a:gd name="T13" fmla="*/ 0 h 13"/>
                    <a:gd name="T14" fmla="*/ 23 w 56"/>
                    <a:gd name="T15" fmla="*/ 0 h 13"/>
                    <a:gd name="T16" fmla="*/ 27 w 56"/>
                    <a:gd name="T17" fmla="*/ 0 h 13"/>
                    <a:gd name="T18" fmla="*/ 31 w 56"/>
                    <a:gd name="T19" fmla="*/ 0 h 13"/>
                    <a:gd name="T20" fmla="*/ 36 w 56"/>
                    <a:gd name="T21" fmla="*/ 0 h 13"/>
                    <a:gd name="T22" fmla="*/ 39 w 56"/>
                    <a:gd name="T23" fmla="*/ 1 h 13"/>
                    <a:gd name="T24" fmla="*/ 43 w 56"/>
                    <a:gd name="T25" fmla="*/ 2 h 13"/>
                    <a:gd name="T26" fmla="*/ 46 w 56"/>
                    <a:gd name="T27" fmla="*/ 3 h 13"/>
                    <a:gd name="T28" fmla="*/ 50 w 56"/>
                    <a:gd name="T29" fmla="*/ 4 h 13"/>
                    <a:gd name="T30" fmla="*/ 53 w 56"/>
                    <a:gd name="T31" fmla="*/ 5 h 13"/>
                    <a:gd name="T32" fmla="*/ 55 w 56"/>
                    <a:gd name="T33" fmla="*/ 6 h 13"/>
                    <a:gd name="T34" fmla="*/ 55 w 56"/>
                    <a:gd name="T35" fmla="*/ 12 h 13"/>
                    <a:gd name="T36" fmla="*/ 53 w 56"/>
                    <a:gd name="T37" fmla="*/ 11 h 13"/>
                    <a:gd name="T38" fmla="*/ 51 w 56"/>
                    <a:gd name="T39" fmla="*/ 10 h 13"/>
                    <a:gd name="T40" fmla="*/ 48 w 56"/>
                    <a:gd name="T41" fmla="*/ 9 h 13"/>
                    <a:gd name="T42" fmla="*/ 44 w 56"/>
                    <a:gd name="T43" fmla="*/ 8 h 13"/>
                    <a:gd name="T44" fmla="*/ 40 w 56"/>
                    <a:gd name="T45" fmla="*/ 7 h 13"/>
                    <a:gd name="T46" fmla="*/ 36 w 56"/>
                    <a:gd name="T47" fmla="*/ 6 h 13"/>
                    <a:gd name="T48" fmla="*/ 32 w 56"/>
                    <a:gd name="T49" fmla="*/ 6 h 13"/>
                    <a:gd name="T50" fmla="*/ 28 w 56"/>
                    <a:gd name="T51" fmla="*/ 6 h 13"/>
                    <a:gd name="T52" fmla="*/ 25 w 56"/>
                    <a:gd name="T53" fmla="*/ 6 h 13"/>
                    <a:gd name="T54" fmla="*/ 22 w 56"/>
                    <a:gd name="T55" fmla="*/ 6 h 13"/>
                    <a:gd name="T56" fmla="*/ 18 w 56"/>
                    <a:gd name="T57" fmla="*/ 6 h 13"/>
                    <a:gd name="T58" fmla="*/ 15 w 56"/>
                    <a:gd name="T59" fmla="*/ 7 h 13"/>
                    <a:gd name="T60" fmla="*/ 11 w 56"/>
                    <a:gd name="T61" fmla="*/ 8 h 13"/>
                    <a:gd name="T62" fmla="*/ 7 w 56"/>
                    <a:gd name="T63" fmla="*/ 9 h 13"/>
                    <a:gd name="T64" fmla="*/ 4 w 56"/>
                    <a:gd name="T65" fmla="*/ 10 h 13"/>
                    <a:gd name="T66" fmla="*/ 0 w 56"/>
                    <a:gd name="T67" fmla="*/ 12 h 13"/>
                    <a:gd name="T68" fmla="*/ 0 w 56"/>
                    <a:gd name="T69" fmla="*/ 6 h 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
                    <a:gd name="T106" fmla="*/ 0 h 13"/>
                    <a:gd name="T107" fmla="*/ 56 w 56"/>
                    <a:gd name="T108" fmla="*/ 13 h 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 h="13">
                      <a:moveTo>
                        <a:pt x="0" y="6"/>
                      </a:moveTo>
                      <a:lnTo>
                        <a:pt x="2" y="5"/>
                      </a:lnTo>
                      <a:lnTo>
                        <a:pt x="4" y="4"/>
                      </a:lnTo>
                      <a:lnTo>
                        <a:pt x="7" y="3"/>
                      </a:lnTo>
                      <a:lnTo>
                        <a:pt x="11" y="2"/>
                      </a:lnTo>
                      <a:lnTo>
                        <a:pt x="14" y="1"/>
                      </a:lnTo>
                      <a:lnTo>
                        <a:pt x="18" y="0"/>
                      </a:lnTo>
                      <a:lnTo>
                        <a:pt x="23" y="0"/>
                      </a:lnTo>
                      <a:lnTo>
                        <a:pt x="27" y="0"/>
                      </a:lnTo>
                      <a:lnTo>
                        <a:pt x="31" y="0"/>
                      </a:lnTo>
                      <a:lnTo>
                        <a:pt x="36" y="0"/>
                      </a:lnTo>
                      <a:lnTo>
                        <a:pt x="39" y="1"/>
                      </a:lnTo>
                      <a:lnTo>
                        <a:pt x="43" y="2"/>
                      </a:lnTo>
                      <a:lnTo>
                        <a:pt x="46" y="3"/>
                      </a:lnTo>
                      <a:lnTo>
                        <a:pt x="50" y="4"/>
                      </a:lnTo>
                      <a:lnTo>
                        <a:pt x="53" y="5"/>
                      </a:lnTo>
                      <a:lnTo>
                        <a:pt x="55" y="6"/>
                      </a:lnTo>
                      <a:lnTo>
                        <a:pt x="55" y="12"/>
                      </a:lnTo>
                      <a:lnTo>
                        <a:pt x="53" y="11"/>
                      </a:lnTo>
                      <a:lnTo>
                        <a:pt x="51" y="10"/>
                      </a:lnTo>
                      <a:lnTo>
                        <a:pt x="48" y="9"/>
                      </a:lnTo>
                      <a:lnTo>
                        <a:pt x="44" y="8"/>
                      </a:lnTo>
                      <a:lnTo>
                        <a:pt x="40" y="7"/>
                      </a:lnTo>
                      <a:lnTo>
                        <a:pt x="36" y="6"/>
                      </a:lnTo>
                      <a:lnTo>
                        <a:pt x="32" y="6"/>
                      </a:lnTo>
                      <a:lnTo>
                        <a:pt x="28" y="6"/>
                      </a:lnTo>
                      <a:lnTo>
                        <a:pt x="25" y="6"/>
                      </a:lnTo>
                      <a:lnTo>
                        <a:pt x="22" y="6"/>
                      </a:lnTo>
                      <a:lnTo>
                        <a:pt x="18" y="6"/>
                      </a:lnTo>
                      <a:lnTo>
                        <a:pt x="15" y="7"/>
                      </a:lnTo>
                      <a:lnTo>
                        <a:pt x="11" y="8"/>
                      </a:lnTo>
                      <a:lnTo>
                        <a:pt x="7" y="9"/>
                      </a:lnTo>
                      <a:lnTo>
                        <a:pt x="4" y="10"/>
                      </a:lnTo>
                      <a:lnTo>
                        <a:pt x="0" y="12"/>
                      </a:lnTo>
                      <a:lnTo>
                        <a:pt x="0" y="6"/>
                      </a:lnTo>
                    </a:path>
                  </a:pathLst>
                </a:custGeom>
                <a:solidFill>
                  <a:srgbClr val="000000"/>
                </a:solidFill>
                <a:ln w="12700" cap="rnd">
                  <a:solidFill>
                    <a:srgbClr val="000000"/>
                  </a:solidFill>
                  <a:round/>
                  <a:headEnd/>
                  <a:tailEnd/>
                </a:ln>
              </p:spPr>
              <p:txBody>
                <a:bodyPr/>
                <a:lstStyle/>
                <a:p>
                  <a:endParaRPr lang="es-CL"/>
                </a:p>
              </p:txBody>
            </p:sp>
          </p:grpSp>
        </p:grpSp>
        <p:grpSp>
          <p:nvGrpSpPr>
            <p:cNvPr id="16440" name="Group 17"/>
            <p:cNvGrpSpPr>
              <a:grpSpLocks/>
            </p:cNvGrpSpPr>
            <p:nvPr/>
          </p:nvGrpSpPr>
          <p:grpSpPr bwMode="auto">
            <a:xfrm>
              <a:off x="3987" y="2256"/>
              <a:ext cx="85" cy="289"/>
              <a:chOff x="3987" y="2256"/>
              <a:chExt cx="85" cy="289"/>
            </a:xfrm>
          </p:grpSpPr>
          <p:grpSp>
            <p:nvGrpSpPr>
              <p:cNvPr id="16445" name="Group 18"/>
              <p:cNvGrpSpPr>
                <a:grpSpLocks/>
              </p:cNvGrpSpPr>
              <p:nvPr/>
            </p:nvGrpSpPr>
            <p:grpSpPr bwMode="auto">
              <a:xfrm>
                <a:off x="3987" y="2256"/>
                <a:ext cx="85" cy="289"/>
                <a:chOff x="3987" y="2256"/>
                <a:chExt cx="85" cy="289"/>
              </a:xfrm>
            </p:grpSpPr>
            <p:sp>
              <p:nvSpPr>
                <p:cNvPr id="16450" name="Freeform 19"/>
                <p:cNvSpPr>
                  <a:spLocks/>
                </p:cNvSpPr>
                <p:nvPr/>
              </p:nvSpPr>
              <p:spPr bwMode="auto">
                <a:xfrm>
                  <a:off x="4043" y="2263"/>
                  <a:ext cx="29" cy="282"/>
                </a:xfrm>
                <a:custGeom>
                  <a:avLst/>
                  <a:gdLst>
                    <a:gd name="T0" fmla="*/ 0 w 29"/>
                    <a:gd name="T1" fmla="*/ 0 h 282"/>
                    <a:gd name="T2" fmla="*/ 28 w 29"/>
                    <a:gd name="T3" fmla="*/ 44 h 282"/>
                    <a:gd name="T4" fmla="*/ 28 w 29"/>
                    <a:gd name="T5" fmla="*/ 281 h 282"/>
                    <a:gd name="T6" fmla="*/ 0 w 29"/>
                    <a:gd name="T7" fmla="*/ 281 h 282"/>
                    <a:gd name="T8" fmla="*/ 0 w 29"/>
                    <a:gd name="T9" fmla="*/ 0 h 282"/>
                    <a:gd name="T10" fmla="*/ 0 60000 65536"/>
                    <a:gd name="T11" fmla="*/ 0 60000 65536"/>
                    <a:gd name="T12" fmla="*/ 0 60000 65536"/>
                    <a:gd name="T13" fmla="*/ 0 60000 65536"/>
                    <a:gd name="T14" fmla="*/ 0 60000 65536"/>
                    <a:gd name="T15" fmla="*/ 0 w 29"/>
                    <a:gd name="T16" fmla="*/ 0 h 282"/>
                    <a:gd name="T17" fmla="*/ 29 w 29"/>
                    <a:gd name="T18" fmla="*/ 282 h 282"/>
                  </a:gdLst>
                  <a:ahLst/>
                  <a:cxnLst>
                    <a:cxn ang="T10">
                      <a:pos x="T0" y="T1"/>
                    </a:cxn>
                    <a:cxn ang="T11">
                      <a:pos x="T2" y="T3"/>
                    </a:cxn>
                    <a:cxn ang="T12">
                      <a:pos x="T4" y="T5"/>
                    </a:cxn>
                    <a:cxn ang="T13">
                      <a:pos x="T6" y="T7"/>
                    </a:cxn>
                    <a:cxn ang="T14">
                      <a:pos x="T8" y="T9"/>
                    </a:cxn>
                  </a:cxnLst>
                  <a:rect l="T15" t="T16" r="T17" b="T18"/>
                  <a:pathLst>
                    <a:path w="29" h="282">
                      <a:moveTo>
                        <a:pt x="0" y="0"/>
                      </a:moveTo>
                      <a:lnTo>
                        <a:pt x="28" y="44"/>
                      </a:lnTo>
                      <a:lnTo>
                        <a:pt x="28" y="281"/>
                      </a:lnTo>
                      <a:lnTo>
                        <a:pt x="0" y="281"/>
                      </a:lnTo>
                      <a:lnTo>
                        <a:pt x="0" y="0"/>
                      </a:lnTo>
                    </a:path>
                  </a:pathLst>
                </a:custGeom>
                <a:solidFill>
                  <a:srgbClr val="800000"/>
                </a:solidFill>
                <a:ln w="12700" cap="rnd">
                  <a:solidFill>
                    <a:srgbClr val="000000"/>
                  </a:solidFill>
                  <a:round/>
                  <a:headEnd/>
                  <a:tailEnd/>
                </a:ln>
              </p:spPr>
              <p:txBody>
                <a:bodyPr/>
                <a:lstStyle/>
                <a:p>
                  <a:endParaRPr lang="es-CL"/>
                </a:p>
              </p:txBody>
            </p:sp>
            <p:sp>
              <p:nvSpPr>
                <p:cNvPr id="16451" name="Freeform 20"/>
                <p:cNvSpPr>
                  <a:spLocks/>
                </p:cNvSpPr>
                <p:nvPr/>
              </p:nvSpPr>
              <p:spPr bwMode="auto">
                <a:xfrm>
                  <a:off x="3987" y="2256"/>
                  <a:ext cx="57" cy="288"/>
                </a:xfrm>
                <a:custGeom>
                  <a:avLst/>
                  <a:gdLst>
                    <a:gd name="T0" fmla="*/ 0 w 57"/>
                    <a:gd name="T1" fmla="*/ 287 h 288"/>
                    <a:gd name="T2" fmla="*/ 0 w 57"/>
                    <a:gd name="T3" fmla="*/ 7 h 288"/>
                    <a:gd name="T4" fmla="*/ 3 w 57"/>
                    <a:gd name="T5" fmla="*/ 5 h 288"/>
                    <a:gd name="T6" fmla="*/ 8 w 57"/>
                    <a:gd name="T7" fmla="*/ 3 h 288"/>
                    <a:gd name="T8" fmla="*/ 14 w 57"/>
                    <a:gd name="T9" fmla="*/ 2 h 288"/>
                    <a:gd name="T10" fmla="*/ 19 w 57"/>
                    <a:gd name="T11" fmla="*/ 0 h 288"/>
                    <a:gd name="T12" fmla="*/ 24 w 57"/>
                    <a:gd name="T13" fmla="*/ 0 h 288"/>
                    <a:gd name="T14" fmla="*/ 27 w 57"/>
                    <a:gd name="T15" fmla="*/ 0 h 288"/>
                    <a:gd name="T16" fmla="*/ 30 w 57"/>
                    <a:gd name="T17" fmla="*/ 0 h 288"/>
                    <a:gd name="T18" fmla="*/ 33 w 57"/>
                    <a:gd name="T19" fmla="*/ 0 h 288"/>
                    <a:gd name="T20" fmla="*/ 37 w 57"/>
                    <a:gd name="T21" fmla="*/ 1 h 288"/>
                    <a:gd name="T22" fmla="*/ 39 w 57"/>
                    <a:gd name="T23" fmla="*/ 1 h 288"/>
                    <a:gd name="T24" fmla="*/ 41 w 57"/>
                    <a:gd name="T25" fmla="*/ 2 h 288"/>
                    <a:gd name="T26" fmla="*/ 45 w 57"/>
                    <a:gd name="T27" fmla="*/ 3 h 288"/>
                    <a:gd name="T28" fmla="*/ 51 w 57"/>
                    <a:gd name="T29" fmla="*/ 5 h 288"/>
                    <a:gd name="T30" fmla="*/ 53 w 57"/>
                    <a:gd name="T31" fmla="*/ 6 h 288"/>
                    <a:gd name="T32" fmla="*/ 56 w 57"/>
                    <a:gd name="T33" fmla="*/ 7 h 288"/>
                    <a:gd name="T34" fmla="*/ 56 w 57"/>
                    <a:gd name="T35" fmla="*/ 287 h 288"/>
                    <a:gd name="T36" fmla="*/ 0 w 57"/>
                    <a:gd name="T37" fmla="*/ 287 h 2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7"/>
                    <a:gd name="T58" fmla="*/ 0 h 288"/>
                    <a:gd name="T59" fmla="*/ 57 w 57"/>
                    <a:gd name="T60" fmla="*/ 288 h 2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7" h="288">
                      <a:moveTo>
                        <a:pt x="0" y="287"/>
                      </a:moveTo>
                      <a:lnTo>
                        <a:pt x="0" y="7"/>
                      </a:lnTo>
                      <a:lnTo>
                        <a:pt x="3" y="5"/>
                      </a:lnTo>
                      <a:lnTo>
                        <a:pt x="8" y="3"/>
                      </a:lnTo>
                      <a:lnTo>
                        <a:pt x="14" y="2"/>
                      </a:lnTo>
                      <a:lnTo>
                        <a:pt x="19" y="0"/>
                      </a:lnTo>
                      <a:lnTo>
                        <a:pt x="24" y="0"/>
                      </a:lnTo>
                      <a:lnTo>
                        <a:pt x="27" y="0"/>
                      </a:lnTo>
                      <a:lnTo>
                        <a:pt x="30" y="0"/>
                      </a:lnTo>
                      <a:lnTo>
                        <a:pt x="33" y="0"/>
                      </a:lnTo>
                      <a:lnTo>
                        <a:pt x="37" y="1"/>
                      </a:lnTo>
                      <a:lnTo>
                        <a:pt x="39" y="1"/>
                      </a:lnTo>
                      <a:lnTo>
                        <a:pt x="41" y="2"/>
                      </a:lnTo>
                      <a:lnTo>
                        <a:pt x="45" y="3"/>
                      </a:lnTo>
                      <a:lnTo>
                        <a:pt x="51" y="5"/>
                      </a:lnTo>
                      <a:lnTo>
                        <a:pt x="53" y="6"/>
                      </a:lnTo>
                      <a:lnTo>
                        <a:pt x="56" y="7"/>
                      </a:lnTo>
                      <a:lnTo>
                        <a:pt x="56" y="287"/>
                      </a:lnTo>
                      <a:lnTo>
                        <a:pt x="0" y="287"/>
                      </a:lnTo>
                    </a:path>
                  </a:pathLst>
                </a:custGeom>
                <a:solidFill>
                  <a:srgbClr val="FF0000"/>
                </a:solidFill>
                <a:ln w="12700" cap="rnd">
                  <a:solidFill>
                    <a:srgbClr val="000000"/>
                  </a:solidFill>
                  <a:round/>
                  <a:headEnd/>
                  <a:tailEnd/>
                </a:ln>
              </p:spPr>
              <p:txBody>
                <a:bodyPr/>
                <a:lstStyle/>
                <a:p>
                  <a:endParaRPr lang="es-CL"/>
                </a:p>
              </p:txBody>
            </p:sp>
          </p:grpSp>
          <p:grpSp>
            <p:nvGrpSpPr>
              <p:cNvPr id="16446" name="Group 21"/>
              <p:cNvGrpSpPr>
                <a:grpSpLocks/>
              </p:cNvGrpSpPr>
              <p:nvPr/>
            </p:nvGrpSpPr>
            <p:grpSpPr bwMode="auto">
              <a:xfrm>
                <a:off x="3987" y="2333"/>
                <a:ext cx="57" cy="163"/>
                <a:chOff x="3987" y="2333"/>
                <a:chExt cx="57" cy="163"/>
              </a:xfrm>
            </p:grpSpPr>
            <p:sp>
              <p:nvSpPr>
                <p:cNvPr id="16447" name="Freeform 22"/>
                <p:cNvSpPr>
                  <a:spLocks/>
                </p:cNvSpPr>
                <p:nvPr/>
              </p:nvSpPr>
              <p:spPr bwMode="auto">
                <a:xfrm>
                  <a:off x="3987" y="2465"/>
                  <a:ext cx="57" cy="14"/>
                </a:xfrm>
                <a:custGeom>
                  <a:avLst/>
                  <a:gdLst>
                    <a:gd name="T0" fmla="*/ 0 w 57"/>
                    <a:gd name="T1" fmla="*/ 6 h 14"/>
                    <a:gd name="T2" fmla="*/ 2 w 57"/>
                    <a:gd name="T3" fmla="*/ 5 h 14"/>
                    <a:gd name="T4" fmla="*/ 4 w 57"/>
                    <a:gd name="T5" fmla="*/ 4 h 14"/>
                    <a:gd name="T6" fmla="*/ 7 w 57"/>
                    <a:gd name="T7" fmla="*/ 3 h 14"/>
                    <a:gd name="T8" fmla="*/ 11 w 57"/>
                    <a:gd name="T9" fmla="*/ 2 h 14"/>
                    <a:gd name="T10" fmla="*/ 14 w 57"/>
                    <a:gd name="T11" fmla="*/ 1 h 14"/>
                    <a:gd name="T12" fmla="*/ 19 w 57"/>
                    <a:gd name="T13" fmla="*/ 0 h 14"/>
                    <a:gd name="T14" fmla="*/ 23 w 57"/>
                    <a:gd name="T15" fmla="*/ 0 h 14"/>
                    <a:gd name="T16" fmla="*/ 27 w 57"/>
                    <a:gd name="T17" fmla="*/ 0 h 14"/>
                    <a:gd name="T18" fmla="*/ 32 w 57"/>
                    <a:gd name="T19" fmla="*/ 0 h 14"/>
                    <a:gd name="T20" fmla="*/ 36 w 57"/>
                    <a:gd name="T21" fmla="*/ 0 h 14"/>
                    <a:gd name="T22" fmla="*/ 40 w 57"/>
                    <a:gd name="T23" fmla="*/ 1 h 14"/>
                    <a:gd name="T24" fmla="*/ 43 w 57"/>
                    <a:gd name="T25" fmla="*/ 2 h 14"/>
                    <a:gd name="T26" fmla="*/ 47 w 57"/>
                    <a:gd name="T27" fmla="*/ 3 h 14"/>
                    <a:gd name="T28" fmla="*/ 51 w 57"/>
                    <a:gd name="T29" fmla="*/ 4 h 14"/>
                    <a:gd name="T30" fmla="*/ 54 w 57"/>
                    <a:gd name="T31" fmla="*/ 5 h 14"/>
                    <a:gd name="T32" fmla="*/ 56 w 57"/>
                    <a:gd name="T33" fmla="*/ 7 h 14"/>
                    <a:gd name="T34" fmla="*/ 56 w 57"/>
                    <a:gd name="T35" fmla="*/ 13 h 14"/>
                    <a:gd name="T36" fmla="*/ 54 w 57"/>
                    <a:gd name="T37" fmla="*/ 12 h 14"/>
                    <a:gd name="T38" fmla="*/ 52 w 57"/>
                    <a:gd name="T39" fmla="*/ 11 h 14"/>
                    <a:gd name="T40" fmla="*/ 48 w 57"/>
                    <a:gd name="T41" fmla="*/ 10 h 14"/>
                    <a:gd name="T42" fmla="*/ 45 w 57"/>
                    <a:gd name="T43" fmla="*/ 9 h 14"/>
                    <a:gd name="T44" fmla="*/ 41 w 57"/>
                    <a:gd name="T45" fmla="*/ 8 h 14"/>
                    <a:gd name="T46" fmla="*/ 36 w 57"/>
                    <a:gd name="T47" fmla="*/ 7 h 14"/>
                    <a:gd name="T48" fmla="*/ 32 w 57"/>
                    <a:gd name="T49" fmla="*/ 6 h 14"/>
                    <a:gd name="T50" fmla="*/ 29 w 57"/>
                    <a:gd name="T51" fmla="*/ 6 h 14"/>
                    <a:gd name="T52" fmla="*/ 25 w 57"/>
                    <a:gd name="T53" fmla="*/ 6 h 14"/>
                    <a:gd name="T54" fmla="*/ 22 w 57"/>
                    <a:gd name="T55" fmla="*/ 6 h 14"/>
                    <a:gd name="T56" fmla="*/ 19 w 57"/>
                    <a:gd name="T57" fmla="*/ 7 h 14"/>
                    <a:gd name="T58" fmla="*/ 15 w 57"/>
                    <a:gd name="T59" fmla="*/ 8 h 14"/>
                    <a:gd name="T60" fmla="*/ 11 w 57"/>
                    <a:gd name="T61" fmla="*/ 9 h 14"/>
                    <a:gd name="T62" fmla="*/ 7 w 57"/>
                    <a:gd name="T63" fmla="*/ 10 h 14"/>
                    <a:gd name="T64" fmla="*/ 4 w 57"/>
                    <a:gd name="T65" fmla="*/ 11 h 14"/>
                    <a:gd name="T66" fmla="*/ 0 w 57"/>
                    <a:gd name="T67" fmla="*/ 13 h 14"/>
                    <a:gd name="T68" fmla="*/ 0 w 57"/>
                    <a:gd name="T69" fmla="*/ 6 h 1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
                    <a:gd name="T106" fmla="*/ 0 h 14"/>
                    <a:gd name="T107" fmla="*/ 57 w 57"/>
                    <a:gd name="T108" fmla="*/ 14 h 1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 h="14">
                      <a:moveTo>
                        <a:pt x="0" y="6"/>
                      </a:moveTo>
                      <a:lnTo>
                        <a:pt x="2" y="5"/>
                      </a:lnTo>
                      <a:lnTo>
                        <a:pt x="4" y="4"/>
                      </a:lnTo>
                      <a:lnTo>
                        <a:pt x="7" y="3"/>
                      </a:lnTo>
                      <a:lnTo>
                        <a:pt x="11" y="2"/>
                      </a:lnTo>
                      <a:lnTo>
                        <a:pt x="14" y="1"/>
                      </a:lnTo>
                      <a:lnTo>
                        <a:pt x="19" y="0"/>
                      </a:lnTo>
                      <a:lnTo>
                        <a:pt x="23" y="0"/>
                      </a:lnTo>
                      <a:lnTo>
                        <a:pt x="27" y="0"/>
                      </a:lnTo>
                      <a:lnTo>
                        <a:pt x="32" y="0"/>
                      </a:lnTo>
                      <a:lnTo>
                        <a:pt x="36" y="0"/>
                      </a:lnTo>
                      <a:lnTo>
                        <a:pt x="40" y="1"/>
                      </a:lnTo>
                      <a:lnTo>
                        <a:pt x="43" y="2"/>
                      </a:lnTo>
                      <a:lnTo>
                        <a:pt x="47" y="3"/>
                      </a:lnTo>
                      <a:lnTo>
                        <a:pt x="51" y="4"/>
                      </a:lnTo>
                      <a:lnTo>
                        <a:pt x="54" y="5"/>
                      </a:lnTo>
                      <a:lnTo>
                        <a:pt x="56" y="7"/>
                      </a:lnTo>
                      <a:lnTo>
                        <a:pt x="56" y="13"/>
                      </a:lnTo>
                      <a:lnTo>
                        <a:pt x="54" y="12"/>
                      </a:lnTo>
                      <a:lnTo>
                        <a:pt x="52" y="11"/>
                      </a:lnTo>
                      <a:lnTo>
                        <a:pt x="48" y="10"/>
                      </a:lnTo>
                      <a:lnTo>
                        <a:pt x="45" y="9"/>
                      </a:lnTo>
                      <a:lnTo>
                        <a:pt x="41" y="8"/>
                      </a:lnTo>
                      <a:lnTo>
                        <a:pt x="36" y="7"/>
                      </a:lnTo>
                      <a:lnTo>
                        <a:pt x="32" y="6"/>
                      </a:lnTo>
                      <a:lnTo>
                        <a:pt x="29" y="6"/>
                      </a:lnTo>
                      <a:lnTo>
                        <a:pt x="25" y="6"/>
                      </a:lnTo>
                      <a:lnTo>
                        <a:pt x="22" y="6"/>
                      </a:lnTo>
                      <a:lnTo>
                        <a:pt x="19" y="7"/>
                      </a:lnTo>
                      <a:lnTo>
                        <a:pt x="15" y="8"/>
                      </a:lnTo>
                      <a:lnTo>
                        <a:pt x="11" y="9"/>
                      </a:lnTo>
                      <a:lnTo>
                        <a:pt x="7" y="10"/>
                      </a:lnTo>
                      <a:lnTo>
                        <a:pt x="4" y="11"/>
                      </a:lnTo>
                      <a:lnTo>
                        <a:pt x="0" y="13"/>
                      </a:lnTo>
                      <a:lnTo>
                        <a:pt x="0" y="6"/>
                      </a:lnTo>
                    </a:path>
                  </a:pathLst>
                </a:custGeom>
                <a:solidFill>
                  <a:srgbClr val="000000"/>
                </a:solidFill>
                <a:ln w="12700" cap="rnd">
                  <a:solidFill>
                    <a:srgbClr val="000000"/>
                  </a:solidFill>
                  <a:round/>
                  <a:headEnd/>
                  <a:tailEnd/>
                </a:ln>
              </p:spPr>
              <p:txBody>
                <a:bodyPr/>
                <a:lstStyle/>
                <a:p>
                  <a:endParaRPr lang="es-CL"/>
                </a:p>
              </p:txBody>
            </p:sp>
            <p:sp>
              <p:nvSpPr>
                <p:cNvPr id="16448" name="Freeform 23"/>
                <p:cNvSpPr>
                  <a:spLocks/>
                </p:cNvSpPr>
                <p:nvPr/>
              </p:nvSpPr>
              <p:spPr bwMode="auto">
                <a:xfrm>
                  <a:off x="3987" y="2482"/>
                  <a:ext cx="57" cy="14"/>
                </a:xfrm>
                <a:custGeom>
                  <a:avLst/>
                  <a:gdLst>
                    <a:gd name="T0" fmla="*/ 0 w 57"/>
                    <a:gd name="T1" fmla="*/ 6 h 14"/>
                    <a:gd name="T2" fmla="*/ 2 w 57"/>
                    <a:gd name="T3" fmla="*/ 6 h 14"/>
                    <a:gd name="T4" fmla="*/ 4 w 57"/>
                    <a:gd name="T5" fmla="*/ 4 h 14"/>
                    <a:gd name="T6" fmla="*/ 7 w 57"/>
                    <a:gd name="T7" fmla="*/ 3 h 14"/>
                    <a:gd name="T8" fmla="*/ 11 w 57"/>
                    <a:gd name="T9" fmla="*/ 2 h 14"/>
                    <a:gd name="T10" fmla="*/ 14 w 57"/>
                    <a:gd name="T11" fmla="*/ 1 h 14"/>
                    <a:gd name="T12" fmla="*/ 19 w 57"/>
                    <a:gd name="T13" fmla="*/ 0 h 14"/>
                    <a:gd name="T14" fmla="*/ 23 w 57"/>
                    <a:gd name="T15" fmla="*/ 0 h 14"/>
                    <a:gd name="T16" fmla="*/ 27 w 57"/>
                    <a:gd name="T17" fmla="*/ 0 h 14"/>
                    <a:gd name="T18" fmla="*/ 32 w 57"/>
                    <a:gd name="T19" fmla="*/ 0 h 14"/>
                    <a:gd name="T20" fmla="*/ 36 w 57"/>
                    <a:gd name="T21" fmla="*/ 0 h 14"/>
                    <a:gd name="T22" fmla="*/ 40 w 57"/>
                    <a:gd name="T23" fmla="*/ 1 h 14"/>
                    <a:gd name="T24" fmla="*/ 43 w 57"/>
                    <a:gd name="T25" fmla="*/ 2 h 14"/>
                    <a:gd name="T26" fmla="*/ 47 w 57"/>
                    <a:gd name="T27" fmla="*/ 3 h 14"/>
                    <a:gd name="T28" fmla="*/ 51 w 57"/>
                    <a:gd name="T29" fmla="*/ 4 h 14"/>
                    <a:gd name="T30" fmla="*/ 54 w 57"/>
                    <a:gd name="T31" fmla="*/ 6 h 14"/>
                    <a:gd name="T32" fmla="*/ 56 w 57"/>
                    <a:gd name="T33" fmla="*/ 7 h 14"/>
                    <a:gd name="T34" fmla="*/ 56 w 57"/>
                    <a:gd name="T35" fmla="*/ 13 h 14"/>
                    <a:gd name="T36" fmla="*/ 54 w 57"/>
                    <a:gd name="T37" fmla="*/ 12 h 14"/>
                    <a:gd name="T38" fmla="*/ 52 w 57"/>
                    <a:gd name="T39" fmla="*/ 11 h 14"/>
                    <a:gd name="T40" fmla="*/ 48 w 57"/>
                    <a:gd name="T41" fmla="*/ 10 h 14"/>
                    <a:gd name="T42" fmla="*/ 45 w 57"/>
                    <a:gd name="T43" fmla="*/ 9 h 14"/>
                    <a:gd name="T44" fmla="*/ 41 w 57"/>
                    <a:gd name="T45" fmla="*/ 8 h 14"/>
                    <a:gd name="T46" fmla="*/ 36 w 57"/>
                    <a:gd name="T47" fmla="*/ 7 h 14"/>
                    <a:gd name="T48" fmla="*/ 32 w 57"/>
                    <a:gd name="T49" fmla="*/ 6 h 14"/>
                    <a:gd name="T50" fmla="*/ 29 w 57"/>
                    <a:gd name="T51" fmla="*/ 6 h 14"/>
                    <a:gd name="T52" fmla="*/ 26 w 57"/>
                    <a:gd name="T53" fmla="*/ 6 h 14"/>
                    <a:gd name="T54" fmla="*/ 22 w 57"/>
                    <a:gd name="T55" fmla="*/ 6 h 14"/>
                    <a:gd name="T56" fmla="*/ 19 w 57"/>
                    <a:gd name="T57" fmla="*/ 7 h 14"/>
                    <a:gd name="T58" fmla="*/ 15 w 57"/>
                    <a:gd name="T59" fmla="*/ 8 h 14"/>
                    <a:gd name="T60" fmla="*/ 11 w 57"/>
                    <a:gd name="T61" fmla="*/ 9 h 14"/>
                    <a:gd name="T62" fmla="*/ 7 w 57"/>
                    <a:gd name="T63" fmla="*/ 10 h 14"/>
                    <a:gd name="T64" fmla="*/ 4 w 57"/>
                    <a:gd name="T65" fmla="*/ 11 h 14"/>
                    <a:gd name="T66" fmla="*/ 0 w 57"/>
                    <a:gd name="T67" fmla="*/ 13 h 14"/>
                    <a:gd name="T68" fmla="*/ 0 w 57"/>
                    <a:gd name="T69" fmla="*/ 6 h 1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
                    <a:gd name="T106" fmla="*/ 0 h 14"/>
                    <a:gd name="T107" fmla="*/ 57 w 57"/>
                    <a:gd name="T108" fmla="*/ 14 h 1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 h="14">
                      <a:moveTo>
                        <a:pt x="0" y="6"/>
                      </a:moveTo>
                      <a:lnTo>
                        <a:pt x="2" y="6"/>
                      </a:lnTo>
                      <a:lnTo>
                        <a:pt x="4" y="4"/>
                      </a:lnTo>
                      <a:lnTo>
                        <a:pt x="7" y="3"/>
                      </a:lnTo>
                      <a:lnTo>
                        <a:pt x="11" y="2"/>
                      </a:lnTo>
                      <a:lnTo>
                        <a:pt x="14" y="1"/>
                      </a:lnTo>
                      <a:lnTo>
                        <a:pt x="19" y="0"/>
                      </a:lnTo>
                      <a:lnTo>
                        <a:pt x="23" y="0"/>
                      </a:lnTo>
                      <a:lnTo>
                        <a:pt x="27" y="0"/>
                      </a:lnTo>
                      <a:lnTo>
                        <a:pt x="32" y="0"/>
                      </a:lnTo>
                      <a:lnTo>
                        <a:pt x="36" y="0"/>
                      </a:lnTo>
                      <a:lnTo>
                        <a:pt x="40" y="1"/>
                      </a:lnTo>
                      <a:lnTo>
                        <a:pt x="43" y="2"/>
                      </a:lnTo>
                      <a:lnTo>
                        <a:pt x="47" y="3"/>
                      </a:lnTo>
                      <a:lnTo>
                        <a:pt x="51" y="4"/>
                      </a:lnTo>
                      <a:lnTo>
                        <a:pt x="54" y="6"/>
                      </a:lnTo>
                      <a:lnTo>
                        <a:pt x="56" y="7"/>
                      </a:lnTo>
                      <a:lnTo>
                        <a:pt x="56" y="13"/>
                      </a:lnTo>
                      <a:lnTo>
                        <a:pt x="54" y="12"/>
                      </a:lnTo>
                      <a:lnTo>
                        <a:pt x="52" y="11"/>
                      </a:lnTo>
                      <a:lnTo>
                        <a:pt x="48" y="10"/>
                      </a:lnTo>
                      <a:lnTo>
                        <a:pt x="45" y="9"/>
                      </a:lnTo>
                      <a:lnTo>
                        <a:pt x="41" y="8"/>
                      </a:lnTo>
                      <a:lnTo>
                        <a:pt x="36" y="7"/>
                      </a:lnTo>
                      <a:lnTo>
                        <a:pt x="32" y="6"/>
                      </a:lnTo>
                      <a:lnTo>
                        <a:pt x="29" y="6"/>
                      </a:lnTo>
                      <a:lnTo>
                        <a:pt x="26" y="6"/>
                      </a:lnTo>
                      <a:lnTo>
                        <a:pt x="22" y="6"/>
                      </a:lnTo>
                      <a:lnTo>
                        <a:pt x="19" y="7"/>
                      </a:lnTo>
                      <a:lnTo>
                        <a:pt x="15" y="8"/>
                      </a:lnTo>
                      <a:lnTo>
                        <a:pt x="11" y="9"/>
                      </a:lnTo>
                      <a:lnTo>
                        <a:pt x="7" y="10"/>
                      </a:lnTo>
                      <a:lnTo>
                        <a:pt x="4" y="11"/>
                      </a:lnTo>
                      <a:lnTo>
                        <a:pt x="0" y="13"/>
                      </a:lnTo>
                      <a:lnTo>
                        <a:pt x="0" y="6"/>
                      </a:lnTo>
                    </a:path>
                  </a:pathLst>
                </a:custGeom>
                <a:solidFill>
                  <a:srgbClr val="000000"/>
                </a:solidFill>
                <a:ln w="12700" cap="rnd">
                  <a:solidFill>
                    <a:srgbClr val="000000"/>
                  </a:solidFill>
                  <a:round/>
                  <a:headEnd/>
                  <a:tailEnd/>
                </a:ln>
              </p:spPr>
              <p:txBody>
                <a:bodyPr/>
                <a:lstStyle/>
                <a:p>
                  <a:endParaRPr lang="es-CL"/>
                </a:p>
              </p:txBody>
            </p:sp>
            <p:sp>
              <p:nvSpPr>
                <p:cNvPr id="16449" name="Freeform 24"/>
                <p:cNvSpPr>
                  <a:spLocks/>
                </p:cNvSpPr>
                <p:nvPr/>
              </p:nvSpPr>
              <p:spPr bwMode="auto">
                <a:xfrm>
                  <a:off x="3987" y="2333"/>
                  <a:ext cx="57" cy="13"/>
                </a:xfrm>
                <a:custGeom>
                  <a:avLst/>
                  <a:gdLst>
                    <a:gd name="T0" fmla="*/ 0 w 57"/>
                    <a:gd name="T1" fmla="*/ 6 h 13"/>
                    <a:gd name="T2" fmla="*/ 2 w 57"/>
                    <a:gd name="T3" fmla="*/ 5 h 13"/>
                    <a:gd name="T4" fmla="*/ 4 w 57"/>
                    <a:gd name="T5" fmla="*/ 4 h 13"/>
                    <a:gd name="T6" fmla="*/ 7 w 57"/>
                    <a:gd name="T7" fmla="*/ 3 h 13"/>
                    <a:gd name="T8" fmla="*/ 11 w 57"/>
                    <a:gd name="T9" fmla="*/ 2 h 13"/>
                    <a:gd name="T10" fmla="*/ 14 w 57"/>
                    <a:gd name="T11" fmla="*/ 1 h 13"/>
                    <a:gd name="T12" fmla="*/ 19 w 57"/>
                    <a:gd name="T13" fmla="*/ 0 h 13"/>
                    <a:gd name="T14" fmla="*/ 23 w 57"/>
                    <a:gd name="T15" fmla="*/ 0 h 13"/>
                    <a:gd name="T16" fmla="*/ 27 w 57"/>
                    <a:gd name="T17" fmla="*/ 0 h 13"/>
                    <a:gd name="T18" fmla="*/ 32 w 57"/>
                    <a:gd name="T19" fmla="*/ 0 h 13"/>
                    <a:gd name="T20" fmla="*/ 36 w 57"/>
                    <a:gd name="T21" fmla="*/ 0 h 13"/>
                    <a:gd name="T22" fmla="*/ 40 w 57"/>
                    <a:gd name="T23" fmla="*/ 1 h 13"/>
                    <a:gd name="T24" fmla="*/ 43 w 57"/>
                    <a:gd name="T25" fmla="*/ 2 h 13"/>
                    <a:gd name="T26" fmla="*/ 47 w 57"/>
                    <a:gd name="T27" fmla="*/ 3 h 13"/>
                    <a:gd name="T28" fmla="*/ 51 w 57"/>
                    <a:gd name="T29" fmla="*/ 4 h 13"/>
                    <a:gd name="T30" fmla="*/ 54 w 57"/>
                    <a:gd name="T31" fmla="*/ 5 h 13"/>
                    <a:gd name="T32" fmla="*/ 56 w 57"/>
                    <a:gd name="T33" fmla="*/ 6 h 13"/>
                    <a:gd name="T34" fmla="*/ 56 w 57"/>
                    <a:gd name="T35" fmla="*/ 12 h 13"/>
                    <a:gd name="T36" fmla="*/ 54 w 57"/>
                    <a:gd name="T37" fmla="*/ 11 h 13"/>
                    <a:gd name="T38" fmla="*/ 52 w 57"/>
                    <a:gd name="T39" fmla="*/ 10 h 13"/>
                    <a:gd name="T40" fmla="*/ 48 w 57"/>
                    <a:gd name="T41" fmla="*/ 9 h 13"/>
                    <a:gd name="T42" fmla="*/ 45 w 57"/>
                    <a:gd name="T43" fmla="*/ 8 h 13"/>
                    <a:gd name="T44" fmla="*/ 41 w 57"/>
                    <a:gd name="T45" fmla="*/ 7 h 13"/>
                    <a:gd name="T46" fmla="*/ 36 w 57"/>
                    <a:gd name="T47" fmla="*/ 6 h 13"/>
                    <a:gd name="T48" fmla="*/ 32 w 57"/>
                    <a:gd name="T49" fmla="*/ 6 h 13"/>
                    <a:gd name="T50" fmla="*/ 29 w 57"/>
                    <a:gd name="T51" fmla="*/ 6 h 13"/>
                    <a:gd name="T52" fmla="*/ 26 w 57"/>
                    <a:gd name="T53" fmla="*/ 6 h 13"/>
                    <a:gd name="T54" fmla="*/ 22 w 57"/>
                    <a:gd name="T55" fmla="*/ 6 h 13"/>
                    <a:gd name="T56" fmla="*/ 19 w 57"/>
                    <a:gd name="T57" fmla="*/ 6 h 13"/>
                    <a:gd name="T58" fmla="*/ 15 w 57"/>
                    <a:gd name="T59" fmla="*/ 7 h 13"/>
                    <a:gd name="T60" fmla="*/ 11 w 57"/>
                    <a:gd name="T61" fmla="*/ 8 h 13"/>
                    <a:gd name="T62" fmla="*/ 7 w 57"/>
                    <a:gd name="T63" fmla="*/ 9 h 13"/>
                    <a:gd name="T64" fmla="*/ 4 w 57"/>
                    <a:gd name="T65" fmla="*/ 10 h 13"/>
                    <a:gd name="T66" fmla="*/ 0 w 57"/>
                    <a:gd name="T67" fmla="*/ 12 h 13"/>
                    <a:gd name="T68" fmla="*/ 0 w 57"/>
                    <a:gd name="T69" fmla="*/ 6 h 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
                    <a:gd name="T106" fmla="*/ 0 h 13"/>
                    <a:gd name="T107" fmla="*/ 57 w 57"/>
                    <a:gd name="T108" fmla="*/ 13 h 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 h="13">
                      <a:moveTo>
                        <a:pt x="0" y="6"/>
                      </a:moveTo>
                      <a:lnTo>
                        <a:pt x="2" y="5"/>
                      </a:lnTo>
                      <a:lnTo>
                        <a:pt x="4" y="4"/>
                      </a:lnTo>
                      <a:lnTo>
                        <a:pt x="7" y="3"/>
                      </a:lnTo>
                      <a:lnTo>
                        <a:pt x="11" y="2"/>
                      </a:lnTo>
                      <a:lnTo>
                        <a:pt x="14" y="1"/>
                      </a:lnTo>
                      <a:lnTo>
                        <a:pt x="19" y="0"/>
                      </a:lnTo>
                      <a:lnTo>
                        <a:pt x="23" y="0"/>
                      </a:lnTo>
                      <a:lnTo>
                        <a:pt x="27" y="0"/>
                      </a:lnTo>
                      <a:lnTo>
                        <a:pt x="32" y="0"/>
                      </a:lnTo>
                      <a:lnTo>
                        <a:pt x="36" y="0"/>
                      </a:lnTo>
                      <a:lnTo>
                        <a:pt x="40" y="1"/>
                      </a:lnTo>
                      <a:lnTo>
                        <a:pt x="43" y="2"/>
                      </a:lnTo>
                      <a:lnTo>
                        <a:pt x="47" y="3"/>
                      </a:lnTo>
                      <a:lnTo>
                        <a:pt x="51" y="4"/>
                      </a:lnTo>
                      <a:lnTo>
                        <a:pt x="54" y="5"/>
                      </a:lnTo>
                      <a:lnTo>
                        <a:pt x="56" y="6"/>
                      </a:lnTo>
                      <a:lnTo>
                        <a:pt x="56" y="12"/>
                      </a:lnTo>
                      <a:lnTo>
                        <a:pt x="54" y="11"/>
                      </a:lnTo>
                      <a:lnTo>
                        <a:pt x="52" y="10"/>
                      </a:lnTo>
                      <a:lnTo>
                        <a:pt x="48" y="9"/>
                      </a:lnTo>
                      <a:lnTo>
                        <a:pt x="45" y="8"/>
                      </a:lnTo>
                      <a:lnTo>
                        <a:pt x="41" y="7"/>
                      </a:lnTo>
                      <a:lnTo>
                        <a:pt x="36" y="6"/>
                      </a:lnTo>
                      <a:lnTo>
                        <a:pt x="32" y="6"/>
                      </a:lnTo>
                      <a:lnTo>
                        <a:pt x="29" y="6"/>
                      </a:lnTo>
                      <a:lnTo>
                        <a:pt x="26" y="6"/>
                      </a:lnTo>
                      <a:lnTo>
                        <a:pt x="22" y="6"/>
                      </a:lnTo>
                      <a:lnTo>
                        <a:pt x="19" y="6"/>
                      </a:lnTo>
                      <a:lnTo>
                        <a:pt x="15" y="7"/>
                      </a:lnTo>
                      <a:lnTo>
                        <a:pt x="11" y="8"/>
                      </a:lnTo>
                      <a:lnTo>
                        <a:pt x="7" y="9"/>
                      </a:lnTo>
                      <a:lnTo>
                        <a:pt x="4" y="10"/>
                      </a:lnTo>
                      <a:lnTo>
                        <a:pt x="0" y="12"/>
                      </a:lnTo>
                      <a:lnTo>
                        <a:pt x="0" y="6"/>
                      </a:lnTo>
                    </a:path>
                  </a:pathLst>
                </a:custGeom>
                <a:solidFill>
                  <a:srgbClr val="000000"/>
                </a:solidFill>
                <a:ln w="12700" cap="rnd">
                  <a:solidFill>
                    <a:srgbClr val="000000"/>
                  </a:solidFill>
                  <a:round/>
                  <a:headEnd/>
                  <a:tailEnd/>
                </a:ln>
              </p:spPr>
              <p:txBody>
                <a:bodyPr/>
                <a:lstStyle/>
                <a:p>
                  <a:endParaRPr lang="es-CL"/>
                </a:p>
              </p:txBody>
            </p:sp>
          </p:grpSp>
        </p:grpSp>
        <p:sp>
          <p:nvSpPr>
            <p:cNvPr id="16441" name="Freeform 25"/>
            <p:cNvSpPr>
              <a:spLocks/>
            </p:cNvSpPr>
            <p:nvPr/>
          </p:nvSpPr>
          <p:spPr bwMode="auto">
            <a:xfrm>
              <a:off x="3840" y="2405"/>
              <a:ext cx="91" cy="140"/>
            </a:xfrm>
            <a:custGeom>
              <a:avLst/>
              <a:gdLst>
                <a:gd name="T0" fmla="*/ 90 w 91"/>
                <a:gd name="T1" fmla="*/ 0 h 140"/>
                <a:gd name="T2" fmla="*/ 72 w 91"/>
                <a:gd name="T3" fmla="*/ 0 h 140"/>
                <a:gd name="T4" fmla="*/ 72 w 91"/>
                <a:gd name="T5" fmla="*/ 120 h 140"/>
                <a:gd name="T6" fmla="*/ 0 w 91"/>
                <a:gd name="T7" fmla="*/ 120 h 140"/>
                <a:gd name="T8" fmla="*/ 0 w 91"/>
                <a:gd name="T9" fmla="*/ 139 h 140"/>
                <a:gd name="T10" fmla="*/ 90 w 91"/>
                <a:gd name="T11" fmla="*/ 139 h 140"/>
                <a:gd name="T12" fmla="*/ 90 w 91"/>
                <a:gd name="T13" fmla="*/ 0 h 140"/>
                <a:gd name="T14" fmla="*/ 0 60000 65536"/>
                <a:gd name="T15" fmla="*/ 0 60000 65536"/>
                <a:gd name="T16" fmla="*/ 0 60000 65536"/>
                <a:gd name="T17" fmla="*/ 0 60000 65536"/>
                <a:gd name="T18" fmla="*/ 0 60000 65536"/>
                <a:gd name="T19" fmla="*/ 0 60000 65536"/>
                <a:gd name="T20" fmla="*/ 0 60000 65536"/>
                <a:gd name="T21" fmla="*/ 0 w 91"/>
                <a:gd name="T22" fmla="*/ 0 h 140"/>
                <a:gd name="T23" fmla="*/ 91 w 91"/>
                <a:gd name="T24" fmla="*/ 140 h 1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140">
                  <a:moveTo>
                    <a:pt x="90" y="0"/>
                  </a:moveTo>
                  <a:lnTo>
                    <a:pt x="72" y="0"/>
                  </a:lnTo>
                  <a:lnTo>
                    <a:pt x="72" y="120"/>
                  </a:lnTo>
                  <a:lnTo>
                    <a:pt x="0" y="120"/>
                  </a:lnTo>
                  <a:lnTo>
                    <a:pt x="0" y="139"/>
                  </a:lnTo>
                  <a:lnTo>
                    <a:pt x="90" y="139"/>
                  </a:lnTo>
                  <a:lnTo>
                    <a:pt x="90" y="0"/>
                  </a:lnTo>
                </a:path>
              </a:pathLst>
            </a:custGeom>
            <a:solidFill>
              <a:srgbClr val="C0C0C0"/>
            </a:solidFill>
            <a:ln w="12700" cap="rnd">
              <a:solidFill>
                <a:srgbClr val="000000"/>
              </a:solidFill>
              <a:round/>
              <a:headEnd/>
              <a:tailEnd/>
            </a:ln>
          </p:spPr>
          <p:txBody>
            <a:bodyPr/>
            <a:lstStyle/>
            <a:p>
              <a:endParaRPr lang="es-CL"/>
            </a:p>
          </p:txBody>
        </p:sp>
        <p:grpSp>
          <p:nvGrpSpPr>
            <p:cNvPr id="16442" name="Group 26"/>
            <p:cNvGrpSpPr>
              <a:grpSpLocks/>
            </p:cNvGrpSpPr>
            <p:nvPr/>
          </p:nvGrpSpPr>
          <p:grpSpPr bwMode="auto">
            <a:xfrm>
              <a:off x="4037" y="2405"/>
              <a:ext cx="92" cy="140"/>
              <a:chOff x="4037" y="2405"/>
              <a:chExt cx="92" cy="140"/>
            </a:xfrm>
          </p:grpSpPr>
          <p:sp>
            <p:nvSpPr>
              <p:cNvPr id="16443" name="Freeform 27"/>
              <p:cNvSpPr>
                <a:spLocks/>
              </p:cNvSpPr>
              <p:nvPr/>
            </p:nvSpPr>
            <p:spPr bwMode="auto">
              <a:xfrm>
                <a:off x="4055" y="2405"/>
                <a:ext cx="73" cy="140"/>
              </a:xfrm>
              <a:custGeom>
                <a:avLst/>
                <a:gdLst>
                  <a:gd name="T0" fmla="*/ 0 w 73"/>
                  <a:gd name="T1" fmla="*/ 0 h 140"/>
                  <a:gd name="T2" fmla="*/ 24 w 73"/>
                  <a:gd name="T3" fmla="*/ 42 h 140"/>
                  <a:gd name="T4" fmla="*/ 24 w 73"/>
                  <a:gd name="T5" fmla="*/ 122 h 140"/>
                  <a:gd name="T6" fmla="*/ 72 w 73"/>
                  <a:gd name="T7" fmla="*/ 122 h 140"/>
                  <a:gd name="T8" fmla="*/ 72 w 73"/>
                  <a:gd name="T9" fmla="*/ 139 h 140"/>
                  <a:gd name="T10" fmla="*/ 0 w 73"/>
                  <a:gd name="T11" fmla="*/ 139 h 140"/>
                  <a:gd name="T12" fmla="*/ 0 w 73"/>
                  <a:gd name="T13" fmla="*/ 0 h 140"/>
                  <a:gd name="T14" fmla="*/ 0 60000 65536"/>
                  <a:gd name="T15" fmla="*/ 0 60000 65536"/>
                  <a:gd name="T16" fmla="*/ 0 60000 65536"/>
                  <a:gd name="T17" fmla="*/ 0 60000 65536"/>
                  <a:gd name="T18" fmla="*/ 0 60000 65536"/>
                  <a:gd name="T19" fmla="*/ 0 60000 65536"/>
                  <a:gd name="T20" fmla="*/ 0 60000 65536"/>
                  <a:gd name="T21" fmla="*/ 0 w 73"/>
                  <a:gd name="T22" fmla="*/ 0 h 140"/>
                  <a:gd name="T23" fmla="*/ 73 w 73"/>
                  <a:gd name="T24" fmla="*/ 140 h 1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 h="140">
                    <a:moveTo>
                      <a:pt x="0" y="0"/>
                    </a:moveTo>
                    <a:lnTo>
                      <a:pt x="24" y="42"/>
                    </a:lnTo>
                    <a:lnTo>
                      <a:pt x="24" y="122"/>
                    </a:lnTo>
                    <a:lnTo>
                      <a:pt x="72" y="122"/>
                    </a:lnTo>
                    <a:lnTo>
                      <a:pt x="72" y="139"/>
                    </a:lnTo>
                    <a:lnTo>
                      <a:pt x="0" y="139"/>
                    </a:lnTo>
                    <a:lnTo>
                      <a:pt x="0" y="0"/>
                    </a:lnTo>
                  </a:path>
                </a:pathLst>
              </a:custGeom>
              <a:solidFill>
                <a:srgbClr val="808080"/>
              </a:solidFill>
              <a:ln w="12700" cap="rnd">
                <a:solidFill>
                  <a:srgbClr val="000000"/>
                </a:solidFill>
                <a:round/>
                <a:headEnd/>
                <a:tailEnd/>
              </a:ln>
            </p:spPr>
            <p:txBody>
              <a:bodyPr/>
              <a:lstStyle/>
              <a:p>
                <a:endParaRPr lang="es-CL"/>
              </a:p>
            </p:txBody>
          </p:sp>
          <p:sp>
            <p:nvSpPr>
              <p:cNvPr id="16444" name="Freeform 28"/>
              <p:cNvSpPr>
                <a:spLocks/>
              </p:cNvSpPr>
              <p:nvPr/>
            </p:nvSpPr>
            <p:spPr bwMode="auto">
              <a:xfrm>
                <a:off x="4037" y="2405"/>
                <a:ext cx="92" cy="139"/>
              </a:xfrm>
              <a:custGeom>
                <a:avLst/>
                <a:gdLst>
                  <a:gd name="T0" fmla="*/ 0 w 92"/>
                  <a:gd name="T1" fmla="*/ 0 h 139"/>
                  <a:gd name="T2" fmla="*/ 18 w 92"/>
                  <a:gd name="T3" fmla="*/ 0 h 139"/>
                  <a:gd name="T4" fmla="*/ 18 w 92"/>
                  <a:gd name="T5" fmla="*/ 119 h 139"/>
                  <a:gd name="T6" fmla="*/ 91 w 92"/>
                  <a:gd name="T7" fmla="*/ 119 h 139"/>
                  <a:gd name="T8" fmla="*/ 91 w 92"/>
                  <a:gd name="T9" fmla="*/ 138 h 139"/>
                  <a:gd name="T10" fmla="*/ 0 w 92"/>
                  <a:gd name="T11" fmla="*/ 138 h 139"/>
                  <a:gd name="T12" fmla="*/ 0 w 92"/>
                  <a:gd name="T13" fmla="*/ 0 h 139"/>
                  <a:gd name="T14" fmla="*/ 0 60000 65536"/>
                  <a:gd name="T15" fmla="*/ 0 60000 65536"/>
                  <a:gd name="T16" fmla="*/ 0 60000 65536"/>
                  <a:gd name="T17" fmla="*/ 0 60000 65536"/>
                  <a:gd name="T18" fmla="*/ 0 60000 65536"/>
                  <a:gd name="T19" fmla="*/ 0 60000 65536"/>
                  <a:gd name="T20" fmla="*/ 0 60000 65536"/>
                  <a:gd name="T21" fmla="*/ 0 w 92"/>
                  <a:gd name="T22" fmla="*/ 0 h 139"/>
                  <a:gd name="T23" fmla="*/ 92 w 92"/>
                  <a:gd name="T24" fmla="*/ 139 h 1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39">
                    <a:moveTo>
                      <a:pt x="0" y="0"/>
                    </a:moveTo>
                    <a:lnTo>
                      <a:pt x="18" y="0"/>
                    </a:lnTo>
                    <a:lnTo>
                      <a:pt x="18" y="119"/>
                    </a:lnTo>
                    <a:lnTo>
                      <a:pt x="91" y="119"/>
                    </a:lnTo>
                    <a:lnTo>
                      <a:pt x="91" y="138"/>
                    </a:lnTo>
                    <a:lnTo>
                      <a:pt x="0" y="138"/>
                    </a:lnTo>
                    <a:lnTo>
                      <a:pt x="0" y="0"/>
                    </a:lnTo>
                  </a:path>
                </a:pathLst>
              </a:custGeom>
              <a:solidFill>
                <a:srgbClr val="C0C0C0"/>
              </a:solidFill>
              <a:ln w="12700" cap="rnd">
                <a:solidFill>
                  <a:srgbClr val="000000"/>
                </a:solidFill>
                <a:round/>
                <a:headEnd/>
                <a:tailEnd/>
              </a:ln>
            </p:spPr>
            <p:txBody>
              <a:bodyPr/>
              <a:lstStyle/>
              <a:p>
                <a:endParaRPr lang="es-CL"/>
              </a:p>
            </p:txBody>
          </p:sp>
        </p:grpSp>
      </p:grpSp>
      <p:grpSp>
        <p:nvGrpSpPr>
          <p:cNvPr id="10" name="Group 29"/>
          <p:cNvGrpSpPr>
            <a:grpSpLocks/>
          </p:cNvGrpSpPr>
          <p:nvPr/>
        </p:nvGrpSpPr>
        <p:grpSpPr bwMode="auto">
          <a:xfrm>
            <a:off x="7467600" y="4343400"/>
            <a:ext cx="657225" cy="565150"/>
            <a:chOff x="4176" y="2651"/>
            <a:chExt cx="382" cy="326"/>
          </a:xfrm>
        </p:grpSpPr>
        <p:grpSp>
          <p:nvGrpSpPr>
            <p:cNvPr id="16403" name="Group 30"/>
            <p:cNvGrpSpPr>
              <a:grpSpLocks/>
            </p:cNvGrpSpPr>
            <p:nvPr/>
          </p:nvGrpSpPr>
          <p:grpSpPr bwMode="auto">
            <a:xfrm>
              <a:off x="4261" y="2651"/>
              <a:ext cx="79" cy="326"/>
              <a:chOff x="4261" y="2651"/>
              <a:chExt cx="79" cy="326"/>
            </a:xfrm>
          </p:grpSpPr>
          <p:grpSp>
            <p:nvGrpSpPr>
              <p:cNvPr id="16432" name="Group 31"/>
              <p:cNvGrpSpPr>
                <a:grpSpLocks/>
              </p:cNvGrpSpPr>
              <p:nvPr/>
            </p:nvGrpSpPr>
            <p:grpSpPr bwMode="auto">
              <a:xfrm>
                <a:off x="4261" y="2651"/>
                <a:ext cx="79" cy="326"/>
                <a:chOff x="4261" y="2651"/>
                <a:chExt cx="79" cy="326"/>
              </a:xfrm>
            </p:grpSpPr>
            <p:sp>
              <p:nvSpPr>
                <p:cNvPr id="16437" name="Freeform 32"/>
                <p:cNvSpPr>
                  <a:spLocks/>
                </p:cNvSpPr>
                <p:nvPr/>
              </p:nvSpPr>
              <p:spPr bwMode="auto">
                <a:xfrm>
                  <a:off x="4313" y="2660"/>
                  <a:ext cx="27" cy="317"/>
                </a:xfrm>
                <a:custGeom>
                  <a:avLst/>
                  <a:gdLst>
                    <a:gd name="T0" fmla="*/ 0 w 27"/>
                    <a:gd name="T1" fmla="*/ 0 h 317"/>
                    <a:gd name="T2" fmla="*/ 26 w 27"/>
                    <a:gd name="T3" fmla="*/ 50 h 317"/>
                    <a:gd name="T4" fmla="*/ 26 w 27"/>
                    <a:gd name="T5" fmla="*/ 316 h 317"/>
                    <a:gd name="T6" fmla="*/ 0 w 27"/>
                    <a:gd name="T7" fmla="*/ 316 h 317"/>
                    <a:gd name="T8" fmla="*/ 0 w 27"/>
                    <a:gd name="T9" fmla="*/ 0 h 317"/>
                    <a:gd name="T10" fmla="*/ 0 60000 65536"/>
                    <a:gd name="T11" fmla="*/ 0 60000 65536"/>
                    <a:gd name="T12" fmla="*/ 0 60000 65536"/>
                    <a:gd name="T13" fmla="*/ 0 60000 65536"/>
                    <a:gd name="T14" fmla="*/ 0 60000 65536"/>
                    <a:gd name="T15" fmla="*/ 0 w 27"/>
                    <a:gd name="T16" fmla="*/ 0 h 317"/>
                    <a:gd name="T17" fmla="*/ 27 w 27"/>
                    <a:gd name="T18" fmla="*/ 317 h 317"/>
                  </a:gdLst>
                  <a:ahLst/>
                  <a:cxnLst>
                    <a:cxn ang="T10">
                      <a:pos x="T0" y="T1"/>
                    </a:cxn>
                    <a:cxn ang="T11">
                      <a:pos x="T2" y="T3"/>
                    </a:cxn>
                    <a:cxn ang="T12">
                      <a:pos x="T4" y="T5"/>
                    </a:cxn>
                    <a:cxn ang="T13">
                      <a:pos x="T6" y="T7"/>
                    </a:cxn>
                    <a:cxn ang="T14">
                      <a:pos x="T8" y="T9"/>
                    </a:cxn>
                  </a:cxnLst>
                  <a:rect l="T15" t="T16" r="T17" b="T18"/>
                  <a:pathLst>
                    <a:path w="27" h="317">
                      <a:moveTo>
                        <a:pt x="0" y="0"/>
                      </a:moveTo>
                      <a:lnTo>
                        <a:pt x="26" y="50"/>
                      </a:lnTo>
                      <a:lnTo>
                        <a:pt x="26" y="316"/>
                      </a:lnTo>
                      <a:lnTo>
                        <a:pt x="0" y="316"/>
                      </a:lnTo>
                      <a:lnTo>
                        <a:pt x="0" y="0"/>
                      </a:lnTo>
                    </a:path>
                  </a:pathLst>
                </a:custGeom>
                <a:solidFill>
                  <a:srgbClr val="00DFCA"/>
                </a:solidFill>
                <a:ln w="12700" cap="rnd">
                  <a:solidFill>
                    <a:schemeClr val="tx2"/>
                  </a:solidFill>
                  <a:round/>
                  <a:headEnd/>
                  <a:tailEnd/>
                </a:ln>
              </p:spPr>
              <p:txBody>
                <a:bodyPr/>
                <a:lstStyle/>
                <a:p>
                  <a:endParaRPr lang="es-CL"/>
                </a:p>
              </p:txBody>
            </p:sp>
            <p:sp>
              <p:nvSpPr>
                <p:cNvPr id="16438" name="Freeform 33"/>
                <p:cNvSpPr>
                  <a:spLocks/>
                </p:cNvSpPr>
                <p:nvPr/>
              </p:nvSpPr>
              <p:spPr bwMode="auto">
                <a:xfrm>
                  <a:off x="4261" y="2651"/>
                  <a:ext cx="53" cy="324"/>
                </a:xfrm>
                <a:custGeom>
                  <a:avLst/>
                  <a:gdLst>
                    <a:gd name="T0" fmla="*/ 0 w 53"/>
                    <a:gd name="T1" fmla="*/ 323 h 324"/>
                    <a:gd name="T2" fmla="*/ 0 w 53"/>
                    <a:gd name="T3" fmla="*/ 8 h 324"/>
                    <a:gd name="T4" fmla="*/ 3 w 53"/>
                    <a:gd name="T5" fmla="*/ 5 h 324"/>
                    <a:gd name="T6" fmla="*/ 7 w 53"/>
                    <a:gd name="T7" fmla="*/ 4 h 324"/>
                    <a:gd name="T8" fmla="*/ 13 w 53"/>
                    <a:gd name="T9" fmla="*/ 2 h 324"/>
                    <a:gd name="T10" fmla="*/ 18 w 53"/>
                    <a:gd name="T11" fmla="*/ 1 h 324"/>
                    <a:gd name="T12" fmla="*/ 22 w 53"/>
                    <a:gd name="T13" fmla="*/ 0 h 324"/>
                    <a:gd name="T14" fmla="*/ 25 w 53"/>
                    <a:gd name="T15" fmla="*/ 0 h 324"/>
                    <a:gd name="T16" fmla="*/ 28 w 53"/>
                    <a:gd name="T17" fmla="*/ 0 h 324"/>
                    <a:gd name="T18" fmla="*/ 31 w 53"/>
                    <a:gd name="T19" fmla="*/ 0 h 324"/>
                    <a:gd name="T20" fmla="*/ 34 w 53"/>
                    <a:gd name="T21" fmla="*/ 1 h 324"/>
                    <a:gd name="T22" fmla="*/ 36 w 53"/>
                    <a:gd name="T23" fmla="*/ 2 h 324"/>
                    <a:gd name="T24" fmla="*/ 38 w 53"/>
                    <a:gd name="T25" fmla="*/ 2 h 324"/>
                    <a:gd name="T26" fmla="*/ 42 w 53"/>
                    <a:gd name="T27" fmla="*/ 3 h 324"/>
                    <a:gd name="T28" fmla="*/ 47 w 53"/>
                    <a:gd name="T29" fmla="*/ 5 h 324"/>
                    <a:gd name="T30" fmla="*/ 50 w 53"/>
                    <a:gd name="T31" fmla="*/ 6 h 324"/>
                    <a:gd name="T32" fmla="*/ 52 w 53"/>
                    <a:gd name="T33" fmla="*/ 8 h 324"/>
                    <a:gd name="T34" fmla="*/ 52 w 53"/>
                    <a:gd name="T35" fmla="*/ 323 h 324"/>
                    <a:gd name="T36" fmla="*/ 0 w 53"/>
                    <a:gd name="T37" fmla="*/ 323 h 3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3"/>
                    <a:gd name="T58" fmla="*/ 0 h 324"/>
                    <a:gd name="T59" fmla="*/ 53 w 53"/>
                    <a:gd name="T60" fmla="*/ 324 h 3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3" h="324">
                      <a:moveTo>
                        <a:pt x="0" y="323"/>
                      </a:moveTo>
                      <a:lnTo>
                        <a:pt x="0" y="8"/>
                      </a:lnTo>
                      <a:lnTo>
                        <a:pt x="3" y="5"/>
                      </a:lnTo>
                      <a:lnTo>
                        <a:pt x="7" y="4"/>
                      </a:lnTo>
                      <a:lnTo>
                        <a:pt x="13" y="2"/>
                      </a:lnTo>
                      <a:lnTo>
                        <a:pt x="18" y="1"/>
                      </a:lnTo>
                      <a:lnTo>
                        <a:pt x="22" y="0"/>
                      </a:lnTo>
                      <a:lnTo>
                        <a:pt x="25" y="0"/>
                      </a:lnTo>
                      <a:lnTo>
                        <a:pt x="28" y="0"/>
                      </a:lnTo>
                      <a:lnTo>
                        <a:pt x="31" y="0"/>
                      </a:lnTo>
                      <a:lnTo>
                        <a:pt x="34" y="1"/>
                      </a:lnTo>
                      <a:lnTo>
                        <a:pt x="36" y="2"/>
                      </a:lnTo>
                      <a:lnTo>
                        <a:pt x="38" y="2"/>
                      </a:lnTo>
                      <a:lnTo>
                        <a:pt x="42" y="3"/>
                      </a:lnTo>
                      <a:lnTo>
                        <a:pt x="47" y="5"/>
                      </a:lnTo>
                      <a:lnTo>
                        <a:pt x="50" y="6"/>
                      </a:lnTo>
                      <a:lnTo>
                        <a:pt x="52" y="8"/>
                      </a:lnTo>
                      <a:lnTo>
                        <a:pt x="52" y="323"/>
                      </a:lnTo>
                      <a:lnTo>
                        <a:pt x="0" y="323"/>
                      </a:lnTo>
                    </a:path>
                  </a:pathLst>
                </a:custGeom>
                <a:solidFill>
                  <a:srgbClr val="00DFCA"/>
                </a:solidFill>
                <a:ln w="12700" cap="rnd">
                  <a:solidFill>
                    <a:schemeClr val="tx2"/>
                  </a:solidFill>
                  <a:round/>
                  <a:headEnd/>
                  <a:tailEnd/>
                </a:ln>
              </p:spPr>
              <p:txBody>
                <a:bodyPr/>
                <a:lstStyle/>
                <a:p>
                  <a:endParaRPr lang="es-CL"/>
                </a:p>
              </p:txBody>
            </p:sp>
          </p:grpSp>
          <p:grpSp>
            <p:nvGrpSpPr>
              <p:cNvPr id="16433" name="Group 34"/>
              <p:cNvGrpSpPr>
                <a:grpSpLocks/>
              </p:cNvGrpSpPr>
              <p:nvPr/>
            </p:nvGrpSpPr>
            <p:grpSpPr bwMode="auto">
              <a:xfrm>
                <a:off x="4261" y="2737"/>
                <a:ext cx="53" cy="184"/>
                <a:chOff x="4261" y="2737"/>
                <a:chExt cx="53" cy="184"/>
              </a:xfrm>
            </p:grpSpPr>
            <p:sp>
              <p:nvSpPr>
                <p:cNvPr id="16434" name="Freeform 35"/>
                <p:cNvSpPr>
                  <a:spLocks/>
                </p:cNvSpPr>
                <p:nvPr/>
              </p:nvSpPr>
              <p:spPr bwMode="auto">
                <a:xfrm>
                  <a:off x="4261" y="2886"/>
                  <a:ext cx="53" cy="17"/>
                </a:xfrm>
                <a:custGeom>
                  <a:avLst/>
                  <a:gdLst>
                    <a:gd name="T0" fmla="*/ 0 w 53"/>
                    <a:gd name="T1" fmla="*/ 8 h 17"/>
                    <a:gd name="T2" fmla="*/ 1 w 53"/>
                    <a:gd name="T3" fmla="*/ 7 h 17"/>
                    <a:gd name="T4" fmla="*/ 3 w 53"/>
                    <a:gd name="T5" fmla="*/ 5 h 17"/>
                    <a:gd name="T6" fmla="*/ 6 w 53"/>
                    <a:gd name="T7" fmla="*/ 4 h 17"/>
                    <a:gd name="T8" fmla="*/ 10 w 53"/>
                    <a:gd name="T9" fmla="*/ 3 h 17"/>
                    <a:gd name="T10" fmla="*/ 13 w 53"/>
                    <a:gd name="T11" fmla="*/ 2 h 17"/>
                    <a:gd name="T12" fmla="*/ 17 w 53"/>
                    <a:gd name="T13" fmla="*/ 0 h 17"/>
                    <a:gd name="T14" fmla="*/ 22 w 53"/>
                    <a:gd name="T15" fmla="*/ 0 h 17"/>
                    <a:gd name="T16" fmla="*/ 25 w 53"/>
                    <a:gd name="T17" fmla="*/ 0 h 17"/>
                    <a:gd name="T18" fmla="*/ 29 w 53"/>
                    <a:gd name="T19" fmla="*/ 0 h 17"/>
                    <a:gd name="T20" fmla="*/ 34 w 53"/>
                    <a:gd name="T21" fmla="*/ 0 h 17"/>
                    <a:gd name="T22" fmla="*/ 37 w 53"/>
                    <a:gd name="T23" fmla="*/ 1 h 17"/>
                    <a:gd name="T24" fmla="*/ 40 w 53"/>
                    <a:gd name="T25" fmla="*/ 2 h 17"/>
                    <a:gd name="T26" fmla="*/ 44 w 53"/>
                    <a:gd name="T27" fmla="*/ 3 h 17"/>
                    <a:gd name="T28" fmla="*/ 47 w 53"/>
                    <a:gd name="T29" fmla="*/ 5 h 17"/>
                    <a:gd name="T30" fmla="*/ 50 w 53"/>
                    <a:gd name="T31" fmla="*/ 7 h 17"/>
                    <a:gd name="T32" fmla="*/ 52 w 53"/>
                    <a:gd name="T33" fmla="*/ 8 h 17"/>
                    <a:gd name="T34" fmla="*/ 52 w 53"/>
                    <a:gd name="T35" fmla="*/ 16 h 17"/>
                    <a:gd name="T36" fmla="*/ 50 w 53"/>
                    <a:gd name="T37" fmla="*/ 15 h 17"/>
                    <a:gd name="T38" fmla="*/ 48 w 53"/>
                    <a:gd name="T39" fmla="*/ 14 h 17"/>
                    <a:gd name="T40" fmla="*/ 45 w 53"/>
                    <a:gd name="T41" fmla="*/ 12 h 17"/>
                    <a:gd name="T42" fmla="*/ 42 w 53"/>
                    <a:gd name="T43" fmla="*/ 11 h 17"/>
                    <a:gd name="T44" fmla="*/ 38 w 53"/>
                    <a:gd name="T45" fmla="*/ 10 h 17"/>
                    <a:gd name="T46" fmla="*/ 34 w 53"/>
                    <a:gd name="T47" fmla="*/ 8 h 17"/>
                    <a:gd name="T48" fmla="*/ 30 w 53"/>
                    <a:gd name="T49" fmla="*/ 8 h 17"/>
                    <a:gd name="T50" fmla="*/ 27 w 53"/>
                    <a:gd name="T51" fmla="*/ 8 h 17"/>
                    <a:gd name="T52" fmla="*/ 24 w 53"/>
                    <a:gd name="T53" fmla="*/ 8 h 17"/>
                    <a:gd name="T54" fmla="*/ 20 w 53"/>
                    <a:gd name="T55" fmla="*/ 8 h 17"/>
                    <a:gd name="T56" fmla="*/ 17 w 53"/>
                    <a:gd name="T57" fmla="*/ 8 h 17"/>
                    <a:gd name="T58" fmla="*/ 14 w 53"/>
                    <a:gd name="T59" fmla="*/ 10 h 17"/>
                    <a:gd name="T60" fmla="*/ 10 w 53"/>
                    <a:gd name="T61" fmla="*/ 11 h 17"/>
                    <a:gd name="T62" fmla="*/ 7 w 53"/>
                    <a:gd name="T63" fmla="*/ 12 h 17"/>
                    <a:gd name="T64" fmla="*/ 3 w 53"/>
                    <a:gd name="T65" fmla="*/ 14 h 17"/>
                    <a:gd name="T66" fmla="*/ 0 w 53"/>
                    <a:gd name="T67" fmla="*/ 16 h 17"/>
                    <a:gd name="T68" fmla="*/ 0 w 53"/>
                    <a:gd name="T69" fmla="*/ 8 h 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3"/>
                    <a:gd name="T106" fmla="*/ 0 h 17"/>
                    <a:gd name="T107" fmla="*/ 53 w 53"/>
                    <a:gd name="T108" fmla="*/ 17 h 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3" h="17">
                      <a:moveTo>
                        <a:pt x="0" y="8"/>
                      </a:moveTo>
                      <a:lnTo>
                        <a:pt x="1" y="7"/>
                      </a:lnTo>
                      <a:lnTo>
                        <a:pt x="3" y="5"/>
                      </a:lnTo>
                      <a:lnTo>
                        <a:pt x="6" y="4"/>
                      </a:lnTo>
                      <a:lnTo>
                        <a:pt x="10" y="3"/>
                      </a:lnTo>
                      <a:lnTo>
                        <a:pt x="13" y="2"/>
                      </a:lnTo>
                      <a:lnTo>
                        <a:pt x="17" y="0"/>
                      </a:lnTo>
                      <a:lnTo>
                        <a:pt x="22" y="0"/>
                      </a:lnTo>
                      <a:lnTo>
                        <a:pt x="25" y="0"/>
                      </a:lnTo>
                      <a:lnTo>
                        <a:pt x="29" y="0"/>
                      </a:lnTo>
                      <a:lnTo>
                        <a:pt x="34" y="0"/>
                      </a:lnTo>
                      <a:lnTo>
                        <a:pt x="37" y="1"/>
                      </a:lnTo>
                      <a:lnTo>
                        <a:pt x="40" y="2"/>
                      </a:lnTo>
                      <a:lnTo>
                        <a:pt x="44" y="3"/>
                      </a:lnTo>
                      <a:lnTo>
                        <a:pt x="47" y="5"/>
                      </a:lnTo>
                      <a:lnTo>
                        <a:pt x="50" y="7"/>
                      </a:lnTo>
                      <a:lnTo>
                        <a:pt x="52" y="8"/>
                      </a:lnTo>
                      <a:lnTo>
                        <a:pt x="52" y="16"/>
                      </a:lnTo>
                      <a:lnTo>
                        <a:pt x="50" y="15"/>
                      </a:lnTo>
                      <a:lnTo>
                        <a:pt x="48" y="14"/>
                      </a:lnTo>
                      <a:lnTo>
                        <a:pt x="45" y="12"/>
                      </a:lnTo>
                      <a:lnTo>
                        <a:pt x="42" y="11"/>
                      </a:lnTo>
                      <a:lnTo>
                        <a:pt x="38" y="10"/>
                      </a:lnTo>
                      <a:lnTo>
                        <a:pt x="34" y="8"/>
                      </a:lnTo>
                      <a:lnTo>
                        <a:pt x="30" y="8"/>
                      </a:lnTo>
                      <a:lnTo>
                        <a:pt x="27" y="8"/>
                      </a:lnTo>
                      <a:lnTo>
                        <a:pt x="24" y="8"/>
                      </a:lnTo>
                      <a:lnTo>
                        <a:pt x="20" y="8"/>
                      </a:lnTo>
                      <a:lnTo>
                        <a:pt x="17" y="8"/>
                      </a:lnTo>
                      <a:lnTo>
                        <a:pt x="14" y="10"/>
                      </a:lnTo>
                      <a:lnTo>
                        <a:pt x="10" y="11"/>
                      </a:lnTo>
                      <a:lnTo>
                        <a:pt x="7" y="12"/>
                      </a:lnTo>
                      <a:lnTo>
                        <a:pt x="3" y="14"/>
                      </a:lnTo>
                      <a:lnTo>
                        <a:pt x="0" y="16"/>
                      </a:lnTo>
                      <a:lnTo>
                        <a:pt x="0" y="8"/>
                      </a:lnTo>
                    </a:path>
                  </a:pathLst>
                </a:custGeom>
                <a:solidFill>
                  <a:srgbClr val="00DFCA"/>
                </a:solidFill>
                <a:ln w="12700" cap="rnd">
                  <a:solidFill>
                    <a:schemeClr val="tx2"/>
                  </a:solidFill>
                  <a:round/>
                  <a:headEnd/>
                  <a:tailEnd/>
                </a:ln>
              </p:spPr>
              <p:txBody>
                <a:bodyPr/>
                <a:lstStyle/>
                <a:p>
                  <a:endParaRPr lang="es-CL"/>
                </a:p>
              </p:txBody>
            </p:sp>
            <p:sp>
              <p:nvSpPr>
                <p:cNvPr id="16435" name="Freeform 36"/>
                <p:cNvSpPr>
                  <a:spLocks/>
                </p:cNvSpPr>
                <p:nvPr/>
              </p:nvSpPr>
              <p:spPr bwMode="auto">
                <a:xfrm>
                  <a:off x="4261" y="2905"/>
                  <a:ext cx="53" cy="16"/>
                </a:xfrm>
                <a:custGeom>
                  <a:avLst/>
                  <a:gdLst>
                    <a:gd name="T0" fmla="*/ 0 w 53"/>
                    <a:gd name="T1" fmla="*/ 7 h 16"/>
                    <a:gd name="T2" fmla="*/ 2 w 53"/>
                    <a:gd name="T3" fmla="*/ 6 h 16"/>
                    <a:gd name="T4" fmla="*/ 4 w 53"/>
                    <a:gd name="T5" fmla="*/ 5 h 16"/>
                    <a:gd name="T6" fmla="*/ 6 w 53"/>
                    <a:gd name="T7" fmla="*/ 4 h 16"/>
                    <a:gd name="T8" fmla="*/ 10 w 53"/>
                    <a:gd name="T9" fmla="*/ 3 h 16"/>
                    <a:gd name="T10" fmla="*/ 13 w 53"/>
                    <a:gd name="T11" fmla="*/ 2 h 16"/>
                    <a:gd name="T12" fmla="*/ 17 w 53"/>
                    <a:gd name="T13" fmla="*/ 0 h 16"/>
                    <a:gd name="T14" fmla="*/ 22 w 53"/>
                    <a:gd name="T15" fmla="*/ 0 h 16"/>
                    <a:gd name="T16" fmla="*/ 25 w 53"/>
                    <a:gd name="T17" fmla="*/ 0 h 16"/>
                    <a:gd name="T18" fmla="*/ 30 w 53"/>
                    <a:gd name="T19" fmla="*/ 0 h 16"/>
                    <a:gd name="T20" fmla="*/ 34 w 53"/>
                    <a:gd name="T21" fmla="*/ 0 h 16"/>
                    <a:gd name="T22" fmla="*/ 37 w 53"/>
                    <a:gd name="T23" fmla="*/ 1 h 16"/>
                    <a:gd name="T24" fmla="*/ 40 w 53"/>
                    <a:gd name="T25" fmla="*/ 2 h 16"/>
                    <a:gd name="T26" fmla="*/ 44 w 53"/>
                    <a:gd name="T27" fmla="*/ 4 h 16"/>
                    <a:gd name="T28" fmla="*/ 47 w 53"/>
                    <a:gd name="T29" fmla="*/ 5 h 16"/>
                    <a:gd name="T30" fmla="*/ 50 w 53"/>
                    <a:gd name="T31" fmla="*/ 6 h 16"/>
                    <a:gd name="T32" fmla="*/ 52 w 53"/>
                    <a:gd name="T33" fmla="*/ 8 h 16"/>
                    <a:gd name="T34" fmla="*/ 52 w 53"/>
                    <a:gd name="T35" fmla="*/ 15 h 16"/>
                    <a:gd name="T36" fmla="*/ 50 w 53"/>
                    <a:gd name="T37" fmla="*/ 14 h 16"/>
                    <a:gd name="T38" fmla="*/ 48 w 53"/>
                    <a:gd name="T39" fmla="*/ 13 h 16"/>
                    <a:gd name="T40" fmla="*/ 45 w 53"/>
                    <a:gd name="T41" fmla="*/ 11 h 16"/>
                    <a:gd name="T42" fmla="*/ 42 w 53"/>
                    <a:gd name="T43" fmla="*/ 10 h 16"/>
                    <a:gd name="T44" fmla="*/ 38 w 53"/>
                    <a:gd name="T45" fmla="*/ 9 h 16"/>
                    <a:gd name="T46" fmla="*/ 34 w 53"/>
                    <a:gd name="T47" fmla="*/ 8 h 16"/>
                    <a:gd name="T48" fmla="*/ 30 w 53"/>
                    <a:gd name="T49" fmla="*/ 7 h 16"/>
                    <a:gd name="T50" fmla="*/ 27 w 53"/>
                    <a:gd name="T51" fmla="*/ 7 h 16"/>
                    <a:gd name="T52" fmla="*/ 24 w 53"/>
                    <a:gd name="T53" fmla="*/ 7 h 16"/>
                    <a:gd name="T54" fmla="*/ 21 w 53"/>
                    <a:gd name="T55" fmla="*/ 7 h 16"/>
                    <a:gd name="T56" fmla="*/ 17 w 53"/>
                    <a:gd name="T57" fmla="*/ 8 h 16"/>
                    <a:gd name="T58" fmla="*/ 14 w 53"/>
                    <a:gd name="T59" fmla="*/ 9 h 16"/>
                    <a:gd name="T60" fmla="*/ 10 w 53"/>
                    <a:gd name="T61" fmla="*/ 10 h 16"/>
                    <a:gd name="T62" fmla="*/ 7 w 53"/>
                    <a:gd name="T63" fmla="*/ 11 h 16"/>
                    <a:gd name="T64" fmla="*/ 4 w 53"/>
                    <a:gd name="T65" fmla="*/ 13 h 16"/>
                    <a:gd name="T66" fmla="*/ 0 w 53"/>
                    <a:gd name="T67" fmla="*/ 15 h 16"/>
                    <a:gd name="T68" fmla="*/ 0 w 53"/>
                    <a:gd name="T69" fmla="*/ 7 h 1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3"/>
                    <a:gd name="T106" fmla="*/ 0 h 16"/>
                    <a:gd name="T107" fmla="*/ 53 w 53"/>
                    <a:gd name="T108" fmla="*/ 16 h 1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3" h="16">
                      <a:moveTo>
                        <a:pt x="0" y="7"/>
                      </a:moveTo>
                      <a:lnTo>
                        <a:pt x="2" y="6"/>
                      </a:lnTo>
                      <a:lnTo>
                        <a:pt x="4" y="5"/>
                      </a:lnTo>
                      <a:lnTo>
                        <a:pt x="6" y="4"/>
                      </a:lnTo>
                      <a:lnTo>
                        <a:pt x="10" y="3"/>
                      </a:lnTo>
                      <a:lnTo>
                        <a:pt x="13" y="2"/>
                      </a:lnTo>
                      <a:lnTo>
                        <a:pt x="17" y="0"/>
                      </a:lnTo>
                      <a:lnTo>
                        <a:pt x="22" y="0"/>
                      </a:lnTo>
                      <a:lnTo>
                        <a:pt x="25" y="0"/>
                      </a:lnTo>
                      <a:lnTo>
                        <a:pt x="30" y="0"/>
                      </a:lnTo>
                      <a:lnTo>
                        <a:pt x="34" y="0"/>
                      </a:lnTo>
                      <a:lnTo>
                        <a:pt x="37" y="1"/>
                      </a:lnTo>
                      <a:lnTo>
                        <a:pt x="40" y="2"/>
                      </a:lnTo>
                      <a:lnTo>
                        <a:pt x="44" y="4"/>
                      </a:lnTo>
                      <a:lnTo>
                        <a:pt x="47" y="5"/>
                      </a:lnTo>
                      <a:lnTo>
                        <a:pt x="50" y="6"/>
                      </a:lnTo>
                      <a:lnTo>
                        <a:pt x="52" y="8"/>
                      </a:lnTo>
                      <a:lnTo>
                        <a:pt x="52" y="15"/>
                      </a:lnTo>
                      <a:lnTo>
                        <a:pt x="50" y="14"/>
                      </a:lnTo>
                      <a:lnTo>
                        <a:pt x="48" y="13"/>
                      </a:lnTo>
                      <a:lnTo>
                        <a:pt x="45" y="11"/>
                      </a:lnTo>
                      <a:lnTo>
                        <a:pt x="42" y="10"/>
                      </a:lnTo>
                      <a:lnTo>
                        <a:pt x="38" y="9"/>
                      </a:lnTo>
                      <a:lnTo>
                        <a:pt x="34" y="8"/>
                      </a:lnTo>
                      <a:lnTo>
                        <a:pt x="30" y="7"/>
                      </a:lnTo>
                      <a:lnTo>
                        <a:pt x="27" y="7"/>
                      </a:lnTo>
                      <a:lnTo>
                        <a:pt x="24" y="7"/>
                      </a:lnTo>
                      <a:lnTo>
                        <a:pt x="21" y="7"/>
                      </a:lnTo>
                      <a:lnTo>
                        <a:pt x="17" y="8"/>
                      </a:lnTo>
                      <a:lnTo>
                        <a:pt x="14" y="9"/>
                      </a:lnTo>
                      <a:lnTo>
                        <a:pt x="10" y="10"/>
                      </a:lnTo>
                      <a:lnTo>
                        <a:pt x="7" y="11"/>
                      </a:lnTo>
                      <a:lnTo>
                        <a:pt x="4" y="13"/>
                      </a:lnTo>
                      <a:lnTo>
                        <a:pt x="0" y="15"/>
                      </a:lnTo>
                      <a:lnTo>
                        <a:pt x="0" y="7"/>
                      </a:lnTo>
                    </a:path>
                  </a:pathLst>
                </a:custGeom>
                <a:solidFill>
                  <a:srgbClr val="00DFCA"/>
                </a:solidFill>
                <a:ln w="12700" cap="rnd">
                  <a:solidFill>
                    <a:schemeClr val="tx2"/>
                  </a:solidFill>
                  <a:round/>
                  <a:headEnd/>
                  <a:tailEnd/>
                </a:ln>
              </p:spPr>
              <p:txBody>
                <a:bodyPr/>
                <a:lstStyle/>
                <a:p>
                  <a:endParaRPr lang="es-CL"/>
                </a:p>
              </p:txBody>
            </p:sp>
            <p:sp>
              <p:nvSpPr>
                <p:cNvPr id="16436" name="Freeform 37"/>
                <p:cNvSpPr>
                  <a:spLocks/>
                </p:cNvSpPr>
                <p:nvPr/>
              </p:nvSpPr>
              <p:spPr bwMode="auto">
                <a:xfrm>
                  <a:off x="4261" y="2737"/>
                  <a:ext cx="53" cy="15"/>
                </a:xfrm>
                <a:custGeom>
                  <a:avLst/>
                  <a:gdLst>
                    <a:gd name="T0" fmla="*/ 0 w 53"/>
                    <a:gd name="T1" fmla="*/ 7 h 15"/>
                    <a:gd name="T2" fmla="*/ 2 w 53"/>
                    <a:gd name="T3" fmla="*/ 6 h 15"/>
                    <a:gd name="T4" fmla="*/ 4 w 53"/>
                    <a:gd name="T5" fmla="*/ 5 h 15"/>
                    <a:gd name="T6" fmla="*/ 6 w 53"/>
                    <a:gd name="T7" fmla="*/ 4 h 15"/>
                    <a:gd name="T8" fmla="*/ 10 w 53"/>
                    <a:gd name="T9" fmla="*/ 2 h 15"/>
                    <a:gd name="T10" fmla="*/ 13 w 53"/>
                    <a:gd name="T11" fmla="*/ 1 h 15"/>
                    <a:gd name="T12" fmla="*/ 17 w 53"/>
                    <a:gd name="T13" fmla="*/ 0 h 15"/>
                    <a:gd name="T14" fmla="*/ 22 w 53"/>
                    <a:gd name="T15" fmla="*/ 0 h 15"/>
                    <a:gd name="T16" fmla="*/ 25 w 53"/>
                    <a:gd name="T17" fmla="*/ 0 h 15"/>
                    <a:gd name="T18" fmla="*/ 30 w 53"/>
                    <a:gd name="T19" fmla="*/ 0 h 15"/>
                    <a:gd name="T20" fmla="*/ 34 w 53"/>
                    <a:gd name="T21" fmla="*/ 0 h 15"/>
                    <a:gd name="T22" fmla="*/ 37 w 53"/>
                    <a:gd name="T23" fmla="*/ 1 h 15"/>
                    <a:gd name="T24" fmla="*/ 40 w 53"/>
                    <a:gd name="T25" fmla="*/ 2 h 15"/>
                    <a:gd name="T26" fmla="*/ 44 w 53"/>
                    <a:gd name="T27" fmla="*/ 3 h 15"/>
                    <a:gd name="T28" fmla="*/ 47 w 53"/>
                    <a:gd name="T29" fmla="*/ 5 h 15"/>
                    <a:gd name="T30" fmla="*/ 50 w 53"/>
                    <a:gd name="T31" fmla="*/ 6 h 15"/>
                    <a:gd name="T32" fmla="*/ 52 w 53"/>
                    <a:gd name="T33" fmla="*/ 7 h 15"/>
                    <a:gd name="T34" fmla="*/ 52 w 53"/>
                    <a:gd name="T35" fmla="*/ 14 h 15"/>
                    <a:gd name="T36" fmla="*/ 50 w 53"/>
                    <a:gd name="T37" fmla="*/ 13 h 15"/>
                    <a:gd name="T38" fmla="*/ 48 w 53"/>
                    <a:gd name="T39" fmla="*/ 12 h 15"/>
                    <a:gd name="T40" fmla="*/ 45 w 53"/>
                    <a:gd name="T41" fmla="*/ 11 h 15"/>
                    <a:gd name="T42" fmla="*/ 42 w 53"/>
                    <a:gd name="T43" fmla="*/ 10 h 15"/>
                    <a:gd name="T44" fmla="*/ 38 w 53"/>
                    <a:gd name="T45" fmla="*/ 8 h 15"/>
                    <a:gd name="T46" fmla="*/ 34 w 53"/>
                    <a:gd name="T47" fmla="*/ 8 h 15"/>
                    <a:gd name="T48" fmla="*/ 30 w 53"/>
                    <a:gd name="T49" fmla="*/ 7 h 15"/>
                    <a:gd name="T50" fmla="*/ 27 w 53"/>
                    <a:gd name="T51" fmla="*/ 7 h 15"/>
                    <a:gd name="T52" fmla="*/ 24 w 53"/>
                    <a:gd name="T53" fmla="*/ 7 h 15"/>
                    <a:gd name="T54" fmla="*/ 21 w 53"/>
                    <a:gd name="T55" fmla="*/ 7 h 15"/>
                    <a:gd name="T56" fmla="*/ 17 w 53"/>
                    <a:gd name="T57" fmla="*/ 7 h 15"/>
                    <a:gd name="T58" fmla="*/ 14 w 53"/>
                    <a:gd name="T59" fmla="*/ 8 h 15"/>
                    <a:gd name="T60" fmla="*/ 10 w 53"/>
                    <a:gd name="T61" fmla="*/ 10 h 15"/>
                    <a:gd name="T62" fmla="*/ 7 w 53"/>
                    <a:gd name="T63" fmla="*/ 11 h 15"/>
                    <a:gd name="T64" fmla="*/ 4 w 53"/>
                    <a:gd name="T65" fmla="*/ 12 h 15"/>
                    <a:gd name="T66" fmla="*/ 0 w 53"/>
                    <a:gd name="T67" fmla="*/ 14 h 15"/>
                    <a:gd name="T68" fmla="*/ 0 w 53"/>
                    <a:gd name="T69" fmla="*/ 7 h 1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3"/>
                    <a:gd name="T106" fmla="*/ 0 h 15"/>
                    <a:gd name="T107" fmla="*/ 53 w 53"/>
                    <a:gd name="T108" fmla="*/ 15 h 1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3" h="15">
                      <a:moveTo>
                        <a:pt x="0" y="7"/>
                      </a:moveTo>
                      <a:lnTo>
                        <a:pt x="2" y="6"/>
                      </a:lnTo>
                      <a:lnTo>
                        <a:pt x="4" y="5"/>
                      </a:lnTo>
                      <a:lnTo>
                        <a:pt x="6" y="4"/>
                      </a:lnTo>
                      <a:lnTo>
                        <a:pt x="10" y="2"/>
                      </a:lnTo>
                      <a:lnTo>
                        <a:pt x="13" y="1"/>
                      </a:lnTo>
                      <a:lnTo>
                        <a:pt x="17" y="0"/>
                      </a:lnTo>
                      <a:lnTo>
                        <a:pt x="22" y="0"/>
                      </a:lnTo>
                      <a:lnTo>
                        <a:pt x="25" y="0"/>
                      </a:lnTo>
                      <a:lnTo>
                        <a:pt x="30" y="0"/>
                      </a:lnTo>
                      <a:lnTo>
                        <a:pt x="34" y="0"/>
                      </a:lnTo>
                      <a:lnTo>
                        <a:pt x="37" y="1"/>
                      </a:lnTo>
                      <a:lnTo>
                        <a:pt x="40" y="2"/>
                      </a:lnTo>
                      <a:lnTo>
                        <a:pt x="44" y="3"/>
                      </a:lnTo>
                      <a:lnTo>
                        <a:pt x="47" y="5"/>
                      </a:lnTo>
                      <a:lnTo>
                        <a:pt x="50" y="6"/>
                      </a:lnTo>
                      <a:lnTo>
                        <a:pt x="52" y="7"/>
                      </a:lnTo>
                      <a:lnTo>
                        <a:pt x="52" y="14"/>
                      </a:lnTo>
                      <a:lnTo>
                        <a:pt x="50" y="13"/>
                      </a:lnTo>
                      <a:lnTo>
                        <a:pt x="48" y="12"/>
                      </a:lnTo>
                      <a:lnTo>
                        <a:pt x="45" y="11"/>
                      </a:lnTo>
                      <a:lnTo>
                        <a:pt x="42" y="10"/>
                      </a:lnTo>
                      <a:lnTo>
                        <a:pt x="38" y="8"/>
                      </a:lnTo>
                      <a:lnTo>
                        <a:pt x="34" y="8"/>
                      </a:lnTo>
                      <a:lnTo>
                        <a:pt x="30" y="7"/>
                      </a:lnTo>
                      <a:lnTo>
                        <a:pt x="27" y="7"/>
                      </a:lnTo>
                      <a:lnTo>
                        <a:pt x="24" y="7"/>
                      </a:lnTo>
                      <a:lnTo>
                        <a:pt x="21" y="7"/>
                      </a:lnTo>
                      <a:lnTo>
                        <a:pt x="17" y="7"/>
                      </a:lnTo>
                      <a:lnTo>
                        <a:pt x="14" y="8"/>
                      </a:lnTo>
                      <a:lnTo>
                        <a:pt x="10" y="10"/>
                      </a:lnTo>
                      <a:lnTo>
                        <a:pt x="7" y="11"/>
                      </a:lnTo>
                      <a:lnTo>
                        <a:pt x="4" y="12"/>
                      </a:lnTo>
                      <a:lnTo>
                        <a:pt x="0" y="14"/>
                      </a:lnTo>
                      <a:lnTo>
                        <a:pt x="0" y="7"/>
                      </a:lnTo>
                    </a:path>
                  </a:pathLst>
                </a:custGeom>
                <a:solidFill>
                  <a:srgbClr val="00DFCA"/>
                </a:solidFill>
                <a:ln w="12700" cap="rnd">
                  <a:solidFill>
                    <a:schemeClr val="tx2"/>
                  </a:solidFill>
                  <a:round/>
                  <a:headEnd/>
                  <a:tailEnd/>
                </a:ln>
              </p:spPr>
              <p:txBody>
                <a:bodyPr/>
                <a:lstStyle/>
                <a:p>
                  <a:endParaRPr lang="es-CL"/>
                </a:p>
              </p:txBody>
            </p:sp>
          </p:grpSp>
        </p:grpSp>
        <p:grpSp>
          <p:nvGrpSpPr>
            <p:cNvPr id="16404" name="Group 38"/>
            <p:cNvGrpSpPr>
              <a:grpSpLocks/>
            </p:cNvGrpSpPr>
            <p:nvPr/>
          </p:nvGrpSpPr>
          <p:grpSpPr bwMode="auto">
            <a:xfrm>
              <a:off x="4313" y="2651"/>
              <a:ext cx="80" cy="326"/>
              <a:chOff x="4313" y="2651"/>
              <a:chExt cx="80" cy="326"/>
            </a:xfrm>
          </p:grpSpPr>
          <p:grpSp>
            <p:nvGrpSpPr>
              <p:cNvPr id="16425" name="Group 39"/>
              <p:cNvGrpSpPr>
                <a:grpSpLocks/>
              </p:cNvGrpSpPr>
              <p:nvPr/>
            </p:nvGrpSpPr>
            <p:grpSpPr bwMode="auto">
              <a:xfrm>
                <a:off x="4313" y="2651"/>
                <a:ext cx="80" cy="326"/>
                <a:chOff x="4313" y="2651"/>
                <a:chExt cx="80" cy="326"/>
              </a:xfrm>
            </p:grpSpPr>
            <p:sp>
              <p:nvSpPr>
                <p:cNvPr id="16430" name="Freeform 40"/>
                <p:cNvSpPr>
                  <a:spLocks/>
                </p:cNvSpPr>
                <p:nvPr/>
              </p:nvSpPr>
              <p:spPr bwMode="auto">
                <a:xfrm>
                  <a:off x="4365" y="2660"/>
                  <a:ext cx="28" cy="317"/>
                </a:xfrm>
                <a:custGeom>
                  <a:avLst/>
                  <a:gdLst>
                    <a:gd name="T0" fmla="*/ 0 w 28"/>
                    <a:gd name="T1" fmla="*/ 0 h 317"/>
                    <a:gd name="T2" fmla="*/ 27 w 28"/>
                    <a:gd name="T3" fmla="*/ 50 h 317"/>
                    <a:gd name="T4" fmla="*/ 27 w 28"/>
                    <a:gd name="T5" fmla="*/ 316 h 317"/>
                    <a:gd name="T6" fmla="*/ 0 w 28"/>
                    <a:gd name="T7" fmla="*/ 316 h 317"/>
                    <a:gd name="T8" fmla="*/ 0 w 28"/>
                    <a:gd name="T9" fmla="*/ 0 h 317"/>
                    <a:gd name="T10" fmla="*/ 0 60000 65536"/>
                    <a:gd name="T11" fmla="*/ 0 60000 65536"/>
                    <a:gd name="T12" fmla="*/ 0 60000 65536"/>
                    <a:gd name="T13" fmla="*/ 0 60000 65536"/>
                    <a:gd name="T14" fmla="*/ 0 60000 65536"/>
                    <a:gd name="T15" fmla="*/ 0 w 28"/>
                    <a:gd name="T16" fmla="*/ 0 h 317"/>
                    <a:gd name="T17" fmla="*/ 28 w 28"/>
                    <a:gd name="T18" fmla="*/ 317 h 317"/>
                  </a:gdLst>
                  <a:ahLst/>
                  <a:cxnLst>
                    <a:cxn ang="T10">
                      <a:pos x="T0" y="T1"/>
                    </a:cxn>
                    <a:cxn ang="T11">
                      <a:pos x="T2" y="T3"/>
                    </a:cxn>
                    <a:cxn ang="T12">
                      <a:pos x="T4" y="T5"/>
                    </a:cxn>
                    <a:cxn ang="T13">
                      <a:pos x="T6" y="T7"/>
                    </a:cxn>
                    <a:cxn ang="T14">
                      <a:pos x="T8" y="T9"/>
                    </a:cxn>
                  </a:cxnLst>
                  <a:rect l="T15" t="T16" r="T17" b="T18"/>
                  <a:pathLst>
                    <a:path w="28" h="317">
                      <a:moveTo>
                        <a:pt x="0" y="0"/>
                      </a:moveTo>
                      <a:lnTo>
                        <a:pt x="27" y="50"/>
                      </a:lnTo>
                      <a:lnTo>
                        <a:pt x="27" y="316"/>
                      </a:lnTo>
                      <a:lnTo>
                        <a:pt x="0" y="316"/>
                      </a:lnTo>
                      <a:lnTo>
                        <a:pt x="0" y="0"/>
                      </a:lnTo>
                    </a:path>
                  </a:pathLst>
                </a:custGeom>
                <a:solidFill>
                  <a:srgbClr val="00DFCA"/>
                </a:solidFill>
                <a:ln w="12700" cap="rnd">
                  <a:solidFill>
                    <a:schemeClr val="tx2"/>
                  </a:solidFill>
                  <a:round/>
                  <a:headEnd/>
                  <a:tailEnd/>
                </a:ln>
              </p:spPr>
              <p:txBody>
                <a:bodyPr/>
                <a:lstStyle/>
                <a:p>
                  <a:endParaRPr lang="es-CL"/>
                </a:p>
              </p:txBody>
            </p:sp>
            <p:sp>
              <p:nvSpPr>
                <p:cNvPr id="16431" name="Freeform 41"/>
                <p:cNvSpPr>
                  <a:spLocks/>
                </p:cNvSpPr>
                <p:nvPr/>
              </p:nvSpPr>
              <p:spPr bwMode="auto">
                <a:xfrm>
                  <a:off x="4313" y="2651"/>
                  <a:ext cx="53" cy="324"/>
                </a:xfrm>
                <a:custGeom>
                  <a:avLst/>
                  <a:gdLst>
                    <a:gd name="T0" fmla="*/ 0 w 53"/>
                    <a:gd name="T1" fmla="*/ 323 h 324"/>
                    <a:gd name="T2" fmla="*/ 0 w 53"/>
                    <a:gd name="T3" fmla="*/ 8 h 324"/>
                    <a:gd name="T4" fmla="*/ 3 w 53"/>
                    <a:gd name="T5" fmla="*/ 5 h 324"/>
                    <a:gd name="T6" fmla="*/ 7 w 53"/>
                    <a:gd name="T7" fmla="*/ 4 h 324"/>
                    <a:gd name="T8" fmla="*/ 13 w 53"/>
                    <a:gd name="T9" fmla="*/ 2 h 324"/>
                    <a:gd name="T10" fmla="*/ 17 w 53"/>
                    <a:gd name="T11" fmla="*/ 1 h 324"/>
                    <a:gd name="T12" fmla="*/ 22 w 53"/>
                    <a:gd name="T13" fmla="*/ 0 h 324"/>
                    <a:gd name="T14" fmla="*/ 25 w 53"/>
                    <a:gd name="T15" fmla="*/ 0 h 324"/>
                    <a:gd name="T16" fmla="*/ 28 w 53"/>
                    <a:gd name="T17" fmla="*/ 0 h 324"/>
                    <a:gd name="T18" fmla="*/ 31 w 53"/>
                    <a:gd name="T19" fmla="*/ 0 h 324"/>
                    <a:gd name="T20" fmla="*/ 34 w 53"/>
                    <a:gd name="T21" fmla="*/ 1 h 324"/>
                    <a:gd name="T22" fmla="*/ 36 w 53"/>
                    <a:gd name="T23" fmla="*/ 2 h 324"/>
                    <a:gd name="T24" fmla="*/ 38 w 53"/>
                    <a:gd name="T25" fmla="*/ 2 h 324"/>
                    <a:gd name="T26" fmla="*/ 42 w 53"/>
                    <a:gd name="T27" fmla="*/ 3 h 324"/>
                    <a:gd name="T28" fmla="*/ 47 w 53"/>
                    <a:gd name="T29" fmla="*/ 5 h 324"/>
                    <a:gd name="T30" fmla="*/ 50 w 53"/>
                    <a:gd name="T31" fmla="*/ 6 h 324"/>
                    <a:gd name="T32" fmla="*/ 52 w 53"/>
                    <a:gd name="T33" fmla="*/ 8 h 324"/>
                    <a:gd name="T34" fmla="*/ 52 w 53"/>
                    <a:gd name="T35" fmla="*/ 323 h 324"/>
                    <a:gd name="T36" fmla="*/ 0 w 53"/>
                    <a:gd name="T37" fmla="*/ 323 h 3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3"/>
                    <a:gd name="T58" fmla="*/ 0 h 324"/>
                    <a:gd name="T59" fmla="*/ 53 w 53"/>
                    <a:gd name="T60" fmla="*/ 324 h 3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3" h="324">
                      <a:moveTo>
                        <a:pt x="0" y="323"/>
                      </a:moveTo>
                      <a:lnTo>
                        <a:pt x="0" y="8"/>
                      </a:lnTo>
                      <a:lnTo>
                        <a:pt x="3" y="5"/>
                      </a:lnTo>
                      <a:lnTo>
                        <a:pt x="7" y="4"/>
                      </a:lnTo>
                      <a:lnTo>
                        <a:pt x="13" y="2"/>
                      </a:lnTo>
                      <a:lnTo>
                        <a:pt x="17" y="1"/>
                      </a:lnTo>
                      <a:lnTo>
                        <a:pt x="22" y="0"/>
                      </a:lnTo>
                      <a:lnTo>
                        <a:pt x="25" y="0"/>
                      </a:lnTo>
                      <a:lnTo>
                        <a:pt x="28" y="0"/>
                      </a:lnTo>
                      <a:lnTo>
                        <a:pt x="31" y="0"/>
                      </a:lnTo>
                      <a:lnTo>
                        <a:pt x="34" y="1"/>
                      </a:lnTo>
                      <a:lnTo>
                        <a:pt x="36" y="2"/>
                      </a:lnTo>
                      <a:lnTo>
                        <a:pt x="38" y="2"/>
                      </a:lnTo>
                      <a:lnTo>
                        <a:pt x="42" y="3"/>
                      </a:lnTo>
                      <a:lnTo>
                        <a:pt x="47" y="5"/>
                      </a:lnTo>
                      <a:lnTo>
                        <a:pt x="50" y="6"/>
                      </a:lnTo>
                      <a:lnTo>
                        <a:pt x="52" y="8"/>
                      </a:lnTo>
                      <a:lnTo>
                        <a:pt x="52" y="323"/>
                      </a:lnTo>
                      <a:lnTo>
                        <a:pt x="0" y="323"/>
                      </a:lnTo>
                    </a:path>
                  </a:pathLst>
                </a:custGeom>
                <a:solidFill>
                  <a:srgbClr val="00DFCA"/>
                </a:solidFill>
                <a:ln w="12700" cap="rnd">
                  <a:solidFill>
                    <a:schemeClr val="tx2"/>
                  </a:solidFill>
                  <a:round/>
                  <a:headEnd/>
                  <a:tailEnd/>
                </a:ln>
              </p:spPr>
              <p:txBody>
                <a:bodyPr/>
                <a:lstStyle/>
                <a:p>
                  <a:endParaRPr lang="es-CL"/>
                </a:p>
              </p:txBody>
            </p:sp>
          </p:grpSp>
          <p:grpSp>
            <p:nvGrpSpPr>
              <p:cNvPr id="16426" name="Group 42"/>
              <p:cNvGrpSpPr>
                <a:grpSpLocks/>
              </p:cNvGrpSpPr>
              <p:nvPr/>
            </p:nvGrpSpPr>
            <p:grpSpPr bwMode="auto">
              <a:xfrm>
                <a:off x="4313" y="2737"/>
                <a:ext cx="53" cy="184"/>
                <a:chOff x="4313" y="2737"/>
                <a:chExt cx="53" cy="184"/>
              </a:xfrm>
            </p:grpSpPr>
            <p:sp>
              <p:nvSpPr>
                <p:cNvPr id="16427" name="Freeform 43"/>
                <p:cNvSpPr>
                  <a:spLocks/>
                </p:cNvSpPr>
                <p:nvPr/>
              </p:nvSpPr>
              <p:spPr bwMode="auto">
                <a:xfrm>
                  <a:off x="4313" y="2886"/>
                  <a:ext cx="53" cy="17"/>
                </a:xfrm>
                <a:custGeom>
                  <a:avLst/>
                  <a:gdLst>
                    <a:gd name="T0" fmla="*/ 0 w 53"/>
                    <a:gd name="T1" fmla="*/ 8 h 17"/>
                    <a:gd name="T2" fmla="*/ 2 w 53"/>
                    <a:gd name="T3" fmla="*/ 7 h 17"/>
                    <a:gd name="T4" fmla="*/ 3 w 53"/>
                    <a:gd name="T5" fmla="*/ 5 h 17"/>
                    <a:gd name="T6" fmla="*/ 6 w 53"/>
                    <a:gd name="T7" fmla="*/ 4 h 17"/>
                    <a:gd name="T8" fmla="*/ 10 w 53"/>
                    <a:gd name="T9" fmla="*/ 3 h 17"/>
                    <a:gd name="T10" fmla="*/ 13 w 53"/>
                    <a:gd name="T11" fmla="*/ 2 h 17"/>
                    <a:gd name="T12" fmla="*/ 17 w 53"/>
                    <a:gd name="T13" fmla="*/ 0 h 17"/>
                    <a:gd name="T14" fmla="*/ 22 w 53"/>
                    <a:gd name="T15" fmla="*/ 0 h 17"/>
                    <a:gd name="T16" fmla="*/ 25 w 53"/>
                    <a:gd name="T17" fmla="*/ 0 h 17"/>
                    <a:gd name="T18" fmla="*/ 30 w 53"/>
                    <a:gd name="T19" fmla="*/ 0 h 17"/>
                    <a:gd name="T20" fmla="*/ 34 w 53"/>
                    <a:gd name="T21" fmla="*/ 0 h 17"/>
                    <a:gd name="T22" fmla="*/ 37 w 53"/>
                    <a:gd name="T23" fmla="*/ 1 h 17"/>
                    <a:gd name="T24" fmla="*/ 40 w 53"/>
                    <a:gd name="T25" fmla="*/ 2 h 17"/>
                    <a:gd name="T26" fmla="*/ 44 w 53"/>
                    <a:gd name="T27" fmla="*/ 3 h 17"/>
                    <a:gd name="T28" fmla="*/ 47 w 53"/>
                    <a:gd name="T29" fmla="*/ 5 h 17"/>
                    <a:gd name="T30" fmla="*/ 50 w 53"/>
                    <a:gd name="T31" fmla="*/ 7 h 17"/>
                    <a:gd name="T32" fmla="*/ 52 w 53"/>
                    <a:gd name="T33" fmla="*/ 8 h 17"/>
                    <a:gd name="T34" fmla="*/ 52 w 53"/>
                    <a:gd name="T35" fmla="*/ 16 h 17"/>
                    <a:gd name="T36" fmla="*/ 51 w 53"/>
                    <a:gd name="T37" fmla="*/ 15 h 17"/>
                    <a:gd name="T38" fmla="*/ 48 w 53"/>
                    <a:gd name="T39" fmla="*/ 14 h 17"/>
                    <a:gd name="T40" fmla="*/ 45 w 53"/>
                    <a:gd name="T41" fmla="*/ 12 h 17"/>
                    <a:gd name="T42" fmla="*/ 42 w 53"/>
                    <a:gd name="T43" fmla="*/ 11 h 17"/>
                    <a:gd name="T44" fmla="*/ 38 w 53"/>
                    <a:gd name="T45" fmla="*/ 10 h 17"/>
                    <a:gd name="T46" fmla="*/ 34 w 53"/>
                    <a:gd name="T47" fmla="*/ 8 h 17"/>
                    <a:gd name="T48" fmla="*/ 30 w 53"/>
                    <a:gd name="T49" fmla="*/ 8 h 17"/>
                    <a:gd name="T50" fmla="*/ 27 w 53"/>
                    <a:gd name="T51" fmla="*/ 8 h 17"/>
                    <a:gd name="T52" fmla="*/ 24 w 53"/>
                    <a:gd name="T53" fmla="*/ 8 h 17"/>
                    <a:gd name="T54" fmla="*/ 21 w 53"/>
                    <a:gd name="T55" fmla="*/ 8 h 17"/>
                    <a:gd name="T56" fmla="*/ 17 w 53"/>
                    <a:gd name="T57" fmla="*/ 8 h 17"/>
                    <a:gd name="T58" fmla="*/ 14 w 53"/>
                    <a:gd name="T59" fmla="*/ 10 h 17"/>
                    <a:gd name="T60" fmla="*/ 10 w 53"/>
                    <a:gd name="T61" fmla="*/ 11 h 17"/>
                    <a:gd name="T62" fmla="*/ 7 w 53"/>
                    <a:gd name="T63" fmla="*/ 12 h 17"/>
                    <a:gd name="T64" fmla="*/ 3 w 53"/>
                    <a:gd name="T65" fmla="*/ 14 h 17"/>
                    <a:gd name="T66" fmla="*/ 0 w 53"/>
                    <a:gd name="T67" fmla="*/ 16 h 17"/>
                    <a:gd name="T68" fmla="*/ 0 w 53"/>
                    <a:gd name="T69" fmla="*/ 8 h 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3"/>
                    <a:gd name="T106" fmla="*/ 0 h 17"/>
                    <a:gd name="T107" fmla="*/ 53 w 53"/>
                    <a:gd name="T108" fmla="*/ 17 h 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3" h="17">
                      <a:moveTo>
                        <a:pt x="0" y="8"/>
                      </a:moveTo>
                      <a:lnTo>
                        <a:pt x="2" y="7"/>
                      </a:lnTo>
                      <a:lnTo>
                        <a:pt x="3" y="5"/>
                      </a:lnTo>
                      <a:lnTo>
                        <a:pt x="6" y="4"/>
                      </a:lnTo>
                      <a:lnTo>
                        <a:pt x="10" y="3"/>
                      </a:lnTo>
                      <a:lnTo>
                        <a:pt x="13" y="2"/>
                      </a:lnTo>
                      <a:lnTo>
                        <a:pt x="17" y="0"/>
                      </a:lnTo>
                      <a:lnTo>
                        <a:pt x="22" y="0"/>
                      </a:lnTo>
                      <a:lnTo>
                        <a:pt x="25" y="0"/>
                      </a:lnTo>
                      <a:lnTo>
                        <a:pt x="30" y="0"/>
                      </a:lnTo>
                      <a:lnTo>
                        <a:pt x="34" y="0"/>
                      </a:lnTo>
                      <a:lnTo>
                        <a:pt x="37" y="1"/>
                      </a:lnTo>
                      <a:lnTo>
                        <a:pt x="40" y="2"/>
                      </a:lnTo>
                      <a:lnTo>
                        <a:pt x="44" y="3"/>
                      </a:lnTo>
                      <a:lnTo>
                        <a:pt x="47" y="5"/>
                      </a:lnTo>
                      <a:lnTo>
                        <a:pt x="50" y="7"/>
                      </a:lnTo>
                      <a:lnTo>
                        <a:pt x="52" y="8"/>
                      </a:lnTo>
                      <a:lnTo>
                        <a:pt x="52" y="16"/>
                      </a:lnTo>
                      <a:lnTo>
                        <a:pt x="51" y="15"/>
                      </a:lnTo>
                      <a:lnTo>
                        <a:pt x="48" y="14"/>
                      </a:lnTo>
                      <a:lnTo>
                        <a:pt x="45" y="12"/>
                      </a:lnTo>
                      <a:lnTo>
                        <a:pt x="42" y="11"/>
                      </a:lnTo>
                      <a:lnTo>
                        <a:pt x="38" y="10"/>
                      </a:lnTo>
                      <a:lnTo>
                        <a:pt x="34" y="8"/>
                      </a:lnTo>
                      <a:lnTo>
                        <a:pt x="30" y="8"/>
                      </a:lnTo>
                      <a:lnTo>
                        <a:pt x="27" y="8"/>
                      </a:lnTo>
                      <a:lnTo>
                        <a:pt x="24" y="8"/>
                      </a:lnTo>
                      <a:lnTo>
                        <a:pt x="21" y="8"/>
                      </a:lnTo>
                      <a:lnTo>
                        <a:pt x="17" y="8"/>
                      </a:lnTo>
                      <a:lnTo>
                        <a:pt x="14" y="10"/>
                      </a:lnTo>
                      <a:lnTo>
                        <a:pt x="10" y="11"/>
                      </a:lnTo>
                      <a:lnTo>
                        <a:pt x="7" y="12"/>
                      </a:lnTo>
                      <a:lnTo>
                        <a:pt x="3" y="14"/>
                      </a:lnTo>
                      <a:lnTo>
                        <a:pt x="0" y="16"/>
                      </a:lnTo>
                      <a:lnTo>
                        <a:pt x="0" y="8"/>
                      </a:lnTo>
                    </a:path>
                  </a:pathLst>
                </a:custGeom>
                <a:solidFill>
                  <a:srgbClr val="00DFCA"/>
                </a:solidFill>
                <a:ln w="12700" cap="rnd">
                  <a:solidFill>
                    <a:schemeClr val="tx2"/>
                  </a:solidFill>
                  <a:round/>
                  <a:headEnd/>
                  <a:tailEnd/>
                </a:ln>
              </p:spPr>
              <p:txBody>
                <a:bodyPr/>
                <a:lstStyle/>
                <a:p>
                  <a:endParaRPr lang="es-CL"/>
                </a:p>
              </p:txBody>
            </p:sp>
            <p:sp>
              <p:nvSpPr>
                <p:cNvPr id="16428" name="Freeform 44"/>
                <p:cNvSpPr>
                  <a:spLocks/>
                </p:cNvSpPr>
                <p:nvPr/>
              </p:nvSpPr>
              <p:spPr bwMode="auto">
                <a:xfrm>
                  <a:off x="4313" y="2905"/>
                  <a:ext cx="53" cy="16"/>
                </a:xfrm>
                <a:custGeom>
                  <a:avLst/>
                  <a:gdLst>
                    <a:gd name="T0" fmla="*/ 0 w 53"/>
                    <a:gd name="T1" fmla="*/ 7 h 16"/>
                    <a:gd name="T2" fmla="*/ 2 w 53"/>
                    <a:gd name="T3" fmla="*/ 6 h 16"/>
                    <a:gd name="T4" fmla="*/ 3 w 53"/>
                    <a:gd name="T5" fmla="*/ 5 h 16"/>
                    <a:gd name="T6" fmla="*/ 6 w 53"/>
                    <a:gd name="T7" fmla="*/ 4 h 16"/>
                    <a:gd name="T8" fmla="*/ 10 w 53"/>
                    <a:gd name="T9" fmla="*/ 3 h 16"/>
                    <a:gd name="T10" fmla="*/ 13 w 53"/>
                    <a:gd name="T11" fmla="*/ 2 h 16"/>
                    <a:gd name="T12" fmla="*/ 17 w 53"/>
                    <a:gd name="T13" fmla="*/ 0 h 16"/>
                    <a:gd name="T14" fmla="*/ 22 w 53"/>
                    <a:gd name="T15" fmla="*/ 0 h 16"/>
                    <a:gd name="T16" fmla="*/ 25 w 53"/>
                    <a:gd name="T17" fmla="*/ 0 h 16"/>
                    <a:gd name="T18" fmla="*/ 30 w 53"/>
                    <a:gd name="T19" fmla="*/ 0 h 16"/>
                    <a:gd name="T20" fmla="*/ 34 w 53"/>
                    <a:gd name="T21" fmla="*/ 0 h 16"/>
                    <a:gd name="T22" fmla="*/ 37 w 53"/>
                    <a:gd name="T23" fmla="*/ 1 h 16"/>
                    <a:gd name="T24" fmla="*/ 40 w 53"/>
                    <a:gd name="T25" fmla="*/ 2 h 16"/>
                    <a:gd name="T26" fmla="*/ 44 w 53"/>
                    <a:gd name="T27" fmla="*/ 4 h 16"/>
                    <a:gd name="T28" fmla="*/ 47 w 53"/>
                    <a:gd name="T29" fmla="*/ 5 h 16"/>
                    <a:gd name="T30" fmla="*/ 50 w 53"/>
                    <a:gd name="T31" fmla="*/ 6 h 16"/>
                    <a:gd name="T32" fmla="*/ 52 w 53"/>
                    <a:gd name="T33" fmla="*/ 8 h 16"/>
                    <a:gd name="T34" fmla="*/ 52 w 53"/>
                    <a:gd name="T35" fmla="*/ 15 h 16"/>
                    <a:gd name="T36" fmla="*/ 50 w 53"/>
                    <a:gd name="T37" fmla="*/ 14 h 16"/>
                    <a:gd name="T38" fmla="*/ 48 w 53"/>
                    <a:gd name="T39" fmla="*/ 13 h 16"/>
                    <a:gd name="T40" fmla="*/ 45 w 53"/>
                    <a:gd name="T41" fmla="*/ 11 h 16"/>
                    <a:gd name="T42" fmla="*/ 42 w 53"/>
                    <a:gd name="T43" fmla="*/ 10 h 16"/>
                    <a:gd name="T44" fmla="*/ 38 w 53"/>
                    <a:gd name="T45" fmla="*/ 9 h 16"/>
                    <a:gd name="T46" fmla="*/ 34 w 53"/>
                    <a:gd name="T47" fmla="*/ 8 h 16"/>
                    <a:gd name="T48" fmla="*/ 30 w 53"/>
                    <a:gd name="T49" fmla="*/ 7 h 16"/>
                    <a:gd name="T50" fmla="*/ 27 w 53"/>
                    <a:gd name="T51" fmla="*/ 7 h 16"/>
                    <a:gd name="T52" fmla="*/ 24 w 53"/>
                    <a:gd name="T53" fmla="*/ 7 h 16"/>
                    <a:gd name="T54" fmla="*/ 21 w 53"/>
                    <a:gd name="T55" fmla="*/ 7 h 16"/>
                    <a:gd name="T56" fmla="*/ 17 w 53"/>
                    <a:gd name="T57" fmla="*/ 8 h 16"/>
                    <a:gd name="T58" fmla="*/ 14 w 53"/>
                    <a:gd name="T59" fmla="*/ 9 h 16"/>
                    <a:gd name="T60" fmla="*/ 10 w 53"/>
                    <a:gd name="T61" fmla="*/ 10 h 16"/>
                    <a:gd name="T62" fmla="*/ 7 w 53"/>
                    <a:gd name="T63" fmla="*/ 11 h 16"/>
                    <a:gd name="T64" fmla="*/ 3 w 53"/>
                    <a:gd name="T65" fmla="*/ 13 h 16"/>
                    <a:gd name="T66" fmla="*/ 0 w 53"/>
                    <a:gd name="T67" fmla="*/ 15 h 16"/>
                    <a:gd name="T68" fmla="*/ 0 w 53"/>
                    <a:gd name="T69" fmla="*/ 7 h 1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3"/>
                    <a:gd name="T106" fmla="*/ 0 h 16"/>
                    <a:gd name="T107" fmla="*/ 53 w 53"/>
                    <a:gd name="T108" fmla="*/ 16 h 1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3" h="16">
                      <a:moveTo>
                        <a:pt x="0" y="7"/>
                      </a:moveTo>
                      <a:lnTo>
                        <a:pt x="2" y="6"/>
                      </a:lnTo>
                      <a:lnTo>
                        <a:pt x="3" y="5"/>
                      </a:lnTo>
                      <a:lnTo>
                        <a:pt x="6" y="4"/>
                      </a:lnTo>
                      <a:lnTo>
                        <a:pt x="10" y="3"/>
                      </a:lnTo>
                      <a:lnTo>
                        <a:pt x="13" y="2"/>
                      </a:lnTo>
                      <a:lnTo>
                        <a:pt x="17" y="0"/>
                      </a:lnTo>
                      <a:lnTo>
                        <a:pt x="22" y="0"/>
                      </a:lnTo>
                      <a:lnTo>
                        <a:pt x="25" y="0"/>
                      </a:lnTo>
                      <a:lnTo>
                        <a:pt x="30" y="0"/>
                      </a:lnTo>
                      <a:lnTo>
                        <a:pt x="34" y="0"/>
                      </a:lnTo>
                      <a:lnTo>
                        <a:pt x="37" y="1"/>
                      </a:lnTo>
                      <a:lnTo>
                        <a:pt x="40" y="2"/>
                      </a:lnTo>
                      <a:lnTo>
                        <a:pt x="44" y="4"/>
                      </a:lnTo>
                      <a:lnTo>
                        <a:pt x="47" y="5"/>
                      </a:lnTo>
                      <a:lnTo>
                        <a:pt x="50" y="6"/>
                      </a:lnTo>
                      <a:lnTo>
                        <a:pt x="52" y="8"/>
                      </a:lnTo>
                      <a:lnTo>
                        <a:pt x="52" y="15"/>
                      </a:lnTo>
                      <a:lnTo>
                        <a:pt x="50" y="14"/>
                      </a:lnTo>
                      <a:lnTo>
                        <a:pt x="48" y="13"/>
                      </a:lnTo>
                      <a:lnTo>
                        <a:pt x="45" y="11"/>
                      </a:lnTo>
                      <a:lnTo>
                        <a:pt x="42" y="10"/>
                      </a:lnTo>
                      <a:lnTo>
                        <a:pt x="38" y="9"/>
                      </a:lnTo>
                      <a:lnTo>
                        <a:pt x="34" y="8"/>
                      </a:lnTo>
                      <a:lnTo>
                        <a:pt x="30" y="7"/>
                      </a:lnTo>
                      <a:lnTo>
                        <a:pt x="27" y="7"/>
                      </a:lnTo>
                      <a:lnTo>
                        <a:pt x="24" y="7"/>
                      </a:lnTo>
                      <a:lnTo>
                        <a:pt x="21" y="7"/>
                      </a:lnTo>
                      <a:lnTo>
                        <a:pt x="17" y="8"/>
                      </a:lnTo>
                      <a:lnTo>
                        <a:pt x="14" y="9"/>
                      </a:lnTo>
                      <a:lnTo>
                        <a:pt x="10" y="10"/>
                      </a:lnTo>
                      <a:lnTo>
                        <a:pt x="7" y="11"/>
                      </a:lnTo>
                      <a:lnTo>
                        <a:pt x="3" y="13"/>
                      </a:lnTo>
                      <a:lnTo>
                        <a:pt x="0" y="15"/>
                      </a:lnTo>
                      <a:lnTo>
                        <a:pt x="0" y="7"/>
                      </a:lnTo>
                    </a:path>
                  </a:pathLst>
                </a:custGeom>
                <a:solidFill>
                  <a:srgbClr val="00DFCA"/>
                </a:solidFill>
                <a:ln w="12700" cap="rnd">
                  <a:solidFill>
                    <a:schemeClr val="tx2"/>
                  </a:solidFill>
                  <a:round/>
                  <a:headEnd/>
                  <a:tailEnd/>
                </a:ln>
              </p:spPr>
              <p:txBody>
                <a:bodyPr/>
                <a:lstStyle/>
                <a:p>
                  <a:endParaRPr lang="es-CL"/>
                </a:p>
              </p:txBody>
            </p:sp>
            <p:sp>
              <p:nvSpPr>
                <p:cNvPr id="16429" name="Freeform 45"/>
                <p:cNvSpPr>
                  <a:spLocks/>
                </p:cNvSpPr>
                <p:nvPr/>
              </p:nvSpPr>
              <p:spPr bwMode="auto">
                <a:xfrm>
                  <a:off x="4313" y="2737"/>
                  <a:ext cx="53" cy="15"/>
                </a:xfrm>
                <a:custGeom>
                  <a:avLst/>
                  <a:gdLst>
                    <a:gd name="T0" fmla="*/ 0 w 53"/>
                    <a:gd name="T1" fmla="*/ 7 h 15"/>
                    <a:gd name="T2" fmla="*/ 2 w 53"/>
                    <a:gd name="T3" fmla="*/ 6 h 15"/>
                    <a:gd name="T4" fmla="*/ 3 w 53"/>
                    <a:gd name="T5" fmla="*/ 5 h 15"/>
                    <a:gd name="T6" fmla="*/ 6 w 53"/>
                    <a:gd name="T7" fmla="*/ 4 h 15"/>
                    <a:gd name="T8" fmla="*/ 10 w 53"/>
                    <a:gd name="T9" fmla="*/ 2 h 15"/>
                    <a:gd name="T10" fmla="*/ 13 w 53"/>
                    <a:gd name="T11" fmla="*/ 1 h 15"/>
                    <a:gd name="T12" fmla="*/ 17 w 53"/>
                    <a:gd name="T13" fmla="*/ 0 h 15"/>
                    <a:gd name="T14" fmla="*/ 22 w 53"/>
                    <a:gd name="T15" fmla="*/ 0 h 15"/>
                    <a:gd name="T16" fmla="*/ 25 w 53"/>
                    <a:gd name="T17" fmla="*/ 0 h 15"/>
                    <a:gd name="T18" fmla="*/ 30 w 53"/>
                    <a:gd name="T19" fmla="*/ 0 h 15"/>
                    <a:gd name="T20" fmla="*/ 34 w 53"/>
                    <a:gd name="T21" fmla="*/ 0 h 15"/>
                    <a:gd name="T22" fmla="*/ 37 w 53"/>
                    <a:gd name="T23" fmla="*/ 1 h 15"/>
                    <a:gd name="T24" fmla="*/ 40 w 53"/>
                    <a:gd name="T25" fmla="*/ 2 h 15"/>
                    <a:gd name="T26" fmla="*/ 44 w 53"/>
                    <a:gd name="T27" fmla="*/ 3 h 15"/>
                    <a:gd name="T28" fmla="*/ 47 w 53"/>
                    <a:gd name="T29" fmla="*/ 5 h 15"/>
                    <a:gd name="T30" fmla="*/ 50 w 53"/>
                    <a:gd name="T31" fmla="*/ 6 h 15"/>
                    <a:gd name="T32" fmla="*/ 52 w 53"/>
                    <a:gd name="T33" fmla="*/ 7 h 15"/>
                    <a:gd name="T34" fmla="*/ 52 w 53"/>
                    <a:gd name="T35" fmla="*/ 14 h 15"/>
                    <a:gd name="T36" fmla="*/ 50 w 53"/>
                    <a:gd name="T37" fmla="*/ 13 h 15"/>
                    <a:gd name="T38" fmla="*/ 48 w 53"/>
                    <a:gd name="T39" fmla="*/ 12 h 15"/>
                    <a:gd name="T40" fmla="*/ 45 w 53"/>
                    <a:gd name="T41" fmla="*/ 11 h 15"/>
                    <a:gd name="T42" fmla="*/ 42 w 53"/>
                    <a:gd name="T43" fmla="*/ 10 h 15"/>
                    <a:gd name="T44" fmla="*/ 38 w 53"/>
                    <a:gd name="T45" fmla="*/ 8 h 15"/>
                    <a:gd name="T46" fmla="*/ 34 w 53"/>
                    <a:gd name="T47" fmla="*/ 8 h 15"/>
                    <a:gd name="T48" fmla="*/ 30 w 53"/>
                    <a:gd name="T49" fmla="*/ 7 h 15"/>
                    <a:gd name="T50" fmla="*/ 27 w 53"/>
                    <a:gd name="T51" fmla="*/ 7 h 15"/>
                    <a:gd name="T52" fmla="*/ 24 w 53"/>
                    <a:gd name="T53" fmla="*/ 7 h 15"/>
                    <a:gd name="T54" fmla="*/ 21 w 53"/>
                    <a:gd name="T55" fmla="*/ 7 h 15"/>
                    <a:gd name="T56" fmla="*/ 17 w 53"/>
                    <a:gd name="T57" fmla="*/ 7 h 15"/>
                    <a:gd name="T58" fmla="*/ 14 w 53"/>
                    <a:gd name="T59" fmla="*/ 8 h 15"/>
                    <a:gd name="T60" fmla="*/ 10 w 53"/>
                    <a:gd name="T61" fmla="*/ 10 h 15"/>
                    <a:gd name="T62" fmla="*/ 7 w 53"/>
                    <a:gd name="T63" fmla="*/ 11 h 15"/>
                    <a:gd name="T64" fmla="*/ 3 w 53"/>
                    <a:gd name="T65" fmla="*/ 12 h 15"/>
                    <a:gd name="T66" fmla="*/ 0 w 53"/>
                    <a:gd name="T67" fmla="*/ 14 h 15"/>
                    <a:gd name="T68" fmla="*/ 0 w 53"/>
                    <a:gd name="T69" fmla="*/ 7 h 1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3"/>
                    <a:gd name="T106" fmla="*/ 0 h 15"/>
                    <a:gd name="T107" fmla="*/ 53 w 53"/>
                    <a:gd name="T108" fmla="*/ 15 h 1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3" h="15">
                      <a:moveTo>
                        <a:pt x="0" y="7"/>
                      </a:moveTo>
                      <a:lnTo>
                        <a:pt x="2" y="6"/>
                      </a:lnTo>
                      <a:lnTo>
                        <a:pt x="3" y="5"/>
                      </a:lnTo>
                      <a:lnTo>
                        <a:pt x="6" y="4"/>
                      </a:lnTo>
                      <a:lnTo>
                        <a:pt x="10" y="2"/>
                      </a:lnTo>
                      <a:lnTo>
                        <a:pt x="13" y="1"/>
                      </a:lnTo>
                      <a:lnTo>
                        <a:pt x="17" y="0"/>
                      </a:lnTo>
                      <a:lnTo>
                        <a:pt x="22" y="0"/>
                      </a:lnTo>
                      <a:lnTo>
                        <a:pt x="25" y="0"/>
                      </a:lnTo>
                      <a:lnTo>
                        <a:pt x="30" y="0"/>
                      </a:lnTo>
                      <a:lnTo>
                        <a:pt x="34" y="0"/>
                      </a:lnTo>
                      <a:lnTo>
                        <a:pt x="37" y="1"/>
                      </a:lnTo>
                      <a:lnTo>
                        <a:pt x="40" y="2"/>
                      </a:lnTo>
                      <a:lnTo>
                        <a:pt x="44" y="3"/>
                      </a:lnTo>
                      <a:lnTo>
                        <a:pt x="47" y="5"/>
                      </a:lnTo>
                      <a:lnTo>
                        <a:pt x="50" y="6"/>
                      </a:lnTo>
                      <a:lnTo>
                        <a:pt x="52" y="7"/>
                      </a:lnTo>
                      <a:lnTo>
                        <a:pt x="52" y="14"/>
                      </a:lnTo>
                      <a:lnTo>
                        <a:pt x="50" y="13"/>
                      </a:lnTo>
                      <a:lnTo>
                        <a:pt x="48" y="12"/>
                      </a:lnTo>
                      <a:lnTo>
                        <a:pt x="45" y="11"/>
                      </a:lnTo>
                      <a:lnTo>
                        <a:pt x="42" y="10"/>
                      </a:lnTo>
                      <a:lnTo>
                        <a:pt x="38" y="8"/>
                      </a:lnTo>
                      <a:lnTo>
                        <a:pt x="34" y="8"/>
                      </a:lnTo>
                      <a:lnTo>
                        <a:pt x="30" y="7"/>
                      </a:lnTo>
                      <a:lnTo>
                        <a:pt x="27" y="7"/>
                      </a:lnTo>
                      <a:lnTo>
                        <a:pt x="24" y="7"/>
                      </a:lnTo>
                      <a:lnTo>
                        <a:pt x="21" y="7"/>
                      </a:lnTo>
                      <a:lnTo>
                        <a:pt x="17" y="7"/>
                      </a:lnTo>
                      <a:lnTo>
                        <a:pt x="14" y="8"/>
                      </a:lnTo>
                      <a:lnTo>
                        <a:pt x="10" y="10"/>
                      </a:lnTo>
                      <a:lnTo>
                        <a:pt x="7" y="11"/>
                      </a:lnTo>
                      <a:lnTo>
                        <a:pt x="3" y="12"/>
                      </a:lnTo>
                      <a:lnTo>
                        <a:pt x="0" y="14"/>
                      </a:lnTo>
                      <a:lnTo>
                        <a:pt x="0" y="7"/>
                      </a:lnTo>
                    </a:path>
                  </a:pathLst>
                </a:custGeom>
                <a:solidFill>
                  <a:srgbClr val="00DFCA"/>
                </a:solidFill>
                <a:ln w="12700" cap="rnd">
                  <a:solidFill>
                    <a:schemeClr val="tx2"/>
                  </a:solidFill>
                  <a:round/>
                  <a:headEnd/>
                  <a:tailEnd/>
                </a:ln>
              </p:spPr>
              <p:txBody>
                <a:bodyPr/>
                <a:lstStyle/>
                <a:p>
                  <a:endParaRPr lang="es-CL"/>
                </a:p>
              </p:txBody>
            </p:sp>
          </p:grpSp>
        </p:grpSp>
        <p:grpSp>
          <p:nvGrpSpPr>
            <p:cNvPr id="16405" name="Group 46"/>
            <p:cNvGrpSpPr>
              <a:grpSpLocks/>
            </p:cNvGrpSpPr>
            <p:nvPr/>
          </p:nvGrpSpPr>
          <p:grpSpPr bwMode="auto">
            <a:xfrm>
              <a:off x="4365" y="2651"/>
              <a:ext cx="79" cy="326"/>
              <a:chOff x="4365" y="2651"/>
              <a:chExt cx="79" cy="326"/>
            </a:xfrm>
          </p:grpSpPr>
          <p:grpSp>
            <p:nvGrpSpPr>
              <p:cNvPr id="16418" name="Group 47"/>
              <p:cNvGrpSpPr>
                <a:grpSpLocks/>
              </p:cNvGrpSpPr>
              <p:nvPr/>
            </p:nvGrpSpPr>
            <p:grpSpPr bwMode="auto">
              <a:xfrm>
                <a:off x="4365" y="2651"/>
                <a:ext cx="79" cy="326"/>
                <a:chOff x="4365" y="2651"/>
                <a:chExt cx="79" cy="326"/>
              </a:xfrm>
            </p:grpSpPr>
            <p:sp>
              <p:nvSpPr>
                <p:cNvPr id="16423" name="Freeform 48"/>
                <p:cNvSpPr>
                  <a:spLocks/>
                </p:cNvSpPr>
                <p:nvPr/>
              </p:nvSpPr>
              <p:spPr bwMode="auto">
                <a:xfrm>
                  <a:off x="4418" y="2660"/>
                  <a:ext cx="26" cy="317"/>
                </a:xfrm>
                <a:custGeom>
                  <a:avLst/>
                  <a:gdLst>
                    <a:gd name="T0" fmla="*/ 0 w 26"/>
                    <a:gd name="T1" fmla="*/ 0 h 317"/>
                    <a:gd name="T2" fmla="*/ 25 w 26"/>
                    <a:gd name="T3" fmla="*/ 50 h 317"/>
                    <a:gd name="T4" fmla="*/ 25 w 26"/>
                    <a:gd name="T5" fmla="*/ 316 h 317"/>
                    <a:gd name="T6" fmla="*/ 0 w 26"/>
                    <a:gd name="T7" fmla="*/ 316 h 317"/>
                    <a:gd name="T8" fmla="*/ 0 w 26"/>
                    <a:gd name="T9" fmla="*/ 0 h 317"/>
                    <a:gd name="T10" fmla="*/ 0 60000 65536"/>
                    <a:gd name="T11" fmla="*/ 0 60000 65536"/>
                    <a:gd name="T12" fmla="*/ 0 60000 65536"/>
                    <a:gd name="T13" fmla="*/ 0 60000 65536"/>
                    <a:gd name="T14" fmla="*/ 0 60000 65536"/>
                    <a:gd name="T15" fmla="*/ 0 w 26"/>
                    <a:gd name="T16" fmla="*/ 0 h 317"/>
                    <a:gd name="T17" fmla="*/ 26 w 26"/>
                    <a:gd name="T18" fmla="*/ 317 h 317"/>
                  </a:gdLst>
                  <a:ahLst/>
                  <a:cxnLst>
                    <a:cxn ang="T10">
                      <a:pos x="T0" y="T1"/>
                    </a:cxn>
                    <a:cxn ang="T11">
                      <a:pos x="T2" y="T3"/>
                    </a:cxn>
                    <a:cxn ang="T12">
                      <a:pos x="T4" y="T5"/>
                    </a:cxn>
                    <a:cxn ang="T13">
                      <a:pos x="T6" y="T7"/>
                    </a:cxn>
                    <a:cxn ang="T14">
                      <a:pos x="T8" y="T9"/>
                    </a:cxn>
                  </a:cxnLst>
                  <a:rect l="T15" t="T16" r="T17" b="T18"/>
                  <a:pathLst>
                    <a:path w="26" h="317">
                      <a:moveTo>
                        <a:pt x="0" y="0"/>
                      </a:moveTo>
                      <a:lnTo>
                        <a:pt x="25" y="50"/>
                      </a:lnTo>
                      <a:lnTo>
                        <a:pt x="25" y="316"/>
                      </a:lnTo>
                      <a:lnTo>
                        <a:pt x="0" y="316"/>
                      </a:lnTo>
                      <a:lnTo>
                        <a:pt x="0" y="0"/>
                      </a:lnTo>
                    </a:path>
                  </a:pathLst>
                </a:custGeom>
                <a:solidFill>
                  <a:srgbClr val="00DFCA"/>
                </a:solidFill>
                <a:ln w="12700" cap="rnd">
                  <a:solidFill>
                    <a:schemeClr val="tx2"/>
                  </a:solidFill>
                  <a:round/>
                  <a:headEnd/>
                  <a:tailEnd/>
                </a:ln>
              </p:spPr>
              <p:txBody>
                <a:bodyPr/>
                <a:lstStyle/>
                <a:p>
                  <a:endParaRPr lang="es-CL"/>
                </a:p>
              </p:txBody>
            </p:sp>
            <p:sp>
              <p:nvSpPr>
                <p:cNvPr id="16424" name="Freeform 49"/>
                <p:cNvSpPr>
                  <a:spLocks/>
                </p:cNvSpPr>
                <p:nvPr/>
              </p:nvSpPr>
              <p:spPr bwMode="auto">
                <a:xfrm>
                  <a:off x="4365" y="2651"/>
                  <a:ext cx="54" cy="324"/>
                </a:xfrm>
                <a:custGeom>
                  <a:avLst/>
                  <a:gdLst>
                    <a:gd name="T0" fmla="*/ 0 w 54"/>
                    <a:gd name="T1" fmla="*/ 323 h 324"/>
                    <a:gd name="T2" fmla="*/ 0 w 54"/>
                    <a:gd name="T3" fmla="*/ 8 h 324"/>
                    <a:gd name="T4" fmla="*/ 3 w 54"/>
                    <a:gd name="T5" fmla="*/ 5 h 324"/>
                    <a:gd name="T6" fmla="*/ 7 w 54"/>
                    <a:gd name="T7" fmla="*/ 4 h 324"/>
                    <a:gd name="T8" fmla="*/ 13 w 54"/>
                    <a:gd name="T9" fmla="*/ 2 h 324"/>
                    <a:gd name="T10" fmla="*/ 18 w 54"/>
                    <a:gd name="T11" fmla="*/ 1 h 324"/>
                    <a:gd name="T12" fmla="*/ 22 w 54"/>
                    <a:gd name="T13" fmla="*/ 0 h 324"/>
                    <a:gd name="T14" fmla="*/ 26 w 54"/>
                    <a:gd name="T15" fmla="*/ 0 h 324"/>
                    <a:gd name="T16" fmla="*/ 29 w 54"/>
                    <a:gd name="T17" fmla="*/ 0 h 324"/>
                    <a:gd name="T18" fmla="*/ 32 w 54"/>
                    <a:gd name="T19" fmla="*/ 0 h 324"/>
                    <a:gd name="T20" fmla="*/ 35 w 54"/>
                    <a:gd name="T21" fmla="*/ 1 h 324"/>
                    <a:gd name="T22" fmla="*/ 37 w 54"/>
                    <a:gd name="T23" fmla="*/ 2 h 324"/>
                    <a:gd name="T24" fmla="*/ 39 w 54"/>
                    <a:gd name="T25" fmla="*/ 2 h 324"/>
                    <a:gd name="T26" fmla="*/ 43 w 54"/>
                    <a:gd name="T27" fmla="*/ 3 h 324"/>
                    <a:gd name="T28" fmla="*/ 48 w 54"/>
                    <a:gd name="T29" fmla="*/ 5 h 324"/>
                    <a:gd name="T30" fmla="*/ 50 w 54"/>
                    <a:gd name="T31" fmla="*/ 6 h 324"/>
                    <a:gd name="T32" fmla="*/ 53 w 54"/>
                    <a:gd name="T33" fmla="*/ 8 h 324"/>
                    <a:gd name="T34" fmla="*/ 53 w 54"/>
                    <a:gd name="T35" fmla="*/ 323 h 324"/>
                    <a:gd name="T36" fmla="*/ 0 w 54"/>
                    <a:gd name="T37" fmla="*/ 323 h 3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
                    <a:gd name="T58" fmla="*/ 0 h 324"/>
                    <a:gd name="T59" fmla="*/ 54 w 54"/>
                    <a:gd name="T60" fmla="*/ 324 h 3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 h="324">
                      <a:moveTo>
                        <a:pt x="0" y="323"/>
                      </a:moveTo>
                      <a:lnTo>
                        <a:pt x="0" y="8"/>
                      </a:lnTo>
                      <a:lnTo>
                        <a:pt x="3" y="5"/>
                      </a:lnTo>
                      <a:lnTo>
                        <a:pt x="7" y="4"/>
                      </a:lnTo>
                      <a:lnTo>
                        <a:pt x="13" y="2"/>
                      </a:lnTo>
                      <a:lnTo>
                        <a:pt x="18" y="1"/>
                      </a:lnTo>
                      <a:lnTo>
                        <a:pt x="22" y="0"/>
                      </a:lnTo>
                      <a:lnTo>
                        <a:pt x="26" y="0"/>
                      </a:lnTo>
                      <a:lnTo>
                        <a:pt x="29" y="0"/>
                      </a:lnTo>
                      <a:lnTo>
                        <a:pt x="32" y="0"/>
                      </a:lnTo>
                      <a:lnTo>
                        <a:pt x="35" y="1"/>
                      </a:lnTo>
                      <a:lnTo>
                        <a:pt x="37" y="2"/>
                      </a:lnTo>
                      <a:lnTo>
                        <a:pt x="39" y="2"/>
                      </a:lnTo>
                      <a:lnTo>
                        <a:pt x="43" y="3"/>
                      </a:lnTo>
                      <a:lnTo>
                        <a:pt x="48" y="5"/>
                      </a:lnTo>
                      <a:lnTo>
                        <a:pt x="50" y="6"/>
                      </a:lnTo>
                      <a:lnTo>
                        <a:pt x="53" y="8"/>
                      </a:lnTo>
                      <a:lnTo>
                        <a:pt x="53" y="323"/>
                      </a:lnTo>
                      <a:lnTo>
                        <a:pt x="0" y="323"/>
                      </a:lnTo>
                    </a:path>
                  </a:pathLst>
                </a:custGeom>
                <a:solidFill>
                  <a:srgbClr val="00DFCA"/>
                </a:solidFill>
                <a:ln w="12700" cap="rnd">
                  <a:solidFill>
                    <a:schemeClr val="tx2"/>
                  </a:solidFill>
                  <a:round/>
                  <a:headEnd/>
                  <a:tailEnd/>
                </a:ln>
              </p:spPr>
              <p:txBody>
                <a:bodyPr/>
                <a:lstStyle/>
                <a:p>
                  <a:endParaRPr lang="es-CL"/>
                </a:p>
              </p:txBody>
            </p:sp>
          </p:grpSp>
          <p:grpSp>
            <p:nvGrpSpPr>
              <p:cNvPr id="16419" name="Group 50"/>
              <p:cNvGrpSpPr>
                <a:grpSpLocks/>
              </p:cNvGrpSpPr>
              <p:nvPr/>
            </p:nvGrpSpPr>
            <p:grpSpPr bwMode="auto">
              <a:xfrm>
                <a:off x="4365" y="2737"/>
                <a:ext cx="54" cy="184"/>
                <a:chOff x="4365" y="2737"/>
                <a:chExt cx="54" cy="184"/>
              </a:xfrm>
            </p:grpSpPr>
            <p:sp>
              <p:nvSpPr>
                <p:cNvPr id="16420" name="Freeform 51"/>
                <p:cNvSpPr>
                  <a:spLocks/>
                </p:cNvSpPr>
                <p:nvPr/>
              </p:nvSpPr>
              <p:spPr bwMode="auto">
                <a:xfrm>
                  <a:off x="4365" y="2886"/>
                  <a:ext cx="53" cy="17"/>
                </a:xfrm>
                <a:custGeom>
                  <a:avLst/>
                  <a:gdLst>
                    <a:gd name="T0" fmla="*/ 0 w 53"/>
                    <a:gd name="T1" fmla="*/ 8 h 17"/>
                    <a:gd name="T2" fmla="*/ 2 w 53"/>
                    <a:gd name="T3" fmla="*/ 7 h 17"/>
                    <a:gd name="T4" fmla="*/ 4 w 53"/>
                    <a:gd name="T5" fmla="*/ 5 h 17"/>
                    <a:gd name="T6" fmla="*/ 6 w 53"/>
                    <a:gd name="T7" fmla="*/ 4 h 17"/>
                    <a:gd name="T8" fmla="*/ 10 w 53"/>
                    <a:gd name="T9" fmla="*/ 3 h 17"/>
                    <a:gd name="T10" fmla="*/ 13 w 53"/>
                    <a:gd name="T11" fmla="*/ 2 h 17"/>
                    <a:gd name="T12" fmla="*/ 17 w 53"/>
                    <a:gd name="T13" fmla="*/ 0 h 17"/>
                    <a:gd name="T14" fmla="*/ 22 w 53"/>
                    <a:gd name="T15" fmla="*/ 0 h 17"/>
                    <a:gd name="T16" fmla="*/ 25 w 53"/>
                    <a:gd name="T17" fmla="*/ 0 h 17"/>
                    <a:gd name="T18" fmla="*/ 29 w 53"/>
                    <a:gd name="T19" fmla="*/ 0 h 17"/>
                    <a:gd name="T20" fmla="*/ 33 w 53"/>
                    <a:gd name="T21" fmla="*/ 0 h 17"/>
                    <a:gd name="T22" fmla="*/ 37 w 53"/>
                    <a:gd name="T23" fmla="*/ 1 h 17"/>
                    <a:gd name="T24" fmla="*/ 40 w 53"/>
                    <a:gd name="T25" fmla="*/ 2 h 17"/>
                    <a:gd name="T26" fmla="*/ 44 w 53"/>
                    <a:gd name="T27" fmla="*/ 3 h 17"/>
                    <a:gd name="T28" fmla="*/ 47 w 53"/>
                    <a:gd name="T29" fmla="*/ 5 h 17"/>
                    <a:gd name="T30" fmla="*/ 50 w 53"/>
                    <a:gd name="T31" fmla="*/ 7 h 17"/>
                    <a:gd name="T32" fmla="*/ 52 w 53"/>
                    <a:gd name="T33" fmla="*/ 8 h 17"/>
                    <a:gd name="T34" fmla="*/ 52 w 53"/>
                    <a:gd name="T35" fmla="*/ 16 h 17"/>
                    <a:gd name="T36" fmla="*/ 50 w 53"/>
                    <a:gd name="T37" fmla="*/ 15 h 17"/>
                    <a:gd name="T38" fmla="*/ 48 w 53"/>
                    <a:gd name="T39" fmla="*/ 14 h 17"/>
                    <a:gd name="T40" fmla="*/ 45 w 53"/>
                    <a:gd name="T41" fmla="*/ 12 h 17"/>
                    <a:gd name="T42" fmla="*/ 42 w 53"/>
                    <a:gd name="T43" fmla="*/ 11 h 17"/>
                    <a:gd name="T44" fmla="*/ 38 w 53"/>
                    <a:gd name="T45" fmla="*/ 10 h 17"/>
                    <a:gd name="T46" fmla="*/ 34 w 53"/>
                    <a:gd name="T47" fmla="*/ 8 h 17"/>
                    <a:gd name="T48" fmla="*/ 30 w 53"/>
                    <a:gd name="T49" fmla="*/ 8 h 17"/>
                    <a:gd name="T50" fmla="*/ 27 w 53"/>
                    <a:gd name="T51" fmla="*/ 8 h 17"/>
                    <a:gd name="T52" fmla="*/ 24 w 53"/>
                    <a:gd name="T53" fmla="*/ 8 h 17"/>
                    <a:gd name="T54" fmla="*/ 20 w 53"/>
                    <a:gd name="T55" fmla="*/ 8 h 17"/>
                    <a:gd name="T56" fmla="*/ 17 w 53"/>
                    <a:gd name="T57" fmla="*/ 8 h 17"/>
                    <a:gd name="T58" fmla="*/ 14 w 53"/>
                    <a:gd name="T59" fmla="*/ 10 h 17"/>
                    <a:gd name="T60" fmla="*/ 10 w 53"/>
                    <a:gd name="T61" fmla="*/ 11 h 17"/>
                    <a:gd name="T62" fmla="*/ 7 w 53"/>
                    <a:gd name="T63" fmla="*/ 12 h 17"/>
                    <a:gd name="T64" fmla="*/ 4 w 53"/>
                    <a:gd name="T65" fmla="*/ 14 h 17"/>
                    <a:gd name="T66" fmla="*/ 0 w 53"/>
                    <a:gd name="T67" fmla="*/ 16 h 17"/>
                    <a:gd name="T68" fmla="*/ 0 w 53"/>
                    <a:gd name="T69" fmla="*/ 8 h 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3"/>
                    <a:gd name="T106" fmla="*/ 0 h 17"/>
                    <a:gd name="T107" fmla="*/ 53 w 53"/>
                    <a:gd name="T108" fmla="*/ 17 h 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3" h="17">
                      <a:moveTo>
                        <a:pt x="0" y="8"/>
                      </a:moveTo>
                      <a:lnTo>
                        <a:pt x="2" y="7"/>
                      </a:lnTo>
                      <a:lnTo>
                        <a:pt x="4" y="5"/>
                      </a:lnTo>
                      <a:lnTo>
                        <a:pt x="6" y="4"/>
                      </a:lnTo>
                      <a:lnTo>
                        <a:pt x="10" y="3"/>
                      </a:lnTo>
                      <a:lnTo>
                        <a:pt x="13" y="2"/>
                      </a:lnTo>
                      <a:lnTo>
                        <a:pt x="17" y="0"/>
                      </a:lnTo>
                      <a:lnTo>
                        <a:pt x="22" y="0"/>
                      </a:lnTo>
                      <a:lnTo>
                        <a:pt x="25" y="0"/>
                      </a:lnTo>
                      <a:lnTo>
                        <a:pt x="29" y="0"/>
                      </a:lnTo>
                      <a:lnTo>
                        <a:pt x="33" y="0"/>
                      </a:lnTo>
                      <a:lnTo>
                        <a:pt x="37" y="1"/>
                      </a:lnTo>
                      <a:lnTo>
                        <a:pt x="40" y="2"/>
                      </a:lnTo>
                      <a:lnTo>
                        <a:pt x="44" y="3"/>
                      </a:lnTo>
                      <a:lnTo>
                        <a:pt x="47" y="5"/>
                      </a:lnTo>
                      <a:lnTo>
                        <a:pt x="50" y="7"/>
                      </a:lnTo>
                      <a:lnTo>
                        <a:pt x="52" y="8"/>
                      </a:lnTo>
                      <a:lnTo>
                        <a:pt x="52" y="16"/>
                      </a:lnTo>
                      <a:lnTo>
                        <a:pt x="50" y="15"/>
                      </a:lnTo>
                      <a:lnTo>
                        <a:pt x="48" y="14"/>
                      </a:lnTo>
                      <a:lnTo>
                        <a:pt x="45" y="12"/>
                      </a:lnTo>
                      <a:lnTo>
                        <a:pt x="42" y="11"/>
                      </a:lnTo>
                      <a:lnTo>
                        <a:pt x="38" y="10"/>
                      </a:lnTo>
                      <a:lnTo>
                        <a:pt x="34" y="8"/>
                      </a:lnTo>
                      <a:lnTo>
                        <a:pt x="30" y="8"/>
                      </a:lnTo>
                      <a:lnTo>
                        <a:pt x="27" y="8"/>
                      </a:lnTo>
                      <a:lnTo>
                        <a:pt x="24" y="8"/>
                      </a:lnTo>
                      <a:lnTo>
                        <a:pt x="20" y="8"/>
                      </a:lnTo>
                      <a:lnTo>
                        <a:pt x="17" y="8"/>
                      </a:lnTo>
                      <a:lnTo>
                        <a:pt x="14" y="10"/>
                      </a:lnTo>
                      <a:lnTo>
                        <a:pt x="10" y="11"/>
                      </a:lnTo>
                      <a:lnTo>
                        <a:pt x="7" y="12"/>
                      </a:lnTo>
                      <a:lnTo>
                        <a:pt x="4" y="14"/>
                      </a:lnTo>
                      <a:lnTo>
                        <a:pt x="0" y="16"/>
                      </a:lnTo>
                      <a:lnTo>
                        <a:pt x="0" y="8"/>
                      </a:lnTo>
                    </a:path>
                  </a:pathLst>
                </a:custGeom>
                <a:solidFill>
                  <a:srgbClr val="00DFCA"/>
                </a:solidFill>
                <a:ln w="12700" cap="rnd">
                  <a:solidFill>
                    <a:schemeClr val="tx2"/>
                  </a:solidFill>
                  <a:round/>
                  <a:headEnd/>
                  <a:tailEnd/>
                </a:ln>
              </p:spPr>
              <p:txBody>
                <a:bodyPr/>
                <a:lstStyle/>
                <a:p>
                  <a:endParaRPr lang="es-CL"/>
                </a:p>
              </p:txBody>
            </p:sp>
            <p:sp>
              <p:nvSpPr>
                <p:cNvPr id="16421" name="Freeform 52"/>
                <p:cNvSpPr>
                  <a:spLocks/>
                </p:cNvSpPr>
                <p:nvPr/>
              </p:nvSpPr>
              <p:spPr bwMode="auto">
                <a:xfrm>
                  <a:off x="4365" y="2905"/>
                  <a:ext cx="54" cy="16"/>
                </a:xfrm>
                <a:custGeom>
                  <a:avLst/>
                  <a:gdLst>
                    <a:gd name="T0" fmla="*/ 0 w 54"/>
                    <a:gd name="T1" fmla="*/ 7 h 16"/>
                    <a:gd name="T2" fmla="*/ 2 w 54"/>
                    <a:gd name="T3" fmla="*/ 6 h 16"/>
                    <a:gd name="T4" fmla="*/ 4 w 54"/>
                    <a:gd name="T5" fmla="*/ 5 h 16"/>
                    <a:gd name="T6" fmla="*/ 6 w 54"/>
                    <a:gd name="T7" fmla="*/ 4 h 16"/>
                    <a:gd name="T8" fmla="*/ 10 w 54"/>
                    <a:gd name="T9" fmla="*/ 3 h 16"/>
                    <a:gd name="T10" fmla="*/ 13 w 54"/>
                    <a:gd name="T11" fmla="*/ 2 h 16"/>
                    <a:gd name="T12" fmla="*/ 18 w 54"/>
                    <a:gd name="T13" fmla="*/ 0 h 16"/>
                    <a:gd name="T14" fmla="*/ 22 w 54"/>
                    <a:gd name="T15" fmla="*/ 0 h 16"/>
                    <a:gd name="T16" fmla="*/ 26 w 54"/>
                    <a:gd name="T17" fmla="*/ 0 h 16"/>
                    <a:gd name="T18" fmla="*/ 30 w 54"/>
                    <a:gd name="T19" fmla="*/ 0 h 16"/>
                    <a:gd name="T20" fmla="*/ 34 w 54"/>
                    <a:gd name="T21" fmla="*/ 0 h 16"/>
                    <a:gd name="T22" fmla="*/ 38 w 54"/>
                    <a:gd name="T23" fmla="*/ 1 h 16"/>
                    <a:gd name="T24" fmla="*/ 41 w 54"/>
                    <a:gd name="T25" fmla="*/ 2 h 16"/>
                    <a:gd name="T26" fmla="*/ 44 w 54"/>
                    <a:gd name="T27" fmla="*/ 4 h 16"/>
                    <a:gd name="T28" fmla="*/ 48 w 54"/>
                    <a:gd name="T29" fmla="*/ 5 h 16"/>
                    <a:gd name="T30" fmla="*/ 51 w 54"/>
                    <a:gd name="T31" fmla="*/ 6 h 16"/>
                    <a:gd name="T32" fmla="*/ 53 w 54"/>
                    <a:gd name="T33" fmla="*/ 8 h 16"/>
                    <a:gd name="T34" fmla="*/ 53 w 54"/>
                    <a:gd name="T35" fmla="*/ 15 h 16"/>
                    <a:gd name="T36" fmla="*/ 51 w 54"/>
                    <a:gd name="T37" fmla="*/ 14 h 16"/>
                    <a:gd name="T38" fmla="*/ 49 w 54"/>
                    <a:gd name="T39" fmla="*/ 13 h 16"/>
                    <a:gd name="T40" fmla="*/ 46 w 54"/>
                    <a:gd name="T41" fmla="*/ 11 h 16"/>
                    <a:gd name="T42" fmla="*/ 42 w 54"/>
                    <a:gd name="T43" fmla="*/ 10 h 16"/>
                    <a:gd name="T44" fmla="*/ 39 w 54"/>
                    <a:gd name="T45" fmla="*/ 9 h 16"/>
                    <a:gd name="T46" fmla="*/ 35 w 54"/>
                    <a:gd name="T47" fmla="*/ 8 h 16"/>
                    <a:gd name="T48" fmla="*/ 31 w 54"/>
                    <a:gd name="T49" fmla="*/ 7 h 16"/>
                    <a:gd name="T50" fmla="*/ 27 w 54"/>
                    <a:gd name="T51" fmla="*/ 7 h 16"/>
                    <a:gd name="T52" fmla="*/ 24 w 54"/>
                    <a:gd name="T53" fmla="*/ 7 h 16"/>
                    <a:gd name="T54" fmla="*/ 21 w 54"/>
                    <a:gd name="T55" fmla="*/ 7 h 16"/>
                    <a:gd name="T56" fmla="*/ 18 w 54"/>
                    <a:gd name="T57" fmla="*/ 8 h 16"/>
                    <a:gd name="T58" fmla="*/ 14 w 54"/>
                    <a:gd name="T59" fmla="*/ 9 h 16"/>
                    <a:gd name="T60" fmla="*/ 10 w 54"/>
                    <a:gd name="T61" fmla="*/ 10 h 16"/>
                    <a:gd name="T62" fmla="*/ 7 w 54"/>
                    <a:gd name="T63" fmla="*/ 11 h 16"/>
                    <a:gd name="T64" fmla="*/ 4 w 54"/>
                    <a:gd name="T65" fmla="*/ 13 h 16"/>
                    <a:gd name="T66" fmla="*/ 0 w 54"/>
                    <a:gd name="T67" fmla="*/ 15 h 16"/>
                    <a:gd name="T68" fmla="*/ 0 w 54"/>
                    <a:gd name="T69" fmla="*/ 7 h 1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
                    <a:gd name="T106" fmla="*/ 0 h 16"/>
                    <a:gd name="T107" fmla="*/ 54 w 54"/>
                    <a:gd name="T108" fmla="*/ 16 h 1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 h="16">
                      <a:moveTo>
                        <a:pt x="0" y="7"/>
                      </a:moveTo>
                      <a:lnTo>
                        <a:pt x="2" y="6"/>
                      </a:lnTo>
                      <a:lnTo>
                        <a:pt x="4" y="5"/>
                      </a:lnTo>
                      <a:lnTo>
                        <a:pt x="6" y="4"/>
                      </a:lnTo>
                      <a:lnTo>
                        <a:pt x="10" y="3"/>
                      </a:lnTo>
                      <a:lnTo>
                        <a:pt x="13" y="2"/>
                      </a:lnTo>
                      <a:lnTo>
                        <a:pt x="18" y="0"/>
                      </a:lnTo>
                      <a:lnTo>
                        <a:pt x="22" y="0"/>
                      </a:lnTo>
                      <a:lnTo>
                        <a:pt x="26" y="0"/>
                      </a:lnTo>
                      <a:lnTo>
                        <a:pt x="30" y="0"/>
                      </a:lnTo>
                      <a:lnTo>
                        <a:pt x="34" y="0"/>
                      </a:lnTo>
                      <a:lnTo>
                        <a:pt x="38" y="1"/>
                      </a:lnTo>
                      <a:lnTo>
                        <a:pt x="41" y="2"/>
                      </a:lnTo>
                      <a:lnTo>
                        <a:pt x="44" y="4"/>
                      </a:lnTo>
                      <a:lnTo>
                        <a:pt x="48" y="5"/>
                      </a:lnTo>
                      <a:lnTo>
                        <a:pt x="51" y="6"/>
                      </a:lnTo>
                      <a:lnTo>
                        <a:pt x="53" y="8"/>
                      </a:lnTo>
                      <a:lnTo>
                        <a:pt x="53" y="15"/>
                      </a:lnTo>
                      <a:lnTo>
                        <a:pt x="51" y="14"/>
                      </a:lnTo>
                      <a:lnTo>
                        <a:pt x="49" y="13"/>
                      </a:lnTo>
                      <a:lnTo>
                        <a:pt x="46" y="11"/>
                      </a:lnTo>
                      <a:lnTo>
                        <a:pt x="42" y="10"/>
                      </a:lnTo>
                      <a:lnTo>
                        <a:pt x="39" y="9"/>
                      </a:lnTo>
                      <a:lnTo>
                        <a:pt x="35" y="8"/>
                      </a:lnTo>
                      <a:lnTo>
                        <a:pt x="31" y="7"/>
                      </a:lnTo>
                      <a:lnTo>
                        <a:pt x="27" y="7"/>
                      </a:lnTo>
                      <a:lnTo>
                        <a:pt x="24" y="7"/>
                      </a:lnTo>
                      <a:lnTo>
                        <a:pt x="21" y="7"/>
                      </a:lnTo>
                      <a:lnTo>
                        <a:pt x="18" y="8"/>
                      </a:lnTo>
                      <a:lnTo>
                        <a:pt x="14" y="9"/>
                      </a:lnTo>
                      <a:lnTo>
                        <a:pt x="10" y="10"/>
                      </a:lnTo>
                      <a:lnTo>
                        <a:pt x="7" y="11"/>
                      </a:lnTo>
                      <a:lnTo>
                        <a:pt x="4" y="13"/>
                      </a:lnTo>
                      <a:lnTo>
                        <a:pt x="0" y="15"/>
                      </a:lnTo>
                      <a:lnTo>
                        <a:pt x="0" y="7"/>
                      </a:lnTo>
                    </a:path>
                  </a:pathLst>
                </a:custGeom>
                <a:solidFill>
                  <a:srgbClr val="00DFCA"/>
                </a:solidFill>
                <a:ln w="12700" cap="rnd">
                  <a:solidFill>
                    <a:schemeClr val="tx2"/>
                  </a:solidFill>
                  <a:round/>
                  <a:headEnd/>
                  <a:tailEnd/>
                </a:ln>
              </p:spPr>
              <p:txBody>
                <a:bodyPr/>
                <a:lstStyle/>
                <a:p>
                  <a:endParaRPr lang="es-CL"/>
                </a:p>
              </p:txBody>
            </p:sp>
            <p:sp>
              <p:nvSpPr>
                <p:cNvPr id="16422" name="Freeform 53"/>
                <p:cNvSpPr>
                  <a:spLocks/>
                </p:cNvSpPr>
                <p:nvPr/>
              </p:nvSpPr>
              <p:spPr bwMode="auto">
                <a:xfrm>
                  <a:off x="4365" y="2737"/>
                  <a:ext cx="54" cy="15"/>
                </a:xfrm>
                <a:custGeom>
                  <a:avLst/>
                  <a:gdLst>
                    <a:gd name="T0" fmla="*/ 0 w 54"/>
                    <a:gd name="T1" fmla="*/ 7 h 15"/>
                    <a:gd name="T2" fmla="*/ 2 w 54"/>
                    <a:gd name="T3" fmla="*/ 6 h 15"/>
                    <a:gd name="T4" fmla="*/ 4 w 54"/>
                    <a:gd name="T5" fmla="*/ 5 h 15"/>
                    <a:gd name="T6" fmla="*/ 6 w 54"/>
                    <a:gd name="T7" fmla="*/ 4 h 15"/>
                    <a:gd name="T8" fmla="*/ 10 w 54"/>
                    <a:gd name="T9" fmla="*/ 2 h 15"/>
                    <a:gd name="T10" fmla="*/ 13 w 54"/>
                    <a:gd name="T11" fmla="*/ 1 h 15"/>
                    <a:gd name="T12" fmla="*/ 18 w 54"/>
                    <a:gd name="T13" fmla="*/ 0 h 15"/>
                    <a:gd name="T14" fmla="*/ 22 w 54"/>
                    <a:gd name="T15" fmla="*/ 0 h 15"/>
                    <a:gd name="T16" fmla="*/ 26 w 54"/>
                    <a:gd name="T17" fmla="*/ 0 h 15"/>
                    <a:gd name="T18" fmla="*/ 30 w 54"/>
                    <a:gd name="T19" fmla="*/ 0 h 15"/>
                    <a:gd name="T20" fmla="*/ 34 w 54"/>
                    <a:gd name="T21" fmla="*/ 0 h 15"/>
                    <a:gd name="T22" fmla="*/ 38 w 54"/>
                    <a:gd name="T23" fmla="*/ 1 h 15"/>
                    <a:gd name="T24" fmla="*/ 41 w 54"/>
                    <a:gd name="T25" fmla="*/ 2 h 15"/>
                    <a:gd name="T26" fmla="*/ 44 w 54"/>
                    <a:gd name="T27" fmla="*/ 3 h 15"/>
                    <a:gd name="T28" fmla="*/ 48 w 54"/>
                    <a:gd name="T29" fmla="*/ 5 h 15"/>
                    <a:gd name="T30" fmla="*/ 51 w 54"/>
                    <a:gd name="T31" fmla="*/ 6 h 15"/>
                    <a:gd name="T32" fmla="*/ 53 w 54"/>
                    <a:gd name="T33" fmla="*/ 7 h 15"/>
                    <a:gd name="T34" fmla="*/ 53 w 54"/>
                    <a:gd name="T35" fmla="*/ 14 h 15"/>
                    <a:gd name="T36" fmla="*/ 51 w 54"/>
                    <a:gd name="T37" fmla="*/ 13 h 15"/>
                    <a:gd name="T38" fmla="*/ 49 w 54"/>
                    <a:gd name="T39" fmla="*/ 12 h 15"/>
                    <a:gd name="T40" fmla="*/ 46 w 54"/>
                    <a:gd name="T41" fmla="*/ 11 h 15"/>
                    <a:gd name="T42" fmla="*/ 42 w 54"/>
                    <a:gd name="T43" fmla="*/ 10 h 15"/>
                    <a:gd name="T44" fmla="*/ 39 w 54"/>
                    <a:gd name="T45" fmla="*/ 8 h 15"/>
                    <a:gd name="T46" fmla="*/ 35 w 54"/>
                    <a:gd name="T47" fmla="*/ 8 h 15"/>
                    <a:gd name="T48" fmla="*/ 31 w 54"/>
                    <a:gd name="T49" fmla="*/ 7 h 15"/>
                    <a:gd name="T50" fmla="*/ 27 w 54"/>
                    <a:gd name="T51" fmla="*/ 7 h 15"/>
                    <a:gd name="T52" fmla="*/ 24 w 54"/>
                    <a:gd name="T53" fmla="*/ 7 h 15"/>
                    <a:gd name="T54" fmla="*/ 21 w 54"/>
                    <a:gd name="T55" fmla="*/ 7 h 15"/>
                    <a:gd name="T56" fmla="*/ 18 w 54"/>
                    <a:gd name="T57" fmla="*/ 7 h 15"/>
                    <a:gd name="T58" fmla="*/ 14 w 54"/>
                    <a:gd name="T59" fmla="*/ 8 h 15"/>
                    <a:gd name="T60" fmla="*/ 10 w 54"/>
                    <a:gd name="T61" fmla="*/ 10 h 15"/>
                    <a:gd name="T62" fmla="*/ 7 w 54"/>
                    <a:gd name="T63" fmla="*/ 11 h 15"/>
                    <a:gd name="T64" fmla="*/ 4 w 54"/>
                    <a:gd name="T65" fmla="*/ 12 h 15"/>
                    <a:gd name="T66" fmla="*/ 0 w 54"/>
                    <a:gd name="T67" fmla="*/ 14 h 15"/>
                    <a:gd name="T68" fmla="*/ 0 w 54"/>
                    <a:gd name="T69" fmla="*/ 7 h 1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
                    <a:gd name="T106" fmla="*/ 0 h 15"/>
                    <a:gd name="T107" fmla="*/ 54 w 54"/>
                    <a:gd name="T108" fmla="*/ 15 h 1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 h="15">
                      <a:moveTo>
                        <a:pt x="0" y="7"/>
                      </a:moveTo>
                      <a:lnTo>
                        <a:pt x="2" y="6"/>
                      </a:lnTo>
                      <a:lnTo>
                        <a:pt x="4" y="5"/>
                      </a:lnTo>
                      <a:lnTo>
                        <a:pt x="6" y="4"/>
                      </a:lnTo>
                      <a:lnTo>
                        <a:pt x="10" y="2"/>
                      </a:lnTo>
                      <a:lnTo>
                        <a:pt x="13" y="1"/>
                      </a:lnTo>
                      <a:lnTo>
                        <a:pt x="18" y="0"/>
                      </a:lnTo>
                      <a:lnTo>
                        <a:pt x="22" y="0"/>
                      </a:lnTo>
                      <a:lnTo>
                        <a:pt x="26" y="0"/>
                      </a:lnTo>
                      <a:lnTo>
                        <a:pt x="30" y="0"/>
                      </a:lnTo>
                      <a:lnTo>
                        <a:pt x="34" y="0"/>
                      </a:lnTo>
                      <a:lnTo>
                        <a:pt x="38" y="1"/>
                      </a:lnTo>
                      <a:lnTo>
                        <a:pt x="41" y="2"/>
                      </a:lnTo>
                      <a:lnTo>
                        <a:pt x="44" y="3"/>
                      </a:lnTo>
                      <a:lnTo>
                        <a:pt x="48" y="5"/>
                      </a:lnTo>
                      <a:lnTo>
                        <a:pt x="51" y="6"/>
                      </a:lnTo>
                      <a:lnTo>
                        <a:pt x="53" y="7"/>
                      </a:lnTo>
                      <a:lnTo>
                        <a:pt x="53" y="14"/>
                      </a:lnTo>
                      <a:lnTo>
                        <a:pt x="51" y="13"/>
                      </a:lnTo>
                      <a:lnTo>
                        <a:pt x="49" y="12"/>
                      </a:lnTo>
                      <a:lnTo>
                        <a:pt x="46" y="11"/>
                      </a:lnTo>
                      <a:lnTo>
                        <a:pt x="42" y="10"/>
                      </a:lnTo>
                      <a:lnTo>
                        <a:pt x="39" y="8"/>
                      </a:lnTo>
                      <a:lnTo>
                        <a:pt x="35" y="8"/>
                      </a:lnTo>
                      <a:lnTo>
                        <a:pt x="31" y="7"/>
                      </a:lnTo>
                      <a:lnTo>
                        <a:pt x="27" y="7"/>
                      </a:lnTo>
                      <a:lnTo>
                        <a:pt x="24" y="7"/>
                      </a:lnTo>
                      <a:lnTo>
                        <a:pt x="21" y="7"/>
                      </a:lnTo>
                      <a:lnTo>
                        <a:pt x="18" y="7"/>
                      </a:lnTo>
                      <a:lnTo>
                        <a:pt x="14" y="8"/>
                      </a:lnTo>
                      <a:lnTo>
                        <a:pt x="10" y="10"/>
                      </a:lnTo>
                      <a:lnTo>
                        <a:pt x="7" y="11"/>
                      </a:lnTo>
                      <a:lnTo>
                        <a:pt x="4" y="12"/>
                      </a:lnTo>
                      <a:lnTo>
                        <a:pt x="0" y="14"/>
                      </a:lnTo>
                      <a:lnTo>
                        <a:pt x="0" y="7"/>
                      </a:lnTo>
                    </a:path>
                  </a:pathLst>
                </a:custGeom>
                <a:solidFill>
                  <a:srgbClr val="00DFCA"/>
                </a:solidFill>
                <a:ln w="12700" cap="rnd">
                  <a:solidFill>
                    <a:schemeClr val="tx2"/>
                  </a:solidFill>
                  <a:round/>
                  <a:headEnd/>
                  <a:tailEnd/>
                </a:ln>
              </p:spPr>
              <p:txBody>
                <a:bodyPr/>
                <a:lstStyle/>
                <a:p>
                  <a:endParaRPr lang="es-CL"/>
                </a:p>
              </p:txBody>
            </p:sp>
          </p:grpSp>
        </p:grpSp>
        <p:grpSp>
          <p:nvGrpSpPr>
            <p:cNvPr id="16406" name="Group 54"/>
            <p:cNvGrpSpPr>
              <a:grpSpLocks/>
            </p:cNvGrpSpPr>
            <p:nvPr/>
          </p:nvGrpSpPr>
          <p:grpSpPr bwMode="auto">
            <a:xfrm>
              <a:off x="4418" y="2651"/>
              <a:ext cx="79" cy="326"/>
              <a:chOff x="4418" y="2651"/>
              <a:chExt cx="79" cy="326"/>
            </a:xfrm>
          </p:grpSpPr>
          <p:grpSp>
            <p:nvGrpSpPr>
              <p:cNvPr id="16411" name="Group 55"/>
              <p:cNvGrpSpPr>
                <a:grpSpLocks/>
              </p:cNvGrpSpPr>
              <p:nvPr/>
            </p:nvGrpSpPr>
            <p:grpSpPr bwMode="auto">
              <a:xfrm>
                <a:off x="4418" y="2651"/>
                <a:ext cx="79" cy="326"/>
                <a:chOff x="4418" y="2651"/>
                <a:chExt cx="79" cy="326"/>
              </a:xfrm>
            </p:grpSpPr>
            <p:sp>
              <p:nvSpPr>
                <p:cNvPr id="16416" name="Freeform 56"/>
                <p:cNvSpPr>
                  <a:spLocks/>
                </p:cNvSpPr>
                <p:nvPr/>
              </p:nvSpPr>
              <p:spPr bwMode="auto">
                <a:xfrm>
                  <a:off x="4418" y="2651"/>
                  <a:ext cx="54" cy="324"/>
                </a:xfrm>
                <a:custGeom>
                  <a:avLst/>
                  <a:gdLst>
                    <a:gd name="T0" fmla="*/ 0 w 54"/>
                    <a:gd name="T1" fmla="*/ 323 h 324"/>
                    <a:gd name="T2" fmla="*/ 0 w 54"/>
                    <a:gd name="T3" fmla="*/ 8 h 324"/>
                    <a:gd name="T4" fmla="*/ 3 w 54"/>
                    <a:gd name="T5" fmla="*/ 5 h 324"/>
                    <a:gd name="T6" fmla="*/ 7 w 54"/>
                    <a:gd name="T7" fmla="*/ 4 h 324"/>
                    <a:gd name="T8" fmla="*/ 13 w 54"/>
                    <a:gd name="T9" fmla="*/ 2 h 324"/>
                    <a:gd name="T10" fmla="*/ 18 w 54"/>
                    <a:gd name="T11" fmla="*/ 1 h 324"/>
                    <a:gd name="T12" fmla="*/ 22 w 54"/>
                    <a:gd name="T13" fmla="*/ 0 h 324"/>
                    <a:gd name="T14" fmla="*/ 26 w 54"/>
                    <a:gd name="T15" fmla="*/ 0 h 324"/>
                    <a:gd name="T16" fmla="*/ 28 w 54"/>
                    <a:gd name="T17" fmla="*/ 0 h 324"/>
                    <a:gd name="T18" fmla="*/ 32 w 54"/>
                    <a:gd name="T19" fmla="*/ 0 h 324"/>
                    <a:gd name="T20" fmla="*/ 35 w 54"/>
                    <a:gd name="T21" fmla="*/ 1 h 324"/>
                    <a:gd name="T22" fmla="*/ 37 w 54"/>
                    <a:gd name="T23" fmla="*/ 2 h 324"/>
                    <a:gd name="T24" fmla="*/ 39 w 54"/>
                    <a:gd name="T25" fmla="*/ 2 h 324"/>
                    <a:gd name="T26" fmla="*/ 43 w 54"/>
                    <a:gd name="T27" fmla="*/ 3 h 324"/>
                    <a:gd name="T28" fmla="*/ 48 w 54"/>
                    <a:gd name="T29" fmla="*/ 5 h 324"/>
                    <a:gd name="T30" fmla="*/ 50 w 54"/>
                    <a:gd name="T31" fmla="*/ 6 h 324"/>
                    <a:gd name="T32" fmla="*/ 53 w 54"/>
                    <a:gd name="T33" fmla="*/ 8 h 324"/>
                    <a:gd name="T34" fmla="*/ 53 w 54"/>
                    <a:gd name="T35" fmla="*/ 323 h 324"/>
                    <a:gd name="T36" fmla="*/ 0 w 54"/>
                    <a:gd name="T37" fmla="*/ 323 h 3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
                    <a:gd name="T58" fmla="*/ 0 h 324"/>
                    <a:gd name="T59" fmla="*/ 54 w 54"/>
                    <a:gd name="T60" fmla="*/ 324 h 3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 h="324">
                      <a:moveTo>
                        <a:pt x="0" y="323"/>
                      </a:moveTo>
                      <a:lnTo>
                        <a:pt x="0" y="8"/>
                      </a:lnTo>
                      <a:lnTo>
                        <a:pt x="3" y="5"/>
                      </a:lnTo>
                      <a:lnTo>
                        <a:pt x="7" y="4"/>
                      </a:lnTo>
                      <a:lnTo>
                        <a:pt x="13" y="2"/>
                      </a:lnTo>
                      <a:lnTo>
                        <a:pt x="18" y="1"/>
                      </a:lnTo>
                      <a:lnTo>
                        <a:pt x="22" y="0"/>
                      </a:lnTo>
                      <a:lnTo>
                        <a:pt x="26" y="0"/>
                      </a:lnTo>
                      <a:lnTo>
                        <a:pt x="28" y="0"/>
                      </a:lnTo>
                      <a:lnTo>
                        <a:pt x="32" y="0"/>
                      </a:lnTo>
                      <a:lnTo>
                        <a:pt x="35" y="1"/>
                      </a:lnTo>
                      <a:lnTo>
                        <a:pt x="37" y="2"/>
                      </a:lnTo>
                      <a:lnTo>
                        <a:pt x="39" y="2"/>
                      </a:lnTo>
                      <a:lnTo>
                        <a:pt x="43" y="3"/>
                      </a:lnTo>
                      <a:lnTo>
                        <a:pt x="48" y="5"/>
                      </a:lnTo>
                      <a:lnTo>
                        <a:pt x="50" y="6"/>
                      </a:lnTo>
                      <a:lnTo>
                        <a:pt x="53" y="8"/>
                      </a:lnTo>
                      <a:lnTo>
                        <a:pt x="53" y="323"/>
                      </a:lnTo>
                      <a:lnTo>
                        <a:pt x="0" y="323"/>
                      </a:lnTo>
                    </a:path>
                  </a:pathLst>
                </a:custGeom>
                <a:solidFill>
                  <a:srgbClr val="00DFCA"/>
                </a:solidFill>
                <a:ln w="12700" cap="rnd">
                  <a:solidFill>
                    <a:schemeClr val="tx2"/>
                  </a:solidFill>
                  <a:round/>
                  <a:headEnd/>
                  <a:tailEnd/>
                </a:ln>
              </p:spPr>
              <p:txBody>
                <a:bodyPr/>
                <a:lstStyle/>
                <a:p>
                  <a:endParaRPr lang="es-CL"/>
                </a:p>
              </p:txBody>
            </p:sp>
            <p:sp>
              <p:nvSpPr>
                <p:cNvPr id="16417" name="Freeform 57"/>
                <p:cNvSpPr>
                  <a:spLocks/>
                </p:cNvSpPr>
                <p:nvPr/>
              </p:nvSpPr>
              <p:spPr bwMode="auto">
                <a:xfrm>
                  <a:off x="4471" y="2660"/>
                  <a:ext cx="26" cy="317"/>
                </a:xfrm>
                <a:custGeom>
                  <a:avLst/>
                  <a:gdLst>
                    <a:gd name="T0" fmla="*/ 0 w 26"/>
                    <a:gd name="T1" fmla="*/ 0 h 317"/>
                    <a:gd name="T2" fmla="*/ 25 w 26"/>
                    <a:gd name="T3" fmla="*/ 50 h 317"/>
                    <a:gd name="T4" fmla="*/ 25 w 26"/>
                    <a:gd name="T5" fmla="*/ 316 h 317"/>
                    <a:gd name="T6" fmla="*/ 0 w 26"/>
                    <a:gd name="T7" fmla="*/ 316 h 317"/>
                    <a:gd name="T8" fmla="*/ 0 w 26"/>
                    <a:gd name="T9" fmla="*/ 0 h 317"/>
                    <a:gd name="T10" fmla="*/ 0 60000 65536"/>
                    <a:gd name="T11" fmla="*/ 0 60000 65536"/>
                    <a:gd name="T12" fmla="*/ 0 60000 65536"/>
                    <a:gd name="T13" fmla="*/ 0 60000 65536"/>
                    <a:gd name="T14" fmla="*/ 0 60000 65536"/>
                    <a:gd name="T15" fmla="*/ 0 w 26"/>
                    <a:gd name="T16" fmla="*/ 0 h 317"/>
                    <a:gd name="T17" fmla="*/ 26 w 26"/>
                    <a:gd name="T18" fmla="*/ 317 h 317"/>
                  </a:gdLst>
                  <a:ahLst/>
                  <a:cxnLst>
                    <a:cxn ang="T10">
                      <a:pos x="T0" y="T1"/>
                    </a:cxn>
                    <a:cxn ang="T11">
                      <a:pos x="T2" y="T3"/>
                    </a:cxn>
                    <a:cxn ang="T12">
                      <a:pos x="T4" y="T5"/>
                    </a:cxn>
                    <a:cxn ang="T13">
                      <a:pos x="T6" y="T7"/>
                    </a:cxn>
                    <a:cxn ang="T14">
                      <a:pos x="T8" y="T9"/>
                    </a:cxn>
                  </a:cxnLst>
                  <a:rect l="T15" t="T16" r="T17" b="T18"/>
                  <a:pathLst>
                    <a:path w="26" h="317">
                      <a:moveTo>
                        <a:pt x="0" y="0"/>
                      </a:moveTo>
                      <a:lnTo>
                        <a:pt x="25" y="50"/>
                      </a:lnTo>
                      <a:lnTo>
                        <a:pt x="25" y="316"/>
                      </a:lnTo>
                      <a:lnTo>
                        <a:pt x="0" y="316"/>
                      </a:lnTo>
                      <a:lnTo>
                        <a:pt x="0" y="0"/>
                      </a:lnTo>
                    </a:path>
                  </a:pathLst>
                </a:custGeom>
                <a:solidFill>
                  <a:srgbClr val="00DFCA"/>
                </a:solidFill>
                <a:ln w="12700" cap="rnd">
                  <a:solidFill>
                    <a:schemeClr val="tx2"/>
                  </a:solidFill>
                  <a:round/>
                  <a:headEnd/>
                  <a:tailEnd/>
                </a:ln>
              </p:spPr>
              <p:txBody>
                <a:bodyPr/>
                <a:lstStyle/>
                <a:p>
                  <a:endParaRPr lang="es-CL"/>
                </a:p>
              </p:txBody>
            </p:sp>
          </p:grpSp>
          <p:grpSp>
            <p:nvGrpSpPr>
              <p:cNvPr id="16412" name="Group 58"/>
              <p:cNvGrpSpPr>
                <a:grpSpLocks/>
              </p:cNvGrpSpPr>
              <p:nvPr/>
            </p:nvGrpSpPr>
            <p:grpSpPr bwMode="auto">
              <a:xfrm>
                <a:off x="4418" y="2737"/>
                <a:ext cx="54" cy="184"/>
                <a:chOff x="4418" y="2737"/>
                <a:chExt cx="54" cy="184"/>
              </a:xfrm>
            </p:grpSpPr>
            <p:sp>
              <p:nvSpPr>
                <p:cNvPr id="16413" name="Freeform 59"/>
                <p:cNvSpPr>
                  <a:spLocks/>
                </p:cNvSpPr>
                <p:nvPr/>
              </p:nvSpPr>
              <p:spPr bwMode="auto">
                <a:xfrm>
                  <a:off x="4418" y="2886"/>
                  <a:ext cx="54" cy="17"/>
                </a:xfrm>
                <a:custGeom>
                  <a:avLst/>
                  <a:gdLst>
                    <a:gd name="T0" fmla="*/ 0 w 54"/>
                    <a:gd name="T1" fmla="*/ 8 h 17"/>
                    <a:gd name="T2" fmla="*/ 1 w 54"/>
                    <a:gd name="T3" fmla="*/ 7 h 17"/>
                    <a:gd name="T4" fmla="*/ 4 w 54"/>
                    <a:gd name="T5" fmla="*/ 5 h 17"/>
                    <a:gd name="T6" fmla="*/ 6 w 54"/>
                    <a:gd name="T7" fmla="*/ 4 h 17"/>
                    <a:gd name="T8" fmla="*/ 10 w 54"/>
                    <a:gd name="T9" fmla="*/ 3 h 17"/>
                    <a:gd name="T10" fmla="*/ 13 w 54"/>
                    <a:gd name="T11" fmla="*/ 2 h 17"/>
                    <a:gd name="T12" fmla="*/ 17 w 54"/>
                    <a:gd name="T13" fmla="*/ 0 h 17"/>
                    <a:gd name="T14" fmla="*/ 22 w 54"/>
                    <a:gd name="T15" fmla="*/ 0 h 17"/>
                    <a:gd name="T16" fmla="*/ 25 w 54"/>
                    <a:gd name="T17" fmla="*/ 0 h 17"/>
                    <a:gd name="T18" fmla="*/ 30 w 54"/>
                    <a:gd name="T19" fmla="*/ 0 h 17"/>
                    <a:gd name="T20" fmla="*/ 34 w 54"/>
                    <a:gd name="T21" fmla="*/ 0 h 17"/>
                    <a:gd name="T22" fmla="*/ 37 w 54"/>
                    <a:gd name="T23" fmla="*/ 1 h 17"/>
                    <a:gd name="T24" fmla="*/ 41 w 54"/>
                    <a:gd name="T25" fmla="*/ 2 h 17"/>
                    <a:gd name="T26" fmla="*/ 44 w 54"/>
                    <a:gd name="T27" fmla="*/ 3 h 17"/>
                    <a:gd name="T28" fmla="*/ 48 w 54"/>
                    <a:gd name="T29" fmla="*/ 5 h 17"/>
                    <a:gd name="T30" fmla="*/ 51 w 54"/>
                    <a:gd name="T31" fmla="*/ 7 h 17"/>
                    <a:gd name="T32" fmla="*/ 53 w 54"/>
                    <a:gd name="T33" fmla="*/ 8 h 17"/>
                    <a:gd name="T34" fmla="*/ 53 w 54"/>
                    <a:gd name="T35" fmla="*/ 16 h 17"/>
                    <a:gd name="T36" fmla="*/ 51 w 54"/>
                    <a:gd name="T37" fmla="*/ 15 h 17"/>
                    <a:gd name="T38" fmla="*/ 49 w 54"/>
                    <a:gd name="T39" fmla="*/ 14 h 17"/>
                    <a:gd name="T40" fmla="*/ 46 w 54"/>
                    <a:gd name="T41" fmla="*/ 12 h 17"/>
                    <a:gd name="T42" fmla="*/ 42 w 54"/>
                    <a:gd name="T43" fmla="*/ 11 h 17"/>
                    <a:gd name="T44" fmla="*/ 38 w 54"/>
                    <a:gd name="T45" fmla="*/ 10 h 17"/>
                    <a:gd name="T46" fmla="*/ 35 w 54"/>
                    <a:gd name="T47" fmla="*/ 8 h 17"/>
                    <a:gd name="T48" fmla="*/ 30 w 54"/>
                    <a:gd name="T49" fmla="*/ 8 h 17"/>
                    <a:gd name="T50" fmla="*/ 27 w 54"/>
                    <a:gd name="T51" fmla="*/ 8 h 17"/>
                    <a:gd name="T52" fmla="*/ 24 w 54"/>
                    <a:gd name="T53" fmla="*/ 8 h 17"/>
                    <a:gd name="T54" fmla="*/ 21 w 54"/>
                    <a:gd name="T55" fmla="*/ 8 h 17"/>
                    <a:gd name="T56" fmla="*/ 17 w 54"/>
                    <a:gd name="T57" fmla="*/ 8 h 17"/>
                    <a:gd name="T58" fmla="*/ 14 w 54"/>
                    <a:gd name="T59" fmla="*/ 10 h 17"/>
                    <a:gd name="T60" fmla="*/ 10 w 54"/>
                    <a:gd name="T61" fmla="*/ 11 h 17"/>
                    <a:gd name="T62" fmla="*/ 7 w 54"/>
                    <a:gd name="T63" fmla="*/ 12 h 17"/>
                    <a:gd name="T64" fmla="*/ 4 w 54"/>
                    <a:gd name="T65" fmla="*/ 14 h 17"/>
                    <a:gd name="T66" fmla="*/ 0 w 54"/>
                    <a:gd name="T67" fmla="*/ 16 h 17"/>
                    <a:gd name="T68" fmla="*/ 0 w 54"/>
                    <a:gd name="T69" fmla="*/ 8 h 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
                    <a:gd name="T106" fmla="*/ 0 h 17"/>
                    <a:gd name="T107" fmla="*/ 54 w 54"/>
                    <a:gd name="T108" fmla="*/ 17 h 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 h="17">
                      <a:moveTo>
                        <a:pt x="0" y="8"/>
                      </a:moveTo>
                      <a:lnTo>
                        <a:pt x="1" y="7"/>
                      </a:lnTo>
                      <a:lnTo>
                        <a:pt x="4" y="5"/>
                      </a:lnTo>
                      <a:lnTo>
                        <a:pt x="6" y="4"/>
                      </a:lnTo>
                      <a:lnTo>
                        <a:pt x="10" y="3"/>
                      </a:lnTo>
                      <a:lnTo>
                        <a:pt x="13" y="2"/>
                      </a:lnTo>
                      <a:lnTo>
                        <a:pt x="17" y="0"/>
                      </a:lnTo>
                      <a:lnTo>
                        <a:pt x="22" y="0"/>
                      </a:lnTo>
                      <a:lnTo>
                        <a:pt x="25" y="0"/>
                      </a:lnTo>
                      <a:lnTo>
                        <a:pt x="30" y="0"/>
                      </a:lnTo>
                      <a:lnTo>
                        <a:pt x="34" y="0"/>
                      </a:lnTo>
                      <a:lnTo>
                        <a:pt x="37" y="1"/>
                      </a:lnTo>
                      <a:lnTo>
                        <a:pt x="41" y="2"/>
                      </a:lnTo>
                      <a:lnTo>
                        <a:pt x="44" y="3"/>
                      </a:lnTo>
                      <a:lnTo>
                        <a:pt x="48" y="5"/>
                      </a:lnTo>
                      <a:lnTo>
                        <a:pt x="51" y="7"/>
                      </a:lnTo>
                      <a:lnTo>
                        <a:pt x="53" y="8"/>
                      </a:lnTo>
                      <a:lnTo>
                        <a:pt x="53" y="16"/>
                      </a:lnTo>
                      <a:lnTo>
                        <a:pt x="51" y="15"/>
                      </a:lnTo>
                      <a:lnTo>
                        <a:pt x="49" y="14"/>
                      </a:lnTo>
                      <a:lnTo>
                        <a:pt x="46" y="12"/>
                      </a:lnTo>
                      <a:lnTo>
                        <a:pt x="42" y="11"/>
                      </a:lnTo>
                      <a:lnTo>
                        <a:pt x="38" y="10"/>
                      </a:lnTo>
                      <a:lnTo>
                        <a:pt x="35" y="8"/>
                      </a:lnTo>
                      <a:lnTo>
                        <a:pt x="30" y="8"/>
                      </a:lnTo>
                      <a:lnTo>
                        <a:pt x="27" y="8"/>
                      </a:lnTo>
                      <a:lnTo>
                        <a:pt x="24" y="8"/>
                      </a:lnTo>
                      <a:lnTo>
                        <a:pt x="21" y="8"/>
                      </a:lnTo>
                      <a:lnTo>
                        <a:pt x="17" y="8"/>
                      </a:lnTo>
                      <a:lnTo>
                        <a:pt x="14" y="10"/>
                      </a:lnTo>
                      <a:lnTo>
                        <a:pt x="10" y="11"/>
                      </a:lnTo>
                      <a:lnTo>
                        <a:pt x="7" y="12"/>
                      </a:lnTo>
                      <a:lnTo>
                        <a:pt x="4" y="14"/>
                      </a:lnTo>
                      <a:lnTo>
                        <a:pt x="0" y="16"/>
                      </a:lnTo>
                      <a:lnTo>
                        <a:pt x="0" y="8"/>
                      </a:lnTo>
                    </a:path>
                  </a:pathLst>
                </a:custGeom>
                <a:solidFill>
                  <a:srgbClr val="00DFCA"/>
                </a:solidFill>
                <a:ln w="12700" cap="rnd">
                  <a:solidFill>
                    <a:schemeClr val="tx2"/>
                  </a:solidFill>
                  <a:round/>
                  <a:headEnd/>
                  <a:tailEnd/>
                </a:ln>
              </p:spPr>
              <p:txBody>
                <a:bodyPr/>
                <a:lstStyle/>
                <a:p>
                  <a:endParaRPr lang="es-CL"/>
                </a:p>
              </p:txBody>
            </p:sp>
            <p:sp>
              <p:nvSpPr>
                <p:cNvPr id="16414" name="Freeform 60"/>
                <p:cNvSpPr>
                  <a:spLocks/>
                </p:cNvSpPr>
                <p:nvPr/>
              </p:nvSpPr>
              <p:spPr bwMode="auto">
                <a:xfrm>
                  <a:off x="4418" y="2905"/>
                  <a:ext cx="54" cy="16"/>
                </a:xfrm>
                <a:custGeom>
                  <a:avLst/>
                  <a:gdLst>
                    <a:gd name="T0" fmla="*/ 0 w 54"/>
                    <a:gd name="T1" fmla="*/ 7 h 16"/>
                    <a:gd name="T2" fmla="*/ 2 w 54"/>
                    <a:gd name="T3" fmla="*/ 6 h 16"/>
                    <a:gd name="T4" fmla="*/ 4 w 54"/>
                    <a:gd name="T5" fmla="*/ 5 h 16"/>
                    <a:gd name="T6" fmla="*/ 6 w 54"/>
                    <a:gd name="T7" fmla="*/ 4 h 16"/>
                    <a:gd name="T8" fmla="*/ 10 w 54"/>
                    <a:gd name="T9" fmla="*/ 3 h 16"/>
                    <a:gd name="T10" fmla="*/ 13 w 54"/>
                    <a:gd name="T11" fmla="*/ 2 h 16"/>
                    <a:gd name="T12" fmla="*/ 18 w 54"/>
                    <a:gd name="T13" fmla="*/ 0 h 16"/>
                    <a:gd name="T14" fmla="*/ 22 w 54"/>
                    <a:gd name="T15" fmla="*/ 0 h 16"/>
                    <a:gd name="T16" fmla="*/ 25 w 54"/>
                    <a:gd name="T17" fmla="*/ 0 h 16"/>
                    <a:gd name="T18" fmla="*/ 30 w 54"/>
                    <a:gd name="T19" fmla="*/ 0 h 16"/>
                    <a:gd name="T20" fmla="*/ 34 w 54"/>
                    <a:gd name="T21" fmla="*/ 0 h 16"/>
                    <a:gd name="T22" fmla="*/ 38 w 54"/>
                    <a:gd name="T23" fmla="*/ 1 h 16"/>
                    <a:gd name="T24" fmla="*/ 41 w 54"/>
                    <a:gd name="T25" fmla="*/ 2 h 16"/>
                    <a:gd name="T26" fmla="*/ 44 w 54"/>
                    <a:gd name="T27" fmla="*/ 4 h 16"/>
                    <a:gd name="T28" fmla="*/ 48 w 54"/>
                    <a:gd name="T29" fmla="*/ 5 h 16"/>
                    <a:gd name="T30" fmla="*/ 51 w 54"/>
                    <a:gd name="T31" fmla="*/ 6 h 16"/>
                    <a:gd name="T32" fmla="*/ 53 w 54"/>
                    <a:gd name="T33" fmla="*/ 8 h 16"/>
                    <a:gd name="T34" fmla="*/ 53 w 54"/>
                    <a:gd name="T35" fmla="*/ 15 h 16"/>
                    <a:gd name="T36" fmla="*/ 51 w 54"/>
                    <a:gd name="T37" fmla="*/ 14 h 16"/>
                    <a:gd name="T38" fmla="*/ 49 w 54"/>
                    <a:gd name="T39" fmla="*/ 13 h 16"/>
                    <a:gd name="T40" fmla="*/ 46 w 54"/>
                    <a:gd name="T41" fmla="*/ 11 h 16"/>
                    <a:gd name="T42" fmla="*/ 42 w 54"/>
                    <a:gd name="T43" fmla="*/ 10 h 16"/>
                    <a:gd name="T44" fmla="*/ 39 w 54"/>
                    <a:gd name="T45" fmla="*/ 9 h 16"/>
                    <a:gd name="T46" fmla="*/ 34 w 54"/>
                    <a:gd name="T47" fmla="*/ 8 h 16"/>
                    <a:gd name="T48" fmla="*/ 31 w 54"/>
                    <a:gd name="T49" fmla="*/ 7 h 16"/>
                    <a:gd name="T50" fmla="*/ 27 w 54"/>
                    <a:gd name="T51" fmla="*/ 7 h 16"/>
                    <a:gd name="T52" fmla="*/ 24 w 54"/>
                    <a:gd name="T53" fmla="*/ 7 h 16"/>
                    <a:gd name="T54" fmla="*/ 21 w 54"/>
                    <a:gd name="T55" fmla="*/ 7 h 16"/>
                    <a:gd name="T56" fmla="*/ 18 w 54"/>
                    <a:gd name="T57" fmla="*/ 8 h 16"/>
                    <a:gd name="T58" fmla="*/ 14 w 54"/>
                    <a:gd name="T59" fmla="*/ 9 h 16"/>
                    <a:gd name="T60" fmla="*/ 10 w 54"/>
                    <a:gd name="T61" fmla="*/ 10 h 16"/>
                    <a:gd name="T62" fmla="*/ 7 w 54"/>
                    <a:gd name="T63" fmla="*/ 11 h 16"/>
                    <a:gd name="T64" fmla="*/ 4 w 54"/>
                    <a:gd name="T65" fmla="*/ 13 h 16"/>
                    <a:gd name="T66" fmla="*/ 0 w 54"/>
                    <a:gd name="T67" fmla="*/ 15 h 16"/>
                    <a:gd name="T68" fmla="*/ 0 w 54"/>
                    <a:gd name="T69" fmla="*/ 7 h 1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
                    <a:gd name="T106" fmla="*/ 0 h 16"/>
                    <a:gd name="T107" fmla="*/ 54 w 54"/>
                    <a:gd name="T108" fmla="*/ 16 h 1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 h="16">
                      <a:moveTo>
                        <a:pt x="0" y="7"/>
                      </a:moveTo>
                      <a:lnTo>
                        <a:pt x="2" y="6"/>
                      </a:lnTo>
                      <a:lnTo>
                        <a:pt x="4" y="5"/>
                      </a:lnTo>
                      <a:lnTo>
                        <a:pt x="6" y="4"/>
                      </a:lnTo>
                      <a:lnTo>
                        <a:pt x="10" y="3"/>
                      </a:lnTo>
                      <a:lnTo>
                        <a:pt x="13" y="2"/>
                      </a:lnTo>
                      <a:lnTo>
                        <a:pt x="18" y="0"/>
                      </a:lnTo>
                      <a:lnTo>
                        <a:pt x="22" y="0"/>
                      </a:lnTo>
                      <a:lnTo>
                        <a:pt x="25" y="0"/>
                      </a:lnTo>
                      <a:lnTo>
                        <a:pt x="30" y="0"/>
                      </a:lnTo>
                      <a:lnTo>
                        <a:pt x="34" y="0"/>
                      </a:lnTo>
                      <a:lnTo>
                        <a:pt x="38" y="1"/>
                      </a:lnTo>
                      <a:lnTo>
                        <a:pt x="41" y="2"/>
                      </a:lnTo>
                      <a:lnTo>
                        <a:pt x="44" y="4"/>
                      </a:lnTo>
                      <a:lnTo>
                        <a:pt x="48" y="5"/>
                      </a:lnTo>
                      <a:lnTo>
                        <a:pt x="51" y="6"/>
                      </a:lnTo>
                      <a:lnTo>
                        <a:pt x="53" y="8"/>
                      </a:lnTo>
                      <a:lnTo>
                        <a:pt x="53" y="15"/>
                      </a:lnTo>
                      <a:lnTo>
                        <a:pt x="51" y="14"/>
                      </a:lnTo>
                      <a:lnTo>
                        <a:pt x="49" y="13"/>
                      </a:lnTo>
                      <a:lnTo>
                        <a:pt x="46" y="11"/>
                      </a:lnTo>
                      <a:lnTo>
                        <a:pt x="42" y="10"/>
                      </a:lnTo>
                      <a:lnTo>
                        <a:pt x="39" y="9"/>
                      </a:lnTo>
                      <a:lnTo>
                        <a:pt x="34" y="8"/>
                      </a:lnTo>
                      <a:lnTo>
                        <a:pt x="31" y="7"/>
                      </a:lnTo>
                      <a:lnTo>
                        <a:pt x="27" y="7"/>
                      </a:lnTo>
                      <a:lnTo>
                        <a:pt x="24" y="7"/>
                      </a:lnTo>
                      <a:lnTo>
                        <a:pt x="21" y="7"/>
                      </a:lnTo>
                      <a:lnTo>
                        <a:pt x="18" y="8"/>
                      </a:lnTo>
                      <a:lnTo>
                        <a:pt x="14" y="9"/>
                      </a:lnTo>
                      <a:lnTo>
                        <a:pt x="10" y="10"/>
                      </a:lnTo>
                      <a:lnTo>
                        <a:pt x="7" y="11"/>
                      </a:lnTo>
                      <a:lnTo>
                        <a:pt x="4" y="13"/>
                      </a:lnTo>
                      <a:lnTo>
                        <a:pt x="0" y="15"/>
                      </a:lnTo>
                      <a:lnTo>
                        <a:pt x="0" y="7"/>
                      </a:lnTo>
                    </a:path>
                  </a:pathLst>
                </a:custGeom>
                <a:solidFill>
                  <a:srgbClr val="00DFCA"/>
                </a:solidFill>
                <a:ln w="12700" cap="rnd">
                  <a:solidFill>
                    <a:schemeClr val="tx2"/>
                  </a:solidFill>
                  <a:round/>
                  <a:headEnd/>
                  <a:tailEnd/>
                </a:ln>
              </p:spPr>
              <p:txBody>
                <a:bodyPr/>
                <a:lstStyle/>
                <a:p>
                  <a:endParaRPr lang="es-CL"/>
                </a:p>
              </p:txBody>
            </p:sp>
            <p:sp>
              <p:nvSpPr>
                <p:cNvPr id="16415" name="Freeform 61"/>
                <p:cNvSpPr>
                  <a:spLocks/>
                </p:cNvSpPr>
                <p:nvPr/>
              </p:nvSpPr>
              <p:spPr bwMode="auto">
                <a:xfrm>
                  <a:off x="4418" y="2737"/>
                  <a:ext cx="54" cy="15"/>
                </a:xfrm>
                <a:custGeom>
                  <a:avLst/>
                  <a:gdLst>
                    <a:gd name="T0" fmla="*/ 0 w 54"/>
                    <a:gd name="T1" fmla="*/ 7 h 15"/>
                    <a:gd name="T2" fmla="*/ 2 w 54"/>
                    <a:gd name="T3" fmla="*/ 6 h 15"/>
                    <a:gd name="T4" fmla="*/ 4 w 54"/>
                    <a:gd name="T5" fmla="*/ 5 h 15"/>
                    <a:gd name="T6" fmla="*/ 6 w 54"/>
                    <a:gd name="T7" fmla="*/ 4 h 15"/>
                    <a:gd name="T8" fmla="*/ 10 w 54"/>
                    <a:gd name="T9" fmla="*/ 2 h 15"/>
                    <a:gd name="T10" fmla="*/ 13 w 54"/>
                    <a:gd name="T11" fmla="*/ 1 h 15"/>
                    <a:gd name="T12" fmla="*/ 18 w 54"/>
                    <a:gd name="T13" fmla="*/ 0 h 15"/>
                    <a:gd name="T14" fmla="*/ 22 w 54"/>
                    <a:gd name="T15" fmla="*/ 0 h 15"/>
                    <a:gd name="T16" fmla="*/ 25 w 54"/>
                    <a:gd name="T17" fmla="*/ 0 h 15"/>
                    <a:gd name="T18" fmla="*/ 30 w 54"/>
                    <a:gd name="T19" fmla="*/ 0 h 15"/>
                    <a:gd name="T20" fmla="*/ 34 w 54"/>
                    <a:gd name="T21" fmla="*/ 0 h 15"/>
                    <a:gd name="T22" fmla="*/ 38 w 54"/>
                    <a:gd name="T23" fmla="*/ 1 h 15"/>
                    <a:gd name="T24" fmla="*/ 41 w 54"/>
                    <a:gd name="T25" fmla="*/ 2 h 15"/>
                    <a:gd name="T26" fmla="*/ 44 w 54"/>
                    <a:gd name="T27" fmla="*/ 3 h 15"/>
                    <a:gd name="T28" fmla="*/ 48 w 54"/>
                    <a:gd name="T29" fmla="*/ 5 h 15"/>
                    <a:gd name="T30" fmla="*/ 51 w 54"/>
                    <a:gd name="T31" fmla="*/ 6 h 15"/>
                    <a:gd name="T32" fmla="*/ 53 w 54"/>
                    <a:gd name="T33" fmla="*/ 7 h 15"/>
                    <a:gd name="T34" fmla="*/ 53 w 54"/>
                    <a:gd name="T35" fmla="*/ 14 h 15"/>
                    <a:gd name="T36" fmla="*/ 51 w 54"/>
                    <a:gd name="T37" fmla="*/ 13 h 15"/>
                    <a:gd name="T38" fmla="*/ 49 w 54"/>
                    <a:gd name="T39" fmla="*/ 12 h 15"/>
                    <a:gd name="T40" fmla="*/ 46 w 54"/>
                    <a:gd name="T41" fmla="*/ 11 h 15"/>
                    <a:gd name="T42" fmla="*/ 42 w 54"/>
                    <a:gd name="T43" fmla="*/ 10 h 15"/>
                    <a:gd name="T44" fmla="*/ 39 w 54"/>
                    <a:gd name="T45" fmla="*/ 8 h 15"/>
                    <a:gd name="T46" fmla="*/ 34 w 54"/>
                    <a:gd name="T47" fmla="*/ 8 h 15"/>
                    <a:gd name="T48" fmla="*/ 31 w 54"/>
                    <a:gd name="T49" fmla="*/ 7 h 15"/>
                    <a:gd name="T50" fmla="*/ 27 w 54"/>
                    <a:gd name="T51" fmla="*/ 7 h 15"/>
                    <a:gd name="T52" fmla="*/ 24 w 54"/>
                    <a:gd name="T53" fmla="*/ 7 h 15"/>
                    <a:gd name="T54" fmla="*/ 21 w 54"/>
                    <a:gd name="T55" fmla="*/ 7 h 15"/>
                    <a:gd name="T56" fmla="*/ 18 w 54"/>
                    <a:gd name="T57" fmla="*/ 7 h 15"/>
                    <a:gd name="T58" fmla="*/ 14 w 54"/>
                    <a:gd name="T59" fmla="*/ 8 h 15"/>
                    <a:gd name="T60" fmla="*/ 10 w 54"/>
                    <a:gd name="T61" fmla="*/ 10 h 15"/>
                    <a:gd name="T62" fmla="*/ 7 w 54"/>
                    <a:gd name="T63" fmla="*/ 11 h 15"/>
                    <a:gd name="T64" fmla="*/ 4 w 54"/>
                    <a:gd name="T65" fmla="*/ 12 h 15"/>
                    <a:gd name="T66" fmla="*/ 0 w 54"/>
                    <a:gd name="T67" fmla="*/ 14 h 15"/>
                    <a:gd name="T68" fmla="*/ 0 w 54"/>
                    <a:gd name="T69" fmla="*/ 7 h 1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
                    <a:gd name="T106" fmla="*/ 0 h 15"/>
                    <a:gd name="T107" fmla="*/ 54 w 54"/>
                    <a:gd name="T108" fmla="*/ 15 h 1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 h="15">
                      <a:moveTo>
                        <a:pt x="0" y="7"/>
                      </a:moveTo>
                      <a:lnTo>
                        <a:pt x="2" y="6"/>
                      </a:lnTo>
                      <a:lnTo>
                        <a:pt x="4" y="5"/>
                      </a:lnTo>
                      <a:lnTo>
                        <a:pt x="6" y="4"/>
                      </a:lnTo>
                      <a:lnTo>
                        <a:pt x="10" y="2"/>
                      </a:lnTo>
                      <a:lnTo>
                        <a:pt x="13" y="1"/>
                      </a:lnTo>
                      <a:lnTo>
                        <a:pt x="18" y="0"/>
                      </a:lnTo>
                      <a:lnTo>
                        <a:pt x="22" y="0"/>
                      </a:lnTo>
                      <a:lnTo>
                        <a:pt x="25" y="0"/>
                      </a:lnTo>
                      <a:lnTo>
                        <a:pt x="30" y="0"/>
                      </a:lnTo>
                      <a:lnTo>
                        <a:pt x="34" y="0"/>
                      </a:lnTo>
                      <a:lnTo>
                        <a:pt x="38" y="1"/>
                      </a:lnTo>
                      <a:lnTo>
                        <a:pt x="41" y="2"/>
                      </a:lnTo>
                      <a:lnTo>
                        <a:pt x="44" y="3"/>
                      </a:lnTo>
                      <a:lnTo>
                        <a:pt x="48" y="5"/>
                      </a:lnTo>
                      <a:lnTo>
                        <a:pt x="51" y="6"/>
                      </a:lnTo>
                      <a:lnTo>
                        <a:pt x="53" y="7"/>
                      </a:lnTo>
                      <a:lnTo>
                        <a:pt x="53" y="14"/>
                      </a:lnTo>
                      <a:lnTo>
                        <a:pt x="51" y="13"/>
                      </a:lnTo>
                      <a:lnTo>
                        <a:pt x="49" y="12"/>
                      </a:lnTo>
                      <a:lnTo>
                        <a:pt x="46" y="11"/>
                      </a:lnTo>
                      <a:lnTo>
                        <a:pt x="42" y="10"/>
                      </a:lnTo>
                      <a:lnTo>
                        <a:pt x="39" y="8"/>
                      </a:lnTo>
                      <a:lnTo>
                        <a:pt x="34" y="8"/>
                      </a:lnTo>
                      <a:lnTo>
                        <a:pt x="31" y="7"/>
                      </a:lnTo>
                      <a:lnTo>
                        <a:pt x="27" y="7"/>
                      </a:lnTo>
                      <a:lnTo>
                        <a:pt x="24" y="7"/>
                      </a:lnTo>
                      <a:lnTo>
                        <a:pt x="21" y="7"/>
                      </a:lnTo>
                      <a:lnTo>
                        <a:pt x="18" y="7"/>
                      </a:lnTo>
                      <a:lnTo>
                        <a:pt x="14" y="8"/>
                      </a:lnTo>
                      <a:lnTo>
                        <a:pt x="10" y="10"/>
                      </a:lnTo>
                      <a:lnTo>
                        <a:pt x="7" y="11"/>
                      </a:lnTo>
                      <a:lnTo>
                        <a:pt x="4" y="12"/>
                      </a:lnTo>
                      <a:lnTo>
                        <a:pt x="0" y="14"/>
                      </a:lnTo>
                      <a:lnTo>
                        <a:pt x="0" y="7"/>
                      </a:lnTo>
                    </a:path>
                  </a:pathLst>
                </a:custGeom>
                <a:solidFill>
                  <a:srgbClr val="00DFCA"/>
                </a:solidFill>
                <a:ln w="12700" cap="rnd">
                  <a:solidFill>
                    <a:schemeClr val="tx2"/>
                  </a:solidFill>
                  <a:round/>
                  <a:headEnd/>
                  <a:tailEnd/>
                </a:ln>
              </p:spPr>
              <p:txBody>
                <a:bodyPr/>
                <a:lstStyle/>
                <a:p>
                  <a:endParaRPr lang="es-CL"/>
                </a:p>
              </p:txBody>
            </p:sp>
          </p:grpSp>
        </p:grpSp>
        <p:sp>
          <p:nvSpPr>
            <p:cNvPr id="16407" name="Freeform 62"/>
            <p:cNvSpPr>
              <a:spLocks/>
            </p:cNvSpPr>
            <p:nvPr/>
          </p:nvSpPr>
          <p:spPr bwMode="auto">
            <a:xfrm>
              <a:off x="4176" y="2820"/>
              <a:ext cx="85" cy="157"/>
            </a:xfrm>
            <a:custGeom>
              <a:avLst/>
              <a:gdLst>
                <a:gd name="T0" fmla="*/ 84 w 85"/>
                <a:gd name="T1" fmla="*/ 0 h 157"/>
                <a:gd name="T2" fmla="*/ 67 w 85"/>
                <a:gd name="T3" fmla="*/ 0 h 157"/>
                <a:gd name="T4" fmla="*/ 67 w 85"/>
                <a:gd name="T5" fmla="*/ 135 h 157"/>
                <a:gd name="T6" fmla="*/ 0 w 85"/>
                <a:gd name="T7" fmla="*/ 135 h 157"/>
                <a:gd name="T8" fmla="*/ 0 w 85"/>
                <a:gd name="T9" fmla="*/ 156 h 157"/>
                <a:gd name="T10" fmla="*/ 84 w 85"/>
                <a:gd name="T11" fmla="*/ 156 h 157"/>
                <a:gd name="T12" fmla="*/ 84 w 85"/>
                <a:gd name="T13" fmla="*/ 0 h 157"/>
                <a:gd name="T14" fmla="*/ 0 60000 65536"/>
                <a:gd name="T15" fmla="*/ 0 60000 65536"/>
                <a:gd name="T16" fmla="*/ 0 60000 65536"/>
                <a:gd name="T17" fmla="*/ 0 60000 65536"/>
                <a:gd name="T18" fmla="*/ 0 60000 65536"/>
                <a:gd name="T19" fmla="*/ 0 60000 65536"/>
                <a:gd name="T20" fmla="*/ 0 60000 65536"/>
                <a:gd name="T21" fmla="*/ 0 w 85"/>
                <a:gd name="T22" fmla="*/ 0 h 157"/>
                <a:gd name="T23" fmla="*/ 85 w 85"/>
                <a:gd name="T24" fmla="*/ 157 h 1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 h="157">
                  <a:moveTo>
                    <a:pt x="84" y="0"/>
                  </a:moveTo>
                  <a:lnTo>
                    <a:pt x="67" y="0"/>
                  </a:lnTo>
                  <a:lnTo>
                    <a:pt x="67" y="135"/>
                  </a:lnTo>
                  <a:lnTo>
                    <a:pt x="0" y="135"/>
                  </a:lnTo>
                  <a:lnTo>
                    <a:pt x="0" y="156"/>
                  </a:lnTo>
                  <a:lnTo>
                    <a:pt x="84" y="156"/>
                  </a:lnTo>
                  <a:lnTo>
                    <a:pt x="84" y="0"/>
                  </a:lnTo>
                </a:path>
              </a:pathLst>
            </a:custGeom>
            <a:solidFill>
              <a:srgbClr val="FCFEB9"/>
            </a:solidFill>
            <a:ln w="12700" cap="rnd">
              <a:solidFill>
                <a:schemeClr val="tx2"/>
              </a:solidFill>
              <a:round/>
              <a:headEnd/>
              <a:tailEnd/>
            </a:ln>
          </p:spPr>
          <p:txBody>
            <a:bodyPr/>
            <a:lstStyle/>
            <a:p>
              <a:endParaRPr lang="es-CL"/>
            </a:p>
          </p:txBody>
        </p:sp>
        <p:grpSp>
          <p:nvGrpSpPr>
            <p:cNvPr id="16408" name="Group 63"/>
            <p:cNvGrpSpPr>
              <a:grpSpLocks/>
            </p:cNvGrpSpPr>
            <p:nvPr/>
          </p:nvGrpSpPr>
          <p:grpSpPr bwMode="auto">
            <a:xfrm>
              <a:off x="4473" y="2818"/>
              <a:ext cx="85" cy="159"/>
              <a:chOff x="4473" y="2818"/>
              <a:chExt cx="85" cy="159"/>
            </a:xfrm>
          </p:grpSpPr>
          <p:sp>
            <p:nvSpPr>
              <p:cNvPr id="16409" name="Freeform 64"/>
              <p:cNvSpPr>
                <a:spLocks/>
              </p:cNvSpPr>
              <p:nvPr/>
            </p:nvSpPr>
            <p:spPr bwMode="auto">
              <a:xfrm>
                <a:off x="4491" y="2818"/>
                <a:ext cx="66" cy="159"/>
              </a:xfrm>
              <a:custGeom>
                <a:avLst/>
                <a:gdLst>
                  <a:gd name="T0" fmla="*/ 0 w 66"/>
                  <a:gd name="T1" fmla="*/ 0 h 159"/>
                  <a:gd name="T2" fmla="*/ 22 w 66"/>
                  <a:gd name="T3" fmla="*/ 48 h 159"/>
                  <a:gd name="T4" fmla="*/ 22 w 66"/>
                  <a:gd name="T5" fmla="*/ 139 h 159"/>
                  <a:gd name="T6" fmla="*/ 65 w 66"/>
                  <a:gd name="T7" fmla="*/ 139 h 159"/>
                  <a:gd name="T8" fmla="*/ 65 w 66"/>
                  <a:gd name="T9" fmla="*/ 158 h 159"/>
                  <a:gd name="T10" fmla="*/ 0 w 66"/>
                  <a:gd name="T11" fmla="*/ 158 h 159"/>
                  <a:gd name="T12" fmla="*/ 0 w 66"/>
                  <a:gd name="T13" fmla="*/ 0 h 159"/>
                  <a:gd name="T14" fmla="*/ 0 60000 65536"/>
                  <a:gd name="T15" fmla="*/ 0 60000 65536"/>
                  <a:gd name="T16" fmla="*/ 0 60000 65536"/>
                  <a:gd name="T17" fmla="*/ 0 60000 65536"/>
                  <a:gd name="T18" fmla="*/ 0 60000 65536"/>
                  <a:gd name="T19" fmla="*/ 0 60000 65536"/>
                  <a:gd name="T20" fmla="*/ 0 60000 65536"/>
                  <a:gd name="T21" fmla="*/ 0 w 66"/>
                  <a:gd name="T22" fmla="*/ 0 h 159"/>
                  <a:gd name="T23" fmla="*/ 66 w 66"/>
                  <a:gd name="T24" fmla="*/ 159 h 1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159">
                    <a:moveTo>
                      <a:pt x="0" y="0"/>
                    </a:moveTo>
                    <a:lnTo>
                      <a:pt x="22" y="48"/>
                    </a:lnTo>
                    <a:lnTo>
                      <a:pt x="22" y="139"/>
                    </a:lnTo>
                    <a:lnTo>
                      <a:pt x="65" y="139"/>
                    </a:lnTo>
                    <a:lnTo>
                      <a:pt x="65" y="158"/>
                    </a:lnTo>
                    <a:lnTo>
                      <a:pt x="0" y="158"/>
                    </a:lnTo>
                    <a:lnTo>
                      <a:pt x="0" y="0"/>
                    </a:lnTo>
                  </a:path>
                </a:pathLst>
              </a:custGeom>
              <a:solidFill>
                <a:srgbClr val="FCFEB9"/>
              </a:solidFill>
              <a:ln w="12700" cap="rnd">
                <a:solidFill>
                  <a:schemeClr val="tx2"/>
                </a:solidFill>
                <a:round/>
                <a:headEnd/>
                <a:tailEnd/>
              </a:ln>
            </p:spPr>
            <p:txBody>
              <a:bodyPr/>
              <a:lstStyle/>
              <a:p>
                <a:endParaRPr lang="es-CL"/>
              </a:p>
            </p:txBody>
          </p:sp>
          <p:sp>
            <p:nvSpPr>
              <p:cNvPr id="16410" name="Freeform 65"/>
              <p:cNvSpPr>
                <a:spLocks/>
              </p:cNvSpPr>
              <p:nvPr/>
            </p:nvSpPr>
            <p:spPr bwMode="auto">
              <a:xfrm>
                <a:off x="4473" y="2818"/>
                <a:ext cx="85" cy="157"/>
              </a:xfrm>
              <a:custGeom>
                <a:avLst/>
                <a:gdLst>
                  <a:gd name="T0" fmla="*/ 0 w 85"/>
                  <a:gd name="T1" fmla="*/ 0 h 157"/>
                  <a:gd name="T2" fmla="*/ 17 w 85"/>
                  <a:gd name="T3" fmla="*/ 0 h 157"/>
                  <a:gd name="T4" fmla="*/ 17 w 85"/>
                  <a:gd name="T5" fmla="*/ 135 h 157"/>
                  <a:gd name="T6" fmla="*/ 84 w 85"/>
                  <a:gd name="T7" fmla="*/ 135 h 157"/>
                  <a:gd name="T8" fmla="*/ 84 w 85"/>
                  <a:gd name="T9" fmla="*/ 156 h 157"/>
                  <a:gd name="T10" fmla="*/ 0 w 85"/>
                  <a:gd name="T11" fmla="*/ 156 h 157"/>
                  <a:gd name="T12" fmla="*/ 0 w 85"/>
                  <a:gd name="T13" fmla="*/ 0 h 157"/>
                  <a:gd name="T14" fmla="*/ 0 60000 65536"/>
                  <a:gd name="T15" fmla="*/ 0 60000 65536"/>
                  <a:gd name="T16" fmla="*/ 0 60000 65536"/>
                  <a:gd name="T17" fmla="*/ 0 60000 65536"/>
                  <a:gd name="T18" fmla="*/ 0 60000 65536"/>
                  <a:gd name="T19" fmla="*/ 0 60000 65536"/>
                  <a:gd name="T20" fmla="*/ 0 60000 65536"/>
                  <a:gd name="T21" fmla="*/ 0 w 85"/>
                  <a:gd name="T22" fmla="*/ 0 h 157"/>
                  <a:gd name="T23" fmla="*/ 85 w 85"/>
                  <a:gd name="T24" fmla="*/ 157 h 1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 h="157">
                    <a:moveTo>
                      <a:pt x="0" y="0"/>
                    </a:moveTo>
                    <a:lnTo>
                      <a:pt x="17" y="0"/>
                    </a:lnTo>
                    <a:lnTo>
                      <a:pt x="17" y="135"/>
                    </a:lnTo>
                    <a:lnTo>
                      <a:pt x="84" y="135"/>
                    </a:lnTo>
                    <a:lnTo>
                      <a:pt x="84" y="156"/>
                    </a:lnTo>
                    <a:lnTo>
                      <a:pt x="0" y="156"/>
                    </a:lnTo>
                    <a:lnTo>
                      <a:pt x="0" y="0"/>
                    </a:lnTo>
                  </a:path>
                </a:pathLst>
              </a:custGeom>
              <a:solidFill>
                <a:srgbClr val="FCFEB9"/>
              </a:solidFill>
              <a:ln w="12700" cap="rnd">
                <a:solidFill>
                  <a:schemeClr val="tx2"/>
                </a:solidFill>
                <a:round/>
                <a:headEnd/>
                <a:tailEnd/>
              </a:ln>
            </p:spPr>
            <p:txBody>
              <a:bodyPr/>
              <a:lstStyle/>
              <a:p>
                <a:endParaRPr lang="es-CL"/>
              </a:p>
            </p:txBody>
          </p:sp>
        </p:grpSp>
      </p:grpSp>
      <p:sp>
        <p:nvSpPr>
          <p:cNvPr id="246850" name="Freeform 66"/>
          <p:cNvSpPr>
            <a:spLocks/>
          </p:cNvSpPr>
          <p:nvPr/>
        </p:nvSpPr>
        <p:spPr bwMode="auto">
          <a:xfrm>
            <a:off x="2453548" y="1808285"/>
            <a:ext cx="5610092" cy="4543848"/>
          </a:xfrm>
          <a:custGeom>
            <a:avLst/>
            <a:gdLst>
              <a:gd name="T0" fmla="*/ 2147483647 w 3121"/>
              <a:gd name="T1" fmla="*/ 0 h 2504"/>
              <a:gd name="T2" fmla="*/ 0 w 3121"/>
              <a:gd name="T3" fmla="*/ 2147483647 h 2504"/>
              <a:gd name="T4" fmla="*/ 2147483647 w 3121"/>
              <a:gd name="T5" fmla="*/ 2147483647 h 2504"/>
              <a:gd name="T6" fmla="*/ 2147483647 w 3121"/>
              <a:gd name="T7" fmla="*/ 0 h 2504"/>
              <a:gd name="T8" fmla="*/ 0 60000 65536"/>
              <a:gd name="T9" fmla="*/ 0 60000 65536"/>
              <a:gd name="T10" fmla="*/ 0 60000 65536"/>
              <a:gd name="T11" fmla="*/ 0 60000 65536"/>
              <a:gd name="T12" fmla="*/ 0 w 3121"/>
              <a:gd name="T13" fmla="*/ 0 h 2504"/>
              <a:gd name="T14" fmla="*/ 3121 w 3121"/>
              <a:gd name="T15" fmla="*/ 2504 h 2504"/>
            </a:gdLst>
            <a:ahLst/>
            <a:cxnLst>
              <a:cxn ang="T8">
                <a:pos x="T0" y="T1"/>
              </a:cxn>
              <a:cxn ang="T9">
                <a:pos x="T2" y="T3"/>
              </a:cxn>
              <a:cxn ang="T10">
                <a:pos x="T4" y="T5"/>
              </a:cxn>
              <a:cxn ang="T11">
                <a:pos x="T6" y="T7"/>
              </a:cxn>
            </a:cxnLst>
            <a:rect l="T12" t="T13" r="T14" b="T15"/>
            <a:pathLst>
              <a:path w="3121" h="2504">
                <a:moveTo>
                  <a:pt x="1612" y="0"/>
                </a:moveTo>
                <a:lnTo>
                  <a:pt x="0" y="2503"/>
                </a:lnTo>
                <a:lnTo>
                  <a:pt x="3120" y="2503"/>
                </a:lnTo>
                <a:lnTo>
                  <a:pt x="1612" y="0"/>
                </a:lnTo>
              </a:path>
            </a:pathLst>
          </a:custGeom>
          <a:solidFill>
            <a:schemeClr val="bg1"/>
          </a:solidFill>
          <a:ln w="25400" cap="rnd">
            <a:solidFill>
              <a:srgbClr val="0099FF"/>
            </a:solidFill>
            <a:round/>
            <a:headEnd/>
            <a:tailEnd/>
          </a:ln>
        </p:spPr>
        <p:txBody>
          <a:bodyPr/>
          <a:lstStyle/>
          <a:p>
            <a:endParaRPr lang="es-CL"/>
          </a:p>
        </p:txBody>
      </p:sp>
      <p:sp>
        <p:nvSpPr>
          <p:cNvPr id="246851" name="Rectangle 67"/>
          <p:cNvSpPr>
            <a:spLocks noChangeArrowheads="1"/>
          </p:cNvSpPr>
          <p:nvPr/>
        </p:nvSpPr>
        <p:spPr bwMode="auto">
          <a:xfrm>
            <a:off x="4903788" y="2727325"/>
            <a:ext cx="86402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0" lang="es-ES_tradnl" altLang="es-CL" sz="1400" b="1" dirty="0">
                <a:solidFill>
                  <a:schemeClr val="tx2"/>
                </a:solidFill>
                <a:highlight>
                  <a:srgbClr val="FFFF00"/>
                </a:highlight>
              </a:rPr>
              <a:t>MANUAL</a:t>
            </a:r>
          </a:p>
          <a:p>
            <a:pPr defTabSz="762000"/>
            <a:r>
              <a:rPr kumimoji="0" lang="es-ES_tradnl" altLang="es-CL" sz="1400" b="1" dirty="0">
                <a:solidFill>
                  <a:schemeClr val="tx2"/>
                </a:solidFill>
                <a:highlight>
                  <a:srgbClr val="FFFF00"/>
                </a:highlight>
              </a:rPr>
              <a:t>CALIDAD</a:t>
            </a:r>
          </a:p>
        </p:txBody>
      </p:sp>
      <p:sp>
        <p:nvSpPr>
          <p:cNvPr id="246852" name="Rectangle 68"/>
          <p:cNvSpPr>
            <a:spLocks noChangeArrowheads="1"/>
          </p:cNvSpPr>
          <p:nvPr/>
        </p:nvSpPr>
        <p:spPr bwMode="auto">
          <a:xfrm>
            <a:off x="4388619" y="3660963"/>
            <a:ext cx="192956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s-ES_tradnl" altLang="es-CL" b="1" dirty="0">
                <a:solidFill>
                  <a:schemeClr val="tx2"/>
                </a:solidFill>
                <a:highlight>
                  <a:srgbClr val="FFFF00"/>
                </a:highlight>
              </a:rPr>
              <a:t>PROCEDIMIENTOS</a:t>
            </a:r>
            <a:endParaRPr kumimoji="0" lang="es-ES_tradnl" altLang="es-CL" sz="1050" b="1" dirty="0">
              <a:solidFill>
                <a:schemeClr val="tx2"/>
              </a:solidFill>
              <a:highlight>
                <a:srgbClr val="FFFF00"/>
              </a:highlight>
            </a:endParaRPr>
          </a:p>
        </p:txBody>
      </p:sp>
      <p:sp>
        <p:nvSpPr>
          <p:cNvPr id="246853" name="Rectangle 69"/>
          <p:cNvSpPr>
            <a:spLocks noChangeArrowheads="1"/>
          </p:cNvSpPr>
          <p:nvPr/>
        </p:nvSpPr>
        <p:spPr bwMode="auto">
          <a:xfrm>
            <a:off x="3885816" y="4527851"/>
            <a:ext cx="2767397" cy="736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defTabSz="762000"/>
            <a:r>
              <a:rPr kumimoji="0" lang="es-ES_tradnl" altLang="es-CL" sz="1400" b="1" dirty="0">
                <a:solidFill>
                  <a:schemeClr val="tx2"/>
                </a:solidFill>
              </a:rPr>
              <a:t>INSTRUCCIONES   -   </a:t>
            </a:r>
            <a:r>
              <a:rPr kumimoji="0" lang="es-ES_tradnl" altLang="es-CL" sz="1400" b="1" dirty="0">
                <a:solidFill>
                  <a:schemeClr val="tx2"/>
                </a:solidFill>
                <a:highlight>
                  <a:srgbClr val="FFFF00"/>
                </a:highlight>
              </a:rPr>
              <a:t>MÉTODOS</a:t>
            </a:r>
          </a:p>
          <a:p>
            <a:pPr algn="ctr" defTabSz="762000"/>
            <a:r>
              <a:rPr kumimoji="0" lang="es-ES_tradnl" altLang="es-CL" sz="1400" b="1" dirty="0">
                <a:solidFill>
                  <a:schemeClr val="tx2"/>
                </a:solidFill>
              </a:rPr>
              <a:t>PROGRAMAS -  PLANES</a:t>
            </a:r>
          </a:p>
          <a:p>
            <a:pPr algn="ctr" defTabSz="762000"/>
            <a:r>
              <a:rPr kumimoji="0" lang="es-ES_tradnl" altLang="es-CL" sz="1400" b="1" dirty="0">
                <a:solidFill>
                  <a:schemeClr val="tx2"/>
                </a:solidFill>
              </a:rPr>
              <a:t>ESPECIFICACIONES</a:t>
            </a:r>
          </a:p>
        </p:txBody>
      </p:sp>
      <p:sp>
        <p:nvSpPr>
          <p:cNvPr id="246854" name="Rectangle 70"/>
          <p:cNvSpPr>
            <a:spLocks noChangeArrowheads="1"/>
          </p:cNvSpPr>
          <p:nvPr/>
        </p:nvSpPr>
        <p:spPr bwMode="auto">
          <a:xfrm>
            <a:off x="4264025" y="5672138"/>
            <a:ext cx="251777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a:r>
              <a:rPr kumimoji="0" lang="es-ES_tradnl" altLang="es-CL" sz="1600" b="1" dirty="0">
                <a:solidFill>
                  <a:schemeClr val="tx2"/>
                </a:solidFill>
                <a:highlight>
                  <a:srgbClr val="FFFF00"/>
                </a:highlight>
              </a:rPr>
              <a:t>REGISTROS </a:t>
            </a:r>
            <a:r>
              <a:rPr kumimoji="0" lang="es-ES_tradnl" altLang="es-CL" sz="1600" b="1" dirty="0">
                <a:solidFill>
                  <a:schemeClr val="tx2"/>
                </a:solidFill>
              </a:rPr>
              <a:t>DE CALIDAD </a:t>
            </a:r>
          </a:p>
        </p:txBody>
      </p:sp>
      <p:sp>
        <p:nvSpPr>
          <p:cNvPr id="246855" name="Line 71"/>
          <p:cNvSpPr>
            <a:spLocks noChangeShapeType="1"/>
          </p:cNvSpPr>
          <p:nvPr/>
        </p:nvSpPr>
        <p:spPr bwMode="auto">
          <a:xfrm>
            <a:off x="4448175" y="3276600"/>
            <a:ext cx="1620838" cy="0"/>
          </a:xfrm>
          <a:prstGeom prst="line">
            <a:avLst/>
          </a:prstGeom>
          <a:noFill/>
          <a:ln w="19050">
            <a:solidFill>
              <a:srgbClr val="0099FF"/>
            </a:solidFill>
            <a:round/>
            <a:headEnd/>
            <a:tailEnd/>
          </a:ln>
          <a:extLst>
            <a:ext uri="{909E8E84-426E-40DD-AFC4-6F175D3DCCD1}">
              <a14:hiddenFill xmlns:a14="http://schemas.microsoft.com/office/drawing/2010/main">
                <a:noFill/>
              </a14:hiddenFill>
            </a:ext>
          </a:extLst>
        </p:spPr>
        <p:txBody>
          <a:bodyPr wrap="none" anchor="ctr"/>
          <a:lstStyle/>
          <a:p>
            <a:endParaRPr lang="es-CL"/>
          </a:p>
        </p:txBody>
      </p:sp>
      <p:sp>
        <p:nvSpPr>
          <p:cNvPr id="246856" name="Line 72"/>
          <p:cNvSpPr>
            <a:spLocks noChangeShapeType="1"/>
          </p:cNvSpPr>
          <p:nvPr/>
        </p:nvSpPr>
        <p:spPr bwMode="auto">
          <a:xfrm flipH="1">
            <a:off x="3819525" y="4308475"/>
            <a:ext cx="2833688" cy="0"/>
          </a:xfrm>
          <a:prstGeom prst="line">
            <a:avLst/>
          </a:prstGeom>
          <a:noFill/>
          <a:ln w="19050">
            <a:solidFill>
              <a:srgbClr val="0099FF"/>
            </a:solidFill>
            <a:round/>
            <a:headEnd/>
            <a:tailEnd/>
          </a:ln>
          <a:extLst>
            <a:ext uri="{909E8E84-426E-40DD-AFC4-6F175D3DCCD1}">
              <a14:hiddenFill xmlns:a14="http://schemas.microsoft.com/office/drawing/2010/main">
                <a:noFill/>
              </a14:hiddenFill>
            </a:ext>
          </a:extLst>
        </p:spPr>
        <p:txBody>
          <a:bodyPr wrap="none" anchor="ctr"/>
          <a:lstStyle/>
          <a:p>
            <a:endParaRPr lang="es-CL"/>
          </a:p>
        </p:txBody>
      </p:sp>
      <p:sp>
        <p:nvSpPr>
          <p:cNvPr id="246857" name="Line 73"/>
          <p:cNvSpPr>
            <a:spLocks noChangeShapeType="1"/>
          </p:cNvSpPr>
          <p:nvPr/>
        </p:nvSpPr>
        <p:spPr bwMode="auto">
          <a:xfrm>
            <a:off x="3089275" y="5389563"/>
            <a:ext cx="4292600" cy="0"/>
          </a:xfrm>
          <a:prstGeom prst="line">
            <a:avLst/>
          </a:prstGeom>
          <a:noFill/>
          <a:ln w="19050">
            <a:solidFill>
              <a:srgbClr val="0099FF"/>
            </a:solidFill>
            <a:round/>
            <a:headEnd/>
            <a:tailEnd/>
          </a:ln>
          <a:extLst>
            <a:ext uri="{909E8E84-426E-40DD-AFC4-6F175D3DCCD1}">
              <a14:hiddenFill xmlns:a14="http://schemas.microsoft.com/office/drawing/2010/main">
                <a:noFill/>
              </a14:hiddenFill>
            </a:ext>
          </a:extLst>
        </p:spPr>
        <p:txBody>
          <a:bodyPr/>
          <a:lstStyle/>
          <a:p>
            <a:endParaRPr lang="es-CL"/>
          </a:p>
        </p:txBody>
      </p:sp>
      <p:pic>
        <p:nvPicPr>
          <p:cNvPr id="246858" name="Picture 74"/>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001000" y="5562600"/>
            <a:ext cx="6508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130092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46850"/>
                                        </p:tgtEl>
                                        <p:attrNameLst>
                                          <p:attrName>style.visibility</p:attrName>
                                        </p:attrNameLst>
                                      </p:cBhvr>
                                      <p:to>
                                        <p:strVal val="visible"/>
                                      </p:to>
                                    </p:set>
                                    <p:anim calcmode="lin" valueType="num">
                                      <p:cBhvr>
                                        <p:cTn id="7" dur="500" fill="hold"/>
                                        <p:tgtEl>
                                          <p:spTgt spid="246850"/>
                                        </p:tgtEl>
                                        <p:attrNameLst>
                                          <p:attrName>ppt_x</p:attrName>
                                        </p:attrNameLst>
                                      </p:cBhvr>
                                      <p:tavLst>
                                        <p:tav tm="0">
                                          <p:val>
                                            <p:strVal val="#ppt_x"/>
                                          </p:val>
                                        </p:tav>
                                        <p:tav tm="100000">
                                          <p:val>
                                            <p:strVal val="#ppt_x"/>
                                          </p:val>
                                        </p:tav>
                                      </p:tavLst>
                                    </p:anim>
                                    <p:anim calcmode="lin" valueType="num">
                                      <p:cBhvr>
                                        <p:cTn id="8" dur="500" fill="hold"/>
                                        <p:tgtEl>
                                          <p:spTgt spid="246850"/>
                                        </p:tgtEl>
                                        <p:attrNameLst>
                                          <p:attrName>ppt_y</p:attrName>
                                        </p:attrNameLst>
                                      </p:cBhvr>
                                      <p:tavLst>
                                        <p:tav tm="0">
                                          <p:val>
                                            <p:strVal val="#ppt_y+#ppt_h/2"/>
                                          </p:val>
                                        </p:tav>
                                        <p:tav tm="100000">
                                          <p:val>
                                            <p:strVal val="#ppt_y"/>
                                          </p:val>
                                        </p:tav>
                                      </p:tavLst>
                                    </p:anim>
                                    <p:anim calcmode="lin" valueType="num">
                                      <p:cBhvr>
                                        <p:cTn id="9" dur="500" fill="hold"/>
                                        <p:tgtEl>
                                          <p:spTgt spid="246850"/>
                                        </p:tgtEl>
                                        <p:attrNameLst>
                                          <p:attrName>ppt_w</p:attrName>
                                        </p:attrNameLst>
                                      </p:cBhvr>
                                      <p:tavLst>
                                        <p:tav tm="0">
                                          <p:val>
                                            <p:strVal val="#ppt_w"/>
                                          </p:val>
                                        </p:tav>
                                        <p:tav tm="100000">
                                          <p:val>
                                            <p:strVal val="#ppt_w"/>
                                          </p:val>
                                        </p:tav>
                                      </p:tavLst>
                                    </p:anim>
                                    <p:anim calcmode="lin" valueType="num">
                                      <p:cBhvr>
                                        <p:cTn id="10" dur="500" fill="hold"/>
                                        <p:tgtEl>
                                          <p:spTgt spid="246850"/>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246855"/>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246856"/>
                                        </p:tgtEl>
                                        <p:attrNameLst>
                                          <p:attrName>style.visibility</p:attrName>
                                        </p:attrNameLst>
                                      </p:cBhvr>
                                      <p:to>
                                        <p:strVal val="visible"/>
                                      </p:to>
                                    </p:set>
                                  </p:childTnLst>
                                </p:cTn>
                              </p:par>
                            </p:childTnLst>
                          </p:cTn>
                        </p:par>
                        <p:par>
                          <p:cTn id="17" fill="hold" nodeType="afterGroup">
                            <p:stCondLst>
                              <p:cond delay="1500"/>
                            </p:stCondLst>
                            <p:childTnLst>
                              <p:par>
                                <p:cTn id="18" presetID="1" presetClass="entr" presetSubtype="0" fill="hold" grpId="0" nodeType="afterEffect">
                                  <p:stCondLst>
                                    <p:cond delay="0"/>
                                  </p:stCondLst>
                                  <p:childTnLst>
                                    <p:set>
                                      <p:cBhvr>
                                        <p:cTn id="19" dur="1" fill="hold">
                                          <p:stCondLst>
                                            <p:cond delay="499"/>
                                          </p:stCondLst>
                                        </p:cTn>
                                        <p:tgtEl>
                                          <p:spTgt spid="246857"/>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4" presetClass="entr" presetSubtype="0" fill="hold" grpId="0" nodeType="clickEffect">
                                  <p:stCondLst>
                                    <p:cond delay="0"/>
                                  </p:stCondLst>
                                  <p:childTnLst>
                                    <p:set>
                                      <p:cBhvr>
                                        <p:cTn id="23" dur="1" fill="hold">
                                          <p:stCondLst>
                                            <p:cond delay="499"/>
                                          </p:stCondLst>
                                        </p:cTn>
                                        <p:tgtEl>
                                          <p:spTgt spid="246851"/>
                                        </p:tgtEl>
                                        <p:attrNameLst>
                                          <p:attrName>style.visibility</p:attrName>
                                        </p:attrNameLst>
                                      </p:cBhvr>
                                      <p:to>
                                        <p:strVal val="visible"/>
                                      </p:to>
                                    </p:set>
                                    <p:anim to="" calcmode="lin" valueType="num">
                                      <p:cBhvr>
                                        <p:cTn id="24" dur="1" fill="hold"/>
                                        <p:tgtEl>
                                          <p:spTgt spid="246851"/>
                                        </p:tgtEl>
                                        <p:attrNameLst>
                                          <p:attrName/>
                                        </p:attrNameLst>
                                      </p:cBhvr>
                                    </p:anim>
                                  </p:childTnLst>
                                </p:cTn>
                              </p:par>
                            </p:childTnLst>
                          </p:cTn>
                        </p:par>
                        <p:par>
                          <p:cTn id="25" fill="hold" nodeType="afterGroup">
                            <p:stCondLst>
                              <p:cond delay="500"/>
                            </p:stCondLst>
                            <p:childTnLst>
                              <p:par>
                                <p:cTn id="26" presetID="24" presetClass="entr" presetSubtype="0" fill="hold" nodeType="afterEffect">
                                  <p:stCondLst>
                                    <p:cond delay="0"/>
                                  </p:stCondLst>
                                  <p:childTnLst>
                                    <p:set>
                                      <p:cBhvr>
                                        <p:cTn id="27" dur="1" fill="hold">
                                          <p:stCondLst>
                                            <p:cond delay="499"/>
                                          </p:stCondLst>
                                        </p:cTn>
                                        <p:tgtEl>
                                          <p:spTgt spid="246791"/>
                                        </p:tgtEl>
                                        <p:attrNameLst>
                                          <p:attrName>style.visibility</p:attrName>
                                        </p:attrNameLst>
                                      </p:cBhvr>
                                      <p:to>
                                        <p:strVal val="visible"/>
                                      </p:to>
                                    </p:set>
                                    <p:anim to="" calcmode="lin" valueType="num">
                                      <p:cBhvr>
                                        <p:cTn id="28" dur="1" fill="hold"/>
                                        <p:tgtEl>
                                          <p:spTgt spid="246791"/>
                                        </p:tgtEl>
                                        <p:attrNameLst>
                                          <p:attrName/>
                                        </p:attrNameLst>
                                      </p:cBhvr>
                                    </p:anim>
                                  </p:childTnLst>
                                </p:cTn>
                              </p:par>
                            </p:childTnLst>
                          </p:cTn>
                        </p:par>
                        <p:par>
                          <p:cTn id="29" fill="hold" nodeType="afterGroup">
                            <p:stCondLst>
                              <p:cond delay="1000"/>
                            </p:stCondLst>
                            <p:childTnLst>
                              <p:par>
                                <p:cTn id="30" presetID="24" presetClass="entr" presetSubtype="0" fill="hold" nodeType="afterEffect">
                                  <p:stCondLst>
                                    <p:cond delay="0"/>
                                  </p:stCondLst>
                                  <p:childTnLst>
                                    <p:set>
                                      <p:cBhvr>
                                        <p:cTn id="31" dur="1" fill="hold">
                                          <p:stCondLst>
                                            <p:cond delay="499"/>
                                          </p:stCondLst>
                                        </p:cTn>
                                        <p:tgtEl>
                                          <p:spTgt spid="246790"/>
                                        </p:tgtEl>
                                        <p:attrNameLst>
                                          <p:attrName>style.visibility</p:attrName>
                                        </p:attrNameLst>
                                      </p:cBhvr>
                                      <p:to>
                                        <p:strVal val="visible"/>
                                      </p:to>
                                    </p:set>
                                    <p:anim to="" calcmode="lin" valueType="num">
                                      <p:cBhvr>
                                        <p:cTn id="32" dur="1" fill="hold"/>
                                        <p:tgtEl>
                                          <p:spTgt spid="246790"/>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5" fill="hold" grpId="0" nodeType="clickEffect">
                                  <p:stCondLst>
                                    <p:cond delay="0"/>
                                  </p:stCondLst>
                                  <p:childTnLst>
                                    <p:set>
                                      <p:cBhvr>
                                        <p:cTn id="36" dur="1" fill="hold">
                                          <p:stCondLst>
                                            <p:cond delay="0"/>
                                          </p:stCondLst>
                                        </p:cTn>
                                        <p:tgtEl>
                                          <p:spTgt spid="246852"/>
                                        </p:tgtEl>
                                        <p:attrNameLst>
                                          <p:attrName>style.visibility</p:attrName>
                                        </p:attrNameLst>
                                      </p:cBhvr>
                                      <p:to>
                                        <p:strVal val="visible"/>
                                      </p:to>
                                    </p:set>
                                    <p:animEffect transition="in" filter="randombar(vertical)">
                                      <p:cBhvr>
                                        <p:cTn id="37" dur="500"/>
                                        <p:tgtEl>
                                          <p:spTgt spid="246852"/>
                                        </p:tgtEl>
                                      </p:cBhvr>
                                    </p:animEffect>
                                  </p:childTnLst>
                                </p:cTn>
                              </p:par>
                            </p:childTnLst>
                          </p:cTn>
                        </p:par>
                        <p:par>
                          <p:cTn id="38" fill="hold" nodeType="afterGroup">
                            <p:stCondLst>
                              <p:cond delay="500"/>
                            </p:stCondLst>
                            <p:childTnLst>
                              <p:par>
                                <p:cTn id="39" presetID="24" presetClass="entr" presetSubtype="0" fill="hold" nodeType="afterEffect">
                                  <p:stCondLst>
                                    <p:cond delay="0"/>
                                  </p:stCondLst>
                                  <p:childTnLst>
                                    <p:set>
                                      <p:cBhvr>
                                        <p:cTn id="40" dur="1" fill="hold">
                                          <p:stCondLst>
                                            <p:cond delay="499"/>
                                          </p:stCondLst>
                                        </p:cTn>
                                        <p:tgtEl>
                                          <p:spTgt spid="2"/>
                                        </p:tgtEl>
                                        <p:attrNameLst>
                                          <p:attrName>style.visibility</p:attrName>
                                        </p:attrNameLst>
                                      </p:cBhvr>
                                      <p:to>
                                        <p:strVal val="visible"/>
                                      </p:to>
                                    </p:set>
                                    <p:anim to="" calcmode="lin" valueType="num">
                                      <p:cBhvr>
                                        <p:cTn id="41" dur="1" fill="hold"/>
                                        <p:tgtEl>
                                          <p:spTgt spid="2"/>
                                        </p:tgtEl>
                                        <p:attrNameLst>
                                          <p:attrName/>
                                        </p:attrNameLst>
                                      </p:cBhvr>
                                    </p:anim>
                                  </p:childTnLst>
                                </p:cTn>
                              </p:par>
                            </p:childTnLst>
                          </p:cTn>
                        </p:par>
                        <p:par>
                          <p:cTn id="42" fill="hold" nodeType="afterGroup">
                            <p:stCondLst>
                              <p:cond delay="1000"/>
                            </p:stCondLst>
                            <p:childTnLst>
                              <p:par>
                                <p:cTn id="43" presetID="24" presetClass="entr" presetSubtype="0" fill="hold" nodeType="afterEffect">
                                  <p:stCondLst>
                                    <p:cond delay="0"/>
                                  </p:stCondLst>
                                  <p:childTnLst>
                                    <p:set>
                                      <p:cBhvr>
                                        <p:cTn id="44" dur="1" fill="hold">
                                          <p:stCondLst>
                                            <p:cond delay="499"/>
                                          </p:stCondLst>
                                        </p:cTn>
                                        <p:tgtEl>
                                          <p:spTgt spid="246789"/>
                                        </p:tgtEl>
                                        <p:attrNameLst>
                                          <p:attrName>style.visibility</p:attrName>
                                        </p:attrNameLst>
                                      </p:cBhvr>
                                      <p:to>
                                        <p:strVal val="visible"/>
                                      </p:to>
                                    </p:set>
                                    <p:anim to="" calcmode="lin" valueType="num">
                                      <p:cBhvr>
                                        <p:cTn id="45" dur="1" fill="hold"/>
                                        <p:tgtEl>
                                          <p:spTgt spid="246789"/>
                                        </p:tgtEl>
                                        <p:attrNameLst>
                                          <p:attrName/>
                                        </p:attrNameLst>
                                      </p:cBhvr>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4" presetClass="entr" presetSubtype="5" fill="hold" grpId="0" nodeType="clickEffect">
                                  <p:stCondLst>
                                    <p:cond delay="0"/>
                                  </p:stCondLst>
                                  <p:childTnLst>
                                    <p:set>
                                      <p:cBhvr>
                                        <p:cTn id="49" dur="1" fill="hold">
                                          <p:stCondLst>
                                            <p:cond delay="0"/>
                                          </p:stCondLst>
                                        </p:cTn>
                                        <p:tgtEl>
                                          <p:spTgt spid="246853"/>
                                        </p:tgtEl>
                                        <p:attrNameLst>
                                          <p:attrName>style.visibility</p:attrName>
                                        </p:attrNameLst>
                                      </p:cBhvr>
                                      <p:to>
                                        <p:strVal val="visible"/>
                                      </p:to>
                                    </p:set>
                                    <p:animEffect transition="in" filter="randombar(vertical)">
                                      <p:cBhvr>
                                        <p:cTn id="50" dur="500"/>
                                        <p:tgtEl>
                                          <p:spTgt spid="246853"/>
                                        </p:tgtEl>
                                      </p:cBhvr>
                                    </p:animEffect>
                                  </p:childTnLst>
                                </p:cTn>
                              </p:par>
                            </p:childTnLst>
                          </p:cTn>
                        </p:par>
                        <p:par>
                          <p:cTn id="51" fill="hold" nodeType="afterGroup">
                            <p:stCondLst>
                              <p:cond delay="500"/>
                            </p:stCondLst>
                            <p:childTnLst>
                              <p:par>
                                <p:cTn id="52" presetID="24" presetClass="entr" presetSubtype="0" fill="hold" nodeType="afterEffect">
                                  <p:stCondLst>
                                    <p:cond delay="0"/>
                                  </p:stCondLst>
                                  <p:childTnLst>
                                    <p:set>
                                      <p:cBhvr>
                                        <p:cTn id="53" dur="1" fill="hold">
                                          <p:stCondLst>
                                            <p:cond delay="499"/>
                                          </p:stCondLst>
                                        </p:cTn>
                                        <p:tgtEl>
                                          <p:spTgt spid="10"/>
                                        </p:tgtEl>
                                        <p:attrNameLst>
                                          <p:attrName>style.visibility</p:attrName>
                                        </p:attrNameLst>
                                      </p:cBhvr>
                                      <p:to>
                                        <p:strVal val="visible"/>
                                      </p:to>
                                    </p:set>
                                    <p:anim to="" calcmode="lin" valueType="num">
                                      <p:cBhvr>
                                        <p:cTn id="54" dur="1" fill="hold"/>
                                        <p:tgtEl>
                                          <p:spTgt spid="10"/>
                                        </p:tgtEl>
                                        <p:attrNameLst>
                                          <p:attrName/>
                                        </p:attrNameLst>
                                      </p:cBhvr>
                                    </p:anim>
                                  </p:childTnLst>
                                </p:cTn>
                              </p:par>
                            </p:childTnLst>
                          </p:cTn>
                        </p:par>
                        <p:par>
                          <p:cTn id="55" fill="hold" nodeType="afterGroup">
                            <p:stCondLst>
                              <p:cond delay="1000"/>
                            </p:stCondLst>
                            <p:childTnLst>
                              <p:par>
                                <p:cTn id="56" presetID="24" presetClass="entr" presetSubtype="0" fill="hold" nodeType="afterEffect">
                                  <p:stCondLst>
                                    <p:cond delay="0"/>
                                  </p:stCondLst>
                                  <p:childTnLst>
                                    <p:set>
                                      <p:cBhvr>
                                        <p:cTn id="57" dur="1" fill="hold">
                                          <p:stCondLst>
                                            <p:cond delay="499"/>
                                          </p:stCondLst>
                                        </p:cTn>
                                        <p:tgtEl>
                                          <p:spTgt spid="246787"/>
                                        </p:tgtEl>
                                        <p:attrNameLst>
                                          <p:attrName>style.visibility</p:attrName>
                                        </p:attrNameLst>
                                      </p:cBhvr>
                                      <p:to>
                                        <p:strVal val="visible"/>
                                      </p:to>
                                    </p:set>
                                    <p:anim to="" calcmode="lin" valueType="num">
                                      <p:cBhvr>
                                        <p:cTn id="58" dur="1" fill="hold"/>
                                        <p:tgtEl>
                                          <p:spTgt spid="246787"/>
                                        </p:tgtEl>
                                        <p:attrNameLst>
                                          <p:attrName/>
                                        </p:attrNameLst>
                                      </p:cBhvr>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46854"/>
                                        </p:tgtEl>
                                        <p:attrNameLst>
                                          <p:attrName>style.visibility</p:attrName>
                                        </p:attrNameLst>
                                      </p:cBhvr>
                                      <p:to>
                                        <p:strVal val="visible"/>
                                      </p:to>
                                    </p:set>
                                    <p:animEffect transition="in" filter="wipe(left)">
                                      <p:cBhvr>
                                        <p:cTn id="63" dur="500"/>
                                        <p:tgtEl>
                                          <p:spTgt spid="246854"/>
                                        </p:tgtEl>
                                      </p:cBhvr>
                                    </p:animEffect>
                                  </p:childTnLst>
                                </p:cTn>
                              </p:par>
                            </p:childTnLst>
                          </p:cTn>
                        </p:par>
                        <p:par>
                          <p:cTn id="64" fill="hold" nodeType="afterGroup">
                            <p:stCondLst>
                              <p:cond delay="500"/>
                            </p:stCondLst>
                            <p:childTnLst>
                              <p:par>
                                <p:cTn id="65" presetID="24" presetClass="entr" presetSubtype="0" fill="hold" nodeType="afterEffect">
                                  <p:stCondLst>
                                    <p:cond delay="0"/>
                                  </p:stCondLst>
                                  <p:childTnLst>
                                    <p:set>
                                      <p:cBhvr>
                                        <p:cTn id="66" dur="1" fill="hold">
                                          <p:stCondLst>
                                            <p:cond delay="499"/>
                                          </p:stCondLst>
                                        </p:cTn>
                                        <p:tgtEl>
                                          <p:spTgt spid="246858"/>
                                        </p:tgtEl>
                                        <p:attrNameLst>
                                          <p:attrName>style.visibility</p:attrName>
                                        </p:attrNameLst>
                                      </p:cBhvr>
                                      <p:to>
                                        <p:strVal val="visible"/>
                                      </p:to>
                                    </p:set>
                                    <p:anim to="" calcmode="lin" valueType="num">
                                      <p:cBhvr>
                                        <p:cTn id="67" dur="1" fill="hold"/>
                                        <p:tgtEl>
                                          <p:spTgt spid="246858"/>
                                        </p:tgtEl>
                                        <p:attrNameLst>
                                          <p:attrName/>
                                        </p:attrNameLst>
                                      </p:cBhvr>
                                    </p:anim>
                                  </p:childTnLst>
                                </p:cTn>
                              </p:par>
                            </p:childTnLst>
                          </p:cTn>
                        </p:par>
                        <p:par>
                          <p:cTn id="68" fill="hold" nodeType="afterGroup">
                            <p:stCondLst>
                              <p:cond delay="1000"/>
                            </p:stCondLst>
                            <p:childTnLst>
                              <p:par>
                                <p:cTn id="69" presetID="24" presetClass="entr" presetSubtype="0" fill="hold" nodeType="afterEffect">
                                  <p:stCondLst>
                                    <p:cond delay="0"/>
                                  </p:stCondLst>
                                  <p:childTnLst>
                                    <p:set>
                                      <p:cBhvr>
                                        <p:cTn id="70" dur="1" fill="hold">
                                          <p:stCondLst>
                                            <p:cond delay="499"/>
                                          </p:stCondLst>
                                        </p:cTn>
                                        <p:tgtEl>
                                          <p:spTgt spid="246788"/>
                                        </p:tgtEl>
                                        <p:attrNameLst>
                                          <p:attrName>style.visibility</p:attrName>
                                        </p:attrNameLst>
                                      </p:cBhvr>
                                      <p:to>
                                        <p:strVal val="visible"/>
                                      </p:to>
                                    </p:set>
                                    <p:anim to="" calcmode="lin" valueType="num">
                                      <p:cBhvr>
                                        <p:cTn id="71" dur="1" fill="hold"/>
                                        <p:tgtEl>
                                          <p:spTgt spid="24678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50" grpId="0" animBg="1"/>
      <p:bldP spid="246851" grpId="0" autoUpdateAnimBg="0"/>
      <p:bldP spid="246852" grpId="0" autoUpdateAnimBg="0"/>
      <p:bldP spid="246853" grpId="0" autoUpdateAnimBg="0"/>
      <p:bldP spid="246854" grpId="0" autoUpdateAnimBg="0"/>
      <p:bldP spid="246855" grpId="0" animBg="1"/>
      <p:bldP spid="246856" grpId="0" animBg="1"/>
      <p:bldP spid="24685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050"/>
          <p:cNvSpPr txBox="1">
            <a:spLocks noChangeArrowheads="1"/>
          </p:cNvSpPr>
          <p:nvPr/>
        </p:nvSpPr>
        <p:spPr bwMode="auto">
          <a:xfrm>
            <a:off x="363523" y="228600"/>
            <a:ext cx="27606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s-ES_tradnl" sz="2800" b="1" dirty="0">
                <a:solidFill>
                  <a:schemeClr val="tx2"/>
                </a:solidFill>
                <a:latin typeface="Myriad Pro"/>
              </a:rPr>
              <a:t>Administración</a:t>
            </a:r>
            <a:endParaRPr lang="es-ES" sz="2800" b="1" dirty="0">
              <a:solidFill>
                <a:schemeClr val="tx2"/>
              </a:solidFill>
              <a:latin typeface="Myriad Pro"/>
            </a:endParaRPr>
          </a:p>
        </p:txBody>
      </p:sp>
      <p:sp>
        <p:nvSpPr>
          <p:cNvPr id="133123" name="Text Box 2051"/>
          <p:cNvSpPr txBox="1">
            <a:spLocks noChangeArrowheads="1"/>
          </p:cNvSpPr>
          <p:nvPr/>
        </p:nvSpPr>
        <p:spPr bwMode="auto">
          <a:xfrm>
            <a:off x="928688" y="1428750"/>
            <a:ext cx="2362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s-ES_tradnl" sz="2800" b="1" dirty="0">
                <a:solidFill>
                  <a:schemeClr val="tx2"/>
                </a:solidFill>
                <a:latin typeface="Myriad Pro"/>
              </a:rPr>
              <a:t>Planificación</a:t>
            </a:r>
            <a:endParaRPr lang="es-ES" sz="2800" b="1" dirty="0">
              <a:solidFill>
                <a:schemeClr val="tx2"/>
              </a:solidFill>
              <a:latin typeface="Myriad Pro"/>
            </a:endParaRPr>
          </a:p>
        </p:txBody>
      </p:sp>
      <p:sp>
        <p:nvSpPr>
          <p:cNvPr id="133124" name="Text Box 2052"/>
          <p:cNvSpPr txBox="1">
            <a:spLocks noChangeArrowheads="1"/>
          </p:cNvSpPr>
          <p:nvPr/>
        </p:nvSpPr>
        <p:spPr bwMode="auto">
          <a:xfrm>
            <a:off x="2286000" y="2514600"/>
            <a:ext cx="266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s-ES_tradnl" sz="2800" b="1" dirty="0">
                <a:solidFill>
                  <a:schemeClr val="tx2"/>
                </a:solidFill>
                <a:latin typeface="Myriad Pro"/>
              </a:rPr>
              <a:t>Organización</a:t>
            </a:r>
            <a:endParaRPr lang="es-ES" sz="2800" b="1" dirty="0">
              <a:solidFill>
                <a:schemeClr val="tx2"/>
              </a:solidFill>
              <a:latin typeface="Myriad Pro"/>
            </a:endParaRPr>
          </a:p>
        </p:txBody>
      </p:sp>
      <p:sp>
        <p:nvSpPr>
          <p:cNvPr id="133125" name="Text Box 2053"/>
          <p:cNvSpPr txBox="1">
            <a:spLocks noChangeArrowheads="1"/>
          </p:cNvSpPr>
          <p:nvPr/>
        </p:nvSpPr>
        <p:spPr bwMode="auto">
          <a:xfrm>
            <a:off x="3505200" y="3581400"/>
            <a:ext cx="3505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s-ES_tradnl" sz="2800" b="1" dirty="0">
                <a:solidFill>
                  <a:schemeClr val="tx2"/>
                </a:solidFill>
                <a:latin typeface="Myriad Pro"/>
              </a:rPr>
              <a:t>Dirección</a:t>
            </a:r>
            <a:r>
              <a:rPr lang="es-ES_tradnl" sz="2800" dirty="0">
                <a:solidFill>
                  <a:schemeClr val="tx1">
                    <a:lumMod val="95000"/>
                    <a:lumOff val="5000"/>
                  </a:schemeClr>
                </a:solidFill>
                <a:latin typeface="Myriad Pro"/>
              </a:rPr>
              <a:t> </a:t>
            </a:r>
            <a:endParaRPr lang="es-ES" sz="2800" dirty="0">
              <a:solidFill>
                <a:schemeClr val="tx1">
                  <a:lumMod val="95000"/>
                  <a:lumOff val="5000"/>
                </a:schemeClr>
              </a:solidFill>
              <a:latin typeface="Myriad Pro"/>
            </a:endParaRPr>
          </a:p>
        </p:txBody>
      </p:sp>
      <p:sp>
        <p:nvSpPr>
          <p:cNvPr id="133126" name="Text Box 2054"/>
          <p:cNvSpPr txBox="1">
            <a:spLocks noChangeArrowheads="1"/>
          </p:cNvSpPr>
          <p:nvPr/>
        </p:nvSpPr>
        <p:spPr bwMode="auto">
          <a:xfrm>
            <a:off x="5675519" y="4530412"/>
            <a:ext cx="3429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s-ES_tradnl" sz="2800" b="1" dirty="0">
                <a:solidFill>
                  <a:schemeClr val="tx2"/>
                </a:solidFill>
                <a:latin typeface="Myriad Pro"/>
              </a:rPr>
              <a:t>Control</a:t>
            </a:r>
            <a:endParaRPr lang="es-ES" sz="2800" b="1" dirty="0">
              <a:solidFill>
                <a:schemeClr val="tx2"/>
              </a:solidFill>
              <a:latin typeface="Myriad Pro"/>
            </a:endParaRPr>
          </a:p>
        </p:txBody>
      </p:sp>
      <p:sp>
        <p:nvSpPr>
          <p:cNvPr id="133127" name="AutoShape 2055"/>
          <p:cNvSpPr>
            <a:spLocks noChangeArrowheads="1"/>
          </p:cNvSpPr>
          <p:nvPr/>
        </p:nvSpPr>
        <p:spPr bwMode="auto">
          <a:xfrm rot="5333259">
            <a:off x="2727325" y="784225"/>
            <a:ext cx="533400" cy="69215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s-CL"/>
          </a:p>
        </p:txBody>
      </p:sp>
      <p:sp>
        <p:nvSpPr>
          <p:cNvPr id="133128" name="AutoShape 2056"/>
          <p:cNvSpPr>
            <a:spLocks noChangeArrowheads="1"/>
          </p:cNvSpPr>
          <p:nvPr/>
        </p:nvSpPr>
        <p:spPr bwMode="auto">
          <a:xfrm rot="5400000">
            <a:off x="3488713" y="1635126"/>
            <a:ext cx="533400" cy="9906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s-CL" b="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33129" name="AutoShape 2057"/>
          <p:cNvSpPr>
            <a:spLocks noChangeArrowheads="1"/>
          </p:cNvSpPr>
          <p:nvPr/>
        </p:nvSpPr>
        <p:spPr bwMode="auto">
          <a:xfrm rot="5400000">
            <a:off x="5000610" y="2633970"/>
            <a:ext cx="443450" cy="99412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s-CL"/>
          </a:p>
        </p:txBody>
      </p:sp>
      <p:sp>
        <p:nvSpPr>
          <p:cNvPr id="133130" name="AutoShape 2058"/>
          <p:cNvSpPr>
            <a:spLocks noChangeArrowheads="1"/>
          </p:cNvSpPr>
          <p:nvPr/>
        </p:nvSpPr>
        <p:spPr bwMode="auto">
          <a:xfrm rot="5333259">
            <a:off x="6253801" y="3733762"/>
            <a:ext cx="533400" cy="9906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s-CL"/>
          </a:p>
        </p:txBody>
      </p:sp>
      <p:graphicFrame>
        <p:nvGraphicFramePr>
          <p:cNvPr id="13" name="12 Diagrama"/>
          <p:cNvGraphicFramePr/>
          <p:nvPr/>
        </p:nvGraphicFramePr>
        <p:xfrm>
          <a:off x="-857288" y="2794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398" name="Rectangle 14"/>
          <p:cNvSpPr>
            <a:spLocks noChangeArrowheads="1"/>
          </p:cNvSpPr>
          <p:nvPr/>
        </p:nvSpPr>
        <p:spPr bwMode="auto">
          <a:xfrm>
            <a:off x="3771900" y="2676525"/>
            <a:ext cx="9144000" cy="0"/>
          </a:xfrm>
          <a:prstGeom prst="rect">
            <a:avLst/>
          </a:prstGeom>
          <a:noFill/>
          <a:ln>
            <a:noFill/>
          </a:ln>
          <a:effectLst>
            <a:prstShdw prst="shdw13" dist="53882" dir="13500000">
              <a:schemeClr val="accent1">
                <a:gamma/>
                <a:shade val="60000"/>
                <a:invGamma/>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endParaRPr lang="es-CL"/>
          </a:p>
        </p:txBody>
      </p:sp>
      <p:pic>
        <p:nvPicPr>
          <p:cNvPr id="16399" name="Picture 15" descr="C:\Program Files (x86)\Common Files\Microsoft Shared\Clipart\cagcat50\BD06675_.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1531" y="228600"/>
            <a:ext cx="2217738"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811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22"/>
                                        </p:tgtEl>
                                        <p:attrNameLst>
                                          <p:attrName>style.visibility</p:attrName>
                                        </p:attrNameLst>
                                      </p:cBhvr>
                                      <p:to>
                                        <p:strVal val="visible"/>
                                      </p:to>
                                    </p:set>
                                    <p:anim calcmode="lin" valueType="num">
                                      <p:cBhvr additive="base">
                                        <p:cTn id="7" dur="500" fill="hold"/>
                                        <p:tgtEl>
                                          <p:spTgt spid="133122"/>
                                        </p:tgtEl>
                                        <p:attrNameLst>
                                          <p:attrName>ppt_x</p:attrName>
                                        </p:attrNameLst>
                                      </p:cBhvr>
                                      <p:tavLst>
                                        <p:tav tm="0">
                                          <p:val>
                                            <p:strVal val="0-#ppt_w/2"/>
                                          </p:val>
                                        </p:tav>
                                        <p:tav tm="100000">
                                          <p:val>
                                            <p:strVal val="#ppt_x"/>
                                          </p:val>
                                        </p:tav>
                                      </p:tavLst>
                                    </p:anim>
                                    <p:anim calcmode="lin" valueType="num">
                                      <p:cBhvr additive="base">
                                        <p:cTn id="8" dur="500" fill="hold"/>
                                        <p:tgtEl>
                                          <p:spTgt spid="1331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27"/>
                                        </p:tgtEl>
                                        <p:attrNameLst>
                                          <p:attrName>style.visibility</p:attrName>
                                        </p:attrNameLst>
                                      </p:cBhvr>
                                      <p:to>
                                        <p:strVal val="visible"/>
                                      </p:to>
                                    </p:set>
                                    <p:anim calcmode="lin" valueType="num">
                                      <p:cBhvr additive="base">
                                        <p:cTn id="13" dur="500" fill="hold"/>
                                        <p:tgtEl>
                                          <p:spTgt spid="133127"/>
                                        </p:tgtEl>
                                        <p:attrNameLst>
                                          <p:attrName>ppt_x</p:attrName>
                                        </p:attrNameLst>
                                      </p:cBhvr>
                                      <p:tavLst>
                                        <p:tav tm="0">
                                          <p:val>
                                            <p:strVal val="0-#ppt_w/2"/>
                                          </p:val>
                                        </p:tav>
                                        <p:tav tm="100000">
                                          <p:val>
                                            <p:strVal val="#ppt_x"/>
                                          </p:val>
                                        </p:tav>
                                      </p:tavLst>
                                    </p:anim>
                                    <p:anim calcmode="lin" valueType="num">
                                      <p:cBhvr additive="base">
                                        <p:cTn id="14" dur="500" fill="hold"/>
                                        <p:tgtEl>
                                          <p:spTgt spid="13312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23"/>
                                        </p:tgtEl>
                                        <p:attrNameLst>
                                          <p:attrName>style.visibility</p:attrName>
                                        </p:attrNameLst>
                                      </p:cBhvr>
                                      <p:to>
                                        <p:strVal val="visible"/>
                                      </p:to>
                                    </p:set>
                                    <p:anim calcmode="lin" valueType="num">
                                      <p:cBhvr additive="base">
                                        <p:cTn id="19" dur="500" fill="hold"/>
                                        <p:tgtEl>
                                          <p:spTgt spid="133123"/>
                                        </p:tgtEl>
                                        <p:attrNameLst>
                                          <p:attrName>ppt_x</p:attrName>
                                        </p:attrNameLst>
                                      </p:cBhvr>
                                      <p:tavLst>
                                        <p:tav tm="0">
                                          <p:val>
                                            <p:strVal val="0-#ppt_w/2"/>
                                          </p:val>
                                        </p:tav>
                                        <p:tav tm="100000">
                                          <p:val>
                                            <p:strVal val="#ppt_x"/>
                                          </p:val>
                                        </p:tav>
                                      </p:tavLst>
                                    </p:anim>
                                    <p:anim calcmode="lin" valueType="num">
                                      <p:cBhvr additive="base">
                                        <p:cTn id="20" dur="500" fill="hold"/>
                                        <p:tgtEl>
                                          <p:spTgt spid="13312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28"/>
                                        </p:tgtEl>
                                        <p:attrNameLst>
                                          <p:attrName>style.visibility</p:attrName>
                                        </p:attrNameLst>
                                      </p:cBhvr>
                                      <p:to>
                                        <p:strVal val="visible"/>
                                      </p:to>
                                    </p:set>
                                    <p:anim calcmode="lin" valueType="num">
                                      <p:cBhvr additive="base">
                                        <p:cTn id="25" dur="500" fill="hold"/>
                                        <p:tgtEl>
                                          <p:spTgt spid="133128"/>
                                        </p:tgtEl>
                                        <p:attrNameLst>
                                          <p:attrName>ppt_x</p:attrName>
                                        </p:attrNameLst>
                                      </p:cBhvr>
                                      <p:tavLst>
                                        <p:tav tm="0">
                                          <p:val>
                                            <p:strVal val="0-#ppt_w/2"/>
                                          </p:val>
                                        </p:tav>
                                        <p:tav tm="100000">
                                          <p:val>
                                            <p:strVal val="#ppt_x"/>
                                          </p:val>
                                        </p:tav>
                                      </p:tavLst>
                                    </p:anim>
                                    <p:anim calcmode="lin" valueType="num">
                                      <p:cBhvr additive="base">
                                        <p:cTn id="26" dur="500" fill="hold"/>
                                        <p:tgtEl>
                                          <p:spTgt spid="13312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124"/>
                                        </p:tgtEl>
                                        <p:attrNameLst>
                                          <p:attrName>style.visibility</p:attrName>
                                        </p:attrNameLst>
                                      </p:cBhvr>
                                      <p:to>
                                        <p:strVal val="visible"/>
                                      </p:to>
                                    </p:set>
                                    <p:anim calcmode="lin" valueType="num">
                                      <p:cBhvr additive="base">
                                        <p:cTn id="31" dur="500" fill="hold"/>
                                        <p:tgtEl>
                                          <p:spTgt spid="133124"/>
                                        </p:tgtEl>
                                        <p:attrNameLst>
                                          <p:attrName>ppt_x</p:attrName>
                                        </p:attrNameLst>
                                      </p:cBhvr>
                                      <p:tavLst>
                                        <p:tav tm="0">
                                          <p:val>
                                            <p:strVal val="0-#ppt_w/2"/>
                                          </p:val>
                                        </p:tav>
                                        <p:tav tm="100000">
                                          <p:val>
                                            <p:strVal val="#ppt_x"/>
                                          </p:val>
                                        </p:tav>
                                      </p:tavLst>
                                    </p:anim>
                                    <p:anim calcmode="lin" valueType="num">
                                      <p:cBhvr additive="base">
                                        <p:cTn id="32" dur="500" fill="hold"/>
                                        <p:tgtEl>
                                          <p:spTgt spid="13312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3129"/>
                                        </p:tgtEl>
                                        <p:attrNameLst>
                                          <p:attrName>style.visibility</p:attrName>
                                        </p:attrNameLst>
                                      </p:cBhvr>
                                      <p:to>
                                        <p:strVal val="visible"/>
                                      </p:to>
                                    </p:set>
                                    <p:anim calcmode="lin" valueType="num">
                                      <p:cBhvr additive="base">
                                        <p:cTn id="37" dur="500" fill="hold"/>
                                        <p:tgtEl>
                                          <p:spTgt spid="133129"/>
                                        </p:tgtEl>
                                        <p:attrNameLst>
                                          <p:attrName>ppt_x</p:attrName>
                                        </p:attrNameLst>
                                      </p:cBhvr>
                                      <p:tavLst>
                                        <p:tav tm="0">
                                          <p:val>
                                            <p:strVal val="0-#ppt_w/2"/>
                                          </p:val>
                                        </p:tav>
                                        <p:tav tm="100000">
                                          <p:val>
                                            <p:strVal val="#ppt_x"/>
                                          </p:val>
                                        </p:tav>
                                      </p:tavLst>
                                    </p:anim>
                                    <p:anim calcmode="lin" valueType="num">
                                      <p:cBhvr additive="base">
                                        <p:cTn id="38" dur="500" fill="hold"/>
                                        <p:tgtEl>
                                          <p:spTgt spid="13312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3125"/>
                                        </p:tgtEl>
                                        <p:attrNameLst>
                                          <p:attrName>style.visibility</p:attrName>
                                        </p:attrNameLst>
                                      </p:cBhvr>
                                      <p:to>
                                        <p:strVal val="visible"/>
                                      </p:to>
                                    </p:set>
                                    <p:anim calcmode="lin" valueType="num">
                                      <p:cBhvr additive="base">
                                        <p:cTn id="43" dur="500" fill="hold"/>
                                        <p:tgtEl>
                                          <p:spTgt spid="133125"/>
                                        </p:tgtEl>
                                        <p:attrNameLst>
                                          <p:attrName>ppt_x</p:attrName>
                                        </p:attrNameLst>
                                      </p:cBhvr>
                                      <p:tavLst>
                                        <p:tav tm="0">
                                          <p:val>
                                            <p:strVal val="0-#ppt_w/2"/>
                                          </p:val>
                                        </p:tav>
                                        <p:tav tm="100000">
                                          <p:val>
                                            <p:strVal val="#ppt_x"/>
                                          </p:val>
                                        </p:tav>
                                      </p:tavLst>
                                    </p:anim>
                                    <p:anim calcmode="lin" valueType="num">
                                      <p:cBhvr additive="base">
                                        <p:cTn id="44" dur="500" fill="hold"/>
                                        <p:tgtEl>
                                          <p:spTgt spid="133125"/>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33130"/>
                                        </p:tgtEl>
                                        <p:attrNameLst>
                                          <p:attrName>style.visibility</p:attrName>
                                        </p:attrNameLst>
                                      </p:cBhvr>
                                      <p:to>
                                        <p:strVal val="visible"/>
                                      </p:to>
                                    </p:set>
                                    <p:anim calcmode="lin" valueType="num">
                                      <p:cBhvr additive="base">
                                        <p:cTn id="49" dur="500" fill="hold"/>
                                        <p:tgtEl>
                                          <p:spTgt spid="133130"/>
                                        </p:tgtEl>
                                        <p:attrNameLst>
                                          <p:attrName>ppt_x</p:attrName>
                                        </p:attrNameLst>
                                      </p:cBhvr>
                                      <p:tavLst>
                                        <p:tav tm="0">
                                          <p:val>
                                            <p:strVal val="0-#ppt_w/2"/>
                                          </p:val>
                                        </p:tav>
                                        <p:tav tm="100000">
                                          <p:val>
                                            <p:strVal val="#ppt_x"/>
                                          </p:val>
                                        </p:tav>
                                      </p:tavLst>
                                    </p:anim>
                                    <p:anim calcmode="lin" valueType="num">
                                      <p:cBhvr additive="base">
                                        <p:cTn id="50" dur="500" fill="hold"/>
                                        <p:tgtEl>
                                          <p:spTgt spid="133130"/>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33126"/>
                                        </p:tgtEl>
                                        <p:attrNameLst>
                                          <p:attrName>style.visibility</p:attrName>
                                        </p:attrNameLst>
                                      </p:cBhvr>
                                      <p:to>
                                        <p:strVal val="visible"/>
                                      </p:to>
                                    </p:set>
                                    <p:anim calcmode="lin" valueType="num">
                                      <p:cBhvr additive="base">
                                        <p:cTn id="55" dur="500" fill="hold"/>
                                        <p:tgtEl>
                                          <p:spTgt spid="133126"/>
                                        </p:tgtEl>
                                        <p:attrNameLst>
                                          <p:attrName>ppt_x</p:attrName>
                                        </p:attrNameLst>
                                      </p:cBhvr>
                                      <p:tavLst>
                                        <p:tav tm="0">
                                          <p:val>
                                            <p:strVal val="0-#ppt_w/2"/>
                                          </p:val>
                                        </p:tav>
                                        <p:tav tm="100000">
                                          <p:val>
                                            <p:strVal val="#ppt_x"/>
                                          </p:val>
                                        </p:tav>
                                      </p:tavLst>
                                    </p:anim>
                                    <p:anim calcmode="lin" valueType="num">
                                      <p:cBhvr additive="base">
                                        <p:cTn id="56" dur="500" fill="hold"/>
                                        <p:tgtEl>
                                          <p:spTgt spid="1331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utoUpdateAnimBg="0"/>
      <p:bldP spid="133123" grpId="0" autoUpdateAnimBg="0"/>
      <p:bldP spid="133124" grpId="0" autoUpdateAnimBg="0"/>
      <p:bldP spid="133125" grpId="0" autoUpdateAnimBg="0"/>
      <p:bldP spid="133126" grpId="0" autoUpdateAnimBg="0"/>
      <p:bldP spid="133127" grpId="0" animBg="1"/>
      <p:bldP spid="133128" grpId="0" animBg="1"/>
      <p:bldP spid="133129" grpId="0" animBg="1"/>
      <p:bldP spid="133130"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r>
              <a:rPr lang="es-CL" sz="3600" b="1" dirty="0">
                <a:solidFill>
                  <a:schemeClr val="tx1">
                    <a:lumMod val="95000"/>
                    <a:lumOff val="5000"/>
                  </a:schemeClr>
                </a:solidFill>
                <a:latin typeface="Myriad Pro"/>
                <a:cs typeface="Arial" charset="0"/>
              </a:rPr>
              <a:t>Función Más Compleja</a:t>
            </a:r>
            <a:endParaRPr lang="es-ES" sz="3600" b="1" dirty="0">
              <a:solidFill>
                <a:schemeClr val="tx1">
                  <a:lumMod val="95000"/>
                  <a:lumOff val="5000"/>
                </a:schemeClr>
              </a:solidFill>
              <a:latin typeface="Myriad Pro"/>
              <a:cs typeface="Arial" charset="0"/>
            </a:endParaRPr>
          </a:p>
        </p:txBody>
      </p:sp>
      <p:sp>
        <p:nvSpPr>
          <p:cNvPr id="28675" name="Rectangle 3" descr="Rectangle: Click to edit Master text styles&#10;Second level&#10;Third level&#10;Fourth level&#10;Fifth level"/>
          <p:cNvSpPr>
            <a:spLocks noGrp="1" noChangeArrowheads="1"/>
          </p:cNvSpPr>
          <p:nvPr>
            <p:ph type="body" idx="1"/>
          </p:nvPr>
        </p:nvSpPr>
        <p:spPr>
          <a:xfrm>
            <a:off x="323528" y="1166018"/>
            <a:ext cx="8229600" cy="4525963"/>
          </a:xfrm>
        </p:spPr>
        <p:txBody>
          <a:bodyPr>
            <a:normAutofit/>
          </a:bodyPr>
          <a:lstStyle/>
          <a:p>
            <a:pPr algn="just" eaLnBrk="1" hangingPunct="1">
              <a:buFont typeface="Wingdings" pitchFamily="2" charset="2"/>
              <a:buNone/>
            </a:pPr>
            <a:r>
              <a:rPr lang="es-CL" dirty="0">
                <a:solidFill>
                  <a:schemeClr val="tx2"/>
                </a:solidFill>
              </a:rPr>
              <a:t>  </a:t>
            </a:r>
            <a:r>
              <a:rPr lang="es-ES" sz="2400" dirty="0">
                <a:solidFill>
                  <a:schemeClr val="tx2"/>
                </a:solidFill>
                <a:latin typeface="Myriad Pro"/>
                <a:ea typeface="+mj-ea"/>
                <a:cs typeface="Arial" charset="0"/>
              </a:rPr>
              <a:t>De estas funciones, </a:t>
            </a:r>
            <a:r>
              <a:rPr lang="es-ES" sz="2400" dirty="0">
                <a:solidFill>
                  <a:schemeClr val="tx2"/>
                </a:solidFill>
                <a:highlight>
                  <a:srgbClr val="FFFF00"/>
                </a:highlight>
                <a:latin typeface="Myriad Pro"/>
                <a:ea typeface="+mj-ea"/>
                <a:cs typeface="Arial" charset="0"/>
              </a:rPr>
              <a:t>la más difícil </a:t>
            </a:r>
            <a:r>
              <a:rPr lang="es-ES" sz="2400" dirty="0">
                <a:solidFill>
                  <a:schemeClr val="tx2"/>
                </a:solidFill>
                <a:latin typeface="Myriad Pro"/>
                <a:ea typeface="+mj-ea"/>
                <a:cs typeface="Arial" charset="0"/>
              </a:rPr>
              <a:t>es la dirección ya que el </a:t>
            </a:r>
            <a:r>
              <a:rPr lang="es-ES" sz="2400" b="1" dirty="0">
                <a:solidFill>
                  <a:schemeClr val="tx2"/>
                </a:solidFill>
                <a:latin typeface="Myriad Pro"/>
                <a:ea typeface="+mj-ea"/>
                <a:cs typeface="Arial" charset="0"/>
              </a:rPr>
              <a:t>administrador debe interactuar </a:t>
            </a:r>
            <a:r>
              <a:rPr lang="es-ES" sz="2400" dirty="0">
                <a:solidFill>
                  <a:schemeClr val="tx2"/>
                </a:solidFill>
                <a:latin typeface="Myriad Pro"/>
                <a:ea typeface="+mj-ea"/>
                <a:cs typeface="Arial" charset="0"/>
              </a:rPr>
              <a:t>con otra gente y no siempre los resultados son percibidos como él quiere, el administrador no puede obligar a las personas a oír las cosas como él desea; </a:t>
            </a:r>
            <a:r>
              <a:rPr lang="es-ES" sz="2400" b="1" dirty="0">
                <a:solidFill>
                  <a:schemeClr val="tx2"/>
                </a:solidFill>
                <a:latin typeface="Myriad Pro"/>
                <a:ea typeface="+mj-ea"/>
                <a:cs typeface="Arial" charset="0"/>
              </a:rPr>
              <a:t>solo con la “retroalimentación” o Fe</a:t>
            </a:r>
            <a:r>
              <a:rPr lang="es-CL" sz="2400" b="1" dirty="0">
                <a:solidFill>
                  <a:schemeClr val="tx2"/>
                </a:solidFill>
                <a:latin typeface="Myriad Pro"/>
                <a:ea typeface="+mj-ea"/>
                <a:cs typeface="Arial" charset="0"/>
              </a:rPr>
              <a:t>e</a:t>
            </a:r>
            <a:r>
              <a:rPr lang="es-ES" sz="2400" b="1" dirty="0">
                <a:solidFill>
                  <a:schemeClr val="tx2"/>
                </a:solidFill>
                <a:latin typeface="Myriad Pro"/>
                <a:ea typeface="+mj-ea"/>
                <a:cs typeface="Arial" charset="0"/>
              </a:rPr>
              <a:t>d Back, se puede saber si los mensajes se recibieron bien o no.</a:t>
            </a:r>
          </a:p>
        </p:txBody>
      </p:sp>
      <p:sp>
        <p:nvSpPr>
          <p:cNvPr id="28678" name="Rectangle 6"/>
          <p:cNvSpPr>
            <a:spLocks noChangeArrowheads="1"/>
          </p:cNvSpPr>
          <p:nvPr/>
        </p:nvSpPr>
        <p:spPr bwMode="auto">
          <a:xfrm>
            <a:off x="3771900" y="2676525"/>
            <a:ext cx="9144000" cy="0"/>
          </a:xfrm>
          <a:prstGeom prst="rect">
            <a:avLst/>
          </a:prstGeom>
          <a:noFill/>
          <a:ln>
            <a:noFill/>
          </a:ln>
          <a:effectLst>
            <a:prstShdw prst="shdw13" dist="53882" dir="13500000">
              <a:schemeClr val="accent1">
                <a:gamma/>
                <a:shade val="60000"/>
                <a:invGamma/>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endParaRPr lang="es-CL"/>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3753774"/>
            <a:ext cx="4104456" cy="282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61310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bldLvl="2"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normAutofit/>
          </a:bodyPr>
          <a:lstStyle/>
          <a:p>
            <a:r>
              <a:rPr lang="es-CL" sz="3600" b="1" dirty="0">
                <a:solidFill>
                  <a:schemeClr val="tx2"/>
                </a:solidFill>
                <a:latin typeface="Myriad Pro"/>
                <a:cs typeface="Arial" charset="0"/>
              </a:rPr>
              <a:t>Función más Importante</a:t>
            </a:r>
            <a:endParaRPr lang="es-ES" sz="3600" b="1" dirty="0">
              <a:solidFill>
                <a:schemeClr val="tx2"/>
              </a:solidFill>
              <a:latin typeface="Myriad Pro"/>
              <a:cs typeface="Arial" charset="0"/>
            </a:endParaRPr>
          </a:p>
        </p:txBody>
      </p:sp>
      <p:sp>
        <p:nvSpPr>
          <p:cNvPr id="68611" name="Rectangle 3" descr="Rectangle: Click to edit Master text styles&#10;Second level&#10;Third level&#10;Fourth level&#10;Fifth level"/>
          <p:cNvSpPr>
            <a:spLocks noGrp="1" noChangeArrowheads="1"/>
          </p:cNvSpPr>
          <p:nvPr>
            <p:ph type="body" idx="1"/>
          </p:nvPr>
        </p:nvSpPr>
        <p:spPr/>
        <p:txBody>
          <a:bodyPr>
            <a:normAutofit/>
          </a:bodyPr>
          <a:lstStyle/>
          <a:p>
            <a:pPr algn="just"/>
            <a:r>
              <a:rPr lang="es-CL" sz="2800" dirty="0">
                <a:solidFill>
                  <a:schemeClr val="tx2"/>
                </a:solidFill>
                <a:highlight>
                  <a:srgbClr val="FFFF00"/>
                </a:highlight>
                <a:latin typeface="Myriad Pro"/>
                <a:ea typeface="+mj-ea"/>
                <a:cs typeface="Arial" charset="0"/>
              </a:rPr>
              <a:t>Planificación</a:t>
            </a:r>
            <a:r>
              <a:rPr lang="es-CL" sz="2800" dirty="0">
                <a:solidFill>
                  <a:schemeClr val="tx2"/>
                </a:solidFill>
                <a:latin typeface="Myriad Pro"/>
                <a:ea typeface="+mj-ea"/>
                <a:cs typeface="Arial" charset="0"/>
              </a:rPr>
              <a:t>, dado su importancia sobre las posteriores gestiones, </a:t>
            </a:r>
            <a:r>
              <a:rPr lang="es-CL" sz="2800" dirty="0">
                <a:solidFill>
                  <a:srgbClr val="FF0000"/>
                </a:solidFill>
                <a:latin typeface="Myriad Pro"/>
                <a:ea typeface="+mj-ea"/>
                <a:cs typeface="Arial" charset="0"/>
              </a:rPr>
              <a:t>sin ella no existe proceso, y evidentemente no hay administración.</a:t>
            </a:r>
            <a:endParaRPr lang="es-ES" sz="2800" dirty="0">
              <a:solidFill>
                <a:srgbClr val="FF0000"/>
              </a:solidFill>
              <a:latin typeface="Myriad Pro"/>
              <a:ea typeface="+mj-ea"/>
              <a:cs typeface="Arial"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0252" y="3068960"/>
            <a:ext cx="4057650"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60274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 calcmode="lin" valueType="num">
                                      <p:cBhvr additive="base">
                                        <p:cTn id="7" dur="500" fill="hold"/>
                                        <p:tgtEl>
                                          <p:spTgt spid="686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a:bodyPr>
          <a:lstStyle/>
          <a:p>
            <a:r>
              <a:rPr lang="es-ES" sz="4000" b="1" dirty="0">
                <a:solidFill>
                  <a:schemeClr val="tx2"/>
                </a:solidFill>
                <a:latin typeface="Myriad Pro"/>
                <a:cs typeface="Arial" charset="0"/>
              </a:rPr>
              <a:t>Ejemplo</a:t>
            </a:r>
          </a:p>
        </p:txBody>
      </p:sp>
      <p:sp>
        <p:nvSpPr>
          <p:cNvPr id="71683" name="Rectangle 3" descr="Rectangle: Click to edit Master text styles&#10;Second level&#10;Third level&#10;Fourth level&#10;Fifth level"/>
          <p:cNvSpPr>
            <a:spLocks noGrp="1" noChangeArrowheads="1"/>
          </p:cNvSpPr>
          <p:nvPr>
            <p:ph type="body" idx="1"/>
          </p:nvPr>
        </p:nvSpPr>
        <p:spPr>
          <a:xfrm>
            <a:off x="457200" y="1124744"/>
            <a:ext cx="8229600" cy="5458618"/>
          </a:xfrm>
        </p:spPr>
        <p:txBody>
          <a:bodyPr>
            <a:normAutofit fontScale="85000" lnSpcReduction="20000"/>
          </a:bodyPr>
          <a:lstStyle/>
          <a:p>
            <a:pPr marL="0" indent="0" algn="just">
              <a:lnSpc>
                <a:spcPct val="120000"/>
              </a:lnSpc>
              <a:buNone/>
            </a:pPr>
            <a:r>
              <a:rPr lang="es-CL" sz="2600" dirty="0">
                <a:solidFill>
                  <a:schemeClr val="tx2"/>
                </a:solidFill>
                <a:latin typeface="Myriad Pro"/>
                <a:ea typeface="+mj-ea"/>
                <a:cs typeface="Arial" charset="0"/>
              </a:rPr>
              <a:t>Supongamos que se </a:t>
            </a:r>
            <a:r>
              <a:rPr lang="es-CL" sz="2600" b="1" dirty="0">
                <a:solidFill>
                  <a:schemeClr val="tx2"/>
                </a:solidFill>
                <a:latin typeface="Myriad Pro"/>
                <a:ea typeface="+mj-ea"/>
                <a:cs typeface="Arial" charset="0"/>
              </a:rPr>
              <a:t>desarrolla</a:t>
            </a:r>
            <a:r>
              <a:rPr lang="es-CL" sz="2600" dirty="0">
                <a:solidFill>
                  <a:schemeClr val="tx2"/>
                </a:solidFill>
                <a:latin typeface="Myriad Pro"/>
                <a:ea typeface="+mj-ea"/>
                <a:cs typeface="Arial" charset="0"/>
              </a:rPr>
              <a:t> cuidadosamente un procedimiento para </a:t>
            </a:r>
            <a:r>
              <a:rPr lang="es-CL" sz="2600" b="1" dirty="0">
                <a:solidFill>
                  <a:schemeClr val="tx2"/>
                </a:solidFill>
                <a:latin typeface="Myriad Pro"/>
                <a:ea typeface="+mj-ea"/>
                <a:cs typeface="Arial" charset="0"/>
              </a:rPr>
              <a:t>el conteo del inventario y se requieren dos empleados para hacer el conteo </a:t>
            </a:r>
            <a:r>
              <a:rPr lang="es-CL" sz="2600" dirty="0">
                <a:solidFill>
                  <a:schemeClr val="tx2"/>
                </a:solidFill>
                <a:highlight>
                  <a:srgbClr val="FFFF00"/>
                </a:highlight>
                <a:latin typeface="Myriad Pro"/>
                <a:ea typeface="+mj-ea"/>
                <a:cs typeface="Arial" charset="0"/>
              </a:rPr>
              <a:t>de manera independiente</a:t>
            </a:r>
            <a:r>
              <a:rPr lang="es-CL" sz="2600" dirty="0">
                <a:solidFill>
                  <a:schemeClr val="tx2"/>
                </a:solidFill>
                <a:latin typeface="Myriad Pro"/>
                <a:ea typeface="+mj-ea"/>
                <a:cs typeface="Arial" charset="0"/>
              </a:rPr>
              <a:t>. </a:t>
            </a:r>
            <a:endParaRPr lang="es-CL" sz="3800" dirty="0">
              <a:solidFill>
                <a:schemeClr val="tx2"/>
              </a:solidFill>
              <a:latin typeface="Myriad Pro"/>
              <a:ea typeface="+mj-ea"/>
              <a:cs typeface="Arial" charset="0"/>
            </a:endParaRPr>
          </a:p>
          <a:p>
            <a:pPr marL="0" indent="0" algn="just">
              <a:lnSpc>
                <a:spcPct val="120000"/>
              </a:lnSpc>
              <a:buNone/>
            </a:pPr>
            <a:r>
              <a:rPr lang="es-CL" sz="2600" b="1" dirty="0">
                <a:solidFill>
                  <a:schemeClr val="tx2"/>
                </a:solidFill>
                <a:latin typeface="Myriad Pro"/>
                <a:ea typeface="+mj-ea"/>
                <a:cs typeface="Arial" charset="0"/>
              </a:rPr>
              <a:t>Si ninguno de los empleados entiende las instrucciones o si ambos no tienen cuidado al hacer el conteo, es probable que el conteo del inventario esté equivocado. </a:t>
            </a:r>
          </a:p>
          <a:p>
            <a:pPr marL="0" indent="0" algn="just">
              <a:lnSpc>
                <a:spcPct val="120000"/>
              </a:lnSpc>
              <a:buNone/>
            </a:pPr>
            <a:endParaRPr lang="es-CL" sz="2600" dirty="0">
              <a:solidFill>
                <a:schemeClr val="tx2"/>
              </a:solidFill>
              <a:latin typeface="Myriad Pro"/>
              <a:ea typeface="+mj-ea"/>
              <a:cs typeface="Arial" charset="0"/>
            </a:endParaRPr>
          </a:p>
          <a:p>
            <a:pPr marL="0" indent="0" algn="just">
              <a:lnSpc>
                <a:spcPct val="120000"/>
              </a:lnSpc>
              <a:buNone/>
            </a:pPr>
            <a:r>
              <a:rPr lang="es-CL" sz="2600" dirty="0">
                <a:solidFill>
                  <a:schemeClr val="tx2"/>
                </a:solidFill>
                <a:latin typeface="Myriad Pro"/>
                <a:ea typeface="+mj-ea"/>
                <a:cs typeface="Arial" charset="0"/>
              </a:rPr>
              <a:t>Incluso si el conteo es correcto, la administración puede pasar por alto el procedimiento y dar instrucciones al empleado para aumentar el conteo de las cantidades con el objetivo de </a:t>
            </a:r>
            <a:r>
              <a:rPr lang="es-CL" sz="2600" b="1" dirty="0">
                <a:solidFill>
                  <a:srgbClr val="FF0000"/>
                </a:solidFill>
                <a:latin typeface="Myriad Pro"/>
                <a:ea typeface="+mj-ea"/>
                <a:cs typeface="Arial" charset="0"/>
              </a:rPr>
              <a:t>mejorar las ganancias reportadas. </a:t>
            </a:r>
          </a:p>
          <a:p>
            <a:pPr marL="0" indent="0" algn="just">
              <a:lnSpc>
                <a:spcPct val="120000"/>
              </a:lnSpc>
              <a:buNone/>
            </a:pPr>
            <a:endParaRPr lang="es-CL" sz="2600" dirty="0">
              <a:solidFill>
                <a:schemeClr val="tx2"/>
              </a:solidFill>
              <a:latin typeface="Myriad Pro"/>
              <a:ea typeface="+mj-ea"/>
              <a:cs typeface="Arial" charset="0"/>
            </a:endParaRPr>
          </a:p>
          <a:p>
            <a:pPr marL="0" indent="0" algn="just">
              <a:lnSpc>
                <a:spcPct val="120000"/>
              </a:lnSpc>
              <a:buNone/>
            </a:pPr>
            <a:r>
              <a:rPr lang="es-CL" sz="2600" b="1" dirty="0">
                <a:solidFill>
                  <a:schemeClr val="tx2"/>
                </a:solidFill>
                <a:highlight>
                  <a:srgbClr val="FFFF00"/>
                </a:highlight>
                <a:latin typeface="Myriad Pro"/>
                <a:ea typeface="+mj-ea"/>
                <a:cs typeface="Arial" charset="0"/>
              </a:rPr>
              <a:t>El hecho de que uno o más empleados roben activos o cometan errores en los registros recibe el nombre de colusión.</a:t>
            </a:r>
          </a:p>
          <a:p>
            <a:pPr algn="just">
              <a:lnSpc>
                <a:spcPct val="90000"/>
              </a:lnSpc>
            </a:pPr>
            <a:endParaRPr lang="es-ES" sz="2800" dirty="0">
              <a:solidFill>
                <a:schemeClr val="tx1">
                  <a:lumMod val="95000"/>
                  <a:lumOff val="5000"/>
                </a:schemeClr>
              </a:solidFill>
            </a:endParaRPr>
          </a:p>
        </p:txBody>
      </p:sp>
    </p:spTree>
    <p:extLst>
      <p:ext uri="{BB962C8B-B14F-4D97-AF65-F5344CB8AC3E}">
        <p14:creationId xmlns:p14="http://schemas.microsoft.com/office/powerpoint/2010/main" val="331509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2436" y="236337"/>
            <a:ext cx="7886700" cy="1325563"/>
          </a:xfrm>
        </p:spPr>
        <p:txBody>
          <a:bodyPr>
            <a:normAutofit/>
          </a:bodyPr>
          <a:lstStyle/>
          <a:p>
            <a:pPr algn="ctr"/>
            <a:r>
              <a:rPr lang="es-CL" sz="4000" b="1" dirty="0">
                <a:solidFill>
                  <a:schemeClr val="tx2"/>
                </a:solidFill>
                <a:latin typeface="Myriad Pro" panose="020B0503030403020204" pitchFamily="34" charset="0"/>
              </a:rPr>
              <a:t>Calidad</a:t>
            </a:r>
          </a:p>
        </p:txBody>
      </p:sp>
      <p:sp>
        <p:nvSpPr>
          <p:cNvPr id="4" name="Rectángulo 3"/>
          <p:cNvSpPr/>
          <p:nvPr/>
        </p:nvSpPr>
        <p:spPr>
          <a:xfrm>
            <a:off x="641530" y="1445991"/>
            <a:ext cx="8034429" cy="3970318"/>
          </a:xfrm>
          <a:prstGeom prst="rect">
            <a:avLst/>
          </a:prstGeom>
        </p:spPr>
        <p:txBody>
          <a:bodyPr wrap="square">
            <a:spAutoFit/>
          </a:bodyPr>
          <a:lstStyle/>
          <a:p>
            <a:pPr marL="342900" lvl="1" indent="-342900" algn="just">
              <a:buFont typeface="Wingdings" panose="05000000000000000000" pitchFamily="2" charset="2"/>
              <a:buChar char="ü"/>
            </a:pPr>
            <a:r>
              <a:rPr lang="es-CL" sz="2400" dirty="0">
                <a:solidFill>
                  <a:schemeClr val="tx2"/>
                </a:solidFill>
                <a:latin typeface="Myriad Pro" panose="020B0503030403020204" pitchFamily="34" charset="0"/>
              </a:rPr>
              <a:t>El producto – servicio </a:t>
            </a:r>
            <a:r>
              <a:rPr lang="es-CL" sz="2400" b="1" dirty="0">
                <a:solidFill>
                  <a:schemeClr val="tx2"/>
                </a:solidFill>
                <a:latin typeface="Myriad Pro" panose="020B0503030403020204" pitchFamily="34" charset="0"/>
              </a:rPr>
              <a:t>cumpla</a:t>
            </a:r>
            <a:r>
              <a:rPr lang="es-CL" sz="2400" dirty="0">
                <a:solidFill>
                  <a:schemeClr val="tx2"/>
                </a:solidFill>
                <a:latin typeface="Myriad Pro" panose="020B0503030403020204" pitchFamily="34" charset="0"/>
              </a:rPr>
              <a:t> con las </a:t>
            </a:r>
            <a:r>
              <a:rPr lang="es-CL" sz="2400" b="1" dirty="0">
                <a:solidFill>
                  <a:schemeClr val="tx2"/>
                </a:solidFill>
                <a:latin typeface="Myriad Pro" panose="020B0503030403020204" pitchFamily="34" charset="0"/>
              </a:rPr>
              <a:t>especificaciones de diseño</a:t>
            </a:r>
            <a:r>
              <a:rPr lang="es-CL" sz="2400" dirty="0">
                <a:solidFill>
                  <a:schemeClr val="tx2"/>
                </a:solidFill>
                <a:latin typeface="Myriad Pro" panose="020B0503030403020204" pitchFamily="34" charset="0"/>
              </a:rPr>
              <a:t> o para lo cual fue diseñado.</a:t>
            </a:r>
          </a:p>
          <a:p>
            <a:pPr marL="342900" lvl="1" indent="-342900" algn="just">
              <a:buFont typeface="Wingdings" panose="05000000000000000000" pitchFamily="2" charset="2"/>
              <a:buChar char="ü"/>
            </a:pPr>
            <a:endParaRPr lang="es-CL" sz="2400" dirty="0">
              <a:solidFill>
                <a:schemeClr val="tx2"/>
              </a:solidFill>
              <a:latin typeface="Myriad Pro" panose="020B0503030403020204" pitchFamily="34" charset="0"/>
            </a:endParaRPr>
          </a:p>
          <a:p>
            <a:pPr marL="342900" lvl="1" indent="-342900" algn="just">
              <a:buFont typeface="Wingdings" panose="05000000000000000000" pitchFamily="2" charset="2"/>
              <a:buChar char="ü"/>
            </a:pPr>
            <a:r>
              <a:rPr lang="es-CL" sz="2400" dirty="0">
                <a:solidFill>
                  <a:schemeClr val="tx2"/>
                </a:solidFill>
                <a:latin typeface="Myriad Pro" panose="020B0503030403020204" pitchFamily="34" charset="0"/>
              </a:rPr>
              <a:t>Certificación: se </a:t>
            </a:r>
            <a:r>
              <a:rPr lang="es-CL" sz="2400" b="1" dirty="0">
                <a:solidFill>
                  <a:schemeClr val="tx2"/>
                </a:solidFill>
                <a:latin typeface="Myriad Pro" panose="020B0503030403020204" pitchFamily="34" charset="0"/>
              </a:rPr>
              <a:t>Garantiza por Escrito </a:t>
            </a:r>
            <a:r>
              <a:rPr lang="es-CL" sz="2400" dirty="0">
                <a:solidFill>
                  <a:schemeClr val="tx2"/>
                </a:solidFill>
                <a:latin typeface="Myriad Pro" panose="020B0503030403020204" pitchFamily="34" charset="0"/>
              </a:rPr>
              <a:t>esta </a:t>
            </a:r>
            <a:r>
              <a:rPr lang="es-CL" sz="2400" b="1" dirty="0">
                <a:solidFill>
                  <a:schemeClr val="tx2"/>
                </a:solidFill>
                <a:latin typeface="Myriad Pro" panose="020B0503030403020204" pitchFamily="34" charset="0"/>
              </a:rPr>
              <a:t>conforme a los requisitos especificados.</a:t>
            </a:r>
          </a:p>
          <a:p>
            <a:pPr marL="342900" lvl="1" indent="-342900" algn="just">
              <a:buFont typeface="Wingdings" panose="05000000000000000000" pitchFamily="2" charset="2"/>
              <a:buChar char="ü"/>
            </a:pPr>
            <a:endParaRPr lang="es-CL" sz="2400" dirty="0">
              <a:solidFill>
                <a:schemeClr val="tx2"/>
              </a:solidFill>
              <a:latin typeface="Myriad Pro" panose="020B0503030403020204" pitchFamily="34" charset="0"/>
            </a:endParaRPr>
          </a:p>
          <a:p>
            <a:pPr marL="342900" lvl="1" indent="-342900" algn="just">
              <a:buFont typeface="Wingdings" panose="05000000000000000000" pitchFamily="2" charset="2"/>
              <a:buChar char="ü"/>
            </a:pPr>
            <a:r>
              <a:rPr lang="es-CL" sz="2400" dirty="0">
                <a:solidFill>
                  <a:schemeClr val="tx2"/>
                </a:solidFill>
                <a:latin typeface="Myriad Pro" panose="020B0503030403020204" pitchFamily="34" charset="0"/>
              </a:rPr>
              <a:t>Acreditación: </a:t>
            </a:r>
            <a:r>
              <a:rPr lang="es-CL" sz="2400" b="1" dirty="0">
                <a:solidFill>
                  <a:schemeClr val="tx2"/>
                </a:solidFill>
                <a:latin typeface="Myriad Pro" panose="020B0503030403020204" pitchFamily="34" charset="0"/>
              </a:rPr>
              <a:t>Cumplimiento de requisitos</a:t>
            </a:r>
            <a:r>
              <a:rPr lang="es-CL" sz="2400" dirty="0">
                <a:solidFill>
                  <a:schemeClr val="tx2"/>
                </a:solidFill>
                <a:latin typeface="Myriad Pro" panose="020B0503030403020204" pitchFamily="34" charset="0"/>
              </a:rPr>
              <a:t> bajo un </a:t>
            </a:r>
            <a:r>
              <a:rPr lang="es-CL" sz="2400" b="1" dirty="0">
                <a:solidFill>
                  <a:schemeClr val="tx2"/>
                </a:solidFill>
                <a:latin typeface="Myriad Pro" panose="020B0503030403020204" pitchFamily="34" charset="0"/>
              </a:rPr>
              <a:t>estándar o norma.</a:t>
            </a:r>
          </a:p>
          <a:p>
            <a:pPr marL="0" lvl="1" algn="just"/>
            <a:endParaRPr lang="es-CL" sz="2000" dirty="0">
              <a:latin typeface="Myriad Pro" panose="020B0503030403020204" pitchFamily="34" charset="0"/>
            </a:endParaRPr>
          </a:p>
          <a:p>
            <a:pPr algn="just"/>
            <a:endParaRPr lang="es-CL" sz="2000" dirty="0">
              <a:latin typeface="Myriad Pro" panose="020B0503030403020204" pitchFamily="34" charset="0"/>
            </a:endParaRPr>
          </a:p>
          <a:p>
            <a:pPr algn="just"/>
            <a:endParaRPr lang="es-CL" sz="2000" dirty="0">
              <a:latin typeface="Myriad Pro" panose="020B0503030403020204" pitchFamily="34"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0793" y="5046192"/>
            <a:ext cx="3163982" cy="1811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7886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756592" y="404664"/>
            <a:ext cx="8229600" cy="1143000"/>
          </a:xfrm>
        </p:spPr>
        <p:txBody>
          <a:bodyPr>
            <a:normAutofit/>
          </a:bodyPr>
          <a:lstStyle/>
          <a:p>
            <a:pPr algn="ctr"/>
            <a:r>
              <a:rPr lang="es-ES" sz="3600" b="1" dirty="0">
                <a:solidFill>
                  <a:schemeClr val="tx2"/>
                </a:solidFill>
                <a:latin typeface="Myriad Pro"/>
                <a:cs typeface="Arial" charset="0"/>
              </a:rPr>
              <a:t>El Concepto de “</a:t>
            </a:r>
            <a:r>
              <a:rPr lang="es-ES" sz="3600" b="1" dirty="0">
                <a:solidFill>
                  <a:schemeClr val="tx2"/>
                </a:solidFill>
                <a:highlight>
                  <a:srgbClr val="FFFF00"/>
                </a:highlight>
                <a:latin typeface="Myriad Pro"/>
                <a:cs typeface="Arial" charset="0"/>
              </a:rPr>
              <a:t>Riesgo</a:t>
            </a:r>
            <a:r>
              <a:rPr lang="es-ES" sz="3600" b="1" dirty="0">
                <a:solidFill>
                  <a:schemeClr val="tx2"/>
                </a:solidFill>
                <a:latin typeface="Myriad Pro"/>
                <a:cs typeface="Arial" charset="0"/>
              </a:rPr>
              <a:t>”</a:t>
            </a:r>
          </a:p>
        </p:txBody>
      </p:sp>
      <p:sp>
        <p:nvSpPr>
          <p:cNvPr id="71683" name="Rectangle 3" descr="Rectangle: Click to edit Master text styles&#10;Second level&#10;Third level&#10;Fourth level&#10;Fifth level"/>
          <p:cNvSpPr>
            <a:spLocks noGrp="1" noChangeArrowheads="1"/>
          </p:cNvSpPr>
          <p:nvPr>
            <p:ph type="body" idx="1"/>
          </p:nvPr>
        </p:nvSpPr>
        <p:spPr>
          <a:xfrm>
            <a:off x="415777" y="2298025"/>
            <a:ext cx="8229600" cy="3075192"/>
          </a:xfrm>
        </p:spPr>
        <p:txBody>
          <a:bodyPr>
            <a:normAutofit/>
          </a:bodyPr>
          <a:lstStyle/>
          <a:p>
            <a:pPr algn="just">
              <a:lnSpc>
                <a:spcPct val="80000"/>
              </a:lnSpc>
            </a:pPr>
            <a:r>
              <a:rPr lang="es-CL" sz="2400" dirty="0">
                <a:solidFill>
                  <a:schemeClr val="tx2"/>
                </a:solidFill>
                <a:latin typeface="Myriad Pro"/>
                <a:ea typeface="+mj-ea"/>
                <a:cs typeface="Arial" charset="0"/>
              </a:rPr>
              <a:t>Se puede definir como: “</a:t>
            </a:r>
            <a:r>
              <a:rPr lang="es-CL" sz="2400" b="1" dirty="0">
                <a:solidFill>
                  <a:schemeClr val="tx2"/>
                </a:solidFill>
                <a:highlight>
                  <a:srgbClr val="FFFF00"/>
                </a:highlight>
                <a:latin typeface="Myriad Pro"/>
                <a:ea typeface="+mj-ea"/>
                <a:cs typeface="Arial" charset="0"/>
              </a:rPr>
              <a:t>Probabilidad de ocurrencia de un evento no deseado o inesperado</a:t>
            </a:r>
            <a:r>
              <a:rPr lang="es-CL" sz="2400" b="1" dirty="0">
                <a:solidFill>
                  <a:schemeClr val="tx2"/>
                </a:solidFill>
                <a:latin typeface="Myriad Pro"/>
                <a:ea typeface="+mj-ea"/>
                <a:cs typeface="Arial" charset="0"/>
              </a:rPr>
              <a:t>, que puede producir </a:t>
            </a:r>
            <a:r>
              <a:rPr lang="es-CL" sz="2400" b="1" dirty="0">
                <a:solidFill>
                  <a:schemeClr val="tx2"/>
                </a:solidFill>
                <a:highlight>
                  <a:srgbClr val="FFFF00"/>
                </a:highlight>
                <a:latin typeface="Myriad Pro"/>
                <a:ea typeface="+mj-ea"/>
                <a:cs typeface="Arial" charset="0"/>
              </a:rPr>
              <a:t>pérdida</a:t>
            </a:r>
            <a:r>
              <a:rPr lang="es-CL" sz="2400" b="1" dirty="0">
                <a:solidFill>
                  <a:schemeClr val="tx2"/>
                </a:solidFill>
                <a:latin typeface="Myriad Pro"/>
                <a:ea typeface="+mj-ea"/>
                <a:cs typeface="Arial" charset="0"/>
              </a:rPr>
              <a:t> (económica, de valores, imagen), produciendo </a:t>
            </a:r>
            <a:r>
              <a:rPr lang="es-CL" sz="2400" b="1" dirty="0">
                <a:solidFill>
                  <a:srgbClr val="FF0000"/>
                </a:solidFill>
                <a:latin typeface="Myriad Pro"/>
                <a:ea typeface="+mj-ea"/>
                <a:cs typeface="Arial" charset="0"/>
              </a:rPr>
              <a:t>impacto adverso sobre las ganancias o el capital. “</a:t>
            </a:r>
          </a:p>
          <a:p>
            <a:pPr marL="0" indent="0" algn="just">
              <a:lnSpc>
                <a:spcPct val="80000"/>
              </a:lnSpc>
              <a:buNone/>
            </a:pPr>
            <a:endParaRPr lang="es-CL" sz="2400" b="1" dirty="0">
              <a:solidFill>
                <a:schemeClr val="tx2"/>
              </a:solidFill>
              <a:latin typeface="Myriad Pro"/>
              <a:ea typeface="+mj-ea"/>
              <a:cs typeface="Arial" charset="0"/>
            </a:endParaRPr>
          </a:p>
          <a:p>
            <a:pPr algn="just">
              <a:lnSpc>
                <a:spcPct val="80000"/>
              </a:lnSpc>
            </a:pPr>
            <a:r>
              <a:rPr lang="es-CL" sz="2400" dirty="0">
                <a:solidFill>
                  <a:schemeClr val="tx2"/>
                </a:solidFill>
                <a:latin typeface="Myriad Pro"/>
                <a:ea typeface="+mj-ea"/>
                <a:cs typeface="Arial" charset="0"/>
              </a:rPr>
              <a:t>El </a:t>
            </a:r>
            <a:r>
              <a:rPr lang="es-CL" sz="2400" dirty="0">
                <a:solidFill>
                  <a:schemeClr val="tx2"/>
                </a:solidFill>
                <a:highlight>
                  <a:srgbClr val="FFFF00"/>
                </a:highlight>
                <a:latin typeface="Myriad Pro"/>
                <a:ea typeface="+mj-ea"/>
                <a:cs typeface="Arial" charset="0"/>
              </a:rPr>
              <a:t>sistema de gestión de calidad busca minimizar o mitigar el error</a:t>
            </a:r>
            <a:r>
              <a:rPr lang="es-CL" sz="2400" dirty="0">
                <a:solidFill>
                  <a:schemeClr val="tx2"/>
                </a:solidFill>
                <a:latin typeface="Myriad Pro"/>
                <a:ea typeface="+mj-ea"/>
                <a:cs typeface="Arial" charset="0"/>
              </a:rPr>
              <a:t>, </a:t>
            </a:r>
            <a:r>
              <a:rPr lang="es-CL" sz="2400" b="1" dirty="0">
                <a:solidFill>
                  <a:schemeClr val="tx2"/>
                </a:solidFill>
                <a:latin typeface="Myriad Pro"/>
                <a:ea typeface="+mj-ea"/>
                <a:cs typeface="Arial" charset="0"/>
              </a:rPr>
              <a:t>pero lamentablemente no es posible de eliminar.</a:t>
            </a:r>
          </a:p>
        </p:txBody>
      </p:sp>
      <p:sp>
        <p:nvSpPr>
          <p:cNvPr id="71684" name="Rectangle 4"/>
          <p:cNvSpPr>
            <a:spLocks noChangeArrowheads="1"/>
          </p:cNvSpPr>
          <p:nvPr/>
        </p:nvSpPr>
        <p:spPr bwMode="auto">
          <a:xfrm>
            <a:off x="4048125" y="2843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L"/>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136" y="58232"/>
            <a:ext cx="2267744" cy="1967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26282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a:bodyPr>
          <a:lstStyle/>
          <a:p>
            <a:r>
              <a:rPr lang="es-ES" sz="3600" b="1" dirty="0">
                <a:solidFill>
                  <a:schemeClr val="tx2"/>
                </a:solidFill>
                <a:latin typeface="Myriad Pro"/>
                <a:cs typeface="Arial" charset="0"/>
              </a:rPr>
              <a:t>Objetivos de Control</a:t>
            </a:r>
          </a:p>
        </p:txBody>
      </p:sp>
      <p:sp>
        <p:nvSpPr>
          <p:cNvPr id="71683" name="Rectangle 3" descr="Rectangle: Click to edit Master text styles&#10;Second level&#10;Third level&#10;Fourth level&#10;Fifth level"/>
          <p:cNvSpPr>
            <a:spLocks noGrp="1" noChangeArrowheads="1"/>
          </p:cNvSpPr>
          <p:nvPr>
            <p:ph type="body" idx="1"/>
          </p:nvPr>
        </p:nvSpPr>
        <p:spPr>
          <a:xfrm>
            <a:off x="390525" y="1788612"/>
            <a:ext cx="8229600" cy="4525963"/>
          </a:xfrm>
        </p:spPr>
        <p:txBody>
          <a:bodyPr>
            <a:normAutofit/>
          </a:bodyPr>
          <a:lstStyle/>
          <a:p>
            <a:pPr algn="just">
              <a:buFont typeface="+mj-lt"/>
              <a:buAutoNum type="arabicPeriod"/>
            </a:pPr>
            <a:r>
              <a:rPr lang="es-CL" sz="1800" b="1" dirty="0">
                <a:solidFill>
                  <a:schemeClr val="tx2"/>
                </a:solidFill>
                <a:highlight>
                  <a:srgbClr val="FFFF00"/>
                </a:highlight>
                <a:latin typeface="Myriad Pro"/>
                <a:ea typeface="+mj-ea"/>
                <a:cs typeface="Arial" charset="0"/>
              </a:rPr>
              <a:t>Confiabilidad de los informes.</a:t>
            </a:r>
            <a:r>
              <a:rPr lang="es-CL" sz="1800" dirty="0">
                <a:solidFill>
                  <a:schemeClr val="tx2"/>
                </a:solidFill>
                <a:highlight>
                  <a:srgbClr val="FFFF00"/>
                </a:highlight>
                <a:latin typeface="Myriad Pro"/>
                <a:ea typeface="+mj-ea"/>
                <a:cs typeface="Arial" charset="0"/>
              </a:rPr>
              <a:t> </a:t>
            </a:r>
            <a:r>
              <a:rPr lang="es-CL" sz="1800" dirty="0">
                <a:solidFill>
                  <a:schemeClr val="tx2"/>
                </a:solidFill>
                <a:latin typeface="Myriad Pro"/>
                <a:ea typeface="+mj-ea"/>
                <a:cs typeface="Arial" charset="0"/>
              </a:rPr>
              <a:t>El objetivo del control efectivo sobre los informes es cumplir con las responsabilidades.</a:t>
            </a:r>
          </a:p>
          <a:p>
            <a:pPr algn="just">
              <a:buFont typeface="+mj-lt"/>
              <a:buAutoNum type="arabicPeriod"/>
            </a:pPr>
            <a:endParaRPr lang="es-CL" sz="1800" dirty="0">
              <a:solidFill>
                <a:schemeClr val="tx2"/>
              </a:solidFill>
              <a:latin typeface="Myriad Pro"/>
              <a:ea typeface="+mj-ea"/>
              <a:cs typeface="Arial" charset="0"/>
            </a:endParaRPr>
          </a:p>
          <a:p>
            <a:pPr algn="just">
              <a:buFont typeface="+mj-lt"/>
              <a:buAutoNum type="arabicPeriod"/>
            </a:pPr>
            <a:r>
              <a:rPr lang="es-CL" sz="1800" b="1" dirty="0">
                <a:solidFill>
                  <a:schemeClr val="tx2"/>
                </a:solidFill>
                <a:highlight>
                  <a:srgbClr val="FFFF00"/>
                </a:highlight>
                <a:latin typeface="Myriad Pro"/>
                <a:ea typeface="+mj-ea"/>
                <a:cs typeface="Arial" charset="0"/>
              </a:rPr>
              <a:t>Eficiencia y eficacia de las operaciones.</a:t>
            </a:r>
            <a:r>
              <a:rPr lang="es-CL" sz="1800" dirty="0">
                <a:solidFill>
                  <a:schemeClr val="tx2"/>
                </a:solidFill>
                <a:highlight>
                  <a:srgbClr val="FFFF00"/>
                </a:highlight>
                <a:latin typeface="Myriad Pro"/>
                <a:ea typeface="+mj-ea"/>
                <a:cs typeface="Arial" charset="0"/>
              </a:rPr>
              <a:t> </a:t>
            </a:r>
            <a:r>
              <a:rPr lang="es-CL" sz="1800" dirty="0">
                <a:solidFill>
                  <a:schemeClr val="tx2"/>
                </a:solidFill>
                <a:latin typeface="Myriad Pro"/>
                <a:ea typeface="+mj-ea"/>
                <a:cs typeface="Arial" charset="0"/>
              </a:rPr>
              <a:t>Un objetivo importante de estos controles es la </a:t>
            </a:r>
            <a:r>
              <a:rPr lang="es-CL" sz="1800" i="1" dirty="0">
                <a:solidFill>
                  <a:schemeClr val="tx2"/>
                </a:solidFill>
                <a:highlight>
                  <a:srgbClr val="FFFF00"/>
                </a:highlight>
                <a:latin typeface="Myriad Pro"/>
                <a:ea typeface="+mj-ea"/>
                <a:cs typeface="Arial" charset="0"/>
              </a:rPr>
              <a:t>información precisa de las operaciones </a:t>
            </a:r>
            <a:r>
              <a:rPr lang="es-CL" sz="1800" dirty="0">
                <a:solidFill>
                  <a:schemeClr val="tx2"/>
                </a:solidFill>
                <a:latin typeface="Myriad Pro"/>
                <a:ea typeface="+mj-ea"/>
                <a:cs typeface="Arial" charset="0"/>
              </a:rPr>
              <a:t>de la empresa para tomar decisiones.</a:t>
            </a:r>
          </a:p>
          <a:p>
            <a:pPr algn="just">
              <a:buFont typeface="+mj-lt"/>
              <a:buAutoNum type="arabicPeriod"/>
            </a:pPr>
            <a:endParaRPr lang="es-CL" sz="1800" dirty="0">
              <a:solidFill>
                <a:schemeClr val="tx2"/>
              </a:solidFill>
              <a:latin typeface="Myriad Pro"/>
              <a:ea typeface="+mj-ea"/>
              <a:cs typeface="Arial" charset="0"/>
            </a:endParaRPr>
          </a:p>
          <a:p>
            <a:pPr algn="just">
              <a:buFont typeface="+mj-lt"/>
              <a:buAutoNum type="arabicPeriod"/>
            </a:pPr>
            <a:r>
              <a:rPr lang="es-CL" sz="1800" b="1" dirty="0">
                <a:solidFill>
                  <a:schemeClr val="tx2"/>
                </a:solidFill>
                <a:highlight>
                  <a:srgbClr val="FFFF00"/>
                </a:highlight>
                <a:latin typeface="Myriad Pro"/>
                <a:ea typeface="+mj-ea"/>
                <a:cs typeface="Arial" charset="0"/>
              </a:rPr>
              <a:t>Cumplimiento con las leyes y reglamentos</a:t>
            </a:r>
            <a:r>
              <a:rPr lang="es-CL" sz="1800" b="1" dirty="0">
                <a:solidFill>
                  <a:schemeClr val="tx2"/>
                </a:solidFill>
                <a:latin typeface="Myriad Pro"/>
                <a:ea typeface="+mj-ea"/>
                <a:cs typeface="Arial" charset="0"/>
              </a:rPr>
              <a:t>. </a:t>
            </a:r>
            <a:r>
              <a:rPr lang="es-CL" sz="1800" dirty="0">
                <a:solidFill>
                  <a:schemeClr val="tx2"/>
                </a:solidFill>
                <a:latin typeface="Myriad Pro"/>
                <a:ea typeface="+mj-ea"/>
                <a:cs typeface="Arial" charset="0"/>
              </a:rPr>
              <a:t>La normativa de control interno requiere que todas las compañías emitan un informe referente a la </a:t>
            </a:r>
            <a:r>
              <a:rPr lang="es-CL" sz="1800" i="1" dirty="0">
                <a:solidFill>
                  <a:schemeClr val="tx2"/>
                </a:solidFill>
                <a:latin typeface="Myriad Pro"/>
                <a:ea typeface="+mj-ea"/>
                <a:cs typeface="Arial" charset="0"/>
              </a:rPr>
              <a:t>eficacia de la operación del control </a:t>
            </a:r>
            <a:r>
              <a:rPr lang="es-CL" sz="1800" dirty="0">
                <a:solidFill>
                  <a:schemeClr val="tx2"/>
                </a:solidFill>
                <a:latin typeface="Myriad Pro"/>
                <a:ea typeface="+mj-ea"/>
                <a:cs typeface="Arial" charset="0"/>
              </a:rPr>
              <a:t>sobre los informes.</a:t>
            </a:r>
          </a:p>
          <a:p>
            <a:pPr marL="0" indent="0" algn="just">
              <a:buNone/>
            </a:pPr>
            <a:endParaRPr lang="es-CL" sz="1600" dirty="0">
              <a:solidFill>
                <a:schemeClr val="tx1">
                  <a:lumMod val="95000"/>
                  <a:lumOff val="5000"/>
                </a:schemeClr>
              </a:solidFill>
              <a:latin typeface="Myriad Pro"/>
              <a:ea typeface="+mj-ea"/>
              <a:cs typeface="Arial"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4941168"/>
            <a:ext cx="2850725" cy="2174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8456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a:bodyPr>
          <a:lstStyle/>
          <a:p>
            <a:r>
              <a:rPr lang="es-ES" sz="3600" b="1" dirty="0">
                <a:solidFill>
                  <a:schemeClr val="tx2"/>
                </a:solidFill>
                <a:latin typeface="Myriad Pro"/>
                <a:cs typeface="Arial" charset="0"/>
              </a:rPr>
              <a:t>Plan de Organización</a:t>
            </a:r>
          </a:p>
        </p:txBody>
      </p:sp>
      <p:sp>
        <p:nvSpPr>
          <p:cNvPr id="71683" name="Rectangle 3" descr="Rectangle: Click to edit Master text styles&#10;Second level&#10;Third level&#10;Fourth level&#10;Fifth level"/>
          <p:cNvSpPr>
            <a:spLocks noGrp="1" noChangeArrowheads="1"/>
          </p:cNvSpPr>
          <p:nvPr>
            <p:ph type="body" idx="1"/>
          </p:nvPr>
        </p:nvSpPr>
        <p:spPr>
          <a:xfrm>
            <a:off x="393740" y="1412776"/>
            <a:ext cx="8229600" cy="4525963"/>
          </a:xfrm>
        </p:spPr>
        <p:txBody>
          <a:bodyPr>
            <a:normAutofit/>
          </a:bodyPr>
          <a:lstStyle/>
          <a:p>
            <a:pPr marL="0" indent="0" algn="just">
              <a:lnSpc>
                <a:spcPct val="90000"/>
              </a:lnSpc>
              <a:buNone/>
            </a:pPr>
            <a:r>
              <a:rPr lang="es-CL" sz="2000" dirty="0">
                <a:solidFill>
                  <a:schemeClr val="tx2"/>
                </a:solidFill>
                <a:latin typeface="Myriad Pro"/>
                <a:ea typeface="+mj-ea"/>
                <a:cs typeface="Arial" charset="0"/>
              </a:rPr>
              <a:t>La estructura organizativa puede variar de acuerdo: </a:t>
            </a:r>
          </a:p>
          <a:p>
            <a:pPr marL="0" indent="0" algn="just">
              <a:lnSpc>
                <a:spcPct val="90000"/>
              </a:lnSpc>
              <a:buNone/>
            </a:pPr>
            <a:endParaRPr lang="es-CL" sz="2000" dirty="0">
              <a:solidFill>
                <a:schemeClr val="tx2"/>
              </a:solidFill>
              <a:latin typeface="Myriad Pro"/>
              <a:ea typeface="+mj-ea"/>
              <a:cs typeface="Arial" charset="0"/>
            </a:endParaRPr>
          </a:p>
          <a:p>
            <a:pPr algn="just">
              <a:lnSpc>
                <a:spcPct val="90000"/>
              </a:lnSpc>
            </a:pPr>
            <a:r>
              <a:rPr lang="es-CL" sz="2000" dirty="0">
                <a:solidFill>
                  <a:schemeClr val="tx2"/>
                </a:solidFill>
                <a:latin typeface="Myriad Pro"/>
                <a:ea typeface="+mj-ea"/>
                <a:cs typeface="Arial" charset="0"/>
              </a:rPr>
              <a:t>Tamaño de la empresa. </a:t>
            </a:r>
          </a:p>
          <a:p>
            <a:pPr algn="just">
              <a:lnSpc>
                <a:spcPct val="90000"/>
              </a:lnSpc>
            </a:pPr>
            <a:r>
              <a:rPr lang="es-CL" sz="2000" dirty="0">
                <a:solidFill>
                  <a:schemeClr val="tx2"/>
                </a:solidFill>
                <a:latin typeface="Myriad Pro"/>
                <a:ea typeface="+mj-ea"/>
                <a:cs typeface="Arial" charset="0"/>
              </a:rPr>
              <a:t>Actividades.</a:t>
            </a:r>
          </a:p>
          <a:p>
            <a:pPr algn="just">
              <a:lnSpc>
                <a:spcPct val="90000"/>
              </a:lnSpc>
            </a:pPr>
            <a:r>
              <a:rPr lang="es-CL" sz="2000" dirty="0">
                <a:solidFill>
                  <a:schemeClr val="tx2"/>
                </a:solidFill>
                <a:latin typeface="Myriad Pro"/>
                <a:ea typeface="+mj-ea"/>
                <a:cs typeface="Arial" charset="0"/>
              </a:rPr>
              <a:t>Localización geográfica, </a:t>
            </a:r>
          </a:p>
          <a:p>
            <a:pPr algn="just">
              <a:lnSpc>
                <a:spcPct val="90000"/>
              </a:lnSpc>
            </a:pPr>
            <a:r>
              <a:rPr lang="es-CL" sz="2000" dirty="0">
                <a:solidFill>
                  <a:schemeClr val="tx2"/>
                </a:solidFill>
                <a:latin typeface="Myriad Pro"/>
                <a:ea typeface="+mj-ea"/>
                <a:cs typeface="Arial" charset="0"/>
              </a:rPr>
              <a:t>Grado de integración con otros entes</a:t>
            </a:r>
            <a:r>
              <a:rPr lang="es-CL" sz="2800" dirty="0">
                <a:solidFill>
                  <a:schemeClr val="tx2"/>
                </a:solidFill>
                <a:latin typeface="Myriad Pro"/>
                <a:ea typeface="+mj-ea"/>
                <a:cs typeface="Arial" charset="0"/>
              </a:rPr>
              <a:t>. </a:t>
            </a:r>
          </a:p>
          <a:p>
            <a:pPr algn="just">
              <a:lnSpc>
                <a:spcPct val="90000"/>
              </a:lnSpc>
            </a:pPr>
            <a:endParaRPr lang="es-ES" sz="2800" dirty="0"/>
          </a:p>
          <a:p>
            <a:pPr algn="just">
              <a:lnSpc>
                <a:spcPct val="90000"/>
              </a:lnSpc>
            </a:pPr>
            <a:endParaRPr lang="es-ES" sz="2800" dirty="0"/>
          </a:p>
          <a:p>
            <a:pPr algn="just">
              <a:lnSpc>
                <a:spcPct val="90000"/>
              </a:lnSpc>
            </a:pPr>
            <a:endParaRPr lang="es-ES" sz="2800" dirty="0"/>
          </a:p>
        </p:txBody>
      </p:sp>
      <p:sp>
        <p:nvSpPr>
          <p:cNvPr id="71684" name="Rectangle 4"/>
          <p:cNvSpPr>
            <a:spLocks noChangeArrowheads="1"/>
          </p:cNvSpPr>
          <p:nvPr/>
        </p:nvSpPr>
        <p:spPr bwMode="auto">
          <a:xfrm>
            <a:off x="4048125" y="2843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L"/>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4268788"/>
            <a:ext cx="3154134" cy="2227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91770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2"/>
          </p:nvPr>
        </p:nvSpPr>
        <p:spPr/>
        <p:txBody>
          <a:bodyPr/>
          <a:lstStyle/>
          <a:p>
            <a:fld id="{DDDDB57D-F179-4F10-9E55-08AF131E629D}" type="slidenum">
              <a:rPr lang="es-CL" smtClean="0"/>
              <a:t>43</a:t>
            </a:fld>
            <a:endParaRPr lang="es-CL"/>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838" y="400050"/>
            <a:ext cx="3362325"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8436" y="4007623"/>
            <a:ext cx="2586409" cy="2421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4056384"/>
            <a:ext cx="3203078" cy="2323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55311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533400" y="476672"/>
            <a:ext cx="7854696" cy="6120680"/>
          </a:xfrm>
        </p:spPr>
        <p:txBody>
          <a:bodyPr/>
          <a:lstStyle/>
          <a:p>
            <a:r>
              <a:rPr lang="es-CL" sz="2800" b="1" dirty="0">
                <a:solidFill>
                  <a:schemeClr val="tx2"/>
                </a:solidFill>
                <a:latin typeface="Arial Narrow" panose="020B0606020202030204" pitchFamily="34" charset="0"/>
              </a:rPr>
              <a:t>No Conformidad y Acción Correctiva.</a:t>
            </a:r>
          </a:p>
          <a:p>
            <a:pPr algn="just"/>
            <a:endParaRPr lang="es-CL" dirty="0"/>
          </a:p>
        </p:txBody>
      </p:sp>
      <p:sp>
        <p:nvSpPr>
          <p:cNvPr id="4" name="3 Rectángulo redondeado"/>
          <p:cNvSpPr/>
          <p:nvPr/>
        </p:nvSpPr>
        <p:spPr>
          <a:xfrm>
            <a:off x="467544" y="1124744"/>
            <a:ext cx="7848872" cy="54726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L" sz="2000" dirty="0">
                <a:solidFill>
                  <a:schemeClr val="tx2"/>
                </a:solidFill>
              </a:rPr>
              <a:t>La Organización ante la ocurrencia de una no conformidad o quejas </a:t>
            </a:r>
            <a:r>
              <a:rPr lang="es-CL" sz="2400" b="1" dirty="0">
                <a:solidFill>
                  <a:schemeClr val="tx2"/>
                </a:solidFill>
              </a:rPr>
              <a:t>debe:</a:t>
            </a:r>
          </a:p>
          <a:p>
            <a:pPr algn="ctr"/>
            <a:endParaRPr lang="es-CL" sz="2000" dirty="0">
              <a:solidFill>
                <a:schemeClr val="tx2"/>
              </a:solidFill>
            </a:endParaRPr>
          </a:p>
          <a:p>
            <a:pPr algn="just"/>
            <a:r>
              <a:rPr lang="es-CL" sz="2000" dirty="0">
                <a:solidFill>
                  <a:schemeClr val="tx2"/>
                </a:solidFill>
              </a:rPr>
              <a:t>-Reaccionar.</a:t>
            </a:r>
          </a:p>
          <a:p>
            <a:pPr algn="just"/>
            <a:r>
              <a:rPr lang="es-CL" sz="2000" dirty="0">
                <a:solidFill>
                  <a:schemeClr val="tx2"/>
                </a:solidFill>
              </a:rPr>
              <a:t>-Tomar acciones para controlar esta y corregirla.</a:t>
            </a:r>
          </a:p>
          <a:p>
            <a:pPr algn="just"/>
            <a:r>
              <a:rPr lang="es-CL" sz="2000" dirty="0">
                <a:solidFill>
                  <a:schemeClr val="tx2"/>
                </a:solidFill>
              </a:rPr>
              <a:t>-Hacer frente a las consecuencias.</a:t>
            </a:r>
          </a:p>
          <a:p>
            <a:pPr algn="just"/>
            <a:r>
              <a:rPr lang="es-CL" sz="2000" dirty="0">
                <a:solidFill>
                  <a:schemeClr val="tx2"/>
                </a:solidFill>
              </a:rPr>
              <a:t>-Evaluar la necesidad de acciones para eliminar las causas de la no conformidad, con el fin que no vuelva a ocurrir ni que ocurra en otra parte, mediante la revisión, análisis y determinación de causas.</a:t>
            </a:r>
          </a:p>
          <a:p>
            <a:pPr algn="just"/>
            <a:r>
              <a:rPr lang="es-CL" sz="2000" dirty="0">
                <a:solidFill>
                  <a:schemeClr val="tx2"/>
                </a:solidFill>
              </a:rPr>
              <a:t>-Determinar de si existen no conformidades similares o, que potencialmente puedan ocurrir.</a:t>
            </a:r>
          </a:p>
          <a:p>
            <a:pPr algn="just"/>
            <a:r>
              <a:rPr lang="es-CL" sz="2000" dirty="0">
                <a:solidFill>
                  <a:schemeClr val="tx2"/>
                </a:solidFill>
              </a:rPr>
              <a:t>-Revisar la eficacia de cualquier acción correctiva tomada.</a:t>
            </a:r>
          </a:p>
          <a:p>
            <a:pPr algn="just"/>
            <a:r>
              <a:rPr lang="es-CL" sz="2000" dirty="0">
                <a:solidFill>
                  <a:schemeClr val="tx2"/>
                </a:solidFill>
              </a:rPr>
              <a:t>-Si fuese necesario, actualizar los riesgos y oportunidades.</a:t>
            </a:r>
          </a:p>
          <a:p>
            <a:pPr algn="just"/>
            <a:r>
              <a:rPr lang="es-CL" sz="2000" dirty="0">
                <a:solidFill>
                  <a:schemeClr val="tx2"/>
                </a:solidFill>
              </a:rPr>
              <a:t>-De aplicar, hacer cambios al SGC.</a:t>
            </a:r>
          </a:p>
          <a:p>
            <a:pPr algn="just"/>
            <a:r>
              <a:rPr lang="es-CL" sz="2000" dirty="0">
                <a:solidFill>
                  <a:schemeClr val="tx2"/>
                </a:solidFill>
              </a:rPr>
              <a:t>-Tomar acciones y que estas sean apropiadas a los efectos de la no conformidad.</a:t>
            </a:r>
          </a:p>
        </p:txBody>
      </p:sp>
      <p:sp>
        <p:nvSpPr>
          <p:cNvPr id="2" name="1 Marcador de número de diapositiva"/>
          <p:cNvSpPr>
            <a:spLocks noGrp="1"/>
          </p:cNvSpPr>
          <p:nvPr>
            <p:ph type="sldNum" sz="quarter" idx="12"/>
          </p:nvPr>
        </p:nvSpPr>
        <p:spPr/>
        <p:txBody>
          <a:bodyPr/>
          <a:lstStyle/>
          <a:p>
            <a:fld id="{DDDDB57D-F179-4F10-9E55-08AF131E629D}" type="slidenum">
              <a:rPr lang="es-CL" smtClean="0"/>
              <a:t>44</a:t>
            </a:fld>
            <a:endParaRPr lang="es-CL"/>
          </a:p>
        </p:txBody>
      </p:sp>
    </p:spTree>
    <p:extLst>
      <p:ext uri="{BB962C8B-B14F-4D97-AF65-F5344CB8AC3E}">
        <p14:creationId xmlns:p14="http://schemas.microsoft.com/office/powerpoint/2010/main" val="8965734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533400" y="476672"/>
            <a:ext cx="7854696" cy="5760640"/>
          </a:xfrm>
        </p:spPr>
        <p:txBody>
          <a:bodyPr/>
          <a:lstStyle/>
          <a:p>
            <a:pPr lvl="0" algn="just">
              <a:buClr>
                <a:srgbClr val="0BD0D9"/>
              </a:buClr>
            </a:pPr>
            <a:r>
              <a:rPr lang="es-CL" sz="2400" b="1" dirty="0">
                <a:solidFill>
                  <a:schemeClr val="bg1"/>
                </a:solidFill>
                <a:latin typeface="Arial Narrow" panose="020B0606020202030204" pitchFamily="34" charset="0"/>
              </a:rPr>
              <a:t>2.5- Ejemplos:                     Plan de Auditoría</a:t>
            </a:r>
          </a:p>
          <a:p>
            <a:pPr lvl="0" algn="just">
              <a:buClr>
                <a:srgbClr val="0BD0D9"/>
              </a:buClr>
            </a:pPr>
            <a:r>
              <a:rPr lang="es-CL" sz="2400" b="1" dirty="0">
                <a:solidFill>
                  <a:prstClr val="white"/>
                </a:solidFill>
                <a:latin typeface="Arial Narrow" panose="020B0606020202030204" pitchFamily="34" charset="0"/>
              </a:rPr>
              <a:t>                                                                       </a:t>
            </a:r>
          </a:p>
          <a:p>
            <a:pPr lvl="0" algn="just">
              <a:buClr>
                <a:srgbClr val="0BD0D9"/>
              </a:buClr>
            </a:pPr>
            <a:r>
              <a:rPr lang="es-CL" sz="2400" b="1" dirty="0">
                <a:solidFill>
                  <a:prstClr val="white"/>
                </a:solidFill>
                <a:latin typeface="Arial Narrow" panose="020B0606020202030204" pitchFamily="34" charset="0"/>
              </a:rPr>
              <a:t>      </a:t>
            </a:r>
          </a:p>
          <a:p>
            <a:pPr lvl="0" algn="just">
              <a:buClr>
                <a:srgbClr val="0BD0D9"/>
              </a:buClr>
            </a:pPr>
            <a:endParaRPr lang="es-CL" sz="2400" b="1" dirty="0">
              <a:solidFill>
                <a:prstClr val="white"/>
              </a:solidFill>
              <a:latin typeface="Arial Narrow" panose="020B0606020202030204" pitchFamily="34" charset="0"/>
            </a:endParaRPr>
          </a:p>
          <a:p>
            <a:endParaRPr lang="es-CL" dirty="0"/>
          </a:p>
        </p:txBody>
      </p:sp>
      <p:sp>
        <p:nvSpPr>
          <p:cNvPr id="2" name="1 Marcador de número de diapositiva"/>
          <p:cNvSpPr>
            <a:spLocks noGrp="1"/>
          </p:cNvSpPr>
          <p:nvPr>
            <p:ph type="sldNum" sz="quarter" idx="12"/>
          </p:nvPr>
        </p:nvSpPr>
        <p:spPr/>
        <p:txBody>
          <a:bodyPr/>
          <a:lstStyle/>
          <a:p>
            <a:fld id="{DDDDB57D-F179-4F10-9E55-08AF131E629D}" type="slidenum">
              <a:rPr lang="es-CL" smtClean="0">
                <a:solidFill>
                  <a:srgbClr val="DBF5F9">
                    <a:shade val="90000"/>
                  </a:srgbClr>
                </a:solidFill>
              </a:rPr>
              <a:pPr/>
              <a:t>45</a:t>
            </a:fld>
            <a:endParaRPr lang="es-CL">
              <a:solidFill>
                <a:srgbClr val="DBF5F9">
                  <a:shade val="90000"/>
                </a:srgbClr>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620688"/>
            <a:ext cx="5145736" cy="5767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87523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533400" y="476672"/>
            <a:ext cx="7854696" cy="5760640"/>
          </a:xfrm>
        </p:spPr>
        <p:txBody>
          <a:bodyPr/>
          <a:lstStyle/>
          <a:p>
            <a:pPr algn="just"/>
            <a:r>
              <a:rPr lang="pt-BR" b="1" dirty="0">
                <a:solidFill>
                  <a:schemeClr val="tx2"/>
                </a:solidFill>
                <a:latin typeface="Myriad Pro"/>
              </a:rPr>
              <a:t>CONSIDERACIONES</a:t>
            </a:r>
          </a:p>
          <a:p>
            <a:pPr algn="just"/>
            <a:endParaRPr lang="pt-BR" b="1" dirty="0">
              <a:latin typeface="Arial Narrow" panose="020B0606020202030204" pitchFamily="34" charset="0"/>
            </a:endParaRPr>
          </a:p>
          <a:p>
            <a:pPr algn="ctr"/>
            <a:endParaRPr lang="es-CL" dirty="0"/>
          </a:p>
        </p:txBody>
      </p:sp>
      <p:sp>
        <p:nvSpPr>
          <p:cNvPr id="4" name="3 Rectángulo redondeado"/>
          <p:cNvSpPr/>
          <p:nvPr/>
        </p:nvSpPr>
        <p:spPr>
          <a:xfrm>
            <a:off x="644324" y="1340768"/>
            <a:ext cx="7632848" cy="41764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lgn="just">
              <a:buAutoNum type="arabicPeriod"/>
            </a:pPr>
            <a:r>
              <a:rPr lang="es-CL" sz="2000" b="1" dirty="0">
                <a:solidFill>
                  <a:schemeClr val="tx2"/>
                </a:solidFill>
                <a:latin typeface="Myriad Pro"/>
              </a:rPr>
              <a:t>Certificación: </a:t>
            </a:r>
            <a:r>
              <a:rPr lang="es-CL" sz="2000" dirty="0">
                <a:solidFill>
                  <a:schemeClr val="tx2"/>
                </a:solidFill>
                <a:latin typeface="Myriad Pro"/>
              </a:rPr>
              <a:t>Cumplimiento de la especificación de diseño de productos – servicio, basado en el compromiso de calidad</a:t>
            </a:r>
          </a:p>
          <a:p>
            <a:pPr marL="342900" indent="-342900" algn="just">
              <a:buAutoNum type="arabicPeriod"/>
            </a:pPr>
            <a:r>
              <a:rPr lang="es-CL" sz="2000" b="1" dirty="0">
                <a:solidFill>
                  <a:schemeClr val="tx2"/>
                </a:solidFill>
                <a:latin typeface="Myriad Pro"/>
              </a:rPr>
              <a:t>Acreditación: </a:t>
            </a:r>
            <a:r>
              <a:rPr lang="es-CL" sz="2000" dirty="0">
                <a:solidFill>
                  <a:schemeClr val="tx2"/>
                </a:solidFill>
                <a:latin typeface="Myriad Pro"/>
              </a:rPr>
              <a:t>Es llevar este cumplimiento a una norma o estándar.</a:t>
            </a:r>
          </a:p>
          <a:p>
            <a:pPr marL="342900" indent="-342900" algn="just">
              <a:buAutoNum type="arabicPeriod"/>
            </a:pPr>
            <a:r>
              <a:rPr lang="es-CL" sz="2000" b="1" dirty="0">
                <a:solidFill>
                  <a:schemeClr val="tx2"/>
                </a:solidFill>
                <a:latin typeface="Myriad Pro"/>
              </a:rPr>
              <a:t>En Chile solo se acredita en: </a:t>
            </a:r>
            <a:r>
              <a:rPr lang="es-CL" sz="2000" dirty="0">
                <a:solidFill>
                  <a:schemeClr val="tx2"/>
                </a:solidFill>
                <a:latin typeface="Myriad Pro"/>
              </a:rPr>
              <a:t>SALUD – EDUCACION – LABORATORIOS.</a:t>
            </a:r>
          </a:p>
          <a:p>
            <a:pPr marL="342900" indent="-342900" algn="just">
              <a:buAutoNum type="arabicPeriod"/>
            </a:pPr>
            <a:r>
              <a:rPr lang="es-CL" sz="2000" b="1" dirty="0">
                <a:solidFill>
                  <a:schemeClr val="tx2"/>
                </a:solidFill>
                <a:latin typeface="Myriad Pro"/>
              </a:rPr>
              <a:t>Certificación: </a:t>
            </a:r>
            <a:r>
              <a:rPr lang="es-CL" sz="2000" dirty="0">
                <a:solidFill>
                  <a:schemeClr val="tx2"/>
                </a:solidFill>
                <a:latin typeface="Myriad Pro"/>
              </a:rPr>
              <a:t>Dura tres años (auditorias de seguimiento)</a:t>
            </a:r>
          </a:p>
          <a:p>
            <a:pPr marL="342900" indent="-342900" algn="just">
              <a:buAutoNum type="arabicPeriod"/>
            </a:pPr>
            <a:r>
              <a:rPr lang="es-CL" sz="2000" b="1" dirty="0">
                <a:solidFill>
                  <a:schemeClr val="tx2"/>
                </a:solidFill>
                <a:latin typeface="Myriad Pro"/>
              </a:rPr>
              <a:t>Acreditación: </a:t>
            </a:r>
            <a:r>
              <a:rPr lang="es-CL" sz="2000" dirty="0">
                <a:solidFill>
                  <a:schemeClr val="tx2"/>
                </a:solidFill>
                <a:latin typeface="Myriad Pro"/>
              </a:rPr>
              <a:t>Puede ser de 1 año a 8 años o extendido a 9 años</a:t>
            </a:r>
          </a:p>
          <a:p>
            <a:pPr marL="342900" indent="-342900" algn="just">
              <a:buAutoNum type="arabicPeriod"/>
            </a:pPr>
            <a:r>
              <a:rPr lang="es-CL" sz="2000" dirty="0">
                <a:solidFill>
                  <a:schemeClr val="tx2"/>
                </a:solidFill>
                <a:latin typeface="Myriad Pro"/>
              </a:rPr>
              <a:t>Existen empresas certificadoras y acreditadoras, que su accionar es distinto en términos de su validación.</a:t>
            </a:r>
          </a:p>
        </p:txBody>
      </p:sp>
      <p:sp>
        <p:nvSpPr>
          <p:cNvPr id="2" name="1 Marcador de número de diapositiva"/>
          <p:cNvSpPr>
            <a:spLocks noGrp="1"/>
          </p:cNvSpPr>
          <p:nvPr>
            <p:ph type="sldNum" sz="quarter" idx="12"/>
          </p:nvPr>
        </p:nvSpPr>
        <p:spPr/>
        <p:txBody>
          <a:bodyPr/>
          <a:lstStyle/>
          <a:p>
            <a:fld id="{DDDDB57D-F179-4F10-9E55-08AF131E629D}" type="slidenum">
              <a:rPr lang="es-CL" smtClean="0"/>
              <a:t>46</a:t>
            </a:fld>
            <a:endParaRPr lang="es-CL"/>
          </a:p>
        </p:txBody>
      </p:sp>
    </p:spTree>
    <p:extLst>
      <p:ext uri="{BB962C8B-B14F-4D97-AF65-F5344CB8AC3E}">
        <p14:creationId xmlns:p14="http://schemas.microsoft.com/office/powerpoint/2010/main" val="128213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2436" y="236337"/>
            <a:ext cx="7886700" cy="1325563"/>
          </a:xfrm>
        </p:spPr>
        <p:txBody>
          <a:bodyPr>
            <a:normAutofit/>
          </a:bodyPr>
          <a:lstStyle/>
          <a:p>
            <a:pPr algn="ctr"/>
            <a:r>
              <a:rPr lang="es-CL" sz="4000" b="1" dirty="0">
                <a:solidFill>
                  <a:schemeClr val="tx2"/>
                </a:solidFill>
                <a:latin typeface="Myriad Pro" panose="020B0503030403020204" pitchFamily="34" charset="0"/>
              </a:rPr>
              <a:t>Calidad – La Calidad</a:t>
            </a:r>
          </a:p>
        </p:txBody>
      </p:sp>
      <p:sp>
        <p:nvSpPr>
          <p:cNvPr id="4" name="Rectángulo 3"/>
          <p:cNvSpPr/>
          <p:nvPr/>
        </p:nvSpPr>
        <p:spPr>
          <a:xfrm>
            <a:off x="641530" y="1445991"/>
            <a:ext cx="8034429" cy="5078313"/>
          </a:xfrm>
          <a:prstGeom prst="rect">
            <a:avLst/>
          </a:prstGeom>
        </p:spPr>
        <p:txBody>
          <a:bodyPr wrap="square">
            <a:spAutoFit/>
          </a:bodyPr>
          <a:lstStyle/>
          <a:p>
            <a:pPr marL="342900" lvl="1" indent="-342900" algn="just">
              <a:buFont typeface="Wingdings" panose="05000000000000000000" pitchFamily="2" charset="2"/>
              <a:buChar char="ü"/>
            </a:pPr>
            <a:r>
              <a:rPr lang="es-CL" sz="2400" b="1" dirty="0">
                <a:solidFill>
                  <a:schemeClr val="tx2"/>
                </a:solidFill>
                <a:latin typeface="Myriad Pro" panose="020B0503030403020204" pitchFamily="34" charset="0"/>
              </a:rPr>
              <a:t>Calidad</a:t>
            </a:r>
            <a:r>
              <a:rPr lang="es-CL" sz="2400" dirty="0">
                <a:solidFill>
                  <a:schemeClr val="tx2"/>
                </a:solidFill>
                <a:latin typeface="Myriad Pro" panose="020B0503030403020204" pitchFamily="34" charset="0"/>
              </a:rPr>
              <a:t> Aplica a un </a:t>
            </a:r>
            <a:r>
              <a:rPr lang="es-CL" sz="2400" b="1" dirty="0">
                <a:solidFill>
                  <a:schemeClr val="tx2"/>
                </a:solidFill>
                <a:latin typeface="Myriad Pro" panose="020B0503030403020204" pitchFamily="34" charset="0"/>
              </a:rPr>
              <a:t>producto</a:t>
            </a:r>
            <a:r>
              <a:rPr lang="es-CL" sz="2400" dirty="0">
                <a:solidFill>
                  <a:schemeClr val="tx2"/>
                </a:solidFill>
                <a:latin typeface="Myriad Pro" panose="020B0503030403020204" pitchFamily="34" charset="0"/>
              </a:rPr>
              <a:t> – servicio.</a:t>
            </a:r>
          </a:p>
          <a:p>
            <a:pPr marL="342900" lvl="1" indent="-342900" algn="just">
              <a:buFont typeface="Wingdings" panose="05000000000000000000" pitchFamily="2" charset="2"/>
              <a:buChar char="ü"/>
            </a:pPr>
            <a:endParaRPr lang="es-CL" sz="2400" dirty="0">
              <a:solidFill>
                <a:schemeClr val="tx2"/>
              </a:solidFill>
              <a:latin typeface="Myriad Pro" panose="020B0503030403020204" pitchFamily="34" charset="0"/>
            </a:endParaRPr>
          </a:p>
          <a:p>
            <a:pPr marL="342900" lvl="1" indent="-342900" algn="just">
              <a:buFont typeface="Wingdings" panose="05000000000000000000" pitchFamily="2" charset="2"/>
              <a:buChar char="ü"/>
            </a:pPr>
            <a:r>
              <a:rPr lang="es-CL" sz="2400" b="1" dirty="0">
                <a:solidFill>
                  <a:schemeClr val="tx2"/>
                </a:solidFill>
                <a:latin typeface="Myriad Pro" panose="020B0503030403020204" pitchFamily="34" charset="0"/>
              </a:rPr>
              <a:t>La Calidad </a:t>
            </a:r>
            <a:r>
              <a:rPr lang="es-CL" sz="2400" dirty="0">
                <a:solidFill>
                  <a:schemeClr val="tx2"/>
                </a:solidFill>
                <a:latin typeface="Myriad Pro" panose="020B0503030403020204" pitchFamily="34" charset="0"/>
              </a:rPr>
              <a:t>implica un </a:t>
            </a:r>
            <a:r>
              <a:rPr lang="es-CL" sz="2400" b="1" dirty="0">
                <a:solidFill>
                  <a:schemeClr val="tx2"/>
                </a:solidFill>
                <a:latin typeface="Myriad Pro" panose="020B0503030403020204" pitchFamily="34" charset="0"/>
              </a:rPr>
              <a:t>Sistema</a:t>
            </a:r>
            <a:r>
              <a:rPr lang="es-CL" sz="2400" dirty="0">
                <a:solidFill>
                  <a:schemeClr val="tx2"/>
                </a:solidFill>
                <a:latin typeface="Myriad Pro" panose="020B0503030403020204" pitchFamily="34" charset="0"/>
              </a:rPr>
              <a:t>.</a:t>
            </a:r>
          </a:p>
          <a:p>
            <a:pPr marL="342900" lvl="1" indent="-342900" algn="just">
              <a:buFont typeface="Wingdings" panose="05000000000000000000" pitchFamily="2" charset="2"/>
              <a:buChar char="ü"/>
            </a:pPr>
            <a:endParaRPr lang="es-CL" sz="2400" dirty="0">
              <a:solidFill>
                <a:schemeClr val="tx2"/>
              </a:solidFill>
              <a:latin typeface="Myriad Pro" panose="020B0503030403020204" pitchFamily="34" charset="0"/>
            </a:endParaRPr>
          </a:p>
          <a:p>
            <a:pPr marL="342900" lvl="1" indent="-342900" algn="just">
              <a:buFont typeface="Wingdings" panose="05000000000000000000" pitchFamily="2" charset="2"/>
              <a:buChar char="ü"/>
            </a:pPr>
            <a:r>
              <a:rPr lang="es-CL" sz="2400" dirty="0">
                <a:solidFill>
                  <a:schemeClr val="tx2"/>
                </a:solidFill>
                <a:latin typeface="Myriad Pro" panose="020B0503030403020204" pitchFamily="34" charset="0"/>
              </a:rPr>
              <a:t>Sistema TGS  (Teoría General de Sistemas)</a:t>
            </a:r>
          </a:p>
          <a:p>
            <a:pPr marL="0" lvl="1" algn="just"/>
            <a:r>
              <a:rPr lang="es-CL" sz="2400" b="1" dirty="0">
                <a:solidFill>
                  <a:schemeClr val="tx2"/>
                </a:solidFill>
                <a:latin typeface="Myriad Pro" panose="020B0503030403020204" pitchFamily="34" charset="0"/>
              </a:rPr>
              <a:t>Conjunto de partes que interactúan entre sí</a:t>
            </a:r>
            <a:r>
              <a:rPr lang="es-CL" sz="2400" dirty="0">
                <a:solidFill>
                  <a:schemeClr val="tx2"/>
                </a:solidFill>
                <a:latin typeface="Myriad Pro" panose="020B0503030403020204" pitchFamily="34" charset="0"/>
              </a:rPr>
              <a:t>, reconociendo a la Empresa como un sistema abierto </a:t>
            </a:r>
            <a:r>
              <a:rPr lang="es-CL" sz="2400" b="1" dirty="0">
                <a:solidFill>
                  <a:schemeClr val="tx2"/>
                </a:solidFill>
                <a:latin typeface="Myriad Pro" panose="020B0503030403020204" pitchFamily="34" charset="0"/>
              </a:rPr>
              <a:t>el cual interactúa con un medio externo que influya en él</a:t>
            </a:r>
            <a:r>
              <a:rPr lang="es-CL" sz="2400" dirty="0">
                <a:solidFill>
                  <a:schemeClr val="tx2"/>
                </a:solidFill>
                <a:latin typeface="Myriad Pro" panose="020B0503030403020204" pitchFamily="34" charset="0"/>
              </a:rPr>
              <a:t>.</a:t>
            </a:r>
          </a:p>
          <a:p>
            <a:pPr marL="0" lvl="1" algn="just"/>
            <a:endParaRPr lang="es-CL" sz="2400" dirty="0">
              <a:solidFill>
                <a:schemeClr val="tx2"/>
              </a:solidFill>
              <a:latin typeface="Myriad Pro" panose="020B0503030403020204" pitchFamily="34" charset="0"/>
            </a:endParaRPr>
          </a:p>
          <a:p>
            <a:pPr marL="342900" lvl="1" indent="-342900" algn="just">
              <a:buFont typeface="Wingdings" panose="05000000000000000000" pitchFamily="2" charset="2"/>
              <a:buChar char="ü"/>
            </a:pPr>
            <a:r>
              <a:rPr lang="es-CL" sz="2400" dirty="0">
                <a:solidFill>
                  <a:schemeClr val="tx2"/>
                </a:solidFill>
                <a:latin typeface="Myriad Pro" panose="020B0503030403020204" pitchFamily="34" charset="0"/>
              </a:rPr>
              <a:t>Conceptos: SGC – SGA – SGSO - SGI</a:t>
            </a:r>
          </a:p>
          <a:p>
            <a:pPr marL="0" lvl="1" algn="just"/>
            <a:endParaRPr lang="es-CL" sz="2000" dirty="0">
              <a:latin typeface="Myriad Pro" panose="020B0503030403020204" pitchFamily="34" charset="0"/>
            </a:endParaRPr>
          </a:p>
          <a:p>
            <a:pPr algn="just"/>
            <a:endParaRPr lang="es-CL" sz="2000" dirty="0">
              <a:latin typeface="Myriad Pro" panose="020B0503030403020204" pitchFamily="34" charset="0"/>
            </a:endParaRPr>
          </a:p>
          <a:p>
            <a:pPr algn="just"/>
            <a:endParaRPr lang="es-CL" sz="2000" dirty="0">
              <a:latin typeface="Myriad Pro" panose="020B0503030403020204" pitchFamily="34" charset="0"/>
            </a:endParaRPr>
          </a:p>
        </p:txBody>
      </p:sp>
    </p:spTree>
    <p:extLst>
      <p:ext uri="{BB962C8B-B14F-4D97-AF65-F5344CB8AC3E}">
        <p14:creationId xmlns:p14="http://schemas.microsoft.com/office/powerpoint/2010/main" val="2082354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26475"/>
            <a:ext cx="7886700" cy="1325563"/>
          </a:xfrm>
        </p:spPr>
        <p:txBody>
          <a:bodyPr>
            <a:normAutofit/>
          </a:bodyPr>
          <a:lstStyle/>
          <a:p>
            <a:pPr algn="ctr"/>
            <a:r>
              <a:rPr lang="es-CL" sz="4000" b="1" dirty="0">
                <a:solidFill>
                  <a:schemeClr val="tx2"/>
                </a:solidFill>
                <a:latin typeface="Myriad Pro" panose="020B0503030403020204" pitchFamily="34" charset="0"/>
              </a:rPr>
              <a:t>Empresa - SGI</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66" y="1124744"/>
            <a:ext cx="9108134" cy="5733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4968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2435" y="236337"/>
            <a:ext cx="8343523" cy="1325563"/>
          </a:xfrm>
        </p:spPr>
        <p:txBody>
          <a:bodyPr>
            <a:normAutofit/>
          </a:bodyPr>
          <a:lstStyle/>
          <a:p>
            <a:pPr algn="ctr"/>
            <a:r>
              <a:rPr lang="es-CL" sz="3200" b="1" dirty="0">
                <a:solidFill>
                  <a:schemeClr val="tx2"/>
                </a:solidFill>
                <a:latin typeface="Myriad Pro" panose="020B0503030403020204" pitchFamily="34" charset="0"/>
              </a:rPr>
              <a:t>La información del Sistema y la Toma de Decisiones</a:t>
            </a:r>
          </a:p>
        </p:txBody>
      </p:sp>
      <p:sp>
        <p:nvSpPr>
          <p:cNvPr id="4" name="Rectángulo 3"/>
          <p:cNvSpPr/>
          <p:nvPr/>
        </p:nvSpPr>
        <p:spPr>
          <a:xfrm>
            <a:off x="641530" y="1445991"/>
            <a:ext cx="8034429" cy="3108543"/>
          </a:xfrm>
          <a:prstGeom prst="rect">
            <a:avLst/>
          </a:prstGeom>
        </p:spPr>
        <p:txBody>
          <a:bodyPr wrap="square">
            <a:spAutoFit/>
          </a:bodyPr>
          <a:lstStyle/>
          <a:p>
            <a:pPr marL="342900" lvl="1" indent="-342900" algn="just">
              <a:buFont typeface="Wingdings" panose="05000000000000000000" pitchFamily="2" charset="2"/>
              <a:buChar char="ü"/>
            </a:pPr>
            <a:r>
              <a:rPr lang="es-CL" sz="2000" dirty="0">
                <a:solidFill>
                  <a:schemeClr val="tx2"/>
                </a:solidFill>
                <a:latin typeface="Myriad Pro" panose="020B0503030403020204" pitchFamily="34" charset="0"/>
              </a:rPr>
              <a:t>Las </a:t>
            </a:r>
            <a:r>
              <a:rPr lang="es-CL" sz="2000" dirty="0">
                <a:solidFill>
                  <a:schemeClr val="tx2"/>
                </a:solidFill>
                <a:highlight>
                  <a:srgbClr val="FFFF00"/>
                </a:highlight>
                <a:latin typeface="Myriad Pro" panose="020B0503030403020204" pitchFamily="34" charset="0"/>
              </a:rPr>
              <a:t>pérdidas de información  </a:t>
            </a:r>
            <a:r>
              <a:rPr lang="es-CL" sz="2000" dirty="0">
                <a:solidFill>
                  <a:schemeClr val="tx2"/>
                </a:solidFill>
                <a:latin typeface="Myriad Pro" panose="020B0503030403020204" pitchFamily="34" charset="0"/>
              </a:rPr>
              <a:t>en el proceso de transformación se pueden deber a </a:t>
            </a:r>
            <a:r>
              <a:rPr lang="es-CL" sz="2000" b="1" u="sng" dirty="0">
                <a:solidFill>
                  <a:schemeClr val="tx2"/>
                </a:solidFill>
                <a:latin typeface="Myriad Pro" panose="020B0503030403020204" pitchFamily="34" charset="0"/>
              </a:rPr>
              <a:t>omisiones</a:t>
            </a:r>
            <a:r>
              <a:rPr lang="es-CL" sz="2000" dirty="0">
                <a:solidFill>
                  <a:schemeClr val="tx2"/>
                </a:solidFill>
                <a:latin typeface="Myriad Pro" panose="020B0503030403020204" pitchFamily="34" charset="0"/>
              </a:rPr>
              <a:t> por de la administración y/o el personal encargado, debido a omisiones </a:t>
            </a:r>
            <a:r>
              <a:rPr lang="es-CL" sz="2000" b="1" dirty="0">
                <a:solidFill>
                  <a:schemeClr val="tx2"/>
                </a:solidFill>
                <a:latin typeface="Myriad Pro" panose="020B0503030403020204" pitchFamily="34" charset="0"/>
              </a:rPr>
              <a:t>accidentales</a:t>
            </a:r>
            <a:r>
              <a:rPr lang="es-CL" sz="2000" dirty="0">
                <a:solidFill>
                  <a:schemeClr val="tx2"/>
                </a:solidFill>
                <a:latin typeface="Myriad Pro" panose="020B0503030403020204" pitchFamily="34" charset="0"/>
              </a:rPr>
              <a:t> o  </a:t>
            </a:r>
            <a:r>
              <a:rPr lang="es-CL" sz="2000" b="1" u="sng" dirty="0">
                <a:solidFill>
                  <a:schemeClr val="tx2"/>
                </a:solidFill>
                <a:latin typeface="Myriad Pro" panose="020B0503030403020204" pitchFamily="34" charset="0"/>
              </a:rPr>
              <a:t>errores intencionales</a:t>
            </a:r>
            <a:r>
              <a:rPr lang="es-CL" sz="2000" b="1" dirty="0">
                <a:solidFill>
                  <a:schemeClr val="tx2"/>
                </a:solidFill>
                <a:latin typeface="Myriad Pro" panose="020B0503030403020204" pitchFamily="34" charset="0"/>
              </a:rPr>
              <a:t> encaminados a dar un resultado diferente. </a:t>
            </a:r>
          </a:p>
          <a:p>
            <a:pPr marL="342900" lvl="1" indent="-342900" algn="just">
              <a:buFont typeface="Wingdings" panose="05000000000000000000" pitchFamily="2" charset="2"/>
              <a:buChar char="ü"/>
            </a:pPr>
            <a:endParaRPr lang="es-CL" sz="2000" dirty="0">
              <a:solidFill>
                <a:schemeClr val="tx2"/>
              </a:solidFill>
              <a:latin typeface="Myriad Pro" panose="020B0503030403020204" pitchFamily="34" charset="0"/>
            </a:endParaRPr>
          </a:p>
          <a:p>
            <a:pPr marL="342900" lvl="1" indent="-342900" algn="just">
              <a:buFont typeface="Wingdings" panose="05000000000000000000" pitchFamily="2" charset="2"/>
              <a:buChar char="ü"/>
            </a:pPr>
            <a:r>
              <a:rPr lang="es-CL" sz="2000" dirty="0">
                <a:solidFill>
                  <a:schemeClr val="tx2"/>
                </a:solidFill>
                <a:latin typeface="Myriad Pro" panose="020B0503030403020204" pitchFamily="34" charset="0"/>
              </a:rPr>
              <a:t>De esto último nace la importancia para la entidad,  de contar con un </a:t>
            </a:r>
            <a:r>
              <a:rPr lang="es-CL" sz="2000" b="1" dirty="0">
                <a:solidFill>
                  <a:schemeClr val="tx2"/>
                </a:solidFill>
                <a:latin typeface="Myriad Pro" panose="020B0503030403020204" pitchFamily="34" charset="0"/>
              </a:rPr>
              <a:t>adecuado </a:t>
            </a:r>
            <a:r>
              <a:rPr lang="es-CL" sz="2000" b="1" dirty="0">
                <a:solidFill>
                  <a:schemeClr val="tx2"/>
                </a:solidFill>
                <a:highlight>
                  <a:srgbClr val="FFFF00"/>
                </a:highlight>
                <a:latin typeface="Myriad Pro" panose="020B0503030403020204" pitchFamily="34" charset="0"/>
              </a:rPr>
              <a:t>control del proceso</a:t>
            </a:r>
            <a:r>
              <a:rPr lang="es-CL" sz="2000" dirty="0">
                <a:solidFill>
                  <a:schemeClr val="tx2"/>
                </a:solidFill>
                <a:highlight>
                  <a:srgbClr val="FFFF00"/>
                </a:highlight>
                <a:latin typeface="Myriad Pro" panose="020B0503030403020204" pitchFamily="34" charset="0"/>
              </a:rPr>
              <a:t>.</a:t>
            </a:r>
          </a:p>
          <a:p>
            <a:pPr marL="342900" lvl="1" indent="-342900" algn="just">
              <a:buAutoNum type="arabicPlain"/>
            </a:pPr>
            <a:endParaRPr lang="es-CL" dirty="0">
              <a:latin typeface="Myriad Pro" panose="020B0503030403020204" pitchFamily="34" charset="0"/>
            </a:endParaRPr>
          </a:p>
          <a:p>
            <a:pPr algn="just"/>
            <a:endParaRPr lang="es-CL" dirty="0">
              <a:latin typeface="Myriad Pro" panose="020B0503030403020204" pitchFamily="34" charset="0"/>
            </a:endParaRPr>
          </a:p>
          <a:p>
            <a:pPr algn="just"/>
            <a:endParaRPr lang="es-CL" sz="2000" dirty="0">
              <a:latin typeface="Myriad Pro" panose="020B0503030403020204" pitchFamily="34"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817965"/>
            <a:ext cx="5056981" cy="2773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9361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0"/>
            <a:ext cx="7886700" cy="1325563"/>
          </a:xfrm>
        </p:spPr>
        <p:txBody>
          <a:bodyPr>
            <a:normAutofit/>
          </a:bodyPr>
          <a:lstStyle/>
          <a:p>
            <a:pPr algn="ctr"/>
            <a:r>
              <a:rPr lang="es-CL" sz="3200" b="1" dirty="0">
                <a:solidFill>
                  <a:schemeClr val="tx2"/>
                </a:solidFill>
                <a:latin typeface="Myriad Pro" panose="020B0503030403020204" pitchFamily="34" charset="0"/>
              </a:rPr>
              <a:t>En Términos de La Calidad </a:t>
            </a:r>
          </a:p>
        </p:txBody>
      </p:sp>
      <p:sp>
        <p:nvSpPr>
          <p:cNvPr id="4" name="Rectángulo 3"/>
          <p:cNvSpPr/>
          <p:nvPr/>
        </p:nvSpPr>
        <p:spPr>
          <a:xfrm>
            <a:off x="554785" y="1124744"/>
            <a:ext cx="8034429" cy="6555641"/>
          </a:xfrm>
          <a:prstGeom prst="rect">
            <a:avLst/>
          </a:prstGeom>
        </p:spPr>
        <p:txBody>
          <a:bodyPr wrap="square">
            <a:spAutoFit/>
          </a:bodyPr>
          <a:lstStyle/>
          <a:p>
            <a:pPr marL="342900" lvl="1" indent="-342900" algn="just">
              <a:buFont typeface="Wingdings" panose="05000000000000000000" pitchFamily="2" charset="2"/>
              <a:buChar char="ü"/>
            </a:pPr>
            <a:r>
              <a:rPr lang="es-CL" sz="2400" dirty="0">
                <a:solidFill>
                  <a:schemeClr val="tx2"/>
                </a:solidFill>
                <a:latin typeface="Myriad Pro" panose="020B0503030403020204" pitchFamily="34" charset="0"/>
              </a:rPr>
              <a:t>Las empresas deben afrontar que los clientes en un mercado cada vez son </a:t>
            </a:r>
            <a:r>
              <a:rPr lang="es-CL" sz="2400" b="1" dirty="0">
                <a:solidFill>
                  <a:schemeClr val="tx2"/>
                </a:solidFill>
                <a:latin typeface="Myriad Pro" panose="020B0503030403020204" pitchFamily="34" charset="0"/>
              </a:rPr>
              <a:t>más exigentes</a:t>
            </a:r>
            <a:r>
              <a:rPr lang="es-CL" sz="2400" dirty="0">
                <a:solidFill>
                  <a:schemeClr val="tx2"/>
                </a:solidFill>
                <a:latin typeface="Myriad Pro" panose="020B0503030403020204" pitchFamily="34" charset="0"/>
              </a:rPr>
              <a:t>, en cuanto a la </a:t>
            </a:r>
            <a:r>
              <a:rPr lang="es-CL" sz="2400" b="1" dirty="0">
                <a:solidFill>
                  <a:schemeClr val="tx2"/>
                </a:solidFill>
                <a:latin typeface="Myriad Pro" panose="020B0503030403020204" pitchFamily="34" charset="0"/>
              </a:rPr>
              <a:t>calidad</a:t>
            </a:r>
            <a:r>
              <a:rPr lang="es-CL" sz="2400" dirty="0">
                <a:solidFill>
                  <a:schemeClr val="tx2"/>
                </a:solidFill>
                <a:latin typeface="Myriad Pro" panose="020B0503030403020204" pitchFamily="34" charset="0"/>
              </a:rPr>
              <a:t> de los productos,  las prestaciones y la fiabilidad. </a:t>
            </a:r>
          </a:p>
          <a:p>
            <a:pPr marL="342900" lvl="1" indent="-342900" algn="just">
              <a:buFont typeface="Wingdings" panose="05000000000000000000" pitchFamily="2" charset="2"/>
              <a:buChar char="ü"/>
            </a:pPr>
            <a:endParaRPr lang="es-CL" sz="2400" dirty="0">
              <a:solidFill>
                <a:schemeClr val="tx2"/>
              </a:solidFill>
              <a:latin typeface="Myriad Pro" panose="020B0503030403020204" pitchFamily="34" charset="0"/>
            </a:endParaRPr>
          </a:p>
          <a:p>
            <a:pPr marL="342900" lvl="1" indent="-342900" algn="just">
              <a:buFont typeface="Wingdings" panose="05000000000000000000" pitchFamily="2" charset="2"/>
              <a:buChar char="ü"/>
            </a:pPr>
            <a:r>
              <a:rPr lang="es-CL" sz="2400" dirty="0">
                <a:solidFill>
                  <a:schemeClr val="tx2"/>
                </a:solidFill>
                <a:latin typeface="Myriad Pro" panose="020B0503030403020204" pitchFamily="34" charset="0"/>
              </a:rPr>
              <a:t>La mejor calidad </a:t>
            </a:r>
            <a:r>
              <a:rPr lang="es-CL" sz="2400" b="1" dirty="0">
                <a:solidFill>
                  <a:schemeClr val="tx2"/>
                </a:solidFill>
                <a:latin typeface="Myriad Pro" panose="020B0503030403020204" pitchFamily="34" charset="0"/>
              </a:rPr>
              <a:t>no es siempre la más cara</a:t>
            </a:r>
            <a:r>
              <a:rPr lang="es-CL" sz="2400" dirty="0">
                <a:solidFill>
                  <a:schemeClr val="tx2"/>
                </a:solidFill>
                <a:latin typeface="Myriad Pro" panose="020B0503030403020204" pitchFamily="34" charset="0"/>
              </a:rPr>
              <a:t>, si no la que más </a:t>
            </a:r>
            <a:r>
              <a:rPr lang="es-CL" sz="2400" b="1" dirty="0">
                <a:solidFill>
                  <a:schemeClr val="tx2"/>
                </a:solidFill>
                <a:latin typeface="Myriad Pro" panose="020B0503030403020204" pitchFamily="34" charset="0"/>
              </a:rPr>
              <a:t>se adapta en </a:t>
            </a:r>
            <a:r>
              <a:rPr lang="es-CL" sz="2400" b="1" dirty="0">
                <a:solidFill>
                  <a:schemeClr val="tx2"/>
                </a:solidFill>
                <a:highlight>
                  <a:srgbClr val="FFFF00"/>
                </a:highlight>
                <a:latin typeface="Myriad Pro" panose="020B0503030403020204" pitchFamily="34" charset="0"/>
              </a:rPr>
              <a:t>características y precio </a:t>
            </a:r>
            <a:r>
              <a:rPr lang="es-CL" sz="2400" b="1" dirty="0">
                <a:solidFill>
                  <a:schemeClr val="tx2"/>
                </a:solidFill>
                <a:latin typeface="Myriad Pro" panose="020B0503030403020204" pitchFamily="34" charset="0"/>
              </a:rPr>
              <a:t>a las </a:t>
            </a:r>
            <a:r>
              <a:rPr lang="es-CL" sz="2400" b="1" dirty="0">
                <a:solidFill>
                  <a:schemeClr val="tx2"/>
                </a:solidFill>
                <a:highlight>
                  <a:srgbClr val="FFFF00"/>
                </a:highlight>
                <a:latin typeface="Myriad Pro" panose="020B0503030403020204" pitchFamily="34" charset="0"/>
              </a:rPr>
              <a:t>necesidades</a:t>
            </a:r>
            <a:r>
              <a:rPr lang="es-CL" sz="2400" b="1" dirty="0">
                <a:solidFill>
                  <a:schemeClr val="tx2"/>
                </a:solidFill>
                <a:latin typeface="Myriad Pro" panose="020B0503030403020204" pitchFamily="34" charset="0"/>
              </a:rPr>
              <a:t> del cliente</a:t>
            </a:r>
            <a:r>
              <a:rPr lang="es-CL" sz="2400" dirty="0">
                <a:solidFill>
                  <a:schemeClr val="tx2"/>
                </a:solidFill>
                <a:latin typeface="Myriad Pro" panose="020B0503030403020204" pitchFamily="34" charset="0"/>
              </a:rPr>
              <a:t>.</a:t>
            </a:r>
          </a:p>
          <a:p>
            <a:pPr marL="342900" lvl="1" indent="-342900" algn="just">
              <a:buFont typeface="Wingdings" panose="05000000000000000000" pitchFamily="2" charset="2"/>
              <a:buChar char="ü"/>
            </a:pPr>
            <a:endParaRPr lang="es-CL" sz="2400" dirty="0">
              <a:solidFill>
                <a:schemeClr val="tx2"/>
              </a:solidFill>
              <a:latin typeface="Myriad Pro" panose="020B0503030403020204" pitchFamily="34" charset="0"/>
            </a:endParaRPr>
          </a:p>
          <a:p>
            <a:pPr marL="342900" lvl="1" indent="-342900" algn="just">
              <a:buFont typeface="Wingdings" panose="05000000000000000000" pitchFamily="2" charset="2"/>
              <a:buChar char="ü"/>
            </a:pPr>
            <a:r>
              <a:rPr lang="es-CL" sz="2400" dirty="0">
                <a:solidFill>
                  <a:schemeClr val="tx2"/>
                </a:solidFill>
                <a:latin typeface="Myriad Pro" panose="020B0503030403020204" pitchFamily="34" charset="0"/>
              </a:rPr>
              <a:t>Los problemas que tienen las empresas con sus costos excesivos, la competencia. (</a:t>
            </a:r>
            <a:r>
              <a:rPr lang="es-CL" sz="2400" b="1" dirty="0">
                <a:solidFill>
                  <a:schemeClr val="tx2"/>
                </a:solidFill>
                <a:latin typeface="Myriad Pro" panose="020B0503030403020204" pitchFamily="34" charset="0"/>
              </a:rPr>
              <a:t>eficiencia técnica</a:t>
            </a:r>
            <a:r>
              <a:rPr lang="es-CL" sz="2400" dirty="0">
                <a:solidFill>
                  <a:schemeClr val="tx2"/>
                </a:solidFill>
                <a:latin typeface="Myriad Pro" panose="020B0503030403020204" pitchFamily="34" charset="0"/>
              </a:rPr>
              <a:t>)</a:t>
            </a:r>
          </a:p>
          <a:p>
            <a:pPr marL="342900" lvl="1" indent="-342900" algn="just">
              <a:buFont typeface="Wingdings" panose="05000000000000000000" pitchFamily="2" charset="2"/>
              <a:buChar char="ü"/>
            </a:pPr>
            <a:endParaRPr lang="es-CL" sz="2400" dirty="0">
              <a:solidFill>
                <a:schemeClr val="tx2"/>
              </a:solidFill>
              <a:latin typeface="Myriad Pro" panose="020B0503030403020204" pitchFamily="34" charset="0"/>
            </a:endParaRPr>
          </a:p>
          <a:p>
            <a:pPr marL="342900" lvl="1" indent="-342900" algn="just">
              <a:buFont typeface="Wingdings" panose="05000000000000000000" pitchFamily="2" charset="2"/>
              <a:buChar char="ü"/>
            </a:pPr>
            <a:r>
              <a:rPr lang="es-CL" sz="2400" dirty="0">
                <a:solidFill>
                  <a:schemeClr val="tx2"/>
                </a:solidFill>
                <a:latin typeface="Myriad Pro" panose="020B0503030403020204" pitchFamily="34" charset="0"/>
              </a:rPr>
              <a:t>Tradicionalmente las empresas han trabajado con la </a:t>
            </a:r>
            <a:r>
              <a:rPr lang="es-CL" sz="2400" b="1" dirty="0">
                <a:solidFill>
                  <a:schemeClr val="tx2"/>
                </a:solidFill>
                <a:latin typeface="Myriad Pro" panose="020B0503030403020204" pitchFamily="34" charset="0"/>
              </a:rPr>
              <a:t>creencia</a:t>
            </a:r>
            <a:r>
              <a:rPr lang="es-CL" sz="2400" dirty="0">
                <a:solidFill>
                  <a:schemeClr val="tx2"/>
                </a:solidFill>
                <a:latin typeface="Myriad Pro" panose="020B0503030403020204" pitchFamily="34" charset="0"/>
              </a:rPr>
              <a:t> de que la </a:t>
            </a:r>
            <a:r>
              <a:rPr lang="es-CL" sz="2400" b="1" dirty="0">
                <a:solidFill>
                  <a:schemeClr val="tx2"/>
                </a:solidFill>
                <a:latin typeface="Myriad Pro" panose="020B0503030403020204" pitchFamily="34" charset="0"/>
              </a:rPr>
              <a:t>productividad</a:t>
            </a:r>
            <a:r>
              <a:rPr lang="es-CL" sz="2400" dirty="0">
                <a:solidFill>
                  <a:schemeClr val="tx2"/>
                </a:solidFill>
                <a:latin typeface="Myriad Pro" panose="020B0503030403020204" pitchFamily="34" charset="0"/>
              </a:rPr>
              <a:t> está </a:t>
            </a:r>
            <a:r>
              <a:rPr lang="es-CL" sz="2400" b="1" dirty="0">
                <a:solidFill>
                  <a:schemeClr val="tx2"/>
                </a:solidFill>
                <a:latin typeface="Myriad Pro" panose="020B0503030403020204" pitchFamily="34" charset="0"/>
              </a:rPr>
              <a:t>reñida</a:t>
            </a:r>
            <a:r>
              <a:rPr lang="es-CL" sz="2400" dirty="0">
                <a:solidFill>
                  <a:schemeClr val="tx2"/>
                </a:solidFill>
                <a:latin typeface="Myriad Pro" panose="020B0503030403020204" pitchFamily="34" charset="0"/>
              </a:rPr>
              <a:t> con la </a:t>
            </a:r>
            <a:r>
              <a:rPr lang="es-CL" sz="2400" b="1" dirty="0">
                <a:solidFill>
                  <a:schemeClr val="tx2"/>
                </a:solidFill>
                <a:latin typeface="Myriad Pro" panose="020B0503030403020204" pitchFamily="34" charset="0"/>
              </a:rPr>
              <a:t>calidad</a:t>
            </a:r>
            <a:r>
              <a:rPr lang="es-CL" sz="2400" dirty="0">
                <a:solidFill>
                  <a:schemeClr val="tx2"/>
                </a:solidFill>
                <a:latin typeface="Myriad Pro" panose="020B0503030403020204" pitchFamily="34" charset="0"/>
              </a:rPr>
              <a:t>, Teniendo que optar por una u otra.</a:t>
            </a:r>
          </a:p>
          <a:p>
            <a:pPr marL="342900" lvl="1" indent="-342900" algn="just">
              <a:buAutoNum type="arabicPlain"/>
            </a:pPr>
            <a:endParaRPr lang="es-CL" sz="2000" dirty="0">
              <a:latin typeface="Myriad Pro" panose="020B0503030403020204" pitchFamily="34" charset="0"/>
            </a:endParaRPr>
          </a:p>
          <a:p>
            <a:pPr algn="just"/>
            <a:endParaRPr lang="es-CL" sz="2000" dirty="0">
              <a:latin typeface="Myriad Pro" panose="020B0503030403020204" pitchFamily="34" charset="0"/>
            </a:endParaRPr>
          </a:p>
          <a:p>
            <a:pPr algn="just"/>
            <a:endParaRPr lang="es-CL" sz="2000" dirty="0">
              <a:latin typeface="Myriad Pro" panose="020B0503030403020204" pitchFamily="34" charset="0"/>
            </a:endParaRPr>
          </a:p>
        </p:txBody>
      </p:sp>
    </p:spTree>
    <p:extLst>
      <p:ext uri="{BB962C8B-B14F-4D97-AF65-F5344CB8AC3E}">
        <p14:creationId xmlns:p14="http://schemas.microsoft.com/office/powerpoint/2010/main" val="2602645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2436" y="236337"/>
            <a:ext cx="7886700" cy="1325563"/>
          </a:xfrm>
        </p:spPr>
        <p:txBody>
          <a:bodyPr>
            <a:normAutofit/>
          </a:bodyPr>
          <a:lstStyle/>
          <a:p>
            <a:pPr algn="ctr"/>
            <a:r>
              <a:rPr lang="es-CL" b="1" dirty="0">
                <a:solidFill>
                  <a:schemeClr val="tx2"/>
                </a:solidFill>
                <a:latin typeface="Myriad Pro" panose="020B0503030403020204" pitchFamily="34" charset="0"/>
              </a:rPr>
              <a:t>Normalización</a:t>
            </a:r>
          </a:p>
        </p:txBody>
      </p:sp>
      <p:sp>
        <p:nvSpPr>
          <p:cNvPr id="4" name="Rectángulo 3"/>
          <p:cNvSpPr/>
          <p:nvPr/>
        </p:nvSpPr>
        <p:spPr>
          <a:xfrm>
            <a:off x="641530" y="1445991"/>
            <a:ext cx="8034429" cy="3600986"/>
          </a:xfrm>
          <a:prstGeom prst="rect">
            <a:avLst/>
          </a:prstGeom>
        </p:spPr>
        <p:txBody>
          <a:bodyPr wrap="square">
            <a:spAutoFit/>
          </a:bodyPr>
          <a:lstStyle/>
          <a:p>
            <a:pPr marL="342900" lvl="1" indent="-342900" algn="just">
              <a:buFont typeface="Wingdings" panose="05000000000000000000" pitchFamily="2" charset="2"/>
              <a:buChar char="ü"/>
            </a:pPr>
            <a:r>
              <a:rPr lang="es-CL" sz="2400" dirty="0">
                <a:solidFill>
                  <a:schemeClr val="tx2"/>
                </a:solidFill>
                <a:latin typeface="Myriad Pro" panose="020B0503030403020204" pitchFamily="34" charset="0"/>
              </a:rPr>
              <a:t>Una </a:t>
            </a:r>
            <a:r>
              <a:rPr lang="es-CL" sz="2400" dirty="0">
                <a:solidFill>
                  <a:srgbClr val="FF0000"/>
                </a:solidFill>
                <a:latin typeface="Myriad Pro" panose="020B0503030403020204" pitchFamily="34" charset="0"/>
              </a:rPr>
              <a:t>norma de calidad </a:t>
            </a:r>
            <a:r>
              <a:rPr lang="es-CL" sz="2400" dirty="0">
                <a:solidFill>
                  <a:schemeClr val="tx2"/>
                </a:solidFill>
                <a:latin typeface="Myriad Pro" panose="020B0503030403020204" pitchFamily="34" charset="0"/>
              </a:rPr>
              <a:t>es un documento, </a:t>
            </a:r>
            <a:r>
              <a:rPr lang="es-CL" sz="2400" b="1" dirty="0">
                <a:solidFill>
                  <a:schemeClr val="tx2"/>
                </a:solidFill>
                <a:latin typeface="Myriad Pro" panose="020B0503030403020204" pitchFamily="34" charset="0"/>
              </a:rPr>
              <a:t>establecido por consenso y aprobado por un organismo reconocido (nacional o internacional), </a:t>
            </a:r>
            <a:r>
              <a:rPr lang="es-CL" sz="2400" dirty="0">
                <a:solidFill>
                  <a:schemeClr val="tx2"/>
                </a:solidFill>
                <a:latin typeface="Myriad Pro" panose="020B0503030403020204" pitchFamily="34" charset="0"/>
              </a:rPr>
              <a:t>que proporciona para </a:t>
            </a:r>
            <a:r>
              <a:rPr lang="es-CL" sz="2400" i="1" dirty="0">
                <a:solidFill>
                  <a:schemeClr val="tx2"/>
                </a:solidFill>
                <a:latin typeface="Myriad Pro" panose="020B0503030403020204" pitchFamily="34" charset="0"/>
              </a:rPr>
              <a:t>un uso común y repetido, una serie de </a:t>
            </a:r>
            <a:r>
              <a:rPr lang="es-CL" sz="2400" i="1" dirty="0">
                <a:solidFill>
                  <a:srgbClr val="FF0000"/>
                </a:solidFill>
                <a:latin typeface="Myriad Pro" panose="020B0503030403020204" pitchFamily="34" charset="0"/>
              </a:rPr>
              <a:t>reglas, directrices</a:t>
            </a:r>
            <a:r>
              <a:rPr lang="es-CL" sz="2400" dirty="0">
                <a:solidFill>
                  <a:srgbClr val="FF0000"/>
                </a:solidFill>
                <a:latin typeface="Myriad Pro" panose="020B0503030403020204" pitchFamily="34" charset="0"/>
              </a:rPr>
              <a:t> </a:t>
            </a:r>
            <a:r>
              <a:rPr lang="es-CL" sz="2400" dirty="0">
                <a:solidFill>
                  <a:schemeClr val="tx2"/>
                </a:solidFill>
                <a:latin typeface="Myriad Pro" panose="020B0503030403020204" pitchFamily="34" charset="0"/>
              </a:rPr>
              <a:t>o características para las actividades de calidad o sus resultados, con el fin de conseguir un </a:t>
            </a:r>
            <a:r>
              <a:rPr lang="es-CL" sz="2400" u="sng" dirty="0">
                <a:solidFill>
                  <a:schemeClr val="tx2"/>
                </a:solidFill>
                <a:latin typeface="Myriad Pro" panose="020B0503030403020204" pitchFamily="34" charset="0"/>
              </a:rPr>
              <a:t>grado óptimo de orden en el contexto de la calidad</a:t>
            </a:r>
            <a:r>
              <a:rPr lang="es-CL" sz="2400" dirty="0">
                <a:solidFill>
                  <a:schemeClr val="tx2"/>
                </a:solidFill>
                <a:latin typeface="Myriad Pro" panose="020B0503030403020204" pitchFamily="34" charset="0"/>
              </a:rPr>
              <a:t>.</a:t>
            </a:r>
          </a:p>
          <a:p>
            <a:pPr marL="342900" lvl="1" indent="-342900" algn="just">
              <a:buAutoNum type="arabicPlain"/>
            </a:pPr>
            <a:endParaRPr lang="es-CL" sz="2000" dirty="0">
              <a:latin typeface="Myriad Pro" panose="020B0503030403020204" pitchFamily="34" charset="0"/>
            </a:endParaRPr>
          </a:p>
          <a:p>
            <a:pPr algn="just"/>
            <a:endParaRPr lang="es-CL" sz="2000" dirty="0">
              <a:latin typeface="Myriad Pro" panose="020B0503030403020204" pitchFamily="34" charset="0"/>
            </a:endParaRPr>
          </a:p>
          <a:p>
            <a:pPr algn="just"/>
            <a:endParaRPr lang="es-CL" sz="2000" dirty="0">
              <a:latin typeface="Myriad Pro" panose="020B0503030403020204" pitchFamily="34"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0636" y="4608558"/>
            <a:ext cx="3550772" cy="2249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58195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1417</TotalTime>
  <Words>3161</Words>
  <Application>Microsoft Office PowerPoint</Application>
  <PresentationFormat>Presentación en pantalla (4:3)</PresentationFormat>
  <Paragraphs>320</Paragraphs>
  <Slides>46</Slides>
  <Notes>1</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46</vt:i4>
      </vt:variant>
    </vt:vector>
  </HeadingPairs>
  <TitlesOfParts>
    <vt:vector size="54" baseType="lpstr">
      <vt:lpstr>Arial</vt:lpstr>
      <vt:lpstr>Arial Narrow</vt:lpstr>
      <vt:lpstr>Calibri</vt:lpstr>
      <vt:lpstr>Myriad Pro</vt:lpstr>
      <vt:lpstr>Tahoma</vt:lpstr>
      <vt:lpstr>Wingdings</vt:lpstr>
      <vt:lpstr>Tema de Office</vt:lpstr>
      <vt:lpstr>Imagen</vt:lpstr>
      <vt:lpstr>Presentación de PowerPoint</vt:lpstr>
      <vt:lpstr>Presentación de PowerPoint</vt:lpstr>
      <vt:lpstr>En la Actualidad</vt:lpstr>
      <vt:lpstr>Calidad</vt:lpstr>
      <vt:lpstr>Calidad – La Calidad</vt:lpstr>
      <vt:lpstr>Empresa - SGI</vt:lpstr>
      <vt:lpstr>La información del Sistema y la Toma de Decisiones</vt:lpstr>
      <vt:lpstr>En Términos de La Calidad </vt:lpstr>
      <vt:lpstr>Normalización</vt:lpstr>
      <vt:lpstr>Hablando de Calidad…. </vt:lpstr>
      <vt:lpstr>La calidad no tiene un significado absoluto</vt:lpstr>
      <vt:lpstr>La Organización Internacional de Normalización (ISO)</vt:lpstr>
      <vt:lpstr>Evolución de la Gestión de la Calidad I Etapa Calidad del Producto</vt:lpstr>
      <vt:lpstr>Las consecuencias de esta diferenciación son diversas.</vt:lpstr>
      <vt:lpstr>Evolución de la Gestión de la Calidad II Etapa Calidad del Proceso</vt:lpstr>
      <vt:lpstr>Evolución de la Gestión de la Calidad III Etapa Calidad Integral</vt:lpstr>
      <vt:lpstr>Evolución de la Gestión de la Calidad IV Etapa Calidad Total</vt:lpstr>
      <vt:lpstr>La calidad es total porque engloba  todos los aspectos de la organización….. </vt:lpstr>
      <vt:lpstr>Definiciones Ampliada  de Calidad</vt:lpstr>
      <vt:lpstr>Norma ISO</vt:lpstr>
      <vt:lpstr>Fundamentos de un Sistema de Gestión de Calidad (SGC)</vt:lpstr>
      <vt:lpstr>Normalización de un SGC</vt:lpstr>
      <vt:lpstr>Los Objetivos de la Normalización son:</vt:lpstr>
      <vt:lpstr>Características de las normas ISO 9000</vt:lpstr>
      <vt:lpstr>Importancia de la gestión de calidad</vt:lpstr>
      <vt:lpstr>Característica de Calidad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DOCUMENTACIÓN PARA UN SGC</vt:lpstr>
      <vt:lpstr>Presentación de PowerPoint</vt:lpstr>
      <vt:lpstr>Función Más Compleja</vt:lpstr>
      <vt:lpstr>Función más Importante</vt:lpstr>
      <vt:lpstr>Ejemplo</vt:lpstr>
      <vt:lpstr>El Concepto de “Riesgo”</vt:lpstr>
      <vt:lpstr>Objetivos de Control</vt:lpstr>
      <vt:lpstr>Plan de Organización</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jggkj</dc:creator>
  <cp:lastModifiedBy>yonarev okanara</cp:lastModifiedBy>
  <cp:revision>100</cp:revision>
  <dcterms:created xsi:type="dcterms:W3CDTF">2015-10-17T16:48:23Z</dcterms:created>
  <dcterms:modified xsi:type="dcterms:W3CDTF">2023-09-12T11:52:33Z</dcterms:modified>
</cp:coreProperties>
</file>