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ject 8">
            <a:extLst>
              <a:ext uri="{FF2B5EF4-FFF2-40B4-BE49-F238E27FC236}">
                <a16:creationId xmlns:a16="http://schemas.microsoft.com/office/drawing/2014/main" id="{DBD19A67-FE48-4945-B810-7BAC46F881DB}"/>
              </a:ext>
            </a:extLst>
          </p:cNvPr>
          <p:cNvPicPr/>
          <p:nvPr/>
        </p:nvPicPr>
        <p:blipFill rotWithShape="1">
          <a:blip r:embed="rId2" cstate="print">
            <a:alphaModFix amt="35000"/>
            <a:extLst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5494BC29-B510-45CA-BB1C-3E86B0722C7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</p:spPr>
        <p:txBody>
          <a:bodyPr vert="horz" lIns="0" tIns="81915" rIns="0" bIns="0" rtlCol="0">
            <a:normAutofit/>
          </a:bodyPr>
          <a:lstStyle/>
          <a:p>
            <a:pPr marL="12700" marR="5080">
              <a:spcBef>
                <a:spcPts val="645"/>
              </a:spcBef>
            </a:pPr>
            <a:r>
              <a:rPr lang="es-ES" sz="2600" b="1" spc="-120">
                <a:latin typeface="Microsoft Sans Serif"/>
                <a:cs typeface="Microsoft Sans Serif"/>
              </a:rPr>
              <a:t>Etiquetado</a:t>
            </a:r>
            <a:r>
              <a:rPr lang="es-ES" sz="2600" b="1" spc="-10">
                <a:latin typeface="Microsoft Sans Serif"/>
                <a:cs typeface="Microsoft Sans Serif"/>
              </a:rPr>
              <a:t> </a:t>
            </a:r>
            <a:r>
              <a:rPr lang="es-ES" sz="2600" b="1" spc="-145">
                <a:latin typeface="Microsoft Sans Serif"/>
                <a:cs typeface="Microsoft Sans Serif"/>
              </a:rPr>
              <a:t>de</a:t>
            </a:r>
            <a:r>
              <a:rPr lang="es-ES" sz="2600" b="1" spc="-5">
                <a:latin typeface="Microsoft Sans Serif"/>
                <a:cs typeface="Microsoft Sans Serif"/>
              </a:rPr>
              <a:t> </a:t>
            </a:r>
            <a:r>
              <a:rPr lang="es-ES" sz="2600" b="1" spc="-125">
                <a:latin typeface="Microsoft Sans Serif"/>
                <a:cs typeface="Microsoft Sans Serif"/>
              </a:rPr>
              <a:t>productos</a:t>
            </a:r>
            <a:r>
              <a:rPr lang="es-ES" sz="2600" b="1" spc="-15">
                <a:latin typeface="Microsoft Sans Serif"/>
                <a:cs typeface="Microsoft Sans Serif"/>
              </a:rPr>
              <a:t> </a:t>
            </a:r>
            <a:r>
              <a:rPr lang="es-ES" sz="2600" b="1" spc="-140">
                <a:latin typeface="Microsoft Sans Serif"/>
                <a:cs typeface="Microsoft Sans Serif"/>
              </a:rPr>
              <a:t>en</a:t>
            </a:r>
            <a:r>
              <a:rPr lang="es-ES" sz="2600" b="1" spc="-5">
                <a:latin typeface="Microsoft Sans Serif"/>
                <a:cs typeface="Microsoft Sans Serif"/>
              </a:rPr>
              <a:t> </a:t>
            </a:r>
            <a:r>
              <a:rPr lang="es-ES" sz="2600" b="1" spc="-100">
                <a:latin typeface="Microsoft Sans Serif"/>
                <a:cs typeface="Microsoft Sans Serif"/>
              </a:rPr>
              <a:t>la</a:t>
            </a:r>
            <a:r>
              <a:rPr lang="es-ES" sz="2600" b="1" spc="-5">
                <a:latin typeface="Microsoft Sans Serif"/>
                <a:cs typeface="Microsoft Sans Serif"/>
              </a:rPr>
              <a:t> </a:t>
            </a:r>
            <a:r>
              <a:rPr lang="es-ES" sz="2600" b="1" spc="-130">
                <a:latin typeface="Microsoft Sans Serif"/>
                <a:cs typeface="Microsoft Sans Serif"/>
              </a:rPr>
              <a:t>bodega:</a:t>
            </a:r>
            <a:r>
              <a:rPr lang="es-ES" sz="2600" b="1" spc="75">
                <a:latin typeface="Microsoft Sans Serif"/>
                <a:cs typeface="Microsoft Sans Serif"/>
              </a:rPr>
              <a:t> </a:t>
            </a:r>
            <a:br>
              <a:rPr lang="es-ES" sz="2600" b="1" spc="75">
                <a:latin typeface="Microsoft Sans Serif"/>
                <a:cs typeface="Microsoft Sans Serif"/>
              </a:rPr>
            </a:br>
            <a:br>
              <a:rPr lang="es-ES" sz="2600" b="1" spc="75">
                <a:latin typeface="Microsoft Sans Serif"/>
                <a:cs typeface="Microsoft Sans Serif"/>
              </a:rPr>
            </a:br>
            <a:r>
              <a:rPr lang="es-ES" sz="2600" b="1" spc="-135">
                <a:latin typeface="Microsoft Sans Serif"/>
                <a:cs typeface="Microsoft Sans Serif"/>
              </a:rPr>
              <a:t>¿EN</a:t>
            </a:r>
            <a:r>
              <a:rPr lang="es-ES" sz="2600" b="1">
                <a:latin typeface="Microsoft Sans Serif"/>
                <a:cs typeface="Microsoft Sans Serif"/>
              </a:rPr>
              <a:t> </a:t>
            </a:r>
            <a:r>
              <a:rPr lang="es-ES" sz="2600" b="1" spc="-140">
                <a:latin typeface="Microsoft Sans Serif"/>
                <a:cs typeface="Microsoft Sans Serif"/>
              </a:rPr>
              <a:t>QUÉ CONSISTE</a:t>
            </a:r>
            <a:r>
              <a:rPr lang="es-ES" sz="2600" b="1" spc="-70">
                <a:latin typeface="Microsoft Sans Serif"/>
                <a:cs typeface="Microsoft Sans Serif"/>
              </a:rPr>
              <a:t>?</a:t>
            </a:r>
            <a:br>
              <a:rPr lang="es-ES" sz="2600" b="1" spc="-70">
                <a:latin typeface="Microsoft Sans Serif"/>
                <a:cs typeface="Microsoft Sans Serif"/>
              </a:rPr>
            </a:br>
            <a:br>
              <a:rPr lang="es-ES" sz="2600" b="1" spc="-70">
                <a:latin typeface="Microsoft Sans Serif"/>
                <a:cs typeface="Microsoft Sans Serif"/>
              </a:rPr>
            </a:br>
            <a:r>
              <a:rPr lang="es-ES" sz="2600" b="1" spc="-135">
                <a:latin typeface="Microsoft Sans Serif"/>
                <a:cs typeface="Microsoft Sans Serif"/>
              </a:rPr>
              <a:t>¿ QUÉ</a:t>
            </a:r>
            <a:r>
              <a:rPr lang="es-ES" sz="2600" b="1" spc="-80">
                <a:latin typeface="Microsoft Sans Serif"/>
                <a:cs typeface="Microsoft Sans Serif"/>
              </a:rPr>
              <a:t> </a:t>
            </a:r>
            <a:r>
              <a:rPr lang="es-ES" sz="2600" b="1" spc="-65">
                <a:latin typeface="Microsoft Sans Serif"/>
                <a:cs typeface="Microsoft Sans Serif"/>
              </a:rPr>
              <a:t>tipo </a:t>
            </a:r>
            <a:r>
              <a:rPr lang="es-ES" sz="2600" b="1" spc="-85">
                <a:latin typeface="Microsoft Sans Serif"/>
                <a:cs typeface="Microsoft Sans Serif"/>
              </a:rPr>
              <a:t>de </a:t>
            </a:r>
            <a:r>
              <a:rPr lang="es-ES" sz="2600" b="1" spc="-70">
                <a:latin typeface="Microsoft Sans Serif"/>
                <a:cs typeface="Microsoft Sans Serif"/>
              </a:rPr>
              <a:t>etiqueta </a:t>
            </a:r>
            <a:r>
              <a:rPr lang="es-ES" sz="2600" b="1" spc="-65">
                <a:latin typeface="Microsoft Sans Serif"/>
                <a:cs typeface="Microsoft Sans Serif"/>
              </a:rPr>
              <a:t>elegir </a:t>
            </a:r>
            <a:r>
              <a:rPr lang="es-ES" sz="2600" b="1" spc="-75">
                <a:latin typeface="Microsoft Sans Serif"/>
                <a:cs typeface="Microsoft Sans Serif"/>
              </a:rPr>
              <a:t>y </a:t>
            </a:r>
            <a:r>
              <a:rPr lang="es-ES" sz="2600" b="1" spc="-85">
                <a:latin typeface="Microsoft Sans Serif"/>
                <a:cs typeface="Microsoft Sans Serif"/>
              </a:rPr>
              <a:t>qué </a:t>
            </a:r>
            <a:r>
              <a:rPr lang="es-ES" sz="2600" b="1" spc="-75">
                <a:latin typeface="Microsoft Sans Serif"/>
                <a:cs typeface="Microsoft Sans Serif"/>
              </a:rPr>
              <a:t>ventajas </a:t>
            </a:r>
            <a:r>
              <a:rPr lang="es-ES" sz="2600" b="1" spc="-625">
                <a:latin typeface="Microsoft Sans Serif"/>
                <a:cs typeface="Microsoft Sans Serif"/>
              </a:rPr>
              <a:t> </a:t>
            </a:r>
            <a:r>
              <a:rPr lang="es-ES" sz="2600" b="1" spc="-5">
                <a:latin typeface="Microsoft Sans Serif"/>
                <a:cs typeface="Microsoft Sans Serif"/>
              </a:rPr>
              <a:t>tiene?</a:t>
            </a:r>
            <a:r>
              <a:rPr lang="es-ES" sz="2600" b="1">
                <a:latin typeface="Microsoft Sans Serif"/>
                <a:cs typeface="Microsoft Sans Serif"/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2DA71C-E060-4BF0-9823-780ADCA35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84277" y="5557215"/>
            <a:ext cx="6599886" cy="965718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Patricia Vásquez Costella</a:t>
            </a:r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Ing. Ejecución Industrial</a:t>
            </a:r>
            <a:endParaRPr lang="es-C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1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CDF61D4-913B-41D2-88DB-94AB68905F95}"/>
              </a:ext>
            </a:extLst>
          </p:cNvPr>
          <p:cNvSpPr/>
          <p:nvPr/>
        </p:nvSpPr>
        <p:spPr>
          <a:xfrm>
            <a:off x="933060" y="1046877"/>
            <a:ext cx="10683551" cy="1046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5080">
              <a:lnSpc>
                <a:spcPct val="108100"/>
              </a:lnSpc>
              <a:spcBef>
                <a:spcPts val="145"/>
              </a:spcBef>
            </a:pPr>
            <a:r>
              <a:rPr lang="es-ES" spc="-9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ES" spc="10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5">
                <a:solidFill>
                  <a:srgbClr val="202020"/>
                </a:solidFill>
                <a:latin typeface="Microsoft Sans Serif"/>
                <a:cs typeface="Microsoft Sans Serif"/>
              </a:rPr>
              <a:t>lo</a:t>
            </a:r>
            <a:r>
              <a:rPr lang="es-ES" spc="105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>
                <a:solidFill>
                  <a:srgbClr val="202020"/>
                </a:solidFill>
                <a:latin typeface="Microsoft Sans Serif"/>
                <a:cs typeface="Microsoft Sans Serif"/>
              </a:rPr>
              <a:t>largo</a:t>
            </a:r>
            <a:r>
              <a:rPr lang="es-ES" spc="10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10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>
                <a:solidFill>
                  <a:srgbClr val="202020"/>
                </a:solidFill>
                <a:latin typeface="Microsoft Sans Serif"/>
                <a:cs typeface="Microsoft Sans Serif"/>
              </a:rPr>
              <a:t>su</a:t>
            </a:r>
            <a:r>
              <a:rPr lang="es-ES" spc="85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>
                <a:solidFill>
                  <a:srgbClr val="202020"/>
                </a:solidFill>
                <a:latin typeface="Microsoft Sans Serif"/>
                <a:cs typeface="Microsoft Sans Serif"/>
              </a:rPr>
              <a:t>paso</a:t>
            </a:r>
            <a:r>
              <a:rPr lang="es-ES" spc="10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>
                <a:solidFill>
                  <a:srgbClr val="202020"/>
                </a:solidFill>
                <a:latin typeface="Microsoft Sans Serif"/>
                <a:cs typeface="Microsoft Sans Serif"/>
              </a:rPr>
              <a:t>por</a:t>
            </a:r>
            <a:r>
              <a:rPr lang="es-ES" spc="10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5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lang="es-ES" spc="9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>
                <a:solidFill>
                  <a:srgbClr val="202020"/>
                </a:solidFill>
                <a:latin typeface="Microsoft Sans Serif"/>
                <a:cs typeface="Microsoft Sans Serif"/>
              </a:rPr>
              <a:t>bodega</a:t>
            </a:r>
            <a:r>
              <a:rPr lang="es-ES" sz="1600" spc="-75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600" spc="10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>
                <a:solidFill>
                  <a:srgbClr val="202020"/>
                </a:solidFill>
                <a:latin typeface="Microsoft Sans Serif"/>
                <a:cs typeface="Microsoft Sans Serif"/>
              </a:rPr>
              <a:t>los</a:t>
            </a:r>
            <a:r>
              <a:rPr lang="es-ES" spc="7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>
                <a:solidFill>
                  <a:srgbClr val="202020"/>
                </a:solidFill>
                <a:latin typeface="Microsoft Sans Serif"/>
                <a:cs typeface="Microsoft Sans Serif"/>
              </a:rPr>
              <a:t>productos</a:t>
            </a:r>
            <a:r>
              <a:rPr lang="es-ES" spc="105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>
                <a:solidFill>
                  <a:srgbClr val="202020"/>
                </a:solidFill>
                <a:latin typeface="Microsoft Sans Serif"/>
                <a:cs typeface="Microsoft Sans Serif"/>
              </a:rPr>
              <a:t>son</a:t>
            </a:r>
            <a:r>
              <a:rPr lang="es-ES" spc="85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>
                <a:solidFill>
                  <a:srgbClr val="202020"/>
                </a:solidFill>
                <a:latin typeface="Microsoft Sans Serif"/>
                <a:cs typeface="Microsoft Sans Serif"/>
              </a:rPr>
              <a:t>objeto</a:t>
            </a:r>
            <a:r>
              <a:rPr lang="es-ES" spc="9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10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>
                <a:solidFill>
                  <a:srgbClr val="202020"/>
                </a:solidFill>
                <a:latin typeface="Microsoft Sans Serif"/>
                <a:cs typeface="Microsoft Sans Serif"/>
              </a:rPr>
              <a:t>numerosas</a:t>
            </a:r>
            <a:r>
              <a:rPr lang="es-ES" spc="10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>
                <a:solidFill>
                  <a:srgbClr val="202020"/>
                </a:solidFill>
                <a:latin typeface="Microsoft Sans Serif"/>
                <a:cs typeface="Microsoft Sans Serif"/>
              </a:rPr>
              <a:t>operaciones </a:t>
            </a:r>
            <a:r>
              <a:rPr lang="es-ES" spc="-7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5">
                <a:solidFill>
                  <a:srgbClr val="202020"/>
                </a:solidFill>
                <a:latin typeface="Microsoft Sans Serif"/>
                <a:cs typeface="Microsoft Sans Serif"/>
              </a:rPr>
              <a:t>logísticas</a:t>
            </a:r>
            <a:r>
              <a:rPr lang="es-ES" sz="1600" spc="-55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600" spc="75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endParaRPr lang="es-ES" sz="1600">
              <a:latin typeface="Microsoft Sans Serif"/>
              <a:cs typeface="Microsoft Sans Serif"/>
            </a:endParaRPr>
          </a:p>
          <a:p>
            <a:pPr marL="85725" marR="5715" algn="just">
              <a:lnSpc>
                <a:spcPct val="108900"/>
              </a:lnSpc>
              <a:spcBef>
                <a:spcPts val="360"/>
              </a:spcBef>
            </a:pPr>
            <a:r>
              <a:rPr lang="es-ES" spc="-65">
                <a:solidFill>
                  <a:srgbClr val="202020"/>
                </a:solidFill>
                <a:latin typeface="Microsoft Sans Serif"/>
                <a:cs typeface="Microsoft Sans Serif"/>
              </a:rPr>
              <a:t>Sin</a:t>
            </a:r>
            <a:r>
              <a:rPr lang="es-ES" spc="7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>
                <a:solidFill>
                  <a:srgbClr val="202020"/>
                </a:solidFill>
                <a:latin typeface="Microsoft Sans Serif"/>
                <a:cs typeface="Microsoft Sans Serif"/>
              </a:rPr>
              <a:t>embargo</a:t>
            </a:r>
            <a:r>
              <a:rPr lang="es-ES" sz="1600" spc="-75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600" spc="7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5">
                <a:solidFill>
                  <a:srgbClr val="202020"/>
                </a:solidFill>
                <a:latin typeface="Microsoft Sans Serif"/>
                <a:cs typeface="Microsoft Sans Serif"/>
              </a:rPr>
              <a:t>muchas</a:t>
            </a:r>
            <a:r>
              <a:rPr lang="es-ES" spc="8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7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>
                <a:solidFill>
                  <a:srgbClr val="202020"/>
                </a:solidFill>
                <a:latin typeface="Microsoft Sans Serif"/>
                <a:cs typeface="Microsoft Sans Serif"/>
              </a:rPr>
              <a:t>estas</a:t>
            </a:r>
            <a:r>
              <a:rPr lang="es-ES" spc="7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>
                <a:solidFill>
                  <a:srgbClr val="202020"/>
                </a:solidFill>
                <a:latin typeface="Microsoft Sans Serif"/>
                <a:cs typeface="Microsoft Sans Serif"/>
              </a:rPr>
              <a:t>operaciones</a:t>
            </a:r>
            <a:r>
              <a:rPr lang="es-ES" spc="85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>
                <a:solidFill>
                  <a:srgbClr val="202020"/>
                </a:solidFill>
                <a:latin typeface="Microsoft Sans Serif"/>
                <a:cs typeface="Microsoft Sans Serif"/>
              </a:rPr>
              <a:t>serían</a:t>
            </a:r>
            <a:r>
              <a:rPr lang="es-ES" spc="8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>
                <a:solidFill>
                  <a:srgbClr val="202020"/>
                </a:solidFill>
                <a:latin typeface="Microsoft Sans Serif"/>
                <a:cs typeface="Microsoft Sans Serif"/>
              </a:rPr>
              <a:t>imposibles</a:t>
            </a:r>
            <a:r>
              <a:rPr lang="es-ES" spc="7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8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0">
                <a:solidFill>
                  <a:srgbClr val="202020"/>
                </a:solidFill>
                <a:latin typeface="Microsoft Sans Serif"/>
                <a:cs typeface="Microsoft Sans Serif"/>
              </a:rPr>
              <a:t>realizar</a:t>
            </a:r>
            <a:r>
              <a:rPr lang="es-ES" spc="8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0">
                <a:solidFill>
                  <a:srgbClr val="202020"/>
                </a:solidFill>
                <a:latin typeface="Microsoft Sans Serif"/>
                <a:cs typeface="Microsoft Sans Serif"/>
              </a:rPr>
              <a:t>sin</a:t>
            </a:r>
            <a:r>
              <a:rPr lang="es-ES" spc="7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5">
                <a:solidFill>
                  <a:srgbClr val="202020"/>
                </a:solidFill>
                <a:latin typeface="Microsoft Sans Serif"/>
                <a:cs typeface="Microsoft Sans Serif"/>
              </a:rPr>
              <a:t>el</a:t>
            </a:r>
            <a:r>
              <a:rPr lang="es-ES" spc="55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>
                <a:solidFill>
                  <a:srgbClr val="202020"/>
                </a:solidFill>
                <a:latin typeface="Microsoft Sans Serif"/>
                <a:cs typeface="Microsoft Sans Serif"/>
              </a:rPr>
              <a:t>etiquetado </a:t>
            </a:r>
            <a:r>
              <a:rPr lang="es-ES" spc="-65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-35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0">
                <a:solidFill>
                  <a:srgbClr val="202020"/>
                </a:solidFill>
                <a:latin typeface="Microsoft Sans Serif"/>
                <a:cs typeface="Microsoft Sans Serif"/>
              </a:rPr>
              <a:t>las</a:t>
            </a:r>
            <a:r>
              <a:rPr lang="es-ES" spc="-5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>
                <a:solidFill>
                  <a:srgbClr val="202020"/>
                </a:solidFill>
                <a:latin typeface="Microsoft Sans Serif"/>
                <a:cs typeface="Microsoft Sans Serif"/>
              </a:rPr>
              <a:t>mercancías</a:t>
            </a:r>
            <a:r>
              <a:rPr lang="es-ES" sz="1600" spc="-70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600" spc="-1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lang="es-ES" spc="-35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>
                <a:solidFill>
                  <a:srgbClr val="202020"/>
                </a:solidFill>
                <a:latin typeface="Microsoft Sans Serif"/>
                <a:cs typeface="Microsoft Sans Serif"/>
              </a:rPr>
              <a:t>tiene</a:t>
            </a:r>
            <a:r>
              <a:rPr lang="es-ES" spc="-35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>
                <a:solidFill>
                  <a:srgbClr val="202020"/>
                </a:solidFill>
                <a:latin typeface="Microsoft Sans Serif"/>
                <a:cs typeface="Microsoft Sans Serif"/>
              </a:rPr>
              <a:t>lugar</a:t>
            </a:r>
            <a:r>
              <a:rPr lang="es-ES" spc="-35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>
                <a:solidFill>
                  <a:srgbClr val="202020"/>
                </a:solidFill>
                <a:latin typeface="Microsoft Sans Serif"/>
                <a:cs typeface="Microsoft Sans Serif"/>
              </a:rPr>
              <a:t>nada</a:t>
            </a:r>
            <a:r>
              <a:rPr lang="es-ES" spc="-45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5">
                <a:solidFill>
                  <a:srgbClr val="202020"/>
                </a:solidFill>
                <a:latin typeface="Microsoft Sans Serif"/>
                <a:cs typeface="Microsoft Sans Serif"/>
              </a:rPr>
              <a:t>más</a:t>
            </a:r>
            <a:r>
              <a:rPr lang="es-ES" spc="-35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>
                <a:solidFill>
                  <a:srgbClr val="202020"/>
                </a:solidFill>
                <a:latin typeface="Microsoft Sans Serif"/>
                <a:cs typeface="Microsoft Sans Serif"/>
              </a:rPr>
              <a:t>entrar</a:t>
            </a:r>
            <a:r>
              <a:rPr lang="es-ES" spc="-5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>
                <a:solidFill>
                  <a:srgbClr val="202020"/>
                </a:solidFill>
                <a:latin typeface="Microsoft Sans Serif"/>
                <a:cs typeface="Microsoft Sans Serif"/>
              </a:rPr>
              <a:t>en</a:t>
            </a:r>
            <a:r>
              <a:rPr lang="es-ES" spc="-4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5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lang="es-ES" spc="-45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>
                <a:solidFill>
                  <a:srgbClr val="202020"/>
                </a:solidFill>
                <a:latin typeface="Microsoft Sans Serif"/>
                <a:cs typeface="Microsoft Sans Serif"/>
              </a:rPr>
              <a:t>bodega</a:t>
            </a:r>
            <a:r>
              <a:rPr lang="es-ES" sz="1600" spc="-75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600">
                <a:latin typeface="Microsoft Sans Serif"/>
                <a:cs typeface="Microsoft Sans Serif"/>
              </a:rPr>
              <a:t> </a:t>
            </a:r>
            <a:endParaRPr lang="es-ES" sz="1600" dirty="0">
              <a:latin typeface="Microsoft Sans Serif"/>
              <a:cs typeface="Microsoft Sans Serif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E02E09D-01EB-4AF8-B894-4A1359F129D3}"/>
              </a:ext>
            </a:extLst>
          </p:cNvPr>
          <p:cNvSpPr txBox="1"/>
          <p:nvPr/>
        </p:nvSpPr>
        <p:spPr>
          <a:xfrm>
            <a:off x="1045028" y="1911611"/>
            <a:ext cx="10571583" cy="24452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endParaRPr sz="1000" dirty="0">
              <a:latin typeface="Microsoft Sans Serif"/>
              <a:cs typeface="Microsoft Sans Serif"/>
            </a:endParaRPr>
          </a:p>
          <a:p>
            <a:pPr marL="85725" marR="5080" algn="just">
              <a:lnSpc>
                <a:spcPct val="108500"/>
              </a:lnSpc>
              <a:spcBef>
                <a:spcPts val="930"/>
              </a:spcBef>
            </a:pPr>
            <a:r>
              <a:rPr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Esta</a:t>
            </a:r>
            <a:r>
              <a:rPr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importante</a:t>
            </a:r>
            <a:r>
              <a:rPr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etapa</a:t>
            </a:r>
            <a:r>
              <a:rPr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45" dirty="0">
                <a:latin typeface="Microsoft Sans Serif"/>
                <a:cs typeface="Microsoft Sans Serif"/>
              </a:rPr>
              <a:t>cadena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spc="-50" dirty="0">
                <a:latin typeface="Microsoft Sans Serif"/>
                <a:cs typeface="Microsoft Sans Serif"/>
              </a:rPr>
              <a:t>de</a:t>
            </a:r>
            <a:r>
              <a:rPr spc="-20" dirty="0">
                <a:latin typeface="Microsoft Sans Serif"/>
                <a:cs typeface="Microsoft Sans Serif"/>
              </a:rPr>
              <a:t> </a:t>
            </a:r>
            <a:r>
              <a:rPr lang="es-ES" spc="-40" dirty="0">
                <a:latin typeface="Microsoft Sans Serif"/>
                <a:cs typeface="Microsoft Sans Serif"/>
              </a:rPr>
              <a:t>suministro </a:t>
            </a:r>
            <a:r>
              <a:rPr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consiste</a:t>
            </a:r>
            <a:r>
              <a:rPr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en</a:t>
            </a:r>
            <a:r>
              <a:rPr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asignar</a:t>
            </a:r>
            <a:r>
              <a:rPr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datos</a:t>
            </a:r>
            <a:r>
              <a:rPr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precisos</a:t>
            </a:r>
            <a:r>
              <a:rPr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y</a:t>
            </a:r>
            <a:r>
              <a:rPr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únicos</a:t>
            </a:r>
            <a:r>
              <a:rPr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a </a:t>
            </a:r>
            <a:r>
              <a:rPr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las</a:t>
            </a:r>
            <a:r>
              <a:rPr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mercancías</a:t>
            </a:r>
            <a:r>
              <a:rPr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mediante</a:t>
            </a:r>
            <a:r>
              <a:rPr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una</a:t>
            </a:r>
            <a:r>
              <a:rPr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</a:t>
            </a:r>
            <a:r>
              <a:rPr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equipada</a:t>
            </a:r>
            <a:r>
              <a:rPr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con</a:t>
            </a:r>
            <a:r>
              <a:rPr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un</a:t>
            </a:r>
            <a:r>
              <a:rPr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código</a:t>
            </a:r>
            <a:r>
              <a:rPr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barras,</a:t>
            </a:r>
            <a:r>
              <a:rPr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tecnología</a:t>
            </a:r>
            <a:r>
              <a:rPr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RFID </a:t>
            </a:r>
            <a:r>
              <a:rPr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(identificación</a:t>
            </a:r>
            <a:r>
              <a:rPr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por</a:t>
            </a:r>
            <a:r>
              <a:rPr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radiofrecuencia),</a:t>
            </a:r>
            <a:r>
              <a:rPr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tecnología</a:t>
            </a:r>
            <a:r>
              <a:rPr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tinta</a:t>
            </a:r>
            <a:r>
              <a:rPr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electrónica,</a:t>
            </a:r>
            <a:r>
              <a:rPr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etc.</a:t>
            </a:r>
            <a:r>
              <a:rPr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El</a:t>
            </a:r>
            <a:r>
              <a:rPr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etiquetado</a:t>
            </a:r>
            <a:r>
              <a:rPr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permite </a:t>
            </a:r>
            <a:r>
              <a:rPr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asignar información precisa </a:t>
            </a:r>
            <a:r>
              <a:rPr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a cada </a:t>
            </a:r>
            <a:r>
              <a:rPr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mercancía, </a:t>
            </a:r>
            <a:r>
              <a:rPr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lo </a:t>
            </a:r>
            <a:r>
              <a:rPr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que </a:t>
            </a:r>
            <a:r>
              <a:rPr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es </a:t>
            </a:r>
            <a:r>
              <a:rPr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importante </a:t>
            </a:r>
            <a:r>
              <a:rPr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para </a:t>
            </a:r>
            <a:r>
              <a:rPr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el </a:t>
            </a:r>
            <a:r>
              <a:rPr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buen </a:t>
            </a:r>
            <a:r>
              <a:rPr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funcionamiento </a:t>
            </a:r>
            <a:r>
              <a:rPr spc="-3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bodega</a:t>
            </a:r>
            <a:r>
              <a:rPr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y,</a:t>
            </a:r>
            <a:r>
              <a:rPr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por</a:t>
            </a:r>
            <a:r>
              <a:rPr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tanto,</a:t>
            </a:r>
            <a:r>
              <a:rPr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empresa</a:t>
            </a:r>
            <a:r>
              <a:rPr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en</a:t>
            </a:r>
            <a:r>
              <a:rPr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general.</a:t>
            </a:r>
            <a:r>
              <a:rPr dirty="0">
                <a:latin typeface="Microsoft Sans Serif"/>
                <a:cs typeface="Microsoft Sans Serif"/>
              </a:rPr>
              <a:t> </a:t>
            </a:r>
          </a:p>
          <a:p>
            <a:pPr marL="85725" algn="just">
              <a:lnSpc>
                <a:spcPts val="1575"/>
              </a:lnSpc>
              <a:spcBef>
                <a:spcPts val="1270"/>
              </a:spcBef>
            </a:pPr>
            <a:r>
              <a:rPr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Empecemos</a:t>
            </a:r>
            <a:r>
              <a:rPr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por</a:t>
            </a:r>
            <a:r>
              <a:rPr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explicar</a:t>
            </a:r>
            <a:r>
              <a:rPr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los</a:t>
            </a:r>
            <a:r>
              <a:rPr spc="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distintos</a:t>
            </a:r>
            <a:r>
              <a:rPr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tipos</a:t>
            </a:r>
            <a:r>
              <a:rPr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etiquetas</a:t>
            </a:r>
            <a:r>
              <a:rPr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pueden</a:t>
            </a:r>
            <a:r>
              <a:rPr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utilizarse</a:t>
            </a:r>
            <a:r>
              <a:rPr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en</a:t>
            </a:r>
            <a:r>
              <a:rPr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las</a:t>
            </a:r>
            <a:r>
              <a:rPr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bodegas.</a:t>
            </a:r>
            <a:r>
              <a:rPr dirty="0">
                <a:latin typeface="Microsoft Sans Serif"/>
                <a:cs typeface="Microsoft Sans Serif"/>
              </a:rPr>
              <a:t> </a:t>
            </a:r>
          </a:p>
          <a:p>
            <a:pPr marL="12700" algn="just">
              <a:lnSpc>
                <a:spcPts val="2175"/>
              </a:lnSpc>
            </a:pPr>
            <a:r>
              <a:rPr sz="1850" spc="-5" dirty="0">
                <a:latin typeface="Microsoft Sans Serif"/>
                <a:cs typeface="Microsoft Sans Serif"/>
              </a:rPr>
              <a:t> </a:t>
            </a:r>
            <a:endParaRPr sz="1850" dirty="0">
              <a:latin typeface="Microsoft Sans Serif"/>
              <a:cs typeface="Microsoft Sans Serif"/>
            </a:endParaRP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0928A57A-CAEC-4609-AC45-3A9A6AF9B110}"/>
              </a:ext>
            </a:extLst>
          </p:cNvPr>
          <p:cNvGrpSpPr/>
          <p:nvPr/>
        </p:nvGrpSpPr>
        <p:grpSpPr>
          <a:xfrm>
            <a:off x="3962088" y="4529031"/>
            <a:ext cx="3567716" cy="1638504"/>
            <a:chOff x="1386839" y="6385823"/>
            <a:chExt cx="4549140" cy="2499360"/>
          </a:xfrm>
        </p:grpSpPr>
        <p:pic>
          <p:nvPicPr>
            <p:cNvPr id="13" name="object 4">
              <a:extLst>
                <a:ext uri="{FF2B5EF4-FFF2-40B4-BE49-F238E27FC236}">
                  <a16:creationId xmlns:a16="http://schemas.microsoft.com/office/drawing/2014/main" id="{9940B9C4-E283-4532-9C57-B0B08ADAFED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4845" y="6477520"/>
              <a:ext cx="4500626" cy="2407285"/>
            </a:xfrm>
            <a:prstGeom prst="rect">
              <a:avLst/>
            </a:prstGeom>
          </p:spPr>
        </p:pic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1A58B172-0B16-4B46-8C29-740FED2E179D}"/>
                </a:ext>
              </a:extLst>
            </p:cNvPr>
            <p:cNvSpPr/>
            <p:nvPr/>
          </p:nvSpPr>
          <p:spPr>
            <a:xfrm>
              <a:off x="1386839" y="6385823"/>
              <a:ext cx="487680" cy="97155"/>
            </a:xfrm>
            <a:custGeom>
              <a:avLst/>
              <a:gdLst/>
              <a:ahLst/>
              <a:cxnLst/>
              <a:rect l="l" t="t" r="r" b="b"/>
              <a:pathLst>
                <a:path w="487680" h="97154">
                  <a:moveTo>
                    <a:pt x="487464" y="0"/>
                  </a:moveTo>
                  <a:lnTo>
                    <a:pt x="0" y="0"/>
                  </a:lnTo>
                  <a:lnTo>
                    <a:pt x="0" y="96765"/>
                  </a:lnTo>
                  <a:lnTo>
                    <a:pt x="487464" y="96765"/>
                  </a:lnTo>
                  <a:lnTo>
                    <a:pt x="487464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035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210F8D-F7F2-47FC-91CB-247E361A5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Etiquetas y Pegatinas Adhesivas Personalizadas para Logística">
            <a:extLst>
              <a:ext uri="{FF2B5EF4-FFF2-40B4-BE49-F238E27FC236}">
                <a16:creationId xmlns:a16="http://schemas.microsoft.com/office/drawing/2014/main" id="{3872950D-C842-4DC4-8FB3-010F4A50F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390" y="618518"/>
            <a:ext cx="5172682" cy="5172682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509D60-00A2-43CB-85EE-55A4E714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bject 7">
            <a:extLst>
              <a:ext uri="{FF2B5EF4-FFF2-40B4-BE49-F238E27FC236}">
                <a16:creationId xmlns:a16="http://schemas.microsoft.com/office/drawing/2014/main" id="{4DFE988C-06AB-4383-8E08-5B89CC650F87}"/>
              </a:ext>
            </a:extLst>
          </p:cNvPr>
          <p:cNvSpPr txBox="1"/>
          <p:nvPr/>
        </p:nvSpPr>
        <p:spPr>
          <a:xfrm>
            <a:off x="6548409" y="1185992"/>
            <a:ext cx="5366783" cy="34241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2700" indent="-228600" algn="just" defTabSz="914400">
              <a:lnSpc>
                <a:spcPct val="110000"/>
              </a:lnSpc>
              <a:spcBef>
                <a:spcPts val="9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cap="all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</a:t>
            </a:r>
            <a:r>
              <a:rPr lang="en-US" sz="1500" cap="all" spc="-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</a:t>
            </a:r>
            <a:r>
              <a:rPr lang="en-US" sz="1500" cap="all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sz="1500" cap="all" spc="-10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</a:t>
            </a:r>
            <a:r>
              <a:rPr lang="en-US" sz="1500" cap="all" spc="-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</a:t>
            </a:r>
            <a:r>
              <a:rPr lang="en-US" sz="1500" cap="all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sz="1500" cap="all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nt</a:t>
            </a:r>
            <a:r>
              <a:rPr lang="en-US" sz="1500" cap="all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</a:t>
            </a:r>
            <a:r>
              <a:rPr lang="en-US" sz="1500" cap="all" spc="-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sz="1500" cap="all" spc="-114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</a:t>
            </a:r>
            <a:r>
              <a:rPr lang="en-US" sz="1500" cap="all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US" sz="1500" cap="all" spc="-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</a:t>
            </a:r>
            <a:r>
              <a:rPr lang="en-US" sz="1500" cap="all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sz="1500" cap="all" spc="-9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</a:t>
            </a:r>
            <a:r>
              <a:rPr lang="en-US" sz="1500" cap="all" spc="-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</a:t>
            </a:r>
            <a:r>
              <a:rPr lang="en-US" sz="1500" cap="all" spc="-10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</a:t>
            </a:r>
            <a:r>
              <a:rPr lang="en-US" sz="1500" cap="all" spc="-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en-US" sz="1500" cap="all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sz="1500" cap="all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n-US" sz="1500" cap="all" spc="-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ue</a:t>
            </a:r>
            <a:r>
              <a:rPr lang="en-US" sz="1500" cap="all" spc="-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en-US" sz="1500" cap="all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sz="1500" cap="all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sz="1500" cap="al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2700" indent="-228600" algn="just" defTabSz="914400">
              <a:lnSpc>
                <a:spcPct val="110000"/>
              </a:lnSpc>
              <a:spcBef>
                <a:spcPts val="210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cap="all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</a:t>
            </a:r>
            <a:r>
              <a:rPr lang="en-US" sz="1500" cap="all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etiqueta</a:t>
            </a:r>
            <a:r>
              <a:rPr lang="en-US" sz="1500" cap="all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del</a:t>
            </a:r>
            <a:r>
              <a:rPr lang="en-US" sz="1500" cap="all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código</a:t>
            </a:r>
            <a:r>
              <a:rPr lang="en-US" sz="1500" cap="all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</a:t>
            </a:r>
            <a:r>
              <a:rPr lang="en-US" sz="1500" cap="all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Barras</a:t>
            </a:r>
            <a:r>
              <a:rPr lang="en-US" sz="1500" cap="all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marL="12700" marR="5080" indent="-228600" algn="just" defTabSz="914400">
              <a:lnSpc>
                <a:spcPct val="110000"/>
              </a:lnSpc>
              <a:spcBef>
                <a:spcPts val="107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cap="all" spc="-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 </a:t>
            </a:r>
            <a:r>
              <a:rPr lang="en-US" sz="1500" cap="all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identiﬁcación </a:t>
            </a:r>
            <a:r>
              <a:rPr lang="en-US" sz="1500" cap="all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 mercancías por código </a:t>
            </a:r>
            <a:r>
              <a:rPr lang="en-US" sz="1500" cap="all" spc="-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 </a:t>
            </a:r>
            <a:r>
              <a:rPr lang="en-US" sz="1500" cap="all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Barras es </a:t>
            </a:r>
            <a:r>
              <a:rPr lang="en-US" sz="1500" cap="all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 </a:t>
            </a:r>
            <a:r>
              <a:rPr lang="en-US" sz="1500" cap="all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método más </a:t>
            </a:r>
            <a:r>
              <a:rPr lang="en-US" sz="1500" cap="all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utilizado </a:t>
            </a:r>
            <a:r>
              <a:rPr lang="en-US" sz="1500" cap="all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para </a:t>
            </a:r>
            <a:r>
              <a:rPr lang="en-US" sz="1500" cap="all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etiquetar la </a:t>
            </a:r>
            <a:r>
              <a:rPr lang="en-US" sz="1500" cap="all" spc="-3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mercancía</a:t>
            </a:r>
            <a:r>
              <a:rPr lang="en-US" sz="1500" cap="all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</a:t>
            </a:r>
            <a:r>
              <a:rPr lang="en-US" sz="1500" cap="all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las</a:t>
            </a:r>
            <a:r>
              <a:rPr lang="en-US" sz="1500" cap="all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bodegas.</a:t>
            </a:r>
          </a:p>
          <a:p>
            <a:pPr marL="12700" marR="5080" indent="-228600" algn="just" defTabSz="914400">
              <a:lnSpc>
                <a:spcPct val="110000"/>
              </a:lnSpc>
              <a:spcBef>
                <a:spcPts val="107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cap="all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Esta</a:t>
            </a:r>
            <a:r>
              <a:rPr lang="en-US" sz="1500" cap="all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solución</a:t>
            </a:r>
            <a:r>
              <a:rPr lang="en-US" sz="1500" cap="all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sencilla</a:t>
            </a:r>
            <a:r>
              <a:rPr lang="en-US" sz="1500" cap="all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  <a:r>
              <a:rPr lang="en-US" sz="1500" cap="all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eﬁcaz</a:t>
            </a:r>
            <a:r>
              <a:rPr lang="en-US" sz="1500" cap="all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consiste</a:t>
            </a:r>
            <a:r>
              <a:rPr lang="en-US" sz="1500" cap="all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</a:t>
            </a:r>
            <a:r>
              <a:rPr lang="en-US" sz="1500" cap="all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pegar</a:t>
            </a:r>
            <a:r>
              <a:rPr lang="en-US" sz="1500" cap="all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una</a:t>
            </a:r>
            <a:r>
              <a:rPr lang="en-US" sz="1500" cap="all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etiqueta </a:t>
            </a:r>
            <a:r>
              <a:rPr lang="en-US" sz="1500" cap="all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autoadhesiva</a:t>
            </a:r>
            <a:r>
              <a:rPr lang="en-US" sz="1500" cap="all" spc="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</a:t>
            </a:r>
            <a:r>
              <a:rPr lang="en-US" sz="1500" cap="all" spc="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</a:t>
            </a:r>
            <a:r>
              <a:rPr lang="en-US" sz="1500" cap="all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código</a:t>
            </a:r>
            <a:r>
              <a:rPr lang="en-US" sz="1500" cap="all" spc="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</a:t>
            </a:r>
            <a:r>
              <a:rPr lang="en-US" sz="1500" cap="all" spc="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barras</a:t>
            </a:r>
            <a:r>
              <a:rPr lang="en-US" sz="1500" cap="all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</a:t>
            </a:r>
            <a:r>
              <a:rPr lang="en-US" sz="1500" cap="all" spc="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</a:t>
            </a:r>
            <a:r>
              <a:rPr lang="en-US" sz="1500" cap="all" spc="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embalaje</a:t>
            </a:r>
            <a:r>
              <a:rPr lang="en-US" sz="1500" cap="all" spc="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</a:t>
            </a:r>
            <a:r>
              <a:rPr lang="en-US" sz="1500" cap="all" spc="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</a:t>
            </a:r>
            <a:r>
              <a:rPr lang="en-US" sz="1500" cap="all" spc="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mercancía</a:t>
            </a:r>
            <a:r>
              <a:rPr lang="en-US" sz="1500" cap="all" spc="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</a:t>
            </a:r>
            <a:r>
              <a:rPr lang="en-US" sz="1500" cap="all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directamente</a:t>
            </a:r>
            <a:r>
              <a:rPr lang="en-US" sz="1500" cap="all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</a:t>
            </a:r>
            <a:r>
              <a:rPr lang="en-US" sz="1500" cap="all" spc="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</a:t>
            </a:r>
            <a:r>
              <a:rPr lang="en-US" sz="1500" cap="all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propia </a:t>
            </a:r>
            <a:r>
              <a:rPr lang="en-US" sz="1500" cap="all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mercancía. Basta </a:t>
            </a:r>
            <a:r>
              <a:rPr lang="en-US" sz="1500" cap="all" spc="-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 </a:t>
            </a:r>
            <a:r>
              <a:rPr lang="en-US" sz="1500" cap="all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leer el </a:t>
            </a:r>
            <a:r>
              <a:rPr lang="en-US" sz="1500" cap="all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código </a:t>
            </a:r>
            <a:r>
              <a:rPr lang="en-US" sz="1500" cap="all" spc="-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 </a:t>
            </a:r>
            <a:r>
              <a:rPr lang="en-US" sz="1500" cap="all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barras con un escáner </a:t>
            </a:r>
            <a:r>
              <a:rPr lang="en-US" sz="1500" cap="all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adecuado para </a:t>
            </a:r>
            <a:r>
              <a:rPr lang="en-US" sz="1500" cap="all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poder </a:t>
            </a:r>
            <a:r>
              <a:rPr lang="en-US" sz="1500" cap="all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acceder </a:t>
            </a:r>
            <a:r>
              <a:rPr lang="en-US" sz="1500" cap="all" spc="-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</a:t>
            </a:r>
            <a:r>
              <a:rPr lang="en-US" sz="1500" cap="all" spc="-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 </a:t>
            </a:r>
            <a:r>
              <a:rPr lang="en-US" sz="1500" cap="all" spc="-3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información</a:t>
            </a:r>
            <a:r>
              <a:rPr lang="en-US" sz="1500" cap="all" spc="-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sobre</a:t>
            </a:r>
            <a:r>
              <a:rPr lang="en-US" sz="1500" cap="all" spc="-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</a:t>
            </a:r>
            <a:r>
              <a:rPr lang="en-US" sz="1500" cap="all" spc="-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500" cap="all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mercancía.</a:t>
            </a:r>
            <a:r>
              <a:rPr lang="en-US" sz="1500" cap="all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973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FFD1C42-1F89-44D0-BC4A-79A63DE36E8B}"/>
              </a:ext>
            </a:extLst>
          </p:cNvPr>
          <p:cNvSpPr/>
          <p:nvPr/>
        </p:nvSpPr>
        <p:spPr>
          <a:xfrm>
            <a:off x="915954" y="845472"/>
            <a:ext cx="5503507" cy="5167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5080" indent="297180" algn="just">
              <a:lnSpc>
                <a:spcPct val="108500"/>
              </a:lnSpc>
              <a:spcBef>
                <a:spcPts val="105"/>
              </a:spcBef>
            </a:pP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Los</a:t>
            </a:r>
            <a:r>
              <a:rPr lang="es-ES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c</a:t>
            </a:r>
            <a:r>
              <a:rPr lang="es-ES" sz="16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digos</a:t>
            </a:r>
            <a:r>
              <a:rPr lang="es-ES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barras</a:t>
            </a:r>
            <a:r>
              <a:rPr lang="es-ES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2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D</a:t>
            </a:r>
            <a:r>
              <a:rPr lang="es-ES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están</a:t>
            </a:r>
            <a:r>
              <a:rPr lang="es-ES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formados</a:t>
            </a:r>
            <a:r>
              <a:rPr lang="es-ES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por</a:t>
            </a:r>
            <a:r>
              <a:rPr lang="es-ES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cuadrados</a:t>
            </a:r>
            <a:r>
              <a:rPr lang="es-ES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y</a:t>
            </a:r>
            <a:r>
              <a:rPr lang="es-ES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otras</a:t>
            </a:r>
            <a:r>
              <a:rPr lang="es-ES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formas</a:t>
            </a:r>
            <a:r>
              <a:rPr lang="es-ES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geométricas</a:t>
            </a:r>
            <a:r>
              <a:rPr lang="es-ES"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6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</a:p>
          <a:p>
            <a:pPr marL="85725" marR="5080" indent="297180" algn="just">
              <a:lnSpc>
                <a:spcPct val="108500"/>
              </a:lnSpc>
              <a:spcBef>
                <a:spcPts val="105"/>
              </a:spcBef>
            </a:pP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Es</a:t>
            </a:r>
            <a:r>
              <a:rPr lang="es-ES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un 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etiquetado</a:t>
            </a:r>
            <a:r>
              <a:rPr lang="es-ES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más</a:t>
            </a:r>
            <a:r>
              <a:rPr lang="es-ES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avanzado</a:t>
            </a:r>
            <a:r>
              <a:rPr lang="es-ES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lang="es-ES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los</a:t>
            </a:r>
            <a:r>
              <a:rPr lang="es-ES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c</a:t>
            </a: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digos</a:t>
            </a:r>
            <a:r>
              <a:rPr lang="es-ES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barras</a:t>
            </a:r>
            <a:r>
              <a:rPr lang="es-ES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1</a:t>
            </a: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D</a:t>
            </a:r>
            <a:r>
              <a:rPr lang="es-ES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y</a:t>
            </a:r>
            <a:r>
              <a:rPr lang="es-ES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pueden</a:t>
            </a:r>
            <a:r>
              <a:rPr lang="es-ES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almacenar</a:t>
            </a:r>
            <a:r>
              <a:rPr lang="es-ES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mucha</a:t>
            </a:r>
            <a:r>
              <a:rPr lang="es-ES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90" dirty="0">
                <a:solidFill>
                  <a:srgbClr val="202020"/>
                </a:solidFill>
                <a:latin typeface="Microsoft Sans Serif"/>
                <a:cs typeface="Microsoft Sans Serif"/>
              </a:rPr>
              <a:t>más </a:t>
            </a: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informaci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600" spc="1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</a:p>
          <a:p>
            <a:pPr marL="85725" marR="5080" indent="297180" algn="just">
              <a:lnSpc>
                <a:spcPct val="108500"/>
              </a:lnSpc>
              <a:spcBef>
                <a:spcPts val="105"/>
              </a:spcBef>
            </a:pPr>
            <a:r>
              <a:rPr lang="es-ES" spc="-90" dirty="0">
                <a:solidFill>
                  <a:srgbClr val="202020"/>
                </a:solidFill>
                <a:latin typeface="Microsoft Sans Serif"/>
                <a:cs typeface="Microsoft Sans Serif"/>
              </a:rPr>
              <a:t>Además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letras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y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ú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meros</a:t>
            </a:r>
            <a:r>
              <a:rPr lang="es-ES"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600" spc="1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pueden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contener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imágenes</a:t>
            </a:r>
            <a:r>
              <a:rPr lang="es-ES"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600" spc="1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enlaces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600" spc="19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etc</a:t>
            </a:r>
            <a:r>
              <a:rPr lang="es-ES" sz="1600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600" spc="204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</a:p>
          <a:p>
            <a:pPr marL="85725" marR="5080" indent="297180" algn="just">
              <a:lnSpc>
                <a:spcPct val="108500"/>
              </a:lnSpc>
              <a:spcBef>
                <a:spcPts val="105"/>
              </a:spcBef>
            </a:pP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Son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una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soluci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n ideal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para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las</a:t>
            </a:r>
            <a:r>
              <a:rPr lang="es-ES" spc="2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empresas</a:t>
            </a:r>
            <a:r>
              <a:rPr lang="es-ES" spc="2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lang="es-ES" spc="2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necesitan</a:t>
            </a:r>
            <a:r>
              <a:rPr lang="es-ES" spc="2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acceder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a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una</a:t>
            </a:r>
            <a:r>
              <a:rPr lang="es-ES" spc="2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gran</a:t>
            </a:r>
            <a:r>
              <a:rPr lang="es-ES" spc="2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cantidad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2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informaci</a:t>
            </a: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pc="2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en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una</a:t>
            </a:r>
            <a:r>
              <a:rPr lang="es-ES"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superﬁcie</a:t>
            </a:r>
            <a:r>
              <a:rPr lang="es-ES"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pequeña</a:t>
            </a:r>
            <a:r>
              <a:rPr lang="es-ES"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600" spc="9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</a:p>
          <a:p>
            <a:pPr marL="85725" marR="5080" indent="297180" algn="just">
              <a:lnSpc>
                <a:spcPct val="108500"/>
              </a:lnSpc>
              <a:spcBef>
                <a:spcPts val="105"/>
              </a:spcBef>
            </a:pP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Asimismo</a:t>
            </a: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600" spc="9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su</a:t>
            </a:r>
            <a:r>
              <a:rPr lang="es-ES" spc="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superﬁcie</a:t>
            </a:r>
            <a:r>
              <a:rPr lang="es-ES"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puede</a:t>
            </a:r>
            <a:r>
              <a:rPr lang="es-ES"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degradarse</a:t>
            </a:r>
            <a:r>
              <a:rPr lang="es-ES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parcialmente</a:t>
            </a:r>
            <a:r>
              <a:rPr lang="es-ES" spc="6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sin</a:t>
            </a:r>
            <a:r>
              <a:rPr lang="es-ES" spc="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lang="es-ES"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dejen</a:t>
            </a:r>
            <a:r>
              <a:rPr lang="es-ES" spc="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funcionar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,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gracias 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a su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funci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n 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de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correcci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n 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de 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errores</a:t>
            </a:r>
            <a:r>
              <a:rPr lang="es-ES"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. </a:t>
            </a:r>
          </a:p>
          <a:p>
            <a:pPr marL="85725" marR="5080" indent="297180" algn="just">
              <a:lnSpc>
                <a:spcPct val="108500"/>
              </a:lnSpc>
              <a:spcBef>
                <a:spcPts val="105"/>
              </a:spcBef>
            </a:pP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Sin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embargo</a:t>
            </a:r>
            <a:r>
              <a:rPr lang="es-ES" sz="16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,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requieren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una 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inversi</a:t>
            </a:r>
            <a:r>
              <a:rPr lang="es-ES"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n 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en </a:t>
            </a:r>
            <a:r>
              <a:rPr lang="es-ES" spc="-3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lectores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c</a:t>
            </a: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digos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barras</a:t>
            </a:r>
            <a:r>
              <a:rPr lang="es-ES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compatibles</a:t>
            </a:r>
            <a:r>
              <a:rPr lang="es-ES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con</a:t>
            </a:r>
            <a:r>
              <a:rPr lang="es-ES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2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D</a:t>
            </a: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lang="es-ES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son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más</a:t>
            </a:r>
            <a:r>
              <a:rPr lang="es-ES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caros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lang="es-ES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las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versiones</a:t>
            </a:r>
            <a:r>
              <a:rPr lang="es-ES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1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D</a:t>
            </a: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600" dirty="0">
                <a:latin typeface="Microsoft Sans Serif"/>
                <a:cs typeface="Microsoft Sans Serif"/>
              </a:rPr>
              <a:t> </a:t>
            </a:r>
          </a:p>
          <a:p>
            <a:pPr marL="12700" algn="just">
              <a:lnSpc>
                <a:spcPts val="1180"/>
              </a:lnSpc>
              <a:spcBef>
                <a:spcPts val="160"/>
              </a:spcBef>
            </a:pPr>
            <a:r>
              <a:rPr lang="es-ES" sz="1100" spc="-5" dirty="0">
                <a:latin typeface="Microsoft Sans Serif"/>
                <a:cs typeface="Microsoft Sans Serif"/>
              </a:rPr>
              <a:t> </a:t>
            </a:r>
            <a:endParaRPr lang="es-ES" sz="1100" dirty="0">
              <a:latin typeface="Microsoft Sans Serif"/>
              <a:cs typeface="Microsoft Sans Serif"/>
            </a:endParaRPr>
          </a:p>
        </p:txBody>
      </p:sp>
      <p:pic>
        <p:nvPicPr>
          <p:cNvPr id="3" name="object 5">
            <a:extLst>
              <a:ext uri="{FF2B5EF4-FFF2-40B4-BE49-F238E27FC236}">
                <a16:creationId xmlns:a16="http://schemas.microsoft.com/office/drawing/2014/main" id="{1D8063CB-5C96-4D60-ACD0-B1B1F41D8F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0746" y="1356503"/>
            <a:ext cx="3637924" cy="31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7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CB92CBD0-978A-403D-B406-84058A74EF98}"/>
              </a:ext>
            </a:extLst>
          </p:cNvPr>
          <p:cNvSpPr txBox="1"/>
          <p:nvPr/>
        </p:nvSpPr>
        <p:spPr>
          <a:xfrm>
            <a:off x="148837" y="1895251"/>
            <a:ext cx="3637394" cy="3613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endParaRPr sz="1000" dirty="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endParaRPr sz="1000" dirty="0">
              <a:latin typeface="Microsoft Sans Serif"/>
              <a:cs typeface="Microsoft Sans Serif"/>
            </a:endParaRPr>
          </a:p>
          <a:p>
            <a:pPr marL="132715">
              <a:lnSpc>
                <a:spcPct val="100000"/>
              </a:lnSpc>
              <a:spcBef>
                <a:spcPts val="830"/>
              </a:spcBef>
            </a:pPr>
            <a:r>
              <a:rPr sz="20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</a:t>
            </a:r>
            <a:r>
              <a:rPr sz="20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sz="2000" spc="-1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sz="20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tiqu</a:t>
            </a:r>
            <a:r>
              <a:rPr sz="20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sz="20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t</a:t>
            </a:r>
            <a:r>
              <a:rPr sz="20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sz="2000" spc="-1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RF</a:t>
            </a:r>
            <a:r>
              <a:rPr sz="2000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I</a:t>
            </a:r>
            <a:r>
              <a:rPr sz="20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D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</a:p>
          <a:p>
            <a:pPr marL="85725" marR="5080">
              <a:lnSpc>
                <a:spcPct val="108600"/>
              </a:lnSpc>
              <a:spcBef>
                <a:spcPts val="1150"/>
              </a:spcBef>
            </a:pPr>
            <a:r>
              <a:rPr sz="14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También</a:t>
            </a:r>
            <a:r>
              <a:rPr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es</a:t>
            </a:r>
            <a:r>
              <a:rPr sz="14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posible </a:t>
            </a:r>
            <a:r>
              <a:rPr sz="1400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utilizar </a:t>
            </a:r>
            <a:r>
              <a:rPr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etiquetas </a:t>
            </a:r>
            <a:r>
              <a:rPr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equipadas</a:t>
            </a:r>
            <a:r>
              <a:rPr sz="14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con</a:t>
            </a:r>
            <a:r>
              <a:rPr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7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Microsoft Sans Serif"/>
                <a:cs typeface="Microsoft Sans Serif"/>
              </a:rPr>
              <a:t>tecnología RFID </a:t>
            </a:r>
            <a:r>
              <a:rPr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(identiﬁcación </a:t>
            </a:r>
            <a:r>
              <a:rPr sz="14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por </a:t>
            </a:r>
            <a:r>
              <a:rPr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radiofrecuencia), también </a:t>
            </a:r>
            <a:r>
              <a:rPr sz="14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conocidas </a:t>
            </a:r>
            <a:r>
              <a:rPr sz="14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como </a:t>
            </a:r>
            <a:r>
              <a:rPr sz="14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etiquetas </a:t>
            </a:r>
            <a:r>
              <a:rPr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RFID, para </a:t>
            </a:r>
            <a:r>
              <a:rPr sz="14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etiquetar </a:t>
            </a:r>
            <a:r>
              <a:rPr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mercancías </a:t>
            </a:r>
            <a:r>
              <a:rPr sz="14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en </a:t>
            </a:r>
            <a:r>
              <a:rPr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su </a:t>
            </a:r>
            <a:r>
              <a:rPr sz="1400" spc="-3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bodega.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lang="es-ES" sz="1400" dirty="0">
              <a:latin typeface="Microsoft Sans Serif"/>
              <a:cs typeface="Microsoft Sans Serif"/>
            </a:endParaRPr>
          </a:p>
          <a:p>
            <a:pPr marL="85725" marR="5080">
              <a:lnSpc>
                <a:spcPct val="108600"/>
              </a:lnSpc>
              <a:spcBef>
                <a:spcPts val="1150"/>
              </a:spcBef>
            </a:pPr>
            <a:endParaRPr lang="es-ES" sz="1400" dirty="0">
              <a:latin typeface="Microsoft Sans Serif"/>
              <a:cs typeface="Microsoft Sans Serif"/>
            </a:endParaRPr>
          </a:p>
          <a:p>
            <a:pPr marL="85725" marR="5080">
              <a:lnSpc>
                <a:spcPct val="108600"/>
              </a:lnSpc>
              <a:spcBef>
                <a:spcPts val="1150"/>
              </a:spcBef>
            </a:pPr>
            <a:endParaRPr lang="es-ES" sz="1400" dirty="0">
              <a:latin typeface="Microsoft Sans Serif"/>
              <a:cs typeface="Microsoft Sans Serif"/>
            </a:endParaRPr>
          </a:p>
          <a:p>
            <a:pPr marL="85725" marR="5080">
              <a:lnSpc>
                <a:spcPct val="108600"/>
              </a:lnSpc>
              <a:spcBef>
                <a:spcPts val="1150"/>
              </a:spcBef>
            </a:pPr>
            <a:endParaRPr lang="es-ES" sz="1400" dirty="0">
              <a:latin typeface="Microsoft Sans Serif"/>
              <a:cs typeface="Microsoft Sans Serif"/>
            </a:endParaRPr>
          </a:p>
          <a:p>
            <a:pPr marL="85725" marR="5080">
              <a:lnSpc>
                <a:spcPct val="108600"/>
              </a:lnSpc>
              <a:spcBef>
                <a:spcPts val="1150"/>
              </a:spcBef>
            </a:pP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BCCF8DC-0025-485D-916D-850D4F99B394}"/>
              </a:ext>
            </a:extLst>
          </p:cNvPr>
          <p:cNvSpPr txBox="1"/>
          <p:nvPr/>
        </p:nvSpPr>
        <p:spPr>
          <a:xfrm>
            <a:off x="4026469" y="427277"/>
            <a:ext cx="7585786" cy="62309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endParaRPr sz="1000" dirty="0">
              <a:latin typeface="Microsoft Sans Serif"/>
              <a:cs typeface="Microsoft Sans Serif"/>
            </a:endParaRPr>
          </a:p>
          <a:p>
            <a:pPr marL="85725" marR="200025">
              <a:lnSpc>
                <a:spcPct val="108500"/>
              </a:lnSpc>
              <a:spcBef>
                <a:spcPts val="930"/>
              </a:spcBef>
            </a:pP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Mediante</a:t>
            </a:r>
            <a:r>
              <a:rPr sz="16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un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lector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RFID,</a:t>
            </a:r>
            <a:r>
              <a:rPr sz="1600"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el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operador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envía</a:t>
            </a:r>
            <a:r>
              <a:rPr sz="16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una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señal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radio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RFID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y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esta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captará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 esta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señal 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con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su antena,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responderá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con 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otra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señal 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radio,</a:t>
            </a:r>
            <a:r>
              <a:rPr sz="1600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proporcionando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los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datos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contenidos</a:t>
            </a:r>
            <a:r>
              <a:rPr sz="1600" spc="-1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en</a:t>
            </a:r>
            <a:r>
              <a:rPr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el</a:t>
            </a:r>
            <a:r>
              <a:rPr sz="1600" spc="-1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chip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RFID</a:t>
            </a:r>
            <a:r>
              <a:rPr sz="1600" spc="-1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z="1600" spc="-1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sz="1600" spc="-9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</a:p>
          <a:p>
            <a:pPr marL="85725">
              <a:lnSpc>
                <a:spcPts val="1600"/>
              </a:lnSpc>
              <a:spcBef>
                <a:spcPts val="1285"/>
              </a:spcBef>
            </a:pP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Esta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tecnología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ofrece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una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serie</a:t>
            </a:r>
            <a:r>
              <a:rPr sz="16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ventajas: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ts val="1375"/>
              </a:lnSpc>
            </a:pPr>
            <a:r>
              <a:rPr sz="1600" dirty="0">
                <a:latin typeface="Microsoft Sans Serif"/>
                <a:cs typeface="Microsoft Sans Serif"/>
              </a:rPr>
              <a:t> </a:t>
            </a:r>
          </a:p>
          <a:p>
            <a:pPr marL="382905">
              <a:lnSpc>
                <a:spcPts val="1575"/>
              </a:lnSpc>
            </a:pPr>
            <a:r>
              <a:rPr sz="16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Puede</a:t>
            </a:r>
            <a:r>
              <a:rPr sz="1600" spc="-9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transmitir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una</a:t>
            </a:r>
            <a:r>
              <a:rPr sz="1600" spc="-9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gran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cantidad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información, superior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sz="1600" spc="-9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los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códigos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z="1600" spc="-9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barras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1D 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y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2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D</a:t>
            </a:r>
            <a:r>
              <a:rPr sz="16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</a:p>
          <a:p>
            <a:pPr marL="85725" marR="92710" indent="297180">
              <a:lnSpc>
                <a:spcPct val="108900"/>
              </a:lnSpc>
              <a:spcBef>
                <a:spcPts val="560"/>
              </a:spcBef>
            </a:pPr>
            <a:r>
              <a:rPr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Esto </a:t>
            </a:r>
            <a:r>
              <a:rPr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puede </a:t>
            </a:r>
            <a:r>
              <a:rPr sz="16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hacerse 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a </a:t>
            </a:r>
            <a:r>
              <a:rPr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distancia, </a:t>
            </a:r>
            <a:r>
              <a:rPr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desde unos </a:t>
            </a:r>
            <a:r>
              <a:rPr sz="16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25 </a:t>
            </a:r>
            <a:r>
              <a:rPr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centímetros </a:t>
            </a:r>
            <a:r>
              <a:rPr sz="16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para </a:t>
            </a:r>
            <a:r>
              <a:rPr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los </a:t>
            </a:r>
            <a:r>
              <a:rPr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lectores </a:t>
            </a:r>
            <a:r>
              <a:rPr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de </a:t>
            </a:r>
            <a:r>
              <a:rPr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proximidad </a:t>
            </a:r>
            <a:r>
              <a:rPr sz="1600" spc="-3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hasta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unos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diez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metros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para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 los</a:t>
            </a:r>
            <a:r>
              <a:rPr sz="1600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lectores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de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largo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alcance.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</a:p>
          <a:p>
            <a:pPr marL="382905">
              <a:lnSpc>
                <a:spcPct val="100000"/>
              </a:lnSpc>
              <a:spcBef>
                <a:spcPts val="700"/>
              </a:spcBef>
            </a:pP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Puede</a:t>
            </a:r>
            <a:r>
              <a:rPr sz="1600"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utilizarse</a:t>
            </a:r>
            <a:r>
              <a:rPr sz="1600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sin</a:t>
            </a:r>
            <a:r>
              <a:rPr sz="1600"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contacto</a:t>
            </a:r>
            <a:r>
              <a:rPr sz="1600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visual</a:t>
            </a:r>
            <a:r>
              <a:rPr sz="1600"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con</a:t>
            </a:r>
            <a:r>
              <a:rPr sz="1600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sz="1600"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</a:p>
          <a:p>
            <a:pPr marL="85725" marR="79375" indent="297180">
              <a:lnSpc>
                <a:spcPct val="108300"/>
              </a:lnSpc>
              <a:spcBef>
                <a:spcPts val="595"/>
              </a:spcBef>
            </a:pP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Dependiendo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del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chip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RFID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etiqueta,</a:t>
            </a:r>
            <a:r>
              <a:rPr sz="1600" spc="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los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datos</a:t>
            </a:r>
            <a:r>
              <a:rPr sz="16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pueden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modiﬁcarse,</a:t>
            </a:r>
            <a:r>
              <a:rPr sz="1600" spc="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por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lo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misma 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</a:t>
            </a:r>
            <a:r>
              <a:rPr sz="1600" spc="-1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RFID</a:t>
            </a:r>
            <a:r>
              <a:rPr sz="1600" spc="-1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puede</a:t>
            </a:r>
            <a:r>
              <a:rPr sz="1600" spc="-1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reutilizarse</a:t>
            </a:r>
            <a:r>
              <a:rPr sz="1600" spc="-9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/>
                <a:cs typeface="Microsoft Sans Serif"/>
              </a:rPr>
              <a:t>varias</a:t>
            </a:r>
            <a:r>
              <a:rPr sz="1600" spc="-1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veces.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</a:p>
          <a:p>
            <a:pPr marL="382905">
              <a:lnSpc>
                <a:spcPct val="100000"/>
              </a:lnSpc>
              <a:spcBef>
                <a:spcPts val="710"/>
              </a:spcBef>
            </a:pPr>
            <a:r>
              <a:rPr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Pe</a:t>
            </a:r>
            <a:r>
              <a:rPr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rm</a:t>
            </a:r>
            <a:r>
              <a:rPr sz="1600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ite</a:t>
            </a:r>
            <a:r>
              <a:rPr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sz="1600" spc="-9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r</a:t>
            </a:r>
            <a:r>
              <a:rPr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ast</a:t>
            </a:r>
            <a:r>
              <a:rPr sz="1600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r</a:t>
            </a:r>
            <a:r>
              <a:rPr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ea</a:t>
            </a:r>
            <a:r>
              <a:rPr sz="1600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r</a:t>
            </a:r>
            <a:r>
              <a:rPr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s</a:t>
            </a:r>
            <a:r>
              <a:rPr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m</a:t>
            </a:r>
            <a:r>
              <a:rPr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rcan</a:t>
            </a:r>
            <a:r>
              <a:rPr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c</a:t>
            </a:r>
            <a:r>
              <a:rPr sz="1600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í</a:t>
            </a:r>
            <a:r>
              <a:rPr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6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</a:p>
          <a:p>
            <a:pPr marL="85725" marR="200025" indent="297180">
              <a:lnSpc>
                <a:spcPct val="108100"/>
              </a:lnSpc>
              <a:spcBef>
                <a:spcPts val="600"/>
              </a:spcBef>
            </a:pP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Pueden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combinarse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con</a:t>
            </a:r>
            <a:r>
              <a:rPr sz="16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el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so</a:t>
            </a:r>
            <a:r>
              <a:rPr lang="es-ES" sz="1600"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f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ware</a:t>
            </a:r>
            <a:r>
              <a:rPr sz="16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del</a:t>
            </a:r>
            <a:r>
              <a:rPr sz="16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sistema</a:t>
            </a:r>
            <a:r>
              <a:rPr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gestión</a:t>
            </a:r>
            <a:r>
              <a:rPr sz="16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z="16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bodegas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(SGA)</a:t>
            </a:r>
            <a:r>
              <a:rPr sz="1600" spc="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para</a:t>
            </a:r>
            <a:r>
              <a:rPr sz="16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crear</a:t>
            </a:r>
            <a:r>
              <a:rPr sz="16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un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sistema </a:t>
            </a:r>
            <a:r>
              <a:rPr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z="1600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inventario</a:t>
            </a:r>
            <a:r>
              <a:rPr sz="1600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permanente.</a:t>
            </a:r>
            <a:r>
              <a:rPr sz="1600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endParaRPr lang="es-ES" sz="1600" spc="-20" dirty="0">
              <a:solidFill>
                <a:srgbClr val="202020"/>
              </a:solidFill>
              <a:latin typeface="Microsoft Sans Serif"/>
              <a:cs typeface="Microsoft Sans Serif"/>
            </a:endParaRPr>
          </a:p>
          <a:p>
            <a:pPr marL="85725" marR="5080">
              <a:lnSpc>
                <a:spcPct val="108100"/>
              </a:lnSpc>
              <a:spcBef>
                <a:spcPts val="1165"/>
              </a:spcBef>
            </a:pP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Sin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embargo,</a:t>
            </a:r>
            <a:r>
              <a:rPr sz="1600" spc="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las</a:t>
            </a:r>
            <a:r>
              <a:rPr sz="16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etiquetas</a:t>
            </a:r>
            <a:r>
              <a:rPr sz="16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RFID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son</a:t>
            </a:r>
            <a:r>
              <a:rPr sz="16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más</a:t>
            </a:r>
            <a:r>
              <a:rPr sz="16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caras</a:t>
            </a:r>
            <a:r>
              <a:rPr sz="16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z="16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adquirir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sz="16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las</a:t>
            </a:r>
            <a:r>
              <a:rPr sz="16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etiquetas</a:t>
            </a:r>
            <a:r>
              <a:rPr sz="16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z="16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códigos</a:t>
            </a:r>
            <a:r>
              <a:rPr sz="16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sz="16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barras </a:t>
            </a:r>
            <a:r>
              <a:rPr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y</a:t>
            </a:r>
            <a:r>
              <a:rPr sz="1600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deben</a:t>
            </a:r>
            <a:r>
              <a:rPr sz="1600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utilizarse</a:t>
            </a:r>
            <a:r>
              <a:rPr sz="1600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con</a:t>
            </a:r>
            <a:r>
              <a:rPr sz="1600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el</a:t>
            </a:r>
            <a:r>
              <a:rPr sz="16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so</a:t>
            </a:r>
            <a:r>
              <a:rPr lang="es-ES" sz="16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f</a:t>
            </a:r>
            <a:r>
              <a:rPr sz="16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ware</a:t>
            </a:r>
            <a:r>
              <a:rPr sz="1600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adecuado.</a:t>
            </a:r>
            <a:r>
              <a:rPr sz="1600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endParaRPr lang="es-ES" sz="1600" spc="-20" dirty="0">
              <a:solidFill>
                <a:srgbClr val="202020"/>
              </a:solidFill>
              <a:latin typeface="Microsoft Sans Serif"/>
              <a:cs typeface="Microsoft Sans Serif"/>
            </a:endParaRPr>
          </a:p>
          <a:p>
            <a:pPr marL="85725" marR="5080">
              <a:lnSpc>
                <a:spcPct val="108100"/>
              </a:lnSpc>
              <a:spcBef>
                <a:spcPts val="1165"/>
              </a:spcBef>
            </a:pPr>
            <a:r>
              <a:rPr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Por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 lo</a:t>
            </a:r>
            <a:r>
              <a:rPr sz="1600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tanto,</a:t>
            </a:r>
            <a:r>
              <a:rPr sz="1600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representan</a:t>
            </a:r>
            <a:r>
              <a:rPr sz="1600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una</a:t>
            </a:r>
            <a:r>
              <a:rPr sz="1600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inversión</a:t>
            </a:r>
            <a:r>
              <a:rPr sz="1600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para</a:t>
            </a:r>
            <a:r>
              <a:rPr sz="1600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las </a:t>
            </a:r>
            <a:r>
              <a:rPr sz="1600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empresas</a:t>
            </a:r>
            <a:r>
              <a:rPr sz="1600" spc="-1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hay</a:t>
            </a:r>
            <a:r>
              <a:rPr sz="1600" spc="-1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tener</a:t>
            </a:r>
            <a:r>
              <a:rPr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/>
                <a:cs typeface="Microsoft Sans Serif"/>
              </a:rPr>
              <a:t>en</a:t>
            </a:r>
            <a:r>
              <a:rPr sz="1600" spc="-1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cuenta.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ts val="1190"/>
              </a:lnSpc>
              <a:spcBef>
                <a:spcPts val="170"/>
              </a:spcBef>
            </a:pPr>
            <a:r>
              <a:rPr sz="1050" spc="-5" dirty="0">
                <a:latin typeface="Microsoft Sans Serif"/>
                <a:cs typeface="Microsoft Sans Serif"/>
              </a:rPr>
              <a:t> </a:t>
            </a:r>
            <a:endParaRPr sz="1050" dirty="0">
              <a:latin typeface="Microsoft Sans Serif"/>
              <a:cs typeface="Microsoft Sans Serif"/>
            </a:endParaRPr>
          </a:p>
          <a:p>
            <a:pPr marL="12700">
              <a:lnSpc>
                <a:spcPts val="1010"/>
              </a:lnSpc>
            </a:pPr>
            <a:r>
              <a:rPr sz="900" dirty="0">
                <a:latin typeface="Microsoft Sans Serif"/>
                <a:cs typeface="Microsoft Sans Serif"/>
              </a:rPr>
              <a:t> </a:t>
            </a:r>
            <a:endParaRPr sz="850" dirty="0">
              <a:latin typeface="Microsoft Sans Serif"/>
              <a:cs typeface="Microsoft Sans Serif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684C1E34-7793-49DB-9DB1-C96FF59E4E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042" y="4019394"/>
            <a:ext cx="1314206" cy="1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6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495FE8C-1BF4-4D0D-97F0-553F98757B21}"/>
              </a:ext>
            </a:extLst>
          </p:cNvPr>
          <p:cNvSpPr txBox="1"/>
          <p:nvPr/>
        </p:nvSpPr>
        <p:spPr>
          <a:xfrm>
            <a:off x="195942" y="529519"/>
            <a:ext cx="11747241" cy="27238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95"/>
              </a:spcBef>
            </a:pPr>
            <a:r>
              <a:rPr lang="es-ES" sz="1000" spc="-5" dirty="0">
                <a:latin typeface="Microsoft Sans Serif"/>
                <a:cs typeface="Microsoft Sans Serif"/>
              </a:rPr>
              <a:t> </a:t>
            </a:r>
            <a:endParaRPr lang="es-ES" sz="1000" dirty="0">
              <a:latin typeface="Microsoft Sans Serif"/>
              <a:cs typeface="Microsoft Sans Serif"/>
            </a:endParaRPr>
          </a:p>
          <a:p>
            <a:pPr marL="12700">
              <a:lnSpc>
                <a:spcPts val="1170"/>
              </a:lnSpc>
            </a:pPr>
            <a:r>
              <a:rPr lang="es-ES" sz="1000" spc="-5" dirty="0">
                <a:latin typeface="Microsoft Sans Serif"/>
                <a:cs typeface="Microsoft Sans Serif"/>
              </a:rPr>
              <a:t> </a:t>
            </a:r>
            <a:endParaRPr lang="es-ES" sz="1000" dirty="0">
              <a:latin typeface="Microsoft Sans Serif"/>
              <a:cs typeface="Microsoft Sans Serif"/>
            </a:endParaRPr>
          </a:p>
          <a:p>
            <a:pPr marL="85725" algn="ctr">
              <a:lnSpc>
                <a:spcPct val="100000"/>
              </a:lnSpc>
              <a:spcBef>
                <a:spcPts val="905"/>
              </a:spcBef>
            </a:pPr>
            <a:r>
              <a:rPr lang="es-ES" sz="2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lang="es-ES" sz="2400" spc="-1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2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eti</a:t>
            </a:r>
            <a:r>
              <a:rPr lang="es-ES" sz="2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q</a:t>
            </a:r>
            <a:r>
              <a:rPr lang="es-ES" sz="2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u</a:t>
            </a:r>
            <a:r>
              <a:rPr lang="es-ES" sz="2400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sz="2400" dirty="0">
                <a:solidFill>
                  <a:srgbClr val="202020"/>
                </a:solidFill>
                <a:latin typeface="Microsoft Sans Serif"/>
                <a:cs typeface="Microsoft Sans Serif"/>
              </a:rPr>
              <a:t>ta</a:t>
            </a:r>
            <a:r>
              <a:rPr lang="es-ES" sz="2400" spc="-1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2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sz="2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l</a:t>
            </a:r>
            <a:r>
              <a:rPr lang="es-ES" sz="2400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sz="2400" dirty="0">
                <a:solidFill>
                  <a:srgbClr val="202020"/>
                </a:solidFill>
                <a:latin typeface="Microsoft Sans Serif"/>
                <a:cs typeface="Microsoft Sans Serif"/>
              </a:rPr>
              <a:t>c</a:t>
            </a:r>
            <a:r>
              <a:rPr lang="es-ES" sz="2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t</a:t>
            </a:r>
            <a:r>
              <a:rPr lang="es-ES" sz="2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r</a:t>
            </a:r>
            <a:r>
              <a:rPr lang="es-ES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z="2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z="2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i</a:t>
            </a:r>
            <a:r>
              <a:rPr lang="es-ES" sz="2400" dirty="0">
                <a:solidFill>
                  <a:srgbClr val="202020"/>
                </a:solidFill>
                <a:latin typeface="Microsoft Sans Serif"/>
                <a:cs typeface="Microsoft Sans Serif"/>
              </a:rPr>
              <a:t>c</a:t>
            </a:r>
            <a:r>
              <a:rPr lang="es-ES" sz="2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ES" sz="2400" spc="-1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2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o</a:t>
            </a:r>
            <a:r>
              <a:rPr lang="es-ES" sz="2400" spc="-1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2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dirty="0">
                <a:solidFill>
                  <a:srgbClr val="202020"/>
                </a:solidFill>
                <a:latin typeface="Microsoft Sans Serif"/>
                <a:cs typeface="Microsoft Sans Serif"/>
              </a:rPr>
              <a:t>-</a:t>
            </a:r>
            <a:r>
              <a:rPr lang="es-ES" sz="2400" dirty="0" err="1">
                <a:solidFill>
                  <a:srgbClr val="202020"/>
                </a:solidFill>
                <a:latin typeface="Microsoft Sans Serif"/>
                <a:cs typeface="Microsoft Sans Serif"/>
              </a:rPr>
              <a:t>ink</a:t>
            </a:r>
            <a:endParaRPr lang="es-ES" sz="2400" dirty="0">
              <a:latin typeface="Microsoft Sans Serif"/>
              <a:cs typeface="Microsoft Sans Serif"/>
            </a:endParaRPr>
          </a:p>
          <a:p>
            <a:pPr marL="85725" marR="5080">
              <a:lnSpc>
                <a:spcPct val="108600"/>
              </a:lnSpc>
              <a:spcBef>
                <a:spcPts val="1070"/>
              </a:spcBef>
            </a:pPr>
            <a:r>
              <a:rPr lang="es-ES" sz="16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Las</a:t>
            </a:r>
            <a:r>
              <a:rPr lang="es-ES" sz="16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etiquetas</a:t>
            </a:r>
            <a:r>
              <a:rPr lang="es-ES" sz="16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electrónicas,</a:t>
            </a:r>
            <a:r>
              <a:rPr lang="es-ES" sz="16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también</a:t>
            </a:r>
            <a:r>
              <a:rPr lang="es-ES"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conocidas</a:t>
            </a:r>
            <a:r>
              <a:rPr lang="es-ES" sz="16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como</a:t>
            </a:r>
            <a:r>
              <a:rPr lang="es-ES" sz="16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etiquetas</a:t>
            </a:r>
            <a:r>
              <a:rPr lang="es-ES" sz="16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z="1600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tinta</a:t>
            </a:r>
            <a:r>
              <a:rPr lang="es-ES" sz="16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electrónica,</a:t>
            </a:r>
            <a:r>
              <a:rPr lang="es-ES" sz="16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consisten</a:t>
            </a:r>
            <a:r>
              <a:rPr lang="es-ES"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en </a:t>
            </a:r>
            <a:r>
              <a:rPr lang="es-ES"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una </a:t>
            </a:r>
            <a:r>
              <a:rPr lang="es-ES"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pequeña</a:t>
            </a:r>
            <a:r>
              <a:rPr lang="es-ES" sz="1600" spc="19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caja </a:t>
            </a: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equipada </a:t>
            </a:r>
            <a:r>
              <a:rPr lang="es-ES"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con</a:t>
            </a:r>
            <a:r>
              <a:rPr lang="es-ES" sz="1600" spc="2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una</a:t>
            </a:r>
            <a:r>
              <a:rPr lang="es-ES" sz="1600" spc="2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pantalla </a:t>
            </a:r>
            <a:r>
              <a:rPr lang="es-ES"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animada</a:t>
            </a:r>
            <a:r>
              <a:rPr lang="es-ES" sz="1600" spc="19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por</a:t>
            </a:r>
            <a:r>
              <a:rPr lang="es-ES" sz="1600" spc="2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tinta electrónica.</a:t>
            </a:r>
            <a:r>
              <a:rPr lang="es-ES" sz="1600" spc="2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</a:p>
          <a:p>
            <a:pPr marL="85725" marR="5080">
              <a:lnSpc>
                <a:spcPct val="108600"/>
              </a:lnSpc>
              <a:spcBef>
                <a:spcPts val="1070"/>
              </a:spcBef>
            </a:pP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Este</a:t>
            </a:r>
            <a:r>
              <a:rPr lang="es-ES" sz="1600" spc="2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tipo </a:t>
            </a:r>
            <a:r>
              <a:rPr lang="es-ES"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z="1600" spc="1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etiqueta, </a:t>
            </a:r>
            <a:r>
              <a:rPr lang="es-ES" sz="1600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ya </a:t>
            </a:r>
            <a:r>
              <a:rPr lang="es-ES"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muy 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utilizado </a:t>
            </a:r>
            <a:r>
              <a:rPr lang="es-ES"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en </a:t>
            </a:r>
            <a:r>
              <a:rPr lang="es-ES" sz="16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tiendas 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y </a:t>
            </a:r>
            <a:r>
              <a:rPr lang="es-ES" sz="16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supermercados, también </a:t>
            </a:r>
            <a:r>
              <a:rPr lang="es-ES" sz="16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puede </a:t>
            </a:r>
            <a:r>
              <a:rPr lang="es-ES"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utilizarse </a:t>
            </a:r>
            <a:r>
              <a:rPr lang="es-ES" sz="16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para 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etiquetar mercancías </a:t>
            </a:r>
            <a:r>
              <a:rPr lang="es-ES" sz="1600" spc="-3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dirty="0">
                <a:solidFill>
                  <a:srgbClr val="202020"/>
                </a:solidFill>
                <a:latin typeface="Microsoft Sans Serif"/>
                <a:cs typeface="Microsoft Sans Serif"/>
              </a:rPr>
              <a:t>en</a:t>
            </a:r>
            <a:r>
              <a:rPr lang="es-ES"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lang="es-ES"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bodega.</a:t>
            </a:r>
            <a:r>
              <a:rPr lang="es-ES" sz="1600" dirty="0">
                <a:latin typeface="Microsoft Sans Serif"/>
                <a:cs typeface="Microsoft Sans Serif"/>
              </a:rPr>
              <a:t> </a:t>
            </a:r>
          </a:p>
          <a:p>
            <a:pPr marL="85725" marR="389255" indent="297180">
              <a:lnSpc>
                <a:spcPct val="108900"/>
              </a:lnSpc>
              <a:spcBef>
                <a:spcPts val="919"/>
              </a:spcBef>
            </a:pPr>
            <a:r>
              <a:rPr lang="es-ES"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Cambia</a:t>
            </a:r>
            <a:r>
              <a:rPr lang="es-ES"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su</a:t>
            </a: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visualizaci</a:t>
            </a:r>
            <a:r>
              <a:rPr lang="es-ES"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n </a:t>
            </a: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en 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cualquier </a:t>
            </a:r>
            <a:r>
              <a:rPr lang="es-ES"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momento</a:t>
            </a:r>
            <a:r>
              <a:rPr lang="es-ES"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y </a:t>
            </a:r>
            <a:r>
              <a:rPr lang="es-ES"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se</a:t>
            </a: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conecta de</a:t>
            </a:r>
            <a:r>
              <a:rPr lang="es-ES" sz="1600" spc="204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forma</a:t>
            </a:r>
            <a:r>
              <a:rPr lang="es-ES" sz="1600" spc="2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inalámbrica </a:t>
            </a: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a </a:t>
            </a:r>
            <a:r>
              <a:rPr lang="es-ES"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un </a:t>
            </a:r>
            <a:r>
              <a:rPr lang="es-ES"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sof</a:t>
            </a:r>
            <a:r>
              <a:rPr lang="es-ES" sz="1600" spc="-2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ware</a:t>
            </a:r>
            <a:r>
              <a:rPr lang="es-ES"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para</a:t>
            </a:r>
            <a:r>
              <a:rPr lang="es-ES"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actualizar</a:t>
            </a:r>
            <a:r>
              <a:rPr lang="es-ES"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ES"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tiempo</a:t>
            </a:r>
            <a:r>
              <a:rPr lang="es-ES"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real</a:t>
            </a:r>
            <a:r>
              <a:rPr lang="es-ES"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lang="es-ES"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informaci</a:t>
            </a:r>
            <a:r>
              <a:rPr lang="es-ES" sz="14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lang="es-ES" sz="16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proporciona</a:t>
            </a:r>
            <a:r>
              <a:rPr lang="es-ES" sz="14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400" dirty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ts val="1375"/>
              </a:lnSpc>
            </a:pPr>
            <a:r>
              <a:rPr lang="es-ES" sz="1200" dirty="0">
                <a:latin typeface="Microsoft Sans Serif"/>
                <a:cs typeface="Microsoft Sans Serif"/>
              </a:rPr>
              <a:t> </a:t>
            </a:r>
          </a:p>
        </p:txBody>
      </p:sp>
      <p:pic>
        <p:nvPicPr>
          <p:cNvPr id="2050" name="Picture 2" descr="E-Ink Display Confenrence Electrónica de la tarjeta de mesa - China Placa  de la pantalla de tinta electrónica, ESL Etiquetas electrónicas de  estantería">
            <a:extLst>
              <a:ext uri="{FF2B5EF4-FFF2-40B4-BE49-F238E27FC236}">
                <a16:creationId xmlns:a16="http://schemas.microsoft.com/office/drawing/2014/main" id="{4A0F10DD-2884-44BD-815B-3C2271EED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83" y="3063483"/>
            <a:ext cx="3186501" cy="31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75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71F3F1B-6288-4B0E-B19B-BB0DBD6B80A3}"/>
              </a:ext>
            </a:extLst>
          </p:cNvPr>
          <p:cNvSpPr/>
          <p:nvPr/>
        </p:nvSpPr>
        <p:spPr>
          <a:xfrm>
            <a:off x="0" y="1619827"/>
            <a:ext cx="11831216" cy="4776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389255" indent="297180">
              <a:lnSpc>
                <a:spcPct val="108900"/>
              </a:lnSpc>
              <a:spcBef>
                <a:spcPts val="919"/>
              </a:spcBef>
            </a:pPr>
            <a:r>
              <a:rPr lang="es-CL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Es</a:t>
            </a:r>
            <a:r>
              <a:rPr lang="es-CL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t</a:t>
            </a:r>
            <a:r>
              <a:rPr lang="es-CL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a </a:t>
            </a:r>
            <a:r>
              <a:rPr lang="es-CL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CL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ti</a:t>
            </a:r>
            <a:r>
              <a:rPr lang="es-CL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q</a:t>
            </a:r>
            <a:r>
              <a:rPr lang="es-CL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ue</a:t>
            </a:r>
            <a:r>
              <a:rPr lang="es-CL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ta el</a:t>
            </a:r>
            <a:r>
              <a:rPr lang="es-CL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CL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ct</a:t>
            </a:r>
            <a:r>
              <a:rPr lang="es-CL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r</a:t>
            </a:r>
            <a:r>
              <a:rPr lang="es-CL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CL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CL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i</a:t>
            </a:r>
            <a:r>
              <a:rPr lang="es-CL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c</a:t>
            </a:r>
            <a:r>
              <a:rPr lang="es-CL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CL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CL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p</a:t>
            </a:r>
            <a:r>
              <a:rPr lang="es-CL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CL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r</a:t>
            </a:r>
            <a:r>
              <a:rPr lang="es-CL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m</a:t>
            </a:r>
            <a:r>
              <a:rPr lang="es-CL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it</a:t>
            </a:r>
            <a:r>
              <a:rPr lang="es-CL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CL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:</a:t>
            </a:r>
            <a:r>
              <a:rPr lang="es-CL" dirty="0">
                <a:latin typeface="Microsoft Sans Serif"/>
                <a:cs typeface="Microsoft Sans Serif"/>
              </a:rPr>
              <a:t> </a:t>
            </a:r>
            <a:endParaRPr lang="es-ES" sz="1600" dirty="0">
              <a:latin typeface="Microsoft Sans Serif"/>
              <a:cs typeface="Microsoft Sans Serif"/>
            </a:endParaRPr>
          </a:p>
          <a:p>
            <a:pPr marL="382905">
              <a:lnSpc>
                <a:spcPct val="100000"/>
              </a:lnSpc>
              <a:spcBef>
                <a:spcPts val="700"/>
              </a:spcBef>
            </a:pPr>
            <a:r>
              <a:rPr lang="es-ES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La red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u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cc</a:t>
            </a:r>
            <a:r>
              <a:rPr lang="es-ES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i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pc="-9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d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lo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s</a:t>
            </a:r>
            <a:r>
              <a:rPr lang="es-ES" spc="-9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r</a:t>
            </a:r>
            <a:r>
              <a:rPr lang="es-ES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r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o</a:t>
            </a:r>
            <a:r>
              <a:rPr lang="es-ES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r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s</a:t>
            </a:r>
            <a:r>
              <a:rPr lang="es-ES" spc="-9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d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ti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q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ue</a:t>
            </a:r>
            <a:r>
              <a:rPr lang="es-ES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t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d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o</a:t>
            </a:r>
            <a:r>
              <a:rPr lang="es-ES" sz="16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600" dirty="0">
                <a:latin typeface="Microsoft Sans Serif"/>
                <a:cs typeface="Microsoft Sans Serif"/>
              </a:rPr>
              <a:t> </a:t>
            </a:r>
          </a:p>
          <a:p>
            <a:pPr marL="382905">
              <a:lnSpc>
                <a:spcPct val="100000"/>
              </a:lnSpc>
              <a:spcBef>
                <a:spcPts val="720"/>
              </a:spcBef>
            </a:pP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Se</a:t>
            </a:r>
            <a:r>
              <a:rPr lang="es-ES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pueden</a:t>
            </a:r>
            <a:r>
              <a:rPr lang="es-ES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añadir</a:t>
            </a:r>
            <a:r>
              <a:rPr lang="es-ES"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instrucciones</a:t>
            </a:r>
            <a:r>
              <a:rPr lang="es-ES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seguridad</a:t>
            </a:r>
            <a:r>
              <a:rPr lang="es-ES"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ES"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lang="es-ES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</a:t>
            </a:r>
            <a:r>
              <a:rPr lang="es-ES"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600" dirty="0">
                <a:latin typeface="Microsoft Sans Serif"/>
                <a:cs typeface="Microsoft Sans Serif"/>
              </a:rPr>
              <a:t> </a:t>
            </a:r>
          </a:p>
          <a:p>
            <a:pPr marL="382905">
              <a:lnSpc>
                <a:spcPct val="100000"/>
              </a:lnSpc>
              <a:spcBef>
                <a:spcPts val="720"/>
              </a:spcBef>
            </a:pP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Permite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cambiar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el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contenido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las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etiquetas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forma</a:t>
            </a: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rápida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y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sencilla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600" spc="-40" dirty="0">
                <a:latin typeface="Microsoft Sans Serif"/>
                <a:cs typeface="Microsoft Sans Serif"/>
              </a:rPr>
              <a:t> </a:t>
            </a:r>
            <a:endParaRPr lang="es-ES" sz="1600" dirty="0">
              <a:latin typeface="Microsoft Sans Serif"/>
              <a:cs typeface="Microsoft Sans Serif"/>
            </a:endParaRPr>
          </a:p>
          <a:p>
            <a:pPr marL="85725" marR="5080" indent="297180" algn="just">
              <a:lnSpc>
                <a:spcPct val="108500"/>
              </a:lnSpc>
              <a:spcBef>
                <a:spcPts val="580"/>
              </a:spcBef>
            </a:pP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Se pueden </a:t>
            </a:r>
            <a:r>
              <a:rPr lang="es-ES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reutilizar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muchas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veces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y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ahorrar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papel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,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lo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que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fomenta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la logística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ecol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gica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, </a:t>
            </a: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un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negocio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importante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y 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en 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crecimiento</a:t>
            </a:r>
            <a:r>
              <a:rPr lang="es-ES"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. </a:t>
            </a:r>
            <a:endParaRPr lang="es-ES" sz="1600" spc="-40" dirty="0">
              <a:solidFill>
                <a:srgbClr val="202020"/>
              </a:solidFill>
              <a:latin typeface="Microsoft Sans Serif"/>
              <a:cs typeface="Microsoft Sans Serif"/>
            </a:endParaRPr>
          </a:p>
          <a:p>
            <a:pPr marL="85725" marR="5080" indent="297180" algn="just">
              <a:lnSpc>
                <a:spcPct val="108500"/>
              </a:lnSpc>
              <a:spcBef>
                <a:spcPts val="580"/>
              </a:spcBef>
            </a:pP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Sin embargo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, 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la etiqueta electr</a:t>
            </a:r>
            <a:r>
              <a:rPr lang="es-ES"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nica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no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puede 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proporcionar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una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gran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cantidad 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de 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informaci</a:t>
            </a:r>
            <a:r>
              <a:rPr lang="es-ES" sz="16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n </a:t>
            </a:r>
            <a:r>
              <a:rPr lang="es-ES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cuando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se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lee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simple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vista</a:t>
            </a:r>
            <a:r>
              <a:rPr lang="es-ES" sz="1600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6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ya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el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tamaño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su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pantalla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es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limitado</a:t>
            </a:r>
            <a:r>
              <a:rPr lang="es-ES"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6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Para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aumentar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la 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cantidad</a:t>
            </a:r>
            <a:r>
              <a:rPr lang="es-ES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informaci</a:t>
            </a: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pc="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disponible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600" spc="9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es</a:t>
            </a:r>
            <a:r>
              <a:rPr lang="es-ES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posible</a:t>
            </a:r>
            <a:r>
              <a:rPr lang="es-ES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programar</a:t>
            </a:r>
            <a:r>
              <a:rPr lang="es-ES" spc="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lang="es-ES" spc="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visualizaci</a:t>
            </a:r>
            <a:r>
              <a:rPr lang="es-ES"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un</a:t>
            </a:r>
            <a:r>
              <a:rPr lang="es-ES" spc="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c</a:t>
            </a: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digo</a:t>
            </a:r>
            <a:r>
              <a:rPr lang="es-ES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100" dirty="0">
                <a:solidFill>
                  <a:srgbClr val="202020"/>
                </a:solidFill>
                <a:latin typeface="Microsoft Sans Serif"/>
                <a:cs typeface="Microsoft Sans Serif"/>
              </a:rPr>
              <a:t>QR</a:t>
            </a:r>
            <a:r>
              <a:rPr lang="es-ES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o</a:t>
            </a:r>
            <a:r>
              <a:rPr lang="es-ES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un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 c</a:t>
            </a: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digo</a:t>
            </a:r>
            <a:r>
              <a:rPr lang="es-ES"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barras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600" spc="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Además</a:t>
            </a:r>
            <a:r>
              <a:rPr lang="es-ES" sz="16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600" spc="9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estas</a:t>
            </a:r>
            <a:r>
              <a:rPr lang="es-ES" spc="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etiquetas</a:t>
            </a:r>
            <a:r>
              <a:rPr lang="es-ES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pueden</a:t>
            </a:r>
            <a:r>
              <a:rPr lang="es-ES" spc="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representar</a:t>
            </a:r>
            <a:r>
              <a:rPr lang="es-ES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una</a:t>
            </a:r>
            <a:r>
              <a:rPr lang="es-ES" spc="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inversi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pc="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excesiva</a:t>
            </a:r>
            <a:r>
              <a:rPr lang="es-ES"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para</a:t>
            </a:r>
            <a:r>
              <a:rPr lang="es-ES" spc="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las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empresas</a:t>
            </a:r>
            <a:r>
              <a:rPr lang="es-ES"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600"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ya</a:t>
            </a:r>
            <a:r>
              <a:rPr lang="es-ES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lang="es-ES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su</a:t>
            </a:r>
            <a:r>
              <a:rPr lang="es-ES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adquisici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es</a:t>
            </a:r>
            <a:r>
              <a:rPr lang="es-ES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más</a:t>
            </a:r>
            <a:r>
              <a:rPr lang="es-ES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costosa</a:t>
            </a:r>
            <a:r>
              <a:rPr lang="es-ES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lang="es-ES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lang="es-ES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las</a:t>
            </a:r>
            <a:r>
              <a:rPr lang="es-ES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etiquetas</a:t>
            </a:r>
            <a:r>
              <a:rPr lang="es-ES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con</a:t>
            </a:r>
            <a:r>
              <a:rPr lang="es-ES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c</a:t>
            </a: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digos</a:t>
            </a:r>
            <a:r>
              <a:rPr lang="es-ES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barras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600" dirty="0">
                <a:latin typeface="Microsoft Sans Serif"/>
                <a:cs typeface="Microsoft Sans Serif"/>
              </a:rPr>
              <a:t> </a:t>
            </a:r>
          </a:p>
          <a:p>
            <a:pPr marL="85725" marR="342900">
              <a:lnSpc>
                <a:spcPct val="108500"/>
              </a:lnSpc>
              <a:spcBef>
                <a:spcPts val="1150"/>
              </a:spcBef>
            </a:pP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Existen distintos tipos 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de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etiquetas </a:t>
            </a:r>
            <a:r>
              <a:rPr lang="es-ES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que pueden 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utilizarse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para 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etiquetar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mercancías en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una </a:t>
            </a:r>
            <a:r>
              <a:rPr lang="es-ES" spc="-3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bodega</a:t>
            </a:r>
            <a:r>
              <a:rPr lang="es-ES" sz="16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600"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100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ES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continuaci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600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se</a:t>
            </a:r>
            <a:r>
              <a:rPr lang="es-ES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explicará</a:t>
            </a:r>
            <a:r>
              <a:rPr lang="es-ES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qué</a:t>
            </a:r>
            <a:r>
              <a:rPr lang="es-ES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informaci</a:t>
            </a:r>
            <a:r>
              <a:rPr lang="es-ES" sz="16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sobre</a:t>
            </a:r>
            <a:r>
              <a:rPr lang="es-ES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las</a:t>
            </a:r>
            <a:r>
              <a:rPr lang="es-ES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mercancías</a:t>
            </a:r>
            <a:r>
              <a:rPr lang="es-ES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se</a:t>
            </a:r>
            <a:r>
              <a:rPr lang="es-ES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pueden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transportar</a:t>
            </a:r>
            <a:r>
              <a:rPr lang="es-ES"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600" dirty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ts val="1900"/>
              </a:lnSpc>
              <a:spcBef>
                <a:spcPts val="130"/>
              </a:spcBef>
            </a:pPr>
            <a:r>
              <a:rPr lang="es-ES" dirty="0">
                <a:latin typeface="Microsoft Sans Serif"/>
                <a:cs typeface="Microsoft Sans Serif"/>
              </a:rPr>
              <a:t> </a:t>
            </a:r>
          </a:p>
        </p:txBody>
      </p:sp>
      <p:pic>
        <p:nvPicPr>
          <p:cNvPr id="4098" name="Picture 2" descr="Etiquetas electrónicas para estantes en varios idiomas de 2,66 pulgadas  Serie delgada, Precio bajo Etiquetas electrónicas para estantes en varios  idiomas de 2,66 pulgadas Serie delgada Adquisitivo">
            <a:extLst>
              <a:ext uri="{FF2B5EF4-FFF2-40B4-BE49-F238E27FC236}">
                <a16:creationId xmlns:a16="http://schemas.microsoft.com/office/drawing/2014/main" id="{22783103-8862-4BD7-8DEA-B8B667DA3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0" t="29388" r="8784" b="27075"/>
          <a:stretch/>
        </p:blipFill>
        <p:spPr bwMode="auto">
          <a:xfrm>
            <a:off x="7809723" y="662474"/>
            <a:ext cx="3293706" cy="176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99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04731D0-3CC0-4E4A-A663-8631435CD3EF}"/>
              </a:ext>
            </a:extLst>
          </p:cNvPr>
          <p:cNvSpPr/>
          <p:nvPr/>
        </p:nvSpPr>
        <p:spPr>
          <a:xfrm>
            <a:off x="1023256" y="1121077"/>
            <a:ext cx="10723985" cy="550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ts val="2860"/>
              </a:lnSpc>
            </a:pPr>
            <a:r>
              <a:rPr lang="es-ES" sz="28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Informaci</a:t>
            </a:r>
            <a:r>
              <a:rPr lang="es-ES" sz="2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z="28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z="28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28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proporcionada</a:t>
            </a:r>
            <a:r>
              <a:rPr lang="es-ES" sz="2800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28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por</a:t>
            </a:r>
            <a:r>
              <a:rPr lang="es-ES" sz="2800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28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las</a:t>
            </a:r>
            <a:r>
              <a:rPr lang="es-ES" sz="2800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28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etiquetas</a:t>
            </a:r>
            <a:r>
              <a:rPr lang="es-ES" sz="2800" spc="-5" dirty="0">
                <a:latin typeface="Microsoft Sans Serif"/>
                <a:cs typeface="Microsoft Sans Serif"/>
              </a:rPr>
              <a:t> </a:t>
            </a:r>
            <a:endParaRPr lang="es-ES" sz="2800" dirty="0">
              <a:latin typeface="Microsoft Sans Serif"/>
              <a:cs typeface="Microsoft Sans Serif"/>
            </a:endParaRPr>
          </a:p>
          <a:p>
            <a:pPr marL="85725" marR="245745">
              <a:lnSpc>
                <a:spcPct val="108100"/>
              </a:lnSpc>
              <a:spcBef>
                <a:spcPts val="960"/>
              </a:spcBef>
            </a:pP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En</a:t>
            </a:r>
            <a:r>
              <a:rPr lang="es-ES" sz="1400"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funci</a:t>
            </a:r>
            <a:r>
              <a:rPr lang="es-ES" sz="12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z="1400"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z="1400" spc="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los</a:t>
            </a:r>
            <a:r>
              <a:rPr lang="es-ES" sz="1400"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distintos</a:t>
            </a:r>
            <a:r>
              <a:rPr lang="es-ES" sz="1400"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requisitos</a:t>
            </a:r>
            <a:r>
              <a:rPr lang="es-ES" sz="1400" spc="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logísticos</a:t>
            </a:r>
            <a:r>
              <a:rPr lang="es-ES" sz="1400"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y</a:t>
            </a:r>
            <a:r>
              <a:rPr lang="es-ES" sz="1400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del</a:t>
            </a:r>
            <a:r>
              <a:rPr lang="es-ES" sz="1400"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equipamiento</a:t>
            </a:r>
            <a:r>
              <a:rPr lang="es-ES" sz="1400"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z="1400" spc="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lang="es-ES" sz="1400"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bodega</a:t>
            </a:r>
            <a:r>
              <a:rPr lang="es-ES" sz="12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200" spc="9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las</a:t>
            </a:r>
            <a:r>
              <a:rPr lang="es-ES" sz="1400"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etiquetas </a:t>
            </a:r>
            <a:r>
              <a:rPr lang="es-ES" sz="14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pu</a:t>
            </a:r>
            <a:r>
              <a:rPr lang="es-ES" sz="14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sz="14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tr</a:t>
            </a:r>
            <a:r>
              <a:rPr lang="es-ES" sz="14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ES" sz="14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z="14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smiti</a:t>
            </a:r>
            <a:r>
              <a:rPr lang="es-ES" sz="1400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r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d</a:t>
            </a:r>
            <a:r>
              <a:rPr lang="es-ES" sz="1400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if</a:t>
            </a:r>
            <a:r>
              <a:rPr lang="es-ES" sz="14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sz="1400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r</a:t>
            </a:r>
            <a:r>
              <a:rPr lang="es-ES" sz="14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en</a:t>
            </a:r>
            <a:r>
              <a:rPr lang="es-ES" sz="1400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t</a:t>
            </a:r>
            <a:r>
              <a:rPr lang="es-ES" sz="14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i</a:t>
            </a:r>
            <a:r>
              <a:rPr lang="es-ES" sz="14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z="1400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f</a:t>
            </a:r>
            <a:r>
              <a:rPr lang="es-ES" sz="14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o</a:t>
            </a:r>
            <a:r>
              <a:rPr lang="es-ES" sz="1400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r</a:t>
            </a:r>
            <a:r>
              <a:rPr lang="es-ES" sz="14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m</a:t>
            </a:r>
            <a:r>
              <a:rPr lang="es-ES"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ac</a:t>
            </a:r>
            <a:r>
              <a:rPr lang="es-ES"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</a:t>
            </a:r>
            <a:r>
              <a:rPr lang="es-ES" sz="12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z="14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so</a:t>
            </a:r>
            <a:r>
              <a:rPr lang="es-ES" sz="14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b</a:t>
            </a:r>
            <a:r>
              <a:rPr lang="es-ES" sz="1400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r</a:t>
            </a:r>
            <a:r>
              <a:rPr lang="es-ES"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ca</a:t>
            </a:r>
            <a:r>
              <a:rPr lang="es-ES" sz="14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d</a:t>
            </a:r>
            <a:r>
              <a:rPr lang="es-ES"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ES" sz="14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ES" sz="1400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rtí</a:t>
            </a:r>
            <a:r>
              <a:rPr lang="es-ES"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cu</a:t>
            </a:r>
            <a:r>
              <a:rPr lang="es-ES"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l</a:t>
            </a:r>
            <a:r>
              <a:rPr lang="es-ES"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o</a:t>
            </a:r>
            <a:r>
              <a:rPr lang="es-ES" sz="12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200" dirty="0">
                <a:latin typeface="Microsoft Sans Serif"/>
                <a:cs typeface="Microsoft Sans Serif"/>
              </a:rPr>
              <a:t> </a:t>
            </a:r>
          </a:p>
          <a:p>
            <a:pPr marL="85725">
              <a:lnSpc>
                <a:spcPts val="1600"/>
              </a:lnSpc>
              <a:spcBef>
                <a:spcPts val="1280"/>
              </a:spcBef>
            </a:pPr>
            <a:r>
              <a:rPr lang="es-ES" sz="14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Esta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informaci</a:t>
            </a:r>
            <a:r>
              <a:rPr lang="es-ES" sz="12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z="14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puede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incluir</a:t>
            </a:r>
            <a:r>
              <a:rPr lang="es-ES" sz="12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:</a:t>
            </a:r>
            <a:r>
              <a:rPr lang="es-ES" sz="1200" dirty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ts val="1375"/>
              </a:lnSpc>
            </a:pPr>
            <a:r>
              <a:rPr lang="es-ES" sz="1200" dirty="0">
                <a:latin typeface="Microsoft Sans Serif"/>
                <a:cs typeface="Microsoft Sans Serif"/>
              </a:rPr>
              <a:t> </a:t>
            </a:r>
          </a:p>
          <a:p>
            <a:pPr marL="382905">
              <a:lnSpc>
                <a:spcPts val="1575"/>
              </a:lnSpc>
            </a:pPr>
            <a:r>
              <a:rPr lang="es-ES" sz="14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lang="es-ES" sz="14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localizaci</a:t>
            </a:r>
            <a:r>
              <a:rPr lang="es-ES" sz="12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z="14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z="1400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 los productos </a:t>
            </a:r>
            <a:r>
              <a:rPr lang="es-ES" sz="14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en</a:t>
            </a:r>
            <a:r>
              <a:rPr lang="es-ES" sz="1400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lang="es-ES"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bodega</a:t>
            </a:r>
            <a:r>
              <a:rPr lang="es-ES" sz="12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2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lo</a:t>
            </a:r>
            <a:r>
              <a:rPr lang="es-ES"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lang="es-ES" sz="1400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facilita</a:t>
            </a:r>
            <a:r>
              <a:rPr lang="es-ES" sz="14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y</a:t>
            </a:r>
            <a:r>
              <a:rPr lang="es-ES"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agiliza</a:t>
            </a:r>
            <a:r>
              <a:rPr lang="es-ES" sz="14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las</a:t>
            </a:r>
            <a:r>
              <a:rPr lang="es-ES" sz="14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operaciones</a:t>
            </a:r>
            <a:r>
              <a:rPr lang="es-ES"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logísticas</a:t>
            </a:r>
            <a:r>
              <a:rPr lang="es-ES" sz="1200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200" spc="10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ya</a:t>
            </a:r>
            <a:r>
              <a:rPr lang="es-ES" sz="1400" spc="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lang="es-ES" sz="1400" spc="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el</a:t>
            </a:r>
            <a:r>
              <a:rPr lang="es-ES" sz="1400" spc="6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operario</a:t>
            </a:r>
            <a:r>
              <a:rPr lang="es-ES" sz="1400" spc="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sabe</a:t>
            </a:r>
            <a:r>
              <a:rPr lang="es-ES" sz="1400" spc="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inmediatamente</a:t>
            </a:r>
            <a:r>
              <a:rPr lang="es-ES" sz="1400" spc="6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</a:t>
            </a:r>
            <a:r>
              <a:rPr lang="es-ES" sz="12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nde</a:t>
            </a:r>
            <a:r>
              <a:rPr lang="es-ES" sz="1400" spc="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está</a:t>
            </a:r>
            <a:r>
              <a:rPr lang="es-ES" sz="1400"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el</a:t>
            </a:r>
            <a:r>
              <a:rPr lang="es-ES" sz="1400" spc="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producto</a:t>
            </a:r>
            <a:r>
              <a:rPr lang="es-ES" sz="12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</a:p>
          <a:p>
            <a:pPr marL="382905">
              <a:lnSpc>
                <a:spcPts val="1575"/>
              </a:lnSpc>
            </a:pP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Asimismo</a:t>
            </a:r>
            <a:r>
              <a:rPr lang="es-ES" sz="12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200" spc="10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permite</a:t>
            </a:r>
            <a:r>
              <a:rPr lang="es-ES" sz="1400" spc="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el </a:t>
            </a:r>
            <a:r>
              <a:rPr lang="es-ES" sz="14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seguimiento</a:t>
            </a:r>
            <a:r>
              <a:rPr lang="es-ES" sz="1400" spc="-1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y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localizaci</a:t>
            </a:r>
            <a:r>
              <a:rPr lang="es-ES" sz="12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z="1400" spc="-9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z="1400" spc="-9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los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productos</a:t>
            </a:r>
            <a:r>
              <a:rPr lang="es-ES" sz="12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200" dirty="0">
                <a:latin typeface="Microsoft Sans Serif"/>
                <a:cs typeface="Microsoft Sans Serif"/>
              </a:rPr>
              <a:t> </a:t>
            </a:r>
          </a:p>
          <a:p>
            <a:pPr marL="382905">
              <a:lnSpc>
                <a:spcPct val="100000"/>
              </a:lnSpc>
              <a:spcBef>
                <a:spcPts val="710"/>
              </a:spcBef>
            </a:pPr>
            <a:r>
              <a:rPr lang="es-ES" sz="14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Dimensi</a:t>
            </a:r>
            <a:r>
              <a:rPr lang="es-ES" sz="12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z="14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y</a:t>
            </a:r>
            <a:r>
              <a:rPr lang="es-ES" sz="1400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peso</a:t>
            </a:r>
            <a:r>
              <a:rPr lang="es-ES"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l producto.</a:t>
            </a:r>
            <a:endParaRPr lang="es-ES" sz="1200" dirty="0">
              <a:latin typeface="Microsoft Sans Serif"/>
              <a:cs typeface="Microsoft Sans Serif"/>
            </a:endParaRPr>
          </a:p>
          <a:p>
            <a:pPr marL="382905" marR="4257040">
              <a:lnSpc>
                <a:spcPct val="144400"/>
              </a:lnSpc>
            </a:pPr>
            <a:r>
              <a:rPr lang="es-ES" sz="14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L</a:t>
            </a:r>
            <a:r>
              <a:rPr lang="es-ES" sz="14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ES" sz="14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f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c</a:t>
            </a:r>
            <a:r>
              <a:rPr lang="es-ES" sz="14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h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a 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d</a:t>
            </a:r>
            <a:r>
              <a:rPr lang="es-ES" sz="14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sz="14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l</a:t>
            </a:r>
            <a:r>
              <a:rPr lang="es-ES" sz="14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l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g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ad</a:t>
            </a:r>
            <a:r>
              <a:rPr lang="es-ES" sz="14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ES" sz="14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l</a:t>
            </a:r>
            <a:r>
              <a:rPr lang="es-ES" sz="14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b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ode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g</a:t>
            </a:r>
            <a:r>
              <a:rPr lang="es-ES"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ES" sz="12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. </a:t>
            </a:r>
          </a:p>
          <a:p>
            <a:pPr marL="382905" marR="4257040">
              <a:lnSpc>
                <a:spcPct val="144400"/>
              </a:lnSpc>
            </a:pPr>
            <a:r>
              <a:rPr lang="es-ES" sz="14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Fech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ES" sz="14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sz="14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95" dirty="0">
                <a:solidFill>
                  <a:srgbClr val="202020"/>
                </a:solidFill>
                <a:latin typeface="Microsoft Sans Serif"/>
                <a:cs typeface="Microsoft Sans Serif"/>
              </a:rPr>
              <a:t>emb</a:t>
            </a:r>
            <a:r>
              <a:rPr lang="es-ES" sz="14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ala</a:t>
            </a:r>
            <a:r>
              <a:rPr lang="es-ES"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j</a:t>
            </a:r>
            <a:r>
              <a:rPr lang="es-ES"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sz="12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. </a:t>
            </a:r>
            <a:endParaRPr lang="es-ES" sz="1200" dirty="0">
              <a:latin typeface="Microsoft Sans Serif"/>
              <a:cs typeface="Microsoft Sans Serif"/>
            </a:endParaRPr>
          </a:p>
          <a:p>
            <a:pPr marL="382905">
              <a:lnSpc>
                <a:spcPct val="100000"/>
              </a:lnSpc>
              <a:spcBef>
                <a:spcPts val="710"/>
              </a:spcBef>
            </a:pPr>
            <a:r>
              <a:rPr lang="es-ES" sz="14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Fech</a:t>
            </a:r>
            <a:r>
              <a:rPr lang="es-ES" sz="14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ES" sz="1400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d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ca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u</a:t>
            </a:r>
            <a:r>
              <a:rPr lang="es-ES"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c</a:t>
            </a:r>
            <a:r>
              <a:rPr lang="es-ES"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i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ES" sz="14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d</a:t>
            </a:r>
            <a:r>
              <a:rPr lang="es-ES" sz="12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200" dirty="0">
                <a:latin typeface="Microsoft Sans Serif"/>
                <a:cs typeface="Microsoft Sans Serif"/>
              </a:rPr>
              <a:t> </a:t>
            </a:r>
          </a:p>
          <a:p>
            <a:pPr marL="382905">
              <a:lnSpc>
                <a:spcPct val="100000"/>
              </a:lnSpc>
              <a:spcBef>
                <a:spcPts val="695"/>
              </a:spcBef>
            </a:pPr>
            <a:r>
              <a:rPr lang="es-ES" sz="14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El</a:t>
            </a:r>
            <a:r>
              <a:rPr lang="es-ES"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precio</a:t>
            </a:r>
            <a:r>
              <a:rPr lang="es-ES"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l producto.</a:t>
            </a:r>
          </a:p>
          <a:p>
            <a:pPr marL="382905">
              <a:lnSpc>
                <a:spcPct val="100000"/>
              </a:lnSpc>
              <a:spcBef>
                <a:spcPts val="695"/>
              </a:spcBef>
            </a:pP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lang="es-ES" sz="14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composici</a:t>
            </a:r>
            <a:r>
              <a:rPr lang="es-ES" sz="12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n de</a:t>
            </a:r>
            <a:r>
              <a:rPr lang="es-ES" sz="14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l producto.</a:t>
            </a:r>
            <a:endParaRPr lang="es-ES" sz="1200" spc="175" dirty="0">
              <a:solidFill>
                <a:srgbClr val="202020"/>
              </a:solidFill>
              <a:latin typeface="Microsoft Sans Serif"/>
              <a:cs typeface="Microsoft Sans Serif"/>
            </a:endParaRPr>
          </a:p>
          <a:p>
            <a:pPr marL="382905">
              <a:lnSpc>
                <a:spcPct val="100000"/>
              </a:lnSpc>
              <a:spcBef>
                <a:spcPts val="695"/>
              </a:spcBef>
            </a:pP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Puede</a:t>
            </a:r>
            <a:r>
              <a:rPr lang="es-ES" sz="1400" spc="19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saber</a:t>
            </a:r>
            <a:r>
              <a:rPr lang="es-ES" sz="1400" spc="2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lo </a:t>
            </a:r>
            <a:r>
              <a:rPr lang="es-ES" sz="14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lang="es-ES" sz="1400" spc="19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contiene </a:t>
            </a:r>
            <a:r>
              <a:rPr lang="es-ES" sz="14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una</a:t>
            </a:r>
            <a:r>
              <a:rPr lang="es-ES" sz="1400" spc="2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caja </a:t>
            </a:r>
            <a:r>
              <a:rPr lang="es-ES" sz="14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sin </a:t>
            </a:r>
            <a:r>
              <a:rPr lang="es-ES" sz="1400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tener </a:t>
            </a:r>
            <a:r>
              <a:rPr lang="es-ES" sz="14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lang="es-ES" sz="1400" spc="2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abrirla</a:t>
            </a:r>
            <a:r>
              <a:rPr lang="es-ES" sz="1200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, </a:t>
            </a:r>
            <a:r>
              <a:rPr lang="es-ES" sz="1200" spc="-30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lo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le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ahorra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mucho</a:t>
            </a:r>
            <a:r>
              <a:rPr lang="es-ES" sz="1400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tiempo</a:t>
            </a:r>
            <a:r>
              <a:rPr lang="es-ES" sz="12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200" dirty="0">
                <a:latin typeface="Microsoft Sans Serif"/>
                <a:cs typeface="Microsoft Sans Serif"/>
              </a:rPr>
              <a:t> </a:t>
            </a:r>
          </a:p>
          <a:p>
            <a:pPr marL="382905">
              <a:spcBef>
                <a:spcPts val="695"/>
              </a:spcBef>
            </a:pPr>
            <a:r>
              <a:rPr lang="es-ES" sz="1400" spc="-50" dirty="0">
                <a:solidFill>
                  <a:srgbClr val="202020"/>
                </a:solidFill>
                <a:latin typeface="Microsoft Sans Serif"/>
                <a:cs typeface="Microsoft Sans Serif"/>
              </a:rPr>
              <a:t>Un </a:t>
            </a:r>
            <a:r>
              <a:rPr lang="es-ES"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z="12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ú</a:t>
            </a:r>
            <a:r>
              <a:rPr lang="es-ES"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mero </a:t>
            </a:r>
            <a:r>
              <a:rPr lang="es-ES" sz="14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identiﬁcador </a:t>
            </a:r>
            <a:r>
              <a:rPr lang="es-ES" sz="12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ú</a:t>
            </a:r>
            <a:r>
              <a:rPr lang="es-ES" sz="14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nico </a:t>
            </a:r>
            <a:r>
              <a:rPr lang="es-ES" sz="14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asignado </a:t>
            </a:r>
            <a:r>
              <a:rPr lang="es-ES" sz="14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a </a:t>
            </a:r>
            <a:r>
              <a:rPr lang="es-ES" sz="14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cada </a:t>
            </a:r>
            <a:r>
              <a:rPr lang="es-ES" sz="14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artículo </a:t>
            </a:r>
            <a:r>
              <a:rPr lang="es-ES" sz="1400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para </a:t>
            </a:r>
            <a:r>
              <a:rPr lang="es-ES" sz="1400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reconocerlo </a:t>
            </a:r>
            <a:r>
              <a:rPr lang="es-ES" sz="14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claramente</a:t>
            </a:r>
            <a:r>
              <a:rPr lang="es-ES" sz="12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. </a:t>
            </a:r>
            <a:r>
              <a:rPr lang="es-ES" sz="1200" spc="-30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</a:p>
          <a:p>
            <a:pPr marL="382905">
              <a:spcBef>
                <a:spcPts val="695"/>
              </a:spcBef>
            </a:pPr>
            <a:r>
              <a:rPr lang="es-ES"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El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z="12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ú</a:t>
            </a:r>
            <a:r>
              <a:rPr lang="es-ES"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mero</a:t>
            </a:r>
            <a:r>
              <a:rPr lang="es-ES" sz="1400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z="1400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serie</a:t>
            </a:r>
            <a:r>
              <a:rPr lang="es-ES" sz="12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200" dirty="0">
                <a:latin typeface="Microsoft Sans Serif"/>
                <a:cs typeface="Microsoft Sans Serif"/>
              </a:rPr>
              <a:t> </a:t>
            </a:r>
          </a:p>
          <a:p>
            <a:pPr marL="382905">
              <a:lnSpc>
                <a:spcPct val="100000"/>
              </a:lnSpc>
              <a:spcBef>
                <a:spcPts val="695"/>
              </a:spcBef>
            </a:pP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89678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0F7F59D-7CC1-40FB-9929-74EC1311AF7C}"/>
              </a:ext>
            </a:extLst>
          </p:cNvPr>
          <p:cNvSpPr/>
          <p:nvPr/>
        </p:nvSpPr>
        <p:spPr>
          <a:xfrm>
            <a:off x="1779036" y="861132"/>
            <a:ext cx="9231085" cy="1755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5080">
              <a:lnSpc>
                <a:spcPct val="108500"/>
              </a:lnSpc>
              <a:spcBef>
                <a:spcPts val="1160"/>
              </a:spcBef>
            </a:pP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En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conclusi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ó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n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el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etiquetado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 los productos en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la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bodega</a:t>
            </a:r>
            <a:r>
              <a:rPr lang="es-ES" spc="19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es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una</a:t>
            </a:r>
            <a:r>
              <a:rPr lang="es-ES" spc="2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parte</a:t>
            </a:r>
            <a:r>
              <a:rPr lang="es-ES" spc="229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importante</a:t>
            </a:r>
            <a:r>
              <a:rPr lang="es-ES" spc="2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 </a:t>
            </a:r>
            <a:r>
              <a:rPr lang="es-ES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la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cadena </a:t>
            </a:r>
            <a:r>
              <a:rPr lang="es-ES" spc="-3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suministro</a:t>
            </a:r>
            <a:r>
              <a:rPr lang="es-ES" sz="1600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600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ya</a:t>
            </a:r>
            <a:r>
              <a:rPr lang="es-ES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que</a:t>
            </a:r>
            <a:r>
              <a:rPr lang="es-ES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ofrece</a:t>
            </a:r>
            <a:r>
              <a:rPr lang="es-ES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numerosos</a:t>
            </a:r>
            <a:r>
              <a:rPr lang="es-ES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beneﬁcios</a:t>
            </a:r>
            <a:r>
              <a:rPr lang="es-ES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y</a:t>
            </a:r>
            <a:r>
              <a:rPr lang="es-ES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puede</a:t>
            </a:r>
            <a:r>
              <a:rPr lang="es-ES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aumentar</a:t>
            </a:r>
            <a:r>
              <a:rPr lang="es-ES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lang="es-ES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eﬁcacia</a:t>
            </a:r>
            <a:r>
              <a:rPr lang="es-ES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la</a:t>
            </a:r>
            <a:r>
              <a:rPr lang="es-ES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bodega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5" dirty="0">
                <a:solidFill>
                  <a:srgbClr val="202020"/>
                </a:solidFill>
                <a:latin typeface="Microsoft Sans Serif"/>
                <a:cs typeface="Microsoft Sans Serif"/>
              </a:rPr>
              <a:t>cuando</a:t>
            </a:r>
            <a:r>
              <a:rPr lang="es-ES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se</a:t>
            </a:r>
            <a:r>
              <a:rPr lang="es-ES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realiza</a:t>
            </a:r>
            <a:r>
              <a:rPr lang="es-ES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correctamente</a:t>
            </a:r>
            <a:r>
              <a:rPr lang="es-ES" sz="1600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6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</a:p>
          <a:p>
            <a:pPr marL="85725" marR="5080">
              <a:lnSpc>
                <a:spcPct val="108500"/>
              </a:lnSpc>
              <a:spcBef>
                <a:spcPts val="1160"/>
              </a:spcBef>
            </a:pP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lang="es-ES" spc="-35" dirty="0">
                <a:solidFill>
                  <a:srgbClr val="202020"/>
                </a:solidFill>
                <a:latin typeface="Microsoft Sans Serif"/>
                <a:cs typeface="Microsoft Sans Serif"/>
              </a:rPr>
              <a:t>s</a:t>
            </a:r>
            <a:r>
              <a:rPr lang="es-ES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importante</a:t>
            </a:r>
            <a:r>
              <a:rPr lang="es-ES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adaptar</a:t>
            </a:r>
            <a:r>
              <a:rPr lang="es-ES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30" dirty="0">
                <a:solidFill>
                  <a:srgbClr val="202020"/>
                </a:solidFill>
                <a:latin typeface="Microsoft Sans Serif"/>
                <a:cs typeface="Microsoft Sans Serif"/>
              </a:rPr>
              <a:t>el</a:t>
            </a:r>
            <a:r>
              <a:rPr lang="es-ES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etiquetado</a:t>
            </a:r>
            <a:r>
              <a:rPr lang="es-ES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40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-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25" dirty="0">
                <a:solidFill>
                  <a:srgbClr val="202020"/>
                </a:solidFill>
                <a:latin typeface="Microsoft Sans Serif"/>
                <a:cs typeface="Microsoft Sans Serif"/>
              </a:rPr>
              <a:t>los productos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lang="es-ES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5" dirty="0">
                <a:solidFill>
                  <a:srgbClr val="202020"/>
                </a:solidFill>
                <a:latin typeface="Microsoft Sans Serif"/>
                <a:cs typeface="Microsoft Sans Serif"/>
              </a:rPr>
              <a:t>las</a:t>
            </a:r>
            <a:r>
              <a:rPr lang="es-ES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necesidades</a:t>
            </a:r>
            <a:r>
              <a:rPr lang="es-ES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logísticas</a:t>
            </a:r>
            <a:r>
              <a:rPr lang="es-ES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cada</a:t>
            </a:r>
            <a:r>
              <a:rPr lang="es-ES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80" dirty="0">
                <a:solidFill>
                  <a:srgbClr val="202020"/>
                </a:solidFill>
                <a:latin typeface="Microsoft Sans Serif"/>
                <a:cs typeface="Microsoft Sans Serif"/>
              </a:rPr>
              <a:t>empresa</a:t>
            </a:r>
            <a:r>
              <a:rPr lang="es-ES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y</a:t>
            </a:r>
            <a:r>
              <a:rPr lang="es-ES" sz="1600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600" spc="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0" dirty="0">
                <a:solidFill>
                  <a:srgbClr val="202020"/>
                </a:solidFill>
                <a:latin typeface="Microsoft Sans Serif"/>
                <a:cs typeface="Microsoft Sans Serif"/>
              </a:rPr>
              <a:t>por</a:t>
            </a:r>
            <a:r>
              <a:rPr lang="es-ES"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lo</a:t>
            </a:r>
            <a:r>
              <a:rPr lang="es-ES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tanto</a:t>
            </a:r>
            <a:r>
              <a:rPr lang="es-ES" sz="1600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,</a:t>
            </a:r>
            <a:r>
              <a:rPr lang="es-ES" sz="1600" spc="7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elegir</a:t>
            </a:r>
            <a:r>
              <a:rPr lang="es-ES" spc="4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cuidadosamente</a:t>
            </a:r>
            <a:r>
              <a:rPr lang="es-ES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60" dirty="0">
                <a:solidFill>
                  <a:srgbClr val="202020"/>
                </a:solidFill>
                <a:latin typeface="Microsoft Sans Serif"/>
                <a:cs typeface="Microsoft Sans Serif"/>
              </a:rPr>
              <a:t>el </a:t>
            </a:r>
            <a:r>
              <a:rPr lang="es-ES" spc="-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tipo</a:t>
            </a: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de</a:t>
            </a:r>
            <a:r>
              <a:rPr lang="es-ES" spc="-7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etiquetas</a:t>
            </a:r>
            <a:r>
              <a:rPr lang="es-ES" spc="-8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lang="es-ES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utilizadas</a:t>
            </a:r>
            <a:r>
              <a:rPr lang="es-ES" sz="16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.</a:t>
            </a:r>
            <a:r>
              <a:rPr lang="es-ES" sz="1600" dirty="0">
                <a:latin typeface="Microsoft Sans Serif"/>
                <a:cs typeface="Microsoft Sans Serif"/>
              </a:rPr>
              <a:t> </a:t>
            </a:r>
          </a:p>
        </p:txBody>
      </p:sp>
      <p:sp>
        <p:nvSpPr>
          <p:cNvPr id="4" name="AutoShape 2" descr="Cómo lograr un etiquetado correcto en la bodega - Mecalux.com.co">
            <a:extLst>
              <a:ext uri="{FF2B5EF4-FFF2-40B4-BE49-F238E27FC236}">
                <a16:creationId xmlns:a16="http://schemas.microsoft.com/office/drawing/2014/main" id="{07C20510-DDBF-4FEC-8733-CFB2B66495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00400"/>
            <a:ext cx="3048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01E01B-83F5-464E-8962-E8426F11C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049" y="2889380"/>
            <a:ext cx="5721901" cy="33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40792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47</TotalTime>
  <Words>1060</Words>
  <Application>Microsoft Office PowerPoint</Application>
  <PresentationFormat>Panorámica</PresentationFormat>
  <Paragraphs>72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Microsoft Sans Serif</vt:lpstr>
      <vt:lpstr>Tw Cen MT</vt:lpstr>
      <vt:lpstr>Gota</vt:lpstr>
      <vt:lpstr>Etiquetado de productos en la bodega:   ¿EN QUÉ CONSISTE?  ¿ QUÉ tipo de etiqueta elegir y qué ventajas  tiene?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Etiquetado de productos en la bodega:   ¿EN QUÉ CONSISTE?  ¿ QUÉ tipo de etiqueta elegir y qué ventajas  tiene?</dc:title>
  <dc:creator>bastian alarcon</dc:creator>
  <cp:lastModifiedBy>bastian alarcon</cp:lastModifiedBy>
  <cp:revision>6</cp:revision>
  <dcterms:created xsi:type="dcterms:W3CDTF">2023-09-14T02:09:43Z</dcterms:created>
  <dcterms:modified xsi:type="dcterms:W3CDTF">2023-09-14T13:53:52Z</dcterms:modified>
</cp:coreProperties>
</file>