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8C1914-E63E-4366-866A-61E5B6F2B3BA}"/>
              </a:ext>
            </a:extLst>
          </p:cNvPr>
          <p:cNvSpPr>
            <a:spLocks noGrp="1"/>
          </p:cNvSpPr>
          <p:nvPr>
            <p:ph type="ctrTitle"/>
          </p:nvPr>
        </p:nvSpPr>
        <p:spPr>
          <a:xfrm>
            <a:off x="3373062" y="1864865"/>
            <a:ext cx="8131550" cy="2262781"/>
          </a:xfrm>
        </p:spPr>
        <p:txBody>
          <a:bodyPr>
            <a:normAutofit/>
          </a:bodyPr>
          <a:lstStyle/>
          <a:p>
            <a:pPr>
              <a:lnSpc>
                <a:spcPct val="90000"/>
              </a:lnSpc>
            </a:pPr>
            <a:r>
              <a:rPr lang="es-ES" sz="3800" b="1" dirty="0"/>
              <a:t>Picking y Packing en Bodega</a:t>
            </a:r>
            <a:br>
              <a:rPr lang="es-ES" sz="3800" b="1" dirty="0"/>
            </a:br>
            <a:r>
              <a:rPr lang="es-ES" sz="3800" b="1" dirty="0"/>
              <a:t>Tipos</a:t>
            </a:r>
            <a:br>
              <a:rPr lang="es-ES" sz="3800" b="1" dirty="0"/>
            </a:br>
            <a:r>
              <a:rPr lang="es-ES" sz="3800" b="1" dirty="0"/>
              <a:t>Ejemplos</a:t>
            </a:r>
            <a:br>
              <a:rPr lang="es-ES" sz="3800" b="1" dirty="0"/>
            </a:br>
            <a:r>
              <a:rPr lang="es-ES" sz="3800" b="1" dirty="0"/>
              <a:t>Diferencias</a:t>
            </a:r>
            <a:endParaRPr lang="es-CL" sz="3800" b="1" dirty="0"/>
          </a:p>
        </p:txBody>
      </p:sp>
      <p:sp>
        <p:nvSpPr>
          <p:cNvPr id="3" name="Subtítulo 2">
            <a:extLst>
              <a:ext uri="{FF2B5EF4-FFF2-40B4-BE49-F238E27FC236}">
                <a16:creationId xmlns:a16="http://schemas.microsoft.com/office/drawing/2014/main" id="{89F31780-5D48-4ADF-84E9-3F80BBA91F1A}"/>
              </a:ext>
            </a:extLst>
          </p:cNvPr>
          <p:cNvSpPr>
            <a:spLocks noGrp="1"/>
          </p:cNvSpPr>
          <p:nvPr>
            <p:ph type="subTitle" idx="1"/>
          </p:nvPr>
        </p:nvSpPr>
        <p:spPr>
          <a:xfrm>
            <a:off x="9174199" y="5897171"/>
            <a:ext cx="3017799" cy="1126283"/>
          </a:xfrm>
        </p:spPr>
        <p:txBody>
          <a:bodyPr>
            <a:normAutofit/>
          </a:bodyPr>
          <a:lstStyle/>
          <a:p>
            <a:r>
              <a:rPr lang="es-ES" sz="1600" b="1" dirty="0"/>
              <a:t>Patricia Vásquez Costella</a:t>
            </a:r>
          </a:p>
          <a:p>
            <a:r>
              <a:rPr lang="es-ES" sz="1600" b="1" dirty="0"/>
              <a:t>Ing. Ejecución Industrial</a:t>
            </a:r>
            <a:endParaRPr lang="es-CL" sz="1600" b="1" dirty="0"/>
          </a:p>
        </p:txBody>
      </p:sp>
      <p:sp>
        <p:nvSpPr>
          <p:cNvPr id="41"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2"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273994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7AD7AC-C2E2-4471-A4E5-3A9256343F7B}"/>
              </a:ext>
            </a:extLst>
          </p:cNvPr>
          <p:cNvPicPr>
            <a:picLocks noChangeAspect="1"/>
          </p:cNvPicPr>
          <p:nvPr/>
        </p:nvPicPr>
        <p:blipFill rotWithShape="1">
          <a:blip r:embed="rId2"/>
          <a:srcRect l="424" r="-2" b="-2"/>
          <a:stretch/>
        </p:blipFill>
        <p:spPr>
          <a:xfrm>
            <a:off x="3348234" y="2145763"/>
            <a:ext cx="2560320" cy="2560325"/>
          </a:xfrm>
          <a:prstGeom prst="rect">
            <a:avLst/>
          </a:prstGeom>
        </p:spPr>
      </p:pic>
      <p:cxnSp>
        <p:nvCxnSpPr>
          <p:cNvPr id="7175" name="Straight Connector 7174">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202723D3-3445-4CD8-8040-0D45DF69A952}"/>
              </a:ext>
            </a:extLst>
          </p:cNvPr>
          <p:cNvPicPr>
            <a:picLocks noChangeAspect="1"/>
          </p:cNvPicPr>
          <p:nvPr/>
        </p:nvPicPr>
        <p:blipFill rotWithShape="1">
          <a:blip r:embed="rId3"/>
          <a:srcRect l="7382" r="26067" b="4"/>
          <a:stretch/>
        </p:blipFill>
        <p:spPr>
          <a:xfrm>
            <a:off x="347564" y="2145760"/>
            <a:ext cx="2560320" cy="2560332"/>
          </a:xfrm>
          <a:prstGeom prst="rect">
            <a:avLst/>
          </a:prstGeom>
        </p:spPr>
      </p:pic>
      <p:cxnSp>
        <p:nvCxnSpPr>
          <p:cNvPr id="7172" name="Straight Connector 7176">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03E644F7-F650-4C15-B2E9-E68ADE3CEEE8}"/>
              </a:ext>
            </a:extLst>
          </p:cNvPr>
          <p:cNvPicPr>
            <a:picLocks noChangeAspect="1"/>
          </p:cNvPicPr>
          <p:nvPr/>
        </p:nvPicPr>
        <p:blipFill rotWithShape="1">
          <a:blip r:embed="rId4"/>
          <a:srcRect r="33501" b="1"/>
          <a:stretch/>
        </p:blipFill>
        <p:spPr>
          <a:xfrm>
            <a:off x="6235726" y="2145760"/>
            <a:ext cx="2560320" cy="2560333"/>
          </a:xfrm>
          <a:prstGeom prst="rect">
            <a:avLst/>
          </a:prstGeom>
        </p:spPr>
      </p:pic>
      <p:cxnSp>
        <p:nvCxnSpPr>
          <p:cNvPr id="7173" name="Straight Connector 7178">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170" name="Picture 2" descr="Cuáles son las principales zonas de un almacén? | SCM Logística">
            <a:extLst>
              <a:ext uri="{FF2B5EF4-FFF2-40B4-BE49-F238E27FC236}">
                <a16:creationId xmlns:a16="http://schemas.microsoft.com/office/drawing/2014/main" id="{54C44BAE-2E50-4580-BDFB-6E47B5EA6AB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545" r="17456" b="2"/>
          <a:stretch/>
        </p:blipFill>
        <p:spPr bwMode="auto">
          <a:xfrm>
            <a:off x="9120662" y="2145772"/>
            <a:ext cx="2560320" cy="25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59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5FB001B-B5E5-4C0A-9D3E-E2C2BD520B5A}"/>
              </a:ext>
            </a:extLst>
          </p:cNvPr>
          <p:cNvSpPr/>
          <p:nvPr/>
        </p:nvSpPr>
        <p:spPr>
          <a:xfrm>
            <a:off x="831572" y="689765"/>
            <a:ext cx="7775715" cy="4555093"/>
          </a:xfrm>
          <a:prstGeom prst="rect">
            <a:avLst/>
          </a:prstGeom>
        </p:spPr>
        <p:txBody>
          <a:bodyPr wrap="square">
            <a:spAutoFit/>
          </a:bodyPr>
          <a:lstStyle/>
          <a:p>
            <a:pPr algn="ctr"/>
            <a:r>
              <a:rPr lang="es-ES" sz="2000" b="1" dirty="0"/>
              <a:t>Ejemplos de packing</a:t>
            </a:r>
          </a:p>
          <a:p>
            <a:endParaRPr lang="es-ES" dirty="0"/>
          </a:p>
          <a:p>
            <a:endParaRPr lang="es-ES" dirty="0"/>
          </a:p>
          <a:p>
            <a:r>
              <a:rPr lang="es-ES" b="1" dirty="0"/>
              <a:t>Papel de estraza: </a:t>
            </a:r>
            <a:r>
              <a:rPr lang="es-ES" dirty="0"/>
              <a:t>Es un material de celulosa que se suele usar para proteger los productos dentro de una caja.</a:t>
            </a:r>
          </a:p>
          <a:p>
            <a:endParaRPr lang="es-ES" dirty="0"/>
          </a:p>
          <a:p>
            <a:r>
              <a:rPr lang="es-ES" b="1" dirty="0"/>
              <a:t>Plástico de burbujas: </a:t>
            </a:r>
            <a:r>
              <a:rPr lang="es-ES" dirty="0"/>
              <a:t>Es un material de plástico que cuenta con burbujas de aire que se utiliza, sobre todo, para proteger mercancía delicada o frágil.</a:t>
            </a:r>
          </a:p>
          <a:p>
            <a:endParaRPr lang="es-ES" dirty="0"/>
          </a:p>
          <a:p>
            <a:r>
              <a:rPr lang="es-ES" b="1" dirty="0"/>
              <a:t>Poliespán: </a:t>
            </a:r>
            <a:r>
              <a:rPr lang="es-ES" dirty="0"/>
              <a:t>También llamado poliestireno expandido, se trata de un material que permite proteger el producto adaptándose a su forma de manera previa, como si fuera un molde.</a:t>
            </a:r>
          </a:p>
          <a:p>
            <a:endParaRPr lang="es-ES" dirty="0"/>
          </a:p>
          <a:p>
            <a:r>
              <a:rPr lang="es-ES" b="1" dirty="0"/>
              <a:t>Caja: </a:t>
            </a:r>
            <a:r>
              <a:rPr lang="es-ES" dirty="0"/>
              <a:t>Es el ejemplo de packing por antonomasia, ya que suele ser el último envoltorio que se incluye en la mayoría de pedidos.</a:t>
            </a:r>
          </a:p>
        </p:txBody>
      </p:sp>
      <p:pic>
        <p:nvPicPr>
          <p:cNvPr id="3" name="Imagen 2">
            <a:extLst>
              <a:ext uri="{FF2B5EF4-FFF2-40B4-BE49-F238E27FC236}">
                <a16:creationId xmlns:a16="http://schemas.microsoft.com/office/drawing/2014/main" id="{8B935790-D031-4170-A28D-E1B53FEBC5A6}"/>
              </a:ext>
            </a:extLst>
          </p:cNvPr>
          <p:cNvPicPr>
            <a:picLocks noChangeAspect="1"/>
          </p:cNvPicPr>
          <p:nvPr/>
        </p:nvPicPr>
        <p:blipFill rotWithShape="1">
          <a:blip r:embed="rId2"/>
          <a:srcRect l="10248" t="8201" b="5577"/>
          <a:stretch/>
        </p:blipFill>
        <p:spPr>
          <a:xfrm>
            <a:off x="8134765" y="573524"/>
            <a:ext cx="1886158" cy="1339600"/>
          </a:xfrm>
          <a:prstGeom prst="rect">
            <a:avLst/>
          </a:prstGeom>
        </p:spPr>
      </p:pic>
      <p:pic>
        <p:nvPicPr>
          <p:cNvPr id="4" name="Imagen 3">
            <a:extLst>
              <a:ext uri="{FF2B5EF4-FFF2-40B4-BE49-F238E27FC236}">
                <a16:creationId xmlns:a16="http://schemas.microsoft.com/office/drawing/2014/main" id="{2B278569-01A9-43EB-A54F-7EE54CFF6E84}"/>
              </a:ext>
            </a:extLst>
          </p:cNvPr>
          <p:cNvPicPr>
            <a:picLocks noChangeAspect="1"/>
          </p:cNvPicPr>
          <p:nvPr/>
        </p:nvPicPr>
        <p:blipFill>
          <a:blip r:embed="rId3"/>
          <a:stretch>
            <a:fillRect/>
          </a:stretch>
        </p:blipFill>
        <p:spPr>
          <a:xfrm>
            <a:off x="10130252" y="1982499"/>
            <a:ext cx="1826522" cy="1368128"/>
          </a:xfrm>
          <a:prstGeom prst="rect">
            <a:avLst/>
          </a:prstGeom>
        </p:spPr>
      </p:pic>
      <p:pic>
        <p:nvPicPr>
          <p:cNvPr id="5" name="Imagen 4">
            <a:extLst>
              <a:ext uri="{FF2B5EF4-FFF2-40B4-BE49-F238E27FC236}">
                <a16:creationId xmlns:a16="http://schemas.microsoft.com/office/drawing/2014/main" id="{2B92CFB4-C680-40F3-A23F-E51124B0CD32}"/>
              </a:ext>
            </a:extLst>
          </p:cNvPr>
          <p:cNvPicPr>
            <a:picLocks noChangeAspect="1"/>
          </p:cNvPicPr>
          <p:nvPr/>
        </p:nvPicPr>
        <p:blipFill>
          <a:blip r:embed="rId4"/>
          <a:stretch>
            <a:fillRect/>
          </a:stretch>
        </p:blipFill>
        <p:spPr>
          <a:xfrm>
            <a:off x="8729975" y="3507374"/>
            <a:ext cx="1756948" cy="1316015"/>
          </a:xfrm>
          <a:prstGeom prst="rect">
            <a:avLst/>
          </a:prstGeom>
        </p:spPr>
      </p:pic>
      <p:pic>
        <p:nvPicPr>
          <p:cNvPr id="6" name="Imagen 5">
            <a:extLst>
              <a:ext uri="{FF2B5EF4-FFF2-40B4-BE49-F238E27FC236}">
                <a16:creationId xmlns:a16="http://schemas.microsoft.com/office/drawing/2014/main" id="{0B534909-5485-4C7F-A006-A8D1FDC65DA4}"/>
              </a:ext>
            </a:extLst>
          </p:cNvPr>
          <p:cNvPicPr>
            <a:picLocks noChangeAspect="1"/>
          </p:cNvPicPr>
          <p:nvPr/>
        </p:nvPicPr>
        <p:blipFill rotWithShape="1">
          <a:blip r:embed="rId5"/>
          <a:srcRect t="7801" b="5939"/>
          <a:stretch/>
        </p:blipFill>
        <p:spPr>
          <a:xfrm>
            <a:off x="10130252" y="4980136"/>
            <a:ext cx="1756949" cy="1515559"/>
          </a:xfrm>
          <a:prstGeom prst="rect">
            <a:avLst/>
          </a:prstGeom>
        </p:spPr>
      </p:pic>
    </p:spTree>
    <p:extLst>
      <p:ext uri="{BB962C8B-B14F-4D97-AF65-F5344CB8AC3E}">
        <p14:creationId xmlns:p14="http://schemas.microsoft.com/office/powerpoint/2010/main" val="191206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9D1EE6-C77B-4AB5-80C2-B2766A04E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Imagen 2">
            <a:extLst>
              <a:ext uri="{FF2B5EF4-FFF2-40B4-BE49-F238E27FC236}">
                <a16:creationId xmlns:a16="http://schemas.microsoft.com/office/drawing/2014/main" id="{D6C1DBD5-47FD-49E0-8083-F61352E008EE}"/>
              </a:ext>
            </a:extLst>
          </p:cNvPr>
          <p:cNvPicPr>
            <a:picLocks noChangeAspect="1"/>
          </p:cNvPicPr>
          <p:nvPr/>
        </p:nvPicPr>
        <p:blipFill rotWithShape="1">
          <a:blip r:embed="rId2"/>
          <a:srcRect r="1" b="319"/>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873991DB-6F50-4514-9746-B72BC8E1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74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E3849B-FE83-4F9C-B0A5-AFD4985268CE}"/>
              </a:ext>
            </a:extLst>
          </p:cNvPr>
          <p:cNvSpPr/>
          <p:nvPr/>
        </p:nvSpPr>
        <p:spPr>
          <a:xfrm>
            <a:off x="2344011" y="725724"/>
            <a:ext cx="7503977" cy="584775"/>
          </a:xfrm>
          <a:prstGeom prst="rect">
            <a:avLst/>
          </a:prstGeom>
        </p:spPr>
        <p:txBody>
          <a:bodyPr wrap="none">
            <a:spAutoFit/>
          </a:bodyPr>
          <a:lstStyle/>
          <a:p>
            <a:r>
              <a:rPr lang="es-ES" sz="3200" b="1"/>
              <a:t>¿Sabes qué es el picking y packing?</a:t>
            </a:r>
            <a:endParaRPr lang="es-CL" sz="3200" b="1" dirty="0"/>
          </a:p>
        </p:txBody>
      </p:sp>
      <p:sp>
        <p:nvSpPr>
          <p:cNvPr id="4" name="Rectángulo 3">
            <a:extLst>
              <a:ext uri="{FF2B5EF4-FFF2-40B4-BE49-F238E27FC236}">
                <a16:creationId xmlns:a16="http://schemas.microsoft.com/office/drawing/2014/main" id="{87A00FE9-63C2-4B3A-80BB-905FA74F7EC0}"/>
              </a:ext>
            </a:extLst>
          </p:cNvPr>
          <p:cNvSpPr/>
          <p:nvPr/>
        </p:nvSpPr>
        <p:spPr>
          <a:xfrm>
            <a:off x="1780006" y="2044005"/>
            <a:ext cx="6096000" cy="1569660"/>
          </a:xfrm>
          <a:prstGeom prst="rect">
            <a:avLst/>
          </a:prstGeom>
        </p:spPr>
        <p:txBody>
          <a:bodyPr>
            <a:spAutoFit/>
          </a:bodyPr>
          <a:lstStyle/>
          <a:p>
            <a:r>
              <a:rPr lang="es-ES" sz="2400" b="1"/>
              <a:t>Se trata de dos tareas indispensables en los almacenes logísticos y cumplen un papel esencial en los envíos del comercio electrónico.</a:t>
            </a:r>
            <a:endParaRPr lang="es-CL" sz="2400" b="1" dirty="0"/>
          </a:p>
        </p:txBody>
      </p:sp>
      <p:pic>
        <p:nvPicPr>
          <p:cNvPr id="5" name="image6.jpeg">
            <a:extLst>
              <a:ext uri="{FF2B5EF4-FFF2-40B4-BE49-F238E27FC236}">
                <a16:creationId xmlns:a16="http://schemas.microsoft.com/office/drawing/2014/main" id="{7F3CBE76-A1CE-44C2-AF24-47BF057195E0}"/>
              </a:ext>
            </a:extLst>
          </p:cNvPr>
          <p:cNvPicPr/>
          <p:nvPr/>
        </p:nvPicPr>
        <p:blipFill>
          <a:blip r:embed="rId2" cstate="print"/>
          <a:stretch>
            <a:fillRect/>
          </a:stretch>
        </p:blipFill>
        <p:spPr>
          <a:xfrm>
            <a:off x="6649637" y="3429000"/>
            <a:ext cx="4979025" cy="3013854"/>
          </a:xfrm>
          <a:prstGeom prst="rect">
            <a:avLst/>
          </a:prstGeom>
        </p:spPr>
      </p:pic>
    </p:spTree>
    <p:extLst>
      <p:ext uri="{BB962C8B-B14F-4D97-AF65-F5344CB8AC3E}">
        <p14:creationId xmlns:p14="http://schemas.microsoft.com/office/powerpoint/2010/main" val="80422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12AD2A3-5139-4EB9-87FB-41B218028CE0}"/>
              </a:ext>
            </a:extLst>
          </p:cNvPr>
          <p:cNvSpPr/>
          <p:nvPr/>
        </p:nvSpPr>
        <p:spPr>
          <a:xfrm>
            <a:off x="3667821" y="966355"/>
            <a:ext cx="6550319" cy="584775"/>
          </a:xfrm>
          <a:prstGeom prst="rect">
            <a:avLst/>
          </a:prstGeom>
        </p:spPr>
        <p:txBody>
          <a:bodyPr wrap="none">
            <a:spAutoFit/>
          </a:bodyPr>
          <a:lstStyle/>
          <a:p>
            <a:r>
              <a:rPr lang="es-ES" sz="3200" b="1" dirty="0">
                <a:solidFill>
                  <a:srgbClr val="2D2925"/>
                </a:solidFill>
                <a:latin typeface="Segoe UI" panose="020B0502040204020203" pitchFamily="34" charset="0"/>
                <a:ea typeface="Segoe UI" panose="020B0502040204020203" pitchFamily="34" charset="0"/>
              </a:rPr>
              <a:t>¿Qué</a:t>
            </a:r>
            <a:r>
              <a:rPr lang="es-ES" sz="3200" b="1" spc="-5" dirty="0">
                <a:solidFill>
                  <a:srgbClr val="2D2925"/>
                </a:solidFill>
                <a:latin typeface="Segoe UI" panose="020B0502040204020203" pitchFamily="34" charset="0"/>
                <a:ea typeface="Segoe UI" panose="020B0502040204020203" pitchFamily="34" charset="0"/>
              </a:rPr>
              <a:t> </a:t>
            </a:r>
            <a:r>
              <a:rPr lang="es-ES" sz="3200" b="1" dirty="0">
                <a:solidFill>
                  <a:srgbClr val="2D2925"/>
                </a:solidFill>
                <a:latin typeface="Segoe UI" panose="020B0502040204020203" pitchFamily="34" charset="0"/>
                <a:ea typeface="Segoe UI" panose="020B0502040204020203" pitchFamily="34" charset="0"/>
              </a:rPr>
              <a:t>significa picking y packing?</a:t>
            </a:r>
            <a:endParaRPr lang="es-CL" sz="3200" b="1" dirty="0"/>
          </a:p>
        </p:txBody>
      </p:sp>
      <p:sp>
        <p:nvSpPr>
          <p:cNvPr id="11" name="Rectángulo 10">
            <a:extLst>
              <a:ext uri="{FF2B5EF4-FFF2-40B4-BE49-F238E27FC236}">
                <a16:creationId xmlns:a16="http://schemas.microsoft.com/office/drawing/2014/main" id="{EDEF7EA0-E0B5-4693-B8B6-EE9FC5294523}"/>
              </a:ext>
            </a:extLst>
          </p:cNvPr>
          <p:cNvSpPr/>
          <p:nvPr/>
        </p:nvSpPr>
        <p:spPr>
          <a:xfrm>
            <a:off x="1586948" y="2062874"/>
            <a:ext cx="4595191" cy="1200329"/>
          </a:xfrm>
          <a:prstGeom prst="rect">
            <a:avLst/>
          </a:prstGeom>
        </p:spPr>
        <p:txBody>
          <a:bodyPr wrap="square">
            <a:spAutoFit/>
          </a:bodyPr>
          <a:lstStyle/>
          <a:p>
            <a:pPr>
              <a:spcAft>
                <a:spcPts val="0"/>
              </a:spcAft>
            </a:pPr>
            <a:r>
              <a:rPr lang="es-ES" b="1" dirty="0"/>
              <a:t>Picking</a:t>
            </a:r>
            <a:r>
              <a:rPr lang="es-ES" dirty="0"/>
              <a:t> significa recogida de pedidos, y consiste en la obtención y transporte de productos que van a ser enviados en un mismo pedido.</a:t>
            </a:r>
            <a:endParaRPr lang="es-CL" dirty="0"/>
          </a:p>
        </p:txBody>
      </p:sp>
      <p:sp>
        <p:nvSpPr>
          <p:cNvPr id="12" name="Rectángulo 11">
            <a:extLst>
              <a:ext uri="{FF2B5EF4-FFF2-40B4-BE49-F238E27FC236}">
                <a16:creationId xmlns:a16="http://schemas.microsoft.com/office/drawing/2014/main" id="{226C703D-F9A6-48B5-BB2C-91E6BA121DA8}"/>
              </a:ext>
            </a:extLst>
          </p:cNvPr>
          <p:cNvSpPr/>
          <p:nvPr/>
        </p:nvSpPr>
        <p:spPr>
          <a:xfrm>
            <a:off x="1586948" y="4032119"/>
            <a:ext cx="4803913" cy="1754326"/>
          </a:xfrm>
          <a:prstGeom prst="rect">
            <a:avLst/>
          </a:prstGeom>
        </p:spPr>
        <p:txBody>
          <a:bodyPr wrap="square">
            <a:spAutoFit/>
          </a:bodyPr>
          <a:lstStyle/>
          <a:p>
            <a:pPr algn="just"/>
            <a:r>
              <a:rPr lang="es-ES" b="1" dirty="0"/>
              <a:t>Packing</a:t>
            </a:r>
            <a:r>
              <a:rPr lang="es-ES" dirty="0"/>
              <a:t> significa embalaje, y consiste en la preparación de los productos que se han recolectado en la fase de picking para ser enviados. Es decir, en llevar a cabo las tareas de empaque, embalaje o envase.</a:t>
            </a:r>
            <a:endParaRPr lang="es-CL" dirty="0"/>
          </a:p>
        </p:txBody>
      </p:sp>
      <p:pic>
        <p:nvPicPr>
          <p:cNvPr id="13" name="Imagen 12">
            <a:extLst>
              <a:ext uri="{FF2B5EF4-FFF2-40B4-BE49-F238E27FC236}">
                <a16:creationId xmlns:a16="http://schemas.microsoft.com/office/drawing/2014/main" id="{2FA0CA04-4889-4EE2-A89A-CEA35BAF4789}"/>
              </a:ext>
            </a:extLst>
          </p:cNvPr>
          <p:cNvPicPr>
            <a:picLocks noChangeAspect="1"/>
          </p:cNvPicPr>
          <p:nvPr/>
        </p:nvPicPr>
        <p:blipFill>
          <a:blip r:embed="rId2"/>
          <a:stretch>
            <a:fillRect/>
          </a:stretch>
        </p:blipFill>
        <p:spPr>
          <a:xfrm>
            <a:off x="7227451" y="1990947"/>
            <a:ext cx="4269117" cy="4052044"/>
          </a:xfrm>
          <a:prstGeom prst="rect">
            <a:avLst/>
          </a:prstGeom>
        </p:spPr>
      </p:pic>
    </p:spTree>
    <p:extLst>
      <p:ext uri="{BB962C8B-B14F-4D97-AF65-F5344CB8AC3E}">
        <p14:creationId xmlns:p14="http://schemas.microsoft.com/office/powerpoint/2010/main" val="345810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4E3EA0B-0A9A-4645-891A-342B51E20D9E}"/>
              </a:ext>
            </a:extLst>
          </p:cNvPr>
          <p:cNvSpPr/>
          <p:nvPr/>
        </p:nvSpPr>
        <p:spPr>
          <a:xfrm>
            <a:off x="3006640" y="312291"/>
            <a:ext cx="6383479" cy="523220"/>
          </a:xfrm>
          <a:prstGeom prst="rect">
            <a:avLst/>
          </a:prstGeom>
        </p:spPr>
        <p:txBody>
          <a:bodyPr wrap="none">
            <a:spAutoFit/>
          </a:bodyPr>
          <a:lstStyle/>
          <a:p>
            <a:r>
              <a:rPr lang="es-ES" sz="2800" b="1" dirty="0"/>
              <a:t>Diferencias entre picking y packing</a:t>
            </a:r>
            <a:endParaRPr lang="es-CL" sz="2800" b="1" dirty="0"/>
          </a:p>
        </p:txBody>
      </p:sp>
      <p:sp>
        <p:nvSpPr>
          <p:cNvPr id="3" name="Rectángulo 2">
            <a:extLst>
              <a:ext uri="{FF2B5EF4-FFF2-40B4-BE49-F238E27FC236}">
                <a16:creationId xmlns:a16="http://schemas.microsoft.com/office/drawing/2014/main" id="{B5284020-4842-4810-BDE6-567532EA823B}"/>
              </a:ext>
            </a:extLst>
          </p:cNvPr>
          <p:cNvSpPr/>
          <p:nvPr/>
        </p:nvSpPr>
        <p:spPr>
          <a:xfrm>
            <a:off x="1298713" y="1071342"/>
            <a:ext cx="10349948" cy="5632311"/>
          </a:xfrm>
          <a:prstGeom prst="rect">
            <a:avLst/>
          </a:prstGeom>
        </p:spPr>
        <p:txBody>
          <a:bodyPr wrap="square">
            <a:spAutoFit/>
          </a:bodyPr>
          <a:lstStyle/>
          <a:p>
            <a:r>
              <a:rPr lang="es-ES" dirty="0"/>
              <a:t>A pesar de que ambas acciones tienen lugar en los centros logísticos, las diferencias entre picking y packing son importantes a la gestión de logística.</a:t>
            </a:r>
          </a:p>
          <a:p>
            <a:endParaRPr lang="es-ES" dirty="0"/>
          </a:p>
          <a:p>
            <a:r>
              <a:rPr lang="es-ES" dirty="0"/>
              <a:t>El picking se realiza siempre antes que el packing.</a:t>
            </a:r>
          </a:p>
          <a:p>
            <a:endParaRPr lang="es-ES" dirty="0"/>
          </a:p>
          <a:p>
            <a:r>
              <a:rPr lang="es-ES" dirty="0"/>
              <a:t>El picking implica recorridos y desplazamientos, pero el packing no.</a:t>
            </a:r>
          </a:p>
          <a:p>
            <a:endParaRPr lang="es-ES" dirty="0"/>
          </a:p>
          <a:p>
            <a:r>
              <a:rPr lang="es-ES" dirty="0"/>
              <a:t>Los recorridos del picking implican también una planificación previa, algo que no sucede en el caso del packing.</a:t>
            </a:r>
          </a:p>
          <a:p>
            <a:endParaRPr lang="es-ES" dirty="0"/>
          </a:p>
          <a:p>
            <a:r>
              <a:rPr lang="es-ES" dirty="0"/>
              <a:t>En el caso del packing se utilizan materiales adicionales (empaquetados y embalajes), mientras que en el picking no.</a:t>
            </a:r>
          </a:p>
          <a:p>
            <a:endParaRPr lang="es-ES" dirty="0"/>
          </a:p>
          <a:p>
            <a:r>
              <a:rPr lang="es-ES" dirty="0"/>
              <a:t>En el packing se realiza la verificación del volumen y el peso de los productos del pedido, pero en el picking no.</a:t>
            </a:r>
          </a:p>
          <a:p>
            <a:endParaRPr lang="es-ES" dirty="0"/>
          </a:p>
          <a:p>
            <a:r>
              <a:rPr lang="es-ES" dirty="0"/>
              <a:t>Además, otra de las diferencias entre picking y packing esenciales es que, en el packing, se añade una identificación con un código de barras que permite identificar el pedido como una sola unidad, mientras que en el picking el pedido todavía no es una única unidad.</a:t>
            </a:r>
          </a:p>
        </p:txBody>
      </p:sp>
    </p:spTree>
    <p:extLst>
      <p:ext uri="{BB962C8B-B14F-4D97-AF65-F5344CB8AC3E}">
        <p14:creationId xmlns:p14="http://schemas.microsoft.com/office/powerpoint/2010/main" val="358522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7" name="Rectangle 3082">
            <a:extLst>
              <a:ext uri="{FF2B5EF4-FFF2-40B4-BE49-F238E27FC236}">
                <a16:creationId xmlns:a16="http://schemas.microsoft.com/office/drawing/2014/main" id="{51C6D932-DFF5-4EAB-9FB1-5073B3305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574"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Optimización del picking y packing | Software SGA | Aliernet">
            <a:extLst>
              <a:ext uri="{FF2B5EF4-FFF2-40B4-BE49-F238E27FC236}">
                <a16:creationId xmlns:a16="http://schemas.microsoft.com/office/drawing/2014/main" id="{952F72EA-0DA6-423B-ACBB-433455280D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781358"/>
            <a:ext cx="5303959" cy="2970217"/>
          </a:xfrm>
          <a:prstGeom prst="rect">
            <a:avLst/>
          </a:prstGeom>
          <a:noFill/>
          <a:ln w="12700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3076" name="Picture 4" descr="Pick &amp; Pack - What is it &amp; How Can it Benefit Your Business?">
            <a:extLst>
              <a:ext uri="{FF2B5EF4-FFF2-40B4-BE49-F238E27FC236}">
                <a16:creationId xmlns:a16="http://schemas.microsoft.com/office/drawing/2014/main" id="{9B20F889-1CBF-4057-BCFE-0384AE8212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6" y="1781358"/>
            <a:ext cx="5303959" cy="2970217"/>
          </a:xfrm>
          <a:prstGeom prst="rect">
            <a:avLst/>
          </a:prstGeom>
          <a:noFill/>
          <a:ln w="127000" cap="sq">
            <a:solidFill>
              <a:srgbClr val="FFFFF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42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57E0959-6D81-4D55-B300-E2FE1044203E}"/>
              </a:ext>
            </a:extLst>
          </p:cNvPr>
          <p:cNvSpPr/>
          <p:nvPr/>
        </p:nvSpPr>
        <p:spPr>
          <a:xfrm>
            <a:off x="2928101" y="521013"/>
            <a:ext cx="6109365" cy="461665"/>
          </a:xfrm>
          <a:prstGeom prst="rect">
            <a:avLst/>
          </a:prstGeom>
        </p:spPr>
        <p:txBody>
          <a:bodyPr wrap="none">
            <a:spAutoFit/>
          </a:bodyPr>
          <a:lstStyle/>
          <a:p>
            <a:r>
              <a:rPr lang="es-ES" sz="2400" b="1" dirty="0"/>
              <a:t>Tipos de picking y packing en almacén</a:t>
            </a:r>
            <a:endParaRPr lang="es-CL" sz="2400" b="1" dirty="0"/>
          </a:p>
        </p:txBody>
      </p:sp>
      <p:sp>
        <p:nvSpPr>
          <p:cNvPr id="3" name="Rectángulo 2">
            <a:extLst>
              <a:ext uri="{FF2B5EF4-FFF2-40B4-BE49-F238E27FC236}">
                <a16:creationId xmlns:a16="http://schemas.microsoft.com/office/drawing/2014/main" id="{C019A33B-0AD6-4251-B6F0-4F2A02BC67A8}"/>
              </a:ext>
            </a:extLst>
          </p:cNvPr>
          <p:cNvSpPr/>
          <p:nvPr/>
        </p:nvSpPr>
        <p:spPr>
          <a:xfrm>
            <a:off x="1109867" y="1332347"/>
            <a:ext cx="10359889" cy="2585323"/>
          </a:xfrm>
          <a:prstGeom prst="rect">
            <a:avLst/>
          </a:prstGeom>
        </p:spPr>
        <p:txBody>
          <a:bodyPr wrap="square">
            <a:spAutoFit/>
          </a:bodyPr>
          <a:lstStyle/>
          <a:p>
            <a:r>
              <a:rPr lang="es-ES" dirty="0"/>
              <a:t>Existen diferentes tipos de picking y packing que se aplican según las necesidades y características concretas de los productos y del pedido.</a:t>
            </a:r>
          </a:p>
          <a:p>
            <a:endParaRPr lang="es-ES" dirty="0"/>
          </a:p>
          <a:p>
            <a:r>
              <a:rPr lang="es-ES" dirty="0"/>
              <a:t>Tipos de picking</a:t>
            </a:r>
          </a:p>
          <a:p>
            <a:endParaRPr lang="es-ES" dirty="0"/>
          </a:p>
          <a:p>
            <a:r>
              <a:rPr lang="es-ES" dirty="0"/>
              <a:t>Manual: Es el picking ejecutado por personas.</a:t>
            </a:r>
          </a:p>
          <a:p>
            <a:r>
              <a:rPr lang="es-ES" dirty="0"/>
              <a:t>Automático: Es el picking ejecutado por máquinas de robótica industrial.</a:t>
            </a:r>
          </a:p>
          <a:p>
            <a:r>
              <a:rPr lang="es-ES" dirty="0"/>
              <a:t>Mixto: Es el picking que se realiza combinando el trabajo de humanos y máquinas.</a:t>
            </a:r>
          </a:p>
          <a:p>
            <a:endParaRPr lang="es-ES" dirty="0"/>
          </a:p>
        </p:txBody>
      </p:sp>
      <p:pic>
        <p:nvPicPr>
          <p:cNvPr id="4" name="Imagen 3">
            <a:extLst>
              <a:ext uri="{FF2B5EF4-FFF2-40B4-BE49-F238E27FC236}">
                <a16:creationId xmlns:a16="http://schemas.microsoft.com/office/drawing/2014/main" id="{FD98CE0F-EB20-4E6E-A4FA-0F4950C4E3B5}"/>
              </a:ext>
            </a:extLst>
          </p:cNvPr>
          <p:cNvPicPr>
            <a:picLocks noChangeAspect="1"/>
          </p:cNvPicPr>
          <p:nvPr/>
        </p:nvPicPr>
        <p:blipFill>
          <a:blip r:embed="rId2"/>
          <a:stretch>
            <a:fillRect/>
          </a:stretch>
        </p:blipFill>
        <p:spPr>
          <a:xfrm>
            <a:off x="3949355" y="3816406"/>
            <a:ext cx="4091402" cy="2747511"/>
          </a:xfrm>
          <a:prstGeom prst="rect">
            <a:avLst/>
          </a:prstGeom>
        </p:spPr>
      </p:pic>
    </p:spTree>
    <p:extLst>
      <p:ext uri="{BB962C8B-B14F-4D97-AF65-F5344CB8AC3E}">
        <p14:creationId xmlns:p14="http://schemas.microsoft.com/office/powerpoint/2010/main" val="310073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F00DC3F-B081-4C08-BA9D-4F8CCACF0BE4}"/>
              </a:ext>
            </a:extLst>
          </p:cNvPr>
          <p:cNvSpPr/>
          <p:nvPr/>
        </p:nvSpPr>
        <p:spPr>
          <a:xfrm>
            <a:off x="861390" y="746158"/>
            <a:ext cx="10717696" cy="2862322"/>
          </a:xfrm>
          <a:prstGeom prst="rect">
            <a:avLst/>
          </a:prstGeom>
        </p:spPr>
        <p:txBody>
          <a:bodyPr wrap="square">
            <a:spAutoFit/>
          </a:bodyPr>
          <a:lstStyle/>
          <a:p>
            <a:pPr algn="ctr"/>
            <a:r>
              <a:rPr lang="es-ES" b="1" dirty="0"/>
              <a:t>Tipos de packing</a:t>
            </a:r>
          </a:p>
          <a:p>
            <a:endParaRPr lang="es-ES" dirty="0"/>
          </a:p>
          <a:p>
            <a:r>
              <a:rPr lang="es-ES" dirty="0"/>
              <a:t>Primario: el que contiene, guarda y protege al producto.</a:t>
            </a:r>
          </a:p>
          <a:p>
            <a:endParaRPr lang="es-ES" dirty="0"/>
          </a:p>
          <a:p>
            <a:r>
              <a:rPr lang="es-ES" dirty="0"/>
              <a:t>Secundario: es una agrupación de embalajes primarios.</a:t>
            </a:r>
          </a:p>
          <a:p>
            <a:endParaRPr lang="es-ES" dirty="0"/>
          </a:p>
          <a:p>
            <a:r>
              <a:rPr lang="es-ES" dirty="0"/>
              <a:t>Terciario: agrupa embalajes primarios y secundarios.</a:t>
            </a:r>
          </a:p>
          <a:p>
            <a:endParaRPr lang="es-ES" dirty="0"/>
          </a:p>
          <a:p>
            <a:r>
              <a:rPr lang="es-ES" dirty="0"/>
              <a:t>Combinando estos tipos de picking y packing, se consigue ofrecer un servicio de calidad y adaptado a las necesidades concretas de cada tipo de producto y pedido.</a:t>
            </a:r>
          </a:p>
        </p:txBody>
      </p:sp>
      <p:sp>
        <p:nvSpPr>
          <p:cNvPr id="4" name="AutoShape 4" descr="Envase primario, secundario y terciario ¿en qué se diferencian? – CENEM">
            <a:extLst>
              <a:ext uri="{FF2B5EF4-FFF2-40B4-BE49-F238E27FC236}">
                <a16:creationId xmlns:a16="http://schemas.microsoft.com/office/drawing/2014/main" id="{21534443-FFE5-42A0-887C-538C120408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 name="Imagen 6">
            <a:extLst>
              <a:ext uri="{FF2B5EF4-FFF2-40B4-BE49-F238E27FC236}">
                <a16:creationId xmlns:a16="http://schemas.microsoft.com/office/drawing/2014/main" id="{1C2D2AD9-269B-48C7-A020-B1245654FE50}"/>
              </a:ext>
            </a:extLst>
          </p:cNvPr>
          <p:cNvPicPr>
            <a:picLocks noChangeAspect="1"/>
          </p:cNvPicPr>
          <p:nvPr/>
        </p:nvPicPr>
        <p:blipFill rotWithShape="1">
          <a:blip r:embed="rId2"/>
          <a:srcRect r="996" b="14027"/>
          <a:stretch/>
        </p:blipFill>
        <p:spPr>
          <a:xfrm>
            <a:off x="3473519" y="3856958"/>
            <a:ext cx="4940162" cy="2494147"/>
          </a:xfrm>
          <a:prstGeom prst="rect">
            <a:avLst/>
          </a:prstGeom>
        </p:spPr>
      </p:pic>
    </p:spTree>
    <p:extLst>
      <p:ext uri="{BB962C8B-B14F-4D97-AF65-F5344CB8AC3E}">
        <p14:creationId xmlns:p14="http://schemas.microsoft.com/office/powerpoint/2010/main" val="68140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F954EAD-13AA-4D14-90AA-D80944845B80}"/>
              </a:ext>
            </a:extLst>
          </p:cNvPr>
          <p:cNvSpPr/>
          <p:nvPr/>
        </p:nvSpPr>
        <p:spPr>
          <a:xfrm>
            <a:off x="1716155" y="1995557"/>
            <a:ext cx="10180983" cy="1446550"/>
          </a:xfrm>
          <a:prstGeom prst="rect">
            <a:avLst/>
          </a:prstGeom>
        </p:spPr>
        <p:txBody>
          <a:bodyPr wrap="square">
            <a:spAutoFit/>
          </a:bodyPr>
          <a:lstStyle/>
          <a:p>
            <a:pPr>
              <a:spcAft>
                <a:spcPts val="0"/>
              </a:spcAft>
            </a:pPr>
            <a:r>
              <a:rPr lang="es-ES" sz="2400" dirty="0">
                <a:latin typeface="Segoe UI" panose="020B0502040204020203" pitchFamily="34" charset="0"/>
                <a:ea typeface="Segoe UI" panose="020B0502040204020203" pitchFamily="34" charset="0"/>
              </a:rPr>
              <a:t>Combinando</a:t>
            </a:r>
            <a:r>
              <a:rPr lang="es-ES" sz="2400" spc="32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estos</a:t>
            </a:r>
            <a:r>
              <a:rPr lang="es-ES" sz="2400" spc="330" dirty="0">
                <a:latin typeface="Segoe UI" panose="020B0502040204020203" pitchFamily="34" charset="0"/>
                <a:ea typeface="Segoe UI" panose="020B0502040204020203" pitchFamily="34" charset="0"/>
              </a:rPr>
              <a:t> </a:t>
            </a:r>
            <a:r>
              <a:rPr lang="es-ES" sz="2400" dirty="0">
                <a:latin typeface="Segoe UI Black" panose="020B0A02040204020203" pitchFamily="34" charset="0"/>
                <a:ea typeface="Segoe UI" panose="020B0502040204020203" pitchFamily="34" charset="0"/>
              </a:rPr>
              <a:t>tipos</a:t>
            </a:r>
            <a:r>
              <a:rPr lang="es-ES" sz="2400" spc="335" dirty="0">
                <a:latin typeface="Segoe UI Black" panose="020B0A02040204020203" pitchFamily="34" charset="0"/>
                <a:ea typeface="Segoe UI" panose="020B0502040204020203" pitchFamily="34" charset="0"/>
              </a:rPr>
              <a:t> </a:t>
            </a:r>
            <a:r>
              <a:rPr lang="es-ES" sz="2400" dirty="0">
                <a:latin typeface="Segoe UI Black" panose="020B0A02040204020203" pitchFamily="34" charset="0"/>
                <a:ea typeface="Segoe UI" panose="020B0502040204020203" pitchFamily="34" charset="0"/>
              </a:rPr>
              <a:t>de</a:t>
            </a:r>
            <a:r>
              <a:rPr lang="es-ES" sz="2400" spc="330" dirty="0">
                <a:latin typeface="Segoe UI Black" panose="020B0A02040204020203" pitchFamily="34" charset="0"/>
                <a:ea typeface="Segoe UI" panose="020B0502040204020203" pitchFamily="34" charset="0"/>
              </a:rPr>
              <a:t> </a:t>
            </a:r>
            <a:r>
              <a:rPr lang="es-ES" sz="2400" dirty="0">
                <a:latin typeface="Segoe UI Black" panose="020B0A02040204020203" pitchFamily="34" charset="0"/>
                <a:ea typeface="Segoe UI" panose="020B0502040204020203" pitchFamily="34" charset="0"/>
              </a:rPr>
              <a:t>picking</a:t>
            </a:r>
            <a:r>
              <a:rPr lang="es-ES" sz="2400" spc="335" dirty="0">
                <a:latin typeface="Segoe UI Black" panose="020B0A02040204020203" pitchFamily="34" charset="0"/>
                <a:ea typeface="Segoe UI" panose="020B0502040204020203" pitchFamily="34" charset="0"/>
              </a:rPr>
              <a:t> </a:t>
            </a:r>
            <a:r>
              <a:rPr lang="es-ES" sz="2400" dirty="0">
                <a:latin typeface="Segoe UI Black" panose="020B0A02040204020203" pitchFamily="34" charset="0"/>
                <a:ea typeface="Segoe UI" panose="020B0502040204020203" pitchFamily="34" charset="0"/>
              </a:rPr>
              <a:t>y</a:t>
            </a:r>
            <a:r>
              <a:rPr lang="es-ES" sz="2400" spc="335" dirty="0">
                <a:latin typeface="Segoe UI Black" panose="020B0A02040204020203" pitchFamily="34" charset="0"/>
                <a:ea typeface="Segoe UI" panose="020B0502040204020203" pitchFamily="34" charset="0"/>
              </a:rPr>
              <a:t> </a:t>
            </a:r>
            <a:r>
              <a:rPr lang="es-ES" sz="2400" dirty="0">
                <a:latin typeface="Segoe UI Black" panose="020B0A02040204020203" pitchFamily="34" charset="0"/>
                <a:ea typeface="Segoe UI" panose="020B0502040204020203" pitchFamily="34" charset="0"/>
              </a:rPr>
              <a:t>packing</a:t>
            </a:r>
            <a:r>
              <a:rPr lang="es-ES" sz="2400" dirty="0">
                <a:latin typeface="Segoe UI" panose="020B0502040204020203" pitchFamily="34" charset="0"/>
                <a:ea typeface="Segoe UI" panose="020B0502040204020203" pitchFamily="34" charset="0"/>
              </a:rPr>
              <a:t>,</a:t>
            </a:r>
            <a:r>
              <a:rPr lang="es-ES" sz="2400" spc="32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se</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consigue</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ofrecer</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un</a:t>
            </a:r>
            <a:r>
              <a:rPr lang="es-ES" sz="2400" spc="32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servicio</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de</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calidad</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y</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adaptado</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a</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las</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necesidades</a:t>
            </a:r>
            <a:r>
              <a:rPr lang="es-ES" sz="2400" spc="32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concretas</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de</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cada</a:t>
            </a:r>
            <a:r>
              <a:rPr lang="es-ES" sz="2400" spc="32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tipo</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de</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producto</a:t>
            </a:r>
            <a:r>
              <a:rPr lang="es-ES" sz="2400" spc="330"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y</a:t>
            </a:r>
            <a:r>
              <a:rPr lang="es-ES" sz="2400" spc="5" dirty="0">
                <a:latin typeface="Segoe UI" panose="020B0502040204020203" pitchFamily="34" charset="0"/>
                <a:ea typeface="Segoe UI" panose="020B0502040204020203" pitchFamily="34" charset="0"/>
              </a:rPr>
              <a:t> </a:t>
            </a:r>
            <a:r>
              <a:rPr lang="es-ES" sz="2400" dirty="0">
                <a:latin typeface="Segoe UI" panose="020B0502040204020203" pitchFamily="34" charset="0"/>
                <a:ea typeface="Segoe UI" panose="020B0502040204020203" pitchFamily="34" charset="0"/>
              </a:rPr>
              <a:t>pedido.</a:t>
            </a:r>
            <a:endParaRPr lang="es-CL" sz="2400" dirty="0">
              <a:latin typeface="Segoe UI" panose="020B0502040204020203" pitchFamily="34" charset="0"/>
              <a:ea typeface="Segoe UI" panose="020B0502040204020203" pitchFamily="34" charset="0"/>
            </a:endParaRPr>
          </a:p>
          <a:p>
            <a:pPr>
              <a:spcAft>
                <a:spcPts val="0"/>
              </a:spcAft>
            </a:pPr>
            <a:r>
              <a:rPr lang="es-ES" sz="1600" dirty="0">
                <a:latin typeface="Segoe UI" panose="020B0502040204020203" pitchFamily="34" charset="0"/>
                <a:ea typeface="Segoe UI" panose="020B0502040204020203" pitchFamily="34" charset="0"/>
              </a:rPr>
              <a:t> </a:t>
            </a:r>
            <a:endParaRPr lang="es-CL" sz="2000" dirty="0">
              <a:latin typeface="Segoe UI" panose="020B0502040204020203" pitchFamily="34" charset="0"/>
              <a:ea typeface="Segoe UI" panose="020B0502040204020203" pitchFamily="34" charset="0"/>
            </a:endParaRPr>
          </a:p>
        </p:txBody>
      </p:sp>
      <p:sp>
        <p:nvSpPr>
          <p:cNvPr id="3" name="AutoShape 2" descr="What is Pick and Pack? (Definition and Role Description)">
            <a:extLst>
              <a:ext uri="{FF2B5EF4-FFF2-40B4-BE49-F238E27FC236}">
                <a16:creationId xmlns:a16="http://schemas.microsoft.com/office/drawing/2014/main" id="{5BE71F64-2E4B-44E4-8395-24FBBF8D4A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4" name="Imagen 3">
            <a:extLst>
              <a:ext uri="{FF2B5EF4-FFF2-40B4-BE49-F238E27FC236}">
                <a16:creationId xmlns:a16="http://schemas.microsoft.com/office/drawing/2014/main" id="{ABB99CD8-6F1D-4E91-8E1F-1A50AC399D9E}"/>
              </a:ext>
            </a:extLst>
          </p:cNvPr>
          <p:cNvPicPr>
            <a:picLocks noChangeAspect="1"/>
          </p:cNvPicPr>
          <p:nvPr/>
        </p:nvPicPr>
        <p:blipFill>
          <a:blip r:embed="rId2"/>
          <a:stretch>
            <a:fillRect/>
          </a:stretch>
        </p:blipFill>
        <p:spPr>
          <a:xfrm>
            <a:off x="3461923" y="3276600"/>
            <a:ext cx="6526903" cy="3263452"/>
          </a:xfrm>
          <a:prstGeom prst="rect">
            <a:avLst/>
          </a:prstGeom>
        </p:spPr>
      </p:pic>
    </p:spTree>
    <p:extLst>
      <p:ext uri="{BB962C8B-B14F-4D97-AF65-F5344CB8AC3E}">
        <p14:creationId xmlns:p14="http://schemas.microsoft.com/office/powerpoint/2010/main" val="407203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E8881B2-5BB8-44F8-A252-8F555A6E5352}"/>
              </a:ext>
            </a:extLst>
          </p:cNvPr>
          <p:cNvSpPr/>
          <p:nvPr/>
        </p:nvSpPr>
        <p:spPr>
          <a:xfrm>
            <a:off x="1755913" y="447770"/>
            <a:ext cx="9405731" cy="5909310"/>
          </a:xfrm>
          <a:prstGeom prst="rect">
            <a:avLst/>
          </a:prstGeom>
        </p:spPr>
        <p:txBody>
          <a:bodyPr wrap="square">
            <a:spAutoFit/>
          </a:bodyPr>
          <a:lstStyle/>
          <a:p>
            <a:pPr algn="ctr"/>
            <a:r>
              <a:rPr lang="es-ES" b="1" dirty="0"/>
              <a:t>Ejemplos de Picking y Packing</a:t>
            </a:r>
          </a:p>
          <a:p>
            <a:pPr algn="ctr"/>
            <a:endParaRPr lang="es-ES" dirty="0"/>
          </a:p>
          <a:p>
            <a:r>
              <a:rPr lang="es-ES" dirty="0"/>
              <a:t>El picking y packing en almacén está presente en muchas tareas. Además, según el tipo de pedido o producto, podemos encontrar diferentes ejemplos de picking y packing.</a:t>
            </a:r>
          </a:p>
          <a:p>
            <a:r>
              <a:rPr lang="es-ES" dirty="0"/>
              <a:t>Algunos de los ejemplos de picking y packing más habituales son los siguientes:</a:t>
            </a:r>
          </a:p>
          <a:p>
            <a:endParaRPr lang="es-ES" dirty="0"/>
          </a:p>
          <a:p>
            <a:r>
              <a:rPr lang="es-ES" b="1" dirty="0"/>
              <a:t>Ejemplos de picking</a:t>
            </a:r>
          </a:p>
          <a:p>
            <a:endParaRPr lang="es-ES" dirty="0"/>
          </a:p>
          <a:p>
            <a:r>
              <a:rPr lang="es-ES" b="1" dirty="0"/>
              <a:t>Picking discreto: </a:t>
            </a:r>
            <a:r>
              <a:rPr lang="es-ES" dirty="0"/>
              <a:t>Se denomina así al picking que solo requiere recolectar un único producto y que, normalmente, lo realiza una única persona.</a:t>
            </a:r>
          </a:p>
          <a:p>
            <a:endParaRPr lang="es-ES" dirty="0"/>
          </a:p>
          <a:p>
            <a:r>
              <a:rPr lang="es-ES" b="1" dirty="0"/>
              <a:t>Picking de lotes: </a:t>
            </a:r>
            <a:r>
              <a:rPr lang="es-ES" dirty="0"/>
              <a:t>Este ejemplo de picking hace referencia a la preparación de un pedido que, aunque consta de varios productos, todos estos productos son del mismo modelo.</a:t>
            </a:r>
          </a:p>
          <a:p>
            <a:endParaRPr lang="es-ES" dirty="0"/>
          </a:p>
          <a:p>
            <a:r>
              <a:rPr lang="es-ES" b="1" dirty="0"/>
              <a:t>Picking de onda: </a:t>
            </a:r>
            <a:r>
              <a:rPr lang="es-ES" dirty="0"/>
              <a:t>Es igual que el picking discreto, pero con la diferencia de que el picking de onda se prepara de antemano.</a:t>
            </a:r>
          </a:p>
          <a:p>
            <a:endParaRPr lang="es-ES" dirty="0"/>
          </a:p>
          <a:p>
            <a:r>
              <a:rPr lang="es-ES" b="1" dirty="0"/>
              <a:t>Picking de zona: </a:t>
            </a:r>
            <a:r>
              <a:rPr lang="es-ES" dirty="0"/>
              <a:t>Este ejemplo de picking es el que se usa cuando las labores de picking se realizan asociadas a un área geográfica determinada.</a:t>
            </a:r>
          </a:p>
        </p:txBody>
      </p:sp>
    </p:spTree>
    <p:extLst>
      <p:ext uri="{BB962C8B-B14F-4D97-AF65-F5344CB8AC3E}">
        <p14:creationId xmlns:p14="http://schemas.microsoft.com/office/powerpoint/2010/main" val="107532979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721</Words>
  <Application>Microsoft Office PowerPoint</Application>
  <PresentationFormat>Panorámica</PresentationFormat>
  <Paragraphs>65</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Century Gothic</vt:lpstr>
      <vt:lpstr>Segoe UI</vt:lpstr>
      <vt:lpstr>Segoe UI Black</vt:lpstr>
      <vt:lpstr>Wingdings 3</vt:lpstr>
      <vt:lpstr>Espiral</vt:lpstr>
      <vt:lpstr>Picking y Packing en Bodega Tipos Ejemplos Diferencias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Picking y Packing en Bodega Tipos Ejemplos Diferencias</dc:title>
  <dc:creator>bastian alarcon</dc:creator>
  <cp:lastModifiedBy>bastian alarcon</cp:lastModifiedBy>
  <cp:revision>8</cp:revision>
  <dcterms:created xsi:type="dcterms:W3CDTF">2023-09-14T14:24:16Z</dcterms:created>
  <dcterms:modified xsi:type="dcterms:W3CDTF">2023-09-14T15:28:10Z</dcterms:modified>
</cp:coreProperties>
</file>