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2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1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S" initials="Y" lastIdx="1" clrIdx="0">
    <p:extLst>
      <p:ext uri="{19B8F6BF-5375-455C-9EA6-DF929625EA0E}">
        <p15:presenceInfo xmlns:p15="http://schemas.microsoft.com/office/powerpoint/2012/main" userId="Y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9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87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06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8118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442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19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42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1344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5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986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1605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0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846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1102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978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13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709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40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  <p:sldLayoutId id="21474838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omb, computer&#10;&#10;Description automatically generated">
            <a:extLst>
              <a:ext uri="{FF2B5EF4-FFF2-40B4-BE49-F238E27FC236}">
                <a16:creationId xmlns:a16="http://schemas.microsoft.com/office/drawing/2014/main" id="{15749E08-0883-47E3-ACEA-A40CDCAEB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9" b="7881"/>
          <a:stretch/>
        </p:blipFill>
        <p:spPr>
          <a:xfrm>
            <a:off x="-89787" y="-19274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EA3CC6-5C54-4A90-B2E8-8AAAF231B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375557"/>
            <a:ext cx="10955775" cy="20462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spc="0" dirty="0"/>
              <a:t>Solo project </a:t>
            </a:r>
            <a:br>
              <a:rPr lang="en-US" sz="4000" spc="0" dirty="0"/>
            </a:br>
            <a:r>
              <a:rPr lang="en-US" sz="4000" spc="0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063F4-2553-41F2-B8BA-C3985D1E1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3943" y="5200651"/>
            <a:ext cx="5048249" cy="1412420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8000" dirty="0">
                <a:solidFill>
                  <a:schemeClr val="tx1"/>
                </a:solidFill>
              </a:rPr>
              <a:t>  Presenter:   Yonas Teshome</a:t>
            </a: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80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80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sz="500" dirty="0">
              <a:solidFill>
                <a:schemeClr val="tx1"/>
              </a:solidFill>
            </a:endParaRP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500" dirty="0">
                <a:solidFill>
                  <a:schemeClr val="tx1"/>
                </a:solidFill>
              </a:rPr>
              <a:t> </a:t>
            </a:r>
          </a:p>
          <a:p>
            <a:pPr indent="-182880" algn="l">
              <a:lnSpc>
                <a:spcPct val="90000"/>
              </a:lnSpc>
              <a:spcAft>
                <a:spcPts val="600"/>
              </a:spcAft>
              <a:buFont typeface="Garamond" pitchFamily="18" charset="0"/>
              <a:buChar char="◦"/>
            </a:pPr>
            <a:r>
              <a:rPr lang="en-US" sz="500" dirty="0">
                <a:solidFill>
                  <a:schemeClr val="tx1"/>
                </a:solidFill>
              </a:rPr>
              <a:t>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2618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DA606-10F9-4383-8222-F15FDB47A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669" y="629265"/>
            <a:ext cx="3799750" cy="3309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Motivation and</a:t>
            </a:r>
            <a:br>
              <a:rPr lang="en-US" sz="2200" b="1" dirty="0"/>
            </a:br>
            <a:r>
              <a:rPr lang="en-US" sz="2200" b="1" dirty="0"/>
              <a:t> summary</a:t>
            </a:r>
            <a:br>
              <a:rPr lang="en-US" sz="2000" dirty="0"/>
            </a:br>
            <a:r>
              <a:rPr lang="en-US" sz="2000" dirty="0"/>
              <a:t>I  am a data analytics works on covid-19. one of  my  Clint would  to see the CDC web site and WHO web sit  the cases reported on daily reported cases  around the global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102E99-3603-497A-A5A0-C4428A6B8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4" r="22165" b="-1"/>
          <a:stretch/>
        </p:blipFill>
        <p:spPr bwMode="auto">
          <a:xfrm>
            <a:off x="5285432" y="10"/>
            <a:ext cx="690937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93754-4A93-44C3-82F4-0FB74FC54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669" y="2438400"/>
            <a:ext cx="3330328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0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C0B78-D93B-4762-8D3D-DA228615D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111" y="609601"/>
            <a:ext cx="4793473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Hypothesis and </a:t>
            </a:r>
            <a:br>
              <a:rPr lang="en-US" sz="3600"/>
            </a:br>
            <a:r>
              <a:rPr lang="en-US" sz="3600"/>
              <a:t>Null hypothesis</a:t>
            </a:r>
            <a:br>
              <a:rPr lang="en-US" sz="3600"/>
            </a:br>
            <a:endParaRPr lang="en-US" sz="360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591ABF4-9BD7-4345-9F36-BE587ABF46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437"/>
          <a:stretch/>
        </p:blipFill>
        <p:spPr bwMode="auto">
          <a:xfrm>
            <a:off x="6094412" y="609137"/>
            <a:ext cx="5449888" cy="27662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0B423-926A-4CEE-B77B-FC6E8BE3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75" y="2484544"/>
            <a:ext cx="4799145" cy="376385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400">
                <a:solidFill>
                  <a:schemeClr val="tx1"/>
                </a:solidFill>
              </a:rPr>
              <a:t>-Research Question: </a:t>
            </a:r>
          </a:p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400">
                <a:solidFill>
                  <a:schemeClr val="tx1"/>
                </a:solidFill>
              </a:rPr>
              <a:t>Which country  are more cases reported and, which country  are less cases reported, Is US less reported in covid-19 and is covid-19 spread the global </a:t>
            </a:r>
          </a:p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400">
                <a:solidFill>
                  <a:schemeClr val="tx1"/>
                </a:solidFill>
              </a:rPr>
              <a:t>-Hypothesis:</a:t>
            </a:r>
          </a:p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400">
                <a:solidFill>
                  <a:schemeClr val="tx1"/>
                </a:solidFill>
              </a:rPr>
              <a:t>In the world a country has power full economic countries had highly numbers of covid-19 cases  reported in the world</a:t>
            </a:r>
          </a:p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400">
                <a:solidFill>
                  <a:schemeClr val="tx1"/>
                </a:solidFill>
              </a:rPr>
              <a:t>-Null Hypothesis: </a:t>
            </a:r>
          </a:p>
          <a:p>
            <a:pPr indent="-228600">
              <a:lnSpc>
                <a:spcPct val="90000"/>
              </a:lnSpc>
              <a:buFont typeface="Wingdings 3" charset="2"/>
              <a:buChar char=""/>
            </a:pPr>
            <a:r>
              <a:rPr lang="en-US" sz="1400">
                <a:solidFill>
                  <a:schemeClr val="tx1"/>
                </a:solidFill>
              </a:rPr>
              <a:t>There is no significantly deference b/n high populated  and high economic  country have   reported high numbers of  covid-19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ABB0A8-F8B3-459D-AE3D-DEFC8E2D8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" r="3" b="3"/>
          <a:stretch/>
        </p:blipFill>
        <p:spPr bwMode="auto">
          <a:xfrm>
            <a:off x="6094412" y="3482108"/>
            <a:ext cx="5449888" cy="27662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FA9409-6E02-4EFD-A66E-21554986A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338" y="2158127"/>
            <a:ext cx="138371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264 rows × 97 columns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7E8266-652F-4738-A1B6-D08B80D8C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15269"/>
              </p:ext>
            </p:extLst>
          </p:nvPr>
        </p:nvGraphicFramePr>
        <p:xfrm>
          <a:off x="487644" y="1573016"/>
          <a:ext cx="10905082" cy="47548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7747">
                  <a:extLst>
                    <a:ext uri="{9D8B030D-6E8A-4147-A177-3AD203B41FA5}">
                      <a16:colId xmlns:a16="http://schemas.microsoft.com/office/drawing/2014/main" val="1952871184"/>
                    </a:ext>
                  </a:extLst>
                </a:gridCol>
                <a:gridCol w="878427">
                  <a:extLst>
                    <a:ext uri="{9D8B030D-6E8A-4147-A177-3AD203B41FA5}">
                      <a16:colId xmlns:a16="http://schemas.microsoft.com/office/drawing/2014/main" val="2534969434"/>
                    </a:ext>
                  </a:extLst>
                </a:gridCol>
                <a:gridCol w="776433">
                  <a:extLst>
                    <a:ext uri="{9D8B030D-6E8A-4147-A177-3AD203B41FA5}">
                      <a16:colId xmlns:a16="http://schemas.microsoft.com/office/drawing/2014/main" val="2358148632"/>
                    </a:ext>
                  </a:extLst>
                </a:gridCol>
                <a:gridCol w="621505">
                  <a:extLst>
                    <a:ext uri="{9D8B030D-6E8A-4147-A177-3AD203B41FA5}">
                      <a16:colId xmlns:a16="http://schemas.microsoft.com/office/drawing/2014/main" val="688617998"/>
                    </a:ext>
                  </a:extLst>
                </a:gridCol>
                <a:gridCol w="621505">
                  <a:extLst>
                    <a:ext uri="{9D8B030D-6E8A-4147-A177-3AD203B41FA5}">
                      <a16:colId xmlns:a16="http://schemas.microsoft.com/office/drawing/2014/main" val="3569321622"/>
                    </a:ext>
                  </a:extLst>
                </a:gridCol>
                <a:gridCol w="444630">
                  <a:extLst>
                    <a:ext uri="{9D8B030D-6E8A-4147-A177-3AD203B41FA5}">
                      <a16:colId xmlns:a16="http://schemas.microsoft.com/office/drawing/2014/main" val="1430508145"/>
                    </a:ext>
                  </a:extLst>
                </a:gridCol>
                <a:gridCol w="444630">
                  <a:extLst>
                    <a:ext uri="{9D8B030D-6E8A-4147-A177-3AD203B41FA5}">
                      <a16:colId xmlns:a16="http://schemas.microsoft.com/office/drawing/2014/main" val="2664256282"/>
                    </a:ext>
                  </a:extLst>
                </a:gridCol>
                <a:gridCol w="444630">
                  <a:extLst>
                    <a:ext uri="{9D8B030D-6E8A-4147-A177-3AD203B41FA5}">
                      <a16:colId xmlns:a16="http://schemas.microsoft.com/office/drawing/2014/main" val="266096252"/>
                    </a:ext>
                  </a:extLst>
                </a:gridCol>
                <a:gridCol w="389419">
                  <a:extLst>
                    <a:ext uri="{9D8B030D-6E8A-4147-A177-3AD203B41FA5}">
                      <a16:colId xmlns:a16="http://schemas.microsoft.com/office/drawing/2014/main" val="311663989"/>
                    </a:ext>
                  </a:extLst>
                </a:gridCol>
                <a:gridCol w="499841">
                  <a:extLst>
                    <a:ext uri="{9D8B030D-6E8A-4147-A177-3AD203B41FA5}">
                      <a16:colId xmlns:a16="http://schemas.microsoft.com/office/drawing/2014/main" val="2535668262"/>
                    </a:ext>
                  </a:extLst>
                </a:gridCol>
                <a:gridCol w="188999">
                  <a:extLst>
                    <a:ext uri="{9D8B030D-6E8A-4147-A177-3AD203B41FA5}">
                      <a16:colId xmlns:a16="http://schemas.microsoft.com/office/drawing/2014/main" val="2230776592"/>
                    </a:ext>
                  </a:extLst>
                </a:gridCol>
                <a:gridCol w="444630">
                  <a:extLst>
                    <a:ext uri="{9D8B030D-6E8A-4147-A177-3AD203B41FA5}">
                      <a16:colId xmlns:a16="http://schemas.microsoft.com/office/drawing/2014/main" val="2143049526"/>
                    </a:ext>
                  </a:extLst>
                </a:gridCol>
                <a:gridCol w="444630">
                  <a:extLst>
                    <a:ext uri="{9D8B030D-6E8A-4147-A177-3AD203B41FA5}">
                      <a16:colId xmlns:a16="http://schemas.microsoft.com/office/drawing/2014/main" val="3572053966"/>
                    </a:ext>
                  </a:extLst>
                </a:gridCol>
                <a:gridCol w="444630">
                  <a:extLst>
                    <a:ext uri="{9D8B030D-6E8A-4147-A177-3AD203B41FA5}">
                      <a16:colId xmlns:a16="http://schemas.microsoft.com/office/drawing/2014/main" val="3821877087"/>
                    </a:ext>
                  </a:extLst>
                </a:gridCol>
                <a:gridCol w="444630">
                  <a:extLst>
                    <a:ext uri="{9D8B030D-6E8A-4147-A177-3AD203B41FA5}">
                      <a16:colId xmlns:a16="http://schemas.microsoft.com/office/drawing/2014/main" val="2468522062"/>
                    </a:ext>
                  </a:extLst>
                </a:gridCol>
                <a:gridCol w="444630">
                  <a:extLst>
                    <a:ext uri="{9D8B030D-6E8A-4147-A177-3AD203B41FA5}">
                      <a16:colId xmlns:a16="http://schemas.microsoft.com/office/drawing/2014/main" val="2083558871"/>
                    </a:ext>
                  </a:extLst>
                </a:gridCol>
                <a:gridCol w="444630">
                  <a:extLst>
                    <a:ext uri="{9D8B030D-6E8A-4147-A177-3AD203B41FA5}">
                      <a16:colId xmlns:a16="http://schemas.microsoft.com/office/drawing/2014/main" val="2373831753"/>
                    </a:ext>
                  </a:extLst>
                </a:gridCol>
                <a:gridCol w="444630">
                  <a:extLst>
                    <a:ext uri="{9D8B030D-6E8A-4147-A177-3AD203B41FA5}">
                      <a16:colId xmlns:a16="http://schemas.microsoft.com/office/drawing/2014/main" val="298064894"/>
                    </a:ext>
                  </a:extLst>
                </a:gridCol>
                <a:gridCol w="444630">
                  <a:extLst>
                    <a:ext uri="{9D8B030D-6E8A-4147-A177-3AD203B41FA5}">
                      <a16:colId xmlns:a16="http://schemas.microsoft.com/office/drawing/2014/main" val="3242557845"/>
                    </a:ext>
                  </a:extLst>
                </a:gridCol>
                <a:gridCol w="444630">
                  <a:extLst>
                    <a:ext uri="{9D8B030D-6E8A-4147-A177-3AD203B41FA5}">
                      <a16:colId xmlns:a16="http://schemas.microsoft.com/office/drawing/2014/main" val="3371109347"/>
                    </a:ext>
                  </a:extLst>
                </a:gridCol>
                <a:gridCol w="444630">
                  <a:extLst>
                    <a:ext uri="{9D8B030D-6E8A-4147-A177-3AD203B41FA5}">
                      <a16:colId xmlns:a16="http://schemas.microsoft.com/office/drawing/2014/main" val="2949519524"/>
                    </a:ext>
                  </a:extLst>
                </a:gridCol>
                <a:gridCol w="331016">
                  <a:extLst>
                    <a:ext uri="{9D8B030D-6E8A-4147-A177-3AD203B41FA5}">
                      <a16:colId xmlns:a16="http://schemas.microsoft.com/office/drawing/2014/main" val="1920877716"/>
                    </a:ext>
                  </a:extLst>
                </a:gridCol>
              </a:tblGrid>
              <a:tr h="142032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Province/State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Country/Region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Lat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Long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1/22/20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1/23/20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1/24/20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1/25/20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1/26/20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1/27/20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4/14/20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4/15/20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4/16/20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4/17/20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4/18/20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4/19/20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4/20/20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4/21/20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4/22/20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4/23/20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9806" marR="9806" marT="4902" marB="4902"/>
                </a:tc>
                <a:extLst>
                  <a:ext uri="{0D108BD9-81ED-4DB2-BD59-A6C34878D82A}">
                    <a16:rowId xmlns:a16="http://schemas.microsoft.com/office/drawing/2014/main" val="945530921"/>
                  </a:ext>
                </a:extLst>
              </a:tr>
              <a:tr h="2551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Afghanistan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33.000000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65.000000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714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784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840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906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933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996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1026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1092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1176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1279</a:t>
                      </a:r>
                    </a:p>
                  </a:txBody>
                  <a:tcPr marL="9806" marR="9806" marT="4902" marB="4902" anchor="ctr"/>
                </a:tc>
                <a:extLst>
                  <a:ext uri="{0D108BD9-81ED-4DB2-BD59-A6C34878D82A}">
                    <a16:rowId xmlns:a16="http://schemas.microsoft.com/office/drawing/2014/main" val="2397809426"/>
                  </a:ext>
                </a:extLst>
              </a:tr>
              <a:tr h="2551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Albania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41.153300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20.168300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475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494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518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539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548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562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584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609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634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663</a:t>
                      </a:r>
                    </a:p>
                  </a:txBody>
                  <a:tcPr marL="9806" marR="9806" marT="4902" marB="4902" anchor="ctr"/>
                </a:tc>
                <a:extLst>
                  <a:ext uri="{0D108BD9-81ED-4DB2-BD59-A6C34878D82A}">
                    <a16:rowId xmlns:a16="http://schemas.microsoft.com/office/drawing/2014/main" val="4166891444"/>
                  </a:ext>
                </a:extLst>
              </a:tr>
              <a:tr h="2551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Algeria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28.033900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1.659600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2070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2160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2268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2418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2534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2629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2718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2811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2910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3007</a:t>
                      </a:r>
                    </a:p>
                  </a:txBody>
                  <a:tcPr marL="9806" marR="9806" marT="4902" marB="4902" anchor="ctr"/>
                </a:tc>
                <a:extLst>
                  <a:ext uri="{0D108BD9-81ED-4DB2-BD59-A6C34878D82A}">
                    <a16:rowId xmlns:a16="http://schemas.microsoft.com/office/drawing/2014/main" val="1309937802"/>
                  </a:ext>
                </a:extLst>
              </a:tr>
              <a:tr h="2551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3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Andorra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42.506300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1.521800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659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673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673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696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704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713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717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717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723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723</a:t>
                      </a:r>
                    </a:p>
                  </a:txBody>
                  <a:tcPr marL="9806" marR="9806" marT="4902" marB="4902" anchor="ctr"/>
                </a:tc>
                <a:extLst>
                  <a:ext uri="{0D108BD9-81ED-4DB2-BD59-A6C34878D82A}">
                    <a16:rowId xmlns:a16="http://schemas.microsoft.com/office/drawing/2014/main" val="4071974228"/>
                  </a:ext>
                </a:extLst>
              </a:tr>
              <a:tr h="2551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Angola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-11.202700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17.873900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19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19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19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19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25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25</a:t>
                      </a:r>
                    </a:p>
                  </a:txBody>
                  <a:tcPr marL="9806" marR="9806" marT="4902" marB="4902" anchor="ctr"/>
                </a:tc>
                <a:extLst>
                  <a:ext uri="{0D108BD9-81ED-4DB2-BD59-A6C34878D82A}">
                    <a16:rowId xmlns:a16="http://schemas.microsoft.com/office/drawing/2014/main" val="3896666983"/>
                  </a:ext>
                </a:extLst>
              </a:tr>
              <a:tr h="2551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extLst>
                  <a:ext uri="{0D108BD9-81ED-4DB2-BD59-A6C34878D82A}">
                    <a16:rowId xmlns:a16="http://schemas.microsoft.com/office/drawing/2014/main" val="293004175"/>
                  </a:ext>
                </a:extLst>
              </a:tr>
              <a:tr h="4486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259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Saint Pierre and Miquelon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France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46.885200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-56.315900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extLst>
                  <a:ext uri="{0D108BD9-81ED-4DB2-BD59-A6C34878D82A}">
                    <a16:rowId xmlns:a16="http://schemas.microsoft.com/office/drawing/2014/main" val="3754112597"/>
                  </a:ext>
                </a:extLst>
              </a:tr>
              <a:tr h="2551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260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South Sudan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6.877000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31.307000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9806" marR="9806" marT="4902" marB="4902" anchor="ctr"/>
                </a:tc>
                <a:extLst>
                  <a:ext uri="{0D108BD9-81ED-4DB2-BD59-A6C34878D82A}">
                    <a16:rowId xmlns:a16="http://schemas.microsoft.com/office/drawing/2014/main" val="3720045530"/>
                  </a:ext>
                </a:extLst>
              </a:tr>
              <a:tr h="395884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261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Western Sahara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24.215500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-12.885800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9806" marR="9806" marT="4902" marB="4902" anchor="ctr"/>
                </a:tc>
                <a:extLst>
                  <a:ext uri="{0D108BD9-81ED-4DB2-BD59-A6C34878D82A}">
                    <a16:rowId xmlns:a16="http://schemas.microsoft.com/office/drawing/2014/main" val="2300836446"/>
                  </a:ext>
                </a:extLst>
              </a:tr>
              <a:tr h="448627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262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Sao Tome and Principe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0.186360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6.613081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9806" marR="9806" marT="4902" marB="4902" anchor="ctr"/>
                </a:tc>
                <a:extLst>
                  <a:ext uri="{0D108BD9-81ED-4DB2-BD59-A6C34878D82A}">
                    <a16:rowId xmlns:a16="http://schemas.microsoft.com/office/drawing/2014/main" val="2213182825"/>
                  </a:ext>
                </a:extLst>
              </a:tr>
              <a:tr h="255178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263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NaN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Yemen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15.552727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48.516388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...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1</a:t>
                      </a:r>
                    </a:p>
                  </a:txBody>
                  <a:tcPr marL="9806" marR="9806" marT="4902" marB="4902" anchor="ctr"/>
                </a:tc>
                <a:extLst>
                  <a:ext uri="{0D108BD9-81ED-4DB2-BD59-A6C34878D82A}">
                    <a16:rowId xmlns:a16="http://schemas.microsoft.com/office/drawing/2014/main" val="39141978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6F9A70-9CDE-4EFE-AB31-56BCD95D2B10}"/>
              </a:ext>
            </a:extLst>
          </p:cNvPr>
          <p:cNvSpPr txBox="1"/>
          <p:nvPr/>
        </p:nvSpPr>
        <p:spPr>
          <a:xfrm>
            <a:off x="2636874" y="355143"/>
            <a:ext cx="6453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filename = "time_series_covid19.csv"</a:t>
            </a:r>
          </a:p>
          <a:p>
            <a:r>
              <a:rPr lang="en-US" dirty="0">
                <a:solidFill>
                  <a:schemeClr val="bg1"/>
                </a:solidFill>
              </a:rPr>
              <a:t>filedata=pd.read_csv(filename)</a:t>
            </a:r>
          </a:p>
          <a:p>
            <a:r>
              <a:rPr lang="en-US" dirty="0">
                <a:solidFill>
                  <a:schemeClr val="bg1"/>
                </a:solidFill>
              </a:rPr>
              <a:t>filedata </a:t>
            </a:r>
            <a:r>
              <a:rPr lang="en-US" dirty="0"/>
              <a:t>\Program FileffMongoDS.2\bin Fi</a:t>
            </a:r>
          </a:p>
        </p:txBody>
      </p:sp>
    </p:spTree>
    <p:extLst>
      <p:ext uri="{BB962C8B-B14F-4D97-AF65-F5344CB8AC3E}">
        <p14:creationId xmlns:p14="http://schemas.microsoft.com/office/powerpoint/2010/main" val="409210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528AFF-740D-420F-818A-99E80E478394}"/>
              </a:ext>
            </a:extLst>
          </p:cNvPr>
          <p:cNvSpPr txBox="1"/>
          <p:nvPr/>
        </p:nvSpPr>
        <p:spPr>
          <a:xfrm>
            <a:off x="381000" y="361506"/>
            <a:ext cx="1143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df.rename</a:t>
            </a:r>
            <a:r>
              <a:rPr lang="en-US" dirty="0"/>
              <a:t>(columns={"A": "a", "B": "c"})</a:t>
            </a:r>
          </a:p>
          <a:p>
            <a:r>
              <a:rPr lang="en-US" dirty="0"/>
              <a:t>filedata=</a:t>
            </a:r>
            <a:r>
              <a:rPr lang="en-US" dirty="0" err="1"/>
              <a:t>filedata.rename</a:t>
            </a:r>
            <a:r>
              <a:rPr lang="en-US" dirty="0"/>
              <a:t>(columns={ "Country/Region":"country","4/23/20":"totalcases"})</a:t>
            </a:r>
          </a:p>
          <a:p>
            <a:r>
              <a:rPr lang="en-US" dirty="0" err="1"/>
              <a:t>filedata.dtypes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09343-24FA-433F-8711-F7DA422EA3F9}"/>
              </a:ext>
            </a:extLst>
          </p:cNvPr>
          <p:cNvSpPr txBox="1"/>
          <p:nvPr/>
        </p:nvSpPr>
        <p:spPr>
          <a:xfrm>
            <a:off x="669851" y="1775637"/>
            <a:ext cx="10069034" cy="384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FEF71D-6F9D-439A-B8EC-446B9FF5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Province/State object country object Lat float64 Long float64 1/22/20 int64 ... 4/19/20 int64 4/20/20 int64 4/21/20 int64 4/22/20 int64 totalcases int64 Length: 97, dtype: object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7F9204C-331B-40C3-97A6-C535F85F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Province/State object country object Lat float64 Long float64 1/22/20 int64 ... 4/19/20 int64 4/20/20 int64 4/21/20 int64 4/22/20 int64 totalcases int64 Length: 97, dtype: object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A15298-407F-4414-9704-FD347DDAE536}"/>
              </a:ext>
            </a:extLst>
          </p:cNvPr>
          <p:cNvSpPr/>
          <p:nvPr/>
        </p:nvSpPr>
        <p:spPr>
          <a:xfrm>
            <a:off x="3048000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Province/State     object</a:t>
            </a:r>
          </a:p>
          <a:p>
            <a:r>
              <a:rPr lang="en-US" dirty="0"/>
              <a:t>country            object</a:t>
            </a:r>
          </a:p>
          <a:p>
            <a:r>
              <a:rPr lang="en-US" dirty="0"/>
              <a:t>Lat               float64</a:t>
            </a:r>
          </a:p>
          <a:p>
            <a:r>
              <a:rPr lang="en-US" dirty="0"/>
              <a:t>Long              float64</a:t>
            </a:r>
          </a:p>
          <a:p>
            <a:r>
              <a:rPr lang="en-US" dirty="0"/>
              <a:t>1/22/20             int64</a:t>
            </a:r>
          </a:p>
          <a:p>
            <a:r>
              <a:rPr lang="en-US" dirty="0"/>
              <a:t>                   ...   </a:t>
            </a:r>
          </a:p>
          <a:p>
            <a:r>
              <a:rPr lang="en-US" dirty="0"/>
              <a:t>4/19/20             int64</a:t>
            </a:r>
          </a:p>
          <a:p>
            <a:r>
              <a:rPr lang="en-US" dirty="0"/>
              <a:t>4/20/20             int64</a:t>
            </a:r>
          </a:p>
          <a:p>
            <a:r>
              <a:rPr lang="en-US" dirty="0"/>
              <a:t>4/21/20             int64</a:t>
            </a:r>
          </a:p>
          <a:p>
            <a:r>
              <a:rPr lang="en-US" dirty="0"/>
              <a:t>4/22/20             int64</a:t>
            </a:r>
          </a:p>
          <a:p>
            <a:r>
              <a:rPr lang="en-US" dirty="0"/>
              <a:t>totalcases          int64</a:t>
            </a:r>
          </a:p>
          <a:p>
            <a:r>
              <a:rPr lang="en-US" dirty="0"/>
              <a:t>Length: 97, </a:t>
            </a:r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28420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57" name="Freeform: Shape 5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152DB-FFFF-4CC5-AB0C-2BE505E3EEF6}"/>
              </a:ext>
            </a:extLst>
          </p:cNvPr>
          <p:cNvSpPr txBox="1"/>
          <p:nvPr/>
        </p:nvSpPr>
        <p:spPr>
          <a:xfrm>
            <a:off x="1103312" y="452718"/>
            <a:ext cx="8947522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filedata = filedata.loc[filedata["totalcases"]&gt;7000]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F33ED5-002E-43DA-BBDA-769A6D88F61F}"/>
              </a:ext>
            </a:extLst>
          </p:cNvPr>
          <p:cNvSpPr txBox="1"/>
          <p:nvPr/>
        </p:nvSpPr>
        <p:spPr>
          <a:xfrm>
            <a:off x="1222744" y="2587999"/>
            <a:ext cx="9215068" cy="366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000" b="1" dirty="0">
                <a:latin typeface="+mj-lt"/>
                <a:ea typeface="+mj-ea"/>
                <a:cs typeface="+mj-cs"/>
              </a:rPr>
              <a:t>Province/State	country	Lat	Long	1/22/20	1/23/20	1/24/20	1/25/20	1/26/20	1/27/20	...	4/14/20	4/15/20	4/16/20	4/17/20	4/18/20	4/19/20	4/20/20	4/21/20	4/22/20	totalcases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16	</a:t>
            </a:r>
            <a:r>
              <a:rPr lang="en-US" sz="1100" dirty="0" err="1">
                <a:latin typeface="+mj-lt"/>
                <a:ea typeface="+mj-ea"/>
                <a:cs typeface="+mj-cs"/>
              </a:rPr>
              <a:t>NaN</a:t>
            </a:r>
            <a:r>
              <a:rPr lang="en-US" sz="1100" dirty="0">
                <a:latin typeface="+mj-lt"/>
                <a:ea typeface="+mj-ea"/>
                <a:cs typeface="+mj-cs"/>
              </a:rPr>
              <a:t>	Austria	47.5162	14.5501	0	0	0	0	0	0	...	14226	14336	14476	14595	14671	14749	14795	14873	14925	15002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22	</a:t>
            </a:r>
            <a:r>
              <a:rPr lang="en-US" sz="1100" dirty="0" err="1">
                <a:latin typeface="+mj-lt"/>
                <a:ea typeface="+mj-ea"/>
                <a:cs typeface="+mj-cs"/>
              </a:rPr>
              <a:t>NaN</a:t>
            </a:r>
            <a:r>
              <a:rPr lang="en-US" sz="1100" dirty="0">
                <a:latin typeface="+mj-lt"/>
                <a:ea typeface="+mj-ea"/>
                <a:cs typeface="+mj-cs"/>
              </a:rPr>
              <a:t>	Belarus	53.7098	27.9534	0	0	0	0	0	0	...	3281	3728	4204	4779	4779	4779	6264	6723	7281	8022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23	</a:t>
            </a:r>
            <a:r>
              <a:rPr lang="en-US" sz="1100" dirty="0" err="1">
                <a:latin typeface="+mj-lt"/>
                <a:ea typeface="+mj-ea"/>
                <a:cs typeface="+mj-cs"/>
              </a:rPr>
              <a:t>NaN</a:t>
            </a:r>
            <a:r>
              <a:rPr lang="en-US" sz="1100" dirty="0">
                <a:latin typeface="+mj-lt"/>
                <a:ea typeface="+mj-ea"/>
                <a:cs typeface="+mj-cs"/>
              </a:rPr>
              <a:t>	Belgium	50.8333	4.0000	0	0	0	0	0	0	...	31119	33573	34809	36138	37183	38496	39983	40956	41889	42797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28	</a:t>
            </a:r>
            <a:r>
              <a:rPr lang="en-US" sz="1100" dirty="0" err="1">
                <a:latin typeface="+mj-lt"/>
                <a:ea typeface="+mj-ea"/>
                <a:cs typeface="+mj-cs"/>
              </a:rPr>
              <a:t>NaN</a:t>
            </a:r>
            <a:r>
              <a:rPr lang="en-US" sz="1100" dirty="0">
                <a:latin typeface="+mj-lt"/>
                <a:ea typeface="+mj-ea"/>
                <a:cs typeface="+mj-cs"/>
              </a:rPr>
              <a:t>	Brazil	-14.2350	-51.9253	0	0	0	0	0	0	...	25262	28320	30425	33682	36658	38654	40743	43079	45757	50036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42	Ontario	Canada	51.2538	-85.3232	0	0	0	0	1	1	...	7953	8447	9840	10456	11013	11561	12063	12715	13718	14068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44	Quebec	Canada	52.9399	-73.5491	0	0	0	0	0	0	...	14248	14860	15857	16798	17521	17950	19319	20126	20965	21838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48	</a:t>
            </a:r>
            <a:r>
              <a:rPr lang="en-US" sz="1100" dirty="0" err="1">
                <a:latin typeface="+mj-lt"/>
                <a:ea typeface="+mj-ea"/>
                <a:cs typeface="+mj-cs"/>
              </a:rPr>
              <a:t>NaN</a:t>
            </a:r>
            <a:r>
              <a:rPr lang="en-US" sz="1100" dirty="0">
                <a:latin typeface="+mj-lt"/>
                <a:ea typeface="+mj-ea"/>
                <a:cs typeface="+mj-cs"/>
              </a:rPr>
              <a:t>	Chile	-35.6751	-71.5430	0	0	0	0	0	0	...	7917	8273	8807	9252	9730	10088	10507	10832	11296	11812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62	Hubei	China	30.9756	112.2707	444	444	549	761	1058	1423	...	67803	67803	67803	68128	68128	68128	68128	68128	68128	68128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91	</a:t>
            </a:r>
            <a:r>
              <a:rPr lang="en-US" sz="1100" dirty="0" err="1">
                <a:latin typeface="+mj-lt"/>
                <a:ea typeface="+mj-ea"/>
                <a:cs typeface="+mj-cs"/>
              </a:rPr>
              <a:t>NaN</a:t>
            </a:r>
            <a:r>
              <a:rPr lang="en-US" sz="1100" dirty="0">
                <a:latin typeface="+mj-lt"/>
                <a:ea typeface="+mj-ea"/>
                <a:cs typeface="+mj-cs"/>
              </a:rPr>
              <a:t>	Czechia	49.8175	15.4730	0	0	0	0	0	0	...	6111	6216	6433	6549	6606	6746	6900	7033	7132	7187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100" dirty="0">
                <a:latin typeface="+mj-lt"/>
                <a:ea typeface="+mj-ea"/>
                <a:cs typeface="+mj-cs"/>
              </a:rPr>
              <a:t>94	</a:t>
            </a:r>
            <a:r>
              <a:rPr lang="en-US" sz="1100" dirty="0" err="1">
                <a:latin typeface="+mj-lt"/>
                <a:ea typeface="+mj-ea"/>
                <a:cs typeface="+mj-cs"/>
              </a:rPr>
              <a:t>NaN</a:t>
            </a:r>
            <a:r>
              <a:rPr lang="en-US" sz="1100" dirty="0">
                <a:latin typeface="+mj-lt"/>
                <a:ea typeface="+mj-ea"/>
                <a:cs typeface="+mj-cs"/>
              </a:rPr>
              <a:t>	Denmark	56.2639	9.5018	0	0	0	0	0	0	...</a:t>
            </a:r>
            <a:r>
              <a:rPr lang="en-US" sz="700" dirty="0">
                <a:latin typeface="+mj-lt"/>
                <a:ea typeface="+mj-ea"/>
                <a:cs typeface="+mj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6801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131D4A-24B9-4E2F-AC78-4CB255355494}"/>
              </a:ext>
            </a:extLst>
          </p:cNvPr>
          <p:cNvSpPr/>
          <p:nvPr/>
        </p:nvSpPr>
        <p:spPr>
          <a:xfrm>
            <a:off x="2509284" y="510364"/>
            <a:ext cx="6337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filedata.plot("</a:t>
            </a:r>
            <a:r>
              <a:rPr lang="en-US" dirty="0" err="1"/>
              <a:t>country","totalcases</a:t>
            </a:r>
            <a:r>
              <a:rPr lang="en-US" dirty="0"/>
              <a:t>")</a:t>
            </a:r>
          </a:p>
          <a:p>
            <a:r>
              <a:rPr lang="en-US" dirty="0" err="1"/>
              <a:t>plt.xticks</a:t>
            </a:r>
            <a:r>
              <a:rPr lang="en-US" dirty="0"/>
              <a:t>(rotation=90)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5B586A4-FB40-4A2A-AEFE-E1B1625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935" y="328771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array([-5., 0., 5., 10., 15., 20., 25., 30., 35., 40., 45.]), &lt;a list of 11 Text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xticklabel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</a:rPr>
              <a:t> objects&gt;)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 </a:t>
            </a:r>
            <a:r>
              <a:rPr kumimoji="0" lang="en-US" altLang="en-US" sz="18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18A061-3912-4023-AC5B-F528EDD5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87" y="1275907"/>
            <a:ext cx="9377916" cy="507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18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0420F0-5C85-4CF1-A9CE-CD0B802A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846" y="2947374"/>
            <a:ext cx="2798307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5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486CC9-5A8F-47FE-80BB-209F9C864294}"/>
              </a:ext>
            </a:extLst>
          </p:cNvPr>
          <p:cNvSpPr txBox="1"/>
          <p:nvPr/>
        </p:nvSpPr>
        <p:spPr>
          <a:xfrm>
            <a:off x="5762847" y="3989465"/>
            <a:ext cx="466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</a:t>
            </a:r>
            <a:r>
              <a:rPr lang="en-US" sz="4000" dirty="0"/>
              <a:t> </a:t>
            </a:r>
            <a:r>
              <a:rPr lang="en-US" sz="40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307852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603</Words>
  <Application>Microsoft Office PowerPoint</Application>
  <PresentationFormat>Widescreen</PresentationFormat>
  <Paragraphs>347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Century Gothic</vt:lpstr>
      <vt:lpstr>Garamond</vt:lpstr>
      <vt:lpstr>var(--jp-code-font-family)</vt:lpstr>
      <vt:lpstr>Wingdings 3</vt:lpstr>
      <vt:lpstr>Ion</vt:lpstr>
      <vt:lpstr>Solo project  presentation</vt:lpstr>
      <vt:lpstr>Motivation and  summary I  am a data analytics works on covid-19. one of  my  Clint would  to see the CDC web site and WHO web sit  the cases reported on daily reported cases  around the global  </vt:lpstr>
      <vt:lpstr>Hypothesis and  Null hypothesis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Solo project  presentation</dc:title>
  <dc:creator>YOS</dc:creator>
  <cp:lastModifiedBy>YOS</cp:lastModifiedBy>
  <cp:revision>4</cp:revision>
  <dcterms:created xsi:type="dcterms:W3CDTF">2020-05-20T22:33:14Z</dcterms:created>
  <dcterms:modified xsi:type="dcterms:W3CDTF">2020-05-20T23:09:53Z</dcterms:modified>
</cp:coreProperties>
</file>