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8" r:id="rId5"/>
    <p:sldId id="259" r:id="rId6"/>
    <p:sldId id="260" r:id="rId7"/>
    <p:sldId id="261" r:id="rId8"/>
    <p:sldId id="263" r:id="rId9"/>
    <p:sldId id="264" r:id="rId10"/>
    <p:sldId id="265" r:id="rId11"/>
    <p:sldId id="266" r:id="rId12"/>
    <p:sldId id="267" r:id="rId13"/>
    <p:sldId id="304" r:id="rId14"/>
    <p:sldId id="305" r:id="rId15"/>
    <p:sldId id="306" r:id="rId16"/>
    <p:sldId id="307" r:id="rId17"/>
    <p:sldId id="308" r:id="rId18"/>
    <p:sldId id="268" r:id="rId19"/>
    <p:sldId id="269" r:id="rId20"/>
    <p:sldId id="270" r:id="rId21"/>
    <p:sldId id="272" r:id="rId22"/>
    <p:sldId id="273" r:id="rId23"/>
    <p:sldId id="274" r:id="rId24"/>
    <p:sldId id="276"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71" r:id="rId46"/>
    <p:sldId id="298" r:id="rId47"/>
    <p:sldId id="299" r:id="rId48"/>
    <p:sldId id="300" r:id="rId49"/>
    <p:sldId id="301" r:id="rId50"/>
    <p:sldId id="302" r:id="rId51"/>
    <p:sldId id="303" r:id="rId52"/>
    <p:sldId id="320" r:id="rId53"/>
    <p:sldId id="309" r:id="rId54"/>
    <p:sldId id="310" r:id="rId55"/>
    <p:sldId id="311" r:id="rId56"/>
    <p:sldId id="312" r:id="rId57"/>
    <p:sldId id="313" r:id="rId58"/>
    <p:sldId id="314" r:id="rId59"/>
    <p:sldId id="315" r:id="rId60"/>
    <p:sldId id="316" r:id="rId61"/>
    <p:sldId id="317" r:id="rId62"/>
    <p:sldId id="318" r:id="rId63"/>
    <p:sldId id="321" r:id="rId64"/>
    <p:sldId id="322" r:id="rId65"/>
    <p:sldId id="323" r:id="rId66"/>
    <p:sldId id="324" r:id="rId67"/>
    <p:sldId id="325" r:id="rId68"/>
    <p:sldId id="326" r:id="rId69"/>
    <p:sldId id="319" r:id="rId70"/>
    <p:sldId id="327" r:id="rId71"/>
    <p:sldId id="328" r:id="rId72"/>
    <p:sldId id="329" r:id="rId73"/>
    <p:sldId id="330" r:id="rId74"/>
    <p:sldId id="331" r:id="rId75"/>
    <p:sldId id="332" r:id="rId76"/>
    <p:sldId id="333" r:id="rId77"/>
    <p:sldId id="335" r:id="rId78"/>
    <p:sldId id="334"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8" r:id="rId92"/>
    <p:sldId id="349" r:id="rId93"/>
    <p:sldId id="350" r:id="rId94"/>
    <p:sldId id="351" r:id="rId95"/>
    <p:sldId id="352" r:id="rId96"/>
    <p:sldId id="353" r:id="rId9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p:scale>
          <a:sx n="75" d="100"/>
          <a:sy n="75" d="100"/>
        </p:scale>
        <p:origin x="54" y="11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8B09C-8F78-49D2-AC44-43BF886448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9937099-D63D-41FC-AECF-9C2B6279D4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E8C3747-9F0B-4EF8-8EF0-E2EA7505D123}"/>
              </a:ext>
            </a:extLst>
          </p:cNvPr>
          <p:cNvSpPr>
            <a:spLocks noGrp="1"/>
          </p:cNvSpPr>
          <p:nvPr>
            <p:ph type="dt" sz="half" idx="10"/>
          </p:nvPr>
        </p:nvSpPr>
        <p:spPr/>
        <p:txBody>
          <a:bodyPr/>
          <a:lstStyle/>
          <a:p>
            <a:fld id="{0EE1C7FA-769E-460C-A768-087A7B7C2261}" type="datetimeFigureOut">
              <a:rPr lang="en-GB" smtClean="0"/>
              <a:t>04/05/2020</a:t>
            </a:fld>
            <a:endParaRPr lang="en-GB"/>
          </a:p>
        </p:txBody>
      </p:sp>
      <p:sp>
        <p:nvSpPr>
          <p:cNvPr id="5" name="Footer Placeholder 4">
            <a:extLst>
              <a:ext uri="{FF2B5EF4-FFF2-40B4-BE49-F238E27FC236}">
                <a16:creationId xmlns:a16="http://schemas.microsoft.com/office/drawing/2014/main" id="{7F6CC558-707A-4C41-89B1-510A46FD933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37D41AB-B487-44AE-A5F8-151AFE9C4313}"/>
              </a:ext>
            </a:extLst>
          </p:cNvPr>
          <p:cNvSpPr>
            <a:spLocks noGrp="1"/>
          </p:cNvSpPr>
          <p:nvPr>
            <p:ph type="sldNum" sz="quarter" idx="12"/>
          </p:nvPr>
        </p:nvSpPr>
        <p:spPr/>
        <p:txBody>
          <a:bodyPr/>
          <a:lstStyle/>
          <a:p>
            <a:fld id="{BFCB3E77-5021-4AD9-9115-9B22839A960A}" type="slidenum">
              <a:rPr lang="en-GB" smtClean="0"/>
              <a:t>‹#›</a:t>
            </a:fld>
            <a:endParaRPr lang="en-GB"/>
          </a:p>
        </p:txBody>
      </p:sp>
    </p:spTree>
    <p:extLst>
      <p:ext uri="{BB962C8B-B14F-4D97-AF65-F5344CB8AC3E}">
        <p14:creationId xmlns:p14="http://schemas.microsoft.com/office/powerpoint/2010/main" val="3831146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5F703-DA3F-45AA-AF12-D967B4D3851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F5E0FD1-C1DE-4947-BB17-4179D341996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9CA3215-137E-41DE-B1A4-9628555E83C4}"/>
              </a:ext>
            </a:extLst>
          </p:cNvPr>
          <p:cNvSpPr>
            <a:spLocks noGrp="1"/>
          </p:cNvSpPr>
          <p:nvPr>
            <p:ph type="dt" sz="half" idx="10"/>
          </p:nvPr>
        </p:nvSpPr>
        <p:spPr/>
        <p:txBody>
          <a:bodyPr/>
          <a:lstStyle/>
          <a:p>
            <a:fld id="{0EE1C7FA-769E-460C-A768-087A7B7C2261}" type="datetimeFigureOut">
              <a:rPr lang="en-GB" smtClean="0"/>
              <a:t>04/05/2020</a:t>
            </a:fld>
            <a:endParaRPr lang="en-GB"/>
          </a:p>
        </p:txBody>
      </p:sp>
      <p:sp>
        <p:nvSpPr>
          <p:cNvPr id="5" name="Footer Placeholder 4">
            <a:extLst>
              <a:ext uri="{FF2B5EF4-FFF2-40B4-BE49-F238E27FC236}">
                <a16:creationId xmlns:a16="http://schemas.microsoft.com/office/drawing/2014/main" id="{F054FF49-9935-4F9B-A070-4D67E7D0C2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49F3445-5717-4E9D-8FC6-35F733184C10}"/>
              </a:ext>
            </a:extLst>
          </p:cNvPr>
          <p:cNvSpPr>
            <a:spLocks noGrp="1"/>
          </p:cNvSpPr>
          <p:nvPr>
            <p:ph type="sldNum" sz="quarter" idx="12"/>
          </p:nvPr>
        </p:nvSpPr>
        <p:spPr/>
        <p:txBody>
          <a:bodyPr/>
          <a:lstStyle/>
          <a:p>
            <a:fld id="{BFCB3E77-5021-4AD9-9115-9B22839A960A}" type="slidenum">
              <a:rPr lang="en-GB" smtClean="0"/>
              <a:t>‹#›</a:t>
            </a:fld>
            <a:endParaRPr lang="en-GB"/>
          </a:p>
        </p:txBody>
      </p:sp>
    </p:spTree>
    <p:extLst>
      <p:ext uri="{BB962C8B-B14F-4D97-AF65-F5344CB8AC3E}">
        <p14:creationId xmlns:p14="http://schemas.microsoft.com/office/powerpoint/2010/main" val="819596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8A3C0A-758D-4652-9896-3BA7361A7EE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14DC0BE-7BA7-4255-A8FF-A8392456FAF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D0EA96E-4D15-4A55-A3FB-16E832CDB74F}"/>
              </a:ext>
            </a:extLst>
          </p:cNvPr>
          <p:cNvSpPr>
            <a:spLocks noGrp="1"/>
          </p:cNvSpPr>
          <p:nvPr>
            <p:ph type="dt" sz="half" idx="10"/>
          </p:nvPr>
        </p:nvSpPr>
        <p:spPr/>
        <p:txBody>
          <a:bodyPr/>
          <a:lstStyle/>
          <a:p>
            <a:fld id="{0EE1C7FA-769E-460C-A768-087A7B7C2261}" type="datetimeFigureOut">
              <a:rPr lang="en-GB" smtClean="0"/>
              <a:t>04/05/2020</a:t>
            </a:fld>
            <a:endParaRPr lang="en-GB"/>
          </a:p>
        </p:txBody>
      </p:sp>
      <p:sp>
        <p:nvSpPr>
          <p:cNvPr id="5" name="Footer Placeholder 4">
            <a:extLst>
              <a:ext uri="{FF2B5EF4-FFF2-40B4-BE49-F238E27FC236}">
                <a16:creationId xmlns:a16="http://schemas.microsoft.com/office/drawing/2014/main" id="{26470E69-19A1-4D6C-98A5-E9BC7BFC8AD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14EE72C-13F7-435F-97FE-CB761C3FF765}"/>
              </a:ext>
            </a:extLst>
          </p:cNvPr>
          <p:cNvSpPr>
            <a:spLocks noGrp="1"/>
          </p:cNvSpPr>
          <p:nvPr>
            <p:ph type="sldNum" sz="quarter" idx="12"/>
          </p:nvPr>
        </p:nvSpPr>
        <p:spPr/>
        <p:txBody>
          <a:bodyPr/>
          <a:lstStyle/>
          <a:p>
            <a:fld id="{BFCB3E77-5021-4AD9-9115-9B22839A960A}" type="slidenum">
              <a:rPr lang="en-GB" smtClean="0"/>
              <a:t>‹#›</a:t>
            </a:fld>
            <a:endParaRPr lang="en-GB"/>
          </a:p>
        </p:txBody>
      </p:sp>
    </p:spTree>
    <p:extLst>
      <p:ext uri="{BB962C8B-B14F-4D97-AF65-F5344CB8AC3E}">
        <p14:creationId xmlns:p14="http://schemas.microsoft.com/office/powerpoint/2010/main" val="3066156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5E518-F7DE-46E3-9F4B-276FDB64DB6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FC9700F-8A14-40BA-808F-F816F51A43A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2C9F0C2-11BB-4F98-B301-510859905126}"/>
              </a:ext>
            </a:extLst>
          </p:cNvPr>
          <p:cNvSpPr>
            <a:spLocks noGrp="1"/>
          </p:cNvSpPr>
          <p:nvPr>
            <p:ph type="dt" sz="half" idx="10"/>
          </p:nvPr>
        </p:nvSpPr>
        <p:spPr/>
        <p:txBody>
          <a:bodyPr/>
          <a:lstStyle/>
          <a:p>
            <a:fld id="{0EE1C7FA-769E-460C-A768-087A7B7C2261}" type="datetimeFigureOut">
              <a:rPr lang="en-GB" smtClean="0"/>
              <a:t>04/05/2020</a:t>
            </a:fld>
            <a:endParaRPr lang="en-GB"/>
          </a:p>
        </p:txBody>
      </p:sp>
      <p:sp>
        <p:nvSpPr>
          <p:cNvPr id="5" name="Footer Placeholder 4">
            <a:extLst>
              <a:ext uri="{FF2B5EF4-FFF2-40B4-BE49-F238E27FC236}">
                <a16:creationId xmlns:a16="http://schemas.microsoft.com/office/drawing/2014/main" id="{3B528DD0-F159-4E8F-8D2F-FF289D8C7B8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D3CC786-8351-4258-8828-5566B954DF2A}"/>
              </a:ext>
            </a:extLst>
          </p:cNvPr>
          <p:cNvSpPr>
            <a:spLocks noGrp="1"/>
          </p:cNvSpPr>
          <p:nvPr>
            <p:ph type="sldNum" sz="quarter" idx="12"/>
          </p:nvPr>
        </p:nvSpPr>
        <p:spPr/>
        <p:txBody>
          <a:bodyPr/>
          <a:lstStyle/>
          <a:p>
            <a:fld id="{BFCB3E77-5021-4AD9-9115-9B22839A960A}" type="slidenum">
              <a:rPr lang="en-GB" smtClean="0"/>
              <a:t>‹#›</a:t>
            </a:fld>
            <a:endParaRPr lang="en-GB"/>
          </a:p>
        </p:txBody>
      </p:sp>
    </p:spTree>
    <p:extLst>
      <p:ext uri="{BB962C8B-B14F-4D97-AF65-F5344CB8AC3E}">
        <p14:creationId xmlns:p14="http://schemas.microsoft.com/office/powerpoint/2010/main" val="3221634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A5202-3992-4C45-AD35-379E595C12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2FA62C6-B27C-4FE8-A826-CB601B5040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0B48418-BF0A-474B-9766-81B7B8585E66}"/>
              </a:ext>
            </a:extLst>
          </p:cNvPr>
          <p:cNvSpPr>
            <a:spLocks noGrp="1"/>
          </p:cNvSpPr>
          <p:nvPr>
            <p:ph type="dt" sz="half" idx="10"/>
          </p:nvPr>
        </p:nvSpPr>
        <p:spPr/>
        <p:txBody>
          <a:bodyPr/>
          <a:lstStyle/>
          <a:p>
            <a:fld id="{0EE1C7FA-769E-460C-A768-087A7B7C2261}" type="datetimeFigureOut">
              <a:rPr lang="en-GB" smtClean="0"/>
              <a:t>04/05/2020</a:t>
            </a:fld>
            <a:endParaRPr lang="en-GB"/>
          </a:p>
        </p:txBody>
      </p:sp>
      <p:sp>
        <p:nvSpPr>
          <p:cNvPr id="5" name="Footer Placeholder 4">
            <a:extLst>
              <a:ext uri="{FF2B5EF4-FFF2-40B4-BE49-F238E27FC236}">
                <a16:creationId xmlns:a16="http://schemas.microsoft.com/office/drawing/2014/main" id="{8C6FA5FF-AC7E-4CD5-B962-AE4B8818225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429D3CF-4313-465D-BD55-1328609555CD}"/>
              </a:ext>
            </a:extLst>
          </p:cNvPr>
          <p:cNvSpPr>
            <a:spLocks noGrp="1"/>
          </p:cNvSpPr>
          <p:nvPr>
            <p:ph type="sldNum" sz="quarter" idx="12"/>
          </p:nvPr>
        </p:nvSpPr>
        <p:spPr/>
        <p:txBody>
          <a:bodyPr/>
          <a:lstStyle/>
          <a:p>
            <a:fld id="{BFCB3E77-5021-4AD9-9115-9B22839A960A}" type="slidenum">
              <a:rPr lang="en-GB" smtClean="0"/>
              <a:t>‹#›</a:t>
            </a:fld>
            <a:endParaRPr lang="en-GB"/>
          </a:p>
        </p:txBody>
      </p:sp>
    </p:spTree>
    <p:extLst>
      <p:ext uri="{BB962C8B-B14F-4D97-AF65-F5344CB8AC3E}">
        <p14:creationId xmlns:p14="http://schemas.microsoft.com/office/powerpoint/2010/main" val="1007012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F636A-6324-4E7F-8380-6526A257DF0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F5EA61D-A3B0-4A76-B35C-FE80971BC57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435B1F3-3F71-4236-ADD5-660B8EC027A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051CF40-C53A-4147-9F9F-60FBB6136A50}"/>
              </a:ext>
            </a:extLst>
          </p:cNvPr>
          <p:cNvSpPr>
            <a:spLocks noGrp="1"/>
          </p:cNvSpPr>
          <p:nvPr>
            <p:ph type="dt" sz="half" idx="10"/>
          </p:nvPr>
        </p:nvSpPr>
        <p:spPr/>
        <p:txBody>
          <a:bodyPr/>
          <a:lstStyle/>
          <a:p>
            <a:fld id="{0EE1C7FA-769E-460C-A768-087A7B7C2261}" type="datetimeFigureOut">
              <a:rPr lang="en-GB" smtClean="0"/>
              <a:t>04/05/2020</a:t>
            </a:fld>
            <a:endParaRPr lang="en-GB"/>
          </a:p>
        </p:txBody>
      </p:sp>
      <p:sp>
        <p:nvSpPr>
          <p:cNvPr id="6" name="Footer Placeholder 5">
            <a:extLst>
              <a:ext uri="{FF2B5EF4-FFF2-40B4-BE49-F238E27FC236}">
                <a16:creationId xmlns:a16="http://schemas.microsoft.com/office/drawing/2014/main" id="{D4A85368-48CC-4D0B-A948-CE1A6429FB4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FD40315-6D41-45D2-B09A-5DA2A485F13E}"/>
              </a:ext>
            </a:extLst>
          </p:cNvPr>
          <p:cNvSpPr>
            <a:spLocks noGrp="1"/>
          </p:cNvSpPr>
          <p:nvPr>
            <p:ph type="sldNum" sz="quarter" idx="12"/>
          </p:nvPr>
        </p:nvSpPr>
        <p:spPr/>
        <p:txBody>
          <a:bodyPr/>
          <a:lstStyle/>
          <a:p>
            <a:fld id="{BFCB3E77-5021-4AD9-9115-9B22839A960A}" type="slidenum">
              <a:rPr lang="en-GB" smtClean="0"/>
              <a:t>‹#›</a:t>
            </a:fld>
            <a:endParaRPr lang="en-GB"/>
          </a:p>
        </p:txBody>
      </p:sp>
    </p:spTree>
    <p:extLst>
      <p:ext uri="{BB962C8B-B14F-4D97-AF65-F5344CB8AC3E}">
        <p14:creationId xmlns:p14="http://schemas.microsoft.com/office/powerpoint/2010/main" val="141737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871D9-7ED9-42AB-9ACB-7BD07CEE53B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4401F83-5733-4493-A7B5-4D0DB6B057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08DD3D2-D963-42FA-8C28-0D0938D92D8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A34F171-C59C-4EF6-9348-DAD4D075D7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7557FB3-187F-4062-AA3C-086584D7FA7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2D87BE9-9B3F-4A60-B877-D69A148DC726}"/>
              </a:ext>
            </a:extLst>
          </p:cNvPr>
          <p:cNvSpPr>
            <a:spLocks noGrp="1"/>
          </p:cNvSpPr>
          <p:nvPr>
            <p:ph type="dt" sz="half" idx="10"/>
          </p:nvPr>
        </p:nvSpPr>
        <p:spPr/>
        <p:txBody>
          <a:bodyPr/>
          <a:lstStyle/>
          <a:p>
            <a:fld id="{0EE1C7FA-769E-460C-A768-087A7B7C2261}" type="datetimeFigureOut">
              <a:rPr lang="en-GB" smtClean="0"/>
              <a:t>04/05/2020</a:t>
            </a:fld>
            <a:endParaRPr lang="en-GB"/>
          </a:p>
        </p:txBody>
      </p:sp>
      <p:sp>
        <p:nvSpPr>
          <p:cNvPr id="8" name="Footer Placeholder 7">
            <a:extLst>
              <a:ext uri="{FF2B5EF4-FFF2-40B4-BE49-F238E27FC236}">
                <a16:creationId xmlns:a16="http://schemas.microsoft.com/office/drawing/2014/main" id="{18779F24-F882-4907-A005-213D15BF576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1077998-E29F-435A-B937-9BD142F04BAA}"/>
              </a:ext>
            </a:extLst>
          </p:cNvPr>
          <p:cNvSpPr>
            <a:spLocks noGrp="1"/>
          </p:cNvSpPr>
          <p:nvPr>
            <p:ph type="sldNum" sz="quarter" idx="12"/>
          </p:nvPr>
        </p:nvSpPr>
        <p:spPr/>
        <p:txBody>
          <a:bodyPr/>
          <a:lstStyle/>
          <a:p>
            <a:fld id="{BFCB3E77-5021-4AD9-9115-9B22839A960A}" type="slidenum">
              <a:rPr lang="en-GB" smtClean="0"/>
              <a:t>‹#›</a:t>
            </a:fld>
            <a:endParaRPr lang="en-GB"/>
          </a:p>
        </p:txBody>
      </p:sp>
    </p:spTree>
    <p:extLst>
      <p:ext uri="{BB962C8B-B14F-4D97-AF65-F5344CB8AC3E}">
        <p14:creationId xmlns:p14="http://schemas.microsoft.com/office/powerpoint/2010/main" val="2894425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38089-F644-40FA-AFC2-AAEBC8650FF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EE2C8A9-1CBB-43C3-92FD-8775A20C8022}"/>
              </a:ext>
            </a:extLst>
          </p:cNvPr>
          <p:cNvSpPr>
            <a:spLocks noGrp="1"/>
          </p:cNvSpPr>
          <p:nvPr>
            <p:ph type="dt" sz="half" idx="10"/>
          </p:nvPr>
        </p:nvSpPr>
        <p:spPr/>
        <p:txBody>
          <a:bodyPr/>
          <a:lstStyle/>
          <a:p>
            <a:fld id="{0EE1C7FA-769E-460C-A768-087A7B7C2261}" type="datetimeFigureOut">
              <a:rPr lang="en-GB" smtClean="0"/>
              <a:t>04/05/2020</a:t>
            </a:fld>
            <a:endParaRPr lang="en-GB"/>
          </a:p>
        </p:txBody>
      </p:sp>
      <p:sp>
        <p:nvSpPr>
          <p:cNvPr id="4" name="Footer Placeholder 3">
            <a:extLst>
              <a:ext uri="{FF2B5EF4-FFF2-40B4-BE49-F238E27FC236}">
                <a16:creationId xmlns:a16="http://schemas.microsoft.com/office/drawing/2014/main" id="{288F5C85-74DB-4768-92B0-458CB4C69E8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A71A8F7-BF54-4564-AC71-F9E07867E9F6}"/>
              </a:ext>
            </a:extLst>
          </p:cNvPr>
          <p:cNvSpPr>
            <a:spLocks noGrp="1"/>
          </p:cNvSpPr>
          <p:nvPr>
            <p:ph type="sldNum" sz="quarter" idx="12"/>
          </p:nvPr>
        </p:nvSpPr>
        <p:spPr/>
        <p:txBody>
          <a:bodyPr/>
          <a:lstStyle/>
          <a:p>
            <a:fld id="{BFCB3E77-5021-4AD9-9115-9B22839A960A}" type="slidenum">
              <a:rPr lang="en-GB" smtClean="0"/>
              <a:t>‹#›</a:t>
            </a:fld>
            <a:endParaRPr lang="en-GB"/>
          </a:p>
        </p:txBody>
      </p:sp>
    </p:spTree>
    <p:extLst>
      <p:ext uri="{BB962C8B-B14F-4D97-AF65-F5344CB8AC3E}">
        <p14:creationId xmlns:p14="http://schemas.microsoft.com/office/powerpoint/2010/main" val="2668181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4BFD67-8B3A-4092-86FF-63933B46DD72}"/>
              </a:ext>
            </a:extLst>
          </p:cNvPr>
          <p:cNvSpPr>
            <a:spLocks noGrp="1"/>
          </p:cNvSpPr>
          <p:nvPr>
            <p:ph type="dt" sz="half" idx="10"/>
          </p:nvPr>
        </p:nvSpPr>
        <p:spPr/>
        <p:txBody>
          <a:bodyPr/>
          <a:lstStyle/>
          <a:p>
            <a:fld id="{0EE1C7FA-769E-460C-A768-087A7B7C2261}" type="datetimeFigureOut">
              <a:rPr lang="en-GB" smtClean="0"/>
              <a:t>04/05/2020</a:t>
            </a:fld>
            <a:endParaRPr lang="en-GB"/>
          </a:p>
        </p:txBody>
      </p:sp>
      <p:sp>
        <p:nvSpPr>
          <p:cNvPr id="3" name="Footer Placeholder 2">
            <a:extLst>
              <a:ext uri="{FF2B5EF4-FFF2-40B4-BE49-F238E27FC236}">
                <a16:creationId xmlns:a16="http://schemas.microsoft.com/office/drawing/2014/main" id="{AF4D8BD3-A1C5-40A3-9DB7-7A3419CB387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F3D4023-F64F-437E-A0D3-27A23BC4D693}"/>
              </a:ext>
            </a:extLst>
          </p:cNvPr>
          <p:cNvSpPr>
            <a:spLocks noGrp="1"/>
          </p:cNvSpPr>
          <p:nvPr>
            <p:ph type="sldNum" sz="quarter" idx="12"/>
          </p:nvPr>
        </p:nvSpPr>
        <p:spPr/>
        <p:txBody>
          <a:bodyPr/>
          <a:lstStyle/>
          <a:p>
            <a:fld id="{BFCB3E77-5021-4AD9-9115-9B22839A960A}" type="slidenum">
              <a:rPr lang="en-GB" smtClean="0"/>
              <a:t>‹#›</a:t>
            </a:fld>
            <a:endParaRPr lang="en-GB"/>
          </a:p>
        </p:txBody>
      </p:sp>
    </p:spTree>
    <p:extLst>
      <p:ext uri="{BB962C8B-B14F-4D97-AF65-F5344CB8AC3E}">
        <p14:creationId xmlns:p14="http://schemas.microsoft.com/office/powerpoint/2010/main" val="3164021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21B14-E3BA-479C-9085-BF33762410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017415D-DA47-45B8-914F-1BD0EA8B3D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02314EC-8410-431C-B4EA-8DD10AB070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C7A6CE2-6889-4506-8800-905F08C28432}"/>
              </a:ext>
            </a:extLst>
          </p:cNvPr>
          <p:cNvSpPr>
            <a:spLocks noGrp="1"/>
          </p:cNvSpPr>
          <p:nvPr>
            <p:ph type="dt" sz="half" idx="10"/>
          </p:nvPr>
        </p:nvSpPr>
        <p:spPr/>
        <p:txBody>
          <a:bodyPr/>
          <a:lstStyle/>
          <a:p>
            <a:fld id="{0EE1C7FA-769E-460C-A768-087A7B7C2261}" type="datetimeFigureOut">
              <a:rPr lang="en-GB" smtClean="0"/>
              <a:t>04/05/2020</a:t>
            </a:fld>
            <a:endParaRPr lang="en-GB"/>
          </a:p>
        </p:txBody>
      </p:sp>
      <p:sp>
        <p:nvSpPr>
          <p:cNvPr id="6" name="Footer Placeholder 5">
            <a:extLst>
              <a:ext uri="{FF2B5EF4-FFF2-40B4-BE49-F238E27FC236}">
                <a16:creationId xmlns:a16="http://schemas.microsoft.com/office/drawing/2014/main" id="{083FCED5-0A58-495C-8158-D7D1F52CBAE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25A46C1-730A-4228-8C42-9D31B3CFFB3E}"/>
              </a:ext>
            </a:extLst>
          </p:cNvPr>
          <p:cNvSpPr>
            <a:spLocks noGrp="1"/>
          </p:cNvSpPr>
          <p:nvPr>
            <p:ph type="sldNum" sz="quarter" idx="12"/>
          </p:nvPr>
        </p:nvSpPr>
        <p:spPr/>
        <p:txBody>
          <a:bodyPr/>
          <a:lstStyle/>
          <a:p>
            <a:fld id="{BFCB3E77-5021-4AD9-9115-9B22839A960A}" type="slidenum">
              <a:rPr lang="en-GB" smtClean="0"/>
              <a:t>‹#›</a:t>
            </a:fld>
            <a:endParaRPr lang="en-GB"/>
          </a:p>
        </p:txBody>
      </p:sp>
    </p:spTree>
    <p:extLst>
      <p:ext uri="{BB962C8B-B14F-4D97-AF65-F5344CB8AC3E}">
        <p14:creationId xmlns:p14="http://schemas.microsoft.com/office/powerpoint/2010/main" val="4027109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D003D-4430-4C6A-AFDD-4968B4107D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B6A3334-8F9A-48CE-96C5-A3D1429DA8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4826C10-4A1D-4F66-8379-9671191CED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4FFA711-AC10-4865-8C35-BBC483413B16}"/>
              </a:ext>
            </a:extLst>
          </p:cNvPr>
          <p:cNvSpPr>
            <a:spLocks noGrp="1"/>
          </p:cNvSpPr>
          <p:nvPr>
            <p:ph type="dt" sz="half" idx="10"/>
          </p:nvPr>
        </p:nvSpPr>
        <p:spPr/>
        <p:txBody>
          <a:bodyPr/>
          <a:lstStyle/>
          <a:p>
            <a:fld id="{0EE1C7FA-769E-460C-A768-087A7B7C2261}" type="datetimeFigureOut">
              <a:rPr lang="en-GB" smtClean="0"/>
              <a:t>04/05/2020</a:t>
            </a:fld>
            <a:endParaRPr lang="en-GB"/>
          </a:p>
        </p:txBody>
      </p:sp>
      <p:sp>
        <p:nvSpPr>
          <p:cNvPr id="6" name="Footer Placeholder 5">
            <a:extLst>
              <a:ext uri="{FF2B5EF4-FFF2-40B4-BE49-F238E27FC236}">
                <a16:creationId xmlns:a16="http://schemas.microsoft.com/office/drawing/2014/main" id="{6B198599-93DB-46CD-962C-AECFB6D6D72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310DFAA-2581-453D-AE8F-9689857F5B3D}"/>
              </a:ext>
            </a:extLst>
          </p:cNvPr>
          <p:cNvSpPr>
            <a:spLocks noGrp="1"/>
          </p:cNvSpPr>
          <p:nvPr>
            <p:ph type="sldNum" sz="quarter" idx="12"/>
          </p:nvPr>
        </p:nvSpPr>
        <p:spPr/>
        <p:txBody>
          <a:bodyPr/>
          <a:lstStyle/>
          <a:p>
            <a:fld id="{BFCB3E77-5021-4AD9-9115-9B22839A960A}" type="slidenum">
              <a:rPr lang="en-GB" smtClean="0"/>
              <a:t>‹#›</a:t>
            </a:fld>
            <a:endParaRPr lang="en-GB"/>
          </a:p>
        </p:txBody>
      </p:sp>
    </p:spTree>
    <p:extLst>
      <p:ext uri="{BB962C8B-B14F-4D97-AF65-F5344CB8AC3E}">
        <p14:creationId xmlns:p14="http://schemas.microsoft.com/office/powerpoint/2010/main" val="2469748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1B09A1-06A0-41A6-9314-649021F116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EECE595-5975-43ED-91CB-8D389877E5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CA933E6-C882-493A-B05D-1E432C62A1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E1C7FA-769E-460C-A768-087A7B7C2261}" type="datetimeFigureOut">
              <a:rPr lang="en-GB" smtClean="0"/>
              <a:t>04/05/2020</a:t>
            </a:fld>
            <a:endParaRPr lang="en-GB"/>
          </a:p>
        </p:txBody>
      </p:sp>
      <p:sp>
        <p:nvSpPr>
          <p:cNvPr id="5" name="Footer Placeholder 4">
            <a:extLst>
              <a:ext uri="{FF2B5EF4-FFF2-40B4-BE49-F238E27FC236}">
                <a16:creationId xmlns:a16="http://schemas.microsoft.com/office/drawing/2014/main" id="{76F5FD1E-1469-4C56-8171-D4A4060C33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9973A31-545F-4272-90D5-2673E7036D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CB3E77-5021-4AD9-9115-9B22839A960A}" type="slidenum">
              <a:rPr lang="en-GB" smtClean="0"/>
              <a:t>‹#›</a:t>
            </a:fld>
            <a:endParaRPr lang="en-GB"/>
          </a:p>
        </p:txBody>
      </p:sp>
    </p:spTree>
    <p:extLst>
      <p:ext uri="{BB962C8B-B14F-4D97-AF65-F5344CB8AC3E}">
        <p14:creationId xmlns:p14="http://schemas.microsoft.com/office/powerpoint/2010/main" val="2706278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06428-08FA-4244-91ED-8C8D822DE623}"/>
              </a:ext>
            </a:extLst>
          </p:cNvPr>
          <p:cNvSpPr>
            <a:spLocks noGrp="1"/>
          </p:cNvSpPr>
          <p:nvPr>
            <p:ph type="ctrTitle"/>
          </p:nvPr>
        </p:nvSpPr>
        <p:spPr/>
        <p:txBody>
          <a:bodyPr/>
          <a:lstStyle/>
          <a:p>
            <a:r>
              <a:rPr lang="en-GB" dirty="0"/>
              <a:t>Compilers</a:t>
            </a:r>
          </a:p>
        </p:txBody>
      </p:sp>
      <p:sp>
        <p:nvSpPr>
          <p:cNvPr id="3" name="Subtitle 2">
            <a:extLst>
              <a:ext uri="{FF2B5EF4-FFF2-40B4-BE49-F238E27FC236}">
                <a16:creationId xmlns:a16="http://schemas.microsoft.com/office/drawing/2014/main" id="{BA805069-D4D6-4728-ABA3-C3A00584971D}"/>
              </a:ext>
            </a:extLst>
          </p:cNvPr>
          <p:cNvSpPr>
            <a:spLocks noGrp="1"/>
          </p:cNvSpPr>
          <p:nvPr>
            <p:ph type="subTitle" idx="1"/>
          </p:nvPr>
        </p:nvSpPr>
        <p:spPr/>
        <p:txBody>
          <a:bodyPr>
            <a:normAutofit/>
          </a:bodyPr>
          <a:lstStyle/>
          <a:p>
            <a:endParaRPr lang="en-GB" dirty="0"/>
          </a:p>
        </p:txBody>
      </p:sp>
    </p:spTree>
    <p:extLst>
      <p:ext uri="{BB962C8B-B14F-4D97-AF65-F5344CB8AC3E}">
        <p14:creationId xmlns:p14="http://schemas.microsoft.com/office/powerpoint/2010/main" val="4105394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2F18B-83AC-4AC8-A1EA-AC0436B250ED}"/>
              </a:ext>
            </a:extLst>
          </p:cNvPr>
          <p:cNvSpPr>
            <a:spLocks noGrp="1"/>
          </p:cNvSpPr>
          <p:nvPr>
            <p:ph type="title"/>
          </p:nvPr>
        </p:nvSpPr>
        <p:spPr>
          <a:xfrm>
            <a:off x="838200" y="365125"/>
            <a:ext cx="10515600" cy="1325563"/>
          </a:xfrm>
        </p:spPr>
        <p:txBody>
          <a:bodyPr/>
          <a:lstStyle/>
          <a:p>
            <a:r>
              <a:rPr lang="en-GB" dirty="0"/>
              <a:t>Example</a:t>
            </a:r>
          </a:p>
        </p:txBody>
      </p:sp>
      <p:sp>
        <p:nvSpPr>
          <p:cNvPr id="3" name="Content Placeholder 2">
            <a:extLst>
              <a:ext uri="{FF2B5EF4-FFF2-40B4-BE49-F238E27FC236}">
                <a16:creationId xmlns:a16="http://schemas.microsoft.com/office/drawing/2014/main" id="{4FD43ECE-52BF-44C1-9B5F-B4140F6480E6}"/>
              </a:ext>
            </a:extLst>
          </p:cNvPr>
          <p:cNvSpPr>
            <a:spLocks noGrp="1"/>
          </p:cNvSpPr>
          <p:nvPr>
            <p:ph idx="1"/>
          </p:nvPr>
        </p:nvSpPr>
        <p:spPr/>
        <p:txBody>
          <a:bodyPr/>
          <a:lstStyle/>
          <a:p>
            <a:r>
              <a:rPr lang="en-GB" dirty="0"/>
              <a:t>Grammar</a:t>
            </a:r>
          </a:p>
          <a:p>
            <a:pPr lvl="1"/>
            <a:r>
              <a:rPr lang="en-GB" dirty="0"/>
              <a:t>E → E+E</a:t>
            </a:r>
          </a:p>
          <a:p>
            <a:pPr lvl="1"/>
            <a:r>
              <a:rPr lang="en-GB" dirty="0"/>
              <a:t>E → E*E</a:t>
            </a:r>
          </a:p>
          <a:p>
            <a:pPr lvl="1"/>
            <a:r>
              <a:rPr lang="en-GB" dirty="0"/>
              <a:t>E →id</a:t>
            </a:r>
          </a:p>
          <a:p>
            <a:r>
              <a:rPr lang="en-GB" dirty="0"/>
              <a:t>Input string</a:t>
            </a:r>
          </a:p>
          <a:p>
            <a:pPr lvl="1"/>
            <a:r>
              <a:rPr lang="en-GB" dirty="0"/>
              <a:t>Id + id * id</a:t>
            </a:r>
          </a:p>
        </p:txBody>
      </p:sp>
      <p:sp>
        <p:nvSpPr>
          <p:cNvPr id="4" name="Rectangle 3">
            <a:extLst>
              <a:ext uri="{FF2B5EF4-FFF2-40B4-BE49-F238E27FC236}">
                <a16:creationId xmlns:a16="http://schemas.microsoft.com/office/drawing/2014/main" id="{68CA646F-A574-4D60-A118-BEB63B4ECC52}"/>
              </a:ext>
            </a:extLst>
          </p:cNvPr>
          <p:cNvSpPr/>
          <p:nvPr/>
        </p:nvSpPr>
        <p:spPr>
          <a:xfrm>
            <a:off x="4923638" y="1933917"/>
            <a:ext cx="2541865" cy="23109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Left-Most</a:t>
            </a:r>
          </a:p>
          <a:p>
            <a:r>
              <a:rPr lang="en-GB" b="1" dirty="0"/>
              <a:t>E → E * E</a:t>
            </a:r>
            <a:br>
              <a:rPr lang="en-GB" b="1" dirty="0"/>
            </a:br>
            <a:r>
              <a:rPr lang="en-GB" b="1" dirty="0" err="1"/>
              <a:t>E</a:t>
            </a:r>
            <a:r>
              <a:rPr lang="en-GB" b="1" dirty="0"/>
              <a:t> → E + E * E</a:t>
            </a:r>
            <a:br>
              <a:rPr lang="en-GB" b="1" dirty="0"/>
            </a:br>
            <a:r>
              <a:rPr lang="en-GB" b="1" dirty="0" err="1"/>
              <a:t>E</a:t>
            </a:r>
            <a:r>
              <a:rPr lang="en-GB" b="1" dirty="0"/>
              <a:t> → id + E * E</a:t>
            </a:r>
            <a:br>
              <a:rPr lang="en-GB" b="1" dirty="0"/>
            </a:br>
            <a:r>
              <a:rPr lang="en-GB" b="1" dirty="0" err="1"/>
              <a:t>E</a:t>
            </a:r>
            <a:r>
              <a:rPr lang="en-GB" b="1" dirty="0"/>
              <a:t> → id + id * E</a:t>
            </a:r>
            <a:br>
              <a:rPr lang="en-GB" b="1" dirty="0"/>
            </a:br>
            <a:r>
              <a:rPr lang="en-GB" b="1" dirty="0" err="1"/>
              <a:t>E</a:t>
            </a:r>
            <a:r>
              <a:rPr lang="en-GB" b="1" dirty="0"/>
              <a:t> → id + id * id</a:t>
            </a:r>
            <a:r>
              <a:rPr lang="en-GB" dirty="0"/>
              <a:t> </a:t>
            </a:r>
            <a:br>
              <a:rPr lang="en-GB" dirty="0"/>
            </a:br>
            <a:endParaRPr lang="en-GB" dirty="0"/>
          </a:p>
        </p:txBody>
      </p:sp>
      <p:sp>
        <p:nvSpPr>
          <p:cNvPr id="5" name="Rectangle 4">
            <a:extLst>
              <a:ext uri="{FF2B5EF4-FFF2-40B4-BE49-F238E27FC236}">
                <a16:creationId xmlns:a16="http://schemas.microsoft.com/office/drawing/2014/main" id="{9D395298-088E-44FA-AE11-DB2CF4378C65}"/>
              </a:ext>
            </a:extLst>
          </p:cNvPr>
          <p:cNvSpPr/>
          <p:nvPr/>
        </p:nvSpPr>
        <p:spPr>
          <a:xfrm>
            <a:off x="8029662" y="1933917"/>
            <a:ext cx="2541865" cy="23109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Right-most</a:t>
            </a:r>
          </a:p>
          <a:p>
            <a:r>
              <a:rPr lang="en-GB" b="1" dirty="0"/>
              <a:t>E → E + E</a:t>
            </a:r>
            <a:br>
              <a:rPr lang="en-GB" b="1" dirty="0"/>
            </a:br>
            <a:r>
              <a:rPr lang="en-GB" b="1" dirty="0" err="1"/>
              <a:t>E</a:t>
            </a:r>
            <a:r>
              <a:rPr lang="en-GB" b="1" dirty="0"/>
              <a:t> → E + E * E</a:t>
            </a:r>
            <a:br>
              <a:rPr lang="en-GB" b="1" dirty="0"/>
            </a:br>
            <a:r>
              <a:rPr lang="en-GB" b="1" dirty="0" err="1"/>
              <a:t>E</a:t>
            </a:r>
            <a:r>
              <a:rPr lang="en-GB" b="1" dirty="0"/>
              <a:t> → E + E * id</a:t>
            </a:r>
            <a:br>
              <a:rPr lang="en-GB" b="1" dirty="0"/>
            </a:br>
            <a:r>
              <a:rPr lang="en-GB" b="1" dirty="0"/>
              <a:t>E → E + id * id</a:t>
            </a:r>
            <a:br>
              <a:rPr lang="en-GB" b="1" dirty="0"/>
            </a:br>
            <a:r>
              <a:rPr lang="en-GB" b="1" dirty="0"/>
              <a:t>E → id + id * id</a:t>
            </a:r>
            <a:r>
              <a:rPr lang="en-GB" dirty="0"/>
              <a:t> </a:t>
            </a:r>
            <a:br>
              <a:rPr lang="en-GB" dirty="0"/>
            </a:br>
            <a:endParaRPr lang="en-GB" dirty="0"/>
          </a:p>
        </p:txBody>
      </p:sp>
    </p:spTree>
    <p:extLst>
      <p:ext uri="{BB962C8B-B14F-4D97-AF65-F5344CB8AC3E}">
        <p14:creationId xmlns:p14="http://schemas.microsoft.com/office/powerpoint/2010/main" val="3160893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D7FDE-DF72-43B5-8A15-6540C8678292}"/>
              </a:ext>
            </a:extLst>
          </p:cNvPr>
          <p:cNvSpPr>
            <a:spLocks noGrp="1"/>
          </p:cNvSpPr>
          <p:nvPr>
            <p:ph type="title"/>
          </p:nvPr>
        </p:nvSpPr>
        <p:spPr/>
        <p:txBody>
          <a:bodyPr/>
          <a:lstStyle/>
          <a:p>
            <a:r>
              <a:rPr lang="en-GB" dirty="0"/>
              <a:t>Parse Tree</a:t>
            </a:r>
          </a:p>
        </p:txBody>
      </p:sp>
      <p:sp>
        <p:nvSpPr>
          <p:cNvPr id="3" name="Content Placeholder 2">
            <a:extLst>
              <a:ext uri="{FF2B5EF4-FFF2-40B4-BE49-F238E27FC236}">
                <a16:creationId xmlns:a16="http://schemas.microsoft.com/office/drawing/2014/main" id="{D73975F5-7813-4FDA-8536-CA57486CBD57}"/>
              </a:ext>
            </a:extLst>
          </p:cNvPr>
          <p:cNvSpPr>
            <a:spLocks noGrp="1"/>
          </p:cNvSpPr>
          <p:nvPr>
            <p:ph idx="1"/>
          </p:nvPr>
        </p:nvSpPr>
        <p:spPr/>
        <p:txBody>
          <a:bodyPr/>
          <a:lstStyle/>
          <a:p>
            <a:r>
              <a:rPr lang="en-GB" dirty="0"/>
              <a:t>Parse tree is a graphical depiction of a derivation</a:t>
            </a:r>
          </a:p>
          <a:p>
            <a:r>
              <a:rPr lang="en-GB" dirty="0"/>
              <a:t>Is convenient to see how strings are derived from the start symbol</a:t>
            </a:r>
          </a:p>
          <a:p>
            <a:r>
              <a:rPr lang="en-GB" dirty="0"/>
              <a:t>Start symbol of the derivation becomes the root of the parse tree.</a:t>
            </a:r>
          </a:p>
          <a:p>
            <a:r>
              <a:rPr lang="en-GB" dirty="0"/>
              <a:t>Contains terminals at the leaves</a:t>
            </a:r>
          </a:p>
          <a:p>
            <a:r>
              <a:rPr lang="en-GB" dirty="0"/>
              <a:t>Contains non-terminals at the interior nodes.</a:t>
            </a:r>
          </a:p>
          <a:p>
            <a:r>
              <a:rPr lang="en-GB" dirty="0"/>
              <a:t>An in-order traversal of the leaves is the original input.</a:t>
            </a:r>
          </a:p>
          <a:p>
            <a:r>
              <a:rPr lang="en-GB" dirty="0"/>
              <a:t>Parse tree shows the association of operations, the input string does not.</a:t>
            </a:r>
          </a:p>
        </p:txBody>
      </p:sp>
    </p:spTree>
    <p:extLst>
      <p:ext uri="{BB962C8B-B14F-4D97-AF65-F5344CB8AC3E}">
        <p14:creationId xmlns:p14="http://schemas.microsoft.com/office/powerpoint/2010/main" val="487235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ED14F-1AE8-45F5-883C-7F27407146FB}"/>
              </a:ext>
            </a:extLst>
          </p:cNvPr>
          <p:cNvSpPr>
            <a:spLocks noGrp="1"/>
          </p:cNvSpPr>
          <p:nvPr>
            <p:ph type="title"/>
          </p:nvPr>
        </p:nvSpPr>
        <p:spPr/>
        <p:txBody>
          <a:bodyPr/>
          <a:lstStyle/>
          <a:p>
            <a:r>
              <a:rPr lang="en-GB" dirty="0"/>
              <a:t>Ambiguity Introduction</a:t>
            </a:r>
          </a:p>
        </p:txBody>
      </p:sp>
      <p:sp>
        <p:nvSpPr>
          <p:cNvPr id="3" name="Content Placeholder 2">
            <a:extLst>
              <a:ext uri="{FF2B5EF4-FFF2-40B4-BE49-F238E27FC236}">
                <a16:creationId xmlns:a16="http://schemas.microsoft.com/office/drawing/2014/main" id="{97E1AC51-459E-4398-A1D7-729764628397}"/>
              </a:ext>
            </a:extLst>
          </p:cNvPr>
          <p:cNvSpPr>
            <a:spLocks noGrp="1"/>
          </p:cNvSpPr>
          <p:nvPr>
            <p:ph idx="1"/>
          </p:nvPr>
        </p:nvSpPr>
        <p:spPr/>
        <p:txBody>
          <a:bodyPr/>
          <a:lstStyle/>
          <a:p>
            <a:r>
              <a:rPr lang="en-GB" dirty="0"/>
              <a:t>A grammar is ambiguous if it has more than one parse tree for some string.</a:t>
            </a:r>
          </a:p>
          <a:p>
            <a:r>
              <a:rPr lang="en-GB" dirty="0"/>
              <a:t>Ambiguity is bad because </a:t>
            </a:r>
          </a:p>
          <a:p>
            <a:pPr lvl="1"/>
            <a:r>
              <a:rPr lang="en-GB" dirty="0"/>
              <a:t>it leaves meaning of some programs not well defined.</a:t>
            </a:r>
          </a:p>
          <a:p>
            <a:pPr lvl="1"/>
            <a:r>
              <a:rPr lang="en-GB" dirty="0"/>
              <a:t>It might result in an unintended result</a:t>
            </a:r>
          </a:p>
          <a:p>
            <a:endParaRPr lang="en-GB" dirty="0"/>
          </a:p>
        </p:txBody>
      </p:sp>
    </p:spTree>
    <p:extLst>
      <p:ext uri="{BB962C8B-B14F-4D97-AF65-F5344CB8AC3E}">
        <p14:creationId xmlns:p14="http://schemas.microsoft.com/office/powerpoint/2010/main" val="3935002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DFE12-4D88-47DD-9C03-EB7405E5BCE7}"/>
              </a:ext>
            </a:extLst>
          </p:cNvPr>
          <p:cNvSpPr>
            <a:spLocks noGrp="1"/>
          </p:cNvSpPr>
          <p:nvPr>
            <p:ph type="title"/>
          </p:nvPr>
        </p:nvSpPr>
        <p:spPr/>
        <p:txBody>
          <a:bodyPr/>
          <a:lstStyle/>
          <a:p>
            <a:r>
              <a:rPr lang="en-GB" dirty="0"/>
              <a:t>Ambiguity</a:t>
            </a:r>
          </a:p>
        </p:txBody>
      </p:sp>
      <p:sp>
        <p:nvSpPr>
          <p:cNvPr id="3" name="Content Placeholder 2">
            <a:extLst>
              <a:ext uri="{FF2B5EF4-FFF2-40B4-BE49-F238E27FC236}">
                <a16:creationId xmlns:a16="http://schemas.microsoft.com/office/drawing/2014/main" id="{9B01AC35-470B-4E7E-8B0C-E62514A6F468}"/>
              </a:ext>
            </a:extLst>
          </p:cNvPr>
          <p:cNvSpPr>
            <a:spLocks noGrp="1"/>
          </p:cNvSpPr>
          <p:nvPr>
            <p:ph idx="1"/>
          </p:nvPr>
        </p:nvSpPr>
        <p:spPr/>
        <p:txBody>
          <a:bodyPr/>
          <a:lstStyle/>
          <a:p>
            <a:r>
              <a:rPr lang="en-GB" dirty="0"/>
              <a:t>A grammar that produces more than one parse tree for some sentence is said to be ambiguous</a:t>
            </a:r>
          </a:p>
          <a:p>
            <a:r>
              <a:rPr lang="en-GB" dirty="0"/>
              <a:t>An ambiguous grammar is one that produces more than one leftmost derivation or more than one rightmost derivation for the same sentence.</a:t>
            </a:r>
          </a:p>
          <a:p>
            <a:r>
              <a:rPr lang="en-GB" dirty="0"/>
              <a:t>How to determine “if” and “if2” as a keyword and an identifier.</a:t>
            </a:r>
          </a:p>
          <a:p>
            <a:pPr lvl="1"/>
            <a:r>
              <a:rPr lang="en-GB" dirty="0"/>
              <a:t>Solution treat all keywords as identifier and then check if identifier is keyword.</a:t>
            </a:r>
          </a:p>
        </p:txBody>
      </p:sp>
    </p:spTree>
    <p:extLst>
      <p:ext uri="{BB962C8B-B14F-4D97-AF65-F5344CB8AC3E}">
        <p14:creationId xmlns:p14="http://schemas.microsoft.com/office/powerpoint/2010/main" val="1159668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16DA9-16A4-47AE-8BA7-DC406CCBFC37}"/>
              </a:ext>
            </a:extLst>
          </p:cNvPr>
          <p:cNvSpPr>
            <a:spLocks noGrp="1"/>
          </p:cNvSpPr>
          <p:nvPr>
            <p:ph type="title"/>
          </p:nvPr>
        </p:nvSpPr>
        <p:spPr/>
        <p:txBody>
          <a:bodyPr/>
          <a:lstStyle/>
          <a:p>
            <a:r>
              <a:rPr lang="en-GB" dirty="0"/>
              <a:t>Example</a:t>
            </a:r>
          </a:p>
        </p:txBody>
      </p:sp>
      <p:sp>
        <p:nvSpPr>
          <p:cNvPr id="3" name="Content Placeholder 2">
            <a:extLst>
              <a:ext uri="{FF2B5EF4-FFF2-40B4-BE49-F238E27FC236}">
                <a16:creationId xmlns:a16="http://schemas.microsoft.com/office/drawing/2014/main" id="{1BB44F20-572E-40EE-9A0F-2D1B9D1955F7}"/>
              </a:ext>
            </a:extLst>
          </p:cNvPr>
          <p:cNvSpPr>
            <a:spLocks noGrp="1"/>
          </p:cNvSpPr>
          <p:nvPr>
            <p:ph idx="1"/>
          </p:nvPr>
        </p:nvSpPr>
        <p:spPr/>
        <p:txBody>
          <a:bodyPr/>
          <a:lstStyle/>
          <a:p>
            <a:r>
              <a:rPr lang="en-GB" dirty="0"/>
              <a:t>Grammar</a:t>
            </a:r>
          </a:p>
          <a:p>
            <a:pPr lvl="1"/>
            <a:r>
              <a:rPr lang="en-GB" dirty="0"/>
              <a:t>E= E+E / E*E / id</a:t>
            </a:r>
          </a:p>
          <a:p>
            <a:r>
              <a:rPr lang="en-GB" dirty="0"/>
              <a:t>For the statement </a:t>
            </a:r>
            <a:r>
              <a:rPr lang="en-GB" dirty="0" err="1"/>
              <a:t>a+b+c</a:t>
            </a:r>
            <a:endParaRPr lang="en-GB" dirty="0"/>
          </a:p>
          <a:p>
            <a:pPr lvl="1"/>
            <a:endParaRPr lang="en-GB" dirty="0"/>
          </a:p>
          <a:p>
            <a:r>
              <a:rPr lang="en-GB" dirty="0"/>
              <a:t>For the statement </a:t>
            </a:r>
            <a:r>
              <a:rPr lang="en-GB" dirty="0" err="1"/>
              <a:t>a+b</a:t>
            </a:r>
            <a:r>
              <a:rPr lang="en-GB" dirty="0"/>
              <a:t>*c</a:t>
            </a:r>
          </a:p>
          <a:p>
            <a:endParaRPr lang="en-GB" dirty="0"/>
          </a:p>
        </p:txBody>
      </p:sp>
    </p:spTree>
    <p:extLst>
      <p:ext uri="{BB962C8B-B14F-4D97-AF65-F5344CB8AC3E}">
        <p14:creationId xmlns:p14="http://schemas.microsoft.com/office/powerpoint/2010/main" val="1435634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571FC-014F-4ADD-8DA6-C213AA81410C}"/>
              </a:ext>
            </a:extLst>
          </p:cNvPr>
          <p:cNvSpPr>
            <a:spLocks noGrp="1"/>
          </p:cNvSpPr>
          <p:nvPr>
            <p:ph type="title"/>
          </p:nvPr>
        </p:nvSpPr>
        <p:spPr/>
        <p:txBody>
          <a:bodyPr/>
          <a:lstStyle/>
          <a:p>
            <a:r>
              <a:rPr lang="en-GB" dirty="0"/>
              <a:t>Solution</a:t>
            </a:r>
          </a:p>
        </p:txBody>
      </p:sp>
      <p:sp>
        <p:nvSpPr>
          <p:cNvPr id="3" name="Content Placeholder 2">
            <a:extLst>
              <a:ext uri="{FF2B5EF4-FFF2-40B4-BE49-F238E27FC236}">
                <a16:creationId xmlns:a16="http://schemas.microsoft.com/office/drawing/2014/main" id="{D4D3A066-895F-49F5-99A6-05CDD089EB80}"/>
              </a:ext>
            </a:extLst>
          </p:cNvPr>
          <p:cNvSpPr>
            <a:spLocks noGrp="1"/>
          </p:cNvSpPr>
          <p:nvPr>
            <p:ph idx="1"/>
          </p:nvPr>
        </p:nvSpPr>
        <p:spPr/>
        <p:txBody>
          <a:bodyPr>
            <a:normAutofit/>
          </a:bodyPr>
          <a:lstStyle/>
          <a:p>
            <a:r>
              <a:rPr lang="en-GB" dirty="0"/>
              <a:t>Will look into more detail later</a:t>
            </a:r>
          </a:p>
          <a:p>
            <a:r>
              <a:rPr lang="en-GB" dirty="0"/>
              <a:t>For first example</a:t>
            </a:r>
          </a:p>
          <a:p>
            <a:pPr lvl="1"/>
            <a:r>
              <a:rPr lang="en-GB" dirty="0"/>
              <a:t>E = E + id / id</a:t>
            </a:r>
          </a:p>
          <a:p>
            <a:r>
              <a:rPr lang="en-GB" dirty="0"/>
              <a:t>For second Example</a:t>
            </a:r>
          </a:p>
          <a:p>
            <a:pPr lvl="1"/>
            <a:r>
              <a:rPr lang="en-GB" dirty="0"/>
              <a:t>E = E+T / T</a:t>
            </a:r>
          </a:p>
          <a:p>
            <a:pPr lvl="1"/>
            <a:r>
              <a:rPr lang="en-GB" dirty="0"/>
              <a:t>T= T*F / F</a:t>
            </a:r>
          </a:p>
          <a:p>
            <a:pPr lvl="1"/>
            <a:r>
              <a:rPr lang="en-GB" dirty="0"/>
              <a:t>F = id</a:t>
            </a:r>
          </a:p>
          <a:p>
            <a:r>
              <a:rPr lang="en-GB" dirty="0"/>
              <a:t>For Associativity -&gt; Recursion</a:t>
            </a:r>
          </a:p>
          <a:p>
            <a:r>
              <a:rPr lang="en-GB" dirty="0"/>
              <a:t>For precedence -&gt; Level</a:t>
            </a:r>
          </a:p>
        </p:txBody>
      </p:sp>
    </p:spTree>
    <p:extLst>
      <p:ext uri="{BB962C8B-B14F-4D97-AF65-F5344CB8AC3E}">
        <p14:creationId xmlns:p14="http://schemas.microsoft.com/office/powerpoint/2010/main" val="924638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6C3A6-816E-4148-ABB0-E1208118DC4A}"/>
              </a:ext>
            </a:extLst>
          </p:cNvPr>
          <p:cNvSpPr>
            <a:spLocks noGrp="1"/>
          </p:cNvSpPr>
          <p:nvPr>
            <p:ph type="title"/>
          </p:nvPr>
        </p:nvSpPr>
        <p:spPr/>
        <p:txBody>
          <a:bodyPr/>
          <a:lstStyle/>
          <a:p>
            <a:r>
              <a:rPr lang="en-GB" dirty="0"/>
              <a:t>Example</a:t>
            </a:r>
          </a:p>
        </p:txBody>
      </p:sp>
      <p:sp>
        <p:nvSpPr>
          <p:cNvPr id="3" name="Content Placeholder 2">
            <a:extLst>
              <a:ext uri="{FF2B5EF4-FFF2-40B4-BE49-F238E27FC236}">
                <a16:creationId xmlns:a16="http://schemas.microsoft.com/office/drawing/2014/main" id="{5922B3E6-B882-454E-9357-D2395AC21247}"/>
              </a:ext>
            </a:extLst>
          </p:cNvPr>
          <p:cNvSpPr>
            <a:spLocks noGrp="1"/>
          </p:cNvSpPr>
          <p:nvPr>
            <p:ph idx="1"/>
          </p:nvPr>
        </p:nvSpPr>
        <p:spPr/>
        <p:txBody>
          <a:bodyPr/>
          <a:lstStyle/>
          <a:p>
            <a:r>
              <a:rPr lang="en-GB" dirty="0"/>
              <a:t>Write a grammar that is unambiguous for an expression which might contain +, *, and ^.</a:t>
            </a:r>
          </a:p>
        </p:txBody>
      </p:sp>
    </p:spTree>
    <p:extLst>
      <p:ext uri="{BB962C8B-B14F-4D97-AF65-F5344CB8AC3E}">
        <p14:creationId xmlns:p14="http://schemas.microsoft.com/office/powerpoint/2010/main" val="3942645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2D9B6-2E1A-47FB-96F0-A814AC7B81A3}"/>
              </a:ext>
            </a:extLst>
          </p:cNvPr>
          <p:cNvSpPr>
            <a:spLocks noGrp="1"/>
          </p:cNvSpPr>
          <p:nvPr>
            <p:ph type="title"/>
          </p:nvPr>
        </p:nvSpPr>
        <p:spPr/>
        <p:txBody>
          <a:bodyPr/>
          <a:lstStyle/>
          <a:p>
            <a:r>
              <a:rPr lang="en-GB" dirty="0"/>
              <a:t>Solution</a:t>
            </a:r>
          </a:p>
        </p:txBody>
      </p:sp>
      <p:sp>
        <p:nvSpPr>
          <p:cNvPr id="3" name="Content Placeholder 2">
            <a:extLst>
              <a:ext uri="{FF2B5EF4-FFF2-40B4-BE49-F238E27FC236}">
                <a16:creationId xmlns:a16="http://schemas.microsoft.com/office/drawing/2014/main" id="{890A3892-33E9-4642-91DF-9685336CBBE3}"/>
              </a:ext>
            </a:extLst>
          </p:cNvPr>
          <p:cNvSpPr>
            <a:spLocks noGrp="1"/>
          </p:cNvSpPr>
          <p:nvPr>
            <p:ph idx="1"/>
          </p:nvPr>
        </p:nvSpPr>
        <p:spPr/>
        <p:txBody>
          <a:bodyPr/>
          <a:lstStyle/>
          <a:p>
            <a:r>
              <a:rPr lang="en-GB" dirty="0"/>
              <a:t>E= E+T / T</a:t>
            </a:r>
          </a:p>
          <a:p>
            <a:r>
              <a:rPr lang="en-GB" dirty="0"/>
              <a:t>T=T*F / F</a:t>
            </a:r>
          </a:p>
          <a:p>
            <a:r>
              <a:rPr lang="en-GB" dirty="0"/>
              <a:t>F = G^F /  G</a:t>
            </a:r>
          </a:p>
          <a:p>
            <a:r>
              <a:rPr lang="en-GB" dirty="0"/>
              <a:t>G = id</a:t>
            </a:r>
          </a:p>
        </p:txBody>
      </p:sp>
    </p:spTree>
    <p:extLst>
      <p:ext uri="{BB962C8B-B14F-4D97-AF65-F5344CB8AC3E}">
        <p14:creationId xmlns:p14="http://schemas.microsoft.com/office/powerpoint/2010/main" val="3510044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03923-47D1-4E69-BE7C-5A7A0C3ED535}"/>
              </a:ext>
            </a:extLst>
          </p:cNvPr>
          <p:cNvSpPr>
            <a:spLocks noGrp="1"/>
          </p:cNvSpPr>
          <p:nvPr>
            <p:ph type="title"/>
          </p:nvPr>
        </p:nvSpPr>
        <p:spPr/>
        <p:txBody>
          <a:bodyPr/>
          <a:lstStyle/>
          <a:p>
            <a:r>
              <a:rPr lang="en-GB" dirty="0"/>
              <a:t>Example</a:t>
            </a:r>
          </a:p>
        </p:txBody>
      </p:sp>
      <p:sp>
        <p:nvSpPr>
          <p:cNvPr id="3" name="Content Placeholder 2">
            <a:extLst>
              <a:ext uri="{FF2B5EF4-FFF2-40B4-BE49-F238E27FC236}">
                <a16:creationId xmlns:a16="http://schemas.microsoft.com/office/drawing/2014/main" id="{E30E05E8-E101-43D1-A936-188425888EFB}"/>
              </a:ext>
            </a:extLst>
          </p:cNvPr>
          <p:cNvSpPr>
            <a:spLocks noGrp="1"/>
          </p:cNvSpPr>
          <p:nvPr>
            <p:ph idx="1"/>
          </p:nvPr>
        </p:nvSpPr>
        <p:spPr>
          <a:xfrm>
            <a:off x="838200" y="1842403"/>
            <a:ext cx="10515600" cy="4351338"/>
          </a:xfrm>
        </p:spPr>
        <p:txBody>
          <a:bodyPr/>
          <a:lstStyle/>
          <a:p>
            <a:r>
              <a:rPr lang="en-GB" dirty="0"/>
              <a:t>Grammar</a:t>
            </a:r>
          </a:p>
          <a:p>
            <a:pPr lvl="1"/>
            <a:r>
              <a:rPr lang="en-GB" dirty="0"/>
              <a:t>E</a:t>
            </a:r>
            <a:r>
              <a:rPr lang="en-GB" b="1" dirty="0"/>
              <a:t> </a:t>
            </a:r>
            <a:r>
              <a:rPr lang="en-GB" dirty="0"/>
              <a:t>→ E + E | E * E | ( E ) | int</a:t>
            </a:r>
          </a:p>
          <a:p>
            <a:r>
              <a:rPr lang="en-GB" dirty="0"/>
              <a:t>Input string</a:t>
            </a:r>
          </a:p>
          <a:p>
            <a:pPr lvl="1"/>
            <a:r>
              <a:rPr lang="en-GB" dirty="0"/>
              <a:t>Int * int + int </a:t>
            </a:r>
          </a:p>
          <a:p>
            <a:endParaRPr lang="en-GB" dirty="0"/>
          </a:p>
        </p:txBody>
      </p:sp>
      <p:pic>
        <p:nvPicPr>
          <p:cNvPr id="4" name="Picture 3">
            <a:extLst>
              <a:ext uri="{FF2B5EF4-FFF2-40B4-BE49-F238E27FC236}">
                <a16:creationId xmlns:a16="http://schemas.microsoft.com/office/drawing/2014/main" id="{25E8EC06-971A-4B98-9949-062DA474CFC5}"/>
              </a:ext>
            </a:extLst>
          </p:cNvPr>
          <p:cNvPicPr>
            <a:picLocks noChangeAspect="1"/>
          </p:cNvPicPr>
          <p:nvPr/>
        </p:nvPicPr>
        <p:blipFill>
          <a:blip r:embed="rId2"/>
          <a:stretch>
            <a:fillRect/>
          </a:stretch>
        </p:blipFill>
        <p:spPr>
          <a:xfrm>
            <a:off x="8545585" y="3429000"/>
            <a:ext cx="3081360" cy="3429000"/>
          </a:xfrm>
          <a:prstGeom prst="rect">
            <a:avLst/>
          </a:prstGeom>
        </p:spPr>
      </p:pic>
      <p:pic>
        <p:nvPicPr>
          <p:cNvPr id="5" name="Picture 4">
            <a:extLst>
              <a:ext uri="{FF2B5EF4-FFF2-40B4-BE49-F238E27FC236}">
                <a16:creationId xmlns:a16="http://schemas.microsoft.com/office/drawing/2014/main" id="{FF02D292-62CB-4AF8-9741-A652DED33445}"/>
              </a:ext>
            </a:extLst>
          </p:cNvPr>
          <p:cNvPicPr>
            <a:picLocks noChangeAspect="1"/>
          </p:cNvPicPr>
          <p:nvPr/>
        </p:nvPicPr>
        <p:blipFill>
          <a:blip r:embed="rId3"/>
          <a:stretch>
            <a:fillRect/>
          </a:stretch>
        </p:blipFill>
        <p:spPr>
          <a:xfrm>
            <a:off x="4393034" y="3353499"/>
            <a:ext cx="3235721" cy="3429000"/>
          </a:xfrm>
          <a:prstGeom prst="rect">
            <a:avLst/>
          </a:prstGeom>
        </p:spPr>
      </p:pic>
    </p:spTree>
    <p:extLst>
      <p:ext uri="{BB962C8B-B14F-4D97-AF65-F5344CB8AC3E}">
        <p14:creationId xmlns:p14="http://schemas.microsoft.com/office/powerpoint/2010/main" val="1333084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E9173-AD35-4130-894F-12B70C695947}"/>
              </a:ext>
            </a:extLst>
          </p:cNvPr>
          <p:cNvSpPr>
            <a:spLocks noGrp="1"/>
          </p:cNvSpPr>
          <p:nvPr>
            <p:ph type="title"/>
          </p:nvPr>
        </p:nvSpPr>
        <p:spPr/>
        <p:txBody>
          <a:bodyPr/>
          <a:lstStyle/>
          <a:p>
            <a:r>
              <a:rPr lang="en-GB" dirty="0"/>
              <a:t>Example</a:t>
            </a:r>
          </a:p>
        </p:txBody>
      </p:sp>
      <p:sp>
        <p:nvSpPr>
          <p:cNvPr id="3" name="Content Placeholder 2">
            <a:extLst>
              <a:ext uri="{FF2B5EF4-FFF2-40B4-BE49-F238E27FC236}">
                <a16:creationId xmlns:a16="http://schemas.microsoft.com/office/drawing/2014/main" id="{EE8E0E23-0D5B-4983-BC0F-1724D7026AB7}"/>
              </a:ext>
            </a:extLst>
          </p:cNvPr>
          <p:cNvSpPr>
            <a:spLocks noGrp="1"/>
          </p:cNvSpPr>
          <p:nvPr>
            <p:ph idx="1"/>
          </p:nvPr>
        </p:nvSpPr>
        <p:spPr/>
        <p:txBody>
          <a:bodyPr/>
          <a:lstStyle/>
          <a:p>
            <a:r>
              <a:rPr lang="en-GB" dirty="0"/>
              <a:t>Grammar</a:t>
            </a:r>
          </a:p>
          <a:p>
            <a:pPr lvl="1"/>
            <a:r>
              <a:rPr lang="en-GB" dirty="0" err="1"/>
              <a:t>bExp</a:t>
            </a:r>
            <a:r>
              <a:rPr lang="en-GB" dirty="0"/>
              <a:t> → </a:t>
            </a:r>
            <a:r>
              <a:rPr lang="en-GB" dirty="0" err="1"/>
              <a:t>bExp</a:t>
            </a:r>
            <a:r>
              <a:rPr lang="en-GB" dirty="0"/>
              <a:t> or </a:t>
            </a:r>
            <a:r>
              <a:rPr lang="en-GB" dirty="0" err="1"/>
              <a:t>bExp</a:t>
            </a:r>
            <a:r>
              <a:rPr lang="en-GB" dirty="0"/>
              <a:t> | </a:t>
            </a:r>
            <a:r>
              <a:rPr lang="en-GB" dirty="0" err="1"/>
              <a:t>bExp</a:t>
            </a:r>
            <a:r>
              <a:rPr lang="en-GB" dirty="0"/>
              <a:t> and </a:t>
            </a:r>
            <a:r>
              <a:rPr lang="en-GB" dirty="0" err="1"/>
              <a:t>bExp</a:t>
            </a:r>
            <a:r>
              <a:rPr lang="en-GB" dirty="0"/>
              <a:t> | not </a:t>
            </a:r>
            <a:r>
              <a:rPr lang="en-GB" dirty="0" err="1"/>
              <a:t>bExp</a:t>
            </a:r>
            <a:r>
              <a:rPr lang="en-GB" dirty="0"/>
              <a:t> | true  | false</a:t>
            </a:r>
          </a:p>
          <a:p>
            <a:r>
              <a:rPr lang="en-GB" dirty="0"/>
              <a:t>Is this an ambiguous grammar?</a:t>
            </a:r>
          </a:p>
          <a:p>
            <a:pPr lvl="1"/>
            <a:endParaRPr lang="en-GB" dirty="0"/>
          </a:p>
        </p:txBody>
      </p:sp>
    </p:spTree>
    <p:extLst>
      <p:ext uri="{BB962C8B-B14F-4D97-AF65-F5344CB8AC3E}">
        <p14:creationId xmlns:p14="http://schemas.microsoft.com/office/powerpoint/2010/main" val="1717260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155BB-D7CF-48A3-8045-D3DBE3902CC2}"/>
              </a:ext>
            </a:extLst>
          </p:cNvPr>
          <p:cNvSpPr>
            <a:spLocks noGrp="1"/>
          </p:cNvSpPr>
          <p:nvPr>
            <p:ph type="title"/>
          </p:nvPr>
        </p:nvSpPr>
        <p:spPr/>
        <p:txBody>
          <a:bodyPr/>
          <a:lstStyle/>
          <a:p>
            <a:r>
              <a:rPr lang="en-GB" dirty="0"/>
              <a:t>Parser</a:t>
            </a:r>
          </a:p>
        </p:txBody>
      </p:sp>
      <p:sp>
        <p:nvSpPr>
          <p:cNvPr id="3" name="Content Placeholder 2">
            <a:extLst>
              <a:ext uri="{FF2B5EF4-FFF2-40B4-BE49-F238E27FC236}">
                <a16:creationId xmlns:a16="http://schemas.microsoft.com/office/drawing/2014/main" id="{94118B6B-8AA9-422F-A343-0CCF4B8F82B8}"/>
              </a:ext>
            </a:extLst>
          </p:cNvPr>
          <p:cNvSpPr>
            <a:spLocks noGrp="1"/>
          </p:cNvSpPr>
          <p:nvPr>
            <p:ph idx="1"/>
          </p:nvPr>
        </p:nvSpPr>
        <p:spPr>
          <a:xfrm>
            <a:off x="838200" y="1645773"/>
            <a:ext cx="10515600" cy="4847102"/>
          </a:xfrm>
        </p:spPr>
        <p:txBody>
          <a:bodyPr/>
          <a:lstStyle/>
          <a:p>
            <a:r>
              <a:rPr lang="en-GB" dirty="0"/>
              <a:t>What is the role of parser?</a:t>
            </a:r>
          </a:p>
          <a:p>
            <a:pPr lvl="1"/>
            <a:r>
              <a:rPr lang="en-US" dirty="0"/>
              <a:t>P</a:t>
            </a:r>
            <a:r>
              <a:rPr lang="en-GB" dirty="0" err="1"/>
              <a:t>arser</a:t>
            </a:r>
            <a:r>
              <a:rPr lang="en-GB" dirty="0"/>
              <a:t> obtains a string of tokens from the lexical analyser and verifies that the string of token names can be generated by the source language.</a:t>
            </a:r>
          </a:p>
          <a:p>
            <a:pPr lvl="1"/>
            <a:endParaRPr lang="en-GB" dirty="0"/>
          </a:p>
        </p:txBody>
      </p:sp>
      <p:pic>
        <p:nvPicPr>
          <p:cNvPr id="4" name="Picture 3">
            <a:extLst>
              <a:ext uri="{FF2B5EF4-FFF2-40B4-BE49-F238E27FC236}">
                <a16:creationId xmlns:a16="http://schemas.microsoft.com/office/drawing/2014/main" id="{16B498BF-A86C-4DCE-9DC7-DBFD8752D59A}"/>
              </a:ext>
            </a:extLst>
          </p:cNvPr>
          <p:cNvPicPr>
            <a:picLocks noChangeAspect="1"/>
          </p:cNvPicPr>
          <p:nvPr/>
        </p:nvPicPr>
        <p:blipFill>
          <a:blip r:embed="rId2"/>
          <a:stretch>
            <a:fillRect/>
          </a:stretch>
        </p:blipFill>
        <p:spPr>
          <a:xfrm>
            <a:off x="1752520" y="2971336"/>
            <a:ext cx="8064617" cy="3375251"/>
          </a:xfrm>
          <a:prstGeom prst="rect">
            <a:avLst/>
          </a:prstGeom>
        </p:spPr>
      </p:pic>
    </p:spTree>
    <p:extLst>
      <p:ext uri="{BB962C8B-B14F-4D97-AF65-F5344CB8AC3E}">
        <p14:creationId xmlns:p14="http://schemas.microsoft.com/office/powerpoint/2010/main" val="2433093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EF3CE-6D0A-482F-8DC5-570DD9B86BF7}"/>
              </a:ext>
            </a:extLst>
          </p:cNvPr>
          <p:cNvSpPr>
            <a:spLocks noGrp="1"/>
          </p:cNvSpPr>
          <p:nvPr>
            <p:ph type="title"/>
          </p:nvPr>
        </p:nvSpPr>
        <p:spPr/>
        <p:txBody>
          <a:bodyPr/>
          <a:lstStyle/>
          <a:p>
            <a:r>
              <a:rPr lang="en-GB" dirty="0"/>
              <a:t>Solution</a:t>
            </a:r>
          </a:p>
        </p:txBody>
      </p:sp>
      <p:sp>
        <p:nvSpPr>
          <p:cNvPr id="3" name="Content Placeholder 2">
            <a:extLst>
              <a:ext uri="{FF2B5EF4-FFF2-40B4-BE49-F238E27FC236}">
                <a16:creationId xmlns:a16="http://schemas.microsoft.com/office/drawing/2014/main" id="{3C0A1718-8A02-49EB-8314-B2E570910DB9}"/>
              </a:ext>
            </a:extLst>
          </p:cNvPr>
          <p:cNvSpPr>
            <a:spLocks noGrp="1"/>
          </p:cNvSpPr>
          <p:nvPr>
            <p:ph idx="1"/>
          </p:nvPr>
        </p:nvSpPr>
        <p:spPr/>
        <p:txBody>
          <a:bodyPr/>
          <a:lstStyle/>
          <a:p>
            <a:r>
              <a:rPr lang="en-GB" dirty="0" err="1"/>
              <a:t>Redifine</a:t>
            </a:r>
            <a:r>
              <a:rPr lang="en-GB" dirty="0"/>
              <a:t> the </a:t>
            </a:r>
            <a:r>
              <a:rPr lang="en-GB" dirty="0" err="1"/>
              <a:t>grammer</a:t>
            </a:r>
            <a:endParaRPr lang="en-GB" dirty="0"/>
          </a:p>
          <a:p>
            <a:pPr lvl="1"/>
            <a:r>
              <a:rPr lang="en-GB" dirty="0" err="1"/>
              <a:t>bExp</a:t>
            </a:r>
            <a:r>
              <a:rPr lang="en-GB" dirty="0"/>
              <a:t> → </a:t>
            </a:r>
            <a:r>
              <a:rPr lang="en-GB" dirty="0" err="1"/>
              <a:t>bExp</a:t>
            </a:r>
            <a:r>
              <a:rPr lang="en-GB" dirty="0"/>
              <a:t> or F | F</a:t>
            </a:r>
          </a:p>
          <a:p>
            <a:pPr lvl="1"/>
            <a:r>
              <a:rPr lang="en-GB" dirty="0"/>
              <a:t>F → F and G | G</a:t>
            </a:r>
          </a:p>
          <a:p>
            <a:pPr lvl="1"/>
            <a:r>
              <a:rPr lang="en-GB" dirty="0"/>
              <a:t>G → Not G | True | False</a:t>
            </a:r>
          </a:p>
        </p:txBody>
      </p:sp>
    </p:spTree>
    <p:extLst>
      <p:ext uri="{BB962C8B-B14F-4D97-AF65-F5344CB8AC3E}">
        <p14:creationId xmlns:p14="http://schemas.microsoft.com/office/powerpoint/2010/main" val="12060515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01E9D-974B-4123-B9E5-6FFEB3D89E28}"/>
              </a:ext>
            </a:extLst>
          </p:cNvPr>
          <p:cNvSpPr>
            <a:spLocks noGrp="1"/>
          </p:cNvSpPr>
          <p:nvPr>
            <p:ph type="title"/>
          </p:nvPr>
        </p:nvSpPr>
        <p:spPr/>
        <p:txBody>
          <a:bodyPr/>
          <a:lstStyle/>
          <a:p>
            <a:r>
              <a:rPr lang="en-GB" dirty="0"/>
              <a:t>Example</a:t>
            </a:r>
          </a:p>
        </p:txBody>
      </p:sp>
      <p:sp>
        <p:nvSpPr>
          <p:cNvPr id="3" name="Content Placeholder 2">
            <a:extLst>
              <a:ext uri="{FF2B5EF4-FFF2-40B4-BE49-F238E27FC236}">
                <a16:creationId xmlns:a16="http://schemas.microsoft.com/office/drawing/2014/main" id="{8B3E51F0-AD96-4F5C-BCCE-598E695E7959}"/>
              </a:ext>
            </a:extLst>
          </p:cNvPr>
          <p:cNvSpPr>
            <a:spLocks noGrp="1"/>
          </p:cNvSpPr>
          <p:nvPr>
            <p:ph idx="1"/>
          </p:nvPr>
        </p:nvSpPr>
        <p:spPr/>
        <p:txBody>
          <a:bodyPr/>
          <a:lstStyle/>
          <a:p>
            <a:r>
              <a:rPr lang="en-GB" dirty="0"/>
              <a:t>Is the following grammar ambiguous? if yes, find another grammar that is unambiguous</a:t>
            </a:r>
          </a:p>
          <a:p>
            <a:pPr lvl="1"/>
            <a:r>
              <a:rPr lang="en-GB" dirty="0"/>
              <a:t>E → E + E  | E * E | E ^ E | id</a:t>
            </a:r>
          </a:p>
        </p:txBody>
      </p:sp>
    </p:spTree>
    <p:extLst>
      <p:ext uri="{BB962C8B-B14F-4D97-AF65-F5344CB8AC3E}">
        <p14:creationId xmlns:p14="http://schemas.microsoft.com/office/powerpoint/2010/main" val="32503109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CA676-F24F-439B-B2F6-7B3814AD7AFF}"/>
              </a:ext>
            </a:extLst>
          </p:cNvPr>
          <p:cNvSpPr>
            <a:spLocks noGrp="1"/>
          </p:cNvSpPr>
          <p:nvPr>
            <p:ph type="title"/>
          </p:nvPr>
        </p:nvSpPr>
        <p:spPr/>
        <p:txBody>
          <a:bodyPr/>
          <a:lstStyle/>
          <a:p>
            <a:r>
              <a:rPr lang="en-GB" dirty="0"/>
              <a:t>Solution</a:t>
            </a:r>
          </a:p>
        </p:txBody>
      </p:sp>
      <p:sp>
        <p:nvSpPr>
          <p:cNvPr id="3" name="Content Placeholder 2">
            <a:extLst>
              <a:ext uri="{FF2B5EF4-FFF2-40B4-BE49-F238E27FC236}">
                <a16:creationId xmlns:a16="http://schemas.microsoft.com/office/drawing/2014/main" id="{D01C83DC-245E-4E07-9BFA-55C845236CBE}"/>
              </a:ext>
            </a:extLst>
          </p:cNvPr>
          <p:cNvSpPr>
            <a:spLocks noGrp="1"/>
          </p:cNvSpPr>
          <p:nvPr>
            <p:ph idx="1"/>
          </p:nvPr>
        </p:nvSpPr>
        <p:spPr/>
        <p:txBody>
          <a:bodyPr/>
          <a:lstStyle/>
          <a:p>
            <a:r>
              <a:rPr lang="en-GB" dirty="0"/>
              <a:t>E → E + T | T</a:t>
            </a:r>
          </a:p>
          <a:p>
            <a:r>
              <a:rPr lang="en-GB" dirty="0"/>
              <a:t>T → T * F | F</a:t>
            </a:r>
          </a:p>
          <a:p>
            <a:r>
              <a:rPr lang="en-GB" dirty="0"/>
              <a:t>F → F ^ G | G</a:t>
            </a:r>
          </a:p>
          <a:p>
            <a:r>
              <a:rPr lang="en-GB" dirty="0"/>
              <a:t>G → id</a:t>
            </a:r>
          </a:p>
        </p:txBody>
      </p:sp>
    </p:spTree>
    <p:extLst>
      <p:ext uri="{BB962C8B-B14F-4D97-AF65-F5344CB8AC3E}">
        <p14:creationId xmlns:p14="http://schemas.microsoft.com/office/powerpoint/2010/main" val="25187842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054A9-A3CD-41D2-979D-774D30B22940}"/>
              </a:ext>
            </a:extLst>
          </p:cNvPr>
          <p:cNvSpPr>
            <a:spLocks noGrp="1"/>
          </p:cNvSpPr>
          <p:nvPr>
            <p:ph type="title"/>
          </p:nvPr>
        </p:nvSpPr>
        <p:spPr/>
        <p:txBody>
          <a:bodyPr/>
          <a:lstStyle/>
          <a:p>
            <a:r>
              <a:rPr lang="en-GB" dirty="0"/>
              <a:t>Left recursion</a:t>
            </a:r>
          </a:p>
        </p:txBody>
      </p:sp>
      <p:sp>
        <p:nvSpPr>
          <p:cNvPr id="3" name="Content Placeholder 2">
            <a:extLst>
              <a:ext uri="{FF2B5EF4-FFF2-40B4-BE49-F238E27FC236}">
                <a16:creationId xmlns:a16="http://schemas.microsoft.com/office/drawing/2014/main" id="{0DC11218-6884-4B8C-91E3-2C8A30826D75}"/>
              </a:ext>
            </a:extLst>
          </p:cNvPr>
          <p:cNvSpPr>
            <a:spLocks noGrp="1"/>
          </p:cNvSpPr>
          <p:nvPr>
            <p:ph idx="1"/>
          </p:nvPr>
        </p:nvSpPr>
        <p:spPr/>
        <p:txBody>
          <a:bodyPr/>
          <a:lstStyle/>
          <a:p>
            <a:r>
              <a:rPr lang="en-GB" dirty="0"/>
              <a:t>A grammar becomes left-recursive if it has any non-terminal ‘A’ whose derivation contains ‘A’ itself as the left-most symbol</a:t>
            </a:r>
          </a:p>
          <a:p>
            <a:r>
              <a:rPr lang="en-GB" dirty="0"/>
              <a:t>A=&gt; A</a:t>
            </a:r>
            <a:r>
              <a:rPr lang="el-GR" b="1" dirty="0"/>
              <a:t>α | β</a:t>
            </a:r>
            <a:r>
              <a:rPr lang="el-GR" dirty="0"/>
              <a:t> </a:t>
            </a:r>
            <a:endParaRPr lang="en-GB" dirty="0"/>
          </a:p>
          <a:p>
            <a:r>
              <a:rPr lang="en-GB" dirty="0"/>
              <a:t>Disadvantage of left recursion is that it will create an infinite loop in a top down parser. </a:t>
            </a:r>
          </a:p>
          <a:p>
            <a:r>
              <a:rPr lang="en-GB" dirty="0"/>
              <a:t>Solution </a:t>
            </a:r>
          </a:p>
          <a:p>
            <a:pPr lvl="1"/>
            <a:r>
              <a:rPr lang="pt-BR" b="1" dirty="0">
                <a:solidFill>
                  <a:srgbClr val="000000"/>
                </a:solidFill>
                <a:latin typeface="Tw Cen MT" panose="020B0602020104020603" pitchFamily="34" charset="0"/>
              </a:rPr>
              <a:t>A =&gt; </a:t>
            </a:r>
            <a:r>
              <a:rPr lang="pt-BR" b="1" dirty="0">
                <a:solidFill>
                  <a:srgbClr val="000000"/>
                </a:solidFill>
                <a:latin typeface="Calibri" panose="020F0502020204030204" pitchFamily="34" charset="0"/>
              </a:rPr>
              <a:t>β</a:t>
            </a:r>
            <a:r>
              <a:rPr lang="pt-BR" b="1" dirty="0">
                <a:solidFill>
                  <a:srgbClr val="000000"/>
                </a:solidFill>
                <a:latin typeface="Tw Cen MT" panose="020B0602020104020603" pitchFamily="34" charset="0"/>
              </a:rPr>
              <a:t>A’</a:t>
            </a:r>
          </a:p>
          <a:p>
            <a:pPr lvl="1"/>
            <a:r>
              <a:rPr lang="pt-BR" b="1" dirty="0">
                <a:solidFill>
                  <a:srgbClr val="000000"/>
                </a:solidFill>
                <a:latin typeface="Tw Cen MT" panose="020B0602020104020603" pitchFamily="34" charset="0"/>
              </a:rPr>
              <a:t>A’ =&gt; </a:t>
            </a:r>
            <a:r>
              <a:rPr lang="pt-BR" b="1" dirty="0">
                <a:solidFill>
                  <a:srgbClr val="000000"/>
                </a:solidFill>
                <a:latin typeface="Calibri" panose="020F0502020204030204" pitchFamily="34" charset="0"/>
              </a:rPr>
              <a:t>α</a:t>
            </a:r>
            <a:r>
              <a:rPr lang="pt-BR" b="1" dirty="0">
                <a:solidFill>
                  <a:srgbClr val="000000"/>
                </a:solidFill>
                <a:latin typeface="Tw Cen MT" panose="020B0602020104020603" pitchFamily="34" charset="0"/>
              </a:rPr>
              <a:t>A’ | </a:t>
            </a:r>
            <a:r>
              <a:rPr lang="pt-BR" b="1" dirty="0">
                <a:solidFill>
                  <a:srgbClr val="000000"/>
                </a:solidFill>
                <a:latin typeface="Calibri" panose="020F0502020204030204" pitchFamily="34" charset="0"/>
              </a:rPr>
              <a:t>ε</a:t>
            </a:r>
            <a:r>
              <a:rPr lang="pt-BR" dirty="0"/>
              <a:t> </a:t>
            </a:r>
            <a:br>
              <a:rPr lang="pt-BR" dirty="0"/>
            </a:br>
            <a:endParaRPr lang="en-GB" dirty="0"/>
          </a:p>
        </p:txBody>
      </p:sp>
    </p:spTree>
    <p:extLst>
      <p:ext uri="{BB962C8B-B14F-4D97-AF65-F5344CB8AC3E}">
        <p14:creationId xmlns:p14="http://schemas.microsoft.com/office/powerpoint/2010/main" val="38341802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A9A49-5E57-455C-BD51-724ECC4D8308}"/>
              </a:ext>
            </a:extLst>
          </p:cNvPr>
          <p:cNvSpPr>
            <a:spLocks noGrp="1"/>
          </p:cNvSpPr>
          <p:nvPr>
            <p:ph type="title"/>
          </p:nvPr>
        </p:nvSpPr>
        <p:spPr/>
        <p:txBody>
          <a:bodyPr/>
          <a:lstStyle/>
          <a:p>
            <a:r>
              <a:rPr lang="en-GB" dirty="0"/>
              <a:t>Left Factoring</a:t>
            </a:r>
          </a:p>
        </p:txBody>
      </p:sp>
      <p:sp>
        <p:nvSpPr>
          <p:cNvPr id="3" name="Content Placeholder 2">
            <a:extLst>
              <a:ext uri="{FF2B5EF4-FFF2-40B4-BE49-F238E27FC236}">
                <a16:creationId xmlns:a16="http://schemas.microsoft.com/office/drawing/2014/main" id="{ED9B39C8-4B94-4D74-8A9A-3DC24C61BA55}"/>
              </a:ext>
            </a:extLst>
          </p:cNvPr>
          <p:cNvSpPr>
            <a:spLocks noGrp="1"/>
          </p:cNvSpPr>
          <p:nvPr>
            <p:ph idx="1"/>
          </p:nvPr>
        </p:nvSpPr>
        <p:spPr/>
        <p:txBody>
          <a:bodyPr/>
          <a:lstStyle/>
          <a:p>
            <a:r>
              <a:rPr lang="en-GB" dirty="0"/>
              <a:t>If more than one grammar production rules has a common prefix string, then the parser cannot make a choice as to which of the production it should take to parse the string</a:t>
            </a:r>
          </a:p>
          <a:p>
            <a:r>
              <a:rPr lang="en-GB" dirty="0"/>
              <a:t>A ⟹ </a:t>
            </a:r>
            <a:r>
              <a:rPr lang="el-GR" dirty="0"/>
              <a:t>αβ | α𝜸 | …</a:t>
            </a:r>
            <a:endParaRPr lang="en-GB" dirty="0"/>
          </a:p>
          <a:p>
            <a:r>
              <a:rPr lang="en-GB" dirty="0"/>
              <a:t>Solution</a:t>
            </a:r>
          </a:p>
          <a:p>
            <a:r>
              <a:rPr lang="pt-BR" dirty="0"/>
              <a:t>A =&gt; αA’ </a:t>
            </a:r>
          </a:p>
          <a:p>
            <a:r>
              <a:rPr lang="pt-BR" dirty="0"/>
              <a:t>A’=&gt; β | 𝜸 | …</a:t>
            </a:r>
            <a:endParaRPr lang="en-GB" dirty="0"/>
          </a:p>
        </p:txBody>
      </p:sp>
    </p:spTree>
    <p:extLst>
      <p:ext uri="{BB962C8B-B14F-4D97-AF65-F5344CB8AC3E}">
        <p14:creationId xmlns:p14="http://schemas.microsoft.com/office/powerpoint/2010/main" val="4094520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45A99-B718-4900-8183-61FFF23395EA}"/>
              </a:ext>
            </a:extLst>
          </p:cNvPr>
          <p:cNvSpPr>
            <a:spLocks noGrp="1"/>
          </p:cNvSpPr>
          <p:nvPr>
            <p:ph type="title"/>
          </p:nvPr>
        </p:nvSpPr>
        <p:spPr/>
        <p:txBody>
          <a:bodyPr/>
          <a:lstStyle/>
          <a:p>
            <a:r>
              <a:rPr lang="en-GB" dirty="0"/>
              <a:t>First set</a:t>
            </a:r>
          </a:p>
        </p:txBody>
      </p:sp>
      <p:sp>
        <p:nvSpPr>
          <p:cNvPr id="3" name="Content Placeholder 2">
            <a:extLst>
              <a:ext uri="{FF2B5EF4-FFF2-40B4-BE49-F238E27FC236}">
                <a16:creationId xmlns:a16="http://schemas.microsoft.com/office/drawing/2014/main" id="{AEB32323-24F1-43C2-9B08-D5D481FF7051}"/>
              </a:ext>
            </a:extLst>
          </p:cNvPr>
          <p:cNvSpPr>
            <a:spLocks noGrp="1"/>
          </p:cNvSpPr>
          <p:nvPr>
            <p:ph idx="1"/>
          </p:nvPr>
        </p:nvSpPr>
        <p:spPr/>
        <p:txBody>
          <a:bodyPr>
            <a:normAutofit/>
          </a:bodyPr>
          <a:lstStyle/>
          <a:p>
            <a:r>
              <a:rPr lang="en-GB" dirty="0"/>
              <a:t>An important part of parser table construction.</a:t>
            </a:r>
          </a:p>
          <a:p>
            <a:r>
              <a:rPr lang="en-GB" dirty="0"/>
              <a:t>Helps to know what terminal symbol is derived in the first position by a non-terminal.</a:t>
            </a:r>
          </a:p>
        </p:txBody>
      </p:sp>
    </p:spTree>
    <p:extLst>
      <p:ext uri="{BB962C8B-B14F-4D97-AF65-F5344CB8AC3E}">
        <p14:creationId xmlns:p14="http://schemas.microsoft.com/office/powerpoint/2010/main" val="33737269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D4396-595D-4E69-8132-2DCD3392D016}"/>
              </a:ext>
            </a:extLst>
          </p:cNvPr>
          <p:cNvSpPr>
            <a:spLocks noGrp="1"/>
          </p:cNvSpPr>
          <p:nvPr>
            <p:ph type="title"/>
          </p:nvPr>
        </p:nvSpPr>
        <p:spPr/>
        <p:txBody>
          <a:bodyPr/>
          <a:lstStyle/>
          <a:p>
            <a:r>
              <a:rPr lang="en-GB" dirty="0"/>
              <a:t>Follow set</a:t>
            </a:r>
          </a:p>
        </p:txBody>
      </p:sp>
      <p:sp>
        <p:nvSpPr>
          <p:cNvPr id="3" name="Content Placeholder 2">
            <a:extLst>
              <a:ext uri="{FF2B5EF4-FFF2-40B4-BE49-F238E27FC236}">
                <a16:creationId xmlns:a16="http://schemas.microsoft.com/office/drawing/2014/main" id="{FCBBF4A9-F8F9-47FB-9611-6158C5780843}"/>
              </a:ext>
            </a:extLst>
          </p:cNvPr>
          <p:cNvSpPr>
            <a:spLocks noGrp="1"/>
          </p:cNvSpPr>
          <p:nvPr>
            <p:ph idx="1"/>
          </p:nvPr>
        </p:nvSpPr>
        <p:spPr/>
        <p:txBody>
          <a:bodyPr/>
          <a:lstStyle/>
          <a:p>
            <a:pPr lvl="1"/>
            <a:r>
              <a:rPr lang="en-GB" dirty="0"/>
              <a:t>What terminal symbol immediately follows a non-terminal in production rules</a:t>
            </a:r>
          </a:p>
          <a:p>
            <a:pPr lvl="1"/>
            <a:r>
              <a:rPr lang="en-GB" dirty="0"/>
              <a:t>Rules</a:t>
            </a:r>
          </a:p>
          <a:p>
            <a:pPr lvl="2"/>
            <a:r>
              <a:rPr lang="en-GB" dirty="0"/>
              <a:t>If S is a start symbol, then FOLLOW(S) = $</a:t>
            </a:r>
          </a:p>
          <a:p>
            <a:pPr lvl="2"/>
            <a:r>
              <a:rPr lang="en-GB" dirty="0"/>
              <a:t>If a is a non-terminal and has a production α → AB, then FIRST(B) is in FOLLOW(A) except ℇ.</a:t>
            </a:r>
          </a:p>
          <a:p>
            <a:pPr lvl="2"/>
            <a:r>
              <a:rPr lang="en-GB" dirty="0"/>
              <a:t>if α is a non-terminal and has a production α → AB, where B → ℇ, then FOLLOW(A) is in FOLLOW(α).</a:t>
            </a:r>
          </a:p>
        </p:txBody>
      </p:sp>
    </p:spTree>
    <p:extLst>
      <p:ext uri="{BB962C8B-B14F-4D97-AF65-F5344CB8AC3E}">
        <p14:creationId xmlns:p14="http://schemas.microsoft.com/office/powerpoint/2010/main" val="35589232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25695-8BC7-4C1F-8146-2825C426FA13}"/>
              </a:ext>
            </a:extLst>
          </p:cNvPr>
          <p:cNvSpPr>
            <a:spLocks noGrp="1"/>
          </p:cNvSpPr>
          <p:nvPr>
            <p:ph type="title"/>
          </p:nvPr>
        </p:nvSpPr>
        <p:spPr/>
        <p:txBody>
          <a:bodyPr/>
          <a:lstStyle/>
          <a:p>
            <a:r>
              <a:rPr lang="en-GB"/>
              <a:t>Example</a:t>
            </a:r>
            <a:endParaRPr lang="en-GB" dirty="0"/>
          </a:p>
        </p:txBody>
      </p:sp>
      <p:sp>
        <p:nvSpPr>
          <p:cNvPr id="3" name="Content Placeholder 2">
            <a:extLst>
              <a:ext uri="{FF2B5EF4-FFF2-40B4-BE49-F238E27FC236}">
                <a16:creationId xmlns:a16="http://schemas.microsoft.com/office/drawing/2014/main" id="{61BB972E-E94F-4E93-BFF8-5F1A15C95EC3}"/>
              </a:ext>
            </a:extLst>
          </p:cNvPr>
          <p:cNvSpPr>
            <a:spLocks noGrp="1"/>
          </p:cNvSpPr>
          <p:nvPr>
            <p:ph idx="1"/>
          </p:nvPr>
        </p:nvSpPr>
        <p:spPr/>
        <p:txBody>
          <a:bodyPr/>
          <a:lstStyle/>
          <a:p>
            <a:r>
              <a:rPr lang="en-GB" dirty="0"/>
              <a:t>Find the first set and follow set of the following grammars</a:t>
            </a:r>
          </a:p>
          <a:p>
            <a:pPr lvl="1"/>
            <a:r>
              <a:rPr lang="en-GB" dirty="0"/>
              <a:t>S=&gt; ACB/</a:t>
            </a:r>
            <a:r>
              <a:rPr lang="en-GB" dirty="0" err="1"/>
              <a:t>CbB</a:t>
            </a:r>
            <a:r>
              <a:rPr lang="en-GB" dirty="0"/>
              <a:t>/Ba</a:t>
            </a:r>
          </a:p>
          <a:p>
            <a:pPr lvl="1"/>
            <a:r>
              <a:rPr lang="en-GB" dirty="0"/>
              <a:t>A=&gt;da/BC</a:t>
            </a:r>
          </a:p>
          <a:p>
            <a:pPr lvl="1"/>
            <a:r>
              <a:rPr lang="en-GB" dirty="0"/>
              <a:t>B=&gt; g/e(epsilon)</a:t>
            </a:r>
          </a:p>
          <a:p>
            <a:pPr lvl="1"/>
            <a:r>
              <a:rPr lang="en-GB" dirty="0"/>
              <a:t>C=&gt;h/e(epsilon)</a:t>
            </a:r>
          </a:p>
          <a:p>
            <a:r>
              <a:rPr lang="en-GB" dirty="0"/>
              <a:t>Remove the left factoring of the following expression</a:t>
            </a:r>
          </a:p>
          <a:p>
            <a:pPr lvl="1"/>
            <a:r>
              <a:rPr lang="en-GB" dirty="0"/>
              <a:t>S=&gt; </a:t>
            </a:r>
            <a:r>
              <a:rPr lang="en-GB" dirty="0" err="1"/>
              <a:t>aSSbs</a:t>
            </a:r>
            <a:r>
              <a:rPr lang="en-GB" dirty="0"/>
              <a:t>/</a:t>
            </a:r>
            <a:r>
              <a:rPr lang="en-GB" dirty="0" err="1"/>
              <a:t>aSaSb</a:t>
            </a:r>
            <a:r>
              <a:rPr lang="en-GB" dirty="0"/>
              <a:t>/</a:t>
            </a:r>
            <a:r>
              <a:rPr lang="en-GB" dirty="0" err="1"/>
              <a:t>abb</a:t>
            </a:r>
            <a:r>
              <a:rPr lang="en-GB" dirty="0"/>
              <a:t>/b</a:t>
            </a:r>
          </a:p>
        </p:txBody>
      </p:sp>
    </p:spTree>
    <p:extLst>
      <p:ext uri="{BB962C8B-B14F-4D97-AF65-F5344CB8AC3E}">
        <p14:creationId xmlns:p14="http://schemas.microsoft.com/office/powerpoint/2010/main" val="32910863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C8078-0699-4383-895E-612B681E6A0E}"/>
              </a:ext>
            </a:extLst>
          </p:cNvPr>
          <p:cNvSpPr>
            <a:spLocks noGrp="1"/>
          </p:cNvSpPr>
          <p:nvPr>
            <p:ph type="title"/>
          </p:nvPr>
        </p:nvSpPr>
        <p:spPr/>
        <p:txBody>
          <a:bodyPr/>
          <a:lstStyle/>
          <a:p>
            <a:r>
              <a:rPr lang="en-GB" dirty="0"/>
              <a:t>Types of Parsing</a:t>
            </a:r>
          </a:p>
        </p:txBody>
      </p:sp>
      <p:sp>
        <p:nvSpPr>
          <p:cNvPr id="3" name="Content Placeholder 2">
            <a:extLst>
              <a:ext uri="{FF2B5EF4-FFF2-40B4-BE49-F238E27FC236}">
                <a16:creationId xmlns:a16="http://schemas.microsoft.com/office/drawing/2014/main" id="{3439BA41-C9BE-4D20-B14E-3F0E10C2F763}"/>
              </a:ext>
            </a:extLst>
          </p:cNvPr>
          <p:cNvSpPr>
            <a:spLocks noGrp="1"/>
          </p:cNvSpPr>
          <p:nvPr>
            <p:ph idx="1"/>
          </p:nvPr>
        </p:nvSpPr>
        <p:spPr/>
        <p:txBody>
          <a:bodyPr/>
          <a:lstStyle/>
          <a:p>
            <a:r>
              <a:rPr lang="en-GB" dirty="0"/>
              <a:t>The way the production rules are implemented (derivation) divides parsing into two types: top-down parsing and bottom-up parsing.</a:t>
            </a:r>
          </a:p>
          <a:p>
            <a:endParaRPr lang="en-GB" dirty="0"/>
          </a:p>
        </p:txBody>
      </p:sp>
      <p:pic>
        <p:nvPicPr>
          <p:cNvPr id="4" name="Picture 3">
            <a:extLst>
              <a:ext uri="{FF2B5EF4-FFF2-40B4-BE49-F238E27FC236}">
                <a16:creationId xmlns:a16="http://schemas.microsoft.com/office/drawing/2014/main" id="{EB27AB1E-13AE-454B-8F50-03F340C258E3}"/>
              </a:ext>
            </a:extLst>
          </p:cNvPr>
          <p:cNvPicPr>
            <a:picLocks noChangeAspect="1"/>
          </p:cNvPicPr>
          <p:nvPr/>
        </p:nvPicPr>
        <p:blipFill>
          <a:blip r:embed="rId2"/>
          <a:stretch>
            <a:fillRect/>
          </a:stretch>
        </p:blipFill>
        <p:spPr>
          <a:xfrm>
            <a:off x="2441197" y="3346831"/>
            <a:ext cx="6487486" cy="3029870"/>
          </a:xfrm>
          <a:prstGeom prst="rect">
            <a:avLst/>
          </a:prstGeom>
        </p:spPr>
      </p:pic>
    </p:spTree>
    <p:extLst>
      <p:ext uri="{BB962C8B-B14F-4D97-AF65-F5344CB8AC3E}">
        <p14:creationId xmlns:p14="http://schemas.microsoft.com/office/powerpoint/2010/main" val="35220852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12439-159B-49DF-9E8C-9FC18084E3A9}"/>
              </a:ext>
            </a:extLst>
          </p:cNvPr>
          <p:cNvSpPr>
            <a:spLocks noGrp="1"/>
          </p:cNvSpPr>
          <p:nvPr>
            <p:ph type="title"/>
          </p:nvPr>
        </p:nvSpPr>
        <p:spPr/>
        <p:txBody>
          <a:bodyPr/>
          <a:lstStyle/>
          <a:p>
            <a:r>
              <a:rPr lang="en-GB" dirty="0"/>
              <a:t>Types of Top-down parsing</a:t>
            </a:r>
          </a:p>
        </p:txBody>
      </p:sp>
      <p:sp>
        <p:nvSpPr>
          <p:cNvPr id="5" name="Content Placeholder 4">
            <a:extLst>
              <a:ext uri="{FF2B5EF4-FFF2-40B4-BE49-F238E27FC236}">
                <a16:creationId xmlns:a16="http://schemas.microsoft.com/office/drawing/2014/main" id="{EA55CDC7-4106-48DC-8E47-AA12D6D8AF03}"/>
              </a:ext>
            </a:extLst>
          </p:cNvPr>
          <p:cNvSpPr>
            <a:spLocks noGrp="1"/>
          </p:cNvSpPr>
          <p:nvPr>
            <p:ph idx="1"/>
          </p:nvPr>
        </p:nvSpPr>
        <p:spPr/>
        <p:txBody>
          <a:bodyPr/>
          <a:lstStyle/>
          <a:p>
            <a:r>
              <a:rPr lang="en-GB" dirty="0"/>
              <a:t>The parse tree is constructed </a:t>
            </a:r>
          </a:p>
          <a:p>
            <a:pPr lvl="1"/>
            <a:r>
              <a:rPr lang="en-GB" dirty="0"/>
              <a:t>From the top</a:t>
            </a:r>
          </a:p>
          <a:p>
            <a:pPr lvl="1"/>
            <a:r>
              <a:rPr lang="en-GB" dirty="0"/>
              <a:t>From left to right</a:t>
            </a:r>
          </a:p>
          <a:p>
            <a:r>
              <a:rPr lang="en-GB" dirty="0"/>
              <a:t>Terminals are seen in order of </a:t>
            </a:r>
          </a:p>
          <a:p>
            <a:pPr marL="0" indent="0">
              <a:buNone/>
            </a:pPr>
            <a:r>
              <a:rPr lang="en-GB" dirty="0"/>
              <a:t>Of appearance in the token </a:t>
            </a:r>
          </a:p>
          <a:p>
            <a:pPr marL="0" indent="0">
              <a:buNone/>
            </a:pPr>
            <a:r>
              <a:rPr lang="en-GB" dirty="0"/>
              <a:t>stream</a:t>
            </a:r>
          </a:p>
        </p:txBody>
      </p:sp>
      <p:pic>
        <p:nvPicPr>
          <p:cNvPr id="6" name="Content Placeholder 3">
            <a:extLst>
              <a:ext uri="{FF2B5EF4-FFF2-40B4-BE49-F238E27FC236}">
                <a16:creationId xmlns:a16="http://schemas.microsoft.com/office/drawing/2014/main" id="{CCB01AC5-6355-4CCA-AA47-C2566772CC83}"/>
              </a:ext>
            </a:extLst>
          </p:cNvPr>
          <p:cNvPicPr>
            <a:picLocks noChangeAspect="1"/>
          </p:cNvPicPr>
          <p:nvPr/>
        </p:nvPicPr>
        <p:blipFill>
          <a:blip r:embed="rId2"/>
          <a:stretch>
            <a:fillRect/>
          </a:stretch>
        </p:blipFill>
        <p:spPr>
          <a:xfrm>
            <a:off x="5501248" y="1690688"/>
            <a:ext cx="5228271" cy="4506337"/>
          </a:xfrm>
          <a:prstGeom prst="rect">
            <a:avLst/>
          </a:prstGeom>
        </p:spPr>
      </p:pic>
    </p:spTree>
    <p:extLst>
      <p:ext uri="{BB962C8B-B14F-4D97-AF65-F5344CB8AC3E}">
        <p14:creationId xmlns:p14="http://schemas.microsoft.com/office/powerpoint/2010/main" val="195161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8997B-6FF4-47F2-AB5B-98DB63FDC3E5}"/>
              </a:ext>
            </a:extLst>
          </p:cNvPr>
          <p:cNvSpPr>
            <a:spLocks noGrp="1"/>
          </p:cNvSpPr>
          <p:nvPr>
            <p:ph type="title"/>
          </p:nvPr>
        </p:nvSpPr>
        <p:spPr/>
        <p:txBody>
          <a:bodyPr/>
          <a:lstStyle/>
          <a:p>
            <a:r>
              <a:rPr lang="en-GB" dirty="0"/>
              <a:t>Context Free Grammar </a:t>
            </a:r>
          </a:p>
        </p:txBody>
      </p:sp>
      <p:sp>
        <p:nvSpPr>
          <p:cNvPr id="3" name="Content Placeholder 2">
            <a:extLst>
              <a:ext uri="{FF2B5EF4-FFF2-40B4-BE49-F238E27FC236}">
                <a16:creationId xmlns:a16="http://schemas.microsoft.com/office/drawing/2014/main" id="{E2F8530E-C1E8-418B-84AF-FD67A84B1B3B}"/>
              </a:ext>
            </a:extLst>
          </p:cNvPr>
          <p:cNvSpPr>
            <a:spLocks noGrp="1"/>
          </p:cNvSpPr>
          <p:nvPr>
            <p:ph idx="1"/>
          </p:nvPr>
        </p:nvSpPr>
        <p:spPr/>
        <p:txBody>
          <a:bodyPr/>
          <a:lstStyle/>
          <a:p>
            <a:r>
              <a:rPr lang="en-GB" dirty="0"/>
              <a:t>Recursive regular expressions</a:t>
            </a:r>
          </a:p>
          <a:p>
            <a:r>
              <a:rPr lang="en-GB" dirty="0"/>
              <a:t>Regex for balanced braces is difficult</a:t>
            </a:r>
          </a:p>
          <a:p>
            <a:pPr lvl="1"/>
            <a:r>
              <a:rPr lang="en-GB" dirty="0"/>
              <a:t>{}</a:t>
            </a:r>
          </a:p>
          <a:p>
            <a:pPr lvl="1"/>
            <a:r>
              <a:rPr lang="en-GB" dirty="0"/>
              <a:t>{{}}</a:t>
            </a:r>
          </a:p>
          <a:p>
            <a:pPr lvl="1"/>
            <a:r>
              <a:rPr lang="en-GB" dirty="0"/>
              <a:t>{{{}}}</a:t>
            </a:r>
          </a:p>
          <a:p>
            <a:pPr lvl="1"/>
            <a:r>
              <a:rPr lang="en-GB" dirty="0"/>
              <a:t>…</a:t>
            </a:r>
          </a:p>
          <a:p>
            <a:r>
              <a:rPr lang="en-GB" dirty="0"/>
              <a:t>How can we represent the above forms?</a:t>
            </a:r>
          </a:p>
          <a:p>
            <a:pPr lvl="1"/>
            <a:r>
              <a:rPr lang="en-GB" dirty="0"/>
              <a:t>{*}*</a:t>
            </a:r>
          </a:p>
          <a:p>
            <a:pPr lvl="1"/>
            <a:r>
              <a:rPr lang="en-GB" dirty="0"/>
              <a:t>What is wrong with the above approach?</a:t>
            </a:r>
          </a:p>
        </p:txBody>
      </p:sp>
    </p:spTree>
    <p:extLst>
      <p:ext uri="{BB962C8B-B14F-4D97-AF65-F5344CB8AC3E}">
        <p14:creationId xmlns:p14="http://schemas.microsoft.com/office/powerpoint/2010/main" val="38087547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F37FE-5A8A-4553-936E-BEDAADDF28E6}"/>
              </a:ext>
            </a:extLst>
          </p:cNvPr>
          <p:cNvSpPr>
            <a:spLocks noGrp="1"/>
          </p:cNvSpPr>
          <p:nvPr>
            <p:ph type="title"/>
          </p:nvPr>
        </p:nvSpPr>
        <p:spPr/>
        <p:txBody>
          <a:bodyPr/>
          <a:lstStyle/>
          <a:p>
            <a:r>
              <a:rPr lang="en-GB" dirty="0"/>
              <a:t>Recursive descent parsing</a:t>
            </a:r>
          </a:p>
        </p:txBody>
      </p:sp>
      <p:sp>
        <p:nvSpPr>
          <p:cNvPr id="3" name="Content Placeholder 2">
            <a:extLst>
              <a:ext uri="{FF2B5EF4-FFF2-40B4-BE49-F238E27FC236}">
                <a16:creationId xmlns:a16="http://schemas.microsoft.com/office/drawing/2014/main" id="{97EA514E-D425-4510-8047-371094845B08}"/>
              </a:ext>
            </a:extLst>
          </p:cNvPr>
          <p:cNvSpPr>
            <a:spLocks noGrp="1"/>
          </p:cNvSpPr>
          <p:nvPr>
            <p:ph idx="1"/>
          </p:nvPr>
        </p:nvSpPr>
        <p:spPr/>
        <p:txBody>
          <a:bodyPr/>
          <a:lstStyle/>
          <a:p>
            <a:r>
              <a:rPr lang="en-GB" dirty="0"/>
              <a:t>It is called recursive, as it uses recursive procedures to process the input.</a:t>
            </a:r>
          </a:p>
          <a:p>
            <a:r>
              <a:rPr lang="en-GB" dirty="0"/>
              <a:t>Recursive descent parsing suffers from backtracking.</a:t>
            </a:r>
          </a:p>
          <a:p>
            <a:r>
              <a:rPr lang="en-GB" dirty="0"/>
              <a:t>If one derivation of a production fails, the syntax analyser restarts the process using different rules of same production</a:t>
            </a:r>
          </a:p>
          <a:p>
            <a:endParaRPr lang="en-GB" dirty="0"/>
          </a:p>
        </p:txBody>
      </p:sp>
    </p:spTree>
    <p:extLst>
      <p:ext uri="{BB962C8B-B14F-4D97-AF65-F5344CB8AC3E}">
        <p14:creationId xmlns:p14="http://schemas.microsoft.com/office/powerpoint/2010/main" val="33165786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C60A8-3367-48A3-A676-5AC968DE298B}"/>
              </a:ext>
            </a:extLst>
          </p:cNvPr>
          <p:cNvSpPr>
            <a:spLocks noGrp="1"/>
          </p:cNvSpPr>
          <p:nvPr>
            <p:ph type="title"/>
          </p:nvPr>
        </p:nvSpPr>
        <p:spPr/>
        <p:txBody>
          <a:bodyPr/>
          <a:lstStyle/>
          <a:p>
            <a:r>
              <a:rPr lang="en-GB" dirty="0"/>
              <a:t>Example</a:t>
            </a:r>
          </a:p>
        </p:txBody>
      </p:sp>
      <p:sp>
        <p:nvSpPr>
          <p:cNvPr id="3" name="Content Placeholder 2">
            <a:extLst>
              <a:ext uri="{FF2B5EF4-FFF2-40B4-BE49-F238E27FC236}">
                <a16:creationId xmlns:a16="http://schemas.microsoft.com/office/drawing/2014/main" id="{6E47CF6D-783D-4C8F-9504-8BB136EEBA9E}"/>
              </a:ext>
            </a:extLst>
          </p:cNvPr>
          <p:cNvSpPr>
            <a:spLocks noGrp="1"/>
          </p:cNvSpPr>
          <p:nvPr>
            <p:ph idx="1"/>
          </p:nvPr>
        </p:nvSpPr>
        <p:spPr/>
        <p:txBody>
          <a:bodyPr/>
          <a:lstStyle/>
          <a:p>
            <a:r>
              <a:rPr lang="en-GB" dirty="0"/>
              <a:t>Consider the grammar</a:t>
            </a:r>
          </a:p>
          <a:p>
            <a:pPr lvl="1"/>
            <a:r>
              <a:rPr lang="en-GB" dirty="0"/>
              <a:t>E-&gt; T| T + E</a:t>
            </a:r>
          </a:p>
          <a:p>
            <a:pPr lvl="1"/>
            <a:r>
              <a:rPr lang="en-GB" dirty="0"/>
              <a:t>T -&gt; int | int * T | (E)</a:t>
            </a:r>
          </a:p>
          <a:p>
            <a:r>
              <a:rPr lang="en-GB" dirty="0"/>
              <a:t>Token stream is: ( int )</a:t>
            </a:r>
          </a:p>
          <a:p>
            <a:r>
              <a:rPr lang="en-GB" dirty="0"/>
              <a:t>Start with top-level non-terminal E (start symbol</a:t>
            </a:r>
          </a:p>
          <a:p>
            <a:pPr lvl="1"/>
            <a:r>
              <a:rPr lang="en-GB" dirty="0"/>
              <a:t>Try the rules for E in order</a:t>
            </a:r>
          </a:p>
        </p:txBody>
      </p:sp>
    </p:spTree>
    <p:extLst>
      <p:ext uri="{BB962C8B-B14F-4D97-AF65-F5344CB8AC3E}">
        <p14:creationId xmlns:p14="http://schemas.microsoft.com/office/powerpoint/2010/main" val="36690828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F2BC8-C180-49A1-A74B-5AE4D591DF89}"/>
              </a:ext>
            </a:extLst>
          </p:cNvPr>
          <p:cNvSpPr>
            <a:spLocks noGrp="1"/>
          </p:cNvSpPr>
          <p:nvPr>
            <p:ph type="title"/>
          </p:nvPr>
        </p:nvSpPr>
        <p:spPr/>
        <p:txBody>
          <a:bodyPr/>
          <a:lstStyle/>
          <a:p>
            <a:r>
              <a:rPr lang="en-GB" dirty="0"/>
              <a:t>Recursive descent parsing</a:t>
            </a:r>
          </a:p>
        </p:txBody>
      </p:sp>
      <p:pic>
        <p:nvPicPr>
          <p:cNvPr id="4" name="Content Placeholder 3">
            <a:extLst>
              <a:ext uri="{FF2B5EF4-FFF2-40B4-BE49-F238E27FC236}">
                <a16:creationId xmlns:a16="http://schemas.microsoft.com/office/drawing/2014/main" id="{5091475D-B9A5-44D9-8DB7-100E2DB08E1B}"/>
              </a:ext>
            </a:extLst>
          </p:cNvPr>
          <p:cNvPicPr>
            <a:picLocks noGrp="1" noChangeAspect="1"/>
          </p:cNvPicPr>
          <p:nvPr>
            <p:ph idx="1"/>
          </p:nvPr>
        </p:nvPicPr>
        <p:blipFill>
          <a:blip r:embed="rId2"/>
          <a:stretch>
            <a:fillRect/>
          </a:stretch>
        </p:blipFill>
        <p:spPr>
          <a:xfrm>
            <a:off x="2497903" y="1825625"/>
            <a:ext cx="7196194" cy="4351338"/>
          </a:xfrm>
          <a:prstGeom prst="rect">
            <a:avLst/>
          </a:prstGeom>
        </p:spPr>
      </p:pic>
    </p:spTree>
    <p:extLst>
      <p:ext uri="{BB962C8B-B14F-4D97-AF65-F5344CB8AC3E}">
        <p14:creationId xmlns:p14="http://schemas.microsoft.com/office/powerpoint/2010/main" val="32467715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7FCB2-ED73-433D-AF8B-206BE40D1417}"/>
              </a:ext>
            </a:extLst>
          </p:cNvPr>
          <p:cNvSpPr>
            <a:spLocks noGrp="1"/>
          </p:cNvSpPr>
          <p:nvPr>
            <p:ph type="title"/>
          </p:nvPr>
        </p:nvSpPr>
        <p:spPr/>
        <p:txBody>
          <a:bodyPr/>
          <a:lstStyle/>
          <a:p>
            <a:r>
              <a:rPr lang="en-GB" dirty="0"/>
              <a:t>Recursive descent parsing</a:t>
            </a:r>
          </a:p>
        </p:txBody>
      </p:sp>
      <p:pic>
        <p:nvPicPr>
          <p:cNvPr id="4" name="Content Placeholder 3">
            <a:extLst>
              <a:ext uri="{FF2B5EF4-FFF2-40B4-BE49-F238E27FC236}">
                <a16:creationId xmlns:a16="http://schemas.microsoft.com/office/drawing/2014/main" id="{6E42687C-8B40-447A-AC70-764FA7525BD2}"/>
              </a:ext>
            </a:extLst>
          </p:cNvPr>
          <p:cNvPicPr>
            <a:picLocks noGrp="1" noChangeAspect="1"/>
          </p:cNvPicPr>
          <p:nvPr>
            <p:ph idx="1"/>
          </p:nvPr>
        </p:nvPicPr>
        <p:blipFill>
          <a:blip r:embed="rId2"/>
          <a:stretch>
            <a:fillRect/>
          </a:stretch>
        </p:blipFill>
        <p:spPr>
          <a:xfrm>
            <a:off x="2430327" y="1825625"/>
            <a:ext cx="7331345" cy="4351338"/>
          </a:xfrm>
          <a:prstGeom prst="rect">
            <a:avLst/>
          </a:prstGeom>
        </p:spPr>
      </p:pic>
    </p:spTree>
    <p:extLst>
      <p:ext uri="{BB962C8B-B14F-4D97-AF65-F5344CB8AC3E}">
        <p14:creationId xmlns:p14="http://schemas.microsoft.com/office/powerpoint/2010/main" val="12248772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956F0-07DD-49CB-BD2A-126EF92ADB63}"/>
              </a:ext>
            </a:extLst>
          </p:cNvPr>
          <p:cNvSpPr>
            <a:spLocks noGrp="1"/>
          </p:cNvSpPr>
          <p:nvPr>
            <p:ph type="title"/>
          </p:nvPr>
        </p:nvSpPr>
        <p:spPr/>
        <p:txBody>
          <a:bodyPr/>
          <a:lstStyle/>
          <a:p>
            <a:r>
              <a:rPr lang="en-GB" dirty="0"/>
              <a:t>Recursive descent parsing</a:t>
            </a:r>
          </a:p>
        </p:txBody>
      </p:sp>
      <p:pic>
        <p:nvPicPr>
          <p:cNvPr id="4" name="Content Placeholder 3">
            <a:extLst>
              <a:ext uri="{FF2B5EF4-FFF2-40B4-BE49-F238E27FC236}">
                <a16:creationId xmlns:a16="http://schemas.microsoft.com/office/drawing/2014/main" id="{2E05F2BA-6CFF-4410-ADCE-DB974BC9106F}"/>
              </a:ext>
            </a:extLst>
          </p:cNvPr>
          <p:cNvPicPr>
            <a:picLocks noGrp="1" noChangeAspect="1"/>
          </p:cNvPicPr>
          <p:nvPr>
            <p:ph idx="1"/>
          </p:nvPr>
        </p:nvPicPr>
        <p:blipFill>
          <a:blip r:embed="rId2"/>
          <a:stretch>
            <a:fillRect/>
          </a:stretch>
        </p:blipFill>
        <p:spPr>
          <a:xfrm>
            <a:off x="2334674" y="1825625"/>
            <a:ext cx="7522652" cy="4351338"/>
          </a:xfrm>
          <a:prstGeom prst="rect">
            <a:avLst/>
          </a:prstGeom>
        </p:spPr>
      </p:pic>
    </p:spTree>
    <p:extLst>
      <p:ext uri="{BB962C8B-B14F-4D97-AF65-F5344CB8AC3E}">
        <p14:creationId xmlns:p14="http://schemas.microsoft.com/office/powerpoint/2010/main" val="38750622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BCCCB-930B-49FA-9474-D130C72E1DA5}"/>
              </a:ext>
            </a:extLst>
          </p:cNvPr>
          <p:cNvSpPr>
            <a:spLocks noGrp="1"/>
          </p:cNvSpPr>
          <p:nvPr>
            <p:ph type="title"/>
          </p:nvPr>
        </p:nvSpPr>
        <p:spPr/>
        <p:txBody>
          <a:bodyPr/>
          <a:lstStyle/>
          <a:p>
            <a:r>
              <a:rPr lang="en-GB" dirty="0"/>
              <a:t>Recursive descent parsing</a:t>
            </a:r>
          </a:p>
        </p:txBody>
      </p:sp>
      <p:pic>
        <p:nvPicPr>
          <p:cNvPr id="4" name="Content Placeholder 3">
            <a:extLst>
              <a:ext uri="{FF2B5EF4-FFF2-40B4-BE49-F238E27FC236}">
                <a16:creationId xmlns:a16="http://schemas.microsoft.com/office/drawing/2014/main" id="{28EE9C09-3C3F-432A-9D0D-5923B81703C6}"/>
              </a:ext>
            </a:extLst>
          </p:cNvPr>
          <p:cNvPicPr>
            <a:picLocks noGrp="1" noChangeAspect="1"/>
          </p:cNvPicPr>
          <p:nvPr>
            <p:ph idx="1"/>
          </p:nvPr>
        </p:nvPicPr>
        <p:blipFill>
          <a:blip r:embed="rId2"/>
          <a:stretch>
            <a:fillRect/>
          </a:stretch>
        </p:blipFill>
        <p:spPr>
          <a:xfrm>
            <a:off x="2713282" y="1825625"/>
            <a:ext cx="6765436" cy="4351338"/>
          </a:xfrm>
          <a:prstGeom prst="rect">
            <a:avLst/>
          </a:prstGeom>
        </p:spPr>
      </p:pic>
    </p:spTree>
    <p:extLst>
      <p:ext uri="{BB962C8B-B14F-4D97-AF65-F5344CB8AC3E}">
        <p14:creationId xmlns:p14="http://schemas.microsoft.com/office/powerpoint/2010/main" val="39898475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5D2AC-DD65-450F-A5C5-65263644199A}"/>
              </a:ext>
            </a:extLst>
          </p:cNvPr>
          <p:cNvSpPr>
            <a:spLocks noGrp="1"/>
          </p:cNvSpPr>
          <p:nvPr>
            <p:ph type="title"/>
          </p:nvPr>
        </p:nvSpPr>
        <p:spPr/>
        <p:txBody>
          <a:bodyPr/>
          <a:lstStyle/>
          <a:p>
            <a:r>
              <a:rPr lang="en-GB" dirty="0"/>
              <a:t>Implementation of recursive decent parsing</a:t>
            </a:r>
          </a:p>
        </p:txBody>
      </p:sp>
      <p:sp>
        <p:nvSpPr>
          <p:cNvPr id="3" name="Content Placeholder 2">
            <a:extLst>
              <a:ext uri="{FF2B5EF4-FFF2-40B4-BE49-F238E27FC236}">
                <a16:creationId xmlns:a16="http://schemas.microsoft.com/office/drawing/2014/main" id="{59A7A1B8-8922-451D-A106-49DF8B28E52D}"/>
              </a:ext>
            </a:extLst>
          </p:cNvPr>
          <p:cNvSpPr>
            <a:spLocks noGrp="1"/>
          </p:cNvSpPr>
          <p:nvPr>
            <p:ph idx="1"/>
          </p:nvPr>
        </p:nvSpPr>
        <p:spPr/>
        <p:txBody>
          <a:bodyPr/>
          <a:lstStyle/>
          <a:p>
            <a:r>
              <a:rPr lang="en-GB" dirty="0"/>
              <a:t>Let TOKEN be the type of tokens</a:t>
            </a:r>
          </a:p>
          <a:p>
            <a:pPr lvl="1"/>
            <a:r>
              <a:rPr lang="en-GB" dirty="0"/>
              <a:t>Special tokens INT, OPEN, CLOSE, PLUS, TIMES</a:t>
            </a:r>
          </a:p>
          <a:p>
            <a:r>
              <a:rPr lang="en-GB" dirty="0"/>
              <a:t>Let the global next point to the next token.</a:t>
            </a:r>
          </a:p>
          <a:p>
            <a:r>
              <a:rPr lang="en-GB" dirty="0"/>
              <a:t>Define Boolean functions that check the token string for a match of</a:t>
            </a:r>
          </a:p>
          <a:p>
            <a:endParaRPr lang="en-GB" dirty="0"/>
          </a:p>
        </p:txBody>
      </p:sp>
    </p:spTree>
    <p:extLst>
      <p:ext uri="{BB962C8B-B14F-4D97-AF65-F5344CB8AC3E}">
        <p14:creationId xmlns:p14="http://schemas.microsoft.com/office/powerpoint/2010/main" val="2360530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A35D7-E247-4D91-B437-A5F56252F8D5}"/>
              </a:ext>
            </a:extLst>
          </p:cNvPr>
          <p:cNvSpPr>
            <a:spLocks noGrp="1"/>
          </p:cNvSpPr>
          <p:nvPr>
            <p:ph type="title"/>
          </p:nvPr>
        </p:nvSpPr>
        <p:spPr/>
        <p:txBody>
          <a:bodyPr/>
          <a:lstStyle/>
          <a:p>
            <a:r>
              <a:rPr lang="en-GB" dirty="0"/>
              <a:t>Example</a:t>
            </a:r>
          </a:p>
        </p:txBody>
      </p:sp>
      <p:sp>
        <p:nvSpPr>
          <p:cNvPr id="3" name="Content Placeholder 2">
            <a:extLst>
              <a:ext uri="{FF2B5EF4-FFF2-40B4-BE49-F238E27FC236}">
                <a16:creationId xmlns:a16="http://schemas.microsoft.com/office/drawing/2014/main" id="{D6011D43-6BE9-4FD0-B377-F4AB78757190}"/>
              </a:ext>
            </a:extLst>
          </p:cNvPr>
          <p:cNvSpPr>
            <a:spLocks noGrp="1"/>
          </p:cNvSpPr>
          <p:nvPr>
            <p:ph idx="1"/>
          </p:nvPr>
        </p:nvSpPr>
        <p:spPr>
          <a:xfrm>
            <a:off x="838200" y="1817236"/>
            <a:ext cx="10515600" cy="4351338"/>
          </a:xfrm>
        </p:spPr>
        <p:txBody>
          <a:bodyPr/>
          <a:lstStyle/>
          <a:p>
            <a:r>
              <a:rPr lang="en-GB" dirty="0"/>
              <a:t>E -&gt; </a:t>
            </a:r>
            <a:r>
              <a:rPr lang="en-GB" dirty="0" err="1"/>
              <a:t>iE</a:t>
            </a:r>
            <a:r>
              <a:rPr lang="en-GB" dirty="0"/>
              <a:t>’</a:t>
            </a:r>
          </a:p>
          <a:p>
            <a:r>
              <a:rPr lang="en-GB" dirty="0"/>
              <a:t>E’ -&gt; +</a:t>
            </a:r>
            <a:r>
              <a:rPr lang="en-GB" dirty="0" err="1"/>
              <a:t>iE</a:t>
            </a:r>
            <a:r>
              <a:rPr lang="en-GB" dirty="0"/>
              <a:t>’ | e</a:t>
            </a:r>
          </a:p>
          <a:p>
            <a:endParaRPr lang="en-GB" dirty="0"/>
          </a:p>
        </p:txBody>
      </p:sp>
      <p:pic>
        <p:nvPicPr>
          <p:cNvPr id="4" name="Picture 3">
            <a:extLst>
              <a:ext uri="{FF2B5EF4-FFF2-40B4-BE49-F238E27FC236}">
                <a16:creationId xmlns:a16="http://schemas.microsoft.com/office/drawing/2014/main" id="{6DEB579A-0842-4AEA-B13D-26598A471196}"/>
              </a:ext>
            </a:extLst>
          </p:cNvPr>
          <p:cNvPicPr>
            <a:picLocks noChangeAspect="1"/>
          </p:cNvPicPr>
          <p:nvPr/>
        </p:nvPicPr>
        <p:blipFill>
          <a:blip r:embed="rId2"/>
          <a:stretch>
            <a:fillRect/>
          </a:stretch>
        </p:blipFill>
        <p:spPr>
          <a:xfrm>
            <a:off x="3573710" y="1219060"/>
            <a:ext cx="8636573" cy="5613773"/>
          </a:xfrm>
          <a:prstGeom prst="rect">
            <a:avLst/>
          </a:prstGeom>
        </p:spPr>
      </p:pic>
    </p:spTree>
    <p:extLst>
      <p:ext uri="{BB962C8B-B14F-4D97-AF65-F5344CB8AC3E}">
        <p14:creationId xmlns:p14="http://schemas.microsoft.com/office/powerpoint/2010/main" val="34530767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92232-5EBE-4EF1-A600-86C4160D2694}"/>
              </a:ext>
            </a:extLst>
          </p:cNvPr>
          <p:cNvSpPr>
            <a:spLocks noGrp="1"/>
          </p:cNvSpPr>
          <p:nvPr>
            <p:ph type="title"/>
          </p:nvPr>
        </p:nvSpPr>
        <p:spPr/>
        <p:txBody>
          <a:bodyPr/>
          <a:lstStyle/>
          <a:p>
            <a:r>
              <a:rPr lang="en-GB" dirty="0"/>
              <a:t>Predictive parsers</a:t>
            </a:r>
          </a:p>
        </p:txBody>
      </p:sp>
      <p:sp>
        <p:nvSpPr>
          <p:cNvPr id="3" name="Content Placeholder 2">
            <a:extLst>
              <a:ext uri="{FF2B5EF4-FFF2-40B4-BE49-F238E27FC236}">
                <a16:creationId xmlns:a16="http://schemas.microsoft.com/office/drawing/2014/main" id="{505BC68B-D6B0-4107-A03B-A356B004B710}"/>
              </a:ext>
            </a:extLst>
          </p:cNvPr>
          <p:cNvSpPr>
            <a:spLocks noGrp="1"/>
          </p:cNvSpPr>
          <p:nvPr>
            <p:ph idx="1"/>
          </p:nvPr>
        </p:nvSpPr>
        <p:spPr/>
        <p:txBody>
          <a:bodyPr/>
          <a:lstStyle/>
          <a:p>
            <a:r>
              <a:rPr lang="en-GB" dirty="0"/>
              <a:t>Like recursive-descent but parser can “predict” which production to use</a:t>
            </a:r>
          </a:p>
          <a:p>
            <a:pPr lvl="1"/>
            <a:r>
              <a:rPr lang="en-GB" dirty="0"/>
              <a:t>By looking at the next few tokens</a:t>
            </a:r>
          </a:p>
          <a:p>
            <a:pPr lvl="1"/>
            <a:r>
              <a:rPr lang="en-GB" dirty="0"/>
              <a:t>No backtracking</a:t>
            </a:r>
          </a:p>
          <a:p>
            <a:r>
              <a:rPr lang="en-GB" dirty="0"/>
              <a:t>Predictive parsers accept LL(K) grammars</a:t>
            </a:r>
          </a:p>
          <a:p>
            <a:pPr lvl="1"/>
            <a:r>
              <a:rPr lang="en-GB" dirty="0"/>
              <a:t>L means ”Left-to-right” scan of input</a:t>
            </a:r>
          </a:p>
          <a:p>
            <a:pPr lvl="1"/>
            <a:r>
              <a:rPr lang="en-GB" dirty="0"/>
              <a:t>L means “leftmost derivation”</a:t>
            </a:r>
          </a:p>
          <a:p>
            <a:pPr lvl="1"/>
            <a:r>
              <a:rPr lang="en-GB" dirty="0"/>
              <a:t>K means “predict based on k tokens of lookahead”</a:t>
            </a:r>
          </a:p>
          <a:p>
            <a:pPr lvl="1"/>
            <a:r>
              <a:rPr lang="en-GB" dirty="0"/>
              <a:t>In practice LL(1) is used</a:t>
            </a:r>
          </a:p>
        </p:txBody>
      </p:sp>
    </p:spTree>
    <p:extLst>
      <p:ext uri="{BB962C8B-B14F-4D97-AF65-F5344CB8AC3E}">
        <p14:creationId xmlns:p14="http://schemas.microsoft.com/office/powerpoint/2010/main" val="35673548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1CAB9-CE2F-4EA0-B3E1-F57F77632641}"/>
              </a:ext>
            </a:extLst>
          </p:cNvPr>
          <p:cNvSpPr>
            <a:spLocks noGrp="1"/>
          </p:cNvSpPr>
          <p:nvPr>
            <p:ph type="title"/>
          </p:nvPr>
        </p:nvSpPr>
        <p:spPr/>
        <p:txBody>
          <a:bodyPr/>
          <a:lstStyle/>
          <a:p>
            <a:r>
              <a:rPr lang="en-GB" dirty="0"/>
              <a:t>LL(1)</a:t>
            </a:r>
          </a:p>
        </p:txBody>
      </p:sp>
      <p:sp>
        <p:nvSpPr>
          <p:cNvPr id="3" name="Content Placeholder 2">
            <a:extLst>
              <a:ext uri="{FF2B5EF4-FFF2-40B4-BE49-F238E27FC236}">
                <a16:creationId xmlns:a16="http://schemas.microsoft.com/office/drawing/2014/main" id="{58A3C870-1C1D-47D7-8961-E30C547A18BA}"/>
              </a:ext>
            </a:extLst>
          </p:cNvPr>
          <p:cNvSpPr>
            <a:spLocks noGrp="1"/>
          </p:cNvSpPr>
          <p:nvPr>
            <p:ph idx="1"/>
          </p:nvPr>
        </p:nvSpPr>
        <p:spPr/>
        <p:txBody>
          <a:bodyPr/>
          <a:lstStyle/>
          <a:p>
            <a:r>
              <a:rPr lang="en-GB" dirty="0"/>
              <a:t>In recursive-descent,</a:t>
            </a:r>
          </a:p>
          <a:p>
            <a:pPr lvl="1"/>
            <a:r>
              <a:rPr lang="en-GB" dirty="0"/>
              <a:t>At each step, many choices of production to use</a:t>
            </a:r>
          </a:p>
          <a:p>
            <a:pPr lvl="1"/>
            <a:r>
              <a:rPr lang="en-GB" dirty="0"/>
              <a:t>Backtracking used to undo bad choices</a:t>
            </a:r>
          </a:p>
          <a:p>
            <a:r>
              <a:rPr lang="en-GB" dirty="0"/>
              <a:t>In </a:t>
            </a:r>
            <a:r>
              <a:rPr lang="en-GB" dirty="0" err="1"/>
              <a:t>lL</a:t>
            </a:r>
            <a:r>
              <a:rPr lang="en-GB" dirty="0"/>
              <a:t>(1)</a:t>
            </a:r>
          </a:p>
          <a:p>
            <a:pPr lvl="1"/>
            <a:r>
              <a:rPr lang="en-GB" dirty="0"/>
              <a:t>At each step only one choice of production </a:t>
            </a:r>
          </a:p>
          <a:p>
            <a:r>
              <a:rPr lang="en-GB" dirty="0"/>
              <a:t>LL(1) is a recursive descent variant without backtracking</a:t>
            </a:r>
          </a:p>
          <a:p>
            <a:r>
              <a:rPr lang="en-GB" dirty="0"/>
              <a:t>In LL(1) parser we have a stack that is initiated with $, an LL(1) parsing table and an input buffer with a $ appended at </a:t>
            </a:r>
            <a:r>
              <a:rPr lang="en-GB"/>
              <a:t>the end.</a:t>
            </a:r>
            <a:endParaRPr lang="en-GB" dirty="0"/>
          </a:p>
        </p:txBody>
      </p:sp>
    </p:spTree>
    <p:extLst>
      <p:ext uri="{BB962C8B-B14F-4D97-AF65-F5344CB8AC3E}">
        <p14:creationId xmlns:p14="http://schemas.microsoft.com/office/powerpoint/2010/main" val="637212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00EA-180F-47B9-A2D4-636E9F107067}"/>
              </a:ext>
            </a:extLst>
          </p:cNvPr>
          <p:cNvSpPr>
            <a:spLocks noGrp="1"/>
          </p:cNvSpPr>
          <p:nvPr>
            <p:ph type="title"/>
          </p:nvPr>
        </p:nvSpPr>
        <p:spPr/>
        <p:txBody>
          <a:bodyPr/>
          <a:lstStyle/>
          <a:p>
            <a:r>
              <a:rPr lang="en-GB" dirty="0"/>
              <a:t>Context Free Grammar </a:t>
            </a:r>
          </a:p>
        </p:txBody>
      </p:sp>
      <p:sp>
        <p:nvSpPr>
          <p:cNvPr id="3" name="Content Placeholder 2">
            <a:extLst>
              <a:ext uri="{FF2B5EF4-FFF2-40B4-BE49-F238E27FC236}">
                <a16:creationId xmlns:a16="http://schemas.microsoft.com/office/drawing/2014/main" id="{288F0A29-7E9D-4AD7-8096-7602C98FB794}"/>
              </a:ext>
            </a:extLst>
          </p:cNvPr>
          <p:cNvSpPr>
            <a:spLocks noGrp="1"/>
          </p:cNvSpPr>
          <p:nvPr>
            <p:ph idx="1"/>
          </p:nvPr>
        </p:nvSpPr>
        <p:spPr/>
        <p:txBody>
          <a:bodyPr>
            <a:normAutofit/>
          </a:bodyPr>
          <a:lstStyle/>
          <a:p>
            <a:r>
              <a:rPr lang="en-GB" dirty="0"/>
              <a:t>Solution</a:t>
            </a:r>
          </a:p>
          <a:p>
            <a:pPr lvl="1"/>
            <a:r>
              <a:rPr lang="en-GB" dirty="0"/>
              <a:t>S=&gt; {S}|e</a:t>
            </a:r>
          </a:p>
          <a:p>
            <a:r>
              <a:rPr lang="en-GB" dirty="0"/>
              <a:t>Regular languages are good for</a:t>
            </a:r>
          </a:p>
          <a:p>
            <a:pPr lvl="1"/>
            <a:r>
              <a:rPr lang="en-GB" dirty="0"/>
              <a:t>Sequence</a:t>
            </a:r>
          </a:p>
          <a:p>
            <a:pPr lvl="1"/>
            <a:r>
              <a:rPr lang="en-GB" dirty="0"/>
              <a:t>Union</a:t>
            </a:r>
          </a:p>
          <a:p>
            <a:pPr lvl="1"/>
            <a:r>
              <a:rPr lang="en-GB" dirty="0"/>
              <a:t>Repetition</a:t>
            </a:r>
          </a:p>
          <a:p>
            <a:r>
              <a:rPr lang="en-GB" dirty="0"/>
              <a:t>While Context Free languages are good for</a:t>
            </a:r>
          </a:p>
          <a:p>
            <a:pPr lvl="1"/>
            <a:r>
              <a:rPr lang="en-GB" dirty="0"/>
              <a:t>Sequence</a:t>
            </a:r>
          </a:p>
          <a:p>
            <a:pPr lvl="1"/>
            <a:r>
              <a:rPr lang="en-GB" dirty="0"/>
              <a:t>Union</a:t>
            </a:r>
          </a:p>
          <a:p>
            <a:pPr lvl="1"/>
            <a:r>
              <a:rPr lang="en-GB" dirty="0"/>
              <a:t>recursion</a:t>
            </a:r>
          </a:p>
        </p:txBody>
      </p:sp>
    </p:spTree>
    <p:extLst>
      <p:ext uri="{BB962C8B-B14F-4D97-AF65-F5344CB8AC3E}">
        <p14:creationId xmlns:p14="http://schemas.microsoft.com/office/powerpoint/2010/main" val="20951227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65C82-0977-4075-BA42-91368CF46B0A}"/>
              </a:ext>
            </a:extLst>
          </p:cNvPr>
          <p:cNvSpPr>
            <a:spLocks noGrp="1"/>
          </p:cNvSpPr>
          <p:nvPr>
            <p:ph type="title"/>
          </p:nvPr>
        </p:nvSpPr>
        <p:spPr/>
        <p:txBody>
          <a:bodyPr/>
          <a:lstStyle/>
          <a:p>
            <a:r>
              <a:rPr lang="en-GB" dirty="0"/>
              <a:t>LL(1) parsing table</a:t>
            </a:r>
          </a:p>
        </p:txBody>
      </p:sp>
      <p:sp>
        <p:nvSpPr>
          <p:cNvPr id="3" name="Content Placeholder 2">
            <a:extLst>
              <a:ext uri="{FF2B5EF4-FFF2-40B4-BE49-F238E27FC236}">
                <a16:creationId xmlns:a16="http://schemas.microsoft.com/office/drawing/2014/main" id="{434CB94E-D312-451B-9217-AE0EF5206816}"/>
              </a:ext>
            </a:extLst>
          </p:cNvPr>
          <p:cNvSpPr>
            <a:spLocks noGrp="1"/>
          </p:cNvSpPr>
          <p:nvPr>
            <p:ph idx="1"/>
          </p:nvPr>
        </p:nvSpPr>
        <p:spPr/>
        <p:txBody>
          <a:bodyPr/>
          <a:lstStyle/>
          <a:p>
            <a:r>
              <a:rPr lang="en-GB" dirty="0"/>
              <a:t>E-&gt; TX		T-&gt; (E)|int Y		X-&gt; + E | e		Y-&gt;*</a:t>
            </a:r>
            <a:r>
              <a:rPr lang="en-GB" dirty="0" err="1"/>
              <a:t>T|e</a:t>
            </a:r>
            <a:endParaRPr lang="en-GB" dirty="0"/>
          </a:p>
          <a:p>
            <a:pPr marL="0" indent="0">
              <a:buNone/>
            </a:pPr>
            <a:endParaRPr lang="en-GB" dirty="0"/>
          </a:p>
        </p:txBody>
      </p:sp>
      <p:pic>
        <p:nvPicPr>
          <p:cNvPr id="4" name="Picture 3">
            <a:extLst>
              <a:ext uri="{FF2B5EF4-FFF2-40B4-BE49-F238E27FC236}">
                <a16:creationId xmlns:a16="http://schemas.microsoft.com/office/drawing/2014/main" id="{AC5D159C-9714-484C-B5E1-2068A208C993}"/>
              </a:ext>
            </a:extLst>
          </p:cNvPr>
          <p:cNvPicPr>
            <a:picLocks noChangeAspect="1"/>
          </p:cNvPicPr>
          <p:nvPr/>
        </p:nvPicPr>
        <p:blipFill>
          <a:blip r:embed="rId2"/>
          <a:stretch>
            <a:fillRect/>
          </a:stretch>
        </p:blipFill>
        <p:spPr>
          <a:xfrm>
            <a:off x="1259768" y="2659309"/>
            <a:ext cx="9672463" cy="3768492"/>
          </a:xfrm>
          <a:prstGeom prst="rect">
            <a:avLst/>
          </a:prstGeom>
        </p:spPr>
      </p:pic>
    </p:spTree>
    <p:extLst>
      <p:ext uri="{BB962C8B-B14F-4D97-AF65-F5344CB8AC3E}">
        <p14:creationId xmlns:p14="http://schemas.microsoft.com/office/powerpoint/2010/main" val="32276673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D8AEB-AD8F-4326-82EE-B0C5B5891CDC}"/>
              </a:ext>
            </a:extLst>
          </p:cNvPr>
          <p:cNvSpPr>
            <a:spLocks noGrp="1"/>
          </p:cNvSpPr>
          <p:nvPr>
            <p:ph type="title"/>
          </p:nvPr>
        </p:nvSpPr>
        <p:spPr/>
        <p:txBody>
          <a:bodyPr/>
          <a:lstStyle/>
          <a:p>
            <a:r>
              <a:rPr lang="en-GB" dirty="0"/>
              <a:t>example</a:t>
            </a:r>
          </a:p>
        </p:txBody>
      </p:sp>
      <p:sp>
        <p:nvSpPr>
          <p:cNvPr id="3" name="Content Placeholder 2">
            <a:extLst>
              <a:ext uri="{FF2B5EF4-FFF2-40B4-BE49-F238E27FC236}">
                <a16:creationId xmlns:a16="http://schemas.microsoft.com/office/drawing/2014/main" id="{81BED4A4-7041-478F-92FA-B0BA6E7E318F}"/>
              </a:ext>
            </a:extLst>
          </p:cNvPr>
          <p:cNvSpPr>
            <a:spLocks noGrp="1"/>
          </p:cNvSpPr>
          <p:nvPr>
            <p:ph idx="1"/>
          </p:nvPr>
        </p:nvSpPr>
        <p:spPr/>
        <p:txBody>
          <a:bodyPr/>
          <a:lstStyle/>
          <a:p>
            <a:r>
              <a:rPr lang="en-GB" dirty="0"/>
              <a:t>Construct the LL(1) parsing table for the following grammar</a:t>
            </a:r>
          </a:p>
          <a:p>
            <a:r>
              <a:rPr lang="en-GB" dirty="0"/>
              <a:t>E-&gt; TE’</a:t>
            </a:r>
          </a:p>
          <a:p>
            <a:r>
              <a:rPr lang="en-GB" dirty="0"/>
              <a:t>E’-&gt; +TE’ |e</a:t>
            </a:r>
          </a:p>
          <a:p>
            <a:r>
              <a:rPr lang="en-GB" dirty="0"/>
              <a:t>T -&gt; F T’</a:t>
            </a:r>
          </a:p>
          <a:p>
            <a:r>
              <a:rPr lang="en-GB" dirty="0"/>
              <a:t>T’ -&gt; FT’ | e</a:t>
            </a:r>
          </a:p>
          <a:p>
            <a:r>
              <a:rPr lang="en-GB" dirty="0"/>
              <a:t>F -&gt; id | (E)</a:t>
            </a:r>
          </a:p>
        </p:txBody>
      </p:sp>
    </p:spTree>
    <p:extLst>
      <p:ext uri="{BB962C8B-B14F-4D97-AF65-F5344CB8AC3E}">
        <p14:creationId xmlns:p14="http://schemas.microsoft.com/office/powerpoint/2010/main" val="2092201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1A4D0-A22E-41D1-AFCB-15F6EE4181DA}"/>
              </a:ext>
            </a:extLst>
          </p:cNvPr>
          <p:cNvSpPr>
            <a:spLocks noGrp="1"/>
          </p:cNvSpPr>
          <p:nvPr>
            <p:ph type="title"/>
          </p:nvPr>
        </p:nvSpPr>
        <p:spPr/>
        <p:txBody>
          <a:bodyPr/>
          <a:lstStyle/>
          <a:p>
            <a:r>
              <a:rPr lang="en-GB" dirty="0"/>
              <a:t>LL(1) parsing tables errors</a:t>
            </a:r>
          </a:p>
        </p:txBody>
      </p:sp>
      <p:sp>
        <p:nvSpPr>
          <p:cNvPr id="5" name="Content Placeholder 4">
            <a:extLst>
              <a:ext uri="{FF2B5EF4-FFF2-40B4-BE49-F238E27FC236}">
                <a16:creationId xmlns:a16="http://schemas.microsoft.com/office/drawing/2014/main" id="{1714F651-D0C9-48B9-8686-73FFA070DC72}"/>
              </a:ext>
            </a:extLst>
          </p:cNvPr>
          <p:cNvSpPr>
            <a:spLocks noGrp="1"/>
          </p:cNvSpPr>
          <p:nvPr>
            <p:ph idx="1"/>
          </p:nvPr>
        </p:nvSpPr>
        <p:spPr/>
        <p:txBody>
          <a:bodyPr/>
          <a:lstStyle/>
          <a:p>
            <a:r>
              <a:rPr lang="en-GB" dirty="0"/>
              <a:t>Blank entries indicate error situations</a:t>
            </a:r>
          </a:p>
          <a:p>
            <a:r>
              <a:rPr lang="en-GB" dirty="0"/>
              <a:t>If more than one productions are entered in one cell it is an </a:t>
            </a:r>
            <a:r>
              <a:rPr lang="en-GB" dirty="0" err="1"/>
              <a:t>errror</a:t>
            </a:r>
            <a:r>
              <a:rPr lang="en-GB" dirty="0"/>
              <a:t>, </a:t>
            </a:r>
          </a:p>
          <a:p>
            <a:pPr lvl="1"/>
            <a:r>
              <a:rPr lang="en-GB" dirty="0"/>
              <a:t>If it is ambiguous</a:t>
            </a:r>
          </a:p>
          <a:p>
            <a:pPr lvl="1"/>
            <a:r>
              <a:rPr lang="en-GB" dirty="0"/>
              <a:t>If it is left recursive</a:t>
            </a:r>
          </a:p>
          <a:p>
            <a:pPr lvl="1"/>
            <a:r>
              <a:rPr lang="en-GB" dirty="0"/>
              <a:t>If it is not left-factored</a:t>
            </a:r>
          </a:p>
          <a:p>
            <a:pPr lvl="1"/>
            <a:r>
              <a:rPr lang="en-GB" dirty="0"/>
              <a:t>And some other cases as well.</a:t>
            </a:r>
          </a:p>
        </p:txBody>
      </p:sp>
    </p:spTree>
    <p:extLst>
      <p:ext uri="{BB962C8B-B14F-4D97-AF65-F5344CB8AC3E}">
        <p14:creationId xmlns:p14="http://schemas.microsoft.com/office/powerpoint/2010/main" val="26193564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D46EB-8583-4960-B68E-C09EF3AF6545}"/>
              </a:ext>
            </a:extLst>
          </p:cNvPr>
          <p:cNvSpPr>
            <a:spLocks noGrp="1"/>
          </p:cNvSpPr>
          <p:nvPr>
            <p:ph type="title"/>
          </p:nvPr>
        </p:nvSpPr>
        <p:spPr/>
        <p:txBody>
          <a:bodyPr/>
          <a:lstStyle/>
          <a:p>
            <a:r>
              <a:rPr lang="en-GB" dirty="0"/>
              <a:t>LL(1) parsing example</a:t>
            </a:r>
          </a:p>
        </p:txBody>
      </p:sp>
      <p:sp>
        <p:nvSpPr>
          <p:cNvPr id="3" name="Content Placeholder 2">
            <a:extLst>
              <a:ext uri="{FF2B5EF4-FFF2-40B4-BE49-F238E27FC236}">
                <a16:creationId xmlns:a16="http://schemas.microsoft.com/office/drawing/2014/main" id="{EC6D9FB0-7E4E-4ED7-8CBD-1E73407E6BF5}"/>
              </a:ext>
            </a:extLst>
          </p:cNvPr>
          <p:cNvSpPr>
            <a:spLocks noGrp="1"/>
          </p:cNvSpPr>
          <p:nvPr>
            <p:ph idx="1"/>
          </p:nvPr>
        </p:nvSpPr>
        <p:spPr/>
        <p:txBody>
          <a:bodyPr/>
          <a:lstStyle/>
          <a:p>
            <a:r>
              <a:rPr lang="en-GB" dirty="0"/>
              <a:t>Parse the input (int * int) using the grammar</a:t>
            </a:r>
          </a:p>
          <a:p>
            <a:r>
              <a:rPr lang="en-GB" dirty="0"/>
              <a:t>E-&gt; TX		T-&gt; (E)|int y		X-&gt; + E | e		Y-&gt;*</a:t>
            </a:r>
            <a:r>
              <a:rPr lang="en-GB" dirty="0" err="1"/>
              <a:t>T|e</a:t>
            </a:r>
            <a:endParaRPr lang="en-GB" dirty="0"/>
          </a:p>
          <a:p>
            <a:endParaRPr lang="en-GB" dirty="0"/>
          </a:p>
        </p:txBody>
      </p:sp>
      <p:pic>
        <p:nvPicPr>
          <p:cNvPr id="4" name="Picture 3">
            <a:extLst>
              <a:ext uri="{FF2B5EF4-FFF2-40B4-BE49-F238E27FC236}">
                <a16:creationId xmlns:a16="http://schemas.microsoft.com/office/drawing/2014/main" id="{35EE5C47-DEFB-4353-9394-8CC9FFFE0E67}"/>
              </a:ext>
            </a:extLst>
          </p:cNvPr>
          <p:cNvPicPr>
            <a:picLocks noChangeAspect="1"/>
          </p:cNvPicPr>
          <p:nvPr/>
        </p:nvPicPr>
        <p:blipFill>
          <a:blip r:embed="rId2"/>
          <a:stretch>
            <a:fillRect/>
          </a:stretch>
        </p:blipFill>
        <p:spPr>
          <a:xfrm>
            <a:off x="2516217" y="2847975"/>
            <a:ext cx="6924675" cy="4010025"/>
          </a:xfrm>
          <a:prstGeom prst="rect">
            <a:avLst/>
          </a:prstGeom>
        </p:spPr>
      </p:pic>
    </p:spTree>
    <p:extLst>
      <p:ext uri="{BB962C8B-B14F-4D97-AF65-F5344CB8AC3E}">
        <p14:creationId xmlns:p14="http://schemas.microsoft.com/office/powerpoint/2010/main" val="2979105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289AB-4A47-4703-B576-E9AADC47BF70}"/>
              </a:ext>
            </a:extLst>
          </p:cNvPr>
          <p:cNvSpPr>
            <a:spLocks noGrp="1"/>
          </p:cNvSpPr>
          <p:nvPr>
            <p:ph type="title"/>
          </p:nvPr>
        </p:nvSpPr>
        <p:spPr/>
        <p:txBody>
          <a:bodyPr/>
          <a:lstStyle/>
          <a:p>
            <a:r>
              <a:rPr lang="en-GB" dirty="0"/>
              <a:t>example</a:t>
            </a:r>
          </a:p>
        </p:txBody>
      </p:sp>
      <p:sp>
        <p:nvSpPr>
          <p:cNvPr id="3" name="Content Placeholder 2">
            <a:extLst>
              <a:ext uri="{FF2B5EF4-FFF2-40B4-BE49-F238E27FC236}">
                <a16:creationId xmlns:a16="http://schemas.microsoft.com/office/drawing/2014/main" id="{1311D5C8-BBB6-49D7-AC8F-079F129B9128}"/>
              </a:ext>
            </a:extLst>
          </p:cNvPr>
          <p:cNvSpPr>
            <a:spLocks noGrp="1"/>
          </p:cNvSpPr>
          <p:nvPr>
            <p:ph idx="1"/>
          </p:nvPr>
        </p:nvSpPr>
        <p:spPr/>
        <p:txBody>
          <a:bodyPr/>
          <a:lstStyle/>
          <a:p>
            <a:r>
              <a:rPr lang="en-GB" dirty="0"/>
              <a:t>Using the grammar  S=&gt; (S) | e</a:t>
            </a:r>
          </a:p>
          <a:p>
            <a:r>
              <a:rPr lang="en-GB" dirty="0"/>
              <a:t>Construct an LL(1) parsing table and check if the input (()) is acceptable</a:t>
            </a:r>
          </a:p>
        </p:txBody>
      </p:sp>
    </p:spTree>
    <p:extLst>
      <p:ext uri="{BB962C8B-B14F-4D97-AF65-F5344CB8AC3E}">
        <p14:creationId xmlns:p14="http://schemas.microsoft.com/office/powerpoint/2010/main" val="41303592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6A4FB-811C-4F48-B282-1D78682D778E}"/>
              </a:ext>
            </a:extLst>
          </p:cNvPr>
          <p:cNvSpPr>
            <a:spLocks noGrp="1"/>
          </p:cNvSpPr>
          <p:nvPr>
            <p:ph type="title"/>
          </p:nvPr>
        </p:nvSpPr>
        <p:spPr/>
        <p:txBody>
          <a:bodyPr/>
          <a:lstStyle/>
          <a:p>
            <a:r>
              <a:rPr lang="en-GB" dirty="0"/>
              <a:t>Error Handling</a:t>
            </a:r>
          </a:p>
        </p:txBody>
      </p:sp>
      <p:sp>
        <p:nvSpPr>
          <p:cNvPr id="3" name="Content Placeholder 2">
            <a:extLst>
              <a:ext uri="{FF2B5EF4-FFF2-40B4-BE49-F238E27FC236}">
                <a16:creationId xmlns:a16="http://schemas.microsoft.com/office/drawing/2014/main" id="{950D3DCD-4B8C-4526-84AC-D39B78016A47}"/>
              </a:ext>
            </a:extLst>
          </p:cNvPr>
          <p:cNvSpPr>
            <a:spLocks noGrp="1"/>
          </p:cNvSpPr>
          <p:nvPr>
            <p:ph idx="1"/>
          </p:nvPr>
        </p:nvSpPr>
        <p:spPr/>
        <p:txBody>
          <a:bodyPr/>
          <a:lstStyle/>
          <a:p>
            <a:r>
              <a:rPr lang="en-GB" dirty="0"/>
              <a:t>The purpose of a compiler is</a:t>
            </a:r>
          </a:p>
          <a:p>
            <a:pPr lvl="1"/>
            <a:r>
              <a:rPr lang="en-GB" dirty="0"/>
              <a:t>To detect non-valid programs</a:t>
            </a:r>
          </a:p>
          <a:p>
            <a:pPr lvl="1"/>
            <a:r>
              <a:rPr lang="en-GB" dirty="0"/>
              <a:t>To translate the valid ones</a:t>
            </a:r>
          </a:p>
          <a:p>
            <a:r>
              <a:rPr lang="en-GB" dirty="0"/>
              <a:t>Many kinds of errors</a:t>
            </a:r>
          </a:p>
          <a:p>
            <a:pPr lvl="1"/>
            <a:r>
              <a:rPr lang="en-GB" dirty="0"/>
              <a:t>Lexical	</a:t>
            </a:r>
          </a:p>
          <a:p>
            <a:pPr lvl="1"/>
            <a:r>
              <a:rPr lang="en-GB" dirty="0"/>
              <a:t>Syntax</a:t>
            </a:r>
          </a:p>
          <a:p>
            <a:pPr lvl="1"/>
            <a:r>
              <a:rPr lang="en-GB" dirty="0"/>
              <a:t>Semantic</a:t>
            </a:r>
          </a:p>
          <a:p>
            <a:pPr lvl="1"/>
            <a:r>
              <a:rPr lang="en-GB" dirty="0"/>
              <a:t>correctness</a:t>
            </a:r>
          </a:p>
        </p:txBody>
      </p:sp>
    </p:spTree>
    <p:extLst>
      <p:ext uri="{BB962C8B-B14F-4D97-AF65-F5344CB8AC3E}">
        <p14:creationId xmlns:p14="http://schemas.microsoft.com/office/powerpoint/2010/main" val="39687008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D2A5E-6F59-463A-B6E2-A564AE2D2F48}"/>
              </a:ext>
            </a:extLst>
          </p:cNvPr>
          <p:cNvSpPr>
            <a:spLocks noGrp="1"/>
          </p:cNvSpPr>
          <p:nvPr>
            <p:ph type="title"/>
          </p:nvPr>
        </p:nvSpPr>
        <p:spPr/>
        <p:txBody>
          <a:bodyPr/>
          <a:lstStyle/>
          <a:p>
            <a:r>
              <a:rPr lang="en-GB" dirty="0"/>
              <a:t>Syntax Error handling</a:t>
            </a:r>
          </a:p>
        </p:txBody>
      </p:sp>
      <p:sp>
        <p:nvSpPr>
          <p:cNvPr id="3" name="Content Placeholder 2">
            <a:extLst>
              <a:ext uri="{FF2B5EF4-FFF2-40B4-BE49-F238E27FC236}">
                <a16:creationId xmlns:a16="http://schemas.microsoft.com/office/drawing/2014/main" id="{61820551-AABA-49B1-A2F5-5F8D316FCD94}"/>
              </a:ext>
            </a:extLst>
          </p:cNvPr>
          <p:cNvSpPr>
            <a:spLocks noGrp="1"/>
          </p:cNvSpPr>
          <p:nvPr>
            <p:ph idx="1"/>
          </p:nvPr>
        </p:nvSpPr>
        <p:spPr/>
        <p:txBody>
          <a:bodyPr/>
          <a:lstStyle/>
          <a:p>
            <a:r>
              <a:rPr lang="en-GB" dirty="0"/>
              <a:t>Goals of the error handler</a:t>
            </a:r>
          </a:p>
          <a:p>
            <a:pPr lvl="1"/>
            <a:r>
              <a:rPr lang="en-GB" dirty="0"/>
              <a:t>Report the presence of errors clearly and accurately</a:t>
            </a:r>
          </a:p>
          <a:p>
            <a:pPr lvl="1"/>
            <a:r>
              <a:rPr lang="en-GB" dirty="0"/>
              <a:t>Recover from an error quickly enough to detect subsequent errors</a:t>
            </a:r>
          </a:p>
          <a:p>
            <a:pPr lvl="1"/>
            <a:r>
              <a:rPr lang="en-GB" dirty="0"/>
              <a:t>Add minimal overhead to the processing or not slow down compilation of valid code.</a:t>
            </a:r>
          </a:p>
          <a:p>
            <a:pPr lvl="1"/>
            <a:endParaRPr lang="en-GB" dirty="0"/>
          </a:p>
          <a:p>
            <a:r>
              <a:rPr lang="en-GB" dirty="0"/>
              <a:t>The error handler should report </a:t>
            </a:r>
          </a:p>
          <a:p>
            <a:pPr lvl="1"/>
            <a:r>
              <a:rPr lang="en-GB" dirty="0"/>
              <a:t>The place in the source program where the error is detected</a:t>
            </a:r>
          </a:p>
          <a:p>
            <a:pPr lvl="1"/>
            <a:r>
              <a:rPr lang="en-GB" dirty="0"/>
              <a:t>The type of error (if possible)</a:t>
            </a:r>
          </a:p>
          <a:p>
            <a:pPr lvl="1"/>
            <a:endParaRPr lang="en-GB" dirty="0"/>
          </a:p>
        </p:txBody>
      </p:sp>
    </p:spTree>
    <p:extLst>
      <p:ext uri="{BB962C8B-B14F-4D97-AF65-F5344CB8AC3E}">
        <p14:creationId xmlns:p14="http://schemas.microsoft.com/office/powerpoint/2010/main" val="31383997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F21EE-FD90-4684-A47D-C6A28473583B}"/>
              </a:ext>
            </a:extLst>
          </p:cNvPr>
          <p:cNvSpPr>
            <a:spLocks noGrp="1"/>
          </p:cNvSpPr>
          <p:nvPr>
            <p:ph type="title"/>
          </p:nvPr>
        </p:nvSpPr>
        <p:spPr/>
        <p:txBody>
          <a:bodyPr/>
          <a:lstStyle/>
          <a:p>
            <a:r>
              <a:rPr lang="en-GB" dirty="0"/>
              <a:t>Error recovery strategies</a:t>
            </a:r>
          </a:p>
        </p:txBody>
      </p:sp>
      <p:sp>
        <p:nvSpPr>
          <p:cNvPr id="3" name="Content Placeholder 2">
            <a:extLst>
              <a:ext uri="{FF2B5EF4-FFF2-40B4-BE49-F238E27FC236}">
                <a16:creationId xmlns:a16="http://schemas.microsoft.com/office/drawing/2014/main" id="{DCC4CAD3-F8BD-413B-B870-64D96EDCD229}"/>
              </a:ext>
            </a:extLst>
          </p:cNvPr>
          <p:cNvSpPr>
            <a:spLocks noGrp="1"/>
          </p:cNvSpPr>
          <p:nvPr>
            <p:ph idx="1"/>
          </p:nvPr>
        </p:nvSpPr>
        <p:spPr/>
        <p:txBody>
          <a:bodyPr/>
          <a:lstStyle/>
          <a:p>
            <a:r>
              <a:rPr lang="en-GB" dirty="0"/>
              <a:t>There are many strategies in error handling:</a:t>
            </a:r>
          </a:p>
          <a:p>
            <a:pPr lvl="1"/>
            <a:r>
              <a:rPr lang="en-GB" dirty="0"/>
              <a:t>Panic mode</a:t>
            </a:r>
          </a:p>
          <a:p>
            <a:pPr lvl="1"/>
            <a:r>
              <a:rPr lang="en-GB" dirty="0"/>
              <a:t>Error productions</a:t>
            </a:r>
          </a:p>
          <a:p>
            <a:pPr lvl="1"/>
            <a:r>
              <a:rPr lang="en-GB" dirty="0"/>
              <a:t>Automatic local or global correction</a:t>
            </a:r>
          </a:p>
          <a:p>
            <a:pPr lvl="1"/>
            <a:endParaRPr lang="en-GB" dirty="0"/>
          </a:p>
        </p:txBody>
      </p:sp>
    </p:spTree>
    <p:extLst>
      <p:ext uri="{BB962C8B-B14F-4D97-AF65-F5344CB8AC3E}">
        <p14:creationId xmlns:p14="http://schemas.microsoft.com/office/powerpoint/2010/main" val="40251472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6B326-C8B2-47F0-98B1-B2DB284989EE}"/>
              </a:ext>
            </a:extLst>
          </p:cNvPr>
          <p:cNvSpPr>
            <a:spLocks noGrp="1"/>
          </p:cNvSpPr>
          <p:nvPr>
            <p:ph type="title"/>
          </p:nvPr>
        </p:nvSpPr>
        <p:spPr/>
        <p:txBody>
          <a:bodyPr/>
          <a:lstStyle/>
          <a:p>
            <a:r>
              <a:rPr lang="en-GB" dirty="0"/>
              <a:t>Panic mode</a:t>
            </a:r>
          </a:p>
        </p:txBody>
      </p:sp>
      <p:sp>
        <p:nvSpPr>
          <p:cNvPr id="3" name="Content Placeholder 2">
            <a:extLst>
              <a:ext uri="{FF2B5EF4-FFF2-40B4-BE49-F238E27FC236}">
                <a16:creationId xmlns:a16="http://schemas.microsoft.com/office/drawing/2014/main" id="{3241EC4B-2E77-4AE6-8873-ED6B8DE698ED}"/>
              </a:ext>
            </a:extLst>
          </p:cNvPr>
          <p:cNvSpPr>
            <a:spLocks noGrp="1"/>
          </p:cNvSpPr>
          <p:nvPr>
            <p:ph idx="1"/>
          </p:nvPr>
        </p:nvSpPr>
        <p:spPr/>
        <p:txBody>
          <a:bodyPr/>
          <a:lstStyle/>
          <a:p>
            <a:r>
              <a:rPr lang="en-GB" dirty="0"/>
              <a:t>Simplest and most popular method</a:t>
            </a:r>
          </a:p>
          <a:p>
            <a:r>
              <a:rPr lang="en-GB" dirty="0"/>
              <a:t>When an error is detected:</a:t>
            </a:r>
          </a:p>
          <a:p>
            <a:pPr lvl="1"/>
            <a:r>
              <a:rPr lang="en-GB" dirty="0"/>
              <a:t>Discard tokens until one with a clear role is found</a:t>
            </a:r>
          </a:p>
          <a:p>
            <a:pPr lvl="1"/>
            <a:r>
              <a:rPr lang="en-GB" dirty="0"/>
              <a:t>Continue from there</a:t>
            </a:r>
          </a:p>
          <a:p>
            <a:r>
              <a:rPr lang="en-GB" dirty="0"/>
              <a:t>Such tokens are called synchronizing tokens</a:t>
            </a:r>
          </a:p>
          <a:p>
            <a:pPr lvl="1"/>
            <a:r>
              <a:rPr lang="en-GB" dirty="0"/>
              <a:t>Typically statement or expression terminators (semi colon) </a:t>
            </a:r>
          </a:p>
        </p:txBody>
      </p:sp>
    </p:spTree>
    <p:extLst>
      <p:ext uri="{BB962C8B-B14F-4D97-AF65-F5344CB8AC3E}">
        <p14:creationId xmlns:p14="http://schemas.microsoft.com/office/powerpoint/2010/main" val="3819826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846B4-AB09-4908-AF82-493235CBBA56}"/>
              </a:ext>
            </a:extLst>
          </p:cNvPr>
          <p:cNvSpPr>
            <a:spLocks noGrp="1"/>
          </p:cNvSpPr>
          <p:nvPr>
            <p:ph type="title"/>
          </p:nvPr>
        </p:nvSpPr>
        <p:spPr/>
        <p:txBody>
          <a:bodyPr/>
          <a:lstStyle/>
          <a:p>
            <a:r>
              <a:rPr lang="en-GB" dirty="0"/>
              <a:t>Error productions</a:t>
            </a:r>
          </a:p>
        </p:txBody>
      </p:sp>
      <p:sp>
        <p:nvSpPr>
          <p:cNvPr id="3" name="Content Placeholder 2">
            <a:extLst>
              <a:ext uri="{FF2B5EF4-FFF2-40B4-BE49-F238E27FC236}">
                <a16:creationId xmlns:a16="http://schemas.microsoft.com/office/drawing/2014/main" id="{43F1C3D2-478F-4D49-A14B-7BB40C8C38F5}"/>
              </a:ext>
            </a:extLst>
          </p:cNvPr>
          <p:cNvSpPr>
            <a:spLocks noGrp="1"/>
          </p:cNvSpPr>
          <p:nvPr>
            <p:ph idx="1"/>
          </p:nvPr>
        </p:nvSpPr>
        <p:spPr/>
        <p:txBody>
          <a:bodyPr/>
          <a:lstStyle/>
          <a:p>
            <a:r>
              <a:rPr lang="en-GB" dirty="0"/>
              <a:t>Augment the grammar to capture the most common errors that programmers make</a:t>
            </a:r>
          </a:p>
          <a:p>
            <a:r>
              <a:rPr lang="en-GB" dirty="0"/>
              <a:t>Essentially promotes common errors to alternative syntax</a:t>
            </a:r>
          </a:p>
          <a:p>
            <a:r>
              <a:rPr lang="en-GB" dirty="0"/>
              <a:t>Example</a:t>
            </a:r>
          </a:p>
          <a:p>
            <a:pPr lvl="1"/>
            <a:r>
              <a:rPr lang="en-GB" dirty="0"/>
              <a:t>Write 5 x instead of 5 * x</a:t>
            </a:r>
          </a:p>
          <a:p>
            <a:pPr lvl="1"/>
            <a:r>
              <a:rPr lang="en-GB" dirty="0"/>
              <a:t>Add the production E -&gt; .. E </a:t>
            </a:r>
            <a:r>
              <a:rPr lang="en-GB" dirty="0" err="1"/>
              <a:t>E</a:t>
            </a:r>
            <a:endParaRPr lang="en-GB" dirty="0"/>
          </a:p>
          <a:p>
            <a:r>
              <a:rPr lang="en-GB" dirty="0"/>
              <a:t>Disadvantage</a:t>
            </a:r>
          </a:p>
          <a:p>
            <a:pPr lvl="1"/>
            <a:r>
              <a:rPr lang="en-GB" dirty="0"/>
              <a:t>Complicates the grammar</a:t>
            </a:r>
          </a:p>
        </p:txBody>
      </p:sp>
    </p:spTree>
    <p:extLst>
      <p:ext uri="{BB962C8B-B14F-4D97-AF65-F5344CB8AC3E}">
        <p14:creationId xmlns:p14="http://schemas.microsoft.com/office/powerpoint/2010/main" val="410432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3D3D2-B0C4-4218-B67B-4E60121BAD5B}"/>
              </a:ext>
            </a:extLst>
          </p:cNvPr>
          <p:cNvSpPr>
            <a:spLocks noGrp="1"/>
          </p:cNvSpPr>
          <p:nvPr>
            <p:ph type="title"/>
          </p:nvPr>
        </p:nvSpPr>
        <p:spPr/>
        <p:txBody>
          <a:bodyPr/>
          <a:lstStyle/>
          <a:p>
            <a:r>
              <a:rPr lang="en-GB" dirty="0"/>
              <a:t>Context Free Grammar </a:t>
            </a:r>
          </a:p>
        </p:txBody>
      </p:sp>
      <p:sp>
        <p:nvSpPr>
          <p:cNvPr id="3" name="Content Placeholder 2">
            <a:extLst>
              <a:ext uri="{FF2B5EF4-FFF2-40B4-BE49-F238E27FC236}">
                <a16:creationId xmlns:a16="http://schemas.microsoft.com/office/drawing/2014/main" id="{279ADF4E-ABE7-44D9-B810-596BCAB9CAED}"/>
              </a:ext>
            </a:extLst>
          </p:cNvPr>
          <p:cNvSpPr>
            <a:spLocks noGrp="1"/>
          </p:cNvSpPr>
          <p:nvPr>
            <p:ph idx="1"/>
          </p:nvPr>
        </p:nvSpPr>
        <p:spPr/>
        <p:txBody>
          <a:bodyPr>
            <a:normAutofit lnSpcReduction="10000"/>
          </a:bodyPr>
          <a:lstStyle/>
          <a:p>
            <a:r>
              <a:rPr lang="en-US" dirty="0"/>
              <a:t>Have four components</a:t>
            </a:r>
            <a:endParaRPr lang="en-GB" dirty="0"/>
          </a:p>
          <a:p>
            <a:r>
              <a:rPr lang="en-GB" dirty="0"/>
              <a:t>Terminals: basic symbols from which strings are formed.</a:t>
            </a:r>
          </a:p>
          <a:p>
            <a:pPr lvl="1"/>
            <a:r>
              <a:rPr lang="en-GB" dirty="0"/>
              <a:t>Tokens coming from the </a:t>
            </a:r>
            <a:r>
              <a:rPr lang="en-GB" dirty="0" err="1"/>
              <a:t>lexer</a:t>
            </a:r>
            <a:r>
              <a:rPr lang="en-GB" dirty="0"/>
              <a:t>.</a:t>
            </a:r>
          </a:p>
          <a:p>
            <a:r>
              <a:rPr lang="en-GB" dirty="0"/>
              <a:t>Non-terminals: syntactic variables that denote sets of strings</a:t>
            </a:r>
          </a:p>
          <a:p>
            <a:pPr lvl="1"/>
            <a:r>
              <a:rPr lang="en-GB" dirty="0"/>
              <a:t>Statement and expressions</a:t>
            </a:r>
          </a:p>
          <a:p>
            <a:r>
              <a:rPr lang="en-GB" dirty="0"/>
              <a:t>Productions: Phrase structure rules specifying the manner in which terminals and non-terminals can be combined to form strings.</a:t>
            </a:r>
          </a:p>
          <a:p>
            <a:pPr lvl="1"/>
            <a:r>
              <a:rPr lang="en-GB" dirty="0"/>
              <a:t>Defines the rule of the language.</a:t>
            </a:r>
          </a:p>
          <a:p>
            <a:r>
              <a:rPr lang="en-GB" dirty="0"/>
              <a:t>Start symbol: Top-level phrase from where the production begins</a:t>
            </a:r>
          </a:p>
          <a:p>
            <a:pPr lvl="1"/>
            <a:r>
              <a:rPr lang="en-GB" dirty="0"/>
              <a:t>Determines which non-terminal represents the language as a whole</a:t>
            </a:r>
          </a:p>
        </p:txBody>
      </p:sp>
    </p:spTree>
    <p:extLst>
      <p:ext uri="{BB962C8B-B14F-4D97-AF65-F5344CB8AC3E}">
        <p14:creationId xmlns:p14="http://schemas.microsoft.com/office/powerpoint/2010/main" val="28858053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3B2D6-C2A6-4A15-80F1-BFD3797CE488}"/>
              </a:ext>
            </a:extLst>
          </p:cNvPr>
          <p:cNvSpPr>
            <a:spLocks noGrp="1"/>
          </p:cNvSpPr>
          <p:nvPr>
            <p:ph type="title"/>
          </p:nvPr>
        </p:nvSpPr>
        <p:spPr/>
        <p:txBody>
          <a:bodyPr/>
          <a:lstStyle/>
          <a:p>
            <a:r>
              <a:rPr lang="en-GB" dirty="0"/>
              <a:t>Local and global correction</a:t>
            </a:r>
          </a:p>
        </p:txBody>
      </p:sp>
      <p:sp>
        <p:nvSpPr>
          <p:cNvPr id="3" name="Content Placeholder 2">
            <a:extLst>
              <a:ext uri="{FF2B5EF4-FFF2-40B4-BE49-F238E27FC236}">
                <a16:creationId xmlns:a16="http://schemas.microsoft.com/office/drawing/2014/main" id="{09E1AADD-B012-4E9A-9D14-BD6AEF8B27E1}"/>
              </a:ext>
            </a:extLst>
          </p:cNvPr>
          <p:cNvSpPr>
            <a:spLocks noGrp="1"/>
          </p:cNvSpPr>
          <p:nvPr>
            <p:ph idx="1"/>
          </p:nvPr>
        </p:nvSpPr>
        <p:spPr/>
        <p:txBody>
          <a:bodyPr/>
          <a:lstStyle/>
          <a:p>
            <a:r>
              <a:rPr lang="en-GB" dirty="0"/>
              <a:t>Find a correct “nearby” program</a:t>
            </a:r>
          </a:p>
          <a:p>
            <a:pPr lvl="1"/>
            <a:r>
              <a:rPr lang="en-GB" dirty="0"/>
              <a:t>Try token insertion and deletion</a:t>
            </a:r>
          </a:p>
          <a:p>
            <a:pPr lvl="1"/>
            <a:r>
              <a:rPr lang="en-GB" dirty="0"/>
              <a:t>Exhaustive search</a:t>
            </a:r>
          </a:p>
          <a:p>
            <a:r>
              <a:rPr lang="en-GB" dirty="0"/>
              <a:t>Makes as few changes as possible in the program so that a globally least cost correction program is obtained.</a:t>
            </a:r>
          </a:p>
          <a:p>
            <a:r>
              <a:rPr lang="en-GB" dirty="0"/>
              <a:t>Disadvantage</a:t>
            </a:r>
          </a:p>
          <a:p>
            <a:pPr lvl="1"/>
            <a:r>
              <a:rPr lang="en-GB" dirty="0"/>
              <a:t>Hard to implement</a:t>
            </a:r>
          </a:p>
          <a:p>
            <a:pPr lvl="1"/>
            <a:r>
              <a:rPr lang="en-GB" dirty="0"/>
              <a:t>Slows down parsing of correct programs</a:t>
            </a:r>
          </a:p>
          <a:p>
            <a:pPr lvl="1"/>
            <a:r>
              <a:rPr lang="en-GB" dirty="0"/>
              <a:t>“Nearby” is not necessarily “the intended” program</a:t>
            </a:r>
          </a:p>
        </p:txBody>
      </p:sp>
    </p:spTree>
    <p:extLst>
      <p:ext uri="{BB962C8B-B14F-4D97-AF65-F5344CB8AC3E}">
        <p14:creationId xmlns:p14="http://schemas.microsoft.com/office/powerpoint/2010/main" val="19997466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0164F-CE92-46E2-81E8-00E1E8A4FA6B}"/>
              </a:ext>
            </a:extLst>
          </p:cNvPr>
          <p:cNvSpPr>
            <a:spLocks noGrp="1"/>
          </p:cNvSpPr>
          <p:nvPr>
            <p:ph type="title"/>
          </p:nvPr>
        </p:nvSpPr>
        <p:spPr/>
        <p:txBody>
          <a:bodyPr/>
          <a:lstStyle/>
          <a:p>
            <a:r>
              <a:rPr lang="en-GB" dirty="0"/>
              <a:t>Error recovery development</a:t>
            </a:r>
          </a:p>
        </p:txBody>
      </p:sp>
      <p:sp>
        <p:nvSpPr>
          <p:cNvPr id="3" name="Content Placeholder 2">
            <a:extLst>
              <a:ext uri="{FF2B5EF4-FFF2-40B4-BE49-F238E27FC236}">
                <a16:creationId xmlns:a16="http://schemas.microsoft.com/office/drawing/2014/main" id="{414F2425-155D-4B50-86EF-7070DAAD0C77}"/>
              </a:ext>
            </a:extLst>
          </p:cNvPr>
          <p:cNvSpPr>
            <a:spLocks noGrp="1"/>
          </p:cNvSpPr>
          <p:nvPr>
            <p:ph idx="1"/>
          </p:nvPr>
        </p:nvSpPr>
        <p:spPr/>
        <p:txBody>
          <a:bodyPr/>
          <a:lstStyle/>
          <a:p>
            <a:r>
              <a:rPr lang="en-GB" dirty="0"/>
              <a:t>In the past</a:t>
            </a:r>
          </a:p>
          <a:p>
            <a:pPr lvl="1"/>
            <a:r>
              <a:rPr lang="en-GB" dirty="0"/>
              <a:t>Slow recompilation cycle</a:t>
            </a:r>
          </a:p>
          <a:p>
            <a:pPr lvl="1"/>
            <a:r>
              <a:rPr lang="en-GB" dirty="0"/>
              <a:t>Find as many errors in one cycle as possible</a:t>
            </a:r>
          </a:p>
          <a:p>
            <a:pPr lvl="1"/>
            <a:r>
              <a:rPr lang="en-GB" dirty="0"/>
              <a:t>many researches were done on this topic</a:t>
            </a:r>
          </a:p>
          <a:p>
            <a:r>
              <a:rPr lang="en-GB" dirty="0"/>
              <a:t>Present</a:t>
            </a:r>
          </a:p>
          <a:p>
            <a:pPr lvl="1"/>
            <a:r>
              <a:rPr lang="en-GB" dirty="0"/>
              <a:t>Quick recompilation cycle</a:t>
            </a:r>
          </a:p>
          <a:p>
            <a:pPr lvl="1"/>
            <a:r>
              <a:rPr lang="en-GB" dirty="0"/>
              <a:t>Users tend to correct one error/cycle</a:t>
            </a:r>
          </a:p>
          <a:p>
            <a:pPr lvl="1"/>
            <a:r>
              <a:rPr lang="en-GB" dirty="0"/>
              <a:t>Complex error recovery is less compelling</a:t>
            </a:r>
          </a:p>
          <a:p>
            <a:pPr lvl="1"/>
            <a:r>
              <a:rPr lang="en-GB" dirty="0"/>
              <a:t>Panic-mode seems enough</a:t>
            </a:r>
          </a:p>
        </p:txBody>
      </p:sp>
    </p:spTree>
    <p:extLst>
      <p:ext uri="{BB962C8B-B14F-4D97-AF65-F5344CB8AC3E}">
        <p14:creationId xmlns:p14="http://schemas.microsoft.com/office/powerpoint/2010/main" val="18998394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3CCFCF5-1609-4B62-98EE-197F34C36623}"/>
              </a:ext>
            </a:extLst>
          </p:cNvPr>
          <p:cNvSpPr>
            <a:spLocks noGrp="1"/>
          </p:cNvSpPr>
          <p:nvPr>
            <p:ph type="ctrTitle"/>
          </p:nvPr>
        </p:nvSpPr>
        <p:spPr/>
        <p:txBody>
          <a:bodyPr/>
          <a:lstStyle/>
          <a:p>
            <a:r>
              <a:rPr lang="en-US" dirty="0"/>
              <a:t>Bottom up parsing</a:t>
            </a:r>
            <a:endParaRPr lang="en-GB" dirty="0"/>
          </a:p>
        </p:txBody>
      </p:sp>
      <p:sp>
        <p:nvSpPr>
          <p:cNvPr id="5" name="Subtitle 4">
            <a:extLst>
              <a:ext uri="{FF2B5EF4-FFF2-40B4-BE49-F238E27FC236}">
                <a16:creationId xmlns:a16="http://schemas.microsoft.com/office/drawing/2014/main" id="{C91EB5B0-ED25-4C91-B519-5840E41E146C}"/>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9988925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C6C68-6FCB-4F41-B7DE-1D7BB6BDEF29}"/>
              </a:ext>
            </a:extLst>
          </p:cNvPr>
          <p:cNvSpPr>
            <a:spLocks noGrp="1"/>
          </p:cNvSpPr>
          <p:nvPr>
            <p:ph type="title"/>
          </p:nvPr>
        </p:nvSpPr>
        <p:spPr/>
        <p:txBody>
          <a:bodyPr/>
          <a:lstStyle/>
          <a:p>
            <a:r>
              <a:rPr lang="en-GB" dirty="0"/>
              <a:t>Bottom-up parsing</a:t>
            </a:r>
          </a:p>
        </p:txBody>
      </p:sp>
      <p:sp>
        <p:nvSpPr>
          <p:cNvPr id="3" name="Content Placeholder 2">
            <a:extLst>
              <a:ext uri="{FF2B5EF4-FFF2-40B4-BE49-F238E27FC236}">
                <a16:creationId xmlns:a16="http://schemas.microsoft.com/office/drawing/2014/main" id="{201DF3FB-E918-4E9D-B001-1CB6BA782F79}"/>
              </a:ext>
            </a:extLst>
          </p:cNvPr>
          <p:cNvSpPr>
            <a:spLocks noGrp="1"/>
          </p:cNvSpPr>
          <p:nvPr>
            <p:ph idx="1"/>
          </p:nvPr>
        </p:nvSpPr>
        <p:spPr/>
        <p:txBody>
          <a:bodyPr/>
          <a:lstStyle/>
          <a:p>
            <a:r>
              <a:rPr lang="en-GB" dirty="0"/>
              <a:t>Begins parsing at the leaves (the bottom) and works up towards the root (the top)</a:t>
            </a:r>
          </a:p>
          <a:p>
            <a:r>
              <a:rPr lang="en-GB" dirty="0"/>
              <a:t>The key decisions in bottom-up parsing are</a:t>
            </a:r>
          </a:p>
          <a:p>
            <a:pPr lvl="1"/>
            <a:r>
              <a:rPr lang="en-GB" dirty="0"/>
              <a:t>When to reduce</a:t>
            </a:r>
          </a:p>
          <a:p>
            <a:pPr lvl="1"/>
            <a:r>
              <a:rPr lang="en-GB" dirty="0"/>
              <a:t>What production to apply, as the parse proceeds</a:t>
            </a:r>
          </a:p>
          <a:p>
            <a:r>
              <a:rPr lang="en-GB" dirty="0"/>
              <a:t>At each reduction step a particular substring matching the right side of a production (body) is replaced by the symbol of the left of that production</a:t>
            </a:r>
          </a:p>
          <a:p>
            <a:r>
              <a:rPr lang="en-GB" dirty="0"/>
              <a:t>If the substring is chosen correctly at each step, a </a:t>
            </a:r>
            <a:r>
              <a:rPr lang="en-GB" b="1" dirty="0"/>
              <a:t>rightmost derivation</a:t>
            </a:r>
            <a:r>
              <a:rPr lang="en-GB" dirty="0"/>
              <a:t> is traced out in </a:t>
            </a:r>
            <a:r>
              <a:rPr lang="en-GB" b="1" dirty="0"/>
              <a:t>reverse</a:t>
            </a:r>
            <a:r>
              <a:rPr lang="en-GB" dirty="0"/>
              <a:t>.</a:t>
            </a:r>
          </a:p>
        </p:txBody>
      </p:sp>
    </p:spTree>
    <p:extLst>
      <p:ext uri="{BB962C8B-B14F-4D97-AF65-F5344CB8AC3E}">
        <p14:creationId xmlns:p14="http://schemas.microsoft.com/office/powerpoint/2010/main" val="35791208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95885-D781-4B1A-8335-AECF482465F4}"/>
              </a:ext>
            </a:extLst>
          </p:cNvPr>
          <p:cNvSpPr>
            <a:spLocks noGrp="1"/>
          </p:cNvSpPr>
          <p:nvPr>
            <p:ph type="title"/>
          </p:nvPr>
        </p:nvSpPr>
        <p:spPr/>
        <p:txBody>
          <a:bodyPr/>
          <a:lstStyle/>
          <a:p>
            <a:endParaRPr lang="en-GB" dirty="0"/>
          </a:p>
        </p:txBody>
      </p:sp>
      <p:pic>
        <p:nvPicPr>
          <p:cNvPr id="4" name="Content Placeholder 3">
            <a:extLst>
              <a:ext uri="{FF2B5EF4-FFF2-40B4-BE49-F238E27FC236}">
                <a16:creationId xmlns:a16="http://schemas.microsoft.com/office/drawing/2014/main" id="{258C463D-4600-4EBF-99BE-FDEEAAC43BC8}"/>
              </a:ext>
            </a:extLst>
          </p:cNvPr>
          <p:cNvPicPr>
            <a:picLocks noGrp="1" noChangeAspect="1"/>
          </p:cNvPicPr>
          <p:nvPr>
            <p:ph idx="1"/>
          </p:nvPr>
        </p:nvPicPr>
        <p:blipFill>
          <a:blip r:embed="rId2"/>
          <a:stretch>
            <a:fillRect/>
          </a:stretch>
        </p:blipFill>
        <p:spPr>
          <a:xfrm>
            <a:off x="2659776" y="1825625"/>
            <a:ext cx="6872447" cy="4351338"/>
          </a:xfrm>
          <a:prstGeom prst="rect">
            <a:avLst/>
          </a:prstGeom>
        </p:spPr>
      </p:pic>
    </p:spTree>
    <p:extLst>
      <p:ext uri="{BB962C8B-B14F-4D97-AF65-F5344CB8AC3E}">
        <p14:creationId xmlns:p14="http://schemas.microsoft.com/office/powerpoint/2010/main" val="1665406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156EF-FE6A-48AD-AF26-B3D4B878E474}"/>
              </a:ext>
            </a:extLst>
          </p:cNvPr>
          <p:cNvSpPr>
            <a:spLocks noGrp="1"/>
          </p:cNvSpPr>
          <p:nvPr>
            <p:ph type="title"/>
          </p:nvPr>
        </p:nvSpPr>
        <p:spPr/>
        <p:txBody>
          <a:bodyPr/>
          <a:lstStyle/>
          <a:p>
            <a:r>
              <a:rPr lang="en-GB" dirty="0"/>
              <a:t>Operator precedence parsing</a:t>
            </a:r>
          </a:p>
        </p:txBody>
      </p:sp>
      <p:sp>
        <p:nvSpPr>
          <p:cNvPr id="3" name="Content Placeholder 2">
            <a:extLst>
              <a:ext uri="{FF2B5EF4-FFF2-40B4-BE49-F238E27FC236}">
                <a16:creationId xmlns:a16="http://schemas.microsoft.com/office/drawing/2014/main" id="{C4A5F3FB-9257-41B3-AAC2-F3364599E95F}"/>
              </a:ext>
            </a:extLst>
          </p:cNvPr>
          <p:cNvSpPr>
            <a:spLocks noGrp="1"/>
          </p:cNvSpPr>
          <p:nvPr>
            <p:ph idx="1"/>
          </p:nvPr>
        </p:nvSpPr>
        <p:spPr/>
        <p:txBody>
          <a:bodyPr/>
          <a:lstStyle/>
          <a:p>
            <a:r>
              <a:rPr lang="en-GB" dirty="0"/>
              <a:t>Operator </a:t>
            </a:r>
            <a:r>
              <a:rPr lang="en-GB" dirty="0" err="1"/>
              <a:t>grammer</a:t>
            </a:r>
            <a:endParaRPr lang="en-GB" dirty="0"/>
          </a:p>
          <a:p>
            <a:pPr lvl="1"/>
            <a:r>
              <a:rPr lang="en-GB" dirty="0"/>
              <a:t>E-&gt; E + E / E * E / id (is an operator </a:t>
            </a:r>
            <a:r>
              <a:rPr lang="en-GB" dirty="0" err="1"/>
              <a:t>grammer</a:t>
            </a:r>
            <a:r>
              <a:rPr lang="en-GB" dirty="0"/>
              <a:t>)</a:t>
            </a:r>
          </a:p>
          <a:p>
            <a:pPr lvl="1"/>
            <a:r>
              <a:rPr lang="en-GB" dirty="0"/>
              <a:t>E-&gt; E</a:t>
            </a:r>
            <a:r>
              <a:rPr lang="en-GB" dirty="0">
                <a:solidFill>
                  <a:srgbClr val="FF0000"/>
                </a:solidFill>
              </a:rPr>
              <a:t>A</a:t>
            </a:r>
            <a:r>
              <a:rPr lang="en-GB" dirty="0"/>
              <a:t>E / id </a:t>
            </a:r>
          </a:p>
          <a:p>
            <a:pPr lvl="2"/>
            <a:r>
              <a:rPr lang="en-GB" dirty="0"/>
              <a:t>A-&gt; + / * (is not operator grammar)</a:t>
            </a:r>
          </a:p>
          <a:p>
            <a:r>
              <a:rPr lang="en-GB" dirty="0"/>
              <a:t>In operator grammar no two variables should come side by side.</a:t>
            </a:r>
          </a:p>
          <a:p>
            <a:endParaRPr lang="en-GB" dirty="0"/>
          </a:p>
        </p:txBody>
      </p:sp>
    </p:spTree>
    <p:extLst>
      <p:ext uri="{BB962C8B-B14F-4D97-AF65-F5344CB8AC3E}">
        <p14:creationId xmlns:p14="http://schemas.microsoft.com/office/powerpoint/2010/main" val="7310064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28FDF-2B17-46E5-8BA8-BD6B5E85DD29}"/>
              </a:ext>
            </a:extLst>
          </p:cNvPr>
          <p:cNvSpPr>
            <a:spLocks noGrp="1"/>
          </p:cNvSpPr>
          <p:nvPr>
            <p:ph type="title"/>
          </p:nvPr>
        </p:nvSpPr>
        <p:spPr/>
        <p:txBody>
          <a:bodyPr/>
          <a:lstStyle/>
          <a:p>
            <a:r>
              <a:rPr lang="en-GB" dirty="0"/>
              <a:t>Example</a:t>
            </a:r>
          </a:p>
        </p:txBody>
      </p:sp>
      <p:sp>
        <p:nvSpPr>
          <p:cNvPr id="3" name="Content Placeholder 2">
            <a:extLst>
              <a:ext uri="{FF2B5EF4-FFF2-40B4-BE49-F238E27FC236}">
                <a16:creationId xmlns:a16="http://schemas.microsoft.com/office/drawing/2014/main" id="{C2F6192D-3193-441A-9ED6-DFDB09EE9B65}"/>
              </a:ext>
            </a:extLst>
          </p:cNvPr>
          <p:cNvSpPr>
            <a:spLocks noGrp="1"/>
          </p:cNvSpPr>
          <p:nvPr>
            <p:ph idx="1"/>
          </p:nvPr>
        </p:nvSpPr>
        <p:spPr/>
        <p:txBody>
          <a:bodyPr/>
          <a:lstStyle/>
          <a:p>
            <a:r>
              <a:rPr lang="en-GB" dirty="0"/>
              <a:t>E-&gt; E + E / E * E / id</a:t>
            </a:r>
          </a:p>
          <a:p>
            <a:r>
              <a:rPr lang="en-GB" dirty="0" err="1"/>
              <a:t>Id+id</a:t>
            </a:r>
            <a:r>
              <a:rPr lang="en-GB" dirty="0"/>
              <a:t>*id$ </a:t>
            </a:r>
          </a:p>
          <a:p>
            <a:endParaRPr lang="en-GB" dirty="0"/>
          </a:p>
        </p:txBody>
      </p:sp>
      <p:graphicFrame>
        <p:nvGraphicFramePr>
          <p:cNvPr id="4" name="Table 3">
            <a:extLst>
              <a:ext uri="{FF2B5EF4-FFF2-40B4-BE49-F238E27FC236}">
                <a16:creationId xmlns:a16="http://schemas.microsoft.com/office/drawing/2014/main" id="{5F8F9E2E-1421-4409-9DDA-EA23F88A2442}"/>
              </a:ext>
            </a:extLst>
          </p:cNvPr>
          <p:cNvGraphicFramePr>
            <a:graphicFrameLocks noGrp="1"/>
          </p:cNvGraphicFramePr>
          <p:nvPr>
            <p:extLst/>
          </p:nvPr>
        </p:nvGraphicFramePr>
        <p:xfrm>
          <a:off x="1578995" y="2985993"/>
          <a:ext cx="8128000" cy="185420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854110030"/>
                    </a:ext>
                  </a:extLst>
                </a:gridCol>
                <a:gridCol w="1625600">
                  <a:extLst>
                    <a:ext uri="{9D8B030D-6E8A-4147-A177-3AD203B41FA5}">
                      <a16:colId xmlns:a16="http://schemas.microsoft.com/office/drawing/2014/main" val="307155626"/>
                    </a:ext>
                  </a:extLst>
                </a:gridCol>
                <a:gridCol w="1625600">
                  <a:extLst>
                    <a:ext uri="{9D8B030D-6E8A-4147-A177-3AD203B41FA5}">
                      <a16:colId xmlns:a16="http://schemas.microsoft.com/office/drawing/2014/main" val="3483693816"/>
                    </a:ext>
                  </a:extLst>
                </a:gridCol>
                <a:gridCol w="1625600">
                  <a:extLst>
                    <a:ext uri="{9D8B030D-6E8A-4147-A177-3AD203B41FA5}">
                      <a16:colId xmlns:a16="http://schemas.microsoft.com/office/drawing/2014/main" val="4123203983"/>
                    </a:ext>
                  </a:extLst>
                </a:gridCol>
                <a:gridCol w="1625600">
                  <a:extLst>
                    <a:ext uri="{9D8B030D-6E8A-4147-A177-3AD203B41FA5}">
                      <a16:colId xmlns:a16="http://schemas.microsoft.com/office/drawing/2014/main" val="4227313461"/>
                    </a:ext>
                  </a:extLst>
                </a:gridCol>
              </a:tblGrid>
              <a:tr h="370840">
                <a:tc>
                  <a:txBody>
                    <a:bodyPr/>
                    <a:lstStyle/>
                    <a:p>
                      <a:endParaRPr lang="en-GB" dirty="0"/>
                    </a:p>
                  </a:txBody>
                  <a:tcPr/>
                </a:tc>
                <a:tc>
                  <a:txBody>
                    <a:bodyPr/>
                    <a:lstStyle/>
                    <a:p>
                      <a:r>
                        <a:rPr lang="en-GB" dirty="0"/>
                        <a:t>Id</a:t>
                      </a:r>
                    </a:p>
                  </a:txBody>
                  <a:tcPr/>
                </a:tc>
                <a:tc>
                  <a:txBody>
                    <a:bodyPr/>
                    <a:lstStyle/>
                    <a:p>
                      <a:r>
                        <a:rPr lang="en-GB" dirty="0"/>
                        <a:t>+</a:t>
                      </a:r>
                    </a:p>
                  </a:txBody>
                  <a:tcPr/>
                </a:tc>
                <a:tc>
                  <a:txBody>
                    <a:bodyPr/>
                    <a:lstStyle/>
                    <a:p>
                      <a:r>
                        <a:rPr lang="en-GB" dirty="0"/>
                        <a:t>*</a:t>
                      </a:r>
                    </a:p>
                  </a:txBody>
                  <a:tcPr/>
                </a:tc>
                <a:tc>
                  <a:txBody>
                    <a:bodyPr/>
                    <a:lstStyle/>
                    <a:p>
                      <a:r>
                        <a:rPr lang="en-GB" dirty="0"/>
                        <a:t>$</a:t>
                      </a:r>
                    </a:p>
                  </a:txBody>
                  <a:tcPr/>
                </a:tc>
                <a:extLst>
                  <a:ext uri="{0D108BD9-81ED-4DB2-BD59-A6C34878D82A}">
                    <a16:rowId xmlns:a16="http://schemas.microsoft.com/office/drawing/2014/main" val="1351318247"/>
                  </a:ext>
                </a:extLst>
              </a:tr>
              <a:tr h="370840">
                <a:tc>
                  <a:txBody>
                    <a:bodyPr/>
                    <a:lstStyle/>
                    <a:p>
                      <a:r>
                        <a:rPr lang="en-GB" dirty="0"/>
                        <a:t>Id</a:t>
                      </a:r>
                    </a:p>
                  </a:txBody>
                  <a:tcPr/>
                </a:tc>
                <a:tc>
                  <a:txBody>
                    <a:bodyPr/>
                    <a:lstStyle/>
                    <a:p>
                      <a:r>
                        <a:rPr lang="en-GB" dirty="0"/>
                        <a:t>-</a:t>
                      </a:r>
                    </a:p>
                  </a:txBody>
                  <a:tcPr/>
                </a:tc>
                <a:tc>
                  <a:txBody>
                    <a:bodyPr/>
                    <a:lstStyle/>
                    <a:p>
                      <a:r>
                        <a:rPr lang="en-GB" dirty="0"/>
                        <a:t>&gt;</a:t>
                      </a:r>
                    </a:p>
                  </a:txBody>
                  <a:tcPr/>
                </a:tc>
                <a:tc>
                  <a:txBody>
                    <a:bodyPr/>
                    <a:lstStyle/>
                    <a:p>
                      <a:r>
                        <a:rPr lang="en-GB" dirty="0"/>
                        <a:t>&gt;</a:t>
                      </a:r>
                    </a:p>
                  </a:txBody>
                  <a:tcPr/>
                </a:tc>
                <a:tc>
                  <a:txBody>
                    <a:bodyPr/>
                    <a:lstStyle/>
                    <a:p>
                      <a:r>
                        <a:rPr lang="en-GB" dirty="0"/>
                        <a:t>&gt;</a:t>
                      </a:r>
                    </a:p>
                  </a:txBody>
                  <a:tcPr/>
                </a:tc>
                <a:extLst>
                  <a:ext uri="{0D108BD9-81ED-4DB2-BD59-A6C34878D82A}">
                    <a16:rowId xmlns:a16="http://schemas.microsoft.com/office/drawing/2014/main" val="375911141"/>
                  </a:ext>
                </a:extLst>
              </a:tr>
              <a:tr h="370840">
                <a:tc>
                  <a:txBody>
                    <a:bodyPr/>
                    <a:lstStyle/>
                    <a:p>
                      <a:r>
                        <a:rPr lang="en-GB" dirty="0"/>
                        <a:t>+</a:t>
                      </a:r>
                    </a:p>
                  </a:txBody>
                  <a:tcPr/>
                </a:tc>
                <a:tc>
                  <a:txBody>
                    <a:bodyPr/>
                    <a:lstStyle/>
                    <a:p>
                      <a:r>
                        <a:rPr lang="en-GB" dirty="0"/>
                        <a:t>&lt;</a:t>
                      </a:r>
                    </a:p>
                  </a:txBody>
                  <a:tcPr/>
                </a:tc>
                <a:tc>
                  <a:txBody>
                    <a:bodyPr/>
                    <a:lstStyle/>
                    <a:p>
                      <a:r>
                        <a:rPr lang="en-GB" dirty="0"/>
                        <a:t>&gt;</a:t>
                      </a:r>
                    </a:p>
                  </a:txBody>
                  <a:tcPr/>
                </a:tc>
                <a:tc>
                  <a:txBody>
                    <a:bodyPr/>
                    <a:lstStyle/>
                    <a:p>
                      <a:r>
                        <a:rPr lang="en-GB" dirty="0"/>
                        <a:t>&lt;</a:t>
                      </a:r>
                    </a:p>
                  </a:txBody>
                  <a:tcPr/>
                </a:tc>
                <a:tc>
                  <a:txBody>
                    <a:bodyPr/>
                    <a:lstStyle/>
                    <a:p>
                      <a:r>
                        <a:rPr lang="en-GB" dirty="0"/>
                        <a:t>&gt;</a:t>
                      </a:r>
                    </a:p>
                  </a:txBody>
                  <a:tcPr/>
                </a:tc>
                <a:extLst>
                  <a:ext uri="{0D108BD9-81ED-4DB2-BD59-A6C34878D82A}">
                    <a16:rowId xmlns:a16="http://schemas.microsoft.com/office/drawing/2014/main" val="550310812"/>
                  </a:ext>
                </a:extLst>
              </a:tr>
              <a:tr h="370840">
                <a:tc>
                  <a:txBody>
                    <a:bodyPr/>
                    <a:lstStyle/>
                    <a:p>
                      <a:r>
                        <a:rPr lang="en-GB" dirty="0"/>
                        <a:t>*</a:t>
                      </a:r>
                    </a:p>
                  </a:txBody>
                  <a:tcPr/>
                </a:tc>
                <a:tc>
                  <a:txBody>
                    <a:bodyPr/>
                    <a:lstStyle/>
                    <a:p>
                      <a:r>
                        <a:rPr lang="en-GB" dirty="0"/>
                        <a:t>&lt;</a:t>
                      </a:r>
                    </a:p>
                  </a:txBody>
                  <a:tcPr/>
                </a:tc>
                <a:tc>
                  <a:txBody>
                    <a:bodyPr/>
                    <a:lstStyle/>
                    <a:p>
                      <a:r>
                        <a:rPr lang="en-GB" dirty="0"/>
                        <a:t>&gt;</a:t>
                      </a:r>
                    </a:p>
                  </a:txBody>
                  <a:tcPr/>
                </a:tc>
                <a:tc>
                  <a:txBody>
                    <a:bodyPr/>
                    <a:lstStyle/>
                    <a:p>
                      <a:r>
                        <a:rPr lang="en-GB" dirty="0"/>
                        <a:t>&gt;</a:t>
                      </a:r>
                    </a:p>
                  </a:txBody>
                  <a:tcPr/>
                </a:tc>
                <a:tc>
                  <a:txBody>
                    <a:bodyPr/>
                    <a:lstStyle/>
                    <a:p>
                      <a:r>
                        <a:rPr lang="en-GB" dirty="0"/>
                        <a:t>&gt;</a:t>
                      </a:r>
                    </a:p>
                  </a:txBody>
                  <a:tcPr/>
                </a:tc>
                <a:extLst>
                  <a:ext uri="{0D108BD9-81ED-4DB2-BD59-A6C34878D82A}">
                    <a16:rowId xmlns:a16="http://schemas.microsoft.com/office/drawing/2014/main" val="3795168364"/>
                  </a:ext>
                </a:extLst>
              </a:tr>
              <a:tr h="370840">
                <a:tc>
                  <a:txBody>
                    <a:bodyPr/>
                    <a:lstStyle/>
                    <a:p>
                      <a:r>
                        <a:rPr lang="en-GB" dirty="0"/>
                        <a:t>$</a:t>
                      </a:r>
                    </a:p>
                  </a:txBody>
                  <a:tcPr/>
                </a:tc>
                <a:tc>
                  <a:txBody>
                    <a:bodyPr/>
                    <a:lstStyle/>
                    <a:p>
                      <a:r>
                        <a:rPr lang="en-GB" dirty="0"/>
                        <a:t>&lt;</a:t>
                      </a:r>
                    </a:p>
                  </a:txBody>
                  <a:tcPr/>
                </a:tc>
                <a:tc>
                  <a:txBody>
                    <a:bodyPr/>
                    <a:lstStyle/>
                    <a:p>
                      <a:r>
                        <a:rPr lang="en-GB" dirty="0"/>
                        <a:t>&lt;</a:t>
                      </a:r>
                    </a:p>
                  </a:txBody>
                  <a:tcPr/>
                </a:tc>
                <a:tc>
                  <a:txBody>
                    <a:bodyPr/>
                    <a:lstStyle/>
                    <a:p>
                      <a:r>
                        <a:rPr lang="en-GB" dirty="0"/>
                        <a:t>&lt;</a:t>
                      </a:r>
                    </a:p>
                  </a:txBody>
                  <a:tcPr/>
                </a:tc>
                <a:tc>
                  <a:txBody>
                    <a:bodyPr/>
                    <a:lstStyle/>
                    <a:p>
                      <a:r>
                        <a:rPr lang="en-GB" dirty="0"/>
                        <a:t>-</a:t>
                      </a:r>
                    </a:p>
                  </a:txBody>
                  <a:tcPr/>
                </a:tc>
                <a:extLst>
                  <a:ext uri="{0D108BD9-81ED-4DB2-BD59-A6C34878D82A}">
                    <a16:rowId xmlns:a16="http://schemas.microsoft.com/office/drawing/2014/main" val="11713459"/>
                  </a:ext>
                </a:extLst>
              </a:tr>
            </a:tbl>
          </a:graphicData>
        </a:graphic>
      </p:graphicFrame>
      <p:sp>
        <p:nvSpPr>
          <p:cNvPr id="5" name="Rectangle 4">
            <a:extLst>
              <a:ext uri="{FF2B5EF4-FFF2-40B4-BE49-F238E27FC236}">
                <a16:creationId xmlns:a16="http://schemas.microsoft.com/office/drawing/2014/main" id="{1EBC37BD-2B5E-46A5-B709-E3A1BBE6F52D}"/>
              </a:ext>
            </a:extLst>
          </p:cNvPr>
          <p:cNvSpPr/>
          <p:nvPr/>
        </p:nvSpPr>
        <p:spPr>
          <a:xfrm>
            <a:off x="9706995" y="2785145"/>
            <a:ext cx="1098025" cy="8388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g</a:t>
            </a:r>
          </a:p>
        </p:txBody>
      </p:sp>
      <p:sp>
        <p:nvSpPr>
          <p:cNvPr id="6" name="Rectangle 5">
            <a:extLst>
              <a:ext uri="{FF2B5EF4-FFF2-40B4-BE49-F238E27FC236}">
                <a16:creationId xmlns:a16="http://schemas.microsoft.com/office/drawing/2014/main" id="{A4793189-0CE6-4470-9EE6-C25ED9AE9E91}"/>
              </a:ext>
            </a:extLst>
          </p:cNvPr>
          <p:cNvSpPr/>
          <p:nvPr/>
        </p:nvSpPr>
        <p:spPr>
          <a:xfrm>
            <a:off x="328570" y="4001294"/>
            <a:ext cx="1098025" cy="8388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f</a:t>
            </a:r>
          </a:p>
        </p:txBody>
      </p:sp>
      <p:graphicFrame>
        <p:nvGraphicFramePr>
          <p:cNvPr id="7" name="Table 6">
            <a:extLst>
              <a:ext uri="{FF2B5EF4-FFF2-40B4-BE49-F238E27FC236}">
                <a16:creationId xmlns:a16="http://schemas.microsoft.com/office/drawing/2014/main" id="{7BE5A2AE-B3CA-41CD-B4A3-3AD512B059AC}"/>
              </a:ext>
            </a:extLst>
          </p:cNvPr>
          <p:cNvGraphicFramePr>
            <a:graphicFrameLocks noGrp="1"/>
          </p:cNvGraphicFramePr>
          <p:nvPr>
            <p:extLst/>
          </p:nvPr>
        </p:nvGraphicFramePr>
        <p:xfrm>
          <a:off x="1578995" y="5422463"/>
          <a:ext cx="8128000" cy="111252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854110030"/>
                    </a:ext>
                  </a:extLst>
                </a:gridCol>
                <a:gridCol w="1625600">
                  <a:extLst>
                    <a:ext uri="{9D8B030D-6E8A-4147-A177-3AD203B41FA5}">
                      <a16:colId xmlns:a16="http://schemas.microsoft.com/office/drawing/2014/main" val="307155626"/>
                    </a:ext>
                  </a:extLst>
                </a:gridCol>
                <a:gridCol w="1625600">
                  <a:extLst>
                    <a:ext uri="{9D8B030D-6E8A-4147-A177-3AD203B41FA5}">
                      <a16:colId xmlns:a16="http://schemas.microsoft.com/office/drawing/2014/main" val="3483693816"/>
                    </a:ext>
                  </a:extLst>
                </a:gridCol>
                <a:gridCol w="1625600">
                  <a:extLst>
                    <a:ext uri="{9D8B030D-6E8A-4147-A177-3AD203B41FA5}">
                      <a16:colId xmlns:a16="http://schemas.microsoft.com/office/drawing/2014/main" val="4123203983"/>
                    </a:ext>
                  </a:extLst>
                </a:gridCol>
                <a:gridCol w="1625600">
                  <a:extLst>
                    <a:ext uri="{9D8B030D-6E8A-4147-A177-3AD203B41FA5}">
                      <a16:colId xmlns:a16="http://schemas.microsoft.com/office/drawing/2014/main" val="4227313461"/>
                    </a:ext>
                  </a:extLst>
                </a:gridCol>
              </a:tblGrid>
              <a:tr h="370840">
                <a:tc>
                  <a:txBody>
                    <a:bodyPr/>
                    <a:lstStyle/>
                    <a:p>
                      <a:endParaRPr lang="en-GB" dirty="0"/>
                    </a:p>
                  </a:txBody>
                  <a:tcPr/>
                </a:tc>
                <a:tc>
                  <a:txBody>
                    <a:bodyPr/>
                    <a:lstStyle/>
                    <a:p>
                      <a:r>
                        <a:rPr lang="en-GB" dirty="0"/>
                        <a:t>Id</a:t>
                      </a:r>
                    </a:p>
                  </a:txBody>
                  <a:tcPr/>
                </a:tc>
                <a:tc>
                  <a:txBody>
                    <a:bodyPr/>
                    <a:lstStyle/>
                    <a:p>
                      <a:r>
                        <a:rPr lang="en-GB" dirty="0"/>
                        <a:t>+</a:t>
                      </a:r>
                    </a:p>
                  </a:txBody>
                  <a:tcPr/>
                </a:tc>
                <a:tc>
                  <a:txBody>
                    <a:bodyPr/>
                    <a:lstStyle/>
                    <a:p>
                      <a:r>
                        <a:rPr lang="en-GB" dirty="0"/>
                        <a:t>*</a:t>
                      </a:r>
                    </a:p>
                  </a:txBody>
                  <a:tcPr/>
                </a:tc>
                <a:tc>
                  <a:txBody>
                    <a:bodyPr/>
                    <a:lstStyle/>
                    <a:p>
                      <a:r>
                        <a:rPr lang="en-GB" dirty="0"/>
                        <a:t>$</a:t>
                      </a:r>
                    </a:p>
                  </a:txBody>
                  <a:tcPr/>
                </a:tc>
                <a:extLst>
                  <a:ext uri="{0D108BD9-81ED-4DB2-BD59-A6C34878D82A}">
                    <a16:rowId xmlns:a16="http://schemas.microsoft.com/office/drawing/2014/main" val="1351318247"/>
                  </a:ext>
                </a:extLst>
              </a:tr>
              <a:tr h="370840">
                <a:tc>
                  <a:txBody>
                    <a:bodyPr/>
                    <a:lstStyle/>
                    <a:p>
                      <a:r>
                        <a:rPr lang="en-GB" dirty="0"/>
                        <a:t>F</a:t>
                      </a:r>
                    </a:p>
                  </a:txBody>
                  <a:tcPr/>
                </a:tc>
                <a:tc>
                  <a:txBody>
                    <a:bodyPr/>
                    <a:lstStyle/>
                    <a:p>
                      <a:r>
                        <a:rPr lang="en-GB" dirty="0"/>
                        <a:t>4</a:t>
                      </a:r>
                    </a:p>
                  </a:txBody>
                  <a:tcPr/>
                </a:tc>
                <a:tc>
                  <a:txBody>
                    <a:bodyPr/>
                    <a:lstStyle/>
                    <a:p>
                      <a:r>
                        <a:rPr lang="en-GB" dirty="0"/>
                        <a:t>2</a:t>
                      </a:r>
                    </a:p>
                  </a:txBody>
                  <a:tcPr/>
                </a:tc>
                <a:tc>
                  <a:txBody>
                    <a:bodyPr/>
                    <a:lstStyle/>
                    <a:p>
                      <a:r>
                        <a:rPr lang="en-GB" dirty="0"/>
                        <a:t>4</a:t>
                      </a:r>
                    </a:p>
                  </a:txBody>
                  <a:tcPr/>
                </a:tc>
                <a:tc>
                  <a:txBody>
                    <a:bodyPr/>
                    <a:lstStyle/>
                    <a:p>
                      <a:r>
                        <a:rPr lang="en-GB" dirty="0"/>
                        <a:t>0</a:t>
                      </a:r>
                    </a:p>
                  </a:txBody>
                  <a:tcPr/>
                </a:tc>
                <a:extLst>
                  <a:ext uri="{0D108BD9-81ED-4DB2-BD59-A6C34878D82A}">
                    <a16:rowId xmlns:a16="http://schemas.microsoft.com/office/drawing/2014/main" val="375911141"/>
                  </a:ext>
                </a:extLst>
              </a:tr>
              <a:tr h="370840">
                <a:tc>
                  <a:txBody>
                    <a:bodyPr/>
                    <a:lstStyle/>
                    <a:p>
                      <a:r>
                        <a:rPr lang="en-GB" dirty="0"/>
                        <a:t>G</a:t>
                      </a:r>
                    </a:p>
                  </a:txBody>
                  <a:tcPr/>
                </a:tc>
                <a:tc>
                  <a:txBody>
                    <a:bodyPr/>
                    <a:lstStyle/>
                    <a:p>
                      <a:r>
                        <a:rPr lang="en-GB" dirty="0"/>
                        <a:t>5</a:t>
                      </a:r>
                    </a:p>
                  </a:txBody>
                  <a:tcPr/>
                </a:tc>
                <a:tc>
                  <a:txBody>
                    <a:bodyPr/>
                    <a:lstStyle/>
                    <a:p>
                      <a:r>
                        <a:rPr lang="en-GB" dirty="0"/>
                        <a:t>1</a:t>
                      </a:r>
                    </a:p>
                  </a:txBody>
                  <a:tcPr/>
                </a:tc>
                <a:tc>
                  <a:txBody>
                    <a:bodyPr/>
                    <a:lstStyle/>
                    <a:p>
                      <a:r>
                        <a:rPr lang="en-GB" dirty="0"/>
                        <a:t>3</a:t>
                      </a:r>
                    </a:p>
                  </a:txBody>
                  <a:tcPr/>
                </a:tc>
                <a:tc>
                  <a:txBody>
                    <a:bodyPr/>
                    <a:lstStyle/>
                    <a:p>
                      <a:r>
                        <a:rPr lang="en-GB" dirty="0"/>
                        <a:t>0</a:t>
                      </a:r>
                    </a:p>
                  </a:txBody>
                  <a:tcPr/>
                </a:tc>
                <a:extLst>
                  <a:ext uri="{0D108BD9-81ED-4DB2-BD59-A6C34878D82A}">
                    <a16:rowId xmlns:a16="http://schemas.microsoft.com/office/drawing/2014/main" val="550310812"/>
                  </a:ext>
                </a:extLst>
              </a:tr>
            </a:tbl>
          </a:graphicData>
        </a:graphic>
      </p:graphicFrame>
    </p:spTree>
    <p:extLst>
      <p:ext uri="{BB962C8B-B14F-4D97-AF65-F5344CB8AC3E}">
        <p14:creationId xmlns:p14="http://schemas.microsoft.com/office/powerpoint/2010/main" val="19085884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16BBA-20B7-477C-9A0D-9A4CAFDEA1D1}"/>
              </a:ext>
            </a:extLst>
          </p:cNvPr>
          <p:cNvSpPr>
            <a:spLocks noGrp="1"/>
          </p:cNvSpPr>
          <p:nvPr>
            <p:ph type="title"/>
          </p:nvPr>
        </p:nvSpPr>
        <p:spPr/>
        <p:txBody>
          <a:bodyPr/>
          <a:lstStyle/>
          <a:p>
            <a:r>
              <a:rPr lang="en-GB" dirty="0"/>
              <a:t>Handle pruning</a:t>
            </a:r>
          </a:p>
        </p:txBody>
      </p:sp>
      <p:sp>
        <p:nvSpPr>
          <p:cNvPr id="3" name="Content Placeholder 2">
            <a:extLst>
              <a:ext uri="{FF2B5EF4-FFF2-40B4-BE49-F238E27FC236}">
                <a16:creationId xmlns:a16="http://schemas.microsoft.com/office/drawing/2014/main" id="{A3FB4FBC-9B7D-43DD-88DB-31905D358A84}"/>
              </a:ext>
            </a:extLst>
          </p:cNvPr>
          <p:cNvSpPr>
            <a:spLocks noGrp="1"/>
          </p:cNvSpPr>
          <p:nvPr>
            <p:ph idx="1"/>
          </p:nvPr>
        </p:nvSpPr>
        <p:spPr/>
        <p:txBody>
          <a:bodyPr/>
          <a:lstStyle/>
          <a:p>
            <a:r>
              <a:rPr lang="en-GB" dirty="0"/>
              <a:t>A “Handle” is a substring that matches the body of a production, and whose reduction represents one step along the reverse of a rightmost derivation</a:t>
            </a:r>
          </a:p>
          <a:p>
            <a:r>
              <a:rPr lang="en-GB" dirty="0"/>
              <a:t>Removing the children of left hand side non terminal from the parser tree is called handle pruning.</a:t>
            </a:r>
          </a:p>
          <a:p>
            <a:endParaRPr lang="en-GB" dirty="0"/>
          </a:p>
        </p:txBody>
      </p:sp>
      <p:graphicFrame>
        <p:nvGraphicFramePr>
          <p:cNvPr id="4" name="Table 3">
            <a:extLst>
              <a:ext uri="{FF2B5EF4-FFF2-40B4-BE49-F238E27FC236}">
                <a16:creationId xmlns:a16="http://schemas.microsoft.com/office/drawing/2014/main" id="{3D237C5E-D749-469E-A09B-AD343B4371F1}"/>
              </a:ext>
            </a:extLst>
          </p:cNvPr>
          <p:cNvGraphicFramePr>
            <a:graphicFrameLocks noGrp="1"/>
          </p:cNvGraphicFramePr>
          <p:nvPr>
            <p:extLst/>
          </p:nvPr>
        </p:nvGraphicFramePr>
        <p:xfrm>
          <a:off x="2150533" y="4001294"/>
          <a:ext cx="6096000" cy="28651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820333505"/>
                    </a:ext>
                  </a:extLst>
                </a:gridCol>
                <a:gridCol w="2032000">
                  <a:extLst>
                    <a:ext uri="{9D8B030D-6E8A-4147-A177-3AD203B41FA5}">
                      <a16:colId xmlns:a16="http://schemas.microsoft.com/office/drawing/2014/main" val="3856150201"/>
                    </a:ext>
                  </a:extLst>
                </a:gridCol>
                <a:gridCol w="2032000">
                  <a:extLst>
                    <a:ext uri="{9D8B030D-6E8A-4147-A177-3AD203B41FA5}">
                      <a16:colId xmlns:a16="http://schemas.microsoft.com/office/drawing/2014/main" val="3961156557"/>
                    </a:ext>
                  </a:extLst>
                </a:gridCol>
              </a:tblGrid>
              <a:tr h="370840">
                <a:tc>
                  <a:txBody>
                    <a:bodyPr/>
                    <a:lstStyle/>
                    <a:p>
                      <a:r>
                        <a:rPr lang="en-GB" dirty="0"/>
                        <a:t>Right sentential form</a:t>
                      </a:r>
                    </a:p>
                  </a:txBody>
                  <a:tcPr/>
                </a:tc>
                <a:tc>
                  <a:txBody>
                    <a:bodyPr/>
                    <a:lstStyle/>
                    <a:p>
                      <a:r>
                        <a:rPr lang="en-GB" dirty="0"/>
                        <a:t>Handle</a:t>
                      </a:r>
                    </a:p>
                  </a:txBody>
                  <a:tcPr/>
                </a:tc>
                <a:tc>
                  <a:txBody>
                    <a:bodyPr/>
                    <a:lstStyle/>
                    <a:p>
                      <a:r>
                        <a:rPr lang="en-GB" dirty="0"/>
                        <a:t>Reducing production</a:t>
                      </a:r>
                    </a:p>
                  </a:txBody>
                  <a:tcPr/>
                </a:tc>
                <a:extLst>
                  <a:ext uri="{0D108BD9-81ED-4DB2-BD59-A6C34878D82A}">
                    <a16:rowId xmlns:a16="http://schemas.microsoft.com/office/drawing/2014/main" val="210991956"/>
                  </a:ext>
                </a:extLst>
              </a:tr>
              <a:tr h="370840">
                <a:tc>
                  <a:txBody>
                    <a:bodyPr/>
                    <a:lstStyle/>
                    <a:p>
                      <a:r>
                        <a:rPr lang="en-GB" dirty="0"/>
                        <a:t>Id1 * id2</a:t>
                      </a:r>
                    </a:p>
                  </a:txBody>
                  <a:tcPr/>
                </a:tc>
                <a:tc>
                  <a:txBody>
                    <a:bodyPr/>
                    <a:lstStyle/>
                    <a:p>
                      <a:r>
                        <a:rPr lang="en-GB" dirty="0"/>
                        <a:t>Id1</a:t>
                      </a:r>
                    </a:p>
                  </a:txBody>
                  <a:tcPr/>
                </a:tc>
                <a:tc>
                  <a:txBody>
                    <a:bodyPr/>
                    <a:lstStyle/>
                    <a:p>
                      <a:r>
                        <a:rPr lang="en-GB" dirty="0"/>
                        <a:t>F-&gt; id</a:t>
                      </a:r>
                    </a:p>
                  </a:txBody>
                  <a:tcPr/>
                </a:tc>
                <a:extLst>
                  <a:ext uri="{0D108BD9-81ED-4DB2-BD59-A6C34878D82A}">
                    <a16:rowId xmlns:a16="http://schemas.microsoft.com/office/drawing/2014/main" val="1008110963"/>
                  </a:ext>
                </a:extLst>
              </a:tr>
              <a:tr h="370840">
                <a:tc>
                  <a:txBody>
                    <a:bodyPr/>
                    <a:lstStyle/>
                    <a:p>
                      <a:r>
                        <a:rPr lang="en-GB" dirty="0"/>
                        <a:t>F * id2</a:t>
                      </a:r>
                    </a:p>
                  </a:txBody>
                  <a:tcPr/>
                </a:tc>
                <a:tc>
                  <a:txBody>
                    <a:bodyPr/>
                    <a:lstStyle/>
                    <a:p>
                      <a:r>
                        <a:rPr lang="en-GB" dirty="0"/>
                        <a:t>F</a:t>
                      </a:r>
                    </a:p>
                  </a:txBody>
                  <a:tcPr/>
                </a:tc>
                <a:tc>
                  <a:txBody>
                    <a:bodyPr/>
                    <a:lstStyle/>
                    <a:p>
                      <a:r>
                        <a:rPr lang="en-GB" dirty="0"/>
                        <a:t>T-&gt;F</a:t>
                      </a:r>
                    </a:p>
                  </a:txBody>
                  <a:tcPr/>
                </a:tc>
                <a:extLst>
                  <a:ext uri="{0D108BD9-81ED-4DB2-BD59-A6C34878D82A}">
                    <a16:rowId xmlns:a16="http://schemas.microsoft.com/office/drawing/2014/main" val="2893790813"/>
                  </a:ext>
                </a:extLst>
              </a:tr>
              <a:tr h="370840">
                <a:tc>
                  <a:txBody>
                    <a:bodyPr/>
                    <a:lstStyle/>
                    <a:p>
                      <a:r>
                        <a:rPr lang="en-GB" dirty="0"/>
                        <a:t>T * id2</a:t>
                      </a:r>
                    </a:p>
                  </a:txBody>
                  <a:tcPr/>
                </a:tc>
                <a:tc>
                  <a:txBody>
                    <a:bodyPr/>
                    <a:lstStyle/>
                    <a:p>
                      <a:r>
                        <a:rPr lang="en-GB" dirty="0"/>
                        <a:t>Id2</a:t>
                      </a:r>
                    </a:p>
                  </a:txBody>
                  <a:tcPr/>
                </a:tc>
                <a:tc>
                  <a:txBody>
                    <a:bodyPr/>
                    <a:lstStyle/>
                    <a:p>
                      <a:r>
                        <a:rPr lang="en-GB" dirty="0"/>
                        <a:t>F-&gt;id</a:t>
                      </a:r>
                    </a:p>
                  </a:txBody>
                  <a:tcPr/>
                </a:tc>
                <a:extLst>
                  <a:ext uri="{0D108BD9-81ED-4DB2-BD59-A6C34878D82A}">
                    <a16:rowId xmlns:a16="http://schemas.microsoft.com/office/drawing/2014/main" val="3012722818"/>
                  </a:ext>
                </a:extLst>
              </a:tr>
              <a:tr h="370840">
                <a:tc>
                  <a:txBody>
                    <a:bodyPr/>
                    <a:lstStyle/>
                    <a:p>
                      <a:r>
                        <a:rPr lang="en-GB" dirty="0"/>
                        <a:t>T * F</a:t>
                      </a:r>
                    </a:p>
                  </a:txBody>
                  <a:tcPr/>
                </a:tc>
                <a:tc>
                  <a:txBody>
                    <a:bodyPr/>
                    <a:lstStyle/>
                    <a:p>
                      <a:r>
                        <a:rPr lang="en-GB" dirty="0"/>
                        <a:t>T * F</a:t>
                      </a:r>
                    </a:p>
                  </a:txBody>
                  <a:tcPr/>
                </a:tc>
                <a:tc>
                  <a:txBody>
                    <a:bodyPr/>
                    <a:lstStyle/>
                    <a:p>
                      <a:r>
                        <a:rPr lang="en-GB" dirty="0"/>
                        <a:t>T -&gt; T * F</a:t>
                      </a:r>
                    </a:p>
                  </a:txBody>
                  <a:tcPr/>
                </a:tc>
                <a:extLst>
                  <a:ext uri="{0D108BD9-81ED-4DB2-BD59-A6C34878D82A}">
                    <a16:rowId xmlns:a16="http://schemas.microsoft.com/office/drawing/2014/main" val="3841038294"/>
                  </a:ext>
                </a:extLst>
              </a:tr>
              <a:tr h="370840">
                <a:tc>
                  <a:txBody>
                    <a:bodyPr/>
                    <a:lstStyle/>
                    <a:p>
                      <a:r>
                        <a:rPr lang="en-GB" dirty="0"/>
                        <a:t>T </a:t>
                      </a:r>
                    </a:p>
                  </a:txBody>
                  <a:tcPr/>
                </a:tc>
                <a:tc>
                  <a:txBody>
                    <a:bodyPr/>
                    <a:lstStyle/>
                    <a:p>
                      <a:r>
                        <a:rPr lang="en-GB" dirty="0"/>
                        <a:t>T</a:t>
                      </a:r>
                    </a:p>
                  </a:txBody>
                  <a:tcPr/>
                </a:tc>
                <a:tc>
                  <a:txBody>
                    <a:bodyPr/>
                    <a:lstStyle/>
                    <a:p>
                      <a:r>
                        <a:rPr lang="en-GB" dirty="0"/>
                        <a:t>E-&gt; T</a:t>
                      </a:r>
                    </a:p>
                  </a:txBody>
                  <a:tcPr/>
                </a:tc>
                <a:extLst>
                  <a:ext uri="{0D108BD9-81ED-4DB2-BD59-A6C34878D82A}">
                    <a16:rowId xmlns:a16="http://schemas.microsoft.com/office/drawing/2014/main" val="2436217580"/>
                  </a:ext>
                </a:extLst>
              </a:tr>
              <a:tr h="370840">
                <a:tc>
                  <a:txBody>
                    <a:bodyPr/>
                    <a:lstStyle/>
                    <a:p>
                      <a:r>
                        <a:rPr lang="en-GB" dirty="0"/>
                        <a:t>E</a:t>
                      </a:r>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442612272"/>
                  </a:ext>
                </a:extLst>
              </a:tr>
            </a:tbl>
          </a:graphicData>
        </a:graphic>
      </p:graphicFrame>
    </p:spTree>
    <p:extLst>
      <p:ext uri="{BB962C8B-B14F-4D97-AF65-F5344CB8AC3E}">
        <p14:creationId xmlns:p14="http://schemas.microsoft.com/office/powerpoint/2010/main" val="385730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4A93F-97AF-4964-9E55-11C9479E945C}"/>
              </a:ext>
            </a:extLst>
          </p:cNvPr>
          <p:cNvSpPr>
            <a:spLocks noGrp="1"/>
          </p:cNvSpPr>
          <p:nvPr>
            <p:ph type="title"/>
          </p:nvPr>
        </p:nvSpPr>
        <p:spPr/>
        <p:txBody>
          <a:bodyPr/>
          <a:lstStyle/>
          <a:p>
            <a:r>
              <a:rPr lang="en-GB" dirty="0"/>
              <a:t>Shift reduce parsing</a:t>
            </a:r>
          </a:p>
        </p:txBody>
      </p:sp>
      <p:sp>
        <p:nvSpPr>
          <p:cNvPr id="3" name="Content Placeholder 2">
            <a:extLst>
              <a:ext uri="{FF2B5EF4-FFF2-40B4-BE49-F238E27FC236}">
                <a16:creationId xmlns:a16="http://schemas.microsoft.com/office/drawing/2014/main" id="{37E01DD6-72C3-4D09-B251-10316718A7EB}"/>
              </a:ext>
            </a:extLst>
          </p:cNvPr>
          <p:cNvSpPr>
            <a:spLocks noGrp="1"/>
          </p:cNvSpPr>
          <p:nvPr>
            <p:ph idx="1"/>
          </p:nvPr>
        </p:nvSpPr>
        <p:spPr/>
        <p:txBody>
          <a:bodyPr>
            <a:normAutofit lnSpcReduction="10000"/>
          </a:bodyPr>
          <a:lstStyle/>
          <a:p>
            <a:r>
              <a:rPr lang="en-GB" dirty="0"/>
              <a:t>Use two unique steps for bottom-up parsing</a:t>
            </a:r>
          </a:p>
          <a:p>
            <a:r>
              <a:rPr lang="en-GB" dirty="0"/>
              <a:t>Shift step:</a:t>
            </a:r>
          </a:p>
          <a:p>
            <a:pPr lvl="1"/>
            <a:r>
              <a:rPr lang="en-GB" dirty="0"/>
              <a:t>The shift step refers to the advancement of the input pointer to the next input symbol (the shifted symbol)</a:t>
            </a:r>
          </a:p>
          <a:p>
            <a:pPr lvl="1"/>
            <a:r>
              <a:rPr lang="en-GB" dirty="0"/>
              <a:t>This symbol is pushed onto the stack. The shifted symbol is treated as a single node of the parse tree.</a:t>
            </a:r>
          </a:p>
          <a:p>
            <a:r>
              <a:rPr lang="en-GB" dirty="0"/>
              <a:t>Reduce step:</a:t>
            </a:r>
          </a:p>
          <a:p>
            <a:pPr lvl="1"/>
            <a:r>
              <a:rPr lang="en-GB" dirty="0"/>
              <a:t>When the parser finds a complete grammar rule (RHS) and replaces it to (LHS), it is known as reduce-step. This occurs when the top of the stack contains a handle.</a:t>
            </a:r>
          </a:p>
          <a:p>
            <a:pPr lvl="1"/>
            <a:r>
              <a:rPr lang="en-GB" dirty="0"/>
              <a:t>To reduce, a POP function is performed on the stack which pops off the handle and replaces it with LHS non-terminal symbol.</a:t>
            </a:r>
          </a:p>
        </p:txBody>
      </p:sp>
    </p:spTree>
    <p:extLst>
      <p:ext uri="{BB962C8B-B14F-4D97-AF65-F5344CB8AC3E}">
        <p14:creationId xmlns:p14="http://schemas.microsoft.com/office/powerpoint/2010/main" val="39515839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A2B6F-127C-44C4-ABE6-7564F3985D7E}"/>
              </a:ext>
            </a:extLst>
          </p:cNvPr>
          <p:cNvSpPr>
            <a:spLocks noGrp="1"/>
          </p:cNvSpPr>
          <p:nvPr>
            <p:ph type="title"/>
          </p:nvPr>
        </p:nvSpPr>
        <p:spPr/>
        <p:txBody>
          <a:bodyPr/>
          <a:lstStyle/>
          <a:p>
            <a:r>
              <a:rPr lang="en-GB" dirty="0"/>
              <a:t>Cont.</a:t>
            </a:r>
          </a:p>
        </p:txBody>
      </p:sp>
      <p:sp>
        <p:nvSpPr>
          <p:cNvPr id="3" name="Content Placeholder 2">
            <a:extLst>
              <a:ext uri="{FF2B5EF4-FFF2-40B4-BE49-F238E27FC236}">
                <a16:creationId xmlns:a16="http://schemas.microsoft.com/office/drawing/2014/main" id="{38C3B4F4-6658-473C-8FFE-F802375ADA70}"/>
              </a:ext>
            </a:extLst>
          </p:cNvPr>
          <p:cNvSpPr>
            <a:spLocks noGrp="1"/>
          </p:cNvSpPr>
          <p:nvPr>
            <p:ph idx="1"/>
          </p:nvPr>
        </p:nvSpPr>
        <p:spPr/>
        <p:txBody>
          <a:bodyPr/>
          <a:lstStyle/>
          <a:p>
            <a:r>
              <a:rPr lang="en-GB" dirty="0"/>
              <a:t>A stack holds grammar symbols</a:t>
            </a:r>
          </a:p>
          <a:p>
            <a:r>
              <a:rPr lang="en-GB" dirty="0"/>
              <a:t>An input buffer holds the rest of the string to be parsed</a:t>
            </a:r>
          </a:p>
          <a:p>
            <a:r>
              <a:rPr lang="en-GB" dirty="0"/>
              <a:t>The handle always appears at the top of the stack just before it is identified as the handle</a:t>
            </a:r>
          </a:p>
          <a:p>
            <a:r>
              <a:rPr lang="en-GB" dirty="0"/>
              <a:t>$ is used to mark the bottom of the stack and also the right end of the input</a:t>
            </a:r>
          </a:p>
          <a:p>
            <a:r>
              <a:rPr lang="en-GB" dirty="0"/>
              <a:t>Conflicts might arise during shift-reduce parsing</a:t>
            </a:r>
          </a:p>
          <a:p>
            <a:pPr lvl="1"/>
            <a:r>
              <a:rPr lang="en-US" dirty="0"/>
              <a:t>D</a:t>
            </a:r>
            <a:r>
              <a:rPr lang="en-GB" dirty="0" err="1"/>
              <a:t>eciding</a:t>
            </a:r>
            <a:r>
              <a:rPr lang="en-GB" dirty="0"/>
              <a:t> whether to shift or to reduce (shift/reduce conflict), or</a:t>
            </a:r>
          </a:p>
          <a:p>
            <a:pPr lvl="1"/>
            <a:r>
              <a:rPr lang="en-US" dirty="0"/>
              <a:t>Deciding which of several reductions to make (a reduce/reduce conflict)</a:t>
            </a:r>
            <a:endParaRPr lang="en-GB" dirty="0"/>
          </a:p>
        </p:txBody>
      </p:sp>
    </p:spTree>
    <p:extLst>
      <p:ext uri="{BB962C8B-B14F-4D97-AF65-F5344CB8AC3E}">
        <p14:creationId xmlns:p14="http://schemas.microsoft.com/office/powerpoint/2010/main" val="3103046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2EB50-1A1F-4B0F-8B3C-4B36A9628BF1}"/>
              </a:ext>
            </a:extLst>
          </p:cNvPr>
          <p:cNvSpPr>
            <a:spLocks noGrp="1"/>
          </p:cNvSpPr>
          <p:nvPr>
            <p:ph type="title"/>
          </p:nvPr>
        </p:nvSpPr>
        <p:spPr/>
        <p:txBody>
          <a:bodyPr/>
          <a:lstStyle/>
          <a:p>
            <a:r>
              <a:rPr lang="en-GB" dirty="0"/>
              <a:t>Grammar</a:t>
            </a:r>
          </a:p>
        </p:txBody>
      </p:sp>
      <p:sp>
        <p:nvSpPr>
          <p:cNvPr id="3" name="Content Placeholder 2">
            <a:extLst>
              <a:ext uri="{FF2B5EF4-FFF2-40B4-BE49-F238E27FC236}">
                <a16:creationId xmlns:a16="http://schemas.microsoft.com/office/drawing/2014/main" id="{0FC8B87E-181E-4A62-BB0C-943D68574798}"/>
              </a:ext>
            </a:extLst>
          </p:cNvPr>
          <p:cNvSpPr>
            <a:spLocks noGrp="1"/>
          </p:cNvSpPr>
          <p:nvPr>
            <p:ph idx="1"/>
          </p:nvPr>
        </p:nvSpPr>
        <p:spPr/>
        <p:txBody>
          <a:bodyPr/>
          <a:lstStyle/>
          <a:p>
            <a:r>
              <a:rPr lang="en-GB" dirty="0"/>
              <a:t>E -&gt; T + E</a:t>
            </a:r>
          </a:p>
          <a:p>
            <a:r>
              <a:rPr lang="en-GB" dirty="0"/>
              <a:t>E -&gt; T</a:t>
            </a:r>
          </a:p>
          <a:p>
            <a:r>
              <a:rPr lang="en-GB" dirty="0"/>
              <a:t>T-&gt; F x t</a:t>
            </a:r>
          </a:p>
          <a:p>
            <a:r>
              <a:rPr lang="en-GB" dirty="0"/>
              <a:t>T-&gt; F</a:t>
            </a:r>
          </a:p>
          <a:p>
            <a:r>
              <a:rPr lang="en-GB" dirty="0"/>
              <a:t>F -&gt; (E)</a:t>
            </a:r>
          </a:p>
          <a:p>
            <a:r>
              <a:rPr lang="en-GB" dirty="0"/>
              <a:t>F -&gt; n</a:t>
            </a:r>
          </a:p>
        </p:txBody>
      </p:sp>
      <p:cxnSp>
        <p:nvCxnSpPr>
          <p:cNvPr id="5" name="Straight Arrow Connector 4">
            <a:extLst>
              <a:ext uri="{FF2B5EF4-FFF2-40B4-BE49-F238E27FC236}">
                <a16:creationId xmlns:a16="http://schemas.microsoft.com/office/drawing/2014/main" id="{48ABFEB9-7695-4AE9-930E-488C85E5F561}"/>
              </a:ext>
            </a:extLst>
          </p:cNvPr>
          <p:cNvCxnSpPr>
            <a:cxnSpLocks/>
          </p:cNvCxnSpPr>
          <p:nvPr/>
        </p:nvCxnSpPr>
        <p:spPr>
          <a:xfrm flipH="1">
            <a:off x="2164361" y="1233182"/>
            <a:ext cx="2214692" cy="70467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 name="Straight Arrow Connector 5">
            <a:extLst>
              <a:ext uri="{FF2B5EF4-FFF2-40B4-BE49-F238E27FC236}">
                <a16:creationId xmlns:a16="http://schemas.microsoft.com/office/drawing/2014/main" id="{9B0717D6-2AF2-4737-A11C-B0A3435D2357}"/>
              </a:ext>
            </a:extLst>
          </p:cNvPr>
          <p:cNvCxnSpPr>
            <a:cxnSpLocks/>
          </p:cNvCxnSpPr>
          <p:nvPr/>
        </p:nvCxnSpPr>
        <p:spPr>
          <a:xfrm flipH="1">
            <a:off x="2030137" y="1233182"/>
            <a:ext cx="2348916" cy="177427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 name="Straight Arrow Connector 8">
            <a:extLst>
              <a:ext uri="{FF2B5EF4-FFF2-40B4-BE49-F238E27FC236}">
                <a16:creationId xmlns:a16="http://schemas.microsoft.com/office/drawing/2014/main" id="{8081700E-4CA7-4E8A-93C0-CE3EA37EC6CF}"/>
              </a:ext>
            </a:extLst>
          </p:cNvPr>
          <p:cNvCxnSpPr>
            <a:cxnSpLocks/>
          </p:cNvCxnSpPr>
          <p:nvPr/>
        </p:nvCxnSpPr>
        <p:spPr>
          <a:xfrm flipH="1">
            <a:off x="1874939" y="1233182"/>
            <a:ext cx="2504114" cy="270544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2" name="Straight Arrow Connector 11">
            <a:extLst>
              <a:ext uri="{FF2B5EF4-FFF2-40B4-BE49-F238E27FC236}">
                <a16:creationId xmlns:a16="http://schemas.microsoft.com/office/drawing/2014/main" id="{4418C7CD-4FA4-4935-8C41-84667FB0DCE4}"/>
              </a:ext>
            </a:extLst>
          </p:cNvPr>
          <p:cNvCxnSpPr>
            <a:cxnSpLocks/>
          </p:cNvCxnSpPr>
          <p:nvPr/>
        </p:nvCxnSpPr>
        <p:spPr>
          <a:xfrm flipH="1">
            <a:off x="2134998" y="1233182"/>
            <a:ext cx="2244055" cy="281031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a:extLst>
              <a:ext uri="{FF2B5EF4-FFF2-40B4-BE49-F238E27FC236}">
                <a16:creationId xmlns:a16="http://schemas.microsoft.com/office/drawing/2014/main" id="{DE499392-5004-474F-9121-5A836FFCE2B6}"/>
              </a:ext>
            </a:extLst>
          </p:cNvPr>
          <p:cNvCxnSpPr>
            <a:cxnSpLocks/>
          </p:cNvCxnSpPr>
          <p:nvPr/>
        </p:nvCxnSpPr>
        <p:spPr>
          <a:xfrm flipH="1">
            <a:off x="1912690" y="1233182"/>
            <a:ext cx="2466363" cy="331365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8" name="Straight Arrow Connector 27">
            <a:extLst>
              <a:ext uri="{FF2B5EF4-FFF2-40B4-BE49-F238E27FC236}">
                <a16:creationId xmlns:a16="http://schemas.microsoft.com/office/drawing/2014/main" id="{3357EDB0-3654-41AA-A659-9539D6B3B955}"/>
              </a:ext>
            </a:extLst>
          </p:cNvPr>
          <p:cNvCxnSpPr>
            <a:cxnSpLocks/>
          </p:cNvCxnSpPr>
          <p:nvPr/>
        </p:nvCxnSpPr>
        <p:spPr>
          <a:xfrm flipH="1">
            <a:off x="1291905" y="3407329"/>
            <a:ext cx="3709332" cy="16218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0" name="Straight Arrow Connector 29">
            <a:extLst>
              <a:ext uri="{FF2B5EF4-FFF2-40B4-BE49-F238E27FC236}">
                <a16:creationId xmlns:a16="http://schemas.microsoft.com/office/drawing/2014/main" id="{C894B097-A985-45F6-8719-ECFCE5A11D38}"/>
              </a:ext>
            </a:extLst>
          </p:cNvPr>
          <p:cNvCxnSpPr>
            <a:cxnSpLocks/>
          </p:cNvCxnSpPr>
          <p:nvPr/>
        </p:nvCxnSpPr>
        <p:spPr>
          <a:xfrm flipH="1">
            <a:off x="1291905" y="3407329"/>
            <a:ext cx="3709332" cy="59841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2" name="Straight Arrow Connector 31">
            <a:extLst>
              <a:ext uri="{FF2B5EF4-FFF2-40B4-BE49-F238E27FC236}">
                <a16:creationId xmlns:a16="http://schemas.microsoft.com/office/drawing/2014/main" id="{A17E1A3D-B64D-421D-BCCD-5EB093B81273}"/>
              </a:ext>
            </a:extLst>
          </p:cNvPr>
          <p:cNvCxnSpPr>
            <a:cxnSpLocks/>
          </p:cNvCxnSpPr>
          <p:nvPr/>
        </p:nvCxnSpPr>
        <p:spPr>
          <a:xfrm flipH="1">
            <a:off x="1291905" y="3407329"/>
            <a:ext cx="3709332" cy="113950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4" name="Straight Arrow Connector 33">
            <a:extLst>
              <a:ext uri="{FF2B5EF4-FFF2-40B4-BE49-F238E27FC236}">
                <a16:creationId xmlns:a16="http://schemas.microsoft.com/office/drawing/2014/main" id="{1F2B1158-FC68-4D96-9F9C-530C00033883}"/>
              </a:ext>
            </a:extLst>
          </p:cNvPr>
          <p:cNvCxnSpPr>
            <a:cxnSpLocks/>
          </p:cNvCxnSpPr>
          <p:nvPr/>
        </p:nvCxnSpPr>
        <p:spPr>
          <a:xfrm flipH="1" flipV="1">
            <a:off x="1329655" y="2600587"/>
            <a:ext cx="3671582" cy="80674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6" name="Straight Arrow Connector 35">
            <a:extLst>
              <a:ext uri="{FF2B5EF4-FFF2-40B4-BE49-F238E27FC236}">
                <a16:creationId xmlns:a16="http://schemas.microsoft.com/office/drawing/2014/main" id="{EED2A98A-048F-427E-BAC3-D318E4ECD78B}"/>
              </a:ext>
            </a:extLst>
          </p:cNvPr>
          <p:cNvCxnSpPr>
            <a:cxnSpLocks/>
          </p:cNvCxnSpPr>
          <p:nvPr/>
        </p:nvCxnSpPr>
        <p:spPr>
          <a:xfrm flipH="1" flipV="1">
            <a:off x="1233182" y="2038525"/>
            <a:ext cx="3768055" cy="136880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8" name="Straight Arrow Connector 37">
            <a:extLst>
              <a:ext uri="{FF2B5EF4-FFF2-40B4-BE49-F238E27FC236}">
                <a16:creationId xmlns:a16="http://schemas.microsoft.com/office/drawing/2014/main" id="{032D48C1-578B-4CB7-A98A-B98FAB429ED2}"/>
              </a:ext>
            </a:extLst>
          </p:cNvPr>
          <p:cNvCxnSpPr>
            <a:cxnSpLocks/>
          </p:cNvCxnSpPr>
          <p:nvPr/>
        </p:nvCxnSpPr>
        <p:spPr>
          <a:xfrm flipH="1" flipV="1">
            <a:off x="1291905" y="3007453"/>
            <a:ext cx="3670183" cy="39987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1" name="Straight Arrow Connector 40">
            <a:extLst>
              <a:ext uri="{FF2B5EF4-FFF2-40B4-BE49-F238E27FC236}">
                <a16:creationId xmlns:a16="http://schemas.microsoft.com/office/drawing/2014/main" id="{5FA54552-37FC-41CA-88D8-115B39F8DB12}"/>
              </a:ext>
            </a:extLst>
          </p:cNvPr>
          <p:cNvCxnSpPr>
            <a:cxnSpLocks/>
          </p:cNvCxnSpPr>
          <p:nvPr/>
        </p:nvCxnSpPr>
        <p:spPr>
          <a:xfrm flipH="1" flipV="1">
            <a:off x="1958829" y="2134998"/>
            <a:ext cx="2902592" cy="127233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4" name="Straight Arrow Connector 43">
            <a:extLst>
              <a:ext uri="{FF2B5EF4-FFF2-40B4-BE49-F238E27FC236}">
                <a16:creationId xmlns:a16="http://schemas.microsoft.com/office/drawing/2014/main" id="{E20B04D1-F51D-42D5-BCA5-0A1033E3CB59}"/>
              </a:ext>
            </a:extLst>
          </p:cNvPr>
          <p:cNvCxnSpPr>
            <a:cxnSpLocks/>
          </p:cNvCxnSpPr>
          <p:nvPr/>
        </p:nvCxnSpPr>
        <p:spPr>
          <a:xfrm flipH="1" flipV="1">
            <a:off x="2432807" y="2097249"/>
            <a:ext cx="2487336" cy="131008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6" name="Straight Arrow Connector 45">
            <a:extLst>
              <a:ext uri="{FF2B5EF4-FFF2-40B4-BE49-F238E27FC236}">
                <a16:creationId xmlns:a16="http://schemas.microsoft.com/office/drawing/2014/main" id="{8A2C571F-37EB-46FF-9711-603464D0CE50}"/>
              </a:ext>
            </a:extLst>
          </p:cNvPr>
          <p:cNvCxnSpPr>
            <a:cxnSpLocks/>
          </p:cNvCxnSpPr>
          <p:nvPr/>
        </p:nvCxnSpPr>
        <p:spPr>
          <a:xfrm flipH="1" flipV="1">
            <a:off x="1958829" y="2600587"/>
            <a:ext cx="2961314" cy="80674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51" name="Rectangle: Rounded Corners 50">
            <a:extLst>
              <a:ext uri="{FF2B5EF4-FFF2-40B4-BE49-F238E27FC236}">
                <a16:creationId xmlns:a16="http://schemas.microsoft.com/office/drawing/2014/main" id="{EDDED685-0E92-465A-A063-A95F6BFF87A3}"/>
              </a:ext>
            </a:extLst>
          </p:cNvPr>
          <p:cNvSpPr/>
          <p:nvPr/>
        </p:nvSpPr>
        <p:spPr>
          <a:xfrm>
            <a:off x="1086374" y="1795244"/>
            <a:ext cx="1589714" cy="472581"/>
          </a:xfrm>
          <a:prstGeom prst="roundRect">
            <a:avLst/>
          </a:prstGeom>
          <a:noFill/>
          <a:ln>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52" name="Rectangle: Rounded Corners 51">
            <a:extLst>
              <a:ext uri="{FF2B5EF4-FFF2-40B4-BE49-F238E27FC236}">
                <a16:creationId xmlns:a16="http://schemas.microsoft.com/office/drawing/2014/main" id="{7237EAA8-11AE-4803-A477-D9D140608CCF}"/>
              </a:ext>
            </a:extLst>
          </p:cNvPr>
          <p:cNvSpPr/>
          <p:nvPr/>
        </p:nvSpPr>
        <p:spPr>
          <a:xfrm>
            <a:off x="1105250" y="2341928"/>
            <a:ext cx="1105249" cy="472581"/>
          </a:xfrm>
          <a:prstGeom prst="roundRect">
            <a:avLst/>
          </a:prstGeom>
          <a:noFill/>
          <a:ln>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53" name="Rectangle: Rounded Corners 52">
            <a:extLst>
              <a:ext uri="{FF2B5EF4-FFF2-40B4-BE49-F238E27FC236}">
                <a16:creationId xmlns:a16="http://schemas.microsoft.com/office/drawing/2014/main" id="{7A93D37E-FBC0-42E0-A772-BAF4F5FE8A7E}"/>
              </a:ext>
            </a:extLst>
          </p:cNvPr>
          <p:cNvSpPr/>
          <p:nvPr/>
        </p:nvSpPr>
        <p:spPr>
          <a:xfrm>
            <a:off x="1086374" y="2860645"/>
            <a:ext cx="1375795" cy="472581"/>
          </a:xfrm>
          <a:prstGeom prst="roundRect">
            <a:avLst/>
          </a:prstGeom>
          <a:noFill/>
          <a:ln>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54" name="Rectangle: Rounded Corners 53">
            <a:extLst>
              <a:ext uri="{FF2B5EF4-FFF2-40B4-BE49-F238E27FC236}">
                <a16:creationId xmlns:a16="http://schemas.microsoft.com/office/drawing/2014/main" id="{48C5C9E3-E2C2-4F49-930B-71AD424302F5}"/>
              </a:ext>
            </a:extLst>
          </p:cNvPr>
          <p:cNvSpPr/>
          <p:nvPr/>
        </p:nvSpPr>
        <p:spPr>
          <a:xfrm>
            <a:off x="1061207" y="3363607"/>
            <a:ext cx="1073791" cy="472581"/>
          </a:xfrm>
          <a:prstGeom prst="roundRect">
            <a:avLst/>
          </a:prstGeom>
          <a:noFill/>
          <a:ln>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55" name="Rectangle: Rounded Corners 54">
            <a:extLst>
              <a:ext uri="{FF2B5EF4-FFF2-40B4-BE49-F238E27FC236}">
                <a16:creationId xmlns:a16="http://schemas.microsoft.com/office/drawing/2014/main" id="{C0D46F91-6035-4A7B-8E26-12205F1BB8D8}"/>
              </a:ext>
            </a:extLst>
          </p:cNvPr>
          <p:cNvSpPr/>
          <p:nvPr/>
        </p:nvSpPr>
        <p:spPr>
          <a:xfrm>
            <a:off x="1050721" y="3881306"/>
            <a:ext cx="1277224" cy="472581"/>
          </a:xfrm>
          <a:prstGeom prst="roundRect">
            <a:avLst/>
          </a:prstGeom>
          <a:noFill/>
          <a:ln>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56" name="Rectangle: Rounded Corners 55">
            <a:extLst>
              <a:ext uri="{FF2B5EF4-FFF2-40B4-BE49-F238E27FC236}">
                <a16:creationId xmlns:a16="http://schemas.microsoft.com/office/drawing/2014/main" id="{7B71C906-64D6-4A74-B3B9-C54D9C6D6F35}"/>
              </a:ext>
            </a:extLst>
          </p:cNvPr>
          <p:cNvSpPr/>
          <p:nvPr/>
        </p:nvSpPr>
        <p:spPr>
          <a:xfrm>
            <a:off x="1050721" y="4415098"/>
            <a:ext cx="1113640" cy="472581"/>
          </a:xfrm>
          <a:prstGeom prst="roundRect">
            <a:avLst/>
          </a:prstGeom>
          <a:noFill/>
          <a:ln>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cxnSp>
        <p:nvCxnSpPr>
          <p:cNvPr id="61" name="Straight Arrow Connector 60">
            <a:extLst>
              <a:ext uri="{FF2B5EF4-FFF2-40B4-BE49-F238E27FC236}">
                <a16:creationId xmlns:a16="http://schemas.microsoft.com/office/drawing/2014/main" id="{CA1A4503-D6BC-420B-B4C3-CE0915DDE068}"/>
              </a:ext>
            </a:extLst>
          </p:cNvPr>
          <p:cNvCxnSpPr>
            <a:cxnSpLocks/>
            <a:endCxn id="51" idx="3"/>
          </p:cNvCxnSpPr>
          <p:nvPr/>
        </p:nvCxnSpPr>
        <p:spPr>
          <a:xfrm flipH="1" flipV="1">
            <a:off x="2676088" y="2031535"/>
            <a:ext cx="1841384" cy="251529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3" name="Straight Arrow Connector 62">
            <a:extLst>
              <a:ext uri="{FF2B5EF4-FFF2-40B4-BE49-F238E27FC236}">
                <a16:creationId xmlns:a16="http://schemas.microsoft.com/office/drawing/2014/main" id="{064A3E34-AA28-424A-A832-DDF282BF12C6}"/>
              </a:ext>
            </a:extLst>
          </p:cNvPr>
          <p:cNvCxnSpPr>
            <a:cxnSpLocks/>
            <a:endCxn id="52" idx="3"/>
          </p:cNvCxnSpPr>
          <p:nvPr/>
        </p:nvCxnSpPr>
        <p:spPr>
          <a:xfrm flipH="1" flipV="1">
            <a:off x="2210499" y="2578219"/>
            <a:ext cx="2306972" cy="196861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5" name="Straight Arrow Connector 64">
            <a:extLst>
              <a:ext uri="{FF2B5EF4-FFF2-40B4-BE49-F238E27FC236}">
                <a16:creationId xmlns:a16="http://schemas.microsoft.com/office/drawing/2014/main" id="{8CD77005-94BA-4B81-BE1A-C9A965933C41}"/>
              </a:ext>
            </a:extLst>
          </p:cNvPr>
          <p:cNvCxnSpPr>
            <a:cxnSpLocks/>
            <a:endCxn id="53" idx="3"/>
          </p:cNvCxnSpPr>
          <p:nvPr/>
        </p:nvCxnSpPr>
        <p:spPr>
          <a:xfrm flipH="1" flipV="1">
            <a:off x="2462169" y="3096936"/>
            <a:ext cx="2055302" cy="144989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7" name="Straight Arrow Connector 66">
            <a:extLst>
              <a:ext uri="{FF2B5EF4-FFF2-40B4-BE49-F238E27FC236}">
                <a16:creationId xmlns:a16="http://schemas.microsoft.com/office/drawing/2014/main" id="{D5A01AD8-EF87-45BC-8A7A-3658C0758EB0}"/>
              </a:ext>
            </a:extLst>
          </p:cNvPr>
          <p:cNvCxnSpPr>
            <a:cxnSpLocks/>
          </p:cNvCxnSpPr>
          <p:nvPr/>
        </p:nvCxnSpPr>
        <p:spPr>
          <a:xfrm flipH="1" flipV="1">
            <a:off x="2134998" y="3586294"/>
            <a:ext cx="2382473" cy="96053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9" name="Straight Arrow Connector 68">
            <a:extLst>
              <a:ext uri="{FF2B5EF4-FFF2-40B4-BE49-F238E27FC236}">
                <a16:creationId xmlns:a16="http://schemas.microsoft.com/office/drawing/2014/main" id="{8A787C54-8252-4E14-94E3-0DE82F3AB344}"/>
              </a:ext>
            </a:extLst>
          </p:cNvPr>
          <p:cNvCxnSpPr>
            <a:cxnSpLocks/>
          </p:cNvCxnSpPr>
          <p:nvPr/>
        </p:nvCxnSpPr>
        <p:spPr>
          <a:xfrm flipH="1" flipV="1">
            <a:off x="2346819" y="4098022"/>
            <a:ext cx="2170653" cy="44881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73" name="Straight Arrow Connector 72">
            <a:extLst>
              <a:ext uri="{FF2B5EF4-FFF2-40B4-BE49-F238E27FC236}">
                <a16:creationId xmlns:a16="http://schemas.microsoft.com/office/drawing/2014/main" id="{C062FBF5-6FB6-4DF4-95F1-2079051A2DCE}"/>
              </a:ext>
            </a:extLst>
          </p:cNvPr>
          <p:cNvCxnSpPr>
            <a:cxnSpLocks/>
            <a:endCxn id="56" idx="3"/>
          </p:cNvCxnSpPr>
          <p:nvPr/>
        </p:nvCxnSpPr>
        <p:spPr>
          <a:xfrm flipH="1">
            <a:off x="2164361" y="4546832"/>
            <a:ext cx="2353110" cy="10455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75" name="Rectangle 74">
            <a:extLst>
              <a:ext uri="{FF2B5EF4-FFF2-40B4-BE49-F238E27FC236}">
                <a16:creationId xmlns:a16="http://schemas.microsoft.com/office/drawing/2014/main" id="{AD3D9A95-DB2C-4CF6-85CE-8C887AE4B3A0}"/>
              </a:ext>
            </a:extLst>
          </p:cNvPr>
          <p:cNvSpPr/>
          <p:nvPr/>
        </p:nvSpPr>
        <p:spPr>
          <a:xfrm>
            <a:off x="4379053" y="1027906"/>
            <a:ext cx="1353532" cy="561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Terminal</a:t>
            </a:r>
          </a:p>
        </p:txBody>
      </p:sp>
      <p:sp>
        <p:nvSpPr>
          <p:cNvPr id="76" name="Rectangle 75">
            <a:extLst>
              <a:ext uri="{FF2B5EF4-FFF2-40B4-BE49-F238E27FC236}">
                <a16:creationId xmlns:a16="http://schemas.microsoft.com/office/drawing/2014/main" id="{88DAE2CE-589D-4E25-A51D-8F64ED107A27}"/>
              </a:ext>
            </a:extLst>
          </p:cNvPr>
          <p:cNvSpPr/>
          <p:nvPr/>
        </p:nvSpPr>
        <p:spPr>
          <a:xfrm>
            <a:off x="5008226" y="3094329"/>
            <a:ext cx="1353532" cy="56142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Non-Terminal</a:t>
            </a:r>
          </a:p>
        </p:txBody>
      </p:sp>
      <p:sp>
        <p:nvSpPr>
          <p:cNvPr id="77" name="Rectangle 76">
            <a:extLst>
              <a:ext uri="{FF2B5EF4-FFF2-40B4-BE49-F238E27FC236}">
                <a16:creationId xmlns:a16="http://schemas.microsoft.com/office/drawing/2014/main" id="{2F73A114-1C78-4F51-A25B-781ED89EB40C}"/>
              </a:ext>
            </a:extLst>
          </p:cNvPr>
          <p:cNvSpPr/>
          <p:nvPr/>
        </p:nvSpPr>
        <p:spPr>
          <a:xfrm>
            <a:off x="4520161" y="4251056"/>
            <a:ext cx="1353532" cy="56142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a:t>Production</a:t>
            </a:r>
          </a:p>
        </p:txBody>
      </p:sp>
    </p:spTree>
    <p:extLst>
      <p:ext uri="{BB962C8B-B14F-4D97-AF65-F5344CB8AC3E}">
        <p14:creationId xmlns:p14="http://schemas.microsoft.com/office/powerpoint/2010/main" val="2280106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nimBg="1"/>
      <p:bldP spid="53" grpId="0" animBg="1"/>
      <p:bldP spid="54" grpId="0" animBg="1"/>
      <p:bldP spid="55" grpId="0" animBg="1"/>
      <p:bldP spid="56" grpId="0" animBg="1"/>
      <p:bldP spid="75" grpId="0" animBg="1"/>
      <p:bldP spid="76" grpId="0" animBg="1"/>
      <p:bldP spid="7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F2636-7A9B-4D7F-A0C5-85DB61742F5B}"/>
              </a:ext>
            </a:extLst>
          </p:cNvPr>
          <p:cNvSpPr>
            <a:spLocks noGrp="1"/>
          </p:cNvSpPr>
          <p:nvPr>
            <p:ph type="title"/>
          </p:nvPr>
        </p:nvSpPr>
        <p:spPr/>
        <p:txBody>
          <a:bodyPr/>
          <a:lstStyle/>
          <a:p>
            <a:r>
              <a:rPr lang="en-GB" dirty="0"/>
              <a:t>Example</a:t>
            </a:r>
          </a:p>
        </p:txBody>
      </p:sp>
      <p:pic>
        <p:nvPicPr>
          <p:cNvPr id="4" name="Content Placeholder 3">
            <a:extLst>
              <a:ext uri="{FF2B5EF4-FFF2-40B4-BE49-F238E27FC236}">
                <a16:creationId xmlns:a16="http://schemas.microsoft.com/office/drawing/2014/main" id="{BCAA7370-148A-42C9-84BC-DA70D6330EDF}"/>
              </a:ext>
            </a:extLst>
          </p:cNvPr>
          <p:cNvPicPr>
            <a:picLocks noGrp="1" noChangeAspect="1"/>
          </p:cNvPicPr>
          <p:nvPr>
            <p:ph idx="1"/>
          </p:nvPr>
        </p:nvPicPr>
        <p:blipFill>
          <a:blip r:embed="rId2"/>
          <a:stretch>
            <a:fillRect/>
          </a:stretch>
        </p:blipFill>
        <p:spPr>
          <a:xfrm>
            <a:off x="1870223" y="1825625"/>
            <a:ext cx="8451554" cy="4351338"/>
          </a:xfrm>
          <a:prstGeom prst="rect">
            <a:avLst/>
          </a:prstGeom>
        </p:spPr>
      </p:pic>
    </p:spTree>
    <p:extLst>
      <p:ext uri="{BB962C8B-B14F-4D97-AF65-F5344CB8AC3E}">
        <p14:creationId xmlns:p14="http://schemas.microsoft.com/office/powerpoint/2010/main" val="40038688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AE6EA-0826-4AC9-A697-65B6044B00DB}"/>
              </a:ext>
            </a:extLst>
          </p:cNvPr>
          <p:cNvSpPr>
            <a:spLocks noGrp="1"/>
          </p:cNvSpPr>
          <p:nvPr>
            <p:ph type="title"/>
          </p:nvPr>
        </p:nvSpPr>
        <p:spPr/>
        <p:txBody>
          <a:bodyPr/>
          <a:lstStyle/>
          <a:p>
            <a:r>
              <a:rPr lang="en-GB" dirty="0"/>
              <a:t>LR parser</a:t>
            </a:r>
          </a:p>
        </p:txBody>
      </p:sp>
      <p:sp>
        <p:nvSpPr>
          <p:cNvPr id="3" name="Content Placeholder 2">
            <a:extLst>
              <a:ext uri="{FF2B5EF4-FFF2-40B4-BE49-F238E27FC236}">
                <a16:creationId xmlns:a16="http://schemas.microsoft.com/office/drawing/2014/main" id="{AC2FEAC7-E406-4FB1-A1AD-18D4C8902612}"/>
              </a:ext>
            </a:extLst>
          </p:cNvPr>
          <p:cNvSpPr>
            <a:spLocks noGrp="1"/>
          </p:cNvSpPr>
          <p:nvPr>
            <p:ph idx="1"/>
          </p:nvPr>
        </p:nvSpPr>
        <p:spPr/>
        <p:txBody>
          <a:bodyPr/>
          <a:lstStyle/>
          <a:p>
            <a:r>
              <a:rPr lang="en-US" dirty="0"/>
              <a:t>LR(K) parser is a non-recursive, shift reduce, bottom-up parser</a:t>
            </a:r>
          </a:p>
          <a:p>
            <a:r>
              <a:rPr lang="en-US" dirty="0"/>
              <a:t>“L” stands for left-to right scanning of the input</a:t>
            </a:r>
          </a:p>
          <a:p>
            <a:r>
              <a:rPr lang="en-US" dirty="0"/>
              <a:t>“R” stands for a rightmost derivation in reverse, and</a:t>
            </a:r>
          </a:p>
          <a:p>
            <a:r>
              <a:rPr lang="en-US" dirty="0"/>
              <a:t>“K” is for the number of input symbols of lookahead that are used in making parsing decisions</a:t>
            </a:r>
          </a:p>
          <a:p>
            <a:r>
              <a:rPr lang="en-US" dirty="0"/>
              <a:t>When (k) is omitted it is assumed to be 1</a:t>
            </a:r>
          </a:p>
          <a:p>
            <a:r>
              <a:rPr lang="en-US" dirty="0"/>
              <a:t>It uses  a wide class of context-free grammar which makes it the most efficient syntax analysis technique.</a:t>
            </a:r>
            <a:endParaRPr lang="en-GB" dirty="0"/>
          </a:p>
        </p:txBody>
      </p:sp>
    </p:spTree>
    <p:extLst>
      <p:ext uri="{BB962C8B-B14F-4D97-AF65-F5344CB8AC3E}">
        <p14:creationId xmlns:p14="http://schemas.microsoft.com/office/powerpoint/2010/main" val="24946917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8515E-ED3E-475F-B276-73F4FA708E20}"/>
              </a:ext>
            </a:extLst>
          </p:cNvPr>
          <p:cNvSpPr>
            <a:spLocks noGrp="1"/>
          </p:cNvSpPr>
          <p:nvPr>
            <p:ph type="title"/>
          </p:nvPr>
        </p:nvSpPr>
        <p:spPr/>
        <p:txBody>
          <a:bodyPr/>
          <a:lstStyle/>
          <a:p>
            <a:r>
              <a:rPr lang="en-US" dirty="0"/>
              <a:t>Components of LR parser</a:t>
            </a:r>
            <a:endParaRPr lang="en-GB" dirty="0"/>
          </a:p>
        </p:txBody>
      </p:sp>
      <p:sp>
        <p:nvSpPr>
          <p:cNvPr id="3" name="Content Placeholder 2">
            <a:extLst>
              <a:ext uri="{FF2B5EF4-FFF2-40B4-BE49-F238E27FC236}">
                <a16:creationId xmlns:a16="http://schemas.microsoft.com/office/drawing/2014/main" id="{B339B491-0023-401E-944D-8262606910C3}"/>
              </a:ext>
            </a:extLst>
          </p:cNvPr>
          <p:cNvSpPr>
            <a:spLocks noGrp="1"/>
          </p:cNvSpPr>
          <p:nvPr>
            <p:ph idx="1"/>
          </p:nvPr>
        </p:nvSpPr>
        <p:spPr/>
        <p:txBody>
          <a:bodyPr/>
          <a:lstStyle/>
          <a:p>
            <a:r>
              <a:rPr lang="en-US" dirty="0"/>
              <a:t>Stack</a:t>
            </a:r>
          </a:p>
          <a:p>
            <a:r>
              <a:rPr lang="en-US" dirty="0"/>
              <a:t>Input buffer</a:t>
            </a:r>
          </a:p>
          <a:p>
            <a:r>
              <a:rPr lang="en-US" dirty="0"/>
              <a:t>LR parsing algorithm</a:t>
            </a:r>
          </a:p>
          <a:p>
            <a:r>
              <a:rPr lang="en-US" dirty="0"/>
              <a:t>Parsing table</a:t>
            </a:r>
          </a:p>
          <a:p>
            <a:pPr lvl="1"/>
            <a:r>
              <a:rPr lang="en-US" dirty="0"/>
              <a:t>Has two parts</a:t>
            </a:r>
          </a:p>
          <a:p>
            <a:pPr lvl="2"/>
            <a:r>
              <a:rPr lang="en-US" dirty="0"/>
              <a:t>Action and </a:t>
            </a:r>
            <a:r>
              <a:rPr lang="en-US" dirty="0" err="1"/>
              <a:t>goto</a:t>
            </a:r>
            <a:r>
              <a:rPr lang="en-US" dirty="0"/>
              <a:t>.</a:t>
            </a:r>
            <a:endParaRPr lang="en-GB" dirty="0"/>
          </a:p>
        </p:txBody>
      </p:sp>
      <p:pic>
        <p:nvPicPr>
          <p:cNvPr id="5" name="Picture 4">
            <a:extLst>
              <a:ext uri="{FF2B5EF4-FFF2-40B4-BE49-F238E27FC236}">
                <a16:creationId xmlns:a16="http://schemas.microsoft.com/office/drawing/2014/main" id="{88A6E793-28FF-46CE-A6DA-45D08671CA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4990" y="2187840"/>
            <a:ext cx="6942492" cy="3626908"/>
          </a:xfrm>
          <a:prstGeom prst="rect">
            <a:avLst/>
          </a:prstGeom>
        </p:spPr>
      </p:pic>
    </p:spTree>
    <p:extLst>
      <p:ext uri="{BB962C8B-B14F-4D97-AF65-F5344CB8AC3E}">
        <p14:creationId xmlns:p14="http://schemas.microsoft.com/office/powerpoint/2010/main" val="10386692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BD089-8A7E-4B24-91BF-92AE1A315601}"/>
              </a:ext>
            </a:extLst>
          </p:cNvPr>
          <p:cNvSpPr>
            <a:spLocks noGrp="1"/>
          </p:cNvSpPr>
          <p:nvPr>
            <p:ph type="title"/>
          </p:nvPr>
        </p:nvSpPr>
        <p:spPr/>
        <p:txBody>
          <a:bodyPr/>
          <a:lstStyle/>
          <a:p>
            <a:r>
              <a:rPr lang="en-US" dirty="0"/>
              <a:t>LR parsing algorithm</a:t>
            </a:r>
            <a:endParaRPr lang="en-GB" dirty="0"/>
          </a:p>
        </p:txBody>
      </p:sp>
      <p:sp>
        <p:nvSpPr>
          <p:cNvPr id="3" name="Content Placeholder 2">
            <a:extLst>
              <a:ext uri="{FF2B5EF4-FFF2-40B4-BE49-F238E27FC236}">
                <a16:creationId xmlns:a16="http://schemas.microsoft.com/office/drawing/2014/main" id="{7DF6F8C6-09FE-4590-AFA5-079BA1F7B10A}"/>
              </a:ext>
            </a:extLst>
          </p:cNvPr>
          <p:cNvSpPr>
            <a:spLocks noGrp="1"/>
          </p:cNvSpPr>
          <p:nvPr>
            <p:ph idx="1"/>
          </p:nvPr>
        </p:nvSpPr>
        <p:spPr/>
        <p:txBody>
          <a:bodyPr/>
          <a:lstStyle/>
          <a:p>
            <a:r>
              <a:rPr lang="en-US" dirty="0"/>
              <a:t>The parser reads characters from an input buffer one at a time</a:t>
            </a:r>
          </a:p>
          <a:p>
            <a:r>
              <a:rPr lang="en-US" dirty="0"/>
              <a:t>The program uses a stack to store a string of the form s</a:t>
            </a:r>
            <a:r>
              <a:rPr lang="en-US" baseline="-25000" dirty="0"/>
              <a:t>0</a:t>
            </a:r>
            <a:r>
              <a:rPr lang="en-US" dirty="0"/>
              <a:t>X1S</a:t>
            </a:r>
            <a:r>
              <a:rPr lang="en-US" baseline="-25000" dirty="0"/>
              <a:t>1</a:t>
            </a:r>
            <a:r>
              <a:rPr lang="en-US" dirty="0"/>
              <a:t>X</a:t>
            </a:r>
            <a:r>
              <a:rPr lang="en-US" baseline="-25000" dirty="0"/>
              <a:t>2</a:t>
            </a:r>
            <a:r>
              <a:rPr lang="en-US" dirty="0"/>
              <a:t>…</a:t>
            </a:r>
            <a:r>
              <a:rPr lang="en-US" dirty="0" err="1"/>
              <a:t>X</a:t>
            </a:r>
            <a:r>
              <a:rPr lang="en-US" baseline="-25000" dirty="0" err="1"/>
              <a:t>m</a:t>
            </a:r>
            <a:r>
              <a:rPr lang="en-US" dirty="0" err="1"/>
              <a:t>S</a:t>
            </a:r>
            <a:r>
              <a:rPr lang="en-US" baseline="-25000" dirty="0" err="1"/>
              <a:t>m</a:t>
            </a:r>
            <a:r>
              <a:rPr lang="en-US" dirty="0"/>
              <a:t>, where </a:t>
            </a:r>
            <a:r>
              <a:rPr lang="en-US" dirty="0" err="1"/>
              <a:t>Sm</a:t>
            </a:r>
            <a:r>
              <a:rPr lang="en-US" dirty="0"/>
              <a:t> is on top.</a:t>
            </a:r>
          </a:p>
          <a:p>
            <a:r>
              <a:rPr lang="en-US" dirty="0"/>
              <a:t>Each Xi is a grammar symbol and each Si is a symbol called a state</a:t>
            </a:r>
          </a:p>
          <a:p>
            <a:r>
              <a:rPr lang="en-US" dirty="0"/>
              <a:t>The parsing program behaves as follows.</a:t>
            </a:r>
          </a:p>
          <a:p>
            <a:pPr lvl="1"/>
            <a:r>
              <a:rPr lang="en-US" dirty="0"/>
              <a:t>It determines </a:t>
            </a:r>
            <a:r>
              <a:rPr lang="en-US" dirty="0" err="1"/>
              <a:t>Sm</a:t>
            </a:r>
            <a:r>
              <a:rPr lang="en-US" dirty="0"/>
              <a:t>, the state currently on top of the stack, and ai, the current input symbol</a:t>
            </a:r>
          </a:p>
          <a:p>
            <a:pPr lvl="1"/>
            <a:r>
              <a:rPr lang="en-US" dirty="0"/>
              <a:t>Consults action [</a:t>
            </a:r>
            <a:r>
              <a:rPr lang="en-US" dirty="0" err="1"/>
              <a:t>Sm,ai</a:t>
            </a:r>
            <a:r>
              <a:rPr lang="en-US" dirty="0"/>
              <a:t>], the parsing action table entry for state </a:t>
            </a:r>
            <a:r>
              <a:rPr lang="en-US" dirty="0" err="1"/>
              <a:t>Sm</a:t>
            </a:r>
            <a:r>
              <a:rPr lang="en-US" dirty="0"/>
              <a:t> and input ai, which can have one of four values:</a:t>
            </a:r>
          </a:p>
          <a:p>
            <a:pPr lvl="2"/>
            <a:r>
              <a:rPr lang="en-US" dirty="0"/>
              <a:t>Shift s, reduce by a grammar production A-&gt; B, accept, and error</a:t>
            </a:r>
            <a:endParaRPr lang="en-GB" dirty="0"/>
          </a:p>
        </p:txBody>
      </p:sp>
    </p:spTree>
    <p:extLst>
      <p:ext uri="{BB962C8B-B14F-4D97-AF65-F5344CB8AC3E}">
        <p14:creationId xmlns:p14="http://schemas.microsoft.com/office/powerpoint/2010/main" val="235463856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3840B-C6A0-4AE9-857F-768F62CAC369}"/>
              </a:ext>
            </a:extLst>
          </p:cNvPr>
          <p:cNvSpPr>
            <a:spLocks noGrp="1"/>
          </p:cNvSpPr>
          <p:nvPr>
            <p:ph type="title"/>
          </p:nvPr>
        </p:nvSpPr>
        <p:spPr/>
        <p:txBody>
          <a:bodyPr/>
          <a:lstStyle/>
          <a:p>
            <a:r>
              <a:rPr lang="en-US" dirty="0"/>
              <a:t>LR parsing algorithm</a:t>
            </a:r>
            <a:endParaRPr lang="en-GB" dirty="0"/>
          </a:p>
        </p:txBody>
      </p:sp>
      <p:sp>
        <p:nvSpPr>
          <p:cNvPr id="3" name="Content Placeholder 2">
            <a:extLst>
              <a:ext uri="{FF2B5EF4-FFF2-40B4-BE49-F238E27FC236}">
                <a16:creationId xmlns:a16="http://schemas.microsoft.com/office/drawing/2014/main" id="{E20253B0-9C4A-4512-9E23-D19D43AC89F6}"/>
              </a:ext>
            </a:extLst>
          </p:cNvPr>
          <p:cNvSpPr>
            <a:spLocks noGrp="1"/>
          </p:cNvSpPr>
          <p:nvPr>
            <p:ph idx="1"/>
          </p:nvPr>
        </p:nvSpPr>
        <p:spPr/>
        <p:txBody>
          <a:bodyPr>
            <a:normAutofit fontScale="85000" lnSpcReduction="20000"/>
          </a:bodyPr>
          <a:lstStyle/>
          <a:p>
            <a:r>
              <a:rPr lang="en-US" dirty="0"/>
              <a:t>The four types of actions are as follows:</a:t>
            </a:r>
          </a:p>
          <a:p>
            <a:pPr lvl="1"/>
            <a:r>
              <a:rPr lang="en-US" dirty="0"/>
              <a:t>If action [</a:t>
            </a:r>
            <a:r>
              <a:rPr lang="en-US" dirty="0" err="1"/>
              <a:t>Sm</a:t>
            </a:r>
            <a:r>
              <a:rPr lang="en-US" dirty="0"/>
              <a:t>, ai] = shift s, then parser shifts</a:t>
            </a:r>
          </a:p>
          <a:p>
            <a:pPr lvl="2"/>
            <a:r>
              <a:rPr lang="en-GB" dirty="0"/>
              <a:t>the current input symbol ai and</a:t>
            </a:r>
          </a:p>
          <a:p>
            <a:pPr lvl="2"/>
            <a:r>
              <a:rPr lang="en-GB" dirty="0"/>
              <a:t>the next state s, which is given in action[</a:t>
            </a:r>
            <a:r>
              <a:rPr lang="en-GB" dirty="0" err="1"/>
              <a:t>sm</a:t>
            </a:r>
            <a:r>
              <a:rPr lang="en-GB" dirty="0"/>
              <a:t>, ai], onto the stack</a:t>
            </a:r>
          </a:p>
          <a:p>
            <a:pPr lvl="2"/>
            <a:r>
              <a:rPr lang="en-GB" dirty="0"/>
              <a:t>ai+1 become the current input symbol</a:t>
            </a:r>
          </a:p>
          <a:p>
            <a:pPr lvl="1"/>
            <a:r>
              <a:rPr lang="en-GB" dirty="0"/>
              <a:t>If action[</a:t>
            </a:r>
            <a:r>
              <a:rPr lang="en-GB" dirty="0" err="1"/>
              <a:t>sm</a:t>
            </a:r>
            <a:r>
              <a:rPr lang="en-GB" dirty="0"/>
              <a:t>, ai] = reduce A→β, then the parser executes a reduce</a:t>
            </a:r>
            <a:br>
              <a:rPr lang="en-GB" dirty="0"/>
            </a:br>
            <a:r>
              <a:rPr lang="en-GB" dirty="0"/>
              <a:t>move,</a:t>
            </a:r>
          </a:p>
          <a:p>
            <a:pPr lvl="2"/>
            <a:r>
              <a:rPr lang="en-GB" dirty="0"/>
              <a:t>Here the parser</a:t>
            </a:r>
          </a:p>
          <a:p>
            <a:pPr lvl="2"/>
            <a:r>
              <a:rPr lang="en-GB" dirty="0"/>
              <a:t>first pops 2r symbols off the stack (r state symbols and r grammar</a:t>
            </a:r>
            <a:br>
              <a:rPr lang="en-GB" dirty="0"/>
            </a:br>
            <a:r>
              <a:rPr lang="en-GB" dirty="0"/>
              <a:t>symbols),</a:t>
            </a:r>
          </a:p>
          <a:p>
            <a:pPr lvl="2"/>
            <a:r>
              <a:rPr lang="en-GB" dirty="0"/>
              <a:t>Then pushes both A, the left side of the production, and s, the entry for </a:t>
            </a:r>
            <a:r>
              <a:rPr lang="en-GB" dirty="0" err="1"/>
              <a:t>goto</a:t>
            </a:r>
            <a:r>
              <a:rPr lang="en-GB" dirty="0"/>
              <a:t>[</a:t>
            </a:r>
            <a:r>
              <a:rPr lang="en-GB" dirty="0" err="1"/>
              <a:t>sm</a:t>
            </a:r>
            <a:r>
              <a:rPr lang="en-GB" dirty="0"/>
              <a:t>-r, A], onto the stack </a:t>
            </a:r>
          </a:p>
          <a:p>
            <a:pPr lvl="2"/>
            <a:r>
              <a:rPr lang="en-GB" dirty="0"/>
              <a:t>The current input symbol is not changed</a:t>
            </a:r>
          </a:p>
          <a:p>
            <a:pPr lvl="1"/>
            <a:r>
              <a:rPr lang="en-GB" dirty="0"/>
              <a:t>If action[</a:t>
            </a:r>
            <a:r>
              <a:rPr lang="en-GB" dirty="0" err="1"/>
              <a:t>sm</a:t>
            </a:r>
            <a:r>
              <a:rPr lang="en-GB" dirty="0"/>
              <a:t>, ai] = accept, parsing is completed</a:t>
            </a:r>
          </a:p>
          <a:p>
            <a:pPr lvl="1"/>
            <a:r>
              <a:rPr lang="en-GB" dirty="0"/>
              <a:t>If action[</a:t>
            </a:r>
            <a:r>
              <a:rPr lang="en-GB" dirty="0" err="1"/>
              <a:t>sm</a:t>
            </a:r>
            <a:r>
              <a:rPr lang="en-GB" dirty="0"/>
              <a:t>, ai] = error, the parser has discovered an error and</a:t>
            </a:r>
            <a:br>
              <a:rPr lang="en-GB" dirty="0"/>
            </a:br>
            <a:r>
              <a:rPr lang="en-GB" dirty="0"/>
              <a:t>call an error recovery routine </a:t>
            </a:r>
            <a:br>
              <a:rPr lang="en-GB" dirty="0"/>
            </a:br>
            <a:endParaRPr lang="en-GB" dirty="0"/>
          </a:p>
        </p:txBody>
      </p:sp>
    </p:spTree>
    <p:extLst>
      <p:ext uri="{BB962C8B-B14F-4D97-AF65-F5344CB8AC3E}">
        <p14:creationId xmlns:p14="http://schemas.microsoft.com/office/powerpoint/2010/main" val="383381407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7ADFF-F1EB-4164-A553-146F20CF6A8E}"/>
              </a:ext>
            </a:extLst>
          </p:cNvPr>
          <p:cNvSpPr>
            <a:spLocks noGrp="1"/>
          </p:cNvSpPr>
          <p:nvPr>
            <p:ph type="title"/>
          </p:nvPr>
        </p:nvSpPr>
        <p:spPr/>
        <p:txBody>
          <a:bodyPr/>
          <a:lstStyle/>
          <a:p>
            <a:r>
              <a:rPr lang="en-US" dirty="0"/>
              <a:t>LR parsing table</a:t>
            </a:r>
            <a:endParaRPr lang="en-GB" dirty="0"/>
          </a:p>
        </p:txBody>
      </p:sp>
      <p:sp>
        <p:nvSpPr>
          <p:cNvPr id="3" name="Content Placeholder 2">
            <a:extLst>
              <a:ext uri="{FF2B5EF4-FFF2-40B4-BE49-F238E27FC236}">
                <a16:creationId xmlns:a16="http://schemas.microsoft.com/office/drawing/2014/main" id="{7B4217B5-30F9-4357-928A-F3A96498E4B2}"/>
              </a:ext>
            </a:extLst>
          </p:cNvPr>
          <p:cNvSpPr>
            <a:spLocks noGrp="1"/>
          </p:cNvSpPr>
          <p:nvPr>
            <p:ph idx="1"/>
          </p:nvPr>
        </p:nvSpPr>
        <p:spPr/>
        <p:txBody>
          <a:bodyPr>
            <a:normAutofit fontScale="92500" lnSpcReduction="10000"/>
          </a:bodyPr>
          <a:lstStyle/>
          <a:p>
            <a:r>
              <a:rPr lang="en-US" dirty="0"/>
              <a:t>Si means shift and stack state </a:t>
            </a:r>
            <a:r>
              <a:rPr lang="en-US" dirty="0" err="1"/>
              <a:t>i</a:t>
            </a:r>
            <a:endParaRPr lang="en-US" dirty="0"/>
          </a:p>
          <a:p>
            <a:r>
              <a:rPr lang="en-US" dirty="0" err="1"/>
              <a:t>Rj</a:t>
            </a:r>
            <a:r>
              <a:rPr lang="en-US" dirty="0"/>
              <a:t> means reduce by a production numbered j</a:t>
            </a:r>
          </a:p>
          <a:p>
            <a:r>
              <a:rPr lang="en-US" dirty="0"/>
              <a:t>acc means accept</a:t>
            </a:r>
          </a:p>
          <a:p>
            <a:r>
              <a:rPr lang="en-US" dirty="0"/>
              <a:t>Blank means error.</a:t>
            </a:r>
          </a:p>
          <a:p>
            <a:r>
              <a:rPr lang="en-US" dirty="0"/>
              <a:t>Example </a:t>
            </a:r>
          </a:p>
          <a:p>
            <a:pPr lvl="1"/>
            <a:r>
              <a:rPr lang="en-US" dirty="0"/>
              <a:t>1) E-&gt; E + T</a:t>
            </a:r>
          </a:p>
          <a:p>
            <a:pPr lvl="1"/>
            <a:r>
              <a:rPr lang="en-US" dirty="0"/>
              <a:t>2) E -&gt; T</a:t>
            </a:r>
          </a:p>
          <a:p>
            <a:pPr lvl="1"/>
            <a:r>
              <a:rPr lang="en-US" dirty="0"/>
              <a:t>3) T -&gt; T * F</a:t>
            </a:r>
          </a:p>
          <a:p>
            <a:pPr lvl="1"/>
            <a:r>
              <a:rPr lang="en-US" dirty="0"/>
              <a:t>4) T -&gt; F</a:t>
            </a:r>
          </a:p>
          <a:p>
            <a:pPr lvl="1"/>
            <a:r>
              <a:rPr lang="en-US" dirty="0"/>
              <a:t>5) F -&gt; ( E )</a:t>
            </a:r>
          </a:p>
          <a:p>
            <a:pPr lvl="1"/>
            <a:r>
              <a:rPr lang="en-US" dirty="0"/>
              <a:t>6) F -&gt; id </a:t>
            </a:r>
            <a:endParaRPr lang="en-GB" dirty="0"/>
          </a:p>
        </p:txBody>
      </p:sp>
    </p:spTree>
    <p:extLst>
      <p:ext uri="{BB962C8B-B14F-4D97-AF65-F5344CB8AC3E}">
        <p14:creationId xmlns:p14="http://schemas.microsoft.com/office/powerpoint/2010/main" val="241795491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1B075-5618-41DA-96D1-EBA88AD59097}"/>
              </a:ext>
            </a:extLst>
          </p:cNvPr>
          <p:cNvSpPr>
            <a:spLocks noGrp="1"/>
          </p:cNvSpPr>
          <p:nvPr>
            <p:ph type="title"/>
          </p:nvPr>
        </p:nvSpPr>
        <p:spPr/>
        <p:txBody>
          <a:bodyPr/>
          <a:lstStyle/>
          <a:p>
            <a:r>
              <a:rPr lang="en-US" dirty="0"/>
              <a:t>Parsing table</a:t>
            </a:r>
            <a:endParaRPr lang="en-GB" dirty="0"/>
          </a:p>
        </p:txBody>
      </p:sp>
      <p:graphicFrame>
        <p:nvGraphicFramePr>
          <p:cNvPr id="4" name="Content Placeholder 3">
            <a:extLst>
              <a:ext uri="{FF2B5EF4-FFF2-40B4-BE49-F238E27FC236}">
                <a16:creationId xmlns:a16="http://schemas.microsoft.com/office/drawing/2014/main" id="{B1A24A8A-52E6-45FB-8CA8-8CD1102D8974}"/>
              </a:ext>
            </a:extLst>
          </p:cNvPr>
          <p:cNvGraphicFramePr>
            <a:graphicFrameLocks noGrp="1"/>
          </p:cNvGraphicFramePr>
          <p:nvPr>
            <p:ph idx="1"/>
            <p:extLst>
              <p:ext uri="{D42A27DB-BD31-4B8C-83A1-F6EECF244321}">
                <p14:modId xmlns:p14="http://schemas.microsoft.com/office/powerpoint/2010/main" val="2798528563"/>
              </p:ext>
            </p:extLst>
          </p:nvPr>
        </p:nvGraphicFramePr>
        <p:xfrm>
          <a:off x="838200" y="1825625"/>
          <a:ext cx="8184196" cy="3574760"/>
        </p:xfrm>
        <a:graphic>
          <a:graphicData uri="http://schemas.openxmlformats.org/drawingml/2006/table">
            <a:tbl>
              <a:tblPr firstRow="1" firstCol="1" bandRow="1"/>
              <a:tblGrid>
                <a:gridCol w="825790">
                  <a:extLst>
                    <a:ext uri="{9D8B030D-6E8A-4147-A177-3AD203B41FA5}">
                      <a16:colId xmlns:a16="http://schemas.microsoft.com/office/drawing/2014/main" val="755696708"/>
                    </a:ext>
                  </a:extLst>
                </a:gridCol>
                <a:gridCol w="816910">
                  <a:extLst>
                    <a:ext uri="{9D8B030D-6E8A-4147-A177-3AD203B41FA5}">
                      <a16:colId xmlns:a16="http://schemas.microsoft.com/office/drawing/2014/main" val="42368877"/>
                    </a:ext>
                  </a:extLst>
                </a:gridCol>
                <a:gridCol w="816910">
                  <a:extLst>
                    <a:ext uri="{9D8B030D-6E8A-4147-A177-3AD203B41FA5}">
                      <a16:colId xmlns:a16="http://schemas.microsoft.com/office/drawing/2014/main" val="2178273024"/>
                    </a:ext>
                  </a:extLst>
                </a:gridCol>
                <a:gridCol w="817798">
                  <a:extLst>
                    <a:ext uri="{9D8B030D-6E8A-4147-A177-3AD203B41FA5}">
                      <a16:colId xmlns:a16="http://schemas.microsoft.com/office/drawing/2014/main" val="1668191227"/>
                    </a:ext>
                  </a:extLst>
                </a:gridCol>
                <a:gridCol w="817798">
                  <a:extLst>
                    <a:ext uri="{9D8B030D-6E8A-4147-A177-3AD203B41FA5}">
                      <a16:colId xmlns:a16="http://schemas.microsoft.com/office/drawing/2014/main" val="3233093411"/>
                    </a:ext>
                  </a:extLst>
                </a:gridCol>
                <a:gridCol w="817798">
                  <a:extLst>
                    <a:ext uri="{9D8B030D-6E8A-4147-A177-3AD203B41FA5}">
                      <a16:colId xmlns:a16="http://schemas.microsoft.com/office/drawing/2014/main" val="888893426"/>
                    </a:ext>
                  </a:extLst>
                </a:gridCol>
                <a:gridCol w="817798">
                  <a:extLst>
                    <a:ext uri="{9D8B030D-6E8A-4147-A177-3AD203B41FA5}">
                      <a16:colId xmlns:a16="http://schemas.microsoft.com/office/drawing/2014/main" val="3895937493"/>
                    </a:ext>
                  </a:extLst>
                </a:gridCol>
                <a:gridCol w="817798">
                  <a:extLst>
                    <a:ext uri="{9D8B030D-6E8A-4147-A177-3AD203B41FA5}">
                      <a16:colId xmlns:a16="http://schemas.microsoft.com/office/drawing/2014/main" val="892979685"/>
                    </a:ext>
                  </a:extLst>
                </a:gridCol>
                <a:gridCol w="817798">
                  <a:extLst>
                    <a:ext uri="{9D8B030D-6E8A-4147-A177-3AD203B41FA5}">
                      <a16:colId xmlns:a16="http://schemas.microsoft.com/office/drawing/2014/main" val="2448915004"/>
                    </a:ext>
                  </a:extLst>
                </a:gridCol>
                <a:gridCol w="817798">
                  <a:extLst>
                    <a:ext uri="{9D8B030D-6E8A-4147-A177-3AD203B41FA5}">
                      <a16:colId xmlns:a16="http://schemas.microsoft.com/office/drawing/2014/main" val="3183815745"/>
                    </a:ext>
                  </a:extLst>
                </a:gridCol>
              </a:tblGrid>
              <a:tr h="255340">
                <a:tc rowSpan="2">
                  <a:txBody>
                    <a:bodyPr/>
                    <a:lstStyle/>
                    <a:p>
                      <a:pPr marL="0" marR="0" algn="just">
                        <a:lnSpc>
                          <a:spcPct val="115000"/>
                        </a:lnSpc>
                        <a:spcBef>
                          <a:spcPts val="0"/>
                        </a:spcBef>
                        <a:spcAft>
                          <a:spcPts val="0"/>
                        </a:spcAft>
                      </a:pPr>
                      <a:r>
                        <a:rPr lang="en-US" sz="1100" b="1" dirty="0">
                          <a:effectLst/>
                          <a:latin typeface="Times New Roman" panose="02020603050405020304" pitchFamily="18" charset="0"/>
                          <a:ea typeface="Calibri" panose="020F0502020204030204" pitchFamily="34" charset="0"/>
                          <a:cs typeface="Times New Roman" panose="02020603050405020304" pitchFamily="18" charset="0"/>
                        </a:rPr>
                        <a:t>State</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6">
                  <a:txBody>
                    <a:bodyPr/>
                    <a:lstStyle/>
                    <a:p>
                      <a:pPr marL="0" marR="0" algn="just">
                        <a:lnSpc>
                          <a:spcPct val="115000"/>
                        </a:lnSpc>
                        <a:spcBef>
                          <a:spcPts val="0"/>
                        </a:spcBef>
                        <a:spcAft>
                          <a:spcPts val="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Action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gridSpan="3">
                  <a:txBody>
                    <a:bodyPr/>
                    <a:lstStyle/>
                    <a:p>
                      <a:pPr marL="0" marR="0" algn="just">
                        <a:lnSpc>
                          <a:spcPct val="115000"/>
                        </a:lnSpc>
                        <a:spcBef>
                          <a:spcPts val="0"/>
                        </a:spcBef>
                        <a:spcAft>
                          <a:spcPts val="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Goto</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124323156"/>
                  </a:ext>
                </a:extLst>
              </a:tr>
              <a:tr h="255340">
                <a:tc vMerge="1">
                  <a:txBody>
                    <a:bodyPr/>
                    <a:lstStyle/>
                    <a:p>
                      <a:endParaRPr lang="en-GB"/>
                    </a:p>
                  </a:txBody>
                  <a:tcPr/>
                </a:tc>
                <a:tc>
                  <a:txBody>
                    <a:bodyPr/>
                    <a:lstStyle/>
                    <a:p>
                      <a:pPr marL="0" marR="0" algn="just">
                        <a:lnSpc>
                          <a:spcPct val="115000"/>
                        </a:lnSpc>
                        <a:spcBef>
                          <a:spcPts val="0"/>
                        </a:spcBef>
                        <a:spcAft>
                          <a:spcPts val="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Id</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F</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8149298"/>
                  </a:ext>
                </a:extLst>
              </a:tr>
              <a:tr h="255340">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s5</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s4</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37710285"/>
                  </a:ext>
                </a:extLst>
              </a:tr>
              <a:tr h="255340">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s6</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acc</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17905515"/>
                  </a:ext>
                </a:extLst>
              </a:tr>
              <a:tr h="255340">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r2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s7</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r2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r2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58388450"/>
                  </a:ext>
                </a:extLst>
              </a:tr>
              <a:tr h="255340">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r4</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r4</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r4</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r4</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2838513"/>
                  </a:ext>
                </a:extLst>
              </a:tr>
              <a:tr h="255340">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4</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s5</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s4</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8</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245452"/>
                  </a:ext>
                </a:extLst>
              </a:tr>
              <a:tr h="255340">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5</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r6</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r6</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r6</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r6</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1233611"/>
                  </a:ext>
                </a:extLst>
              </a:tr>
              <a:tr h="255340">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6</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s5</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s4</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9</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2927055"/>
                  </a:ext>
                </a:extLst>
              </a:tr>
              <a:tr h="255340">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7</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s5</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s4</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10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9177146"/>
                  </a:ext>
                </a:extLst>
              </a:tr>
              <a:tr h="255340">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8</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s6</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s11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4666329"/>
                  </a:ext>
                </a:extLst>
              </a:tr>
              <a:tr h="255340">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9</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r1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s7</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r1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r1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2445596"/>
                  </a:ext>
                </a:extLst>
              </a:tr>
              <a:tr h="255340">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10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r3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r3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r3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r3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6262325"/>
                  </a:ext>
                </a:extLst>
              </a:tr>
              <a:tr h="255340">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11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r5</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r5</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r5</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r5</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2507254"/>
                  </a:ext>
                </a:extLst>
              </a:tr>
            </a:tbl>
          </a:graphicData>
        </a:graphic>
      </p:graphicFrame>
    </p:spTree>
    <p:extLst>
      <p:ext uri="{BB962C8B-B14F-4D97-AF65-F5344CB8AC3E}">
        <p14:creationId xmlns:p14="http://schemas.microsoft.com/office/powerpoint/2010/main" val="170002373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B48EA-B6DD-42D9-A836-0C4FE8A3AEBD}"/>
              </a:ext>
            </a:extLst>
          </p:cNvPr>
          <p:cNvSpPr>
            <a:spLocks noGrp="1"/>
          </p:cNvSpPr>
          <p:nvPr>
            <p:ph type="title"/>
          </p:nvPr>
        </p:nvSpPr>
        <p:spPr/>
        <p:txBody>
          <a:bodyPr/>
          <a:lstStyle/>
          <a:p>
            <a:r>
              <a:rPr lang="en-US" dirty="0"/>
              <a:t>Parsing example</a:t>
            </a:r>
            <a:endParaRPr lang="en-GB" dirty="0"/>
          </a:p>
        </p:txBody>
      </p:sp>
      <p:sp>
        <p:nvSpPr>
          <p:cNvPr id="3" name="Content Placeholder 2">
            <a:extLst>
              <a:ext uri="{FF2B5EF4-FFF2-40B4-BE49-F238E27FC236}">
                <a16:creationId xmlns:a16="http://schemas.microsoft.com/office/drawing/2014/main" id="{F03B9AE8-6FA7-48ED-8DBC-3D509D371143}"/>
              </a:ext>
            </a:extLst>
          </p:cNvPr>
          <p:cNvSpPr>
            <a:spLocks noGrp="1"/>
          </p:cNvSpPr>
          <p:nvPr>
            <p:ph idx="1"/>
          </p:nvPr>
        </p:nvSpPr>
        <p:spPr/>
        <p:txBody>
          <a:bodyPr/>
          <a:lstStyle/>
          <a:p>
            <a:r>
              <a:rPr lang="en-US" dirty="0"/>
              <a:t>On input id*</a:t>
            </a:r>
            <a:r>
              <a:rPr lang="en-US" dirty="0" err="1"/>
              <a:t>id+id</a:t>
            </a:r>
            <a:r>
              <a:rPr lang="en-US" dirty="0"/>
              <a:t>, the sequence of stack and input content is as follows</a:t>
            </a:r>
          </a:p>
          <a:p>
            <a:endParaRPr lang="en-GB" dirty="0"/>
          </a:p>
        </p:txBody>
      </p:sp>
      <p:graphicFrame>
        <p:nvGraphicFramePr>
          <p:cNvPr id="4" name="Table 3">
            <a:extLst>
              <a:ext uri="{FF2B5EF4-FFF2-40B4-BE49-F238E27FC236}">
                <a16:creationId xmlns:a16="http://schemas.microsoft.com/office/drawing/2014/main" id="{F98AA530-F742-4EF3-BB3E-5E071246F910}"/>
              </a:ext>
            </a:extLst>
          </p:cNvPr>
          <p:cNvGraphicFramePr>
            <a:graphicFrameLocks noGrp="1"/>
          </p:cNvGraphicFramePr>
          <p:nvPr>
            <p:extLst>
              <p:ext uri="{D42A27DB-BD31-4B8C-83A1-F6EECF244321}">
                <p14:modId xmlns:p14="http://schemas.microsoft.com/office/powerpoint/2010/main" val="3954162986"/>
              </p:ext>
            </p:extLst>
          </p:nvPr>
        </p:nvGraphicFramePr>
        <p:xfrm>
          <a:off x="1080134" y="2621594"/>
          <a:ext cx="7708266" cy="3969705"/>
        </p:xfrm>
        <a:graphic>
          <a:graphicData uri="http://schemas.openxmlformats.org/drawingml/2006/table">
            <a:tbl>
              <a:tblPr firstRow="1" firstCol="1" bandRow="1"/>
              <a:tblGrid>
                <a:gridCol w="638431">
                  <a:extLst>
                    <a:ext uri="{9D8B030D-6E8A-4147-A177-3AD203B41FA5}">
                      <a16:colId xmlns:a16="http://schemas.microsoft.com/office/drawing/2014/main" val="297330666"/>
                    </a:ext>
                  </a:extLst>
                </a:gridCol>
                <a:gridCol w="2752578">
                  <a:extLst>
                    <a:ext uri="{9D8B030D-6E8A-4147-A177-3AD203B41FA5}">
                      <a16:colId xmlns:a16="http://schemas.microsoft.com/office/drawing/2014/main" val="155016392"/>
                    </a:ext>
                  </a:extLst>
                </a:gridCol>
                <a:gridCol w="1883894">
                  <a:extLst>
                    <a:ext uri="{9D8B030D-6E8A-4147-A177-3AD203B41FA5}">
                      <a16:colId xmlns:a16="http://schemas.microsoft.com/office/drawing/2014/main" val="382367132"/>
                    </a:ext>
                  </a:extLst>
                </a:gridCol>
                <a:gridCol w="2433363">
                  <a:extLst>
                    <a:ext uri="{9D8B030D-6E8A-4147-A177-3AD203B41FA5}">
                      <a16:colId xmlns:a16="http://schemas.microsoft.com/office/drawing/2014/main" val="2749979180"/>
                    </a:ext>
                  </a:extLst>
                </a:gridCol>
              </a:tblGrid>
              <a:tr h="264647">
                <a:tc gridSpan="2">
                  <a:txBody>
                    <a:bodyPr/>
                    <a:lstStyle/>
                    <a:p>
                      <a:pPr marL="0" marR="0" algn="just">
                        <a:lnSpc>
                          <a:spcPct val="150000"/>
                        </a:lnSpc>
                        <a:spcBef>
                          <a:spcPts val="1200"/>
                        </a:spcBef>
                        <a:spcAft>
                          <a:spcPts val="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Stack</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GB"/>
                    </a:p>
                  </a:txBody>
                  <a:tcPr/>
                </a:tc>
                <a:tc>
                  <a:txBody>
                    <a:bodyPr/>
                    <a:lstStyle/>
                    <a:p>
                      <a:pPr marL="0" marR="0" algn="just">
                        <a:lnSpc>
                          <a:spcPct val="150000"/>
                        </a:lnSpc>
                        <a:spcBef>
                          <a:spcPts val="1200"/>
                        </a:spcBef>
                        <a:spcAft>
                          <a:spcPts val="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Input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1200"/>
                        </a:spcBef>
                        <a:spcAft>
                          <a:spcPts val="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Action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5636306"/>
                  </a:ext>
                </a:extLst>
              </a:tr>
              <a:tr h="264647">
                <a:tc>
                  <a:txBody>
                    <a:bodyPr/>
                    <a:lstStyle/>
                    <a:p>
                      <a:pPr marL="0" marR="0" algn="just">
                        <a:lnSpc>
                          <a:spcPct val="150000"/>
                        </a:lnSpc>
                        <a:spcBef>
                          <a:spcPts val="120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120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1200"/>
                        </a:spcBef>
                        <a:spcAft>
                          <a:spcPts val="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id</a:t>
                      </a:r>
                      <a:r>
                        <a:rPr lang="en-US" sz="1100">
                          <a:effectLst/>
                          <a:latin typeface="Times New Roman" panose="02020603050405020304" pitchFamily="18" charset="0"/>
                          <a:ea typeface="Calibri" panose="020F0502020204030204" pitchFamily="34" charset="0"/>
                          <a:cs typeface="Times New Roman" panose="02020603050405020304" pitchFamily="18" charset="0"/>
                        </a:rPr>
                        <a:t>*</a:t>
                      </a:r>
                      <a:r>
                        <a:rPr lang="en-US" sz="1100" b="1">
                          <a:effectLst/>
                          <a:latin typeface="Times New Roman" panose="02020603050405020304" pitchFamily="18" charset="0"/>
                          <a:ea typeface="Calibri" panose="020F0502020204030204" pitchFamily="34" charset="0"/>
                          <a:cs typeface="Times New Roman" panose="02020603050405020304" pitchFamily="18" charset="0"/>
                        </a:rPr>
                        <a:t>id</a:t>
                      </a:r>
                      <a:r>
                        <a:rPr lang="en-US" sz="1100">
                          <a:effectLst/>
                          <a:latin typeface="Times New Roman" panose="02020603050405020304" pitchFamily="18" charset="0"/>
                          <a:ea typeface="Calibri" panose="020F0502020204030204" pitchFamily="34" charset="0"/>
                          <a:cs typeface="Times New Roman" panose="02020603050405020304" pitchFamily="18" charset="0"/>
                        </a:rPr>
                        <a:t>+</a:t>
                      </a:r>
                      <a:r>
                        <a:rPr lang="en-US" sz="1100" b="1">
                          <a:effectLst/>
                          <a:latin typeface="Times New Roman" panose="02020603050405020304" pitchFamily="18" charset="0"/>
                          <a:ea typeface="Calibri" panose="020F0502020204030204" pitchFamily="34" charset="0"/>
                          <a:cs typeface="Times New Roman" panose="02020603050405020304" pitchFamily="18" charset="0"/>
                        </a:rPr>
                        <a:t>id</a:t>
                      </a:r>
                      <a:r>
                        <a:rPr lang="en-US" sz="110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120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Shift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00683617"/>
                  </a:ext>
                </a:extLst>
              </a:tr>
              <a:tr h="264647">
                <a:tc>
                  <a:txBody>
                    <a:bodyPr/>
                    <a:lstStyle/>
                    <a:p>
                      <a:pPr marL="0" marR="0" algn="just">
                        <a:lnSpc>
                          <a:spcPct val="150000"/>
                        </a:lnSpc>
                        <a:spcBef>
                          <a:spcPts val="120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120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0 </a:t>
                      </a:r>
                      <a:r>
                        <a:rPr lang="en-US" sz="1100" b="1">
                          <a:effectLst/>
                          <a:latin typeface="Times New Roman" panose="02020603050405020304" pitchFamily="18" charset="0"/>
                          <a:ea typeface="Calibri" panose="020F0502020204030204" pitchFamily="34" charset="0"/>
                          <a:cs typeface="Times New Roman" panose="02020603050405020304" pitchFamily="18" charset="0"/>
                        </a:rPr>
                        <a:t>id</a:t>
                      </a:r>
                      <a:r>
                        <a:rPr lang="en-US" sz="1100">
                          <a:effectLst/>
                          <a:latin typeface="Times New Roman" panose="02020603050405020304" pitchFamily="18" charset="0"/>
                          <a:ea typeface="Calibri" panose="020F0502020204030204" pitchFamily="34" charset="0"/>
                          <a:cs typeface="Times New Roman" panose="02020603050405020304" pitchFamily="18" charset="0"/>
                        </a:rPr>
                        <a:t> 5</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120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a:t>
                      </a:r>
                      <a:r>
                        <a:rPr lang="en-US" sz="1100" b="1">
                          <a:effectLst/>
                          <a:latin typeface="Times New Roman" panose="02020603050405020304" pitchFamily="18" charset="0"/>
                          <a:ea typeface="Calibri" panose="020F0502020204030204" pitchFamily="34" charset="0"/>
                          <a:cs typeface="Times New Roman" panose="02020603050405020304" pitchFamily="18" charset="0"/>
                        </a:rPr>
                        <a:t>id</a:t>
                      </a:r>
                      <a:r>
                        <a:rPr lang="en-US" sz="1100">
                          <a:effectLst/>
                          <a:latin typeface="Times New Roman" panose="02020603050405020304" pitchFamily="18" charset="0"/>
                          <a:ea typeface="Calibri" panose="020F0502020204030204" pitchFamily="34" charset="0"/>
                          <a:cs typeface="Times New Roman" panose="02020603050405020304" pitchFamily="18" charset="0"/>
                        </a:rPr>
                        <a:t>+</a:t>
                      </a:r>
                      <a:r>
                        <a:rPr lang="en-US" sz="1100" b="1">
                          <a:effectLst/>
                          <a:latin typeface="Times New Roman" panose="02020603050405020304" pitchFamily="18" charset="0"/>
                          <a:ea typeface="Calibri" panose="020F0502020204030204" pitchFamily="34" charset="0"/>
                          <a:cs typeface="Times New Roman" panose="02020603050405020304" pitchFamily="18" charset="0"/>
                        </a:rPr>
                        <a:t>id</a:t>
                      </a:r>
                      <a:r>
                        <a:rPr lang="en-US" sz="110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120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reduce by F→</a:t>
                      </a:r>
                      <a:r>
                        <a:rPr lang="en-US" sz="1100" b="1">
                          <a:effectLst/>
                          <a:latin typeface="Times New Roman" panose="02020603050405020304" pitchFamily="18" charset="0"/>
                          <a:ea typeface="Calibri" panose="020F0502020204030204" pitchFamily="34" charset="0"/>
                          <a:cs typeface="Times New Roman" panose="02020603050405020304" pitchFamily="18" charset="0"/>
                        </a:rPr>
                        <a:t>id</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3790416"/>
                  </a:ext>
                </a:extLst>
              </a:tr>
              <a:tr h="264647">
                <a:tc>
                  <a:txBody>
                    <a:bodyPr/>
                    <a:lstStyle/>
                    <a:p>
                      <a:pPr marL="0" marR="0" algn="just">
                        <a:lnSpc>
                          <a:spcPct val="150000"/>
                        </a:lnSpc>
                        <a:spcBef>
                          <a:spcPts val="120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120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0 F 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120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a:t>
                      </a:r>
                      <a:r>
                        <a:rPr lang="en-US" sz="1100" b="1">
                          <a:effectLst/>
                          <a:latin typeface="Times New Roman" panose="02020603050405020304" pitchFamily="18" charset="0"/>
                          <a:ea typeface="Calibri" panose="020F0502020204030204" pitchFamily="34" charset="0"/>
                          <a:cs typeface="Times New Roman" panose="02020603050405020304" pitchFamily="18" charset="0"/>
                        </a:rPr>
                        <a:t>id</a:t>
                      </a:r>
                      <a:r>
                        <a:rPr lang="en-US" sz="1100">
                          <a:effectLst/>
                          <a:latin typeface="Times New Roman" panose="02020603050405020304" pitchFamily="18" charset="0"/>
                          <a:ea typeface="Calibri" panose="020F0502020204030204" pitchFamily="34" charset="0"/>
                          <a:cs typeface="Times New Roman" panose="02020603050405020304" pitchFamily="18" charset="0"/>
                        </a:rPr>
                        <a:t>+</a:t>
                      </a:r>
                      <a:r>
                        <a:rPr lang="en-US" sz="1100" b="1">
                          <a:effectLst/>
                          <a:latin typeface="Times New Roman" panose="02020603050405020304" pitchFamily="18" charset="0"/>
                          <a:ea typeface="Calibri" panose="020F0502020204030204" pitchFamily="34" charset="0"/>
                          <a:cs typeface="Times New Roman" panose="02020603050405020304" pitchFamily="18" charset="0"/>
                        </a:rPr>
                        <a:t>id</a:t>
                      </a:r>
                      <a:r>
                        <a:rPr lang="en-US" sz="110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120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reduce by T→F</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999770"/>
                  </a:ext>
                </a:extLst>
              </a:tr>
              <a:tr h="264647">
                <a:tc>
                  <a:txBody>
                    <a:bodyPr/>
                    <a:lstStyle/>
                    <a:p>
                      <a:pPr marL="0" marR="0" algn="just">
                        <a:lnSpc>
                          <a:spcPct val="150000"/>
                        </a:lnSpc>
                        <a:spcBef>
                          <a:spcPts val="120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(4)</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120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0 T 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120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a:t>
                      </a:r>
                      <a:r>
                        <a:rPr lang="en-US" sz="1100" b="1">
                          <a:effectLst/>
                          <a:latin typeface="Times New Roman" panose="02020603050405020304" pitchFamily="18" charset="0"/>
                          <a:ea typeface="Calibri" panose="020F0502020204030204" pitchFamily="34" charset="0"/>
                          <a:cs typeface="Times New Roman" panose="02020603050405020304" pitchFamily="18" charset="0"/>
                        </a:rPr>
                        <a:t>id</a:t>
                      </a:r>
                      <a:r>
                        <a:rPr lang="en-US" sz="1100">
                          <a:effectLst/>
                          <a:latin typeface="Times New Roman" panose="02020603050405020304" pitchFamily="18" charset="0"/>
                          <a:ea typeface="Calibri" panose="020F0502020204030204" pitchFamily="34" charset="0"/>
                          <a:cs typeface="Times New Roman" panose="02020603050405020304" pitchFamily="18" charset="0"/>
                        </a:rPr>
                        <a:t>+</a:t>
                      </a:r>
                      <a:r>
                        <a:rPr lang="en-US" sz="1100" b="1">
                          <a:effectLst/>
                          <a:latin typeface="Times New Roman" panose="02020603050405020304" pitchFamily="18" charset="0"/>
                          <a:ea typeface="Calibri" panose="020F0502020204030204" pitchFamily="34" charset="0"/>
                          <a:cs typeface="Times New Roman" panose="02020603050405020304" pitchFamily="18" charset="0"/>
                        </a:rPr>
                        <a:t>id</a:t>
                      </a:r>
                      <a:r>
                        <a:rPr lang="en-US" sz="110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120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Shift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2743533"/>
                  </a:ext>
                </a:extLst>
              </a:tr>
              <a:tr h="264647">
                <a:tc>
                  <a:txBody>
                    <a:bodyPr/>
                    <a:lstStyle/>
                    <a:p>
                      <a:pPr marL="0" marR="0" algn="just">
                        <a:lnSpc>
                          <a:spcPct val="150000"/>
                        </a:lnSpc>
                        <a:spcBef>
                          <a:spcPts val="120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(5)</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120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0 T 2*7</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1200"/>
                        </a:spcBef>
                        <a:spcAft>
                          <a:spcPts val="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id</a:t>
                      </a:r>
                      <a:r>
                        <a:rPr lang="en-US" sz="1100">
                          <a:effectLst/>
                          <a:latin typeface="Times New Roman" panose="02020603050405020304" pitchFamily="18" charset="0"/>
                          <a:ea typeface="Calibri" panose="020F0502020204030204" pitchFamily="34" charset="0"/>
                          <a:cs typeface="Times New Roman" panose="02020603050405020304" pitchFamily="18" charset="0"/>
                        </a:rPr>
                        <a:t>+</a:t>
                      </a:r>
                      <a:r>
                        <a:rPr lang="en-US" sz="1100" b="1">
                          <a:effectLst/>
                          <a:latin typeface="Times New Roman" panose="02020603050405020304" pitchFamily="18" charset="0"/>
                          <a:ea typeface="Calibri" panose="020F0502020204030204" pitchFamily="34" charset="0"/>
                          <a:cs typeface="Times New Roman" panose="02020603050405020304" pitchFamily="18" charset="0"/>
                        </a:rPr>
                        <a:t>id</a:t>
                      </a:r>
                      <a:r>
                        <a:rPr lang="en-US" sz="110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120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Shift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2908127"/>
                  </a:ext>
                </a:extLst>
              </a:tr>
              <a:tr h="264647">
                <a:tc>
                  <a:txBody>
                    <a:bodyPr/>
                    <a:lstStyle/>
                    <a:p>
                      <a:pPr marL="0" marR="0" algn="just">
                        <a:lnSpc>
                          <a:spcPct val="150000"/>
                        </a:lnSpc>
                        <a:spcBef>
                          <a:spcPts val="120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(6)</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120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0 T 2*7 </a:t>
                      </a:r>
                      <a:r>
                        <a:rPr lang="en-US" sz="1100" b="1">
                          <a:effectLst/>
                          <a:latin typeface="Times New Roman" panose="02020603050405020304" pitchFamily="18" charset="0"/>
                          <a:ea typeface="Calibri" panose="020F0502020204030204" pitchFamily="34" charset="0"/>
                          <a:cs typeface="Times New Roman" panose="02020603050405020304" pitchFamily="18" charset="0"/>
                        </a:rPr>
                        <a:t>id</a:t>
                      </a:r>
                      <a:r>
                        <a:rPr lang="en-US" sz="1100">
                          <a:effectLst/>
                          <a:latin typeface="Times New Roman" panose="02020603050405020304" pitchFamily="18" charset="0"/>
                          <a:ea typeface="Calibri" panose="020F0502020204030204" pitchFamily="34" charset="0"/>
                          <a:cs typeface="Times New Roman" panose="02020603050405020304" pitchFamily="18" charset="0"/>
                        </a:rPr>
                        <a:t> 5</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120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a:t>
                      </a:r>
                      <a:r>
                        <a:rPr lang="en-US" sz="1100" b="1">
                          <a:effectLst/>
                          <a:latin typeface="Times New Roman" panose="02020603050405020304" pitchFamily="18" charset="0"/>
                          <a:ea typeface="Calibri" panose="020F0502020204030204" pitchFamily="34" charset="0"/>
                          <a:cs typeface="Times New Roman" panose="02020603050405020304" pitchFamily="18" charset="0"/>
                        </a:rPr>
                        <a:t>id</a:t>
                      </a:r>
                      <a:r>
                        <a:rPr lang="en-US" sz="110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120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reduce by F→</a:t>
                      </a:r>
                      <a:r>
                        <a:rPr lang="en-US" sz="1100" b="1">
                          <a:effectLst/>
                          <a:latin typeface="Times New Roman" panose="02020603050405020304" pitchFamily="18" charset="0"/>
                          <a:ea typeface="Calibri" panose="020F0502020204030204" pitchFamily="34" charset="0"/>
                          <a:cs typeface="Times New Roman" panose="02020603050405020304" pitchFamily="18" charset="0"/>
                        </a:rPr>
                        <a:t>id</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42623952"/>
                  </a:ext>
                </a:extLst>
              </a:tr>
              <a:tr h="264647">
                <a:tc>
                  <a:txBody>
                    <a:bodyPr/>
                    <a:lstStyle/>
                    <a:p>
                      <a:pPr marL="0" marR="0" algn="just">
                        <a:lnSpc>
                          <a:spcPct val="150000"/>
                        </a:lnSpc>
                        <a:spcBef>
                          <a:spcPts val="120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(7)</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120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0 T 2*7 F 10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120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a:t>
                      </a:r>
                      <a:r>
                        <a:rPr lang="en-US" sz="1100" b="1">
                          <a:effectLst/>
                          <a:latin typeface="Times New Roman" panose="02020603050405020304" pitchFamily="18" charset="0"/>
                          <a:ea typeface="Calibri" panose="020F0502020204030204" pitchFamily="34" charset="0"/>
                          <a:cs typeface="Times New Roman" panose="02020603050405020304" pitchFamily="18" charset="0"/>
                        </a:rPr>
                        <a:t>id</a:t>
                      </a:r>
                      <a:r>
                        <a:rPr lang="en-US" sz="110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120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reduce by T→T*F</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32783344"/>
                  </a:ext>
                </a:extLst>
              </a:tr>
              <a:tr h="264647">
                <a:tc>
                  <a:txBody>
                    <a:bodyPr/>
                    <a:lstStyle/>
                    <a:p>
                      <a:pPr marL="0" marR="0" algn="just">
                        <a:lnSpc>
                          <a:spcPct val="150000"/>
                        </a:lnSpc>
                        <a:spcBef>
                          <a:spcPts val="120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(8)</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120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0 T 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120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a:t>
                      </a:r>
                      <a:r>
                        <a:rPr lang="en-US" sz="1100" b="1">
                          <a:effectLst/>
                          <a:latin typeface="Times New Roman" panose="02020603050405020304" pitchFamily="18" charset="0"/>
                          <a:ea typeface="Calibri" panose="020F0502020204030204" pitchFamily="34" charset="0"/>
                          <a:cs typeface="Times New Roman" panose="02020603050405020304" pitchFamily="18" charset="0"/>
                        </a:rPr>
                        <a:t>id</a:t>
                      </a:r>
                      <a:r>
                        <a:rPr lang="en-US" sz="110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120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reduce by E→T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23825749"/>
                  </a:ext>
                </a:extLst>
              </a:tr>
              <a:tr h="264647">
                <a:tc>
                  <a:txBody>
                    <a:bodyPr/>
                    <a:lstStyle/>
                    <a:p>
                      <a:pPr marL="0" marR="0" algn="just">
                        <a:lnSpc>
                          <a:spcPct val="150000"/>
                        </a:lnSpc>
                        <a:spcBef>
                          <a:spcPts val="120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(9)</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120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0 E 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120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a:t>
                      </a:r>
                      <a:r>
                        <a:rPr lang="en-US" sz="1100" b="1">
                          <a:effectLst/>
                          <a:latin typeface="Times New Roman" panose="02020603050405020304" pitchFamily="18" charset="0"/>
                          <a:ea typeface="Calibri" panose="020F0502020204030204" pitchFamily="34" charset="0"/>
                          <a:cs typeface="Times New Roman" panose="02020603050405020304" pitchFamily="18" charset="0"/>
                        </a:rPr>
                        <a:t>id</a:t>
                      </a:r>
                      <a:r>
                        <a:rPr lang="en-US" sz="110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120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Shift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2923304"/>
                  </a:ext>
                </a:extLst>
              </a:tr>
              <a:tr h="264647">
                <a:tc>
                  <a:txBody>
                    <a:bodyPr/>
                    <a:lstStyle/>
                    <a:p>
                      <a:pPr marL="0" marR="0" algn="just">
                        <a:lnSpc>
                          <a:spcPct val="150000"/>
                        </a:lnSpc>
                        <a:spcBef>
                          <a:spcPts val="120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(10)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120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0 E 1+6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1200"/>
                        </a:spcBef>
                        <a:spcAft>
                          <a:spcPts val="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id</a:t>
                      </a:r>
                      <a:r>
                        <a:rPr lang="en-US" sz="110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120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Shift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6075172"/>
                  </a:ext>
                </a:extLst>
              </a:tr>
              <a:tr h="264647">
                <a:tc>
                  <a:txBody>
                    <a:bodyPr/>
                    <a:lstStyle/>
                    <a:p>
                      <a:pPr marL="0" marR="0" algn="just">
                        <a:lnSpc>
                          <a:spcPct val="150000"/>
                        </a:lnSpc>
                        <a:spcBef>
                          <a:spcPts val="120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(11)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120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0 E 1+6 </a:t>
                      </a:r>
                      <a:r>
                        <a:rPr lang="en-US" sz="1100" b="1">
                          <a:effectLst/>
                          <a:latin typeface="Times New Roman" panose="02020603050405020304" pitchFamily="18" charset="0"/>
                          <a:ea typeface="Calibri" panose="020F0502020204030204" pitchFamily="34" charset="0"/>
                          <a:cs typeface="Times New Roman" panose="02020603050405020304" pitchFamily="18" charset="0"/>
                        </a:rPr>
                        <a:t>id</a:t>
                      </a:r>
                      <a:r>
                        <a:rPr lang="en-US" sz="1100">
                          <a:effectLst/>
                          <a:latin typeface="Times New Roman" panose="02020603050405020304" pitchFamily="18" charset="0"/>
                          <a:ea typeface="Calibri" panose="020F0502020204030204" pitchFamily="34" charset="0"/>
                          <a:cs typeface="Times New Roman" panose="02020603050405020304" pitchFamily="18" charset="0"/>
                        </a:rPr>
                        <a:t> 5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120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120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reduce by F→</a:t>
                      </a:r>
                      <a:r>
                        <a:rPr lang="en-US" sz="1100" b="1">
                          <a:effectLst/>
                          <a:latin typeface="Times New Roman" panose="02020603050405020304" pitchFamily="18" charset="0"/>
                          <a:ea typeface="Calibri" panose="020F0502020204030204" pitchFamily="34" charset="0"/>
                          <a:cs typeface="Times New Roman" panose="02020603050405020304" pitchFamily="18" charset="0"/>
                        </a:rPr>
                        <a:t>id</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07881024"/>
                  </a:ext>
                </a:extLst>
              </a:tr>
              <a:tr h="264647">
                <a:tc>
                  <a:txBody>
                    <a:bodyPr/>
                    <a:lstStyle/>
                    <a:p>
                      <a:pPr marL="0" marR="0" algn="just">
                        <a:lnSpc>
                          <a:spcPct val="150000"/>
                        </a:lnSpc>
                        <a:spcBef>
                          <a:spcPts val="120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(12)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120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0 E 1+6 F 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120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120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reduce by T→F</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72357250"/>
                  </a:ext>
                </a:extLst>
              </a:tr>
              <a:tr h="264647">
                <a:tc>
                  <a:txBody>
                    <a:bodyPr/>
                    <a:lstStyle/>
                    <a:p>
                      <a:pPr marL="0" marR="0" algn="just">
                        <a:lnSpc>
                          <a:spcPct val="150000"/>
                        </a:lnSpc>
                        <a:spcBef>
                          <a:spcPts val="120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(13)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120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0 E 1+6 </a:t>
                      </a:r>
                      <a:r>
                        <a:rPr lang="en-US" sz="1100" b="1">
                          <a:effectLst/>
                          <a:latin typeface="Times New Roman" panose="02020603050405020304" pitchFamily="18" charset="0"/>
                          <a:ea typeface="Calibri" panose="020F0502020204030204" pitchFamily="34" charset="0"/>
                          <a:cs typeface="Times New Roman" panose="02020603050405020304" pitchFamily="18" charset="0"/>
                        </a:rPr>
                        <a:t>id</a:t>
                      </a:r>
                      <a:r>
                        <a:rPr lang="en-US" sz="1100">
                          <a:effectLst/>
                          <a:latin typeface="Times New Roman" panose="02020603050405020304" pitchFamily="18" charset="0"/>
                          <a:ea typeface="Calibri" panose="020F0502020204030204" pitchFamily="34" charset="0"/>
                          <a:cs typeface="Times New Roman" panose="02020603050405020304" pitchFamily="18" charset="0"/>
                        </a:rPr>
                        <a:t> 9</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120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120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reduce by E→E+T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1793593"/>
                  </a:ext>
                </a:extLst>
              </a:tr>
              <a:tr h="264647">
                <a:tc>
                  <a:txBody>
                    <a:bodyPr/>
                    <a:lstStyle/>
                    <a:p>
                      <a:pPr marL="0" marR="0" algn="just">
                        <a:lnSpc>
                          <a:spcPct val="150000"/>
                        </a:lnSpc>
                        <a:spcBef>
                          <a:spcPts val="120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(14)</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120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0 E 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1200"/>
                        </a:spcBef>
                        <a:spcAft>
                          <a:spcPts val="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1200"/>
                        </a:spcBef>
                        <a:spcAft>
                          <a:spcPts val="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Accept</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22633354"/>
                  </a:ext>
                </a:extLst>
              </a:tr>
            </a:tbl>
          </a:graphicData>
        </a:graphic>
      </p:graphicFrame>
    </p:spTree>
    <p:extLst>
      <p:ext uri="{BB962C8B-B14F-4D97-AF65-F5344CB8AC3E}">
        <p14:creationId xmlns:p14="http://schemas.microsoft.com/office/powerpoint/2010/main" val="145029935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DAA98-AD5F-4520-B8AA-576D21829271}"/>
              </a:ext>
            </a:extLst>
          </p:cNvPr>
          <p:cNvSpPr>
            <a:spLocks noGrp="1"/>
          </p:cNvSpPr>
          <p:nvPr>
            <p:ph type="title"/>
          </p:nvPr>
        </p:nvSpPr>
        <p:spPr/>
        <p:txBody>
          <a:bodyPr/>
          <a:lstStyle/>
          <a:p>
            <a:r>
              <a:rPr lang="en-US" dirty="0"/>
              <a:t>Exercise </a:t>
            </a:r>
            <a:endParaRPr lang="en-GB" dirty="0"/>
          </a:p>
        </p:txBody>
      </p:sp>
      <p:sp>
        <p:nvSpPr>
          <p:cNvPr id="3" name="Content Placeholder 2">
            <a:extLst>
              <a:ext uri="{FF2B5EF4-FFF2-40B4-BE49-F238E27FC236}">
                <a16:creationId xmlns:a16="http://schemas.microsoft.com/office/drawing/2014/main" id="{61426A61-424D-4B5B-B4D4-157A9E93232F}"/>
              </a:ext>
            </a:extLst>
          </p:cNvPr>
          <p:cNvSpPr>
            <a:spLocks noGrp="1"/>
          </p:cNvSpPr>
          <p:nvPr>
            <p:ph idx="1"/>
          </p:nvPr>
        </p:nvSpPr>
        <p:spPr/>
        <p:txBody>
          <a:bodyPr/>
          <a:lstStyle/>
          <a:p>
            <a:r>
              <a:rPr lang="en-US" dirty="0"/>
              <a:t>Will the input string “</a:t>
            </a:r>
            <a:r>
              <a:rPr lang="en-US" dirty="0" err="1"/>
              <a:t>aabb</a:t>
            </a:r>
            <a:r>
              <a:rPr lang="en-US" dirty="0"/>
              <a:t>$” be accepted by the grammar? </a:t>
            </a:r>
          </a:p>
          <a:p>
            <a:pPr lvl="1"/>
            <a:r>
              <a:rPr lang="en-US" dirty="0"/>
              <a:t>1) S-&gt; AA		2)A-&gt;</a:t>
            </a:r>
            <a:r>
              <a:rPr lang="en-US" dirty="0" err="1"/>
              <a:t>aA</a:t>
            </a:r>
            <a:r>
              <a:rPr lang="en-US" dirty="0"/>
              <a:t>		3) A-&gt;b</a:t>
            </a:r>
          </a:p>
          <a:p>
            <a:pPr lvl="1"/>
            <a:endParaRPr lang="en-GB" dirty="0"/>
          </a:p>
        </p:txBody>
      </p:sp>
      <p:graphicFrame>
        <p:nvGraphicFramePr>
          <p:cNvPr id="8" name="Table 7">
            <a:extLst>
              <a:ext uri="{FF2B5EF4-FFF2-40B4-BE49-F238E27FC236}">
                <a16:creationId xmlns:a16="http://schemas.microsoft.com/office/drawing/2014/main" id="{697B6645-E730-45CF-A4DA-4FBA2CFC27C6}"/>
              </a:ext>
            </a:extLst>
          </p:cNvPr>
          <p:cNvGraphicFramePr>
            <a:graphicFrameLocks noGrp="1"/>
          </p:cNvGraphicFramePr>
          <p:nvPr>
            <p:extLst>
              <p:ext uri="{D42A27DB-BD31-4B8C-83A1-F6EECF244321}">
                <p14:modId xmlns:p14="http://schemas.microsoft.com/office/powerpoint/2010/main" val="1834420293"/>
              </p:ext>
            </p:extLst>
          </p:nvPr>
        </p:nvGraphicFramePr>
        <p:xfrm>
          <a:off x="951499" y="3170078"/>
          <a:ext cx="7544799" cy="3141819"/>
        </p:xfrm>
        <a:graphic>
          <a:graphicData uri="http://schemas.openxmlformats.org/drawingml/2006/table">
            <a:tbl>
              <a:tblPr firstRow="1" firstCol="1" bandRow="1"/>
              <a:tblGrid>
                <a:gridCol w="1242930">
                  <a:extLst>
                    <a:ext uri="{9D8B030D-6E8A-4147-A177-3AD203B41FA5}">
                      <a16:colId xmlns:a16="http://schemas.microsoft.com/office/drawing/2014/main" val="1251101075"/>
                    </a:ext>
                  </a:extLst>
                </a:gridCol>
                <a:gridCol w="1223809">
                  <a:extLst>
                    <a:ext uri="{9D8B030D-6E8A-4147-A177-3AD203B41FA5}">
                      <a16:colId xmlns:a16="http://schemas.microsoft.com/office/drawing/2014/main" val="4123117484"/>
                    </a:ext>
                  </a:extLst>
                </a:gridCol>
                <a:gridCol w="1223809">
                  <a:extLst>
                    <a:ext uri="{9D8B030D-6E8A-4147-A177-3AD203B41FA5}">
                      <a16:colId xmlns:a16="http://schemas.microsoft.com/office/drawing/2014/main" val="1059929031"/>
                    </a:ext>
                  </a:extLst>
                </a:gridCol>
                <a:gridCol w="1368391">
                  <a:extLst>
                    <a:ext uri="{9D8B030D-6E8A-4147-A177-3AD203B41FA5}">
                      <a16:colId xmlns:a16="http://schemas.microsoft.com/office/drawing/2014/main" val="2779300993"/>
                    </a:ext>
                  </a:extLst>
                </a:gridCol>
                <a:gridCol w="1242930">
                  <a:extLst>
                    <a:ext uri="{9D8B030D-6E8A-4147-A177-3AD203B41FA5}">
                      <a16:colId xmlns:a16="http://schemas.microsoft.com/office/drawing/2014/main" val="1929002271"/>
                    </a:ext>
                  </a:extLst>
                </a:gridCol>
                <a:gridCol w="1242930">
                  <a:extLst>
                    <a:ext uri="{9D8B030D-6E8A-4147-A177-3AD203B41FA5}">
                      <a16:colId xmlns:a16="http://schemas.microsoft.com/office/drawing/2014/main" val="3544490717"/>
                    </a:ext>
                  </a:extLst>
                </a:gridCol>
              </a:tblGrid>
              <a:tr h="349091">
                <a:tc rowSpan="2">
                  <a:txBody>
                    <a:bodyPr/>
                    <a:lstStyle/>
                    <a:p>
                      <a:pPr marL="228600" marR="0">
                        <a:lnSpc>
                          <a:spcPct val="150000"/>
                        </a:lnSpc>
                        <a:spcBef>
                          <a:spcPts val="120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State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228600" marR="0">
                        <a:lnSpc>
                          <a:spcPct val="150000"/>
                        </a:lnSpc>
                        <a:spcBef>
                          <a:spcPts val="120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Action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gridSpan="2">
                  <a:txBody>
                    <a:bodyPr/>
                    <a:lstStyle/>
                    <a:p>
                      <a:r>
                        <a:rPr lang="en-US" sz="1100" b="1" dirty="0" err="1">
                          <a:effectLst/>
                          <a:latin typeface="Times New Roman" panose="02020603050405020304" pitchFamily="18" charset="0"/>
                          <a:ea typeface="Calibri" panose="020F0502020204030204" pitchFamily="34" charset="0"/>
                          <a:cs typeface="Times New Roman" panose="02020603050405020304" pitchFamily="18" charset="0"/>
                        </a:rPr>
                        <a:t>Goto</a:t>
                      </a:r>
                      <a:endParaRPr lang="en-GB" dirty="0"/>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GB"/>
                    </a:p>
                  </a:txBody>
                  <a:tcPr/>
                </a:tc>
                <a:extLst>
                  <a:ext uri="{0D108BD9-81ED-4DB2-BD59-A6C34878D82A}">
                    <a16:rowId xmlns:a16="http://schemas.microsoft.com/office/drawing/2014/main" val="3903164686"/>
                  </a:ext>
                </a:extLst>
              </a:tr>
              <a:tr h="349091">
                <a:tc vMerge="1">
                  <a:txBody>
                    <a:bodyPr/>
                    <a:lstStyle/>
                    <a:p>
                      <a:endParaRPr lang="en-GB"/>
                    </a:p>
                  </a:txBody>
                  <a:tcPr/>
                </a:tc>
                <a:tc>
                  <a:txBody>
                    <a:bodyPr/>
                    <a:lstStyle/>
                    <a:p>
                      <a:pPr marL="228600" marR="0">
                        <a:lnSpc>
                          <a:spcPct val="150000"/>
                        </a:lnSpc>
                        <a:spcBef>
                          <a:spcPts val="1200"/>
                        </a:spcBef>
                        <a:spcAft>
                          <a:spcPts val="1000"/>
                        </a:spcAft>
                      </a:pPr>
                      <a:r>
                        <a:rPr lang="en-GB" sz="1100" b="1">
                          <a:effectLst/>
                          <a:latin typeface="Times New Roman" panose="02020603050405020304" pitchFamily="18" charset="0"/>
                          <a:ea typeface="Calibri" panose="020F0502020204030204" pitchFamily="34" charset="0"/>
                          <a:cs typeface="Times New Roman" panose="02020603050405020304" pitchFamily="18" charset="0"/>
                        </a:rPr>
                        <a:t>a</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50000"/>
                        </a:lnSpc>
                        <a:spcBef>
                          <a:spcPts val="1200"/>
                        </a:spcBef>
                        <a:spcAft>
                          <a:spcPts val="1000"/>
                        </a:spcAft>
                      </a:pPr>
                      <a:r>
                        <a:rPr lang="en-GB" sz="1100" b="1">
                          <a:effectLst/>
                          <a:latin typeface="Times New Roman" panose="02020603050405020304" pitchFamily="18" charset="0"/>
                          <a:ea typeface="Calibri" panose="020F0502020204030204" pitchFamily="34" charset="0"/>
                          <a:cs typeface="Times New Roman" panose="02020603050405020304" pitchFamily="18" charset="0"/>
                        </a:rPr>
                        <a:t>b</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50000"/>
                        </a:lnSpc>
                        <a:spcBef>
                          <a:spcPts val="1200"/>
                        </a:spcBef>
                        <a:spcAft>
                          <a:spcPts val="1000"/>
                        </a:spcAft>
                      </a:pPr>
                      <a:r>
                        <a:rPr lang="en-GB" sz="1100" b="1">
                          <a:effectLst/>
                          <a:latin typeface="Times New Roman" panose="02020603050405020304" pitchFamily="18" charset="0"/>
                          <a:ea typeface="Calibri" panose="020F0502020204030204" pitchFamily="34" charset="0"/>
                          <a:cs typeface="Times New Roman" panose="02020603050405020304" pitchFamily="18" charset="0"/>
                        </a:rPr>
                        <a: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50000"/>
                        </a:lnSpc>
                        <a:spcBef>
                          <a:spcPts val="120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A</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50000"/>
                        </a:lnSpc>
                        <a:spcBef>
                          <a:spcPts val="120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4786308"/>
                  </a:ext>
                </a:extLst>
              </a:tr>
              <a:tr h="349091">
                <a:tc>
                  <a:txBody>
                    <a:bodyPr/>
                    <a:lstStyle/>
                    <a:p>
                      <a:pPr marL="228600" marR="0">
                        <a:lnSpc>
                          <a:spcPct val="150000"/>
                        </a:lnSpc>
                        <a:spcBef>
                          <a:spcPts val="120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50000"/>
                        </a:lnSpc>
                        <a:spcBef>
                          <a:spcPts val="120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S3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50000"/>
                        </a:lnSpc>
                        <a:spcBef>
                          <a:spcPts val="120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S4</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GB" sz="1100">
                        <a:effectLst/>
                        <a:latin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50000"/>
                        </a:lnSpc>
                        <a:spcBef>
                          <a:spcPts val="120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50000"/>
                        </a:lnSpc>
                        <a:spcBef>
                          <a:spcPts val="120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1448623"/>
                  </a:ext>
                </a:extLst>
              </a:tr>
              <a:tr h="349091">
                <a:tc>
                  <a:txBody>
                    <a:bodyPr/>
                    <a:lstStyle/>
                    <a:p>
                      <a:pPr marL="228600" marR="0">
                        <a:lnSpc>
                          <a:spcPct val="150000"/>
                        </a:lnSpc>
                        <a:spcBef>
                          <a:spcPts val="120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GB" sz="1100">
                        <a:effectLst/>
                        <a:latin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GB" sz="1100">
                        <a:effectLst/>
                        <a:latin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50000"/>
                        </a:lnSpc>
                        <a:spcBef>
                          <a:spcPts val="120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Acc</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50000"/>
                        </a:lnSpc>
                        <a:spcBef>
                          <a:spcPts val="120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50000"/>
                        </a:lnSpc>
                        <a:spcBef>
                          <a:spcPts val="120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04213377"/>
                  </a:ext>
                </a:extLst>
              </a:tr>
              <a:tr h="349091">
                <a:tc>
                  <a:txBody>
                    <a:bodyPr/>
                    <a:lstStyle/>
                    <a:p>
                      <a:pPr marL="228600" marR="0">
                        <a:lnSpc>
                          <a:spcPct val="150000"/>
                        </a:lnSpc>
                        <a:spcBef>
                          <a:spcPts val="120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50000"/>
                        </a:lnSpc>
                        <a:spcBef>
                          <a:spcPts val="120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S3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50000"/>
                        </a:lnSpc>
                        <a:spcBef>
                          <a:spcPts val="120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S4</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50000"/>
                        </a:lnSpc>
                        <a:spcBef>
                          <a:spcPts val="120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R2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50000"/>
                        </a:lnSpc>
                        <a:spcBef>
                          <a:spcPts val="120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5</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50000"/>
                        </a:lnSpc>
                        <a:spcBef>
                          <a:spcPts val="120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3214850"/>
                  </a:ext>
                </a:extLst>
              </a:tr>
              <a:tr h="349091">
                <a:tc>
                  <a:txBody>
                    <a:bodyPr/>
                    <a:lstStyle/>
                    <a:p>
                      <a:pPr marL="228600" marR="0">
                        <a:lnSpc>
                          <a:spcPct val="150000"/>
                        </a:lnSpc>
                        <a:spcBef>
                          <a:spcPts val="120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50000"/>
                        </a:lnSpc>
                        <a:spcBef>
                          <a:spcPts val="120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S3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50000"/>
                        </a:lnSpc>
                        <a:spcBef>
                          <a:spcPts val="120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S4</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50000"/>
                        </a:lnSpc>
                        <a:spcBef>
                          <a:spcPts val="120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50000"/>
                        </a:lnSpc>
                        <a:spcBef>
                          <a:spcPts val="120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6</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50000"/>
                        </a:lnSpc>
                        <a:spcBef>
                          <a:spcPts val="120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6681172"/>
                  </a:ext>
                </a:extLst>
              </a:tr>
              <a:tr h="349091">
                <a:tc>
                  <a:txBody>
                    <a:bodyPr/>
                    <a:lstStyle/>
                    <a:p>
                      <a:pPr marL="228600" marR="0">
                        <a:lnSpc>
                          <a:spcPct val="150000"/>
                        </a:lnSpc>
                        <a:spcBef>
                          <a:spcPts val="120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4</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50000"/>
                        </a:lnSpc>
                        <a:spcBef>
                          <a:spcPts val="120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R3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50000"/>
                        </a:lnSpc>
                        <a:spcBef>
                          <a:spcPts val="120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R3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50000"/>
                        </a:lnSpc>
                        <a:spcBef>
                          <a:spcPts val="120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R3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GB" sz="1100">
                        <a:effectLst/>
                        <a:latin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GB" sz="1100">
                        <a:effectLst/>
                        <a:latin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60696087"/>
                  </a:ext>
                </a:extLst>
              </a:tr>
              <a:tr h="349091">
                <a:tc>
                  <a:txBody>
                    <a:bodyPr/>
                    <a:lstStyle/>
                    <a:p>
                      <a:pPr marL="228600" marR="0">
                        <a:lnSpc>
                          <a:spcPct val="150000"/>
                        </a:lnSpc>
                        <a:spcBef>
                          <a:spcPts val="120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5</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50000"/>
                        </a:lnSpc>
                        <a:spcBef>
                          <a:spcPts val="120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R1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50000"/>
                        </a:lnSpc>
                        <a:spcBef>
                          <a:spcPts val="120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R1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50000"/>
                        </a:lnSpc>
                        <a:spcBef>
                          <a:spcPts val="120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R1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50000"/>
                        </a:lnSpc>
                        <a:spcBef>
                          <a:spcPts val="120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50000"/>
                        </a:lnSpc>
                        <a:spcBef>
                          <a:spcPts val="120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76832788"/>
                  </a:ext>
                </a:extLst>
              </a:tr>
              <a:tr h="349091">
                <a:tc>
                  <a:txBody>
                    <a:bodyPr/>
                    <a:lstStyle/>
                    <a:p>
                      <a:pPr marL="228600" marR="0">
                        <a:lnSpc>
                          <a:spcPct val="150000"/>
                        </a:lnSpc>
                        <a:spcBef>
                          <a:spcPts val="120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6</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50000"/>
                        </a:lnSpc>
                        <a:spcBef>
                          <a:spcPts val="120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R2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50000"/>
                        </a:lnSpc>
                        <a:spcBef>
                          <a:spcPts val="120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R2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50000"/>
                        </a:lnSpc>
                        <a:spcBef>
                          <a:spcPts val="120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R2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GB" sz="1100">
                        <a:effectLst/>
                        <a:latin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GB" sz="1100" dirty="0">
                        <a:effectLst/>
                        <a:latin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5581584"/>
                  </a:ext>
                </a:extLst>
              </a:tr>
            </a:tbl>
          </a:graphicData>
        </a:graphic>
      </p:graphicFrame>
    </p:spTree>
    <p:extLst>
      <p:ext uri="{BB962C8B-B14F-4D97-AF65-F5344CB8AC3E}">
        <p14:creationId xmlns:p14="http://schemas.microsoft.com/office/powerpoint/2010/main" val="187115848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DE979-8114-413E-971E-2CFB3574C97A}"/>
              </a:ext>
            </a:extLst>
          </p:cNvPr>
          <p:cNvSpPr>
            <a:spLocks noGrp="1"/>
          </p:cNvSpPr>
          <p:nvPr>
            <p:ph type="title"/>
          </p:nvPr>
        </p:nvSpPr>
        <p:spPr/>
        <p:txBody>
          <a:bodyPr/>
          <a:lstStyle/>
          <a:p>
            <a:r>
              <a:rPr lang="en-US" dirty="0"/>
              <a:t>Types of LR Parsers</a:t>
            </a:r>
            <a:endParaRPr lang="en-GB" dirty="0"/>
          </a:p>
        </p:txBody>
      </p:sp>
      <p:sp>
        <p:nvSpPr>
          <p:cNvPr id="3" name="Content Placeholder 2">
            <a:extLst>
              <a:ext uri="{FF2B5EF4-FFF2-40B4-BE49-F238E27FC236}">
                <a16:creationId xmlns:a16="http://schemas.microsoft.com/office/drawing/2014/main" id="{EBFBD11F-3566-47D7-8110-E30FE12CBAAE}"/>
              </a:ext>
            </a:extLst>
          </p:cNvPr>
          <p:cNvSpPr>
            <a:spLocks noGrp="1"/>
          </p:cNvSpPr>
          <p:nvPr>
            <p:ph idx="1"/>
          </p:nvPr>
        </p:nvSpPr>
        <p:spPr/>
        <p:txBody>
          <a:bodyPr/>
          <a:lstStyle/>
          <a:p>
            <a:r>
              <a:rPr lang="en-US" dirty="0"/>
              <a:t>LR(0)</a:t>
            </a:r>
          </a:p>
          <a:p>
            <a:r>
              <a:rPr lang="en-US" dirty="0"/>
              <a:t>SLR(1) –Simple LR</a:t>
            </a:r>
          </a:p>
          <a:p>
            <a:r>
              <a:rPr lang="en-US" dirty="0"/>
              <a:t>LALR(1) – Look ahead LR</a:t>
            </a:r>
          </a:p>
          <a:p>
            <a:r>
              <a:rPr lang="en-US" dirty="0"/>
              <a:t>CLR(1) – canonical LR</a:t>
            </a:r>
            <a:endParaRPr lang="en-GB" dirty="0"/>
          </a:p>
        </p:txBody>
      </p:sp>
    </p:spTree>
    <p:extLst>
      <p:ext uri="{BB962C8B-B14F-4D97-AF65-F5344CB8AC3E}">
        <p14:creationId xmlns:p14="http://schemas.microsoft.com/office/powerpoint/2010/main" val="1563416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89313-A9A6-4622-8DF6-D5FCAC2E063E}"/>
              </a:ext>
            </a:extLst>
          </p:cNvPr>
          <p:cNvSpPr>
            <a:spLocks noGrp="1"/>
          </p:cNvSpPr>
          <p:nvPr>
            <p:ph type="title"/>
          </p:nvPr>
        </p:nvSpPr>
        <p:spPr/>
        <p:txBody>
          <a:bodyPr/>
          <a:lstStyle/>
          <a:p>
            <a:r>
              <a:rPr lang="en-GB" dirty="0"/>
              <a:t>Example</a:t>
            </a:r>
          </a:p>
        </p:txBody>
      </p:sp>
      <p:sp>
        <p:nvSpPr>
          <p:cNvPr id="3" name="Content Placeholder 2">
            <a:extLst>
              <a:ext uri="{FF2B5EF4-FFF2-40B4-BE49-F238E27FC236}">
                <a16:creationId xmlns:a16="http://schemas.microsoft.com/office/drawing/2014/main" id="{02D10EBE-4796-4CEA-8D12-F631A465B494}"/>
              </a:ext>
            </a:extLst>
          </p:cNvPr>
          <p:cNvSpPr>
            <a:spLocks noGrp="1"/>
          </p:cNvSpPr>
          <p:nvPr>
            <p:ph idx="1"/>
          </p:nvPr>
        </p:nvSpPr>
        <p:spPr/>
        <p:txBody>
          <a:bodyPr/>
          <a:lstStyle/>
          <a:p>
            <a:r>
              <a:rPr lang="en-GB" b="1" dirty="0"/>
              <a:t>E → E + E</a:t>
            </a:r>
          </a:p>
          <a:p>
            <a:r>
              <a:rPr lang="en-GB" b="1" dirty="0"/>
              <a:t>E → E * E</a:t>
            </a:r>
          </a:p>
          <a:p>
            <a:r>
              <a:rPr lang="en-GB" b="1" dirty="0"/>
              <a:t>E → id </a:t>
            </a:r>
          </a:p>
        </p:txBody>
      </p:sp>
    </p:spTree>
    <p:extLst>
      <p:ext uri="{BB962C8B-B14F-4D97-AF65-F5344CB8AC3E}">
        <p14:creationId xmlns:p14="http://schemas.microsoft.com/office/powerpoint/2010/main" val="121107476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BBB45-FFA8-44B2-B8AE-CEE75FE9CD47}"/>
              </a:ext>
            </a:extLst>
          </p:cNvPr>
          <p:cNvSpPr>
            <a:spLocks noGrp="1"/>
          </p:cNvSpPr>
          <p:nvPr>
            <p:ph type="title"/>
          </p:nvPr>
        </p:nvSpPr>
        <p:spPr/>
        <p:txBody>
          <a:bodyPr/>
          <a:lstStyle/>
          <a:p>
            <a:r>
              <a:rPr lang="en-US" dirty="0"/>
              <a:t>LR parser types</a:t>
            </a:r>
            <a:endParaRPr lang="en-GB" dirty="0"/>
          </a:p>
        </p:txBody>
      </p:sp>
      <p:sp>
        <p:nvSpPr>
          <p:cNvPr id="3" name="Content Placeholder 2">
            <a:extLst>
              <a:ext uri="{FF2B5EF4-FFF2-40B4-BE49-F238E27FC236}">
                <a16:creationId xmlns:a16="http://schemas.microsoft.com/office/drawing/2014/main" id="{05499EA2-B995-48A4-A822-C81FA5290E27}"/>
              </a:ext>
            </a:extLst>
          </p:cNvPr>
          <p:cNvSpPr>
            <a:spLocks noGrp="1"/>
          </p:cNvSpPr>
          <p:nvPr>
            <p:ph idx="1"/>
          </p:nvPr>
        </p:nvSpPr>
        <p:spPr/>
        <p:txBody>
          <a:bodyPr>
            <a:normAutofit fontScale="92500" lnSpcReduction="10000"/>
          </a:bodyPr>
          <a:lstStyle/>
          <a:p>
            <a:r>
              <a:rPr lang="en-US" dirty="0"/>
              <a:t>There are 3 widely used algorithms available for constructing an LR parser</a:t>
            </a:r>
          </a:p>
          <a:p>
            <a:pPr lvl="1"/>
            <a:r>
              <a:rPr lang="en-US" dirty="0"/>
              <a:t>SLR(1) simple LR parser:</a:t>
            </a:r>
          </a:p>
          <a:p>
            <a:pPr lvl="2"/>
            <a:r>
              <a:rPr lang="en-GB" dirty="0"/>
              <a:t>Works on smallest class of grammar</a:t>
            </a:r>
          </a:p>
          <a:p>
            <a:pPr lvl="2"/>
            <a:r>
              <a:rPr lang="en-GB" dirty="0"/>
              <a:t>Few number of states, hence very small table</a:t>
            </a:r>
          </a:p>
          <a:p>
            <a:pPr lvl="2"/>
            <a:r>
              <a:rPr lang="en-GB" dirty="0"/>
              <a:t>Simple and fast construction</a:t>
            </a:r>
          </a:p>
          <a:p>
            <a:pPr lvl="1"/>
            <a:r>
              <a:rPr lang="en-GB" dirty="0"/>
              <a:t>LR(1) – LR Parser:</a:t>
            </a:r>
          </a:p>
          <a:p>
            <a:pPr lvl="2"/>
            <a:r>
              <a:rPr lang="en-GB" dirty="0"/>
              <a:t>Works on complete set of LR(1) Grammar</a:t>
            </a:r>
          </a:p>
          <a:p>
            <a:pPr lvl="2"/>
            <a:r>
              <a:rPr lang="en-GB" dirty="0"/>
              <a:t>Generates large table and large number of states</a:t>
            </a:r>
          </a:p>
          <a:p>
            <a:pPr lvl="2"/>
            <a:r>
              <a:rPr lang="en-GB" dirty="0"/>
              <a:t>Slow construction</a:t>
            </a:r>
          </a:p>
          <a:p>
            <a:pPr lvl="1"/>
            <a:r>
              <a:rPr lang="en-GB" dirty="0"/>
              <a:t>LALR(1) – Look-Ahead LR Parser:</a:t>
            </a:r>
          </a:p>
          <a:p>
            <a:pPr lvl="2"/>
            <a:r>
              <a:rPr lang="en-GB" dirty="0"/>
              <a:t>Works on intermediate size of grammar</a:t>
            </a:r>
          </a:p>
          <a:p>
            <a:pPr lvl="2"/>
            <a:r>
              <a:rPr lang="en-GB" dirty="0"/>
              <a:t>Number of states are same as in SLR(1) </a:t>
            </a:r>
            <a:br>
              <a:rPr lang="en-GB" dirty="0"/>
            </a:br>
            <a:endParaRPr lang="en-GB" dirty="0"/>
          </a:p>
        </p:txBody>
      </p:sp>
    </p:spTree>
    <p:extLst>
      <p:ext uri="{BB962C8B-B14F-4D97-AF65-F5344CB8AC3E}">
        <p14:creationId xmlns:p14="http://schemas.microsoft.com/office/powerpoint/2010/main" val="28135823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0B7A1-A073-4344-A7D6-09A5B059D877}"/>
              </a:ext>
            </a:extLst>
          </p:cNvPr>
          <p:cNvSpPr>
            <a:spLocks noGrp="1"/>
          </p:cNvSpPr>
          <p:nvPr>
            <p:ph type="title"/>
          </p:nvPr>
        </p:nvSpPr>
        <p:spPr/>
        <p:txBody>
          <a:bodyPr/>
          <a:lstStyle/>
          <a:p>
            <a:r>
              <a:rPr lang="en-US" dirty="0"/>
              <a:t>LR (0) parsing table construction</a:t>
            </a:r>
            <a:endParaRPr lang="en-GB" dirty="0"/>
          </a:p>
        </p:txBody>
      </p:sp>
      <p:sp>
        <p:nvSpPr>
          <p:cNvPr id="3" name="Content Placeholder 2">
            <a:extLst>
              <a:ext uri="{FF2B5EF4-FFF2-40B4-BE49-F238E27FC236}">
                <a16:creationId xmlns:a16="http://schemas.microsoft.com/office/drawing/2014/main" id="{8B5DE4D6-73ED-4349-880D-5979ECF12B27}"/>
              </a:ext>
            </a:extLst>
          </p:cNvPr>
          <p:cNvSpPr>
            <a:spLocks noGrp="1"/>
          </p:cNvSpPr>
          <p:nvPr>
            <p:ph idx="1"/>
          </p:nvPr>
        </p:nvSpPr>
        <p:spPr/>
        <p:txBody>
          <a:bodyPr/>
          <a:lstStyle/>
          <a:p>
            <a:r>
              <a:rPr lang="en-US" dirty="0"/>
              <a:t>Construction of LR(0) parsing table relies on identifying the following terms.</a:t>
            </a:r>
            <a:endParaRPr lang="en-GB" dirty="0"/>
          </a:p>
          <a:p>
            <a:r>
              <a:rPr lang="en-GB" dirty="0"/>
              <a:t>LR(0) Item/Item</a:t>
            </a:r>
          </a:p>
          <a:p>
            <a:r>
              <a:rPr lang="en-GB" dirty="0"/>
              <a:t>Item sets/Canonical LR(0)</a:t>
            </a:r>
          </a:p>
          <a:p>
            <a:r>
              <a:rPr lang="en-GB" dirty="0"/>
              <a:t>LR(0) State</a:t>
            </a:r>
          </a:p>
          <a:p>
            <a:r>
              <a:rPr lang="en-GB" dirty="0"/>
              <a:t>Augmented Grammar</a:t>
            </a:r>
          </a:p>
          <a:p>
            <a:r>
              <a:rPr lang="en-GB" dirty="0"/>
              <a:t>Closure Operation</a:t>
            </a:r>
          </a:p>
          <a:p>
            <a:r>
              <a:rPr lang="en-GB" dirty="0" err="1"/>
              <a:t>Goto</a:t>
            </a:r>
            <a:r>
              <a:rPr lang="en-GB" dirty="0"/>
              <a:t> Operation </a:t>
            </a:r>
            <a:br>
              <a:rPr lang="en-GB" dirty="0"/>
            </a:br>
            <a:endParaRPr lang="en-GB" dirty="0"/>
          </a:p>
        </p:txBody>
      </p:sp>
    </p:spTree>
    <p:extLst>
      <p:ext uri="{BB962C8B-B14F-4D97-AF65-F5344CB8AC3E}">
        <p14:creationId xmlns:p14="http://schemas.microsoft.com/office/powerpoint/2010/main" val="257497256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1ADF8-06DD-4336-80BF-1580F257CAAB}"/>
              </a:ext>
            </a:extLst>
          </p:cNvPr>
          <p:cNvSpPr>
            <a:spLocks noGrp="1"/>
          </p:cNvSpPr>
          <p:nvPr>
            <p:ph type="title"/>
          </p:nvPr>
        </p:nvSpPr>
        <p:spPr/>
        <p:txBody>
          <a:bodyPr/>
          <a:lstStyle/>
          <a:p>
            <a:r>
              <a:rPr lang="en-US" dirty="0"/>
              <a:t>Item</a:t>
            </a:r>
            <a:endParaRPr lang="en-GB" dirty="0"/>
          </a:p>
        </p:txBody>
      </p:sp>
      <p:sp>
        <p:nvSpPr>
          <p:cNvPr id="3" name="Content Placeholder 2">
            <a:extLst>
              <a:ext uri="{FF2B5EF4-FFF2-40B4-BE49-F238E27FC236}">
                <a16:creationId xmlns:a16="http://schemas.microsoft.com/office/drawing/2014/main" id="{E6CE9EE2-7F0D-40B6-A8BB-11C98350B696}"/>
              </a:ext>
            </a:extLst>
          </p:cNvPr>
          <p:cNvSpPr>
            <a:spLocks noGrp="1"/>
          </p:cNvSpPr>
          <p:nvPr>
            <p:ph idx="1"/>
          </p:nvPr>
        </p:nvSpPr>
        <p:spPr/>
        <p:txBody>
          <a:bodyPr>
            <a:normAutofit fontScale="92500" lnSpcReduction="10000"/>
          </a:bodyPr>
          <a:lstStyle/>
          <a:p>
            <a:r>
              <a:rPr lang="en-GB" dirty="0"/>
              <a:t>An LR(0) item (item for short)</a:t>
            </a:r>
          </a:p>
          <a:p>
            <a:r>
              <a:rPr lang="en-GB" dirty="0"/>
              <a:t>is a production of a grammar G with a dot at some position of the right side</a:t>
            </a:r>
          </a:p>
          <a:p>
            <a:r>
              <a:rPr lang="en-GB" dirty="0"/>
              <a:t>For example</a:t>
            </a:r>
          </a:p>
          <a:p>
            <a:pPr lvl="1"/>
            <a:r>
              <a:rPr lang="en-GB" dirty="0"/>
              <a:t>the rule E → E + B has the following four corresponding items:</a:t>
            </a:r>
          </a:p>
          <a:p>
            <a:pPr lvl="2"/>
            <a:r>
              <a:rPr lang="en-GB" dirty="0"/>
              <a:t>E → • E + B</a:t>
            </a:r>
          </a:p>
          <a:p>
            <a:pPr lvl="2"/>
            <a:r>
              <a:rPr lang="en-GB" dirty="0"/>
              <a:t>E → E • + B</a:t>
            </a:r>
          </a:p>
          <a:p>
            <a:pPr lvl="2"/>
            <a:r>
              <a:rPr lang="en-GB" dirty="0"/>
              <a:t>E → E + • B</a:t>
            </a:r>
          </a:p>
          <a:p>
            <a:pPr lvl="2"/>
            <a:r>
              <a:rPr lang="en-GB" dirty="0"/>
              <a:t>E → E + B •</a:t>
            </a:r>
          </a:p>
          <a:p>
            <a:pPr lvl="1"/>
            <a:r>
              <a:rPr lang="en-GB" dirty="0"/>
              <a:t>Rules of the form </a:t>
            </a:r>
            <a:r>
              <a:rPr lang="en-GB" i="1" dirty="0"/>
              <a:t>A </a:t>
            </a:r>
            <a:r>
              <a:rPr lang="en-GB" dirty="0"/>
              <a:t>→ ε have only a single item </a:t>
            </a:r>
            <a:r>
              <a:rPr lang="en-GB" i="1" dirty="0"/>
              <a:t>A </a:t>
            </a:r>
            <a:r>
              <a:rPr lang="en-GB" dirty="0"/>
              <a:t>→ .</a:t>
            </a:r>
          </a:p>
          <a:p>
            <a:r>
              <a:rPr lang="en-GB" dirty="0"/>
              <a:t>An item indicates what is the part of a production that</a:t>
            </a:r>
            <a:br>
              <a:rPr lang="en-GB" dirty="0"/>
            </a:br>
            <a:r>
              <a:rPr lang="en-GB" dirty="0"/>
              <a:t>we have seen and what we hope to see. </a:t>
            </a:r>
            <a:br>
              <a:rPr lang="en-GB" dirty="0"/>
            </a:br>
            <a:endParaRPr lang="en-GB" dirty="0"/>
          </a:p>
        </p:txBody>
      </p:sp>
    </p:spTree>
    <p:extLst>
      <p:ext uri="{BB962C8B-B14F-4D97-AF65-F5344CB8AC3E}">
        <p14:creationId xmlns:p14="http://schemas.microsoft.com/office/powerpoint/2010/main" val="315996589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63CB6-CC8B-45BA-AD68-8301A1C9564F}"/>
              </a:ext>
            </a:extLst>
          </p:cNvPr>
          <p:cNvSpPr>
            <a:spLocks noGrp="1"/>
          </p:cNvSpPr>
          <p:nvPr>
            <p:ph type="title"/>
          </p:nvPr>
        </p:nvSpPr>
        <p:spPr/>
        <p:txBody>
          <a:bodyPr/>
          <a:lstStyle/>
          <a:p>
            <a:r>
              <a:rPr lang="en-US" dirty="0"/>
              <a:t>Item set</a:t>
            </a:r>
            <a:endParaRPr lang="en-GB" dirty="0"/>
          </a:p>
        </p:txBody>
      </p:sp>
      <p:sp>
        <p:nvSpPr>
          <p:cNvPr id="3" name="Content Placeholder 2">
            <a:extLst>
              <a:ext uri="{FF2B5EF4-FFF2-40B4-BE49-F238E27FC236}">
                <a16:creationId xmlns:a16="http://schemas.microsoft.com/office/drawing/2014/main" id="{F199CBEB-0809-455B-A6B3-7F039B623249}"/>
              </a:ext>
            </a:extLst>
          </p:cNvPr>
          <p:cNvSpPr>
            <a:spLocks noGrp="1"/>
          </p:cNvSpPr>
          <p:nvPr>
            <p:ph idx="1"/>
          </p:nvPr>
        </p:nvSpPr>
        <p:spPr/>
        <p:txBody>
          <a:bodyPr/>
          <a:lstStyle/>
          <a:p>
            <a:r>
              <a:rPr lang="en-GB" dirty="0"/>
              <a:t>An LR(0) state is a set of Items</a:t>
            </a:r>
          </a:p>
          <a:p>
            <a:r>
              <a:rPr lang="en-GB" dirty="0"/>
              <a:t>To construct the canonical LR(0) collection for a grammar,</a:t>
            </a:r>
          </a:p>
          <a:p>
            <a:r>
              <a:rPr lang="en-GB" dirty="0"/>
              <a:t>we define an augmented grammar and</a:t>
            </a:r>
          </a:p>
          <a:p>
            <a:r>
              <a:rPr lang="en-GB" dirty="0"/>
              <a:t>two functions: closure and </a:t>
            </a:r>
            <a:r>
              <a:rPr lang="en-GB" dirty="0" err="1"/>
              <a:t>goto</a:t>
            </a:r>
            <a:r>
              <a:rPr lang="en-GB" dirty="0"/>
              <a:t> </a:t>
            </a:r>
            <a:br>
              <a:rPr lang="en-GB" dirty="0"/>
            </a:br>
            <a:endParaRPr lang="en-GB" dirty="0"/>
          </a:p>
        </p:txBody>
      </p:sp>
    </p:spTree>
    <p:extLst>
      <p:ext uri="{BB962C8B-B14F-4D97-AF65-F5344CB8AC3E}">
        <p14:creationId xmlns:p14="http://schemas.microsoft.com/office/powerpoint/2010/main" val="400498814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329F4-CED4-4BAF-9194-F83B1F9D3335}"/>
              </a:ext>
            </a:extLst>
          </p:cNvPr>
          <p:cNvSpPr>
            <a:spLocks noGrp="1"/>
          </p:cNvSpPr>
          <p:nvPr>
            <p:ph type="title"/>
          </p:nvPr>
        </p:nvSpPr>
        <p:spPr/>
        <p:txBody>
          <a:bodyPr/>
          <a:lstStyle/>
          <a:p>
            <a:r>
              <a:rPr lang="en-US" dirty="0"/>
              <a:t>Augmented grammar</a:t>
            </a:r>
            <a:endParaRPr lang="en-GB" dirty="0"/>
          </a:p>
        </p:txBody>
      </p:sp>
      <p:sp>
        <p:nvSpPr>
          <p:cNvPr id="3" name="Content Placeholder 2">
            <a:extLst>
              <a:ext uri="{FF2B5EF4-FFF2-40B4-BE49-F238E27FC236}">
                <a16:creationId xmlns:a16="http://schemas.microsoft.com/office/drawing/2014/main" id="{1FB988E7-04C6-4040-BEB7-DBB21D361F56}"/>
              </a:ext>
            </a:extLst>
          </p:cNvPr>
          <p:cNvSpPr>
            <a:spLocks noGrp="1"/>
          </p:cNvSpPr>
          <p:nvPr>
            <p:ph idx="1"/>
          </p:nvPr>
        </p:nvSpPr>
        <p:spPr/>
        <p:txBody>
          <a:bodyPr/>
          <a:lstStyle/>
          <a:p>
            <a:r>
              <a:rPr lang="en-GB" dirty="0"/>
              <a:t>If G is a grammar with start symbol S, then G‟, the augmented grammar for G, is G with a new start symbol S‟ and production S‟→S</a:t>
            </a:r>
          </a:p>
          <a:p>
            <a:r>
              <a:rPr lang="en-GB" dirty="0"/>
              <a:t>The purpose of this new starting production is to indicate the parser when it should stop parsing and announce the acceptance of the input, i.e., acceptance occurs when and only when the parser is</a:t>
            </a:r>
            <a:br>
              <a:rPr lang="en-GB" dirty="0"/>
            </a:br>
            <a:r>
              <a:rPr lang="en-GB" dirty="0"/>
              <a:t>about to reduce S’→S </a:t>
            </a:r>
          </a:p>
          <a:p>
            <a:br>
              <a:rPr lang="en-GB" dirty="0"/>
            </a:br>
            <a:endParaRPr lang="en-GB" dirty="0"/>
          </a:p>
        </p:txBody>
      </p:sp>
      <p:pic>
        <p:nvPicPr>
          <p:cNvPr id="4" name="Picture 3">
            <a:extLst>
              <a:ext uri="{FF2B5EF4-FFF2-40B4-BE49-F238E27FC236}">
                <a16:creationId xmlns:a16="http://schemas.microsoft.com/office/drawing/2014/main" id="{00E03F9F-BE2E-4ACB-B97B-84018D97F990}"/>
              </a:ext>
            </a:extLst>
          </p:cNvPr>
          <p:cNvPicPr>
            <a:picLocks noChangeAspect="1"/>
          </p:cNvPicPr>
          <p:nvPr/>
        </p:nvPicPr>
        <p:blipFill>
          <a:blip r:embed="rId2"/>
          <a:stretch>
            <a:fillRect/>
          </a:stretch>
        </p:blipFill>
        <p:spPr>
          <a:xfrm>
            <a:off x="3148012" y="4687094"/>
            <a:ext cx="1019175" cy="1714500"/>
          </a:xfrm>
          <a:prstGeom prst="rect">
            <a:avLst/>
          </a:prstGeom>
        </p:spPr>
      </p:pic>
      <p:pic>
        <p:nvPicPr>
          <p:cNvPr id="5" name="Picture 4">
            <a:extLst>
              <a:ext uri="{FF2B5EF4-FFF2-40B4-BE49-F238E27FC236}">
                <a16:creationId xmlns:a16="http://schemas.microsoft.com/office/drawing/2014/main" id="{F64D6556-FAD4-4E49-BB9C-13F80DA2E3EA}"/>
              </a:ext>
            </a:extLst>
          </p:cNvPr>
          <p:cNvPicPr>
            <a:picLocks noChangeAspect="1"/>
          </p:cNvPicPr>
          <p:nvPr/>
        </p:nvPicPr>
        <p:blipFill>
          <a:blip r:embed="rId3"/>
          <a:stretch>
            <a:fillRect/>
          </a:stretch>
        </p:blipFill>
        <p:spPr>
          <a:xfrm>
            <a:off x="5514975" y="4645025"/>
            <a:ext cx="1162050" cy="1981200"/>
          </a:xfrm>
          <a:prstGeom prst="rect">
            <a:avLst/>
          </a:prstGeom>
        </p:spPr>
      </p:pic>
      <p:cxnSp>
        <p:nvCxnSpPr>
          <p:cNvPr id="7" name="Straight Arrow Connector 6">
            <a:extLst>
              <a:ext uri="{FF2B5EF4-FFF2-40B4-BE49-F238E27FC236}">
                <a16:creationId xmlns:a16="http://schemas.microsoft.com/office/drawing/2014/main" id="{040A68B5-2DA0-4FF4-BC5D-EB585C3E3310}"/>
              </a:ext>
            </a:extLst>
          </p:cNvPr>
          <p:cNvCxnSpPr/>
          <p:nvPr/>
        </p:nvCxnSpPr>
        <p:spPr>
          <a:xfrm>
            <a:off x="4330700" y="5448300"/>
            <a:ext cx="1066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442182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5436E-35D8-4FCF-A7D9-C1999107A7E1}"/>
              </a:ext>
            </a:extLst>
          </p:cNvPr>
          <p:cNvSpPr>
            <a:spLocks noGrp="1"/>
          </p:cNvSpPr>
          <p:nvPr>
            <p:ph type="title"/>
          </p:nvPr>
        </p:nvSpPr>
        <p:spPr/>
        <p:txBody>
          <a:bodyPr/>
          <a:lstStyle/>
          <a:p>
            <a:r>
              <a:rPr lang="en-US" dirty="0"/>
              <a:t>The closure </a:t>
            </a:r>
            <a:r>
              <a:rPr lang="en-US" dirty="0" err="1"/>
              <a:t>operatoion</a:t>
            </a:r>
            <a:endParaRPr lang="en-GB" dirty="0"/>
          </a:p>
        </p:txBody>
      </p:sp>
      <p:sp>
        <p:nvSpPr>
          <p:cNvPr id="3" name="Content Placeholder 2">
            <a:extLst>
              <a:ext uri="{FF2B5EF4-FFF2-40B4-BE49-F238E27FC236}">
                <a16:creationId xmlns:a16="http://schemas.microsoft.com/office/drawing/2014/main" id="{65C57F84-7E07-4C32-B375-105FA450C112}"/>
              </a:ext>
            </a:extLst>
          </p:cNvPr>
          <p:cNvSpPr>
            <a:spLocks noGrp="1"/>
          </p:cNvSpPr>
          <p:nvPr>
            <p:ph idx="1"/>
          </p:nvPr>
        </p:nvSpPr>
        <p:spPr/>
        <p:txBody>
          <a:bodyPr>
            <a:normAutofit/>
          </a:bodyPr>
          <a:lstStyle/>
          <a:p>
            <a:r>
              <a:rPr lang="en-US" dirty="0"/>
              <a:t>T</a:t>
            </a:r>
            <a:r>
              <a:rPr lang="en-GB" dirty="0"/>
              <a:t>he </a:t>
            </a:r>
            <a:r>
              <a:rPr lang="en-GB" i="1" dirty="0"/>
              <a:t>closure </a:t>
            </a:r>
            <a:r>
              <a:rPr lang="en-GB" dirty="0"/>
              <a:t>of an item set written as </a:t>
            </a:r>
            <a:r>
              <a:rPr lang="en-GB" b="1" dirty="0"/>
              <a:t>closure</a:t>
            </a:r>
            <a:r>
              <a:rPr lang="en-GB" dirty="0"/>
              <a:t>(</a:t>
            </a:r>
            <a:r>
              <a:rPr lang="en-GB" i="1" dirty="0"/>
              <a:t>I</a:t>
            </a:r>
            <a:r>
              <a:rPr lang="en-GB" dirty="0"/>
              <a:t>) where </a:t>
            </a:r>
            <a:r>
              <a:rPr lang="en-GB" i="1" dirty="0"/>
              <a:t>I </a:t>
            </a:r>
            <a:r>
              <a:rPr lang="en-GB" dirty="0"/>
              <a:t>is an item set</a:t>
            </a:r>
          </a:p>
          <a:p>
            <a:r>
              <a:rPr lang="en-GB" dirty="0"/>
              <a:t>If I is a set of items of G, then closure(I) is the set of items constructed by two rules:</a:t>
            </a:r>
          </a:p>
          <a:p>
            <a:pPr lvl="1"/>
            <a:r>
              <a:rPr lang="en-GB" dirty="0"/>
              <a:t>Initially, every item in I is added to closure(I)</a:t>
            </a:r>
          </a:p>
          <a:p>
            <a:pPr lvl="1"/>
            <a:r>
              <a:rPr lang="en-GB" dirty="0"/>
              <a:t>If A→α.Bβ is in closure(I) and </a:t>
            </a:r>
            <a:r>
              <a:rPr lang="en-GB" dirty="0" err="1"/>
              <a:t>B→γ</a:t>
            </a:r>
            <a:r>
              <a:rPr lang="en-GB" dirty="0"/>
              <a:t> is a production, then add </a:t>
            </a:r>
            <a:r>
              <a:rPr lang="en-GB" dirty="0" err="1"/>
              <a:t>B→.γ</a:t>
            </a:r>
            <a:r>
              <a:rPr lang="en-GB" dirty="0"/>
              <a:t> to I.</a:t>
            </a:r>
          </a:p>
          <a:p>
            <a:r>
              <a:rPr lang="en-GB" b="1" dirty="0"/>
              <a:t>It is these closed item sets </a:t>
            </a:r>
            <a:r>
              <a:rPr lang="en-GB" dirty="0"/>
              <a:t>that are taken as the </a:t>
            </a:r>
            <a:r>
              <a:rPr lang="en-GB" b="1" dirty="0"/>
              <a:t>states of the parser</a:t>
            </a:r>
            <a:r>
              <a:rPr lang="en-GB" dirty="0"/>
              <a:t> </a:t>
            </a:r>
          </a:p>
          <a:p>
            <a:r>
              <a:rPr lang="en-GB" dirty="0"/>
              <a:t>If I is the set of one item: {[E‟→.E]}, then closure(I) contains the items:</a:t>
            </a:r>
            <a:br>
              <a:rPr lang="en-GB" dirty="0"/>
            </a:br>
            <a:r>
              <a:rPr lang="en-GB" dirty="0"/>
              <a:t>	E‟→.E	E→.E+T	E→.T		T→.T*F	T→.F	F→.(E)	F→.</a:t>
            </a:r>
            <a:r>
              <a:rPr lang="en-GB" b="1" dirty="0"/>
              <a:t>id</a:t>
            </a:r>
            <a:r>
              <a:rPr lang="en-GB" dirty="0"/>
              <a:t> </a:t>
            </a:r>
          </a:p>
        </p:txBody>
      </p:sp>
    </p:spTree>
    <p:extLst>
      <p:ext uri="{BB962C8B-B14F-4D97-AF65-F5344CB8AC3E}">
        <p14:creationId xmlns:p14="http://schemas.microsoft.com/office/powerpoint/2010/main" val="99372569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66412-D20D-481F-8B0A-7719BEE2BD57}"/>
              </a:ext>
            </a:extLst>
          </p:cNvPr>
          <p:cNvSpPr>
            <a:spLocks noGrp="1"/>
          </p:cNvSpPr>
          <p:nvPr>
            <p:ph type="title"/>
          </p:nvPr>
        </p:nvSpPr>
        <p:spPr/>
        <p:txBody>
          <a:bodyPr/>
          <a:lstStyle/>
          <a:p>
            <a:r>
              <a:rPr lang="en-US" dirty="0"/>
              <a:t>The </a:t>
            </a:r>
            <a:r>
              <a:rPr lang="en-US" dirty="0" err="1"/>
              <a:t>goto</a:t>
            </a:r>
            <a:r>
              <a:rPr lang="en-US" dirty="0"/>
              <a:t> operation</a:t>
            </a:r>
            <a:endParaRPr lang="en-GB" dirty="0"/>
          </a:p>
        </p:txBody>
      </p:sp>
      <p:sp>
        <p:nvSpPr>
          <p:cNvPr id="3" name="Content Placeholder 2">
            <a:extLst>
              <a:ext uri="{FF2B5EF4-FFF2-40B4-BE49-F238E27FC236}">
                <a16:creationId xmlns:a16="http://schemas.microsoft.com/office/drawing/2014/main" id="{937B0844-EC22-4127-A733-9D295460E68E}"/>
              </a:ext>
            </a:extLst>
          </p:cNvPr>
          <p:cNvSpPr>
            <a:spLocks noGrp="1"/>
          </p:cNvSpPr>
          <p:nvPr>
            <p:ph idx="1"/>
          </p:nvPr>
        </p:nvSpPr>
        <p:spPr/>
        <p:txBody>
          <a:bodyPr>
            <a:normAutofit/>
          </a:bodyPr>
          <a:lstStyle/>
          <a:p>
            <a:r>
              <a:rPr lang="en-GB" dirty="0"/>
              <a:t>The second useful function is </a:t>
            </a:r>
            <a:r>
              <a:rPr lang="en-GB" dirty="0" err="1"/>
              <a:t>goto</a:t>
            </a:r>
            <a:r>
              <a:rPr lang="en-GB" dirty="0"/>
              <a:t>(I, X) where I is a set of items and X is a grammar symbol</a:t>
            </a:r>
          </a:p>
          <a:p>
            <a:pPr lvl="1"/>
            <a:r>
              <a:rPr lang="en-GB" dirty="0" err="1"/>
              <a:t>goto</a:t>
            </a:r>
            <a:r>
              <a:rPr lang="en-GB" dirty="0"/>
              <a:t>(I, X) is defined as the closure of all items [A→αX.β] such that [A→α.Xβ] is in I</a:t>
            </a:r>
          </a:p>
          <a:p>
            <a:r>
              <a:rPr lang="en-GB" dirty="0"/>
              <a:t>If I is the set of two items {[E‟→E.], [E→E.+T]}, then </a:t>
            </a:r>
            <a:r>
              <a:rPr lang="en-GB" dirty="0" err="1"/>
              <a:t>goto</a:t>
            </a:r>
            <a:r>
              <a:rPr lang="en-GB" dirty="0"/>
              <a:t>(I, +) consists of</a:t>
            </a:r>
          </a:p>
          <a:p>
            <a:pPr lvl="1"/>
            <a:r>
              <a:rPr lang="en-GB" dirty="0"/>
              <a:t>E→E+.T 		T→.T*F	T→.F		F→.(E)		F→.id </a:t>
            </a:r>
            <a:br>
              <a:rPr lang="en-GB" dirty="0"/>
            </a:br>
            <a:endParaRPr lang="en-GB" dirty="0"/>
          </a:p>
        </p:txBody>
      </p:sp>
    </p:spTree>
    <p:extLst>
      <p:ext uri="{BB962C8B-B14F-4D97-AF65-F5344CB8AC3E}">
        <p14:creationId xmlns:p14="http://schemas.microsoft.com/office/powerpoint/2010/main" val="98757907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5B756-5E8D-410A-A54A-868B8BD80E87}"/>
              </a:ext>
            </a:extLst>
          </p:cNvPr>
          <p:cNvSpPr>
            <a:spLocks noGrp="1"/>
          </p:cNvSpPr>
          <p:nvPr>
            <p:ph type="title"/>
          </p:nvPr>
        </p:nvSpPr>
        <p:spPr/>
        <p:txBody>
          <a:bodyPr/>
          <a:lstStyle/>
          <a:p>
            <a:r>
              <a:rPr lang="en-US" dirty="0"/>
              <a:t>LR(0) table construction</a:t>
            </a:r>
            <a:endParaRPr lang="en-GB" dirty="0"/>
          </a:p>
        </p:txBody>
      </p:sp>
      <p:sp>
        <p:nvSpPr>
          <p:cNvPr id="3" name="Content Placeholder 2">
            <a:extLst>
              <a:ext uri="{FF2B5EF4-FFF2-40B4-BE49-F238E27FC236}">
                <a16:creationId xmlns:a16="http://schemas.microsoft.com/office/drawing/2014/main" id="{E7344B22-07A3-490D-8BE7-880F7FF9BF7E}"/>
              </a:ext>
            </a:extLst>
          </p:cNvPr>
          <p:cNvSpPr>
            <a:spLocks noGrp="1"/>
          </p:cNvSpPr>
          <p:nvPr>
            <p:ph idx="1"/>
          </p:nvPr>
        </p:nvSpPr>
        <p:spPr/>
        <p:txBody>
          <a:bodyPr>
            <a:normAutofit fontScale="92500" lnSpcReduction="20000"/>
          </a:bodyPr>
          <a:lstStyle/>
          <a:p>
            <a:r>
              <a:rPr lang="en-GB" dirty="0"/>
              <a:t>If state </a:t>
            </a:r>
            <a:r>
              <a:rPr lang="en-GB" dirty="0" err="1"/>
              <a:t>i</a:t>
            </a:r>
            <a:r>
              <a:rPr lang="en-GB" dirty="0"/>
              <a:t> contains S‟→ S. </a:t>
            </a:r>
          </a:p>
          <a:p>
            <a:pPr lvl="1"/>
            <a:r>
              <a:rPr lang="en-GB" dirty="0"/>
              <a:t>Then</a:t>
            </a:r>
          </a:p>
          <a:p>
            <a:pPr lvl="2"/>
            <a:r>
              <a:rPr lang="en-GB" dirty="0"/>
              <a:t>table[</a:t>
            </a:r>
            <a:r>
              <a:rPr lang="en-GB" dirty="0" err="1"/>
              <a:t>i</a:t>
            </a:r>
            <a:r>
              <a:rPr lang="en-GB" dirty="0"/>
              <a:t>,$] = accept</a:t>
            </a:r>
          </a:p>
          <a:p>
            <a:r>
              <a:rPr lang="en-GB" dirty="0"/>
              <a:t>If state </a:t>
            </a:r>
            <a:r>
              <a:rPr lang="en-GB" dirty="0" err="1"/>
              <a:t>i</a:t>
            </a:r>
            <a:r>
              <a:rPr lang="en-GB" dirty="0"/>
              <a:t> contains rule k: X →Y.</a:t>
            </a:r>
          </a:p>
          <a:p>
            <a:pPr lvl="1"/>
            <a:r>
              <a:rPr lang="en-GB" dirty="0"/>
              <a:t>Then</a:t>
            </a:r>
          </a:p>
          <a:p>
            <a:pPr lvl="2"/>
            <a:r>
              <a:rPr lang="en-GB" dirty="0"/>
              <a:t>table[</a:t>
            </a:r>
            <a:r>
              <a:rPr lang="en-GB" dirty="0" err="1"/>
              <a:t>i,T</a:t>
            </a:r>
            <a:r>
              <a:rPr lang="en-GB" dirty="0"/>
              <a:t>] = </a:t>
            </a:r>
            <a:r>
              <a:rPr lang="en-GB" dirty="0" err="1"/>
              <a:t>rk</a:t>
            </a:r>
            <a:r>
              <a:rPr lang="en-GB" dirty="0"/>
              <a:t> for all terminals T</a:t>
            </a:r>
          </a:p>
          <a:p>
            <a:r>
              <a:rPr lang="en-GB" dirty="0"/>
              <a:t>For </a:t>
            </a:r>
            <a:r>
              <a:rPr lang="en-GB" dirty="0" err="1"/>
              <a:t>goto</a:t>
            </a:r>
            <a:r>
              <a:rPr lang="en-GB" dirty="0"/>
              <a:t>(Ii, T) = </a:t>
            </a:r>
            <a:r>
              <a:rPr lang="en-GB" dirty="0" err="1"/>
              <a:t>Ij</a:t>
            </a:r>
            <a:r>
              <a:rPr lang="en-GB" dirty="0"/>
              <a:t> OR Transition from </a:t>
            </a:r>
            <a:r>
              <a:rPr lang="en-GB" dirty="0" err="1"/>
              <a:t>i</a:t>
            </a:r>
            <a:r>
              <a:rPr lang="en-GB" dirty="0"/>
              <a:t> to j marked with T</a:t>
            </a:r>
          </a:p>
          <a:p>
            <a:pPr lvl="1"/>
            <a:r>
              <a:rPr lang="en-GB" dirty="0"/>
              <a:t>Then</a:t>
            </a:r>
          </a:p>
          <a:p>
            <a:pPr lvl="2"/>
            <a:r>
              <a:rPr lang="en-GB" dirty="0"/>
              <a:t>table[</a:t>
            </a:r>
            <a:r>
              <a:rPr lang="en-GB" dirty="0" err="1"/>
              <a:t>i,T</a:t>
            </a:r>
            <a:r>
              <a:rPr lang="en-GB" dirty="0"/>
              <a:t>] = </a:t>
            </a:r>
            <a:r>
              <a:rPr lang="en-GB" dirty="0" err="1"/>
              <a:t>sj</a:t>
            </a:r>
            <a:endParaRPr lang="en-GB" dirty="0"/>
          </a:p>
          <a:p>
            <a:r>
              <a:rPr lang="en-GB" dirty="0"/>
              <a:t>For </a:t>
            </a:r>
            <a:r>
              <a:rPr lang="en-GB" dirty="0" err="1"/>
              <a:t>goto</a:t>
            </a:r>
            <a:r>
              <a:rPr lang="en-GB" dirty="0"/>
              <a:t>(Ii, X) = </a:t>
            </a:r>
            <a:r>
              <a:rPr lang="en-GB" dirty="0" err="1"/>
              <a:t>Ij</a:t>
            </a:r>
            <a:r>
              <a:rPr lang="en-GB" dirty="0"/>
              <a:t> OR Transition from </a:t>
            </a:r>
            <a:r>
              <a:rPr lang="en-GB" dirty="0" err="1"/>
              <a:t>i</a:t>
            </a:r>
            <a:r>
              <a:rPr lang="en-GB" dirty="0"/>
              <a:t> to j marked with X</a:t>
            </a:r>
          </a:p>
          <a:p>
            <a:pPr lvl="1"/>
            <a:r>
              <a:rPr lang="en-GB" dirty="0"/>
              <a:t>Then</a:t>
            </a:r>
          </a:p>
          <a:p>
            <a:pPr lvl="2"/>
            <a:r>
              <a:rPr lang="en-GB" dirty="0"/>
              <a:t>table[</a:t>
            </a:r>
            <a:r>
              <a:rPr lang="en-GB" dirty="0" err="1"/>
              <a:t>i,X</a:t>
            </a:r>
            <a:r>
              <a:rPr lang="en-GB" dirty="0"/>
              <a:t>] = j </a:t>
            </a:r>
            <a:br>
              <a:rPr lang="en-GB" dirty="0"/>
            </a:br>
            <a:endParaRPr lang="en-GB" dirty="0"/>
          </a:p>
        </p:txBody>
      </p:sp>
    </p:spTree>
    <p:extLst>
      <p:ext uri="{BB962C8B-B14F-4D97-AF65-F5344CB8AC3E}">
        <p14:creationId xmlns:p14="http://schemas.microsoft.com/office/powerpoint/2010/main" val="8016356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43F42-261C-47BE-8F6C-A341A63EA62B}"/>
              </a:ext>
            </a:extLst>
          </p:cNvPr>
          <p:cNvSpPr>
            <a:spLocks noGrp="1"/>
          </p:cNvSpPr>
          <p:nvPr>
            <p:ph type="title"/>
          </p:nvPr>
        </p:nvSpPr>
        <p:spPr/>
        <p:txBody>
          <a:bodyPr/>
          <a:lstStyle/>
          <a:p>
            <a:r>
              <a:rPr lang="en-US" dirty="0"/>
              <a:t>Example</a:t>
            </a:r>
            <a:endParaRPr lang="en-GB" dirty="0"/>
          </a:p>
        </p:txBody>
      </p:sp>
      <p:sp>
        <p:nvSpPr>
          <p:cNvPr id="3" name="Content Placeholder 2">
            <a:extLst>
              <a:ext uri="{FF2B5EF4-FFF2-40B4-BE49-F238E27FC236}">
                <a16:creationId xmlns:a16="http://schemas.microsoft.com/office/drawing/2014/main" id="{B1B2C4FE-FDC2-4509-8960-3E64B996CB61}"/>
              </a:ext>
            </a:extLst>
          </p:cNvPr>
          <p:cNvSpPr>
            <a:spLocks noGrp="1"/>
          </p:cNvSpPr>
          <p:nvPr>
            <p:ph idx="1"/>
          </p:nvPr>
        </p:nvSpPr>
        <p:spPr/>
        <p:txBody>
          <a:bodyPr/>
          <a:lstStyle/>
          <a:p>
            <a:r>
              <a:rPr lang="en-GB" dirty="0"/>
              <a:t>Construct the LR(0) Canonical Set for the</a:t>
            </a:r>
            <a:br>
              <a:rPr lang="en-GB" dirty="0"/>
            </a:br>
            <a:r>
              <a:rPr lang="en-GB" dirty="0"/>
              <a:t>following grammar</a:t>
            </a:r>
          </a:p>
          <a:p>
            <a:r>
              <a:rPr lang="en-GB" dirty="0"/>
              <a:t> S </a:t>
            </a:r>
            <a:r>
              <a:rPr lang="en-GB" b="1" dirty="0"/>
              <a:t>→</a:t>
            </a:r>
            <a:r>
              <a:rPr lang="en-GB" dirty="0"/>
              <a:t>( L )</a:t>
            </a:r>
          </a:p>
          <a:p>
            <a:r>
              <a:rPr lang="en-GB" dirty="0"/>
              <a:t> S </a:t>
            </a:r>
            <a:r>
              <a:rPr lang="en-GB" b="1" dirty="0"/>
              <a:t>→ </a:t>
            </a:r>
            <a:r>
              <a:rPr lang="en-GB" dirty="0"/>
              <a:t>x</a:t>
            </a:r>
          </a:p>
          <a:p>
            <a:r>
              <a:rPr lang="en-GB" dirty="0"/>
              <a:t> L </a:t>
            </a:r>
            <a:r>
              <a:rPr lang="en-GB" b="1" dirty="0"/>
              <a:t>→ </a:t>
            </a:r>
            <a:r>
              <a:rPr lang="en-GB" dirty="0"/>
              <a:t>S</a:t>
            </a:r>
          </a:p>
          <a:p>
            <a:r>
              <a:rPr lang="en-GB" dirty="0"/>
              <a:t> L </a:t>
            </a:r>
            <a:r>
              <a:rPr lang="en-GB" b="1" dirty="0"/>
              <a:t>→ </a:t>
            </a:r>
            <a:r>
              <a:rPr lang="en-GB" dirty="0"/>
              <a:t>L , S</a:t>
            </a:r>
            <a:br>
              <a:rPr lang="en-GB" dirty="0"/>
            </a:br>
            <a:endParaRPr lang="en-GB" dirty="0"/>
          </a:p>
        </p:txBody>
      </p:sp>
    </p:spTree>
    <p:extLst>
      <p:ext uri="{BB962C8B-B14F-4D97-AF65-F5344CB8AC3E}">
        <p14:creationId xmlns:p14="http://schemas.microsoft.com/office/powerpoint/2010/main" val="129663106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9F90D-648B-4C16-8F38-0C82361070EA}"/>
              </a:ext>
            </a:extLst>
          </p:cNvPr>
          <p:cNvSpPr>
            <a:spLocks noGrp="1"/>
          </p:cNvSpPr>
          <p:nvPr>
            <p:ph type="title"/>
          </p:nvPr>
        </p:nvSpPr>
        <p:spPr/>
        <p:txBody>
          <a:bodyPr/>
          <a:lstStyle/>
          <a:p>
            <a:r>
              <a:rPr lang="en-US" dirty="0"/>
              <a:t>Answer</a:t>
            </a:r>
            <a:endParaRPr lang="en-GB" dirty="0"/>
          </a:p>
        </p:txBody>
      </p:sp>
      <p:pic>
        <p:nvPicPr>
          <p:cNvPr id="4" name="Content Placeholder 3">
            <a:extLst>
              <a:ext uri="{FF2B5EF4-FFF2-40B4-BE49-F238E27FC236}">
                <a16:creationId xmlns:a16="http://schemas.microsoft.com/office/drawing/2014/main" id="{B46E49A3-C077-4207-A001-52ECDFAD816D}"/>
              </a:ext>
            </a:extLst>
          </p:cNvPr>
          <p:cNvPicPr>
            <a:picLocks noGrp="1" noChangeAspect="1"/>
          </p:cNvPicPr>
          <p:nvPr>
            <p:ph idx="1"/>
          </p:nvPr>
        </p:nvPicPr>
        <p:blipFill>
          <a:blip r:embed="rId2"/>
          <a:stretch>
            <a:fillRect/>
          </a:stretch>
        </p:blipFill>
        <p:spPr>
          <a:xfrm>
            <a:off x="1580792" y="1690688"/>
            <a:ext cx="6312616" cy="4351338"/>
          </a:xfrm>
          <a:prstGeom prst="rect">
            <a:avLst/>
          </a:prstGeom>
        </p:spPr>
      </p:pic>
    </p:spTree>
    <p:extLst>
      <p:ext uri="{BB962C8B-B14F-4D97-AF65-F5344CB8AC3E}">
        <p14:creationId xmlns:p14="http://schemas.microsoft.com/office/powerpoint/2010/main" val="563382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AAFE9-9F82-45B5-8E46-FCBD915593CA}"/>
              </a:ext>
            </a:extLst>
          </p:cNvPr>
          <p:cNvSpPr>
            <a:spLocks noGrp="1"/>
          </p:cNvSpPr>
          <p:nvPr>
            <p:ph type="title"/>
          </p:nvPr>
        </p:nvSpPr>
        <p:spPr/>
        <p:txBody>
          <a:bodyPr/>
          <a:lstStyle/>
          <a:p>
            <a:r>
              <a:rPr lang="en-GB" dirty="0"/>
              <a:t>How to parse</a:t>
            </a:r>
          </a:p>
        </p:txBody>
      </p:sp>
      <p:sp>
        <p:nvSpPr>
          <p:cNvPr id="3" name="Content Placeholder 2">
            <a:extLst>
              <a:ext uri="{FF2B5EF4-FFF2-40B4-BE49-F238E27FC236}">
                <a16:creationId xmlns:a16="http://schemas.microsoft.com/office/drawing/2014/main" id="{16D68818-5F91-4A19-8329-C2833A82E2E6}"/>
              </a:ext>
            </a:extLst>
          </p:cNvPr>
          <p:cNvSpPr>
            <a:spLocks noGrp="1"/>
          </p:cNvSpPr>
          <p:nvPr>
            <p:ph idx="1"/>
          </p:nvPr>
        </p:nvSpPr>
        <p:spPr/>
        <p:txBody>
          <a:bodyPr/>
          <a:lstStyle/>
          <a:p>
            <a:r>
              <a:rPr lang="en-GB" dirty="0"/>
              <a:t>During parsing, we take two decisions for an input</a:t>
            </a:r>
          </a:p>
          <a:p>
            <a:pPr lvl="1"/>
            <a:r>
              <a:rPr lang="en-GB" dirty="0"/>
              <a:t>Decide the non-terminal which is to be replaced</a:t>
            </a:r>
          </a:p>
          <a:p>
            <a:pPr lvl="1"/>
            <a:r>
              <a:rPr lang="en-GB" dirty="0"/>
              <a:t>Decide the production rule, by which the non-terminal will be replaced</a:t>
            </a:r>
          </a:p>
          <a:p>
            <a:r>
              <a:rPr lang="en-GB" dirty="0"/>
              <a:t>To decide which non-terminal to be replaced with production rule, we can have two options.</a:t>
            </a:r>
          </a:p>
          <a:p>
            <a:pPr lvl="1"/>
            <a:r>
              <a:rPr lang="en-GB" dirty="0"/>
              <a:t>Left-most derivation</a:t>
            </a:r>
          </a:p>
          <a:p>
            <a:pPr lvl="1"/>
            <a:r>
              <a:rPr lang="en-GB" dirty="0"/>
              <a:t>Right-most derivation</a:t>
            </a:r>
          </a:p>
        </p:txBody>
      </p:sp>
    </p:spTree>
    <p:extLst>
      <p:ext uri="{BB962C8B-B14F-4D97-AF65-F5344CB8AC3E}">
        <p14:creationId xmlns:p14="http://schemas.microsoft.com/office/powerpoint/2010/main" val="259205593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AD504-537D-4922-8A3D-A55810E39E66}"/>
              </a:ext>
            </a:extLst>
          </p:cNvPr>
          <p:cNvSpPr>
            <a:spLocks noGrp="1"/>
          </p:cNvSpPr>
          <p:nvPr>
            <p:ph type="title"/>
          </p:nvPr>
        </p:nvSpPr>
        <p:spPr/>
        <p:txBody>
          <a:bodyPr/>
          <a:lstStyle/>
          <a:p>
            <a:r>
              <a:rPr lang="en-US" dirty="0"/>
              <a:t>The LR (0) parsing table</a:t>
            </a:r>
            <a:endParaRPr lang="en-GB" dirty="0"/>
          </a:p>
        </p:txBody>
      </p:sp>
      <p:graphicFrame>
        <p:nvGraphicFramePr>
          <p:cNvPr id="5" name="Content Placeholder 4">
            <a:extLst>
              <a:ext uri="{FF2B5EF4-FFF2-40B4-BE49-F238E27FC236}">
                <a16:creationId xmlns:a16="http://schemas.microsoft.com/office/drawing/2014/main" id="{C8222F14-C306-4AC3-BD0B-19C723F593D1}"/>
              </a:ext>
            </a:extLst>
          </p:cNvPr>
          <p:cNvGraphicFramePr>
            <a:graphicFrameLocks noGrp="1"/>
          </p:cNvGraphicFramePr>
          <p:nvPr>
            <p:ph idx="1"/>
            <p:extLst>
              <p:ext uri="{D42A27DB-BD31-4B8C-83A1-F6EECF244321}">
                <p14:modId xmlns:p14="http://schemas.microsoft.com/office/powerpoint/2010/main" val="3102297399"/>
              </p:ext>
            </p:extLst>
          </p:nvPr>
        </p:nvGraphicFramePr>
        <p:xfrm>
          <a:off x="838200" y="2022475"/>
          <a:ext cx="7797165" cy="4470400"/>
        </p:xfrm>
        <a:graphic>
          <a:graphicData uri="http://schemas.openxmlformats.org/drawingml/2006/table">
            <a:tbl>
              <a:tblPr firstRow="1" firstCol="1" bandRow="1"/>
              <a:tblGrid>
                <a:gridCol w="1006935">
                  <a:extLst>
                    <a:ext uri="{9D8B030D-6E8A-4147-A177-3AD203B41FA5}">
                      <a16:colId xmlns:a16="http://schemas.microsoft.com/office/drawing/2014/main" val="3227839745"/>
                    </a:ext>
                  </a:extLst>
                </a:gridCol>
                <a:gridCol w="992127">
                  <a:extLst>
                    <a:ext uri="{9D8B030D-6E8A-4147-A177-3AD203B41FA5}">
                      <a16:colId xmlns:a16="http://schemas.microsoft.com/office/drawing/2014/main" val="3791849489"/>
                    </a:ext>
                  </a:extLst>
                </a:gridCol>
                <a:gridCol w="992127">
                  <a:extLst>
                    <a:ext uri="{9D8B030D-6E8A-4147-A177-3AD203B41FA5}">
                      <a16:colId xmlns:a16="http://schemas.microsoft.com/office/drawing/2014/main" val="1457940053"/>
                    </a:ext>
                  </a:extLst>
                </a:gridCol>
                <a:gridCol w="1004467">
                  <a:extLst>
                    <a:ext uri="{9D8B030D-6E8A-4147-A177-3AD203B41FA5}">
                      <a16:colId xmlns:a16="http://schemas.microsoft.com/office/drawing/2014/main" val="291087273"/>
                    </a:ext>
                  </a:extLst>
                </a:gridCol>
                <a:gridCol w="969915">
                  <a:extLst>
                    <a:ext uri="{9D8B030D-6E8A-4147-A177-3AD203B41FA5}">
                      <a16:colId xmlns:a16="http://schemas.microsoft.com/office/drawing/2014/main" val="1930286850"/>
                    </a:ext>
                  </a:extLst>
                </a:gridCol>
                <a:gridCol w="983078">
                  <a:extLst>
                    <a:ext uri="{9D8B030D-6E8A-4147-A177-3AD203B41FA5}">
                      <a16:colId xmlns:a16="http://schemas.microsoft.com/office/drawing/2014/main" val="467511336"/>
                    </a:ext>
                  </a:extLst>
                </a:gridCol>
                <a:gridCol w="957576">
                  <a:extLst>
                    <a:ext uri="{9D8B030D-6E8A-4147-A177-3AD203B41FA5}">
                      <a16:colId xmlns:a16="http://schemas.microsoft.com/office/drawing/2014/main" val="1655291215"/>
                    </a:ext>
                  </a:extLst>
                </a:gridCol>
                <a:gridCol w="890940">
                  <a:extLst>
                    <a:ext uri="{9D8B030D-6E8A-4147-A177-3AD203B41FA5}">
                      <a16:colId xmlns:a16="http://schemas.microsoft.com/office/drawing/2014/main" val="3495849343"/>
                    </a:ext>
                  </a:extLst>
                </a:gridCol>
              </a:tblGrid>
              <a:tr h="447040">
                <a:tc>
                  <a:txBody>
                    <a:bodyPr/>
                    <a:lstStyle/>
                    <a:p>
                      <a:pPr marL="228600" marR="0" algn="just">
                        <a:lnSpc>
                          <a:spcPct val="150000"/>
                        </a:lnSpc>
                        <a:spcBef>
                          <a:spcPts val="1200"/>
                        </a:spcBef>
                        <a:spcAft>
                          <a:spcPts val="1000"/>
                        </a:spcAft>
                      </a:pPr>
                      <a:r>
                        <a:rPr lang="en-GB" sz="1100" b="1">
                          <a:effectLst/>
                          <a:latin typeface="Times New Roman" panose="02020603050405020304" pitchFamily="18" charset="0"/>
                          <a:ea typeface="Calibri" panose="020F0502020204030204" pitchFamily="34" charset="0"/>
                          <a:cs typeface="Times New Roman" panose="02020603050405020304" pitchFamily="18" charset="0"/>
                        </a:rPr>
                        <a:t>State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50000"/>
                        </a:lnSpc>
                        <a:spcBef>
                          <a:spcPts val="1200"/>
                        </a:spcBef>
                        <a:spcAft>
                          <a:spcPts val="1000"/>
                        </a:spcAft>
                      </a:pPr>
                      <a:r>
                        <a:rPr lang="en-GB" sz="1100" b="1">
                          <a:effectLst/>
                          <a:latin typeface="Times New Roman" panose="02020603050405020304" pitchFamily="18" charset="0"/>
                          <a:ea typeface="Calibri" panose="020F0502020204030204" pitchFamily="34" charset="0"/>
                          <a:cs typeface="Times New Roman" panose="02020603050405020304" pitchFamily="18" charset="0"/>
                        </a:rPr>
                        <a: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50000"/>
                        </a:lnSpc>
                        <a:spcBef>
                          <a:spcPts val="1200"/>
                        </a:spcBef>
                        <a:spcAft>
                          <a:spcPts val="1000"/>
                        </a:spcAft>
                      </a:pPr>
                      <a:r>
                        <a:rPr lang="en-GB" sz="1100" b="1">
                          <a:effectLst/>
                          <a:latin typeface="Times New Roman" panose="02020603050405020304" pitchFamily="18" charset="0"/>
                          <a:ea typeface="Calibri" panose="020F0502020204030204" pitchFamily="34" charset="0"/>
                          <a:cs typeface="Times New Roman" panose="02020603050405020304" pitchFamily="18" charset="0"/>
                        </a:rPr>
                        <a: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50000"/>
                        </a:lnSpc>
                        <a:spcBef>
                          <a:spcPts val="1200"/>
                        </a:spcBef>
                        <a:spcAft>
                          <a:spcPts val="1000"/>
                        </a:spcAft>
                      </a:pPr>
                      <a:r>
                        <a:rPr lang="en-GB" sz="1100" b="1">
                          <a:effectLst/>
                          <a:latin typeface="Times New Roman" panose="02020603050405020304" pitchFamily="18" charset="0"/>
                          <a:ea typeface="Calibri" panose="020F0502020204030204" pitchFamily="34" charset="0"/>
                          <a:cs typeface="Times New Roman" panose="02020603050405020304" pitchFamily="18" charset="0"/>
                        </a:rPr>
                        <a:t>X</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50000"/>
                        </a:lnSpc>
                        <a:spcBef>
                          <a:spcPts val="120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50000"/>
                        </a:lnSpc>
                        <a:spcBef>
                          <a:spcPts val="1200"/>
                        </a:spcBef>
                        <a:spcAft>
                          <a:spcPts val="1000"/>
                        </a:spcAft>
                      </a:pPr>
                      <a:r>
                        <a:rPr lang="en-GB" sz="1100" b="1">
                          <a:effectLst/>
                          <a:latin typeface="Times New Roman" panose="02020603050405020304" pitchFamily="18" charset="0"/>
                          <a:ea typeface="Calibri" panose="020F0502020204030204" pitchFamily="34" charset="0"/>
                          <a:cs typeface="Times New Roman" panose="02020603050405020304" pitchFamily="18" charset="0"/>
                        </a:rPr>
                        <a: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50000"/>
                        </a:lnSpc>
                        <a:spcBef>
                          <a:spcPts val="1200"/>
                        </a:spcBef>
                        <a:spcAft>
                          <a:spcPts val="1000"/>
                        </a:spcAft>
                      </a:pPr>
                      <a:r>
                        <a:rPr lang="en-GB" sz="1100" b="1">
                          <a:effectLst/>
                          <a:latin typeface="Times New Roman" panose="02020603050405020304" pitchFamily="18" charset="0"/>
                          <a:ea typeface="Calibri" panose="020F0502020204030204" pitchFamily="34" charset="0"/>
                          <a:cs typeface="Times New Roman" panose="02020603050405020304" pitchFamily="18" charset="0"/>
                        </a:rPr>
                        <a:t>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50000"/>
                        </a:lnSpc>
                        <a:spcBef>
                          <a:spcPts val="1200"/>
                        </a:spcBef>
                        <a:spcAft>
                          <a:spcPts val="1000"/>
                        </a:spcAft>
                      </a:pPr>
                      <a:r>
                        <a:rPr lang="en-GB" sz="1100" b="1">
                          <a:effectLst/>
                          <a:latin typeface="Times New Roman" panose="02020603050405020304" pitchFamily="18" charset="0"/>
                          <a:ea typeface="Calibri" panose="020F0502020204030204" pitchFamily="34" charset="0"/>
                          <a:cs typeface="Times New Roman" panose="02020603050405020304" pitchFamily="18" charset="0"/>
                        </a:rPr>
                        <a:t>L</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59399527"/>
                  </a:ext>
                </a:extLst>
              </a:tr>
              <a:tr h="447040">
                <a:tc>
                  <a:txBody>
                    <a:bodyPr/>
                    <a:lstStyle/>
                    <a:p>
                      <a:pPr marL="228600" marR="0">
                        <a:lnSpc>
                          <a:spcPct val="150000"/>
                        </a:lnSpc>
                        <a:spcBef>
                          <a:spcPts val="120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50000"/>
                        </a:lnSpc>
                        <a:spcBef>
                          <a:spcPts val="120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S3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50000"/>
                        </a:lnSpc>
                        <a:spcBef>
                          <a:spcPts val="1200"/>
                        </a:spcBef>
                        <a:spcAft>
                          <a:spcPts val="1000"/>
                        </a:spcAft>
                      </a:pPr>
                      <a:r>
                        <a:rPr lang="en-GB"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50000"/>
                        </a:lnSpc>
                        <a:spcBef>
                          <a:spcPts val="1200"/>
                        </a:spcBef>
                        <a:spcAft>
                          <a:spcPts val="1000"/>
                        </a:spcAft>
                      </a:pPr>
                      <a:r>
                        <a:rPr lang="en-GB" sz="1100" b="1">
                          <a:effectLst/>
                          <a:latin typeface="Times New Roman" panose="02020603050405020304" pitchFamily="18" charset="0"/>
                          <a:ea typeface="Calibri" panose="020F0502020204030204" pitchFamily="34" charset="0"/>
                          <a:cs typeface="Times New Roman" panose="02020603050405020304" pitchFamily="18" charset="0"/>
                        </a:rPr>
                        <a:t>S2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50000"/>
                        </a:lnSpc>
                        <a:spcBef>
                          <a:spcPts val="1200"/>
                        </a:spcBef>
                        <a:spcAft>
                          <a:spcPts val="1000"/>
                        </a:spcAft>
                      </a:pPr>
                      <a:r>
                        <a:rPr lang="en-GB"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50000"/>
                        </a:lnSpc>
                        <a:spcBef>
                          <a:spcPts val="1200"/>
                        </a:spcBef>
                        <a:spcAft>
                          <a:spcPts val="1000"/>
                        </a:spcAft>
                      </a:pPr>
                      <a:r>
                        <a:rPr lang="en-GB"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50000"/>
                        </a:lnSpc>
                        <a:spcBef>
                          <a:spcPts val="120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G4</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50000"/>
                        </a:lnSpc>
                        <a:spcBef>
                          <a:spcPts val="120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3067730"/>
                  </a:ext>
                </a:extLst>
              </a:tr>
              <a:tr h="447040">
                <a:tc>
                  <a:txBody>
                    <a:bodyPr/>
                    <a:lstStyle/>
                    <a:p>
                      <a:pPr marL="228600" marR="0">
                        <a:lnSpc>
                          <a:spcPct val="150000"/>
                        </a:lnSpc>
                        <a:spcBef>
                          <a:spcPts val="1200"/>
                        </a:spcBef>
                        <a:spcAft>
                          <a:spcPts val="1000"/>
                        </a:spcAft>
                      </a:pPr>
                      <a:r>
                        <a:rPr lang="en-GB" sz="1100" b="1">
                          <a:effectLst/>
                          <a:latin typeface="Times New Roman" panose="02020603050405020304" pitchFamily="18" charset="0"/>
                          <a:ea typeface="Calibri" panose="020F0502020204030204" pitchFamily="34" charset="0"/>
                          <a:cs typeface="Times New Roman" panose="02020603050405020304" pitchFamily="18" charset="0"/>
                        </a:rPr>
                        <a:t>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50000"/>
                        </a:lnSpc>
                        <a:spcBef>
                          <a:spcPts val="1200"/>
                        </a:spcBef>
                        <a:spcAft>
                          <a:spcPts val="1000"/>
                        </a:spcAft>
                      </a:pPr>
                      <a:r>
                        <a:rPr lang="en-GB" sz="1100" b="1">
                          <a:effectLst/>
                          <a:latin typeface="Times New Roman" panose="02020603050405020304" pitchFamily="18" charset="0"/>
                          <a:ea typeface="Calibri" panose="020F0502020204030204" pitchFamily="34" charset="0"/>
                          <a:cs typeface="Times New Roman" panose="02020603050405020304" pitchFamily="18" charset="0"/>
                        </a:rPr>
                        <a:t>R2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50000"/>
                        </a:lnSpc>
                        <a:spcBef>
                          <a:spcPts val="1200"/>
                        </a:spcBef>
                        <a:spcAft>
                          <a:spcPts val="1000"/>
                        </a:spcAft>
                      </a:pPr>
                      <a:r>
                        <a:rPr lang="en-GB" sz="1100" b="1">
                          <a:effectLst/>
                          <a:latin typeface="Times New Roman" panose="02020603050405020304" pitchFamily="18" charset="0"/>
                          <a:ea typeface="Calibri" panose="020F0502020204030204" pitchFamily="34" charset="0"/>
                          <a:cs typeface="Times New Roman" panose="02020603050405020304" pitchFamily="18" charset="0"/>
                        </a:rPr>
                        <a:t>R2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50000"/>
                        </a:lnSpc>
                        <a:spcBef>
                          <a:spcPts val="1200"/>
                        </a:spcBef>
                        <a:spcAft>
                          <a:spcPts val="1000"/>
                        </a:spcAft>
                      </a:pPr>
                      <a:r>
                        <a:rPr lang="en-GB" sz="1100" b="1">
                          <a:effectLst/>
                          <a:latin typeface="Times New Roman" panose="02020603050405020304" pitchFamily="18" charset="0"/>
                          <a:ea typeface="Calibri" panose="020F0502020204030204" pitchFamily="34" charset="0"/>
                          <a:cs typeface="Times New Roman" panose="02020603050405020304" pitchFamily="18" charset="0"/>
                        </a:rPr>
                        <a:t>R2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50000"/>
                        </a:lnSpc>
                        <a:spcBef>
                          <a:spcPts val="1200"/>
                        </a:spcBef>
                        <a:spcAft>
                          <a:spcPts val="1000"/>
                        </a:spcAft>
                      </a:pPr>
                      <a:r>
                        <a:rPr lang="en-GB" sz="1100" b="1">
                          <a:effectLst/>
                          <a:latin typeface="Times New Roman" panose="02020603050405020304" pitchFamily="18" charset="0"/>
                          <a:ea typeface="Calibri" panose="020F0502020204030204" pitchFamily="34" charset="0"/>
                          <a:cs typeface="Times New Roman" panose="02020603050405020304" pitchFamily="18" charset="0"/>
                        </a:rPr>
                        <a:t>R2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50000"/>
                        </a:lnSpc>
                        <a:spcBef>
                          <a:spcPts val="1200"/>
                        </a:spcBef>
                        <a:spcAft>
                          <a:spcPts val="1000"/>
                        </a:spcAft>
                      </a:pPr>
                      <a:r>
                        <a:rPr lang="en-GB" sz="1100" b="1">
                          <a:effectLst/>
                          <a:latin typeface="Times New Roman" panose="02020603050405020304" pitchFamily="18" charset="0"/>
                          <a:ea typeface="Calibri" panose="020F0502020204030204" pitchFamily="34" charset="0"/>
                          <a:cs typeface="Times New Roman" panose="02020603050405020304" pitchFamily="18" charset="0"/>
                        </a:rPr>
                        <a:t>R2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50000"/>
                        </a:lnSpc>
                        <a:spcBef>
                          <a:spcPts val="120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50000"/>
                        </a:lnSpc>
                        <a:spcBef>
                          <a:spcPts val="120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2453166"/>
                  </a:ext>
                </a:extLst>
              </a:tr>
              <a:tr h="447040">
                <a:tc>
                  <a:txBody>
                    <a:bodyPr/>
                    <a:lstStyle/>
                    <a:p>
                      <a:pPr marL="228600" marR="0">
                        <a:lnSpc>
                          <a:spcPct val="150000"/>
                        </a:lnSpc>
                        <a:spcBef>
                          <a:spcPts val="1200"/>
                        </a:spcBef>
                        <a:spcAft>
                          <a:spcPts val="1000"/>
                        </a:spcAft>
                      </a:pPr>
                      <a:r>
                        <a:rPr lang="en-GB" sz="1100" b="1">
                          <a:effectLst/>
                          <a:latin typeface="Times New Roman" panose="02020603050405020304" pitchFamily="18" charset="0"/>
                          <a:ea typeface="Calibri" panose="020F0502020204030204" pitchFamily="34" charset="0"/>
                          <a:cs typeface="Times New Roman" panose="02020603050405020304" pitchFamily="18" charset="0"/>
                        </a:rPr>
                        <a:t>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50000"/>
                        </a:lnSpc>
                        <a:spcBef>
                          <a:spcPts val="1200"/>
                        </a:spcBef>
                        <a:spcAft>
                          <a:spcPts val="1000"/>
                        </a:spcAft>
                      </a:pPr>
                      <a:r>
                        <a:rPr lang="en-GB" sz="1100" b="1">
                          <a:effectLst/>
                          <a:latin typeface="Times New Roman" panose="02020603050405020304" pitchFamily="18" charset="0"/>
                          <a:ea typeface="Calibri" panose="020F0502020204030204" pitchFamily="34" charset="0"/>
                          <a:cs typeface="Times New Roman" panose="02020603050405020304" pitchFamily="18" charset="0"/>
                        </a:rPr>
                        <a:t>S3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50000"/>
                        </a:lnSpc>
                        <a:spcBef>
                          <a:spcPts val="1200"/>
                        </a:spcBef>
                        <a:spcAft>
                          <a:spcPts val="1000"/>
                        </a:spcAft>
                      </a:pPr>
                      <a:r>
                        <a:rPr lang="en-GB"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50000"/>
                        </a:lnSpc>
                        <a:spcBef>
                          <a:spcPts val="1200"/>
                        </a:spcBef>
                        <a:spcAft>
                          <a:spcPts val="1000"/>
                        </a:spcAft>
                      </a:pPr>
                      <a:r>
                        <a:rPr lang="en-GB" sz="1100" b="1">
                          <a:effectLst/>
                          <a:latin typeface="Times New Roman" panose="02020603050405020304" pitchFamily="18" charset="0"/>
                          <a:ea typeface="Calibri" panose="020F0502020204030204" pitchFamily="34" charset="0"/>
                          <a:cs typeface="Times New Roman" panose="02020603050405020304" pitchFamily="18" charset="0"/>
                        </a:rPr>
                        <a:t>S2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50000"/>
                        </a:lnSpc>
                        <a:spcBef>
                          <a:spcPts val="1200"/>
                        </a:spcBef>
                        <a:spcAft>
                          <a:spcPts val="1000"/>
                        </a:spcAft>
                      </a:pPr>
                      <a:r>
                        <a:rPr lang="en-GB"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50000"/>
                        </a:lnSpc>
                        <a:spcBef>
                          <a:spcPts val="1200"/>
                        </a:spcBef>
                        <a:spcAft>
                          <a:spcPts val="1000"/>
                        </a:spcAft>
                      </a:pPr>
                      <a:r>
                        <a:rPr lang="en-GB"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50000"/>
                        </a:lnSpc>
                        <a:spcBef>
                          <a:spcPts val="120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G7</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50000"/>
                        </a:lnSpc>
                        <a:spcBef>
                          <a:spcPts val="120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G5</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26102499"/>
                  </a:ext>
                </a:extLst>
              </a:tr>
              <a:tr h="447040">
                <a:tc>
                  <a:txBody>
                    <a:bodyPr/>
                    <a:lstStyle/>
                    <a:p>
                      <a:pPr marL="228600" marR="0">
                        <a:lnSpc>
                          <a:spcPct val="150000"/>
                        </a:lnSpc>
                        <a:spcBef>
                          <a:spcPts val="1200"/>
                        </a:spcBef>
                        <a:spcAft>
                          <a:spcPts val="1000"/>
                        </a:spcAft>
                      </a:pPr>
                      <a:r>
                        <a:rPr lang="en-GB" sz="1100" b="1">
                          <a:effectLst/>
                          <a:latin typeface="Times New Roman" panose="02020603050405020304" pitchFamily="18" charset="0"/>
                          <a:ea typeface="Calibri" panose="020F0502020204030204" pitchFamily="34" charset="0"/>
                          <a:cs typeface="Times New Roman" panose="02020603050405020304" pitchFamily="18" charset="0"/>
                        </a:rPr>
                        <a:t>4</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50000"/>
                        </a:lnSpc>
                        <a:spcBef>
                          <a:spcPts val="1200"/>
                        </a:spcBef>
                        <a:spcAft>
                          <a:spcPts val="1000"/>
                        </a:spcAft>
                      </a:pPr>
                      <a:r>
                        <a:rPr lang="en-GB"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50000"/>
                        </a:lnSpc>
                        <a:spcBef>
                          <a:spcPts val="1200"/>
                        </a:spcBef>
                        <a:spcAft>
                          <a:spcPts val="1000"/>
                        </a:spcAft>
                      </a:pPr>
                      <a:r>
                        <a:rPr lang="en-GB"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50000"/>
                        </a:lnSpc>
                        <a:spcBef>
                          <a:spcPts val="1200"/>
                        </a:spcBef>
                        <a:spcAft>
                          <a:spcPts val="1000"/>
                        </a:spcAft>
                      </a:pPr>
                      <a:r>
                        <a:rPr lang="en-GB"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50000"/>
                        </a:lnSpc>
                        <a:spcBef>
                          <a:spcPts val="1200"/>
                        </a:spcBef>
                        <a:spcAft>
                          <a:spcPts val="1000"/>
                        </a:spcAft>
                      </a:pPr>
                      <a:r>
                        <a:rPr lang="en-GB"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50000"/>
                        </a:lnSpc>
                        <a:spcBef>
                          <a:spcPts val="1200"/>
                        </a:spcBef>
                        <a:spcAft>
                          <a:spcPts val="1000"/>
                        </a:spcAft>
                      </a:pPr>
                      <a:r>
                        <a:rPr lang="en-GB" sz="1100" b="1">
                          <a:effectLst/>
                          <a:latin typeface="Times New Roman" panose="02020603050405020304" pitchFamily="18" charset="0"/>
                          <a:ea typeface="Calibri" panose="020F0502020204030204" pitchFamily="34" charset="0"/>
                          <a:cs typeface="Times New Roman" panose="02020603050405020304" pitchFamily="18" charset="0"/>
                        </a:rPr>
                        <a:t>A</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50000"/>
                        </a:lnSpc>
                        <a:spcBef>
                          <a:spcPts val="120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50000"/>
                        </a:lnSpc>
                        <a:spcBef>
                          <a:spcPts val="120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9872319"/>
                  </a:ext>
                </a:extLst>
              </a:tr>
              <a:tr h="447040">
                <a:tc>
                  <a:txBody>
                    <a:bodyPr/>
                    <a:lstStyle/>
                    <a:p>
                      <a:pPr marL="228600" marR="0">
                        <a:lnSpc>
                          <a:spcPct val="150000"/>
                        </a:lnSpc>
                        <a:spcBef>
                          <a:spcPts val="1200"/>
                        </a:spcBef>
                        <a:spcAft>
                          <a:spcPts val="1000"/>
                        </a:spcAft>
                      </a:pPr>
                      <a:r>
                        <a:rPr lang="en-GB" sz="1100" b="1">
                          <a:effectLst/>
                          <a:latin typeface="Times New Roman" panose="02020603050405020304" pitchFamily="18" charset="0"/>
                          <a:ea typeface="Calibri" panose="020F0502020204030204" pitchFamily="34" charset="0"/>
                          <a:cs typeface="Times New Roman" panose="02020603050405020304" pitchFamily="18" charset="0"/>
                        </a:rPr>
                        <a:t>5</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50000"/>
                        </a:lnSpc>
                        <a:spcBef>
                          <a:spcPts val="1200"/>
                        </a:spcBef>
                        <a:spcAft>
                          <a:spcPts val="1000"/>
                        </a:spcAft>
                      </a:pPr>
                      <a:r>
                        <a:rPr lang="en-GB"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50000"/>
                        </a:lnSpc>
                        <a:spcBef>
                          <a:spcPts val="1200"/>
                        </a:spcBef>
                        <a:spcAft>
                          <a:spcPts val="1000"/>
                        </a:spcAft>
                      </a:pPr>
                      <a:r>
                        <a:rPr lang="en-GB" sz="1100" b="1">
                          <a:effectLst/>
                          <a:latin typeface="Times New Roman" panose="02020603050405020304" pitchFamily="18" charset="0"/>
                          <a:ea typeface="Calibri" panose="020F0502020204030204" pitchFamily="34" charset="0"/>
                          <a:cs typeface="Times New Roman" panose="02020603050405020304" pitchFamily="18" charset="0"/>
                        </a:rPr>
                        <a:t>S6</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50000"/>
                        </a:lnSpc>
                        <a:spcBef>
                          <a:spcPts val="1200"/>
                        </a:spcBef>
                        <a:spcAft>
                          <a:spcPts val="1000"/>
                        </a:spcAft>
                      </a:pPr>
                      <a:r>
                        <a:rPr lang="en-GB"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50000"/>
                        </a:lnSpc>
                        <a:spcBef>
                          <a:spcPts val="1200"/>
                        </a:spcBef>
                        <a:spcAft>
                          <a:spcPts val="1000"/>
                        </a:spcAft>
                      </a:pPr>
                      <a:r>
                        <a:rPr lang="en-GB" sz="1100" b="1">
                          <a:effectLst/>
                          <a:latin typeface="Times New Roman" panose="02020603050405020304" pitchFamily="18" charset="0"/>
                          <a:ea typeface="Calibri" panose="020F0502020204030204" pitchFamily="34" charset="0"/>
                          <a:cs typeface="Times New Roman" panose="02020603050405020304" pitchFamily="18" charset="0"/>
                        </a:rPr>
                        <a:t>S8</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50000"/>
                        </a:lnSpc>
                        <a:spcBef>
                          <a:spcPts val="1200"/>
                        </a:spcBef>
                        <a:spcAft>
                          <a:spcPts val="1000"/>
                        </a:spcAft>
                      </a:pPr>
                      <a:r>
                        <a:rPr lang="en-GB"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50000"/>
                        </a:lnSpc>
                        <a:spcBef>
                          <a:spcPts val="1200"/>
                        </a:spcBef>
                        <a:spcAft>
                          <a:spcPts val="1000"/>
                        </a:spcAft>
                      </a:pPr>
                      <a:r>
                        <a:rPr lang="en-GB"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50000"/>
                        </a:lnSpc>
                        <a:spcBef>
                          <a:spcPts val="1200"/>
                        </a:spcBef>
                        <a:spcAft>
                          <a:spcPts val="1000"/>
                        </a:spcAft>
                      </a:pPr>
                      <a:r>
                        <a:rPr lang="en-GB"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45465613"/>
                  </a:ext>
                </a:extLst>
              </a:tr>
              <a:tr h="447040">
                <a:tc>
                  <a:txBody>
                    <a:bodyPr/>
                    <a:lstStyle/>
                    <a:p>
                      <a:pPr marL="228600" marR="0">
                        <a:lnSpc>
                          <a:spcPct val="150000"/>
                        </a:lnSpc>
                        <a:spcBef>
                          <a:spcPts val="1200"/>
                        </a:spcBef>
                        <a:spcAft>
                          <a:spcPts val="1000"/>
                        </a:spcAft>
                      </a:pPr>
                      <a:r>
                        <a:rPr lang="en-GB" sz="1100" b="1">
                          <a:effectLst/>
                          <a:latin typeface="Times New Roman" panose="02020603050405020304" pitchFamily="18" charset="0"/>
                          <a:ea typeface="Calibri" panose="020F0502020204030204" pitchFamily="34" charset="0"/>
                          <a:cs typeface="Times New Roman" panose="02020603050405020304" pitchFamily="18" charset="0"/>
                        </a:rPr>
                        <a:t>6</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50000"/>
                        </a:lnSpc>
                        <a:spcBef>
                          <a:spcPts val="1200"/>
                        </a:spcBef>
                        <a:spcAft>
                          <a:spcPts val="1000"/>
                        </a:spcAft>
                      </a:pPr>
                      <a:r>
                        <a:rPr lang="en-GB" sz="1100" b="1">
                          <a:effectLst/>
                          <a:latin typeface="Times New Roman" panose="02020603050405020304" pitchFamily="18" charset="0"/>
                          <a:ea typeface="Calibri" panose="020F0502020204030204" pitchFamily="34" charset="0"/>
                          <a:cs typeface="Times New Roman" panose="02020603050405020304" pitchFamily="18" charset="0"/>
                        </a:rPr>
                        <a:t>R1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50000"/>
                        </a:lnSpc>
                        <a:spcBef>
                          <a:spcPts val="1200"/>
                        </a:spcBef>
                        <a:spcAft>
                          <a:spcPts val="1000"/>
                        </a:spcAft>
                      </a:pPr>
                      <a:r>
                        <a:rPr lang="en-GB" sz="1100" b="1">
                          <a:effectLst/>
                          <a:latin typeface="Times New Roman" panose="02020603050405020304" pitchFamily="18" charset="0"/>
                          <a:ea typeface="Calibri" panose="020F0502020204030204" pitchFamily="34" charset="0"/>
                          <a:cs typeface="Times New Roman" panose="02020603050405020304" pitchFamily="18" charset="0"/>
                        </a:rPr>
                        <a:t>R1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50000"/>
                        </a:lnSpc>
                        <a:spcBef>
                          <a:spcPts val="1200"/>
                        </a:spcBef>
                        <a:spcAft>
                          <a:spcPts val="1000"/>
                        </a:spcAft>
                      </a:pPr>
                      <a:r>
                        <a:rPr lang="en-GB" sz="1100" b="1">
                          <a:effectLst/>
                          <a:latin typeface="Times New Roman" panose="02020603050405020304" pitchFamily="18" charset="0"/>
                          <a:ea typeface="Calibri" panose="020F0502020204030204" pitchFamily="34" charset="0"/>
                          <a:cs typeface="Times New Roman" panose="02020603050405020304" pitchFamily="18" charset="0"/>
                        </a:rPr>
                        <a:t>R1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50000"/>
                        </a:lnSpc>
                        <a:spcBef>
                          <a:spcPts val="1200"/>
                        </a:spcBef>
                        <a:spcAft>
                          <a:spcPts val="1000"/>
                        </a:spcAft>
                      </a:pPr>
                      <a:r>
                        <a:rPr lang="en-GB" sz="1100" b="1">
                          <a:effectLst/>
                          <a:latin typeface="Times New Roman" panose="02020603050405020304" pitchFamily="18" charset="0"/>
                          <a:ea typeface="Calibri" panose="020F0502020204030204" pitchFamily="34" charset="0"/>
                          <a:cs typeface="Times New Roman" panose="02020603050405020304" pitchFamily="18" charset="0"/>
                        </a:rPr>
                        <a:t>R1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50000"/>
                        </a:lnSpc>
                        <a:spcBef>
                          <a:spcPts val="1200"/>
                        </a:spcBef>
                        <a:spcAft>
                          <a:spcPts val="1000"/>
                        </a:spcAft>
                      </a:pPr>
                      <a:r>
                        <a:rPr lang="en-GB" sz="1100" b="1">
                          <a:effectLst/>
                          <a:latin typeface="Times New Roman" panose="02020603050405020304" pitchFamily="18" charset="0"/>
                          <a:ea typeface="Calibri" panose="020F0502020204030204" pitchFamily="34" charset="0"/>
                          <a:cs typeface="Times New Roman" panose="02020603050405020304" pitchFamily="18" charset="0"/>
                        </a:rPr>
                        <a:t>R1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50000"/>
                        </a:lnSpc>
                        <a:spcBef>
                          <a:spcPts val="120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50000"/>
                        </a:lnSpc>
                        <a:spcBef>
                          <a:spcPts val="120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83030350"/>
                  </a:ext>
                </a:extLst>
              </a:tr>
              <a:tr h="447040">
                <a:tc>
                  <a:txBody>
                    <a:bodyPr/>
                    <a:lstStyle/>
                    <a:p>
                      <a:pPr marL="228600" marR="0">
                        <a:lnSpc>
                          <a:spcPct val="150000"/>
                        </a:lnSpc>
                        <a:spcBef>
                          <a:spcPts val="1200"/>
                        </a:spcBef>
                        <a:spcAft>
                          <a:spcPts val="1000"/>
                        </a:spcAft>
                      </a:pPr>
                      <a:r>
                        <a:rPr lang="en-GB" sz="1100" b="1">
                          <a:effectLst/>
                          <a:latin typeface="Times New Roman" panose="02020603050405020304" pitchFamily="18" charset="0"/>
                          <a:ea typeface="Calibri" panose="020F0502020204030204" pitchFamily="34" charset="0"/>
                          <a:cs typeface="Times New Roman" panose="02020603050405020304" pitchFamily="18" charset="0"/>
                        </a:rPr>
                        <a:t>7</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50000"/>
                        </a:lnSpc>
                        <a:spcBef>
                          <a:spcPts val="1200"/>
                        </a:spcBef>
                        <a:spcAft>
                          <a:spcPts val="1000"/>
                        </a:spcAft>
                      </a:pPr>
                      <a:r>
                        <a:rPr lang="en-GB" sz="1100" b="1">
                          <a:effectLst/>
                          <a:latin typeface="Times New Roman" panose="02020603050405020304" pitchFamily="18" charset="0"/>
                          <a:ea typeface="Calibri" panose="020F0502020204030204" pitchFamily="34" charset="0"/>
                          <a:cs typeface="Times New Roman" panose="02020603050405020304" pitchFamily="18" charset="0"/>
                        </a:rPr>
                        <a:t>R3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50000"/>
                        </a:lnSpc>
                        <a:spcBef>
                          <a:spcPts val="1200"/>
                        </a:spcBef>
                        <a:spcAft>
                          <a:spcPts val="1000"/>
                        </a:spcAft>
                      </a:pPr>
                      <a:r>
                        <a:rPr lang="en-GB" sz="1100" b="1">
                          <a:effectLst/>
                          <a:latin typeface="Times New Roman" panose="02020603050405020304" pitchFamily="18" charset="0"/>
                          <a:ea typeface="Calibri" panose="020F0502020204030204" pitchFamily="34" charset="0"/>
                          <a:cs typeface="Times New Roman" panose="02020603050405020304" pitchFamily="18" charset="0"/>
                        </a:rPr>
                        <a:t>R3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50000"/>
                        </a:lnSpc>
                        <a:spcBef>
                          <a:spcPts val="1200"/>
                        </a:spcBef>
                        <a:spcAft>
                          <a:spcPts val="1000"/>
                        </a:spcAft>
                      </a:pPr>
                      <a:r>
                        <a:rPr lang="en-GB" sz="1100" b="1">
                          <a:effectLst/>
                          <a:latin typeface="Times New Roman" panose="02020603050405020304" pitchFamily="18" charset="0"/>
                          <a:ea typeface="Calibri" panose="020F0502020204030204" pitchFamily="34" charset="0"/>
                          <a:cs typeface="Times New Roman" panose="02020603050405020304" pitchFamily="18" charset="0"/>
                        </a:rPr>
                        <a:t>R3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50000"/>
                        </a:lnSpc>
                        <a:spcBef>
                          <a:spcPts val="1200"/>
                        </a:spcBef>
                        <a:spcAft>
                          <a:spcPts val="1000"/>
                        </a:spcAft>
                      </a:pPr>
                      <a:r>
                        <a:rPr lang="en-GB" sz="1100" b="1">
                          <a:effectLst/>
                          <a:latin typeface="Times New Roman" panose="02020603050405020304" pitchFamily="18" charset="0"/>
                          <a:ea typeface="Calibri" panose="020F0502020204030204" pitchFamily="34" charset="0"/>
                          <a:cs typeface="Times New Roman" panose="02020603050405020304" pitchFamily="18" charset="0"/>
                        </a:rPr>
                        <a:t>R3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50000"/>
                        </a:lnSpc>
                        <a:spcBef>
                          <a:spcPts val="1200"/>
                        </a:spcBef>
                        <a:spcAft>
                          <a:spcPts val="1000"/>
                        </a:spcAft>
                      </a:pPr>
                      <a:r>
                        <a:rPr lang="en-GB" sz="1100" b="1">
                          <a:effectLst/>
                          <a:latin typeface="Times New Roman" panose="02020603050405020304" pitchFamily="18" charset="0"/>
                          <a:ea typeface="Calibri" panose="020F0502020204030204" pitchFamily="34" charset="0"/>
                          <a:cs typeface="Times New Roman" panose="02020603050405020304" pitchFamily="18" charset="0"/>
                        </a:rPr>
                        <a:t>R3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50000"/>
                        </a:lnSpc>
                        <a:spcBef>
                          <a:spcPts val="1200"/>
                        </a:spcBef>
                        <a:spcAft>
                          <a:spcPts val="1000"/>
                        </a:spcAft>
                      </a:pPr>
                      <a:r>
                        <a:rPr lang="en-GB"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50000"/>
                        </a:lnSpc>
                        <a:spcBef>
                          <a:spcPts val="1200"/>
                        </a:spcBef>
                        <a:spcAft>
                          <a:spcPts val="1000"/>
                        </a:spcAft>
                      </a:pPr>
                      <a:r>
                        <a:rPr lang="en-GB"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6535583"/>
                  </a:ext>
                </a:extLst>
              </a:tr>
              <a:tr h="447040">
                <a:tc>
                  <a:txBody>
                    <a:bodyPr/>
                    <a:lstStyle/>
                    <a:p>
                      <a:pPr marL="228600" marR="0">
                        <a:lnSpc>
                          <a:spcPct val="150000"/>
                        </a:lnSpc>
                        <a:spcBef>
                          <a:spcPts val="1200"/>
                        </a:spcBef>
                        <a:spcAft>
                          <a:spcPts val="1000"/>
                        </a:spcAft>
                      </a:pPr>
                      <a:r>
                        <a:rPr lang="en-GB" sz="1100" b="1">
                          <a:effectLst/>
                          <a:latin typeface="Times New Roman" panose="02020603050405020304" pitchFamily="18" charset="0"/>
                          <a:ea typeface="Calibri" panose="020F0502020204030204" pitchFamily="34" charset="0"/>
                          <a:cs typeface="Times New Roman" panose="02020603050405020304" pitchFamily="18" charset="0"/>
                        </a:rPr>
                        <a:t>8</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50000"/>
                        </a:lnSpc>
                        <a:spcBef>
                          <a:spcPts val="120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S3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50000"/>
                        </a:lnSpc>
                        <a:spcBef>
                          <a:spcPts val="120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50000"/>
                        </a:lnSpc>
                        <a:spcBef>
                          <a:spcPts val="120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S2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50000"/>
                        </a:lnSpc>
                        <a:spcBef>
                          <a:spcPts val="1200"/>
                        </a:spcBef>
                        <a:spcAft>
                          <a:spcPts val="1000"/>
                        </a:spcAft>
                      </a:pPr>
                      <a:r>
                        <a:rPr lang="en-GB"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50000"/>
                        </a:lnSpc>
                        <a:spcBef>
                          <a:spcPts val="1200"/>
                        </a:spcBef>
                        <a:spcAft>
                          <a:spcPts val="1000"/>
                        </a:spcAft>
                      </a:pPr>
                      <a:r>
                        <a:rPr lang="en-GB"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50000"/>
                        </a:lnSpc>
                        <a:spcBef>
                          <a:spcPts val="1200"/>
                        </a:spcBef>
                        <a:spcAft>
                          <a:spcPts val="1000"/>
                        </a:spcAft>
                      </a:pPr>
                      <a:r>
                        <a:rPr lang="en-GB" sz="1100" b="1">
                          <a:effectLst/>
                          <a:latin typeface="Times New Roman" panose="02020603050405020304" pitchFamily="18" charset="0"/>
                          <a:ea typeface="Calibri" panose="020F0502020204030204" pitchFamily="34" charset="0"/>
                          <a:cs typeface="Times New Roman" panose="02020603050405020304" pitchFamily="18" charset="0"/>
                        </a:rPr>
                        <a:t>G9</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50000"/>
                        </a:lnSpc>
                        <a:spcBef>
                          <a:spcPts val="1200"/>
                        </a:spcBef>
                        <a:spcAft>
                          <a:spcPts val="1000"/>
                        </a:spcAft>
                      </a:pPr>
                      <a:r>
                        <a:rPr lang="en-GB"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40991455"/>
                  </a:ext>
                </a:extLst>
              </a:tr>
              <a:tr h="447040">
                <a:tc>
                  <a:txBody>
                    <a:bodyPr/>
                    <a:lstStyle/>
                    <a:p>
                      <a:pPr marL="228600" marR="0">
                        <a:lnSpc>
                          <a:spcPct val="150000"/>
                        </a:lnSpc>
                        <a:spcBef>
                          <a:spcPts val="1200"/>
                        </a:spcBef>
                        <a:spcAft>
                          <a:spcPts val="1000"/>
                        </a:spcAft>
                      </a:pPr>
                      <a:r>
                        <a:rPr lang="en-GB" sz="1100" b="1">
                          <a:effectLst/>
                          <a:latin typeface="Times New Roman" panose="02020603050405020304" pitchFamily="18" charset="0"/>
                          <a:ea typeface="Calibri" panose="020F0502020204030204" pitchFamily="34" charset="0"/>
                          <a:cs typeface="Times New Roman" panose="02020603050405020304" pitchFamily="18" charset="0"/>
                        </a:rPr>
                        <a:t>9</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50000"/>
                        </a:lnSpc>
                        <a:spcBef>
                          <a:spcPts val="120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R4</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50000"/>
                        </a:lnSpc>
                        <a:spcBef>
                          <a:spcPts val="120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R4</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50000"/>
                        </a:lnSpc>
                        <a:spcBef>
                          <a:spcPts val="1200"/>
                        </a:spcBef>
                        <a:spcAft>
                          <a:spcPts val="10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R4</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50000"/>
                        </a:lnSpc>
                        <a:spcBef>
                          <a:spcPts val="1200"/>
                        </a:spcBef>
                        <a:spcAft>
                          <a:spcPts val="1000"/>
                        </a:spcAft>
                      </a:pPr>
                      <a:r>
                        <a:rPr lang="en-GB" sz="1100" b="1">
                          <a:effectLst/>
                          <a:latin typeface="Times New Roman" panose="02020603050405020304" pitchFamily="18" charset="0"/>
                          <a:ea typeface="Calibri" panose="020F0502020204030204" pitchFamily="34" charset="0"/>
                          <a:cs typeface="Times New Roman" panose="02020603050405020304" pitchFamily="18" charset="0"/>
                        </a:rPr>
                        <a:t>R4</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50000"/>
                        </a:lnSpc>
                        <a:spcBef>
                          <a:spcPts val="1200"/>
                        </a:spcBef>
                        <a:spcAft>
                          <a:spcPts val="1000"/>
                        </a:spcAft>
                      </a:pPr>
                      <a:r>
                        <a:rPr lang="en-GB" sz="1100" b="1">
                          <a:effectLst/>
                          <a:latin typeface="Times New Roman" panose="02020603050405020304" pitchFamily="18" charset="0"/>
                          <a:ea typeface="Calibri" panose="020F0502020204030204" pitchFamily="34" charset="0"/>
                          <a:cs typeface="Times New Roman" panose="02020603050405020304" pitchFamily="18" charset="0"/>
                        </a:rPr>
                        <a:t>R4</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50000"/>
                        </a:lnSpc>
                        <a:spcBef>
                          <a:spcPts val="1200"/>
                        </a:spcBef>
                        <a:spcAft>
                          <a:spcPts val="1000"/>
                        </a:spcAft>
                      </a:pPr>
                      <a:r>
                        <a:rPr lang="en-GB" sz="1100" b="1">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nSpc>
                          <a:spcPct val="150000"/>
                        </a:lnSpc>
                        <a:spcBef>
                          <a:spcPts val="1200"/>
                        </a:spcBef>
                        <a:spcAft>
                          <a:spcPts val="1000"/>
                        </a:spcAft>
                      </a:pPr>
                      <a:r>
                        <a:rPr lang="en-GB" sz="11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9508956"/>
                  </a:ext>
                </a:extLst>
              </a:tr>
            </a:tbl>
          </a:graphicData>
        </a:graphic>
      </p:graphicFrame>
    </p:spTree>
    <p:extLst>
      <p:ext uri="{BB962C8B-B14F-4D97-AF65-F5344CB8AC3E}">
        <p14:creationId xmlns:p14="http://schemas.microsoft.com/office/powerpoint/2010/main" val="325410814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2852B-5CC2-41B7-B3B1-EB97072BF740}"/>
              </a:ext>
            </a:extLst>
          </p:cNvPr>
          <p:cNvSpPr>
            <a:spLocks noGrp="1"/>
          </p:cNvSpPr>
          <p:nvPr>
            <p:ph type="title"/>
          </p:nvPr>
        </p:nvSpPr>
        <p:spPr/>
        <p:txBody>
          <a:bodyPr/>
          <a:lstStyle/>
          <a:p>
            <a:r>
              <a:rPr lang="en-US" dirty="0"/>
              <a:t>SLR (1) parsing table generation</a:t>
            </a:r>
            <a:endParaRPr lang="en-GB" dirty="0"/>
          </a:p>
        </p:txBody>
      </p:sp>
      <p:sp>
        <p:nvSpPr>
          <p:cNvPr id="3" name="Content Placeholder 2">
            <a:extLst>
              <a:ext uri="{FF2B5EF4-FFF2-40B4-BE49-F238E27FC236}">
                <a16:creationId xmlns:a16="http://schemas.microsoft.com/office/drawing/2014/main" id="{A764D72B-02E9-4E74-966E-DBE622B87B5F}"/>
              </a:ext>
            </a:extLst>
          </p:cNvPr>
          <p:cNvSpPr>
            <a:spLocks noGrp="1"/>
          </p:cNvSpPr>
          <p:nvPr>
            <p:ph idx="1"/>
          </p:nvPr>
        </p:nvSpPr>
        <p:spPr/>
        <p:txBody>
          <a:bodyPr>
            <a:normAutofit lnSpcReduction="10000"/>
          </a:bodyPr>
          <a:lstStyle/>
          <a:p>
            <a:r>
              <a:rPr lang="en-US" dirty="0"/>
              <a:t>SLR (k): Simple LR with k tokens of lookahead</a:t>
            </a:r>
          </a:p>
          <a:p>
            <a:r>
              <a:rPr lang="en-US" dirty="0"/>
              <a:t>For reductions, consider next token</a:t>
            </a:r>
          </a:p>
          <a:p>
            <a:pPr lvl="1"/>
            <a:r>
              <a:rPr lang="en-US" dirty="0"/>
              <a:t>When does this reduction make sense?</a:t>
            </a:r>
          </a:p>
          <a:p>
            <a:pPr lvl="1"/>
            <a:r>
              <a:rPr lang="en-US" dirty="0"/>
              <a:t>Only if it can lead to a correct parse.</a:t>
            </a:r>
          </a:p>
          <a:p>
            <a:pPr lvl="1"/>
            <a:r>
              <a:rPr lang="en-US" dirty="0"/>
              <a:t>Can lead to a correct parse if next token is in FOLLOW SET</a:t>
            </a:r>
          </a:p>
          <a:p>
            <a:r>
              <a:rPr lang="en-US" dirty="0"/>
              <a:t>Steps are as follows</a:t>
            </a:r>
          </a:p>
          <a:p>
            <a:pPr lvl="1"/>
            <a:r>
              <a:rPr lang="en-US" dirty="0"/>
              <a:t>Generate the collection of item stets as normal for LR(0)</a:t>
            </a:r>
          </a:p>
          <a:p>
            <a:pPr lvl="1"/>
            <a:r>
              <a:rPr lang="en-US" dirty="0"/>
              <a:t>When generating table actions:</a:t>
            </a:r>
          </a:p>
          <a:p>
            <a:pPr lvl="2"/>
            <a:r>
              <a:rPr lang="en-US" dirty="0"/>
              <a:t>Reduce only if next token is in FOLLOW (LHS)</a:t>
            </a:r>
          </a:p>
          <a:p>
            <a:pPr lvl="1"/>
            <a:r>
              <a:rPr lang="en-US" dirty="0"/>
              <a:t>This method is the weakest in terms of number of grammars it succeeds for, but is the simplest to implement.</a:t>
            </a:r>
            <a:endParaRPr lang="en-GB" dirty="0"/>
          </a:p>
        </p:txBody>
      </p:sp>
    </p:spTree>
    <p:extLst>
      <p:ext uri="{BB962C8B-B14F-4D97-AF65-F5344CB8AC3E}">
        <p14:creationId xmlns:p14="http://schemas.microsoft.com/office/powerpoint/2010/main" val="217765638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F4096-328C-4897-A8C5-B8BE83AB263D}"/>
              </a:ext>
            </a:extLst>
          </p:cNvPr>
          <p:cNvSpPr>
            <a:spLocks noGrp="1"/>
          </p:cNvSpPr>
          <p:nvPr>
            <p:ph type="title"/>
          </p:nvPr>
        </p:nvSpPr>
        <p:spPr/>
        <p:txBody>
          <a:bodyPr/>
          <a:lstStyle/>
          <a:p>
            <a:r>
              <a:rPr lang="en-US" dirty="0"/>
              <a:t>SLR(1) table construction</a:t>
            </a:r>
            <a:endParaRPr lang="en-GB" dirty="0"/>
          </a:p>
        </p:txBody>
      </p:sp>
      <p:sp>
        <p:nvSpPr>
          <p:cNvPr id="3" name="Content Placeholder 2">
            <a:extLst>
              <a:ext uri="{FF2B5EF4-FFF2-40B4-BE49-F238E27FC236}">
                <a16:creationId xmlns:a16="http://schemas.microsoft.com/office/drawing/2014/main" id="{5E6B2722-A12E-4AD1-A937-E912DBCD1C65}"/>
              </a:ext>
            </a:extLst>
          </p:cNvPr>
          <p:cNvSpPr>
            <a:spLocks noGrp="1"/>
          </p:cNvSpPr>
          <p:nvPr>
            <p:ph idx="1"/>
          </p:nvPr>
        </p:nvSpPr>
        <p:spPr/>
        <p:txBody>
          <a:bodyPr>
            <a:normAutofit fontScale="92500" lnSpcReduction="20000"/>
          </a:bodyPr>
          <a:lstStyle/>
          <a:p>
            <a:r>
              <a:rPr lang="en-GB" dirty="0"/>
              <a:t>If state </a:t>
            </a:r>
            <a:r>
              <a:rPr lang="en-GB" dirty="0" err="1"/>
              <a:t>i</a:t>
            </a:r>
            <a:r>
              <a:rPr lang="en-GB" dirty="0"/>
              <a:t> contains S‟→ S.</a:t>
            </a:r>
          </a:p>
          <a:p>
            <a:pPr lvl="1"/>
            <a:r>
              <a:rPr lang="en-GB" dirty="0"/>
              <a:t>Then</a:t>
            </a:r>
          </a:p>
          <a:p>
            <a:pPr lvl="2"/>
            <a:r>
              <a:rPr lang="en-GB" dirty="0"/>
              <a:t>table[</a:t>
            </a:r>
            <a:r>
              <a:rPr lang="en-GB" dirty="0" err="1"/>
              <a:t>i</a:t>
            </a:r>
            <a:r>
              <a:rPr lang="en-GB" dirty="0"/>
              <a:t>,$] = accept</a:t>
            </a:r>
          </a:p>
          <a:p>
            <a:r>
              <a:rPr lang="en-GB" dirty="0"/>
              <a:t>If state </a:t>
            </a:r>
            <a:r>
              <a:rPr lang="en-GB" dirty="0" err="1"/>
              <a:t>i</a:t>
            </a:r>
            <a:r>
              <a:rPr lang="en-GB" dirty="0"/>
              <a:t> contains rule k: X →Y.</a:t>
            </a:r>
          </a:p>
          <a:p>
            <a:pPr lvl="1"/>
            <a:r>
              <a:rPr lang="en-GB" dirty="0"/>
              <a:t>Then</a:t>
            </a:r>
          </a:p>
          <a:p>
            <a:pPr lvl="2"/>
            <a:r>
              <a:rPr lang="en-GB" dirty="0"/>
              <a:t>table[</a:t>
            </a:r>
            <a:r>
              <a:rPr lang="en-GB" dirty="0" err="1"/>
              <a:t>i,T</a:t>
            </a:r>
            <a:r>
              <a:rPr lang="en-GB" dirty="0"/>
              <a:t>] = </a:t>
            </a:r>
            <a:r>
              <a:rPr lang="en-GB" dirty="0" err="1"/>
              <a:t>rk</a:t>
            </a:r>
            <a:r>
              <a:rPr lang="en-GB" dirty="0"/>
              <a:t> for all terminals T in follow of X</a:t>
            </a:r>
          </a:p>
          <a:p>
            <a:r>
              <a:rPr lang="en-GB" dirty="0"/>
              <a:t>For </a:t>
            </a:r>
            <a:r>
              <a:rPr lang="en-GB" dirty="0" err="1"/>
              <a:t>goto</a:t>
            </a:r>
            <a:r>
              <a:rPr lang="en-GB" dirty="0"/>
              <a:t>(Ii, T) = </a:t>
            </a:r>
            <a:r>
              <a:rPr lang="en-GB" dirty="0" err="1"/>
              <a:t>Ij</a:t>
            </a:r>
            <a:r>
              <a:rPr lang="en-GB" dirty="0"/>
              <a:t> OR Transition from </a:t>
            </a:r>
            <a:r>
              <a:rPr lang="en-GB" dirty="0" err="1"/>
              <a:t>i</a:t>
            </a:r>
            <a:r>
              <a:rPr lang="en-GB" dirty="0"/>
              <a:t> to j marked with T(terminal)</a:t>
            </a:r>
          </a:p>
          <a:p>
            <a:pPr lvl="1"/>
            <a:r>
              <a:rPr lang="en-GB" dirty="0"/>
              <a:t>Then</a:t>
            </a:r>
          </a:p>
          <a:p>
            <a:pPr lvl="2"/>
            <a:r>
              <a:rPr lang="en-GB" dirty="0"/>
              <a:t>table[</a:t>
            </a:r>
            <a:r>
              <a:rPr lang="en-GB" dirty="0" err="1"/>
              <a:t>i,T</a:t>
            </a:r>
            <a:r>
              <a:rPr lang="en-GB" dirty="0"/>
              <a:t>] = </a:t>
            </a:r>
            <a:r>
              <a:rPr lang="en-GB" dirty="0" err="1"/>
              <a:t>sj</a:t>
            </a:r>
            <a:endParaRPr lang="en-GB" dirty="0"/>
          </a:p>
          <a:p>
            <a:r>
              <a:rPr lang="en-GB" dirty="0"/>
              <a:t>For </a:t>
            </a:r>
            <a:r>
              <a:rPr lang="en-GB" dirty="0" err="1"/>
              <a:t>goto</a:t>
            </a:r>
            <a:r>
              <a:rPr lang="en-GB" dirty="0"/>
              <a:t>(Ii, X) = </a:t>
            </a:r>
            <a:r>
              <a:rPr lang="en-GB" dirty="0" err="1"/>
              <a:t>Ij</a:t>
            </a:r>
            <a:r>
              <a:rPr lang="en-GB" dirty="0"/>
              <a:t> OR Transition from </a:t>
            </a:r>
            <a:r>
              <a:rPr lang="en-GB" dirty="0" err="1"/>
              <a:t>i</a:t>
            </a:r>
            <a:r>
              <a:rPr lang="en-GB" dirty="0"/>
              <a:t> to j marked with X(nonterminal)</a:t>
            </a:r>
          </a:p>
          <a:p>
            <a:pPr lvl="1"/>
            <a:r>
              <a:rPr lang="en-GB" dirty="0"/>
              <a:t>Then</a:t>
            </a:r>
          </a:p>
          <a:p>
            <a:pPr lvl="2"/>
            <a:r>
              <a:rPr lang="en-GB" dirty="0"/>
              <a:t>table[</a:t>
            </a:r>
            <a:r>
              <a:rPr lang="en-GB" dirty="0" err="1"/>
              <a:t>i,X</a:t>
            </a:r>
            <a:r>
              <a:rPr lang="en-GB" dirty="0"/>
              <a:t>] = j </a:t>
            </a:r>
            <a:br>
              <a:rPr lang="en-GB" dirty="0"/>
            </a:br>
            <a:endParaRPr lang="en-GB" dirty="0"/>
          </a:p>
        </p:txBody>
      </p:sp>
    </p:spTree>
    <p:extLst>
      <p:ext uri="{BB962C8B-B14F-4D97-AF65-F5344CB8AC3E}">
        <p14:creationId xmlns:p14="http://schemas.microsoft.com/office/powerpoint/2010/main" val="105331921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F9DDE-7AFA-40ED-87CB-6523F04D5AFB}"/>
              </a:ext>
            </a:extLst>
          </p:cNvPr>
          <p:cNvSpPr>
            <a:spLocks noGrp="1"/>
          </p:cNvSpPr>
          <p:nvPr>
            <p:ph type="title"/>
          </p:nvPr>
        </p:nvSpPr>
        <p:spPr/>
        <p:txBody>
          <a:bodyPr/>
          <a:lstStyle/>
          <a:p>
            <a:r>
              <a:rPr lang="en-US" dirty="0"/>
              <a:t>Example</a:t>
            </a:r>
            <a:endParaRPr lang="en-GB" dirty="0"/>
          </a:p>
        </p:txBody>
      </p:sp>
      <p:sp>
        <p:nvSpPr>
          <p:cNvPr id="3" name="Content Placeholder 2">
            <a:extLst>
              <a:ext uri="{FF2B5EF4-FFF2-40B4-BE49-F238E27FC236}">
                <a16:creationId xmlns:a16="http://schemas.microsoft.com/office/drawing/2014/main" id="{9452C1D6-707A-4B9A-BB3A-CD4CC6062C0E}"/>
              </a:ext>
            </a:extLst>
          </p:cNvPr>
          <p:cNvSpPr>
            <a:spLocks noGrp="1"/>
          </p:cNvSpPr>
          <p:nvPr>
            <p:ph idx="1"/>
          </p:nvPr>
        </p:nvSpPr>
        <p:spPr/>
        <p:txBody>
          <a:bodyPr/>
          <a:lstStyle/>
          <a:p>
            <a:r>
              <a:rPr lang="en-US" dirty="0"/>
              <a:t>Construct SLR (1) parsing table for the following grammar</a:t>
            </a:r>
          </a:p>
          <a:p>
            <a:pPr lvl="1"/>
            <a:r>
              <a:rPr lang="en-US" dirty="0"/>
              <a:t>S -&gt; S</a:t>
            </a:r>
          </a:p>
          <a:p>
            <a:pPr lvl="1"/>
            <a:r>
              <a:rPr lang="en-US" dirty="0"/>
              <a:t>X-&gt; a</a:t>
            </a:r>
          </a:p>
          <a:p>
            <a:pPr lvl="1"/>
            <a:r>
              <a:rPr lang="en-US" dirty="0"/>
              <a:t>X -&gt; a b</a:t>
            </a:r>
            <a:endParaRPr lang="en-GB" dirty="0"/>
          </a:p>
        </p:txBody>
      </p:sp>
    </p:spTree>
    <p:extLst>
      <p:ext uri="{BB962C8B-B14F-4D97-AF65-F5344CB8AC3E}">
        <p14:creationId xmlns:p14="http://schemas.microsoft.com/office/powerpoint/2010/main" val="322667140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28E6F-209F-44AF-849A-B0799DA30B9B}"/>
              </a:ext>
            </a:extLst>
          </p:cNvPr>
          <p:cNvSpPr>
            <a:spLocks noGrp="1"/>
          </p:cNvSpPr>
          <p:nvPr>
            <p:ph type="title"/>
          </p:nvPr>
        </p:nvSpPr>
        <p:spPr/>
        <p:txBody>
          <a:bodyPr/>
          <a:lstStyle/>
          <a:p>
            <a:r>
              <a:rPr lang="en-US" dirty="0"/>
              <a:t>Answer</a:t>
            </a:r>
            <a:endParaRPr lang="en-GB" dirty="0"/>
          </a:p>
        </p:txBody>
      </p:sp>
      <p:pic>
        <p:nvPicPr>
          <p:cNvPr id="4" name="Content Placeholder 3">
            <a:extLst>
              <a:ext uri="{FF2B5EF4-FFF2-40B4-BE49-F238E27FC236}">
                <a16:creationId xmlns:a16="http://schemas.microsoft.com/office/drawing/2014/main" id="{7748E549-4E36-4156-BB83-D64A897CB375}"/>
              </a:ext>
            </a:extLst>
          </p:cNvPr>
          <p:cNvPicPr>
            <a:picLocks noGrp="1" noChangeAspect="1"/>
          </p:cNvPicPr>
          <p:nvPr>
            <p:ph idx="1"/>
          </p:nvPr>
        </p:nvPicPr>
        <p:blipFill>
          <a:blip r:embed="rId2"/>
          <a:stretch>
            <a:fillRect/>
          </a:stretch>
        </p:blipFill>
        <p:spPr>
          <a:xfrm>
            <a:off x="2722715" y="1690688"/>
            <a:ext cx="6746569" cy="4351338"/>
          </a:xfrm>
          <a:prstGeom prst="rect">
            <a:avLst/>
          </a:prstGeom>
        </p:spPr>
      </p:pic>
    </p:spTree>
    <p:extLst>
      <p:ext uri="{BB962C8B-B14F-4D97-AF65-F5344CB8AC3E}">
        <p14:creationId xmlns:p14="http://schemas.microsoft.com/office/powerpoint/2010/main" val="356789055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4E603-E0AF-4FE6-B142-3C9729A748E8}"/>
              </a:ext>
            </a:extLst>
          </p:cNvPr>
          <p:cNvSpPr>
            <a:spLocks noGrp="1"/>
          </p:cNvSpPr>
          <p:nvPr>
            <p:ph type="title"/>
          </p:nvPr>
        </p:nvSpPr>
        <p:spPr/>
        <p:txBody>
          <a:bodyPr/>
          <a:lstStyle/>
          <a:p>
            <a:r>
              <a:rPr lang="en-US" dirty="0"/>
              <a:t>Answer continued</a:t>
            </a:r>
            <a:endParaRPr lang="en-GB" dirty="0"/>
          </a:p>
        </p:txBody>
      </p:sp>
      <p:sp>
        <p:nvSpPr>
          <p:cNvPr id="3" name="Content Placeholder 2">
            <a:extLst>
              <a:ext uri="{FF2B5EF4-FFF2-40B4-BE49-F238E27FC236}">
                <a16:creationId xmlns:a16="http://schemas.microsoft.com/office/drawing/2014/main" id="{F3DDC179-A21F-4418-9C35-FA4B97A705ED}"/>
              </a:ext>
            </a:extLst>
          </p:cNvPr>
          <p:cNvSpPr>
            <a:spLocks noGrp="1"/>
          </p:cNvSpPr>
          <p:nvPr>
            <p:ph idx="1"/>
          </p:nvPr>
        </p:nvSpPr>
        <p:spPr/>
        <p:txBody>
          <a:bodyPr/>
          <a:lstStyle/>
          <a:p>
            <a:r>
              <a:rPr lang="en-US" dirty="0"/>
              <a:t>Since there is a shift-reduce conflict, G is not an SLR(1) grammar</a:t>
            </a:r>
          </a:p>
          <a:p>
            <a:endParaRPr lang="en-GB" dirty="0"/>
          </a:p>
        </p:txBody>
      </p:sp>
      <p:pic>
        <p:nvPicPr>
          <p:cNvPr id="5" name="Picture 4">
            <a:extLst>
              <a:ext uri="{FF2B5EF4-FFF2-40B4-BE49-F238E27FC236}">
                <a16:creationId xmlns:a16="http://schemas.microsoft.com/office/drawing/2014/main" id="{75AD117A-1D99-4A6C-8FAD-661238D0A843}"/>
              </a:ext>
            </a:extLst>
          </p:cNvPr>
          <p:cNvPicPr>
            <a:picLocks noChangeAspect="1"/>
          </p:cNvPicPr>
          <p:nvPr/>
        </p:nvPicPr>
        <p:blipFill>
          <a:blip r:embed="rId2"/>
          <a:stretch>
            <a:fillRect/>
          </a:stretch>
        </p:blipFill>
        <p:spPr>
          <a:xfrm>
            <a:off x="2063750" y="2752725"/>
            <a:ext cx="7658100" cy="4105275"/>
          </a:xfrm>
          <a:prstGeom prst="rect">
            <a:avLst/>
          </a:prstGeom>
        </p:spPr>
      </p:pic>
    </p:spTree>
    <p:extLst>
      <p:ext uri="{BB962C8B-B14F-4D97-AF65-F5344CB8AC3E}">
        <p14:creationId xmlns:p14="http://schemas.microsoft.com/office/powerpoint/2010/main" val="426688499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B8FC0-AD9C-42E8-8193-B102CC37431C}"/>
              </a:ext>
            </a:extLst>
          </p:cNvPr>
          <p:cNvSpPr>
            <a:spLocks noGrp="1"/>
          </p:cNvSpPr>
          <p:nvPr>
            <p:ph type="title"/>
          </p:nvPr>
        </p:nvSpPr>
        <p:spPr/>
        <p:txBody>
          <a:bodyPr/>
          <a:lstStyle/>
          <a:p>
            <a:r>
              <a:rPr lang="en-US" dirty="0"/>
              <a:t>LR (1)</a:t>
            </a:r>
            <a:endParaRPr lang="en-GB" dirty="0"/>
          </a:p>
        </p:txBody>
      </p:sp>
      <p:sp>
        <p:nvSpPr>
          <p:cNvPr id="3" name="Content Placeholder 2">
            <a:extLst>
              <a:ext uri="{FF2B5EF4-FFF2-40B4-BE49-F238E27FC236}">
                <a16:creationId xmlns:a16="http://schemas.microsoft.com/office/drawing/2014/main" id="{B4712873-2F06-48BE-AE12-D2E5E9764255}"/>
              </a:ext>
            </a:extLst>
          </p:cNvPr>
          <p:cNvSpPr>
            <a:spLocks noGrp="1"/>
          </p:cNvSpPr>
          <p:nvPr>
            <p:ph idx="1"/>
          </p:nvPr>
        </p:nvSpPr>
        <p:spPr/>
        <p:txBody>
          <a:bodyPr/>
          <a:lstStyle/>
          <a:p>
            <a:r>
              <a:rPr lang="en-GB" dirty="0"/>
              <a:t>Lets examine why the above error occurred</a:t>
            </a:r>
          </a:p>
          <a:p>
            <a:r>
              <a:rPr lang="en-GB" dirty="0"/>
              <a:t>the states produced using LR(0) items do not hold enough information</a:t>
            </a:r>
          </a:p>
          <a:p>
            <a:r>
              <a:rPr lang="en-GB" dirty="0"/>
              <a:t>Solution</a:t>
            </a:r>
          </a:p>
          <a:p>
            <a:pPr lvl="1"/>
            <a:r>
              <a:rPr lang="en-GB" dirty="0"/>
              <a:t>Using an LR(1) items that has a form of</a:t>
            </a:r>
          </a:p>
          <a:p>
            <a:pPr lvl="1"/>
            <a:r>
              <a:rPr lang="en-GB" dirty="0"/>
              <a:t>[A→α.β, a] where a is a terminal or $ </a:t>
            </a:r>
            <a:br>
              <a:rPr lang="en-GB" dirty="0"/>
            </a:br>
            <a:endParaRPr lang="en-GB" dirty="0"/>
          </a:p>
        </p:txBody>
      </p:sp>
    </p:spTree>
    <p:extLst>
      <p:ext uri="{BB962C8B-B14F-4D97-AF65-F5344CB8AC3E}">
        <p14:creationId xmlns:p14="http://schemas.microsoft.com/office/powerpoint/2010/main" val="343186038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0A952-3D08-46D4-B0DB-1D7DF68ADFC2}"/>
              </a:ext>
            </a:extLst>
          </p:cNvPr>
          <p:cNvSpPr>
            <a:spLocks noGrp="1"/>
          </p:cNvSpPr>
          <p:nvPr>
            <p:ph type="title"/>
          </p:nvPr>
        </p:nvSpPr>
        <p:spPr/>
        <p:txBody>
          <a:bodyPr/>
          <a:lstStyle/>
          <a:p>
            <a:r>
              <a:rPr lang="en-US" dirty="0"/>
              <a:t>LR(1) items</a:t>
            </a:r>
            <a:endParaRPr lang="en-GB" dirty="0"/>
          </a:p>
        </p:txBody>
      </p:sp>
      <p:sp>
        <p:nvSpPr>
          <p:cNvPr id="3" name="Content Placeholder 2">
            <a:extLst>
              <a:ext uri="{FF2B5EF4-FFF2-40B4-BE49-F238E27FC236}">
                <a16:creationId xmlns:a16="http://schemas.microsoft.com/office/drawing/2014/main" id="{F4DD8D6D-C454-4F23-BA67-7C89164C0EFF}"/>
              </a:ext>
            </a:extLst>
          </p:cNvPr>
          <p:cNvSpPr>
            <a:spLocks noGrp="1"/>
          </p:cNvSpPr>
          <p:nvPr>
            <p:ph idx="1"/>
          </p:nvPr>
        </p:nvSpPr>
        <p:spPr/>
        <p:txBody>
          <a:bodyPr>
            <a:normAutofit/>
          </a:bodyPr>
          <a:lstStyle/>
          <a:p>
            <a:r>
              <a:rPr lang="en-GB" dirty="0"/>
              <a:t>Items will keep info on</a:t>
            </a:r>
          </a:p>
          <a:p>
            <a:pPr lvl="1"/>
            <a:r>
              <a:rPr lang="en-GB" dirty="0"/>
              <a:t>Production</a:t>
            </a:r>
          </a:p>
          <a:p>
            <a:pPr lvl="1"/>
            <a:r>
              <a:rPr lang="en-GB" dirty="0"/>
              <a:t>right-hand-side position (the dot)</a:t>
            </a:r>
          </a:p>
          <a:p>
            <a:pPr lvl="1"/>
            <a:r>
              <a:rPr lang="en-GB" dirty="0"/>
              <a:t>look ahead symbol LR(1)</a:t>
            </a:r>
          </a:p>
          <a:p>
            <a:pPr lvl="1"/>
            <a:endParaRPr lang="en-GB" dirty="0"/>
          </a:p>
          <a:p>
            <a:r>
              <a:rPr lang="en-GB" dirty="0"/>
              <a:t>Item [A →α• β, T] means</a:t>
            </a:r>
          </a:p>
          <a:p>
            <a:pPr lvl="1"/>
            <a:r>
              <a:rPr lang="en-GB" dirty="0"/>
              <a:t>The parser has parsed an α</a:t>
            </a:r>
          </a:p>
          <a:p>
            <a:pPr lvl="1"/>
            <a:r>
              <a:rPr lang="en-GB" dirty="0"/>
              <a:t>If it parses a β and the next symbol is T</a:t>
            </a:r>
          </a:p>
          <a:p>
            <a:pPr lvl="1"/>
            <a:r>
              <a:rPr lang="en-GB" dirty="0"/>
              <a:t>Then parser should reduce by A →αβ </a:t>
            </a:r>
            <a:br>
              <a:rPr lang="en-GB" dirty="0"/>
            </a:br>
            <a:endParaRPr lang="en-GB" dirty="0"/>
          </a:p>
        </p:txBody>
      </p:sp>
    </p:spTree>
    <p:extLst>
      <p:ext uri="{BB962C8B-B14F-4D97-AF65-F5344CB8AC3E}">
        <p14:creationId xmlns:p14="http://schemas.microsoft.com/office/powerpoint/2010/main" val="127927394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18492-28BD-4D37-B0FB-B95BC2F0AE06}"/>
              </a:ext>
            </a:extLst>
          </p:cNvPr>
          <p:cNvSpPr>
            <a:spLocks noGrp="1"/>
          </p:cNvSpPr>
          <p:nvPr>
            <p:ph type="title"/>
          </p:nvPr>
        </p:nvSpPr>
        <p:spPr/>
        <p:txBody>
          <a:bodyPr/>
          <a:lstStyle/>
          <a:p>
            <a:r>
              <a:rPr lang="en-US" dirty="0"/>
              <a:t>LR(1) items</a:t>
            </a:r>
            <a:endParaRPr lang="en-GB" dirty="0"/>
          </a:p>
        </p:txBody>
      </p:sp>
      <p:sp>
        <p:nvSpPr>
          <p:cNvPr id="3" name="Content Placeholder 2">
            <a:extLst>
              <a:ext uri="{FF2B5EF4-FFF2-40B4-BE49-F238E27FC236}">
                <a16:creationId xmlns:a16="http://schemas.microsoft.com/office/drawing/2014/main" id="{9935331B-CC59-46D0-AB2C-35E14AED29F3}"/>
              </a:ext>
            </a:extLst>
          </p:cNvPr>
          <p:cNvSpPr>
            <a:spLocks noGrp="1"/>
          </p:cNvSpPr>
          <p:nvPr>
            <p:ph idx="1"/>
          </p:nvPr>
        </p:nvSpPr>
        <p:spPr/>
        <p:txBody>
          <a:bodyPr/>
          <a:lstStyle/>
          <a:p>
            <a:r>
              <a:rPr lang="en-GB" dirty="0"/>
              <a:t>LR(1) automata are identical to LR(0) except for the “items” that make up the states</a:t>
            </a:r>
          </a:p>
          <a:p>
            <a:r>
              <a:rPr lang="en-GB" dirty="0"/>
              <a:t>LR(0) items:</a:t>
            </a:r>
          </a:p>
          <a:p>
            <a:pPr lvl="1"/>
            <a:r>
              <a:rPr lang="en-GB" dirty="0"/>
              <a:t>X </a:t>
            </a:r>
            <a:r>
              <a:rPr lang="en-GB" b="1" dirty="0"/>
              <a:t>→ </a:t>
            </a:r>
            <a:r>
              <a:rPr lang="en-GB" dirty="0"/>
              <a:t>s1. s2</a:t>
            </a:r>
          </a:p>
          <a:p>
            <a:r>
              <a:rPr lang="en-GB" dirty="0"/>
              <a:t>LR(1) items</a:t>
            </a:r>
          </a:p>
          <a:p>
            <a:pPr lvl="1"/>
            <a:r>
              <a:rPr lang="en-GB" dirty="0"/>
              <a:t>X </a:t>
            </a:r>
            <a:r>
              <a:rPr lang="en-GB" b="1" dirty="0"/>
              <a:t>→ </a:t>
            </a:r>
            <a:r>
              <a:rPr lang="en-GB" dirty="0"/>
              <a:t>s1. s2, T look-ahead symbol added </a:t>
            </a:r>
            <a:br>
              <a:rPr lang="en-GB" dirty="0"/>
            </a:br>
            <a:endParaRPr lang="en-GB" dirty="0"/>
          </a:p>
        </p:txBody>
      </p:sp>
    </p:spTree>
    <p:extLst>
      <p:ext uri="{BB962C8B-B14F-4D97-AF65-F5344CB8AC3E}">
        <p14:creationId xmlns:p14="http://schemas.microsoft.com/office/powerpoint/2010/main" val="130909209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92F05-82E5-40AE-91E7-5DDBBB1717CA}"/>
              </a:ext>
            </a:extLst>
          </p:cNvPr>
          <p:cNvSpPr>
            <a:spLocks noGrp="1"/>
          </p:cNvSpPr>
          <p:nvPr>
            <p:ph type="title"/>
          </p:nvPr>
        </p:nvSpPr>
        <p:spPr/>
        <p:txBody>
          <a:bodyPr/>
          <a:lstStyle/>
          <a:p>
            <a:r>
              <a:rPr lang="en-US" dirty="0"/>
              <a:t>LR(1) closure operation</a:t>
            </a:r>
            <a:endParaRPr lang="en-GB" dirty="0"/>
          </a:p>
        </p:txBody>
      </p:sp>
      <p:sp>
        <p:nvSpPr>
          <p:cNvPr id="3" name="Content Placeholder 2">
            <a:extLst>
              <a:ext uri="{FF2B5EF4-FFF2-40B4-BE49-F238E27FC236}">
                <a16:creationId xmlns:a16="http://schemas.microsoft.com/office/drawing/2014/main" id="{441A7D22-B128-4AEF-BD85-A4C86386F4D3}"/>
              </a:ext>
            </a:extLst>
          </p:cNvPr>
          <p:cNvSpPr>
            <a:spLocks noGrp="1"/>
          </p:cNvSpPr>
          <p:nvPr>
            <p:ph idx="1"/>
          </p:nvPr>
        </p:nvSpPr>
        <p:spPr/>
        <p:txBody>
          <a:bodyPr/>
          <a:lstStyle/>
          <a:p>
            <a:r>
              <a:rPr lang="en-GB" dirty="0"/>
              <a:t>I is a set of LR(1) items, then closure(I) is found using the following algorithm:</a:t>
            </a:r>
            <a:br>
              <a:rPr lang="en-GB" dirty="0"/>
            </a:br>
            <a:r>
              <a:rPr lang="en-GB" dirty="0"/>
              <a:t>Closure(I)</a:t>
            </a:r>
            <a:br>
              <a:rPr lang="en-GB" dirty="0"/>
            </a:br>
            <a:r>
              <a:rPr lang="en-GB" dirty="0"/>
              <a:t>	</a:t>
            </a:r>
            <a:r>
              <a:rPr lang="en-GB" b="1" dirty="0"/>
              <a:t>repeat </a:t>
            </a:r>
            <a:r>
              <a:rPr lang="en-GB" dirty="0"/>
              <a:t>for all items [A →α•Xβ, c] in I</a:t>
            </a:r>
            <a:br>
              <a:rPr lang="en-GB" dirty="0"/>
            </a:br>
            <a:r>
              <a:rPr lang="en-GB" dirty="0"/>
              <a:t>		for any production X → γ</a:t>
            </a:r>
            <a:br>
              <a:rPr lang="en-GB" dirty="0"/>
            </a:br>
            <a:r>
              <a:rPr lang="en-GB" dirty="0"/>
              <a:t>			for any d ∈First(βc)</a:t>
            </a:r>
            <a:br>
              <a:rPr lang="en-GB" dirty="0"/>
            </a:br>
            <a:r>
              <a:rPr lang="en-GB" dirty="0"/>
              <a:t>				I = I ∪{ [X →• γ, d] }</a:t>
            </a:r>
            <a:br>
              <a:rPr lang="en-GB" dirty="0"/>
            </a:br>
            <a:r>
              <a:rPr lang="en-GB" dirty="0"/>
              <a:t>	</a:t>
            </a:r>
            <a:r>
              <a:rPr lang="en-GB" b="1" dirty="0"/>
              <a:t>until </a:t>
            </a:r>
            <a:r>
              <a:rPr lang="en-GB" dirty="0"/>
              <a:t>I does not change </a:t>
            </a:r>
            <a:br>
              <a:rPr lang="en-GB" dirty="0"/>
            </a:br>
            <a:endParaRPr lang="en-GB" dirty="0"/>
          </a:p>
        </p:txBody>
      </p:sp>
    </p:spTree>
    <p:extLst>
      <p:ext uri="{BB962C8B-B14F-4D97-AF65-F5344CB8AC3E}">
        <p14:creationId xmlns:p14="http://schemas.microsoft.com/office/powerpoint/2010/main" val="3384932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A5A6-9C43-456D-8DE2-7FEB17174BFC}"/>
              </a:ext>
            </a:extLst>
          </p:cNvPr>
          <p:cNvSpPr>
            <a:spLocks noGrp="1"/>
          </p:cNvSpPr>
          <p:nvPr>
            <p:ph type="title"/>
          </p:nvPr>
        </p:nvSpPr>
        <p:spPr/>
        <p:txBody>
          <a:bodyPr/>
          <a:lstStyle/>
          <a:p>
            <a:r>
              <a:rPr lang="en-GB" dirty="0"/>
              <a:t>Derivation</a:t>
            </a:r>
          </a:p>
        </p:txBody>
      </p:sp>
      <p:sp>
        <p:nvSpPr>
          <p:cNvPr id="3" name="Content Placeholder 2">
            <a:extLst>
              <a:ext uri="{FF2B5EF4-FFF2-40B4-BE49-F238E27FC236}">
                <a16:creationId xmlns:a16="http://schemas.microsoft.com/office/drawing/2014/main" id="{3B94DF87-FE9E-4E72-B3D2-9F6AC6003951}"/>
              </a:ext>
            </a:extLst>
          </p:cNvPr>
          <p:cNvSpPr>
            <a:spLocks noGrp="1"/>
          </p:cNvSpPr>
          <p:nvPr>
            <p:ph idx="1"/>
          </p:nvPr>
        </p:nvSpPr>
        <p:spPr/>
        <p:txBody>
          <a:bodyPr/>
          <a:lstStyle/>
          <a:p>
            <a:r>
              <a:rPr lang="en-GB" dirty="0"/>
              <a:t>A derivation is basically a sequence of production rules, in order to get the input string.</a:t>
            </a:r>
          </a:p>
          <a:p>
            <a:pPr lvl="1"/>
            <a:r>
              <a:rPr lang="en-GB" dirty="0"/>
              <a:t>Left-most</a:t>
            </a:r>
          </a:p>
          <a:p>
            <a:pPr lvl="2"/>
            <a:r>
              <a:rPr lang="en-GB" dirty="0"/>
              <a:t>Input is scanned and replaced from left to right</a:t>
            </a:r>
          </a:p>
          <a:p>
            <a:pPr lvl="1"/>
            <a:r>
              <a:rPr lang="en-GB" dirty="0"/>
              <a:t>Right-most</a:t>
            </a:r>
          </a:p>
          <a:p>
            <a:pPr lvl="2"/>
            <a:r>
              <a:rPr lang="en-GB" dirty="0"/>
              <a:t>If we scan and replace the input with production rules, from right to left.</a:t>
            </a:r>
          </a:p>
        </p:txBody>
      </p:sp>
    </p:spTree>
    <p:extLst>
      <p:ext uri="{BB962C8B-B14F-4D97-AF65-F5344CB8AC3E}">
        <p14:creationId xmlns:p14="http://schemas.microsoft.com/office/powerpoint/2010/main" val="150619461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F022F-FFA8-45FF-80CF-0FE7BF1B50B3}"/>
              </a:ext>
            </a:extLst>
          </p:cNvPr>
          <p:cNvSpPr>
            <a:spLocks noGrp="1"/>
          </p:cNvSpPr>
          <p:nvPr>
            <p:ph type="title"/>
          </p:nvPr>
        </p:nvSpPr>
        <p:spPr/>
        <p:txBody>
          <a:bodyPr/>
          <a:lstStyle/>
          <a:p>
            <a:r>
              <a:rPr lang="en-US" dirty="0"/>
              <a:t>Closure operation</a:t>
            </a:r>
            <a:endParaRPr lang="en-GB" dirty="0"/>
          </a:p>
        </p:txBody>
      </p:sp>
      <p:sp>
        <p:nvSpPr>
          <p:cNvPr id="3" name="Content Placeholder 2">
            <a:extLst>
              <a:ext uri="{FF2B5EF4-FFF2-40B4-BE49-F238E27FC236}">
                <a16:creationId xmlns:a16="http://schemas.microsoft.com/office/drawing/2014/main" id="{C3C70F40-B70D-4BDD-B32D-9433EC0E28C2}"/>
              </a:ext>
            </a:extLst>
          </p:cNvPr>
          <p:cNvSpPr>
            <a:spLocks noGrp="1"/>
          </p:cNvSpPr>
          <p:nvPr>
            <p:ph idx="1"/>
          </p:nvPr>
        </p:nvSpPr>
        <p:spPr/>
        <p:txBody>
          <a:bodyPr>
            <a:normAutofit fontScale="92500" lnSpcReduction="10000"/>
          </a:bodyPr>
          <a:lstStyle/>
          <a:p>
            <a:r>
              <a:rPr lang="en-GB" dirty="0"/>
              <a:t>If I is the set of LR(1) one item: {S‟→.S, $}, then closure(I) contains the items:</a:t>
            </a:r>
            <a:br>
              <a:rPr lang="en-GB" dirty="0"/>
            </a:br>
            <a:r>
              <a:rPr lang="en-GB" dirty="0"/>
              <a:t> {</a:t>
            </a:r>
            <a:br>
              <a:rPr lang="en-GB" dirty="0"/>
            </a:br>
            <a:r>
              <a:rPr lang="en-GB" dirty="0"/>
              <a:t>	 [S‟→.S, $]</a:t>
            </a:r>
            <a:br>
              <a:rPr lang="en-GB" dirty="0"/>
            </a:br>
            <a:r>
              <a:rPr lang="en-GB" dirty="0"/>
              <a:t>	 [S→.L=R, $]</a:t>
            </a:r>
            <a:br>
              <a:rPr lang="en-GB" dirty="0"/>
            </a:br>
            <a:r>
              <a:rPr lang="en-GB" dirty="0"/>
              <a:t>	 [S→.R, $]</a:t>
            </a:r>
            <a:br>
              <a:rPr lang="en-GB" dirty="0"/>
            </a:br>
            <a:r>
              <a:rPr lang="en-GB" dirty="0"/>
              <a:t>	 [L→.*R, =]</a:t>
            </a:r>
            <a:br>
              <a:rPr lang="en-GB" dirty="0"/>
            </a:br>
            <a:r>
              <a:rPr lang="en-GB" dirty="0"/>
              <a:t>	 [L→.id, =]</a:t>
            </a:r>
            <a:br>
              <a:rPr lang="en-GB" dirty="0"/>
            </a:br>
            <a:r>
              <a:rPr lang="en-GB" dirty="0"/>
              <a:t>	 [R→.L, $]</a:t>
            </a:r>
            <a:br>
              <a:rPr lang="en-GB" dirty="0"/>
            </a:br>
            <a:r>
              <a:rPr lang="en-GB" dirty="0"/>
              <a:t>	 [L→.*R, $]</a:t>
            </a:r>
            <a:br>
              <a:rPr lang="en-GB" dirty="0"/>
            </a:br>
            <a:r>
              <a:rPr lang="en-GB" dirty="0"/>
              <a:t>	 [L→.id, $]</a:t>
            </a:r>
            <a:br>
              <a:rPr lang="en-GB" dirty="0"/>
            </a:br>
            <a:r>
              <a:rPr lang="en-GB" dirty="0"/>
              <a:t>} </a:t>
            </a:r>
            <a:br>
              <a:rPr lang="en-GB" dirty="0"/>
            </a:br>
            <a:endParaRPr lang="en-GB" dirty="0"/>
          </a:p>
        </p:txBody>
      </p:sp>
    </p:spTree>
    <p:extLst>
      <p:ext uri="{BB962C8B-B14F-4D97-AF65-F5344CB8AC3E}">
        <p14:creationId xmlns:p14="http://schemas.microsoft.com/office/powerpoint/2010/main" val="414581896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C0AD2-0E60-4D82-A6B4-E23B3A30B496}"/>
              </a:ext>
            </a:extLst>
          </p:cNvPr>
          <p:cNvSpPr>
            <a:spLocks noGrp="1"/>
          </p:cNvSpPr>
          <p:nvPr>
            <p:ph type="title"/>
          </p:nvPr>
        </p:nvSpPr>
        <p:spPr/>
        <p:txBody>
          <a:bodyPr/>
          <a:lstStyle/>
          <a:p>
            <a:r>
              <a:rPr lang="en-US" dirty="0" err="1"/>
              <a:t>Goto</a:t>
            </a:r>
            <a:r>
              <a:rPr lang="en-US" dirty="0"/>
              <a:t> operation</a:t>
            </a:r>
            <a:endParaRPr lang="en-GB" dirty="0"/>
          </a:p>
        </p:txBody>
      </p:sp>
      <p:sp>
        <p:nvSpPr>
          <p:cNvPr id="3" name="Content Placeholder 2">
            <a:extLst>
              <a:ext uri="{FF2B5EF4-FFF2-40B4-BE49-F238E27FC236}">
                <a16:creationId xmlns:a16="http://schemas.microsoft.com/office/drawing/2014/main" id="{EDE4E997-E5C9-4458-A301-A5F8783D2543}"/>
              </a:ext>
            </a:extLst>
          </p:cNvPr>
          <p:cNvSpPr>
            <a:spLocks noGrp="1"/>
          </p:cNvSpPr>
          <p:nvPr>
            <p:ph idx="1"/>
          </p:nvPr>
        </p:nvSpPr>
        <p:spPr/>
        <p:txBody>
          <a:bodyPr/>
          <a:lstStyle/>
          <a:p>
            <a:r>
              <a:rPr lang="en-GB" dirty="0"/>
              <a:t>The second useful function is </a:t>
            </a:r>
            <a:r>
              <a:rPr lang="en-GB" dirty="0" err="1"/>
              <a:t>goto</a:t>
            </a:r>
            <a:r>
              <a:rPr lang="en-GB" dirty="0"/>
              <a:t>(I, X) where I is a</a:t>
            </a:r>
            <a:br>
              <a:rPr lang="en-GB" dirty="0"/>
            </a:br>
            <a:r>
              <a:rPr lang="en-GB" dirty="0"/>
              <a:t>set of items and X is a grammar symbol</a:t>
            </a:r>
            <a:br>
              <a:rPr lang="en-GB" dirty="0"/>
            </a:br>
            <a:r>
              <a:rPr lang="en-GB" dirty="0" err="1"/>
              <a:t>Goto</a:t>
            </a:r>
            <a:r>
              <a:rPr lang="en-GB" dirty="0"/>
              <a:t>(I, X)</a:t>
            </a:r>
            <a:br>
              <a:rPr lang="en-GB" dirty="0"/>
            </a:br>
            <a:r>
              <a:rPr lang="en-GB" dirty="0"/>
              <a:t>	J = { }</a:t>
            </a:r>
            <a:br>
              <a:rPr lang="en-GB" dirty="0"/>
            </a:br>
            <a:r>
              <a:rPr lang="en-GB" dirty="0"/>
              <a:t>		for any item [A →α•Xβ, c] in I</a:t>
            </a:r>
            <a:br>
              <a:rPr lang="en-GB" dirty="0"/>
            </a:br>
            <a:r>
              <a:rPr lang="en-GB" dirty="0"/>
              <a:t>			J = J ∪ closure{[A →αX•β, c]}</a:t>
            </a:r>
            <a:br>
              <a:rPr lang="en-GB" dirty="0"/>
            </a:br>
            <a:r>
              <a:rPr lang="en-GB" dirty="0"/>
              <a:t>	return J </a:t>
            </a:r>
            <a:br>
              <a:rPr lang="en-GB" dirty="0"/>
            </a:br>
            <a:endParaRPr lang="en-GB" dirty="0"/>
          </a:p>
        </p:txBody>
      </p:sp>
    </p:spTree>
    <p:extLst>
      <p:ext uri="{BB962C8B-B14F-4D97-AF65-F5344CB8AC3E}">
        <p14:creationId xmlns:p14="http://schemas.microsoft.com/office/powerpoint/2010/main" val="356486180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7963A-6BAB-4CD8-8869-15845ECEA1E5}"/>
              </a:ext>
            </a:extLst>
          </p:cNvPr>
          <p:cNvSpPr>
            <a:spLocks noGrp="1"/>
          </p:cNvSpPr>
          <p:nvPr>
            <p:ph type="title"/>
          </p:nvPr>
        </p:nvSpPr>
        <p:spPr/>
        <p:txBody>
          <a:bodyPr/>
          <a:lstStyle/>
          <a:p>
            <a:r>
              <a:rPr lang="en-US" dirty="0"/>
              <a:t>Go to operation</a:t>
            </a:r>
            <a:endParaRPr lang="en-GB" dirty="0"/>
          </a:p>
        </p:txBody>
      </p:sp>
      <p:sp>
        <p:nvSpPr>
          <p:cNvPr id="3" name="Content Placeholder 2">
            <a:extLst>
              <a:ext uri="{FF2B5EF4-FFF2-40B4-BE49-F238E27FC236}">
                <a16:creationId xmlns:a16="http://schemas.microsoft.com/office/drawing/2014/main" id="{487AE6D8-EEF8-4A94-8C40-1C23ED0BFFDD}"/>
              </a:ext>
            </a:extLst>
          </p:cNvPr>
          <p:cNvSpPr>
            <a:spLocks noGrp="1"/>
          </p:cNvSpPr>
          <p:nvPr>
            <p:ph idx="1"/>
          </p:nvPr>
        </p:nvSpPr>
        <p:spPr/>
        <p:txBody>
          <a:bodyPr/>
          <a:lstStyle/>
          <a:p>
            <a:r>
              <a:rPr lang="en-GB" dirty="0"/>
              <a:t>If I is the set of one item { [L→.*R, =/$]}, then </a:t>
            </a:r>
            <a:r>
              <a:rPr lang="en-GB" dirty="0" err="1"/>
              <a:t>goto</a:t>
            </a:r>
            <a:r>
              <a:rPr lang="en-GB" dirty="0"/>
              <a:t>(I, *) consists of</a:t>
            </a:r>
            <a:br>
              <a:rPr lang="en-GB" dirty="0"/>
            </a:br>
            <a:r>
              <a:rPr lang="en-GB" dirty="0"/>
              <a:t>{</a:t>
            </a:r>
            <a:br>
              <a:rPr lang="en-GB" dirty="0"/>
            </a:br>
            <a:r>
              <a:rPr lang="en-GB" dirty="0"/>
              <a:t>	[L→*.R, =/$],</a:t>
            </a:r>
            <a:br>
              <a:rPr lang="en-GB" dirty="0"/>
            </a:br>
            <a:r>
              <a:rPr lang="en-GB" dirty="0"/>
              <a:t>	[L→.*R, =/$],</a:t>
            </a:r>
            <a:br>
              <a:rPr lang="en-GB" dirty="0"/>
            </a:br>
            <a:r>
              <a:rPr lang="en-GB" dirty="0"/>
              <a:t>	[L→.id, =/$],</a:t>
            </a:r>
            <a:br>
              <a:rPr lang="en-GB" dirty="0"/>
            </a:br>
            <a:r>
              <a:rPr lang="en-GB" dirty="0"/>
              <a:t>	[R→.L, =/$]</a:t>
            </a:r>
            <a:br>
              <a:rPr lang="en-GB" dirty="0"/>
            </a:br>
            <a:r>
              <a:rPr lang="en-GB" dirty="0"/>
              <a:t>} </a:t>
            </a:r>
            <a:br>
              <a:rPr lang="en-GB" dirty="0"/>
            </a:br>
            <a:endParaRPr lang="en-GB" dirty="0"/>
          </a:p>
        </p:txBody>
      </p:sp>
    </p:spTree>
    <p:extLst>
      <p:ext uri="{BB962C8B-B14F-4D97-AF65-F5344CB8AC3E}">
        <p14:creationId xmlns:p14="http://schemas.microsoft.com/office/powerpoint/2010/main" val="173291506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7BCC4-4626-4746-A917-9ECD3EE7B22A}"/>
              </a:ext>
            </a:extLst>
          </p:cNvPr>
          <p:cNvSpPr>
            <a:spLocks noGrp="1"/>
          </p:cNvSpPr>
          <p:nvPr>
            <p:ph type="title"/>
          </p:nvPr>
        </p:nvSpPr>
        <p:spPr/>
        <p:txBody>
          <a:bodyPr/>
          <a:lstStyle/>
          <a:p>
            <a:r>
              <a:rPr lang="en-US" dirty="0"/>
              <a:t>Example</a:t>
            </a:r>
            <a:endParaRPr lang="en-GB" dirty="0"/>
          </a:p>
        </p:txBody>
      </p:sp>
      <p:sp>
        <p:nvSpPr>
          <p:cNvPr id="3" name="Content Placeholder 2">
            <a:extLst>
              <a:ext uri="{FF2B5EF4-FFF2-40B4-BE49-F238E27FC236}">
                <a16:creationId xmlns:a16="http://schemas.microsoft.com/office/drawing/2014/main" id="{300DF2C7-1A62-4504-AEE1-61E2B98EAF31}"/>
              </a:ext>
            </a:extLst>
          </p:cNvPr>
          <p:cNvSpPr>
            <a:spLocks noGrp="1"/>
          </p:cNvSpPr>
          <p:nvPr>
            <p:ph idx="1"/>
          </p:nvPr>
        </p:nvSpPr>
        <p:spPr/>
        <p:txBody>
          <a:bodyPr/>
          <a:lstStyle/>
          <a:p>
            <a:r>
              <a:rPr lang="en-GB" dirty="0"/>
              <a:t>Construct the LR(1) set of items for the following grammar G</a:t>
            </a:r>
            <a:br>
              <a:rPr lang="en-GB" dirty="0"/>
            </a:br>
            <a:r>
              <a:rPr lang="en-GB" dirty="0"/>
              <a:t>0) S' –&gt; S</a:t>
            </a:r>
            <a:br>
              <a:rPr lang="en-GB" dirty="0"/>
            </a:br>
            <a:r>
              <a:rPr lang="en-GB" dirty="0"/>
              <a:t>1) S –&gt; XX</a:t>
            </a:r>
            <a:br>
              <a:rPr lang="en-GB" dirty="0"/>
            </a:br>
            <a:r>
              <a:rPr lang="en-GB" dirty="0"/>
              <a:t>2) X –&gt; </a:t>
            </a:r>
            <a:r>
              <a:rPr lang="en-GB" dirty="0" err="1"/>
              <a:t>aX</a:t>
            </a:r>
            <a:br>
              <a:rPr lang="en-GB" dirty="0"/>
            </a:br>
            <a:r>
              <a:rPr lang="en-GB" dirty="0"/>
              <a:t>3) X –&gt; b </a:t>
            </a:r>
            <a:br>
              <a:rPr lang="en-GB" dirty="0"/>
            </a:br>
            <a:endParaRPr lang="en-GB" dirty="0"/>
          </a:p>
        </p:txBody>
      </p:sp>
      <p:pic>
        <p:nvPicPr>
          <p:cNvPr id="4" name="Picture 3">
            <a:extLst>
              <a:ext uri="{FF2B5EF4-FFF2-40B4-BE49-F238E27FC236}">
                <a16:creationId xmlns:a16="http://schemas.microsoft.com/office/drawing/2014/main" id="{422C4EE5-834F-465C-B67F-588F28CBBC69}"/>
              </a:ext>
            </a:extLst>
          </p:cNvPr>
          <p:cNvPicPr>
            <a:picLocks noChangeAspect="1"/>
          </p:cNvPicPr>
          <p:nvPr/>
        </p:nvPicPr>
        <p:blipFill>
          <a:blip r:embed="rId2"/>
          <a:stretch>
            <a:fillRect/>
          </a:stretch>
        </p:blipFill>
        <p:spPr>
          <a:xfrm>
            <a:off x="3086100" y="2290683"/>
            <a:ext cx="6773862" cy="4270296"/>
          </a:xfrm>
          <a:prstGeom prst="rect">
            <a:avLst/>
          </a:prstGeom>
        </p:spPr>
      </p:pic>
    </p:spTree>
    <p:extLst>
      <p:ext uri="{BB962C8B-B14F-4D97-AF65-F5344CB8AC3E}">
        <p14:creationId xmlns:p14="http://schemas.microsoft.com/office/powerpoint/2010/main" val="75850789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69CC8-2203-4655-BD03-76202B14CDE7}"/>
              </a:ext>
            </a:extLst>
          </p:cNvPr>
          <p:cNvSpPr>
            <a:spLocks noGrp="1"/>
          </p:cNvSpPr>
          <p:nvPr>
            <p:ph type="title"/>
          </p:nvPr>
        </p:nvSpPr>
        <p:spPr/>
        <p:txBody>
          <a:bodyPr/>
          <a:lstStyle/>
          <a:p>
            <a:r>
              <a:rPr lang="en-US" dirty="0"/>
              <a:t>LR(1) table construction</a:t>
            </a:r>
            <a:endParaRPr lang="en-GB" dirty="0"/>
          </a:p>
        </p:txBody>
      </p:sp>
      <p:sp>
        <p:nvSpPr>
          <p:cNvPr id="3" name="Content Placeholder 2">
            <a:extLst>
              <a:ext uri="{FF2B5EF4-FFF2-40B4-BE49-F238E27FC236}">
                <a16:creationId xmlns:a16="http://schemas.microsoft.com/office/drawing/2014/main" id="{5C2159D8-F463-4C47-9A6A-095582E33696}"/>
              </a:ext>
            </a:extLst>
          </p:cNvPr>
          <p:cNvSpPr>
            <a:spLocks noGrp="1"/>
          </p:cNvSpPr>
          <p:nvPr>
            <p:ph idx="1"/>
          </p:nvPr>
        </p:nvSpPr>
        <p:spPr/>
        <p:txBody>
          <a:bodyPr>
            <a:normAutofit fontScale="92500" lnSpcReduction="10000"/>
          </a:bodyPr>
          <a:lstStyle/>
          <a:p>
            <a:r>
              <a:rPr lang="en-GB" dirty="0"/>
              <a:t>To fill in the entries in the action and </a:t>
            </a:r>
            <a:r>
              <a:rPr lang="en-GB" dirty="0" err="1"/>
              <a:t>goto</a:t>
            </a:r>
            <a:r>
              <a:rPr lang="en-GB" dirty="0"/>
              <a:t> tables, we use a similar algorithm as we did</a:t>
            </a:r>
          </a:p>
          <a:p>
            <a:r>
              <a:rPr lang="en-GB" dirty="0"/>
              <a:t>for SLR(1), but instead of assigning reduce actions using the follow set, we use the specific lookaheads.</a:t>
            </a:r>
          </a:p>
          <a:p>
            <a:pPr lvl="1"/>
            <a:r>
              <a:rPr lang="en-GB" dirty="0"/>
              <a:t>If state </a:t>
            </a:r>
            <a:r>
              <a:rPr lang="en-GB" dirty="0" err="1"/>
              <a:t>i</a:t>
            </a:r>
            <a:r>
              <a:rPr lang="en-GB" dirty="0"/>
              <a:t> contains S‟→ S.</a:t>
            </a:r>
          </a:p>
          <a:p>
            <a:pPr lvl="2"/>
            <a:r>
              <a:rPr lang="en-GB" dirty="0"/>
              <a:t>Then table[</a:t>
            </a:r>
            <a:r>
              <a:rPr lang="en-GB" dirty="0" err="1"/>
              <a:t>i</a:t>
            </a:r>
            <a:r>
              <a:rPr lang="en-GB" dirty="0"/>
              <a:t>,$] = accept</a:t>
            </a:r>
          </a:p>
          <a:p>
            <a:pPr lvl="1"/>
            <a:r>
              <a:rPr lang="en-GB" dirty="0"/>
              <a:t>If state </a:t>
            </a:r>
            <a:r>
              <a:rPr lang="en-GB" dirty="0" err="1"/>
              <a:t>i</a:t>
            </a:r>
            <a:r>
              <a:rPr lang="en-GB" dirty="0"/>
              <a:t> contains rule k: [X →Y., a]</a:t>
            </a:r>
          </a:p>
          <a:p>
            <a:pPr lvl="2"/>
            <a:r>
              <a:rPr lang="en-GB" dirty="0"/>
              <a:t>Then table[</a:t>
            </a:r>
            <a:r>
              <a:rPr lang="en-GB" dirty="0" err="1"/>
              <a:t>i,a</a:t>
            </a:r>
            <a:r>
              <a:rPr lang="en-GB" dirty="0"/>
              <a:t>] = </a:t>
            </a:r>
            <a:r>
              <a:rPr lang="en-GB" dirty="0" err="1"/>
              <a:t>rk</a:t>
            </a:r>
            <a:endParaRPr lang="en-GB" dirty="0"/>
          </a:p>
          <a:p>
            <a:pPr lvl="1"/>
            <a:r>
              <a:rPr lang="en-GB" dirty="0"/>
              <a:t>For </a:t>
            </a:r>
            <a:r>
              <a:rPr lang="en-GB" dirty="0" err="1"/>
              <a:t>goto</a:t>
            </a:r>
            <a:r>
              <a:rPr lang="en-GB" dirty="0"/>
              <a:t>(Ii, T) = </a:t>
            </a:r>
            <a:r>
              <a:rPr lang="en-GB" dirty="0" err="1"/>
              <a:t>Ij</a:t>
            </a:r>
            <a:r>
              <a:rPr lang="en-GB" dirty="0"/>
              <a:t> OR Transition from </a:t>
            </a:r>
            <a:r>
              <a:rPr lang="en-GB" dirty="0" err="1"/>
              <a:t>i</a:t>
            </a:r>
            <a:r>
              <a:rPr lang="en-GB" dirty="0"/>
              <a:t> to j marked with T(terminal)</a:t>
            </a:r>
          </a:p>
          <a:p>
            <a:pPr lvl="2"/>
            <a:r>
              <a:rPr lang="en-GB" dirty="0"/>
              <a:t>Then table[</a:t>
            </a:r>
            <a:r>
              <a:rPr lang="en-GB" dirty="0" err="1"/>
              <a:t>i,T</a:t>
            </a:r>
            <a:r>
              <a:rPr lang="en-GB" dirty="0"/>
              <a:t>] = </a:t>
            </a:r>
            <a:r>
              <a:rPr lang="en-GB" dirty="0" err="1"/>
              <a:t>sj</a:t>
            </a:r>
            <a:endParaRPr lang="en-GB" dirty="0"/>
          </a:p>
          <a:p>
            <a:pPr lvl="1"/>
            <a:r>
              <a:rPr lang="en-GB" dirty="0"/>
              <a:t>For </a:t>
            </a:r>
            <a:r>
              <a:rPr lang="en-GB" dirty="0" err="1"/>
              <a:t>goto</a:t>
            </a:r>
            <a:r>
              <a:rPr lang="en-GB" dirty="0"/>
              <a:t>(Ii, X) = </a:t>
            </a:r>
            <a:r>
              <a:rPr lang="en-GB" dirty="0" err="1"/>
              <a:t>Ij</a:t>
            </a:r>
            <a:r>
              <a:rPr lang="en-GB" dirty="0"/>
              <a:t> OR Transition from </a:t>
            </a:r>
            <a:r>
              <a:rPr lang="en-GB" dirty="0" err="1"/>
              <a:t>i</a:t>
            </a:r>
            <a:r>
              <a:rPr lang="en-GB" dirty="0"/>
              <a:t> to j marked with X(nonterminal)</a:t>
            </a:r>
          </a:p>
          <a:p>
            <a:pPr lvl="2"/>
            <a:r>
              <a:rPr lang="en-GB" dirty="0"/>
              <a:t>Then table[</a:t>
            </a:r>
            <a:r>
              <a:rPr lang="en-GB" dirty="0" err="1"/>
              <a:t>i,X</a:t>
            </a:r>
            <a:r>
              <a:rPr lang="en-GB" dirty="0"/>
              <a:t>] = j </a:t>
            </a:r>
            <a:br>
              <a:rPr lang="en-GB" dirty="0"/>
            </a:br>
            <a:endParaRPr lang="en-GB" dirty="0"/>
          </a:p>
        </p:txBody>
      </p:sp>
    </p:spTree>
    <p:extLst>
      <p:ext uri="{BB962C8B-B14F-4D97-AF65-F5344CB8AC3E}">
        <p14:creationId xmlns:p14="http://schemas.microsoft.com/office/powerpoint/2010/main" val="406457503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4BDAE-C041-48AC-AF1E-C1A196325E48}"/>
              </a:ext>
            </a:extLst>
          </p:cNvPr>
          <p:cNvSpPr>
            <a:spLocks noGrp="1"/>
          </p:cNvSpPr>
          <p:nvPr>
            <p:ph type="title"/>
          </p:nvPr>
        </p:nvSpPr>
        <p:spPr/>
        <p:txBody>
          <a:bodyPr/>
          <a:lstStyle/>
          <a:p>
            <a:r>
              <a:rPr lang="en-US" dirty="0"/>
              <a:t>LR(1) parsing table</a:t>
            </a:r>
            <a:endParaRPr lang="en-GB" dirty="0"/>
          </a:p>
        </p:txBody>
      </p:sp>
      <p:pic>
        <p:nvPicPr>
          <p:cNvPr id="4" name="Content Placeholder 3">
            <a:extLst>
              <a:ext uri="{FF2B5EF4-FFF2-40B4-BE49-F238E27FC236}">
                <a16:creationId xmlns:a16="http://schemas.microsoft.com/office/drawing/2014/main" id="{CE13A9AA-7B45-4A8C-B5AE-E8B0CA3DFB40}"/>
              </a:ext>
            </a:extLst>
          </p:cNvPr>
          <p:cNvPicPr>
            <a:picLocks noGrp="1" noChangeAspect="1"/>
          </p:cNvPicPr>
          <p:nvPr>
            <p:ph idx="1"/>
          </p:nvPr>
        </p:nvPicPr>
        <p:blipFill>
          <a:blip r:embed="rId2"/>
          <a:stretch>
            <a:fillRect/>
          </a:stretch>
        </p:blipFill>
        <p:spPr>
          <a:xfrm>
            <a:off x="2205037" y="1886744"/>
            <a:ext cx="7781925" cy="4229100"/>
          </a:xfrm>
          <a:prstGeom prst="rect">
            <a:avLst/>
          </a:prstGeom>
        </p:spPr>
      </p:pic>
    </p:spTree>
    <p:extLst>
      <p:ext uri="{BB962C8B-B14F-4D97-AF65-F5344CB8AC3E}">
        <p14:creationId xmlns:p14="http://schemas.microsoft.com/office/powerpoint/2010/main" val="331433494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B1335-71DE-43C8-A56A-7C89EE2E201C}"/>
              </a:ext>
            </a:extLst>
          </p:cNvPr>
          <p:cNvSpPr>
            <a:spLocks noGrp="1"/>
          </p:cNvSpPr>
          <p:nvPr>
            <p:ph type="title"/>
          </p:nvPr>
        </p:nvSpPr>
        <p:spPr/>
        <p:txBody>
          <a:bodyPr/>
          <a:lstStyle/>
          <a:p>
            <a:r>
              <a:rPr lang="en-US" dirty="0"/>
              <a:t>LALR(1)</a:t>
            </a:r>
            <a:endParaRPr lang="en-GB" dirty="0"/>
          </a:p>
        </p:txBody>
      </p:sp>
      <p:sp>
        <p:nvSpPr>
          <p:cNvPr id="3" name="Content Placeholder 2">
            <a:extLst>
              <a:ext uri="{FF2B5EF4-FFF2-40B4-BE49-F238E27FC236}">
                <a16:creationId xmlns:a16="http://schemas.microsoft.com/office/drawing/2014/main" id="{D07ACD91-1BD9-4866-9CB9-8B669C4D9748}"/>
              </a:ext>
            </a:extLst>
          </p:cNvPr>
          <p:cNvSpPr>
            <a:spLocks noGrp="1"/>
          </p:cNvSpPr>
          <p:nvPr>
            <p:ph idx="1"/>
          </p:nvPr>
        </p:nvSpPr>
        <p:spPr/>
        <p:txBody>
          <a:bodyPr/>
          <a:lstStyle/>
          <a:p>
            <a:r>
              <a:rPr lang="en-US" dirty="0"/>
              <a:t>Reading assignment</a:t>
            </a:r>
            <a:endParaRPr lang="en-GB" dirty="0"/>
          </a:p>
        </p:txBody>
      </p:sp>
    </p:spTree>
    <p:extLst>
      <p:ext uri="{BB962C8B-B14F-4D97-AF65-F5344CB8AC3E}">
        <p14:creationId xmlns:p14="http://schemas.microsoft.com/office/powerpoint/2010/main" val="39057894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1004</TotalTime>
  <Words>4546</Words>
  <Application>Microsoft Office PowerPoint</Application>
  <PresentationFormat>Widescreen</PresentationFormat>
  <Paragraphs>914</Paragraphs>
  <Slides>96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96</vt:i4>
      </vt:variant>
    </vt:vector>
  </HeadingPairs>
  <TitlesOfParts>
    <vt:vector size="102" baseType="lpstr">
      <vt:lpstr>Arial</vt:lpstr>
      <vt:lpstr>Calibri</vt:lpstr>
      <vt:lpstr>Calibri Light</vt:lpstr>
      <vt:lpstr>Times New Roman</vt:lpstr>
      <vt:lpstr>Tw Cen MT</vt:lpstr>
      <vt:lpstr>Office Theme</vt:lpstr>
      <vt:lpstr>Compilers</vt:lpstr>
      <vt:lpstr>Parser</vt:lpstr>
      <vt:lpstr>Context Free Grammar </vt:lpstr>
      <vt:lpstr>Context Free Grammar </vt:lpstr>
      <vt:lpstr>Context Free Grammar </vt:lpstr>
      <vt:lpstr>Grammar</vt:lpstr>
      <vt:lpstr>Example</vt:lpstr>
      <vt:lpstr>How to parse</vt:lpstr>
      <vt:lpstr>Derivation</vt:lpstr>
      <vt:lpstr>Example</vt:lpstr>
      <vt:lpstr>Parse Tree</vt:lpstr>
      <vt:lpstr>Ambiguity Introduction</vt:lpstr>
      <vt:lpstr>Ambiguity</vt:lpstr>
      <vt:lpstr>Example</vt:lpstr>
      <vt:lpstr>Solution</vt:lpstr>
      <vt:lpstr>Example</vt:lpstr>
      <vt:lpstr>Solution</vt:lpstr>
      <vt:lpstr>Example</vt:lpstr>
      <vt:lpstr>Example</vt:lpstr>
      <vt:lpstr>Solution</vt:lpstr>
      <vt:lpstr>Example</vt:lpstr>
      <vt:lpstr>Solution</vt:lpstr>
      <vt:lpstr>Left recursion</vt:lpstr>
      <vt:lpstr>Left Factoring</vt:lpstr>
      <vt:lpstr>First set</vt:lpstr>
      <vt:lpstr>Follow set</vt:lpstr>
      <vt:lpstr>Example</vt:lpstr>
      <vt:lpstr>Types of Parsing</vt:lpstr>
      <vt:lpstr>Types of Top-down parsing</vt:lpstr>
      <vt:lpstr>Recursive descent parsing</vt:lpstr>
      <vt:lpstr>Example</vt:lpstr>
      <vt:lpstr>Recursive descent parsing</vt:lpstr>
      <vt:lpstr>Recursive descent parsing</vt:lpstr>
      <vt:lpstr>Recursive descent parsing</vt:lpstr>
      <vt:lpstr>Recursive descent parsing</vt:lpstr>
      <vt:lpstr>Implementation of recursive decent parsing</vt:lpstr>
      <vt:lpstr>Example</vt:lpstr>
      <vt:lpstr>Predictive parsers</vt:lpstr>
      <vt:lpstr>LL(1)</vt:lpstr>
      <vt:lpstr>LL(1) parsing table</vt:lpstr>
      <vt:lpstr>example</vt:lpstr>
      <vt:lpstr>LL(1) parsing tables errors</vt:lpstr>
      <vt:lpstr>LL(1) parsing example</vt:lpstr>
      <vt:lpstr>example</vt:lpstr>
      <vt:lpstr>Error Handling</vt:lpstr>
      <vt:lpstr>Syntax Error handling</vt:lpstr>
      <vt:lpstr>Error recovery strategies</vt:lpstr>
      <vt:lpstr>Panic mode</vt:lpstr>
      <vt:lpstr>Error productions</vt:lpstr>
      <vt:lpstr>Local and global correction</vt:lpstr>
      <vt:lpstr>Error recovery development</vt:lpstr>
      <vt:lpstr>Bottom up parsing</vt:lpstr>
      <vt:lpstr>Bottom-up parsing</vt:lpstr>
      <vt:lpstr>PowerPoint Presentation</vt:lpstr>
      <vt:lpstr>Operator precedence parsing</vt:lpstr>
      <vt:lpstr>Example</vt:lpstr>
      <vt:lpstr>Handle pruning</vt:lpstr>
      <vt:lpstr>Shift reduce parsing</vt:lpstr>
      <vt:lpstr>Cont.</vt:lpstr>
      <vt:lpstr>Example</vt:lpstr>
      <vt:lpstr>LR parser</vt:lpstr>
      <vt:lpstr>Components of LR parser</vt:lpstr>
      <vt:lpstr>LR parsing algorithm</vt:lpstr>
      <vt:lpstr>LR parsing algorithm</vt:lpstr>
      <vt:lpstr>LR parsing table</vt:lpstr>
      <vt:lpstr>Parsing table</vt:lpstr>
      <vt:lpstr>Parsing example</vt:lpstr>
      <vt:lpstr>Exercise </vt:lpstr>
      <vt:lpstr>Types of LR Parsers</vt:lpstr>
      <vt:lpstr>LR parser types</vt:lpstr>
      <vt:lpstr>LR (0) parsing table construction</vt:lpstr>
      <vt:lpstr>Item</vt:lpstr>
      <vt:lpstr>Item set</vt:lpstr>
      <vt:lpstr>Augmented grammar</vt:lpstr>
      <vt:lpstr>The closure operatoion</vt:lpstr>
      <vt:lpstr>The goto operation</vt:lpstr>
      <vt:lpstr>LR(0) table construction</vt:lpstr>
      <vt:lpstr>Example</vt:lpstr>
      <vt:lpstr>Answer</vt:lpstr>
      <vt:lpstr>The LR (0) parsing table</vt:lpstr>
      <vt:lpstr>SLR (1) parsing table generation</vt:lpstr>
      <vt:lpstr>SLR(1) table construction</vt:lpstr>
      <vt:lpstr>Example</vt:lpstr>
      <vt:lpstr>Answer</vt:lpstr>
      <vt:lpstr>Answer continued</vt:lpstr>
      <vt:lpstr>LR (1)</vt:lpstr>
      <vt:lpstr>LR(1) items</vt:lpstr>
      <vt:lpstr>LR(1) items</vt:lpstr>
      <vt:lpstr>LR(1) closure operation</vt:lpstr>
      <vt:lpstr>Closure operation</vt:lpstr>
      <vt:lpstr>Goto operation</vt:lpstr>
      <vt:lpstr>Go to operation</vt:lpstr>
      <vt:lpstr>Example</vt:lpstr>
      <vt:lpstr>LR(1) table construction</vt:lpstr>
      <vt:lpstr>LR(1) parsing table</vt:lpstr>
      <vt:lpstr>LALR(1)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Compilers</dc:title>
  <dc:creator>Melaeke</dc:creator>
  <cp:lastModifiedBy>Melaeke</cp:lastModifiedBy>
  <cp:revision>135</cp:revision>
  <dcterms:created xsi:type="dcterms:W3CDTF">2018-10-25T08:17:00Z</dcterms:created>
  <dcterms:modified xsi:type="dcterms:W3CDTF">2020-05-04T01:10:58Z</dcterms:modified>
</cp:coreProperties>
</file>