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Medium"/>
      <p:regular r:id="rId27"/>
      <p:bold r:id="rId28"/>
      <p:italic r:id="rId29"/>
      <p:boldItalic r:id="rId30"/>
    </p:embeddedFont>
    <p:embeddedFont>
      <p:font typeface="Roboto"/>
      <p:regular r:id="rId31"/>
      <p:bold r:id="rId32"/>
      <p:italic r:id="rId33"/>
      <p:boldItalic r:id="rId34"/>
    </p:embeddedFont>
    <p:embeddedFont>
      <p:font typeface="Garamond"/>
      <p:regular r:id="rId35"/>
      <p:bold r:id="rId36"/>
      <p:italic r:id="rId37"/>
      <p:boldItalic r:id="rId38"/>
    </p:embeddedFont>
    <p:embeddedFont>
      <p:font typeface="Lato Black"/>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lac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Garamond-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Garamond-italic.fntdata"/><Relationship Id="rId14" Type="http://schemas.openxmlformats.org/officeDocument/2006/relationships/slide" Target="slides/slide9.xml"/><Relationship Id="rId36" Type="http://schemas.openxmlformats.org/officeDocument/2006/relationships/font" Target="fonts/Garamond-bold.fntdata"/><Relationship Id="rId17" Type="http://schemas.openxmlformats.org/officeDocument/2006/relationships/slide" Target="slides/slide12.xml"/><Relationship Id="rId39" Type="http://schemas.openxmlformats.org/officeDocument/2006/relationships/font" Target="fonts/LatoBlack-bold.fntdata"/><Relationship Id="rId16" Type="http://schemas.openxmlformats.org/officeDocument/2006/relationships/slide" Target="slides/slide11.xml"/><Relationship Id="rId38" Type="http://schemas.openxmlformats.org/officeDocument/2006/relationships/font" Target="fonts/Garamon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bf2711fe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bf2711fe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f2711fe4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bf2711fe4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f2711fe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bf2711fe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bf2711fe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bf2711fe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bf2711fe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bf2711fe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bf2711fe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bf2711fe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bf2711fe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bf2711fe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bf2711fe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bf2711fe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bf2711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bf2711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bf2711f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bf2711f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bf2711f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bf2711f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bf2711f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bf2711f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bf2711f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bf2711f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bf2711fe4_0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bbf2711fe4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bf2711fe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bf2711fe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bf2711fe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bf2711fe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bf2711fe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bf2711fe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f2711fe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f2711fe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f2711fe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f2711fe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bf2711fe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bf2711fe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linkedin.com/in/yonas-ashagrie-b3626925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311700" y="445025"/>
            <a:ext cx="4449700" cy="3950775"/>
          </a:xfrm>
          <a:prstGeom prst="rect">
            <a:avLst/>
          </a:prstGeom>
          <a:noFill/>
          <a:ln>
            <a:noFill/>
          </a:ln>
        </p:spPr>
      </p:pic>
      <p:sp>
        <p:nvSpPr>
          <p:cNvPr id="123" name="Google Shape;123;p22"/>
          <p:cNvSpPr txBox="1"/>
          <p:nvPr/>
        </p:nvSpPr>
        <p:spPr>
          <a:xfrm>
            <a:off x="3585750" y="4599750"/>
            <a:ext cx="3277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03</a:t>
            </a:r>
            <a:endParaRPr sz="1800">
              <a:solidFill>
                <a:schemeClr val="dk2"/>
              </a:solidFill>
              <a:latin typeface="Source Sans Pro"/>
              <a:ea typeface="Source Sans Pro"/>
              <a:cs typeface="Source Sans Pro"/>
              <a:sym typeface="Source Sans Pro"/>
            </a:endParaRPr>
          </a:p>
        </p:txBody>
      </p:sp>
      <p:sp>
        <p:nvSpPr>
          <p:cNvPr id="124" name="Google Shape;124;p22"/>
          <p:cNvSpPr txBox="1"/>
          <p:nvPr/>
        </p:nvSpPr>
        <p:spPr>
          <a:xfrm>
            <a:off x="4805500" y="470275"/>
            <a:ext cx="40269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1111"/>
                </a:solidFill>
                <a:highlight>
                  <a:srgbClr val="F7F7F7"/>
                </a:highlight>
                <a:latin typeface="Roboto Medium"/>
                <a:ea typeface="Roboto Medium"/>
                <a:cs typeface="Roboto Medium"/>
                <a:sym typeface="Roboto Medium"/>
              </a:rPr>
              <a:t>This graph is a boxplot that shows the distribution of salaries for individuals with different degrees: B.Tech/B.E., MCA, M.Tech/M.E., and M.Sc. (Tech.).</a:t>
            </a:r>
            <a:endParaRPr>
              <a:solidFill>
                <a:srgbClr val="111111"/>
              </a:solidFill>
              <a:highlight>
                <a:srgbClr val="F7F7F7"/>
              </a:highlight>
              <a:latin typeface="Roboto Medium"/>
              <a:ea typeface="Roboto Medium"/>
              <a:cs typeface="Roboto Medium"/>
              <a:sym typeface="Roboto Medium"/>
            </a:endParaRPr>
          </a:p>
          <a:p>
            <a:pPr indent="0" lvl="0" marL="0" rtl="0" algn="l">
              <a:spcBef>
                <a:spcPts val="0"/>
              </a:spcBef>
              <a:spcAft>
                <a:spcPts val="0"/>
              </a:spcAft>
              <a:buNone/>
            </a:pPr>
            <a:r>
              <a:rPr lang="en">
                <a:solidFill>
                  <a:srgbClr val="111111"/>
                </a:solidFill>
                <a:highlight>
                  <a:srgbClr val="F7F7F7"/>
                </a:highlight>
                <a:latin typeface="Roboto Medium"/>
                <a:ea typeface="Roboto Medium"/>
                <a:cs typeface="Roboto Medium"/>
                <a:sym typeface="Roboto Medium"/>
              </a:rPr>
              <a:t>The graph has four categories on the x-axis, representing the degree of the individual. The y-axis shows the salary in rupees. Each category has a colored box that indicates the interquartile range (IQR) of the salaries, which is the difference between the 25th and 75th percentiles. The black line inside the box is the median salary, which is the middle value of the data. The whiskers extend from the box to the minimum and maximum values, excluding the outliers. </a:t>
            </a:r>
            <a:endParaRPr>
              <a:solidFill>
                <a:srgbClr val="111111"/>
              </a:solidFill>
              <a:highlight>
                <a:srgbClr val="F7F7F7"/>
              </a:highlight>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2163"/>
              <a:buFont typeface="Arial"/>
              <a:buNone/>
            </a:pPr>
            <a:r>
              <a:rPr b="1" lang="en" sz="1524">
                <a:solidFill>
                  <a:srgbClr val="0D0D0D"/>
                </a:solidFill>
                <a:highlight>
                  <a:srgbClr val="FFFFFF"/>
                </a:highlight>
                <a:latin typeface="Roboto"/>
                <a:ea typeface="Roboto"/>
                <a:cs typeface="Roboto"/>
                <a:sym typeface="Roboto"/>
              </a:rPr>
              <a:t>The analysis highlights several key points:</a:t>
            </a:r>
            <a:endParaRPr b="1" sz="1524">
              <a:solidFill>
                <a:srgbClr val="0D0D0D"/>
              </a:solidFill>
              <a:highlight>
                <a:srgbClr val="FFFFFF"/>
              </a:highlight>
              <a:latin typeface="Roboto"/>
              <a:ea typeface="Roboto"/>
              <a:cs typeface="Roboto"/>
              <a:sym typeface="Roboto"/>
            </a:endParaRPr>
          </a:p>
          <a:p>
            <a:pPr indent="-299085" lvl="0" marL="457200" rtl="0" algn="l">
              <a:spcBef>
                <a:spcPts val="150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Majority of fresh graduates in Computer Science Engineering earn around 300,000 INR annually.</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Candidates generally perform well academically, with strong scores in 10th and 12th grades.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Proficiency in English, Logical, Quantitative, and Computer Programming skills is notable among candidates.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Diversity in personality traits is observed.</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Electronics and Communication Engineering is a popular specialization.</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Trends include active skills development, disparity in career advancement, Bangalore as a significant job center, gender gap, and preference for B.Tech/B.E degrees.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Salary differences exist based on education level, with M.Tech/M.E graduates earning higher median salaries.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Females tend to have higher GPAs but are outnumbered by males in all degree fields, especially in Mechanical Engineering.</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Positive correlation exists between Logical and Computer Programming scores, indicating potential salary increase with GPA.</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Average salaries align with expectations mentioned in media reports.</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Specialization preferences show a gender gap, with Electronics &amp; Communication Engineering being the most preferred among both genders.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15000"/>
              </a:lnSpc>
              <a:spcBef>
                <a:spcPts val="0"/>
              </a:spcBef>
              <a:spcAft>
                <a:spcPts val="0"/>
              </a:spcAft>
              <a:buClr>
                <a:schemeClr val="dk1"/>
              </a:buClr>
              <a:buSzPct val="55000"/>
              <a:buFont typeface="Arial"/>
              <a:buNone/>
            </a:pPr>
            <a:r>
              <a:rPr b="1" lang="en" sz="2000">
                <a:solidFill>
                  <a:schemeClr val="dk1"/>
                </a:solidFill>
                <a:latin typeface="Calibri"/>
                <a:ea typeface="Calibri"/>
                <a:cs typeface="Calibri"/>
                <a:sym typeface="Calibri"/>
              </a:rPr>
              <a:t>Research Questions</a:t>
            </a:r>
            <a:endParaRPr b="1" sz="2000">
              <a:solidFill>
                <a:schemeClr val="dk1"/>
              </a:solidFill>
              <a:latin typeface="Calibri"/>
              <a:ea typeface="Calibri"/>
              <a:cs typeface="Calibri"/>
              <a:sym typeface="Calibri"/>
            </a:endParaRPr>
          </a:p>
          <a:p>
            <a:pPr indent="-282733" lvl="0" marL="457200" rtl="0" algn="just">
              <a:lnSpc>
                <a:spcPct val="115000"/>
              </a:lnSpc>
              <a:spcBef>
                <a:spcPts val="0"/>
              </a:spcBef>
              <a:spcAft>
                <a:spcPts val="0"/>
              </a:spcAft>
              <a:buClr>
                <a:schemeClr val="dk1"/>
              </a:buClr>
              <a:buSzPct val="100000"/>
              <a:buChar char="●"/>
            </a:pPr>
            <a:r>
              <a:rPr lang="en" sz="1100">
                <a:solidFill>
                  <a:schemeClr val="dk1"/>
                </a:solidFill>
              </a:rPr>
              <a:t>Times of India article dated Jan 18, 2019 states that “</a:t>
            </a:r>
            <a:r>
              <a:rPr i="1" lang="en" sz="1100">
                <a:solidFill>
                  <a:schemeClr val="dk1"/>
                </a:solidFill>
              </a:rPr>
              <a:t>After doing your Computer Science Engineering if you take up jobs as a Programming Analyst, Software Engineer, Hardware Engineer and Associate Engineer you can earn up to 2.5-3 lakhs as a fresh graduate.</a:t>
            </a:r>
            <a:r>
              <a:rPr lang="en" sz="1100">
                <a:solidFill>
                  <a:schemeClr val="dk1"/>
                </a:solidFill>
              </a:rPr>
              <a:t>” Test this claim with the data given to you.</a:t>
            </a:r>
            <a:endParaRPr sz="1100">
              <a:solidFill>
                <a:schemeClr val="dk1"/>
              </a:solidFill>
            </a:endParaRPr>
          </a:p>
          <a:p>
            <a:pPr indent="0" lvl="0" marL="457200" rtl="0" algn="just">
              <a:lnSpc>
                <a:spcPct val="115000"/>
              </a:lnSpc>
              <a:spcBef>
                <a:spcPts val="0"/>
              </a:spcBef>
              <a:spcAft>
                <a:spcPts val="0"/>
              </a:spcAft>
              <a:buNone/>
            </a:pPr>
            <a:r>
              <a:rPr b="1" lang="en" sz="1400">
                <a:solidFill>
                  <a:schemeClr val="dk1"/>
                </a:solidFill>
              </a:rPr>
              <a:t>Conclusion:</a:t>
            </a:r>
            <a:endParaRPr b="1" sz="1400">
              <a:solidFill>
                <a:schemeClr val="dk1"/>
              </a:solidFill>
              <a:latin typeface="Roboto"/>
              <a:ea typeface="Roboto"/>
              <a:cs typeface="Roboto"/>
              <a:sym typeface="Roboto"/>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As per the inspection of my data, the expectations of salary through the Times of India provided are justified,</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since average salaries for fresh graduates to hold the specified job roles are very near to the lower bound of salaries.</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It is pretty clear though that there's a variation of a lot in the pay that some graduates are getting;</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rPr lang="en" sz="1050">
                <a:solidFill>
                  <a:schemeClr val="dk1"/>
                </a:solidFill>
                <a:highlight>
                  <a:schemeClr val="lt1"/>
                </a:highlight>
                <a:latin typeface="Roboto Medium"/>
                <a:ea typeface="Roboto Medium"/>
                <a:cs typeface="Roboto Medium"/>
                <a:sym typeface="Roboto Medium"/>
              </a:rPr>
              <a:t> some do receive way above the range the article had quoted and some way lower.</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135714"/>
              </a:lnSpc>
              <a:spcBef>
                <a:spcPts val="0"/>
              </a:spcBef>
              <a:spcAft>
                <a:spcPts val="0"/>
              </a:spcAft>
              <a:buNone/>
            </a:pPr>
            <a:r>
              <a:t/>
            </a:r>
            <a:endParaRPr sz="1050">
              <a:solidFill>
                <a:schemeClr val="dk1"/>
              </a:solidFill>
              <a:highlight>
                <a:schemeClr val="lt1"/>
              </a:highlight>
              <a:latin typeface="Roboto Medium"/>
              <a:ea typeface="Roboto Medium"/>
              <a:cs typeface="Roboto Medium"/>
              <a:sym typeface="Roboto Medium"/>
            </a:endParaRPr>
          </a:p>
          <a:p>
            <a:pPr indent="-282733" lvl="0" marL="457200" rtl="0" algn="just">
              <a:lnSpc>
                <a:spcPct val="115000"/>
              </a:lnSpc>
              <a:spcBef>
                <a:spcPts val="0"/>
              </a:spcBef>
              <a:spcAft>
                <a:spcPts val="0"/>
              </a:spcAft>
              <a:buClr>
                <a:schemeClr val="dk1"/>
              </a:buClr>
              <a:buSzPct val="100000"/>
              <a:buChar char="●"/>
            </a:pPr>
            <a:r>
              <a:rPr lang="en" sz="1100">
                <a:solidFill>
                  <a:schemeClr val="dk1"/>
                </a:solidFill>
              </a:rPr>
              <a:t>Is there a relationship between gender and specialization? (i.e. Does the preference of Specialisation depend on the Gender?)</a:t>
            </a:r>
            <a:endParaRPr sz="1100">
              <a:solidFill>
                <a:schemeClr val="dk1"/>
              </a:solidFill>
            </a:endParaRPr>
          </a:p>
          <a:p>
            <a:pPr indent="0" lvl="0" marL="457200" rtl="0" algn="l">
              <a:lnSpc>
                <a:spcPct val="90000"/>
              </a:lnSpc>
              <a:spcBef>
                <a:spcPts val="1000"/>
              </a:spcBef>
              <a:spcAft>
                <a:spcPts val="0"/>
              </a:spcAft>
              <a:buNone/>
            </a:pPr>
            <a:r>
              <a:rPr b="1" lang="en" sz="1400">
                <a:solidFill>
                  <a:schemeClr val="dk1"/>
                </a:solidFill>
                <a:latin typeface="Roboto"/>
                <a:ea typeface="Roboto"/>
                <a:cs typeface="Roboto"/>
                <a:sym typeface="Roboto"/>
              </a:rPr>
              <a:t>Conclusion</a:t>
            </a:r>
            <a:endParaRPr b="1" sz="1400">
              <a:solidFill>
                <a:schemeClr val="dk1"/>
              </a:solidFill>
              <a:latin typeface="Roboto"/>
              <a:ea typeface="Roboto"/>
              <a:cs typeface="Roboto"/>
              <a:sym typeface="Roboto"/>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All specializations mentioned above are more in demand with males than with females.</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Electronics &amp; Communication Engineering is the specialization preferred the most among males as well as females,</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followed by Computer Science &amp; Engineering and Information Technology.</a:t>
            </a:r>
            <a:endParaRPr sz="1050">
              <a:solidFill>
                <a:schemeClr val="dk1"/>
              </a:solidFill>
              <a:highlight>
                <a:schemeClr val="lt1"/>
              </a:highlight>
              <a:latin typeface="Roboto Medium"/>
              <a:ea typeface="Roboto Medium"/>
              <a:cs typeface="Roboto Medium"/>
              <a:sym typeface="Roboto Medium"/>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Roboto Medium"/>
                <a:ea typeface="Roboto Medium"/>
                <a:cs typeface="Roboto Medium"/>
                <a:sym typeface="Roboto Medium"/>
              </a:rPr>
              <a:t>                  Mechanical engineering has the largest gender gap, with males outnumbering females by more than 10 times.</a:t>
            </a:r>
            <a:endParaRPr sz="1050">
              <a:solidFill>
                <a:schemeClr val="dk1"/>
              </a:solidFill>
              <a:highlight>
                <a:schemeClr val="lt1"/>
              </a:highlight>
              <a:latin typeface="Roboto Medium"/>
              <a:ea typeface="Roboto Medium"/>
              <a:cs typeface="Roboto Medium"/>
              <a:sym typeface="Roboto Medium"/>
            </a:endParaRPr>
          </a:p>
          <a:p>
            <a:pPr indent="0" lvl="0" marL="457200" rtl="0" algn="l">
              <a:lnSpc>
                <a:spcPct val="90000"/>
              </a:lnSpc>
              <a:spcBef>
                <a:spcPts val="1000"/>
              </a:spcBef>
              <a:spcAft>
                <a:spcPts val="0"/>
              </a:spcAft>
              <a:buNone/>
            </a:pPr>
            <a:r>
              <a:t/>
            </a:r>
            <a:endParaRPr b="1" sz="1400">
              <a:solidFill>
                <a:schemeClr val="dk1"/>
              </a:solidFill>
              <a:latin typeface="Roboto"/>
              <a:ea typeface="Roboto"/>
              <a:cs typeface="Roboto"/>
              <a:sym typeface="Roboto"/>
            </a:endParaRPr>
          </a:p>
          <a:p>
            <a:pPr indent="0" lvl="0" marL="228600" rtl="0" algn="l">
              <a:lnSpc>
                <a:spcPct val="90000"/>
              </a:lnSpc>
              <a:spcBef>
                <a:spcPts val="100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0" l="0" r="0" t="0"/>
          <a:stretch/>
        </p:blipFill>
        <p:spPr>
          <a:xfrm>
            <a:off x="-815250" y="191050"/>
            <a:ext cx="11997828" cy="5623426"/>
          </a:xfrm>
          <a:prstGeom prst="rect">
            <a:avLst/>
          </a:prstGeom>
          <a:noFill/>
          <a:ln>
            <a:noFill/>
          </a:ln>
        </p:spPr>
      </p:pic>
      <p:sp>
        <p:nvSpPr>
          <p:cNvPr id="63" name="Google Shape;63;p14"/>
          <p:cNvSpPr txBox="1"/>
          <p:nvPr/>
        </p:nvSpPr>
        <p:spPr>
          <a:xfrm>
            <a:off x="1831725" y="3223850"/>
            <a:ext cx="7656600" cy="76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1" lang="en" sz="2000">
                <a:solidFill>
                  <a:schemeClr val="dk2"/>
                </a:solidFill>
              </a:rPr>
              <a:t>            Exploratory Data Analysis (EDA) AMEO Dataset</a:t>
            </a:r>
            <a:endParaRPr sz="1800">
              <a:solidFill>
                <a:schemeClr val="lt2"/>
              </a:solidFill>
              <a:latin typeface="Source Sans Pro"/>
              <a:ea typeface="Source Sans Pro"/>
              <a:cs typeface="Source Sans Pro"/>
              <a:sym typeface="Source Sans Pro"/>
            </a:endParaRPr>
          </a:p>
        </p:txBody>
      </p:sp>
      <p:sp>
        <p:nvSpPr>
          <p:cNvPr id="64" name="Google Shape;64;p14"/>
          <p:cNvSpPr txBox="1"/>
          <p:nvPr/>
        </p:nvSpPr>
        <p:spPr>
          <a:xfrm>
            <a:off x="1147213" y="2491350"/>
            <a:ext cx="766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65" name="Google Shape;65;p14"/>
          <p:cNvSpPr txBox="1"/>
          <p:nvPr/>
        </p:nvSpPr>
        <p:spPr>
          <a:xfrm>
            <a:off x="6129125" y="4375975"/>
            <a:ext cx="2954100" cy="1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BY: Yonas Ashagrie</a:t>
            </a:r>
            <a:endParaRPr sz="18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February 2024</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53350" y="1278525"/>
            <a:ext cx="7088400" cy="3132300"/>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chemeClr val="dk1"/>
              </a:buClr>
              <a:buSzPts val="1500"/>
              <a:buFont typeface="Roboto Medium"/>
              <a:buChar char="•"/>
            </a:pPr>
            <a:r>
              <a:rPr lang="en" sz="1300">
                <a:solidFill>
                  <a:schemeClr val="dk1"/>
                </a:solidFill>
                <a:highlight>
                  <a:schemeClr val="lt1"/>
                </a:highlight>
                <a:latin typeface="Roboto Medium"/>
                <a:ea typeface="Roboto Medium"/>
                <a:cs typeface="Roboto Medium"/>
                <a:sym typeface="Roboto Medium"/>
              </a:rPr>
              <a:t>I am Yonas, pursuing a BCA from Maharishi Markandeshwar University. This journey, to step into the world of technology, was commenced with a diploma in Electrical Engineering. Besides, I also pursued a Google and Coursera Cybersecurity course to secure the digital environment with updated skills.</a:t>
            </a:r>
            <a:endParaRPr i="0" sz="1500" u="none" cap="none" strike="noStrike">
              <a:solidFill>
                <a:schemeClr val="dk1"/>
              </a:solidFill>
              <a:highlight>
                <a:schemeClr val="lt1"/>
              </a:highlight>
              <a:latin typeface="Roboto Medium"/>
              <a:ea typeface="Roboto Medium"/>
              <a:cs typeface="Roboto Medium"/>
              <a:sym typeface="Roboto Medium"/>
            </a:endParaRPr>
          </a:p>
          <a:p>
            <a:pPr indent="-209550" lvl="0" marL="215900" marR="0" rtl="0" algn="l">
              <a:spcBef>
                <a:spcPts val="0"/>
              </a:spcBef>
              <a:spcAft>
                <a:spcPts val="0"/>
              </a:spcAft>
              <a:buClr>
                <a:schemeClr val="dk1"/>
              </a:buClr>
              <a:buSzPts val="1300"/>
              <a:buFont typeface="Roboto Medium"/>
              <a:buChar char="•"/>
            </a:pPr>
            <a:r>
              <a:rPr lang="en" sz="1300">
                <a:solidFill>
                  <a:schemeClr val="dk1"/>
                </a:solidFill>
                <a:highlight>
                  <a:schemeClr val="lt1"/>
                </a:highlight>
                <a:latin typeface="Roboto Medium"/>
                <a:ea typeface="Roboto Medium"/>
                <a:cs typeface="Roboto Medium"/>
                <a:sym typeface="Roboto Medium"/>
              </a:rPr>
              <a:t>What does excite me is the potential of data in revolutionizing a couple of fields. With an educational background in electrical engineering and expertise in cybersecurity, I am targeting bringing the best solutions to problems in real-world experiences through innovation using Data Science and Machine Learning.</a:t>
            </a:r>
            <a:endParaRPr i="0" sz="1300" u="none" cap="none" strike="noStrike">
              <a:solidFill>
                <a:schemeClr val="dk1"/>
              </a:solidFill>
              <a:highlight>
                <a:schemeClr val="lt1"/>
              </a:highlight>
              <a:latin typeface="Roboto Medium"/>
              <a:ea typeface="Roboto Medium"/>
              <a:cs typeface="Roboto Medium"/>
              <a:sym typeface="Roboto Medium"/>
            </a:endParaRPr>
          </a:p>
          <a:p>
            <a:pPr indent="-209550" lvl="0" marL="215900" marR="0" rtl="0" algn="l">
              <a:spcBef>
                <a:spcPts val="0"/>
              </a:spcBef>
              <a:spcAft>
                <a:spcPts val="0"/>
              </a:spcAft>
              <a:buClr>
                <a:schemeClr val="dk1"/>
              </a:buClr>
              <a:buSzPts val="1300"/>
              <a:buFont typeface="Roboto Medium"/>
              <a:buChar char="•"/>
            </a:pPr>
            <a:r>
              <a:rPr lang="en" sz="1300">
                <a:solidFill>
                  <a:schemeClr val="dk1"/>
                </a:solidFill>
                <a:highlight>
                  <a:schemeClr val="lt1"/>
                </a:highlight>
                <a:latin typeface="Roboto Medium"/>
                <a:ea typeface="Roboto Medium"/>
                <a:cs typeface="Roboto Medium"/>
                <a:sym typeface="Roboto Medium"/>
              </a:rPr>
              <a:t>I am currently an intern at Innomatics Research Lab, where I have an exposure opportunity of getting practical knowledge in leading techniques in data analysis and machine learning. The internship is going to provide an opportunity to work under real-world applications of data science. Meanwhile, I am pursuing a rigorous Data Science Bootcamp from Hyperion Dev to further strengthen my skills in data analytics and machine learning algorithms.</a:t>
            </a:r>
            <a:endParaRPr i="0" sz="1300" u="none" cap="none" strike="noStrike">
              <a:solidFill>
                <a:schemeClr val="dk1"/>
              </a:solidFill>
              <a:highlight>
                <a:schemeClr val="lt1"/>
              </a:highlight>
              <a:latin typeface="Roboto Medium"/>
              <a:ea typeface="Roboto Medium"/>
              <a:cs typeface="Roboto Medium"/>
              <a:sym typeface="Roboto Medium"/>
            </a:endParaRPr>
          </a:p>
          <a:p>
            <a:pPr indent="-215900" lvl="0" marL="215900" marR="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Github repository for this program:</a:t>
            </a:r>
            <a:r>
              <a:rPr b="1" lang="en" sz="1100">
                <a:solidFill>
                  <a:schemeClr val="dk1"/>
                </a:solidFill>
                <a:latin typeface="Calibri"/>
                <a:ea typeface="Calibri"/>
                <a:cs typeface="Calibri"/>
                <a:sym typeface="Calibri"/>
              </a:rPr>
              <a:t>https://github.com/yonasashagrie/EDA-AMEO-Dataset.git</a:t>
            </a:r>
            <a:r>
              <a:rPr b="1" lang="e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196850" lvl="0" marL="215900" marR="0" rtl="0" algn="l">
              <a:spcBef>
                <a:spcPts val="0"/>
              </a:spcBef>
              <a:spcAft>
                <a:spcPts val="0"/>
              </a:spcAft>
              <a:buClr>
                <a:schemeClr val="dk1"/>
              </a:buClr>
              <a:buSzPts val="1100"/>
              <a:buFont typeface="Calibri"/>
              <a:buChar char="•"/>
            </a:pPr>
            <a:r>
              <a:rPr b="1" lang="en">
                <a:solidFill>
                  <a:schemeClr val="dk1"/>
                </a:solidFill>
                <a:latin typeface="Calibri"/>
                <a:ea typeface="Calibri"/>
                <a:cs typeface="Calibri"/>
                <a:sym typeface="Calibri"/>
              </a:rPr>
              <a:t>My Linkdin profile :</a:t>
            </a:r>
            <a:r>
              <a:rPr lang="en" sz="1050" u="sng">
                <a:solidFill>
                  <a:schemeClr val="hlink"/>
                </a:solidFill>
                <a:highlight>
                  <a:srgbClr val="F4F2EE"/>
                </a:highlight>
                <a:latin typeface="Roboto"/>
                <a:ea typeface="Roboto"/>
                <a:cs typeface="Roboto"/>
                <a:sym typeface="Roboto"/>
                <a:hlinkClick r:id="rId3"/>
              </a:rPr>
              <a:t>https://www.linkedin.com/in/yonas-ashagrie-b36269257</a:t>
            </a:r>
            <a:r>
              <a:rPr lang="en" sz="1050">
                <a:solidFill>
                  <a:schemeClr val="dk2"/>
                </a:solidFill>
                <a:highlight>
                  <a:srgbClr val="F4F2EE"/>
                </a:highlight>
                <a:latin typeface="Roboto"/>
                <a:ea typeface="Roboto"/>
                <a:cs typeface="Roboto"/>
                <a:sym typeface="Roboto"/>
              </a:rPr>
              <a:t> </a:t>
            </a:r>
            <a:endParaRPr b="1">
              <a:solidFill>
                <a:schemeClr val="dk1"/>
              </a:solidFill>
              <a:latin typeface="Calibri"/>
              <a:ea typeface="Calibri"/>
              <a:cs typeface="Calibri"/>
              <a:sym typeface="Calibri"/>
            </a:endParaRPr>
          </a:p>
        </p:txBody>
      </p:sp>
      <p:sp>
        <p:nvSpPr>
          <p:cNvPr id="71" name="Google Shape;71;p15"/>
          <p:cNvSpPr txBox="1"/>
          <p:nvPr/>
        </p:nvSpPr>
        <p:spPr>
          <a:xfrm>
            <a:off x="350117" y="1355816"/>
            <a:ext cx="4574700" cy="2415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t/>
            </a:r>
            <a:endParaRPr b="0" i="0" sz="1400" u="none" cap="none" strike="noStrike">
              <a:solidFill>
                <a:srgbClr val="FF0000"/>
              </a:solidFill>
              <a:latin typeface="Calibri"/>
              <a:ea typeface="Calibri"/>
              <a:cs typeface="Calibri"/>
              <a:sym typeface="Calibri"/>
            </a:endParaRPr>
          </a:p>
        </p:txBody>
      </p:sp>
      <p:sp>
        <p:nvSpPr>
          <p:cNvPr id="72" name="Google Shape;72;p15"/>
          <p:cNvSpPr txBox="1"/>
          <p:nvPr/>
        </p:nvSpPr>
        <p:spPr>
          <a:xfrm>
            <a:off x="911125" y="440875"/>
            <a:ext cx="4247100" cy="73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FF0000"/>
              </a:buClr>
              <a:buSzPts val="2400"/>
              <a:buFont typeface="Lato Black"/>
              <a:buNone/>
            </a:pPr>
            <a:r>
              <a:rPr lang="en" sz="2700">
                <a:solidFill>
                  <a:srgbClr val="FF0000"/>
                </a:solidFill>
                <a:latin typeface="Lato Black"/>
                <a:ea typeface="Lato Black"/>
                <a:cs typeface="Lato Black"/>
                <a:sym typeface="Lato Black"/>
              </a:rPr>
              <a:t>About me</a:t>
            </a:r>
            <a:endParaRPr sz="2100">
              <a:solidFill>
                <a:schemeClr val="lt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OBJECTIVE</a:t>
            </a:r>
            <a:endParaRPr>
              <a:latin typeface="Garamond"/>
              <a:ea typeface="Garamond"/>
              <a:cs typeface="Garamond"/>
              <a:sym typeface="Garamond"/>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Roboto Medium"/>
              <a:buChar char="●"/>
            </a:pPr>
            <a:r>
              <a:rPr b="1" lang="en" sz="1300" u="sng">
                <a:solidFill>
                  <a:schemeClr val="dk1"/>
                </a:solidFill>
                <a:latin typeface="Roboto"/>
                <a:ea typeface="Roboto"/>
                <a:cs typeface="Roboto"/>
                <a:sym typeface="Roboto"/>
              </a:rPr>
              <a:t>The aim of this project:</a:t>
            </a:r>
            <a:r>
              <a:rPr lang="en" sz="1300">
                <a:solidFill>
                  <a:schemeClr val="dk1"/>
                </a:solidFill>
                <a:latin typeface="Roboto Medium"/>
                <a:ea typeface="Roboto Medium"/>
                <a:cs typeface="Roboto Medium"/>
                <a:sym typeface="Roboto Medium"/>
              </a:rPr>
              <a:t> is to report, in an informative, clear, and summarized way, about the findings and insights achieved during the Exploratory Data Analysis (EDA) exercise carried out over the dataset provided for analysis.</a:t>
            </a:r>
            <a:endParaRPr sz="1300">
              <a:solidFill>
                <a:schemeClr val="dk1"/>
              </a:solidFill>
              <a:latin typeface="Roboto Medium"/>
              <a:ea typeface="Roboto Medium"/>
              <a:cs typeface="Roboto Medium"/>
              <a:sym typeface="Roboto Medium"/>
            </a:endParaRPr>
          </a:p>
          <a:p>
            <a:pPr indent="0" lvl="0" marL="91440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Summarize data with its key features.</a:t>
            </a:r>
            <a:endParaRPr sz="1300">
              <a:solidFill>
                <a:schemeClr val="dk1"/>
              </a:solidFill>
              <a:latin typeface="Roboto Medium"/>
              <a:ea typeface="Roboto Medium"/>
              <a:cs typeface="Roboto Medium"/>
              <a:sym typeface="Roboto Medium"/>
            </a:endParaRPr>
          </a:p>
          <a:p>
            <a:pPr indent="0" lvl="0" marL="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Highlight found patterns, trends, outliers, and other interesting features. </a:t>
            </a:r>
            <a:endParaRPr sz="1300">
              <a:solidFill>
                <a:schemeClr val="dk1"/>
              </a:solidFill>
              <a:latin typeface="Roboto Medium"/>
              <a:ea typeface="Roboto Medium"/>
              <a:cs typeface="Roboto Medium"/>
              <a:sym typeface="Roboto Medium"/>
            </a:endParaRPr>
          </a:p>
          <a:p>
            <a:pPr indent="0" lvl="0" marL="1371600" rtl="0" algn="l">
              <a:spcBef>
                <a:spcPts val="1200"/>
              </a:spcBef>
              <a:spcAft>
                <a:spcPts val="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Discuss research questions needed to answer in the analysis, providing evidence-based       conclusions.</a:t>
            </a:r>
            <a:endParaRPr sz="1300">
              <a:solidFill>
                <a:schemeClr val="dk1"/>
              </a:solidFill>
              <a:latin typeface="Roboto Medium"/>
              <a:ea typeface="Roboto Medium"/>
              <a:cs typeface="Roboto Medium"/>
              <a:sym typeface="Roboto Medium"/>
            </a:endParaRPr>
          </a:p>
          <a:p>
            <a:pPr indent="0" lvl="0" marL="1371600" rtl="0" algn="l">
              <a:spcBef>
                <a:spcPts val="1200"/>
              </a:spcBef>
              <a:spcAft>
                <a:spcPts val="1200"/>
              </a:spcAft>
              <a:buNone/>
            </a:pPr>
            <a:r>
              <a:rPr lang="en" sz="1300">
                <a:solidFill>
                  <a:schemeClr val="dk1"/>
                </a:solidFill>
                <a:latin typeface="Roboto Medium"/>
                <a:ea typeface="Roboto Medium"/>
                <a:cs typeface="Roboto Medium"/>
                <a:sym typeface="Roboto Medium"/>
              </a:rPr>
              <a:t> </a:t>
            </a:r>
            <a:r>
              <a:rPr b="1" lang="en" sz="1500">
                <a:solidFill>
                  <a:schemeClr val="dk1"/>
                </a:solidFill>
                <a:latin typeface="Roboto"/>
                <a:ea typeface="Roboto"/>
                <a:cs typeface="Roboto"/>
                <a:sym typeface="Roboto"/>
              </a:rPr>
              <a:t>-</a:t>
            </a:r>
            <a:r>
              <a:rPr lang="en" sz="1300">
                <a:solidFill>
                  <a:schemeClr val="dk1"/>
                </a:solidFill>
                <a:latin typeface="Roboto Medium"/>
                <a:ea typeface="Roboto Medium"/>
                <a:cs typeface="Roboto Medium"/>
                <a:sym typeface="Roboto Medium"/>
              </a:rPr>
              <a:t>  Provide some recommendations or further areas of investigation for the identified issues.</a:t>
            </a:r>
            <a:endParaRPr sz="1300">
              <a:solidFill>
                <a:schemeClr val="dk1"/>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SUMMARY</a:t>
            </a:r>
            <a:endParaRPr>
              <a:latin typeface="Garamond"/>
              <a:ea typeface="Garamond"/>
              <a:cs typeface="Garamond"/>
              <a:sym typeface="Garamond"/>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Roboto Medium"/>
                <a:ea typeface="Roboto Medium"/>
                <a:cs typeface="Roboto Medium"/>
                <a:sym typeface="Roboto Medium"/>
              </a:rPr>
              <a:t>The dataset was released by Aspiring Minds from the Aspiring Mind Employment Outcome 2015 (AMEO). Primarily, this study is limited to only students with an engineering discipline. The dataset has the employment outcome of engineering graduates, which is the dependent variable (Salary, Job Titles, and Job Locations) along with the standardized scores from three different areas—Cognitive skills, Technical skills, and Personality skills. The dataset also contains demographic features. The dataset has approximately 40 independent variables and 4000 data points. Independent variables are both continuous and categorical in nature. The dataset contains a unique identifier for each candidate.</a:t>
            </a:r>
            <a:endParaRPr>
              <a:solidFill>
                <a:schemeClr val="dk1"/>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DATA CLEANING AND PREPROCESSING</a:t>
            </a:r>
            <a:endParaRPr>
              <a:latin typeface="Garamond"/>
              <a:ea typeface="Garamond"/>
              <a:cs typeface="Garamond"/>
              <a:sym typeface="Garamond"/>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sz="1200" u="sng">
                <a:solidFill>
                  <a:schemeClr val="dk1"/>
                </a:solidFill>
                <a:highlight>
                  <a:schemeClr val="lt1"/>
                </a:highlight>
                <a:latin typeface="Roboto"/>
                <a:ea typeface="Roboto"/>
                <a:cs typeface="Roboto"/>
                <a:sym typeface="Roboto"/>
              </a:rPr>
              <a:t>UNDERSTANDING OUR DATA SET </a:t>
            </a:r>
            <a:r>
              <a:rPr lang="en" sz="1200">
                <a:solidFill>
                  <a:schemeClr val="dk1"/>
                </a:solidFill>
                <a:highlight>
                  <a:schemeClr val="lt1"/>
                </a:highlight>
                <a:latin typeface="Roboto Medium"/>
                <a:ea typeface="Roboto Medium"/>
                <a:cs typeface="Roboto Medium"/>
                <a:sym typeface="Roboto Medium"/>
              </a:rPr>
              <a:t>Pandas is the python package that provides strong tools for searching through datasets in the world of data analysis. Importing Pandas with an alias 'pd', we make our code more readable. We will start our research from the "data.csv" file. Using the Pandas library, we read and converted the csv file to a DataFrame, the kind of tabular spreadsheet-like structure. It is a canvas to extract some insights out of this dataset. The first orientation in the dataset is done by the method head(), while it is immediately visible by the method info() about a little more details on row count, column names, data types, and probable null values. At this point, armed with this knowledge, we will descend into the labyrinth of data, set to uncover the secrets.</a:t>
            </a:r>
            <a:endParaRPr>
              <a:solidFill>
                <a:schemeClr val="dk1"/>
              </a:solidFill>
              <a:highlight>
                <a:schemeClr val="lt1"/>
              </a:highlight>
              <a:latin typeface="Roboto Medium"/>
              <a:ea typeface="Roboto Medium"/>
              <a:cs typeface="Roboto Medium"/>
              <a:sym typeface="Roboto Medium"/>
            </a:endParaRPr>
          </a:p>
        </p:txBody>
      </p:sp>
      <p:pic>
        <p:nvPicPr>
          <p:cNvPr id="91" name="Google Shape;91;p18"/>
          <p:cNvPicPr preferRelativeResize="0"/>
          <p:nvPr/>
        </p:nvPicPr>
        <p:blipFill>
          <a:blip r:embed="rId3">
            <a:alphaModFix/>
          </a:blip>
          <a:stretch>
            <a:fillRect/>
          </a:stretch>
        </p:blipFill>
        <p:spPr>
          <a:xfrm>
            <a:off x="411475" y="2765800"/>
            <a:ext cx="8185526" cy="134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Font typeface="Roboto Medium"/>
              <a:buChar char="●"/>
            </a:pPr>
            <a:r>
              <a:rPr lang="en" sz="1400">
                <a:solidFill>
                  <a:srgbClr val="0D0D0D"/>
                </a:solidFill>
                <a:highlight>
                  <a:srgbClr val="FFFFFF"/>
                </a:highlight>
                <a:latin typeface="Roboto Medium"/>
                <a:ea typeface="Roboto Medium"/>
                <a:cs typeface="Roboto Medium"/>
                <a:sym typeface="Roboto Medium"/>
              </a:rPr>
              <a:t>I begin by identifying the types of variables present in our dataset. Two primary types of variables emerged: categorical and continuous.</a:t>
            </a:r>
            <a:endParaRPr sz="1400">
              <a:solidFill>
                <a:srgbClr val="0D0D0D"/>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rgbClr val="0D0D0D"/>
              </a:buClr>
              <a:buSzPts val="1800"/>
              <a:buFont typeface="Roboto Medium"/>
              <a:buChar char="●"/>
            </a:pPr>
            <a:r>
              <a:rPr lang="en" sz="1400">
                <a:solidFill>
                  <a:srgbClr val="0D0D0D"/>
                </a:solidFill>
                <a:highlight>
                  <a:srgbClr val="FFFFFF"/>
                </a:highlight>
                <a:latin typeface="Roboto Medium"/>
                <a:ea typeface="Roboto Medium"/>
                <a:cs typeface="Roboto Medium"/>
                <a:sym typeface="Roboto Medium"/>
              </a:rPr>
              <a:t>I executed the activity by segregating the dataset into two distinct categories: category and continuous.</a:t>
            </a:r>
            <a:endParaRPr sz="1600">
              <a:solidFill>
                <a:srgbClr val="0D0D0D"/>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0D0D0D"/>
              </a:buClr>
              <a:buSzPts val="1400"/>
              <a:buFont typeface="Roboto"/>
              <a:buChar char="●"/>
            </a:pPr>
            <a:r>
              <a:rPr b="1" lang="en" sz="1400">
                <a:solidFill>
                  <a:srgbClr val="0D0D0D"/>
                </a:solidFill>
                <a:highlight>
                  <a:srgbClr val="FFFFFF"/>
                </a:highlight>
                <a:latin typeface="Roboto"/>
                <a:ea typeface="Roboto"/>
                <a:cs typeface="Roboto"/>
                <a:sym typeface="Roboto"/>
              </a:rPr>
              <a:t>Finding Outliers in Numeric Columns</a:t>
            </a:r>
            <a:r>
              <a:rPr lang="en" sz="1400">
                <a:solidFill>
                  <a:srgbClr val="0D0D0D"/>
                </a:solidFill>
                <a:highlight>
                  <a:srgbClr val="FFFFFF"/>
                </a:highlight>
                <a:latin typeface="Roboto"/>
                <a:ea typeface="Roboto"/>
                <a:cs typeface="Roboto"/>
                <a:sym typeface="Roboto"/>
              </a:rPr>
              <a:t>: </a:t>
            </a:r>
            <a:r>
              <a:rPr lang="en" sz="1400">
                <a:solidFill>
                  <a:srgbClr val="0D0D0D"/>
                </a:solidFill>
                <a:highlight>
                  <a:srgbClr val="FFFFFF"/>
                </a:highlight>
                <a:latin typeface="Roboto Medium"/>
                <a:ea typeface="Roboto Medium"/>
                <a:cs typeface="Roboto Medium"/>
                <a:sym typeface="Roboto Medium"/>
              </a:rPr>
              <a:t>Outliers are basically extreme values deviating from the mean of most values. They might affect our analysis to a great extent, from being able to influence statistical measures to changing trends.</a:t>
            </a:r>
            <a:endParaRPr sz="1400">
              <a:solidFill>
                <a:srgbClr val="0D0D0D"/>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0D0D0D"/>
              </a:buClr>
              <a:buSzPts val="1400"/>
              <a:buFont typeface="Roboto"/>
              <a:buChar char="●"/>
            </a:pPr>
            <a:r>
              <a:rPr lang="en" sz="1400">
                <a:solidFill>
                  <a:srgbClr val="0D0D0D"/>
                </a:solidFill>
                <a:highlight>
                  <a:srgbClr val="FFFFFF"/>
                </a:highlight>
                <a:latin typeface="Roboto Medium"/>
                <a:ea typeface="Roboto Medium"/>
                <a:cs typeface="Roboto Medium"/>
                <a:sym typeface="Roboto Medium"/>
              </a:rPr>
              <a:t> </a:t>
            </a:r>
            <a:r>
              <a:rPr b="1" lang="en" sz="1400">
                <a:solidFill>
                  <a:srgbClr val="0D0D0D"/>
                </a:solidFill>
                <a:highlight>
                  <a:srgbClr val="FFFFFF"/>
                </a:highlight>
                <a:latin typeface="Roboto"/>
                <a:ea typeface="Roboto"/>
                <a:cs typeface="Roboto"/>
                <a:sym typeface="Roboto"/>
              </a:rPr>
              <a:t>Analyzing probability and frequency distribution:</a:t>
            </a:r>
            <a:r>
              <a:rPr lang="en" sz="1400">
                <a:solidFill>
                  <a:srgbClr val="0D0D0D"/>
                </a:solidFill>
                <a:highlight>
                  <a:srgbClr val="FFFFFF"/>
                </a:highlight>
                <a:latin typeface="Roboto Medium"/>
                <a:ea typeface="Roboto Medium"/>
                <a:cs typeface="Roboto Medium"/>
                <a:sym typeface="Roboto Medium"/>
              </a:rPr>
              <a:t> help discover the underlying pattern and characteristics of numerical data. Analyzing the distribution for every numeric column tells a lot about both the tendency and the inherent variability of the structure of the dataset, using visualizations like histograms.</a:t>
            </a:r>
            <a:endParaRPr sz="1400">
              <a:solidFill>
                <a:srgbClr val="0D0D0D"/>
              </a:solidFill>
              <a:highlight>
                <a:srgbClr val="FFFFFF"/>
              </a:highlight>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4" name="Google Shape;104;p20"/>
          <p:cNvSpPr txBox="1"/>
          <p:nvPr/>
        </p:nvSpPr>
        <p:spPr>
          <a:xfrm>
            <a:off x="3042025" y="4438100"/>
            <a:ext cx="27333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01</a:t>
            </a:r>
            <a:endParaRPr sz="1800">
              <a:solidFill>
                <a:schemeClr val="dk2"/>
              </a:solidFill>
              <a:latin typeface="Source Sans Pro"/>
              <a:ea typeface="Source Sans Pro"/>
              <a:cs typeface="Source Sans Pro"/>
              <a:sym typeface="Source Sans Pro"/>
            </a:endParaRPr>
          </a:p>
        </p:txBody>
      </p:sp>
      <p:pic>
        <p:nvPicPr>
          <p:cNvPr id="105" name="Google Shape;105;p20"/>
          <p:cNvPicPr preferRelativeResize="0"/>
          <p:nvPr/>
        </p:nvPicPr>
        <p:blipFill>
          <a:blip r:embed="rId3">
            <a:alphaModFix/>
          </a:blip>
          <a:stretch>
            <a:fillRect/>
          </a:stretch>
        </p:blipFill>
        <p:spPr>
          <a:xfrm>
            <a:off x="311688" y="445013"/>
            <a:ext cx="3990975" cy="3971925"/>
          </a:xfrm>
          <a:prstGeom prst="rect">
            <a:avLst/>
          </a:prstGeom>
          <a:noFill/>
          <a:ln>
            <a:noFill/>
          </a:ln>
        </p:spPr>
      </p:pic>
      <p:sp>
        <p:nvSpPr>
          <p:cNvPr id="106" name="Google Shape;106;p20"/>
          <p:cNvSpPr txBox="1"/>
          <p:nvPr/>
        </p:nvSpPr>
        <p:spPr>
          <a:xfrm>
            <a:off x="4335225" y="470275"/>
            <a:ext cx="4497000" cy="40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2"/>
              </a:buClr>
              <a:buSzPts val="1100"/>
              <a:buFont typeface="Arial"/>
              <a:buNone/>
            </a:pPr>
            <a:r>
              <a:rPr lang="en" sz="1300">
                <a:solidFill>
                  <a:srgbClr val="111111"/>
                </a:solidFill>
                <a:highlight>
                  <a:srgbClr val="F7F7F7"/>
                </a:highlight>
                <a:latin typeface="Roboto Medium"/>
                <a:ea typeface="Roboto Medium"/>
                <a:cs typeface="Roboto Medium"/>
                <a:sym typeface="Roboto Medium"/>
              </a:rPr>
              <a:t>This is a  histogram is a type of graph that shows the distribution of a numerical variable. It can help you understand the shape, center, spread, and outliers of the data. The 12percentage variable could represent the percentage of marks obtained by students in grade 12, for example.</a:t>
            </a:r>
            <a:endParaRPr sz="1300">
              <a:solidFill>
                <a:srgbClr val="111111"/>
              </a:solidFill>
              <a:highlight>
                <a:srgbClr val="F7F7F7"/>
              </a:highlight>
              <a:latin typeface="Roboto Medium"/>
              <a:ea typeface="Roboto Medium"/>
              <a:cs typeface="Roboto Medium"/>
              <a:sym typeface="Roboto Medium"/>
            </a:endParaRPr>
          </a:p>
          <a:p>
            <a:pPr indent="0" lvl="0" marL="0" rtl="0" algn="l">
              <a:lnSpc>
                <a:spcPct val="115000"/>
              </a:lnSpc>
              <a:spcBef>
                <a:spcPts val="900"/>
              </a:spcBef>
              <a:spcAft>
                <a:spcPts val="0"/>
              </a:spcAft>
              <a:buClr>
                <a:schemeClr val="dk2"/>
              </a:buClr>
              <a:buSzPts val="1100"/>
              <a:buFont typeface="Arial"/>
              <a:buNone/>
            </a:pPr>
            <a:r>
              <a:rPr lang="en" sz="1300">
                <a:solidFill>
                  <a:srgbClr val="111111"/>
                </a:solidFill>
                <a:highlight>
                  <a:srgbClr val="F7F7F7"/>
                </a:highlight>
                <a:latin typeface="Roboto Medium"/>
                <a:ea typeface="Roboto Medium"/>
                <a:cs typeface="Roboto Medium"/>
                <a:sym typeface="Roboto Medium"/>
              </a:rPr>
              <a:t>The histogram has normal distribution, which means most of the values are clustered around the mean, and the frequencies decrease as you move away from the center. The mean of this distribution is around 70, which means the average 12percentage score is 70%. The standard deviation, which measures how much the values vary from the mean, is around 10, which means most of the scores are within 10 percentage points of the mean</a:t>
            </a:r>
            <a:endParaRPr sz="1300">
              <a:solidFill>
                <a:srgbClr val="111111"/>
              </a:solidFill>
              <a:highlight>
                <a:srgbClr val="F7F7F7"/>
              </a:highlight>
              <a:latin typeface="Roboto Medium"/>
              <a:ea typeface="Roboto Medium"/>
              <a:cs typeface="Roboto Medium"/>
              <a:sym typeface="Roboto Medium"/>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21"/>
          <p:cNvSpPr txBox="1"/>
          <p:nvPr/>
        </p:nvSpPr>
        <p:spPr>
          <a:xfrm>
            <a:off x="3350625" y="4364625"/>
            <a:ext cx="263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Sans Pro"/>
                <a:ea typeface="Source Sans Pro"/>
                <a:cs typeface="Source Sans Pro"/>
                <a:sym typeface="Source Sans Pro"/>
              </a:rPr>
              <a:t>Sample graph 02</a:t>
            </a:r>
            <a:endParaRPr sz="1800">
              <a:solidFill>
                <a:schemeClr val="dk2"/>
              </a:solidFill>
              <a:latin typeface="Source Sans Pro"/>
              <a:ea typeface="Source Sans Pro"/>
              <a:cs typeface="Source Sans Pro"/>
              <a:sym typeface="Source Sans Pro"/>
            </a:endParaRPr>
          </a:p>
        </p:txBody>
      </p:sp>
      <p:pic>
        <p:nvPicPr>
          <p:cNvPr id="114" name="Google Shape;114;p21"/>
          <p:cNvPicPr preferRelativeResize="0"/>
          <p:nvPr/>
        </p:nvPicPr>
        <p:blipFill>
          <a:blip r:embed="rId3">
            <a:alphaModFix/>
          </a:blip>
          <a:stretch>
            <a:fillRect/>
          </a:stretch>
        </p:blipFill>
        <p:spPr>
          <a:xfrm>
            <a:off x="311700" y="445025"/>
            <a:ext cx="4523200" cy="3874575"/>
          </a:xfrm>
          <a:prstGeom prst="rect">
            <a:avLst/>
          </a:prstGeom>
          <a:noFill/>
          <a:ln>
            <a:noFill/>
          </a:ln>
        </p:spPr>
      </p:pic>
      <p:sp>
        <p:nvSpPr>
          <p:cNvPr id="115" name="Google Shape;115;p21"/>
          <p:cNvSpPr txBox="1"/>
          <p:nvPr/>
        </p:nvSpPr>
        <p:spPr>
          <a:xfrm>
            <a:off x="4864275" y="470275"/>
            <a:ext cx="3968100" cy="4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Medium"/>
                <a:ea typeface="Roboto Medium"/>
                <a:cs typeface="Roboto Medium"/>
                <a:sym typeface="Roboto Medium"/>
              </a:rPr>
              <a:t>Regarding this chart, it displays the number of people carrying different titles of jobs . It is a horizontal bar chart with two axes. The vertical one shows frequency from 0 to 500. The horizontal axis shows the different designations of jobs: software engineer, software developer, system engineer, etc. It contains ten bars of color matching the number of jobs. The length of the bar is the frequency of that job title. The graph also contains the legend, which shows what each color represents. From the graph, it is vivid that the most common job titles under software development were Senior Software Engineer and Software Engineer, with frequencies that were in close proximity to 500.</a:t>
            </a:r>
            <a:endParaRPr sz="1500">
              <a:solidFill>
                <a:schemeClr val="dk2"/>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