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93" r:id="rId4"/>
  </p:sldMasterIdLst>
  <p:notesMasterIdLst>
    <p:notesMasterId r:id="rId16"/>
  </p:notesMasterIdLst>
  <p:sldIdLst>
    <p:sldId id="256" r:id="rId5"/>
    <p:sldId id="257" r:id="rId6"/>
    <p:sldId id="258" r:id="rId7"/>
    <p:sldId id="260" r:id="rId8"/>
    <p:sldId id="276" r:id="rId9"/>
    <p:sldId id="280" r:id="rId10"/>
    <p:sldId id="281" r:id="rId11"/>
    <p:sldId id="282" r:id="rId12"/>
    <p:sldId id="271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10" clrIdx="0">
    <p:extLst>
      <p:ext uri="{19B8F6BF-5375-455C-9EA6-DF929625EA0E}">
        <p15:presenceInfo xmlns:p15="http://schemas.microsoft.com/office/powerpoint/2012/main" userId="S::urn:spo:anon#9c651313618c8f26ac2d31160e0020ce4b03311d73e362c99b9fc52b2d82ace6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C4B23-D89E-4D5A-8081-4322B14ADCD9}" v="1" dt="2021-01-24T00:58:51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922" autoAdjust="0"/>
    <p:restoredTop sz="80629" autoAdjust="0"/>
  </p:normalViewPr>
  <p:slideViewPr>
    <p:cSldViewPr snapToGrid="0">
      <p:cViewPr varScale="1">
        <p:scale>
          <a:sx n="54" d="100"/>
          <a:sy n="54" d="100"/>
        </p:scale>
        <p:origin x="7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21T19:49:20.1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-2147483648-2147483648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21T19:49:20.1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-2147483648-2147483648 16383 0 0,'0'0'-16383'0'0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AE247-D7E4-4593-B2D5-704BF58A12D0}" type="datetimeFigureOut">
              <a:rPr lang="en-US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085-F1FB-41AB-8975-771D8C46072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8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- עבודה עם סביבת </a:t>
            </a:r>
            <a:r>
              <a:rPr lang="en-US" baseline="0" dirty="0"/>
              <a:t>Linux</a:t>
            </a:r>
            <a:r>
              <a:rPr lang="he-IL" baseline="0" dirty="0"/>
              <a:t> – בנייה של קבצי </a:t>
            </a:r>
            <a:r>
              <a:rPr lang="en-US" baseline="0" dirty="0" err="1"/>
              <a:t>makefiles</a:t>
            </a:r>
            <a:r>
              <a:rPr lang="he-IL" baseline="0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085-F1FB-41AB-8975-771D8C4607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3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Building a parser that change the main function to a function that we can call with input parameters , adding a code before and inside each loop.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Restrict the unrolling number of each loop can execute.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Building a class that calculate and save the loop unrolling statistics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 new main file that run the new program with the defined number of </a:t>
            </a:r>
            <a:r>
              <a:rPr lang="en-US" dirty="0" err="1"/>
              <a:t>repetitons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 a bash script with a lot of options - we will explain about the bash stages.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 both xml output and summary details output.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Extra cool things: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Analysis of the type variables and - save for each variable his type and his values.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Option to analyze recursion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46085-F1FB-41AB-8975-771D8C4607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7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--input |-</a:t>
            </a:r>
            <a:r>
              <a:rPr lang="en-US" dirty="0" err="1"/>
              <a:t>i</a:t>
            </a:r>
            <a:r>
              <a:rPr lang="en-US" dirty="0"/>
              <a:t>             -   path to the input files directory, must be a path to a directory. Default input files directory is the working directory (</a:t>
            </a:r>
            <a:r>
              <a:rPr lang="en-US" dirty="0" err="1"/>
              <a:t>pwd</a:t>
            </a:r>
            <a:r>
              <a:rPr lang="en-US" dirty="0"/>
              <a:t>)</a:t>
            </a:r>
          </a:p>
          <a:p>
            <a:r>
              <a:rPr lang="en-US" dirty="0"/>
              <a:t>      --output |-o         -   path to the output files directory, must be a path to a directory. Default output directory is the input directory or if doesn't exist - </a:t>
            </a:r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      --save |-s              -   adding to the output directory the edited files that we created in the program</a:t>
            </a:r>
          </a:p>
          <a:p>
            <a:r>
              <a:rPr lang="en-US" dirty="0"/>
              <a:t>      --</a:t>
            </a:r>
            <a:r>
              <a:rPr lang="en-US" dirty="0" err="1"/>
              <a:t>maxBound</a:t>
            </a:r>
            <a:r>
              <a:rPr lang="en-US" dirty="0"/>
              <a:t> |-m -   define the max number of the unrolling times loop, after this number of </a:t>
            </a:r>
            <a:r>
              <a:rPr lang="en-US" dirty="0" err="1"/>
              <a:t>iteretion</a:t>
            </a:r>
            <a:r>
              <a:rPr lang="en-US" dirty="0"/>
              <a:t> the program exit from the loop and continue. Default value is 2048</a:t>
            </a:r>
          </a:p>
          <a:p>
            <a:r>
              <a:rPr lang="en-US" dirty="0"/>
              <a:t>      --debug |-d         -   save some debugs files in the entry directory RS/debug</a:t>
            </a:r>
          </a:p>
          <a:p>
            <a:r>
              <a:rPr lang="en-US" dirty="0"/>
              <a:t>      --verbose |-v       -   details what this script do in each stage</a:t>
            </a:r>
          </a:p>
          <a:p>
            <a:r>
              <a:rPr lang="en-US" dirty="0"/>
              <a:t>      --repetitions |-r   -   the number of repetitions that the we run the program with </a:t>
            </a:r>
            <a:r>
              <a:rPr lang="en-US" dirty="0" err="1"/>
              <a:t>diffrent</a:t>
            </a:r>
            <a:r>
              <a:rPr lang="en-US" dirty="0"/>
              <a:t> inputs each </a:t>
            </a:r>
            <a:r>
              <a:rPr lang="en-US" dirty="0" err="1"/>
              <a:t>repetition.Default</a:t>
            </a:r>
            <a:r>
              <a:rPr lang="en-US" dirty="0"/>
              <a:t> value is 20</a:t>
            </a:r>
          </a:p>
          <a:p>
            <a:r>
              <a:rPr lang="en-US" dirty="0"/>
              <a:t>      --</a:t>
            </a:r>
            <a:r>
              <a:rPr lang="en-US" dirty="0" err="1"/>
              <a:t>extenions</a:t>
            </a:r>
            <a:r>
              <a:rPr lang="en-US" dirty="0"/>
              <a:t> |-e    -    the code files' </a:t>
            </a:r>
            <a:r>
              <a:rPr lang="en-US" dirty="0" err="1"/>
              <a:t>extenions</a:t>
            </a:r>
            <a:r>
              <a:rPr lang="en-US" dirty="0"/>
              <a:t>. if you run this program in directory that contains files with </a:t>
            </a:r>
            <a:r>
              <a:rPr lang="en-US" dirty="0" err="1"/>
              <a:t>diffrent</a:t>
            </a:r>
            <a:r>
              <a:rPr lang="en-US" dirty="0"/>
              <a:t> </a:t>
            </a:r>
            <a:r>
              <a:rPr lang="en-US" dirty="0" err="1"/>
              <a:t>extenions</a:t>
            </a:r>
            <a:r>
              <a:rPr lang="en-US" dirty="0"/>
              <a:t> from </a:t>
            </a:r>
            <a:r>
              <a:rPr lang="en-US" dirty="0" err="1"/>
              <a:t>cpp</a:t>
            </a:r>
            <a:r>
              <a:rPr lang="en-US" dirty="0"/>
              <a:t> and h you have to </a:t>
            </a:r>
            <a:r>
              <a:rPr lang="en-US" dirty="0" err="1"/>
              <a:t>declear</a:t>
            </a:r>
            <a:r>
              <a:rPr lang="en-US" dirty="0"/>
              <a:t> this without spaces. for example: -e </a:t>
            </a:r>
            <a:r>
              <a:rPr lang="en-US" dirty="0" err="1"/>
              <a:t>h,hpp,c,cpp</a:t>
            </a:r>
            <a:r>
              <a:rPr lang="en-US" dirty="0"/>
              <a:t>.</a:t>
            </a:r>
          </a:p>
          <a:p>
            <a:r>
              <a:rPr lang="en-US" dirty="0"/>
              <a:t>      --help|-h              -    show this explaining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46085-F1FB-41AB-8975-771D8C4607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46085-F1FB-41AB-8975-771D8C4607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5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Solving the problem with the compilation of the given </a:t>
            </a:r>
            <a:r>
              <a:rPr lang="en-US" sz="1200" dirty="0" err="1"/>
              <a:t>llvm</a:t>
            </a:r>
            <a:r>
              <a:rPr lang="en-US" sz="1200" dirty="0"/>
              <a:t>-files. Some required of them. 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46085-F1FB-41AB-8975-771D8C4607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23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האתגר</a:t>
            </a:r>
            <a:r>
              <a:rPr lang="he-IL" baseline="0" dirty="0"/>
              <a:t> המשמעות ביותר עבורינו היה לתכנן פתרון. כשדיברנו עם מורי המקצוע – כל אחד ניסה להביא לידי ביטוי את גישתו, שלא בהכרח התיישבה עם האחרים – חלקם הציעו מחברת האחרים אתר. תחילה תכננו לממש פתרון היברידי – מחברת ששולחת בקשות לשרת שמספק ויזואליזציה. בסופו של דבר, החלטנו גם לממש אתר </a:t>
            </a:r>
            <a:r>
              <a:rPr lang="en-US" baseline="0" dirty="0"/>
              <a:t>stand alone</a:t>
            </a:r>
            <a:r>
              <a:rPr lang="he-IL" baseline="0" dirty="0"/>
              <a:t> – שיהווה פלטפורמת למידה נוספת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dirty="0"/>
              <a:t>שימוש בסביבת העבודה של </a:t>
            </a:r>
            <a:r>
              <a:rPr lang="en-US" dirty="0"/>
              <a:t>App Engine</a:t>
            </a:r>
            <a:r>
              <a:rPr lang="he-IL" dirty="0"/>
              <a:t> – </a:t>
            </a:r>
          </a:p>
          <a:p>
            <a:pPr lvl="1" algn="r" rtl="1"/>
            <a:r>
              <a:rPr lang="he-IL" dirty="0"/>
              <a:t>סביבת עבודה מסובכת לתפעול </a:t>
            </a:r>
          </a:p>
          <a:p>
            <a:pPr lvl="1" algn="r" rtl="1"/>
            <a:r>
              <a:rPr lang="he-IL" dirty="0"/>
              <a:t>מעט מדריכים ופורומים רלוונטים (</a:t>
            </a:r>
            <a:r>
              <a:rPr lang="en-US" dirty="0" err="1"/>
              <a:t>STackOVerFLOW</a:t>
            </a:r>
            <a:r>
              <a:rPr lang="he-IL" dirty="0"/>
              <a:t>)</a:t>
            </a:r>
          </a:p>
          <a:p>
            <a:pPr lvl="1" algn="r" rtl="1"/>
            <a:r>
              <a:rPr lang="he-IL" dirty="0"/>
              <a:t>קומפילציה איטית מאוד – זמן תגובה ארוך עד להצגת התוצאה</a:t>
            </a:r>
          </a:p>
          <a:p>
            <a:pPr lvl="1" algn="r" rtl="1"/>
            <a:r>
              <a:rPr lang="he-IL" dirty="0"/>
              <a:t>הצגת משוואות מתמטיות על ידי תמונות דבר שהקשה עלינו מאוד</a:t>
            </a:r>
          </a:p>
          <a:p>
            <a:pPr lvl="1"/>
            <a:endParaRPr lang="he-IL" dirty="0"/>
          </a:p>
          <a:p>
            <a:pPr algn="r" rtl="1"/>
            <a:endParaRPr lang="he-IL" baseline="0" dirty="0"/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46085-F1FB-41AB-8975-771D8C4607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4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האתגר</a:t>
            </a:r>
            <a:r>
              <a:rPr lang="he-IL" baseline="0" dirty="0"/>
              <a:t> המשמעות ביותר עבורינו היה לתכנן פתרון. כשדיברנו עם מורי המקצוע – כל אחד ניסה להביא לידי ביטוי את גישתו, שלא בהכרח התיישבה עם האחרים – חלקם הציעו מחברת האחרים אתר. תחילה תכננו לממש פתרון היברידי – מחברת ששולחת בקשות לשרת שמספק ויזואליזציה. בסופו של דבר, החלטנו גם לממש אתר </a:t>
            </a:r>
            <a:r>
              <a:rPr lang="en-US" baseline="0" dirty="0"/>
              <a:t>stand alone</a:t>
            </a:r>
            <a:r>
              <a:rPr lang="he-IL" baseline="0" dirty="0"/>
              <a:t> – שיהווה פלטפורמת למידה נוספת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dirty="0"/>
              <a:t>שימוש בסביבת העבודה של </a:t>
            </a:r>
            <a:r>
              <a:rPr lang="en-US" dirty="0"/>
              <a:t>App Engine</a:t>
            </a:r>
            <a:r>
              <a:rPr lang="he-IL" dirty="0"/>
              <a:t> – </a:t>
            </a:r>
          </a:p>
          <a:p>
            <a:pPr lvl="1" algn="r" rtl="1"/>
            <a:r>
              <a:rPr lang="he-IL" dirty="0"/>
              <a:t>סביבת עבודה מסובכת לתפעול </a:t>
            </a:r>
          </a:p>
          <a:p>
            <a:pPr lvl="1" algn="r" rtl="1"/>
            <a:r>
              <a:rPr lang="he-IL" dirty="0"/>
              <a:t>מעט מדריכים ופורומים רלוונטים (</a:t>
            </a:r>
            <a:r>
              <a:rPr lang="en-US" dirty="0" err="1"/>
              <a:t>STackOVerFLOW</a:t>
            </a:r>
            <a:r>
              <a:rPr lang="he-IL" dirty="0"/>
              <a:t>)</a:t>
            </a:r>
          </a:p>
          <a:p>
            <a:pPr lvl="1" algn="r" rtl="1"/>
            <a:r>
              <a:rPr lang="he-IL" dirty="0"/>
              <a:t>קומפילציה איטית מאוד – זמן תגובה ארוך עד להצגת התוצאה</a:t>
            </a:r>
          </a:p>
          <a:p>
            <a:pPr lvl="1" algn="r" rtl="1"/>
            <a:r>
              <a:rPr lang="he-IL" dirty="0"/>
              <a:t>הצגת משוואות מתמטיות על ידי תמונות דבר שהקשה עלינו מאוד</a:t>
            </a:r>
          </a:p>
          <a:p>
            <a:pPr lvl="1"/>
            <a:endParaRPr lang="he-IL" dirty="0"/>
          </a:p>
          <a:p>
            <a:pPr algn="r" rtl="1"/>
            <a:endParaRPr lang="he-IL" baseline="0" dirty="0"/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46085-F1FB-41AB-8975-771D8C4607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22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7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3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61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3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2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1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7" Type="http://schemas.openxmlformats.org/officeDocument/2006/relationships/image" Target="../media/image6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9" Type="http://schemas.openxmlformats.org/officeDocument/2006/relationships/hyperlink" Target="https://github.com/yonatan-maman/RandomSimulationProject.gi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BFBD1-5048-4A87-80F9-92B5C1367692}"/>
              </a:ext>
            </a:extLst>
          </p:cNvPr>
          <p:cNvSpPr txBox="1"/>
          <p:nvPr/>
        </p:nvSpPr>
        <p:spPr>
          <a:xfrm>
            <a:off x="-254035" y="549925"/>
            <a:ext cx="4577656" cy="21038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 rtl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Industrial Project-</a:t>
            </a:r>
          </a:p>
          <a:p>
            <a:pPr algn="ctr" defTabSz="914400" rtl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234313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4DF360CE-AEC3-4646-925A-213F7478A8A8}"/>
              </a:ext>
            </a:extLst>
          </p:cNvPr>
          <p:cNvSpPr txBox="1">
            <a:spLocks/>
          </p:cNvSpPr>
          <p:nvPr/>
        </p:nvSpPr>
        <p:spPr>
          <a:xfrm>
            <a:off x="492371" y="308814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 algn="l" defTabSz="914400">
              <a:lnSpc>
                <a:spcPct val="90000"/>
              </a:lnSpc>
              <a:buFont typeface="Calibri" panose="020F0502020204030204" pitchFamily="34" charset="0"/>
            </a:pPr>
            <a:r>
              <a:rPr lang="en-US" sz="1500" dirty="0">
                <a:solidFill>
                  <a:srgbClr val="FFFFFF"/>
                </a:solidFill>
              </a:rPr>
              <a:t>Yonatan Maman -</a:t>
            </a:r>
            <a:r>
              <a:rPr lang="he-IL" sz="1500" dirty="0">
                <a:solidFill>
                  <a:srgbClr val="FFFFFF"/>
                </a:solidFill>
              </a:rPr>
              <a:t> 322306762</a:t>
            </a:r>
            <a:endParaRPr lang="en-US" sz="1500" dirty="0">
              <a:solidFill>
                <a:srgbClr val="FFFFFF"/>
              </a:solidFill>
            </a:endParaRPr>
          </a:p>
          <a:p>
            <a:pPr indent="-182880" algn="l" defTabSz="914400">
              <a:lnSpc>
                <a:spcPct val="90000"/>
              </a:lnSpc>
              <a:buFont typeface="Calibri" panose="020F0502020204030204" pitchFamily="34" charset="0"/>
            </a:pPr>
            <a:r>
              <a:rPr lang="en-US" sz="1500" dirty="0">
                <a:solidFill>
                  <a:srgbClr val="FFFFFF"/>
                </a:solidFill>
              </a:rPr>
              <a:t>Gal </a:t>
            </a:r>
            <a:endParaRPr lang="he-IL" sz="1500" dirty="0">
              <a:solidFill>
                <a:srgbClr val="FFFFFF"/>
              </a:solidFill>
            </a:endParaRPr>
          </a:p>
          <a:p>
            <a:pPr indent="-182880" algn="r" defTabSz="914400" rtl="1">
              <a:lnSpc>
                <a:spcPct val="90000"/>
              </a:lnSpc>
              <a:buFont typeface="Calibri" panose="020F0502020204030204" pitchFamily="34" charset="0"/>
            </a:pPr>
            <a:endParaRPr lang="he-IL" sz="1500" dirty="0">
              <a:solidFill>
                <a:srgbClr val="FFFFFF"/>
              </a:solidFill>
            </a:endParaRPr>
          </a:p>
          <a:p>
            <a:pPr indent="-182880" algn="l" defTabSz="914400" rtl="1">
              <a:lnSpc>
                <a:spcPct val="90000"/>
              </a:lnSpc>
              <a:buFont typeface="Calibri" panose="020F0502020204030204" pitchFamily="34" charset="0"/>
            </a:pPr>
            <a:r>
              <a:rPr lang="en-US" sz="1500" u="sng" dirty="0">
                <a:solidFill>
                  <a:srgbClr val="FFFFFF"/>
                </a:solidFill>
              </a:rPr>
              <a:t>supervisors </a:t>
            </a:r>
          </a:p>
          <a:p>
            <a:pPr indent="-182880" algn="l" defTabSz="914400" rtl="1">
              <a:lnSpc>
                <a:spcPct val="90000"/>
              </a:lnSpc>
              <a:buFont typeface="Calibri" panose="020F0502020204030204" pitchFamily="34" charset="0"/>
            </a:pPr>
            <a:r>
              <a:rPr lang="en-US" sz="1500" dirty="0">
                <a:solidFill>
                  <a:srgbClr val="FFFFFF"/>
                </a:solidFill>
              </a:rPr>
              <a:t>Ayman Hanna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CC85A9CC-0E41-4512-9C33-D51834734D40}"/>
              </a:ext>
            </a:extLst>
          </p:cNvPr>
          <p:cNvGrpSpPr/>
          <p:nvPr/>
        </p:nvGrpSpPr>
        <p:grpSpPr>
          <a:xfrm>
            <a:off x="4965490" y="1116599"/>
            <a:ext cx="5942720" cy="4624801"/>
            <a:chOff x="4965490" y="959930"/>
            <a:chExt cx="5942720" cy="4624801"/>
          </a:xfrm>
        </p:grpSpPr>
        <p:pic>
          <p:nvPicPr>
            <p:cNvPr id="1026" name="Picture 2" descr="Swift While Loop - Tutlane">
              <a:extLst>
                <a:ext uri="{FF2B5EF4-FFF2-40B4-BE49-F238E27FC236}">
                  <a16:creationId xmlns:a16="http://schemas.microsoft.com/office/drawing/2014/main" id="{C4A0ADA4-DA5E-4BF6-9F2E-878498AD5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3819" y="959930"/>
              <a:ext cx="2626063" cy="3875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מלבן 1">
              <a:extLst>
                <a:ext uri="{FF2B5EF4-FFF2-40B4-BE49-F238E27FC236}">
                  <a16:creationId xmlns:a16="http://schemas.microsoft.com/office/drawing/2014/main" id="{48EA4E11-0078-4DAE-8018-BC2F5C11022C}"/>
                </a:ext>
              </a:extLst>
            </p:cNvPr>
            <p:cNvSpPr/>
            <p:nvPr/>
          </p:nvSpPr>
          <p:spPr>
            <a:xfrm>
              <a:off x="4965490" y="4999956"/>
              <a:ext cx="5942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Random Simulation</a:t>
              </a:r>
              <a:endParaRPr lang="he-IL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913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0ECD-9D65-46FD-AEE0-FCB0AF76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1A45705E-04A3-40B9-AFDD-F1B99651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7609"/>
            <a:ext cx="1036240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with a lot of unknown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FMono-Regular"/>
              </a:rPr>
              <a:t>Working with Linux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FMono-Regular"/>
              </a:rPr>
              <a:t> Hard to test it</a:t>
            </a:r>
          </a:p>
        </p:txBody>
      </p:sp>
    </p:spTree>
    <p:extLst>
      <p:ext uri="{BB962C8B-B14F-4D97-AF65-F5344CB8AC3E}">
        <p14:creationId xmlns:p14="http://schemas.microsoft.com/office/powerpoint/2010/main" val="165574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578448EB-8B0B-475A-8628-97AF3687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1646"/>
            <a:ext cx="5061858" cy="50618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0F80585-94C4-4E5F-BD77-2B307A50EF96}"/>
              </a:ext>
            </a:extLst>
          </p:cNvPr>
          <p:cNvSpPr txBox="1">
            <a:spLocks/>
          </p:cNvSpPr>
          <p:nvPr/>
        </p:nvSpPr>
        <p:spPr>
          <a:xfrm>
            <a:off x="3770741" y="277177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66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450278" y="564696"/>
            <a:ext cx="3291444" cy="99695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lang="he-IL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61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48A2A7-2333-4278-8129-D91ABA5A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>
                <a:cs typeface="Arial"/>
              </a:rPr>
              <a:t>Why we need this?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66EA7F-812E-4C9F-B86D-45A7839A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965123"/>
            <a:ext cx="10364451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endParaRPr lang="he-IL" dirty="0"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274567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8FF74-AC02-4CA6-842B-BD2BEAC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54A04D-0332-4798-B955-E0EE73E8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286699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tool to simulate running program with a big number of reptations.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reptations get randomize inputs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program returns statistics about the unrolling loop number for each loop in the program.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F46261C-E54D-412C-8B70-6A0F8E7AB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99" t="26914" r="72727" b="15843"/>
          <a:stretch/>
        </p:blipFill>
        <p:spPr>
          <a:xfrm>
            <a:off x="8626235" y="1943420"/>
            <a:ext cx="1947553" cy="39256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770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D57F-D5B5-49F4-B778-C1B0DA46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8EF4F4-2CDA-4813-96A4-410301C272CB}"/>
                  </a:ext>
                </a:extLst>
              </p14:cNvPr>
              <p14:cNvContentPartPr/>
              <p14:nvPr/>
            </p14:nvContentPartPr>
            <p14:xfrm>
              <a:off x="6930117" y="1758382"/>
              <a:ext cx="9525" cy="95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08EF4F4-2CDA-4813-96A4-410301C272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3867" y="1282132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BB50E4-6A67-4697-A1C9-E18FCE1349B9}"/>
                  </a:ext>
                </a:extLst>
              </p14:cNvPr>
              <p14:cNvContentPartPr/>
              <p14:nvPr/>
            </p14:nvContentPartPr>
            <p14:xfrm>
              <a:off x="8084003" y="1910782"/>
              <a:ext cx="9525" cy="952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6BB50E4-6A67-4697-A1C9-E18FCE1349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7753" y="1434532"/>
                <a:ext cx="952500" cy="9525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מלבן 8">
            <a:extLst>
              <a:ext uri="{FF2B5EF4-FFF2-40B4-BE49-F238E27FC236}">
                <a16:creationId xmlns:a16="http://schemas.microsoft.com/office/drawing/2014/main" id="{FDDD0112-709D-4B74-97A9-19B61CBC077B}"/>
              </a:ext>
            </a:extLst>
          </p:cNvPr>
          <p:cNvSpPr/>
          <p:nvPr/>
        </p:nvSpPr>
        <p:spPr>
          <a:xfrm>
            <a:off x="859852" y="2608715"/>
            <a:ext cx="10659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link</a:t>
            </a:r>
            <a:r>
              <a:rPr lang="en-US" b="1" dirty="0">
                <a:hlinkClick r:id="rId9"/>
              </a:rPr>
              <a:t>: </a:t>
            </a:r>
            <a:r>
              <a:rPr lang="en-US" dirty="0">
                <a:hlinkClick r:id="rId9"/>
              </a:rPr>
              <a:t>https://github.com/yonatan-maman/RandomSimulationProject.git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497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0859DF0-9FCA-478D-911A-9060DC883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78182"/>
            <a:ext cx="4937760" cy="38823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Linux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Makefiles</a:t>
            </a:r>
            <a:r>
              <a:rPr lang="en-US" dirty="0"/>
              <a:t> and </a:t>
            </a:r>
            <a:r>
              <a:rPr lang="en-US" dirty="0" err="1"/>
              <a:t>CMakeFiles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Clang-format and </a:t>
            </a:r>
            <a:r>
              <a:rPr lang="en-US" dirty="0" err="1"/>
              <a:t>Llvm</a:t>
            </a:r>
            <a:r>
              <a:rPr lang="en-US" dirty="0"/>
              <a:t> files and classes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Bash scripts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creating </a:t>
            </a:r>
            <a:r>
              <a:rPr lang="en-US" dirty="0" err="1"/>
              <a:t>Cpp</a:t>
            </a:r>
            <a:r>
              <a:rPr lang="en-US" dirty="0"/>
              <a:t>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Xml Files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050" name="Picture 2" descr="לינוקס – ויקיפדיה">
            <a:extLst>
              <a:ext uri="{FF2B5EF4-FFF2-40B4-BE49-F238E27FC236}">
                <a16:creationId xmlns:a16="http://schemas.microsoft.com/office/drawing/2014/main" id="{D923B668-55BF-4CA4-BE7A-EF17DCC4C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304" y="1930417"/>
            <a:ext cx="1423629" cy="16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 Deep Dive Into GitHub Actions. Learn about the architecture of… | by  Deborah Digges | Better Programming | Medium">
            <a:extLst>
              <a:ext uri="{FF2B5EF4-FFF2-40B4-BE49-F238E27FC236}">
                <a16:creationId xmlns:a16="http://schemas.microsoft.com/office/drawing/2014/main" id="{8F4B99F5-9E24-4F1C-97FD-B4AA6948D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595" y="3533036"/>
            <a:ext cx="1758908" cy="97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היכן לומדים Git ? | ALMtoolbox בלוג חדשותALMtoolbox בלוג חדשות">
            <a:extLst>
              <a:ext uri="{FF2B5EF4-FFF2-40B4-BE49-F238E27FC236}">
                <a16:creationId xmlns:a16="http://schemas.microsoft.com/office/drawing/2014/main" id="{1843FE60-74B1-4BD3-82A8-A4B2D76BC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146" y="3726093"/>
            <a:ext cx="1407662" cy="5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LVM - Wikipedia">
            <a:extLst>
              <a:ext uri="{FF2B5EF4-FFF2-40B4-BE49-F238E27FC236}">
                <a16:creationId xmlns:a16="http://schemas.microsoft.com/office/drawing/2014/main" id="{452DB7E9-22DD-4103-829B-8F81C8F0C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304" y="4505676"/>
            <a:ext cx="1294449" cy="96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XML Vulnerabilities Are Still Attractive Targets for Attackers - Infosec  Resources">
            <a:extLst>
              <a:ext uri="{FF2B5EF4-FFF2-40B4-BE49-F238E27FC236}">
                <a16:creationId xmlns:a16="http://schemas.microsoft.com/office/drawing/2014/main" id="{CFAAEFC8-DEA8-4372-B618-2EBDD3690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268" y="4505676"/>
            <a:ext cx="1319756" cy="121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92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C9440E-13EC-4550-9067-E6CC786D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project objectives</a:t>
            </a:r>
            <a:endParaRPr lang="he-IL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C8408A60-B7C0-4AFF-B8A4-AB776FDEC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 finished all the project requirements – and even trying and adding some extra things.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what we did?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Changing Main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Restrict the unrolling number of each loop can execute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Building an unrolling statistics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new Customized  main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a bash script with a lot of options - we will explain about the bash stages.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both xml output and summary details output.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Extra cool things: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Analysis of the type variables and - save for each variable his type and his values.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Option to analyze recursion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75892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C60FAC-B761-49CB-957B-0808A648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script’s options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B3533AE-2DBD-470C-BD95-15A14383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tool to simulate the loops in the program. Its output is two files in one directory named "</a:t>
            </a:r>
            <a:r>
              <a:rPr lang="en-US" dirty="0" err="1"/>
              <a:t>otputRS</a:t>
            </a:r>
            <a:r>
              <a:rPr lang="en-US" dirty="0"/>
              <a:t>":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out.txt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out.tml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--input |-</a:t>
            </a:r>
            <a:r>
              <a:rPr lang="en-US" dirty="0" err="1"/>
              <a:t>i</a:t>
            </a:r>
            <a:r>
              <a:rPr lang="en-US" dirty="0"/>
              <a:t>    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--output |-o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--save |-s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--</a:t>
            </a:r>
            <a:r>
              <a:rPr lang="en-US" dirty="0" err="1"/>
              <a:t>maxBound</a:t>
            </a:r>
            <a:r>
              <a:rPr lang="en-US" dirty="0"/>
              <a:t> |-m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--debug |-d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--verbose |-v 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--repetitions |-r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--</a:t>
            </a:r>
            <a:r>
              <a:rPr lang="en-US" dirty="0" err="1"/>
              <a:t>extenions</a:t>
            </a:r>
            <a:r>
              <a:rPr lang="en-US" dirty="0"/>
              <a:t> |-e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--help|-h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900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3C1B89-270B-43EE-97E7-4BD9300C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script’s stages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B3D957-98B2-44CC-98B3-C344BD67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6240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Parsing the options flags arguments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Find all the files with the given </a:t>
            </a:r>
            <a:r>
              <a:rPr lang="en-US" dirty="0" err="1"/>
              <a:t>extenions</a:t>
            </a:r>
            <a:r>
              <a:rPr lang="en-US" dirty="0"/>
              <a:t> and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And for each file run the parser program that we created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Adding our lib files to the work directory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SFMono-Regular"/>
              </a:rPr>
              <a:t>update the parameters to the original main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SFMono-Regular"/>
              </a:rPr>
              <a:t>create new main file with the new function main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FMono-Regular"/>
              </a:rPr>
              <a:t>This Function run the original main function with randomize inputs, with the given number of reptations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SFMono-Regular"/>
              </a:rPr>
              <a:t>Compile all the files that we created and our pre-set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SFMono-Regular"/>
              </a:rPr>
              <a:t>Run this program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FMono-Regular"/>
              </a:rPr>
              <a:t>And output the xml output file and the summary output file.</a:t>
            </a:r>
          </a:p>
        </p:txBody>
      </p:sp>
    </p:spTree>
    <p:extLst>
      <p:ext uri="{BB962C8B-B14F-4D97-AF65-F5344CB8AC3E}">
        <p14:creationId xmlns:p14="http://schemas.microsoft.com/office/powerpoint/2010/main" val="68964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TimeLine</a:t>
            </a:r>
            <a:endParaRPr lang="he-IL" dirty="0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946270" y="3503220"/>
            <a:ext cx="11245730" cy="9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59122" y="3487568"/>
            <a:ext cx="1" cy="7006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4367573"/>
            <a:ext cx="2033542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Learning the </a:t>
            </a:r>
            <a:r>
              <a:rPr lang="en-US" sz="1600" dirty="0" err="1"/>
              <a:t>makeFiles</a:t>
            </a:r>
            <a:r>
              <a:rPr lang="en-US" sz="1600" dirty="0"/>
              <a:t> options – in order to solve the clang compile problem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733998" y="3526969"/>
            <a:ext cx="1" cy="7006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40508" y="4318663"/>
            <a:ext cx="1497434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Adding a minor change for each loop - a </a:t>
            </a:r>
            <a:r>
              <a:rPr lang="en-US" sz="1600" dirty="0" err="1"/>
              <a:t>poc</a:t>
            </a:r>
            <a:r>
              <a:rPr lang="en-US" sz="1600" dirty="0"/>
              <a:t> of this project </a:t>
            </a:r>
            <a:endParaRPr lang="he-IL" sz="16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243002" y="3502184"/>
            <a:ext cx="1" cy="7006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9558749" y="3526969"/>
            <a:ext cx="1" cy="7006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4491" y="4369186"/>
            <a:ext cx="2196935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Building an execute file to edit the original main file adding parameters to this function. And create new main file.</a:t>
            </a:r>
            <a:endParaRPr lang="he-IL" sz="1600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515508" y="3517836"/>
            <a:ext cx="1" cy="7006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66235" y="4352902"/>
            <a:ext cx="2196935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Building an automatic bash for a given directory. Adding xml output ,save the randomize inputs and the statistics of </a:t>
            </a:r>
            <a:r>
              <a:rPr lang="en-US" sz="1600" dirty="0" err="1"/>
              <a:t>theunrolling</a:t>
            </a:r>
            <a:r>
              <a:rPr lang="en-US" sz="1600" dirty="0"/>
              <a:t> loop</a:t>
            </a:r>
            <a:endParaRPr lang="he-IL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0281798" y="2591159"/>
            <a:ext cx="252944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End </a:t>
            </a:r>
          </a:p>
          <a:p>
            <a:pPr algn="ctr"/>
            <a:r>
              <a:rPr lang="en-US" sz="2400" b="1" dirty="0"/>
              <a:t>Semester</a:t>
            </a:r>
            <a:endParaRPr lang="he-IL" sz="2400" b="1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11134557" y="3487568"/>
            <a:ext cx="1" cy="7006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818593" y="4369186"/>
            <a:ext cx="219693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pilot</a:t>
            </a:r>
            <a:endParaRPr lang="he-IL" sz="1600" dirty="0"/>
          </a:p>
        </p:txBody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94BCEB4F-C5B4-4AE3-AE55-E4FA3E949157}"/>
              </a:ext>
            </a:extLst>
          </p:cNvPr>
          <p:cNvSpPr txBox="1"/>
          <p:nvPr/>
        </p:nvSpPr>
        <p:spPr>
          <a:xfrm>
            <a:off x="4815878" y="4318663"/>
            <a:ext cx="1497434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Building extra lib files, adding significant change for each loop  </a:t>
            </a:r>
            <a:endParaRPr lang="he-IL" sz="1600" dirty="0"/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9CB5A6DD-FFD8-4F43-B17D-21355A8DC682}"/>
              </a:ext>
            </a:extLst>
          </p:cNvPr>
          <p:cNvSpPr txBox="1"/>
          <p:nvPr/>
        </p:nvSpPr>
        <p:spPr>
          <a:xfrm>
            <a:off x="1888150" y="4318663"/>
            <a:ext cx="1497434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600" dirty="0"/>
              <a:t>Understanding how the clang-format code works. And what every class do (30 classes)</a:t>
            </a:r>
            <a:endParaRPr lang="he-IL" sz="1600" dirty="0"/>
          </a:p>
        </p:txBody>
      </p:sp>
      <p:cxnSp>
        <p:nvCxnSpPr>
          <p:cNvPr id="35" name="Straight Connector 17">
            <a:extLst>
              <a:ext uri="{FF2B5EF4-FFF2-40B4-BE49-F238E27FC236}">
                <a16:creationId xmlns:a16="http://schemas.microsoft.com/office/drawing/2014/main" id="{7A425EDA-3C22-4CBF-AC98-69FDCB324CE6}"/>
              </a:ext>
            </a:extLst>
          </p:cNvPr>
          <p:cNvCxnSpPr/>
          <p:nvPr/>
        </p:nvCxnSpPr>
        <p:spPr>
          <a:xfrm flipH="1">
            <a:off x="2864307" y="3487568"/>
            <a:ext cx="1" cy="7006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3">
            <a:extLst>
              <a:ext uri="{FF2B5EF4-FFF2-40B4-BE49-F238E27FC236}">
                <a16:creationId xmlns:a16="http://schemas.microsoft.com/office/drawing/2014/main" id="{C68889AC-5794-4F0C-B71B-C5B38E8B1291}"/>
              </a:ext>
            </a:extLst>
          </p:cNvPr>
          <p:cNvSpPr txBox="1"/>
          <p:nvPr/>
        </p:nvSpPr>
        <p:spPr>
          <a:xfrm>
            <a:off x="10645736" y="4370799"/>
            <a:ext cx="977641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1600" dirty="0"/>
              <a:t>Big Testing and </a:t>
            </a:r>
            <a:r>
              <a:rPr lang="en-US" sz="1600" dirty="0" err="1"/>
              <a:t>debuging</a:t>
            </a:r>
            <a:endParaRPr lang="he-IL" sz="1600" dirty="0"/>
          </a:p>
        </p:txBody>
      </p:sp>
      <p:cxnSp>
        <p:nvCxnSpPr>
          <p:cNvPr id="37" name="Straight Connector 25">
            <a:extLst>
              <a:ext uri="{FF2B5EF4-FFF2-40B4-BE49-F238E27FC236}">
                <a16:creationId xmlns:a16="http://schemas.microsoft.com/office/drawing/2014/main" id="{EF3033BE-4132-43E6-B672-0BFF0CAEC77D}"/>
              </a:ext>
            </a:extLst>
          </p:cNvPr>
          <p:cNvCxnSpPr/>
          <p:nvPr/>
        </p:nvCxnSpPr>
        <p:spPr>
          <a:xfrm flipH="1">
            <a:off x="11718696" y="3478213"/>
            <a:ext cx="1" cy="7006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7064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22A3EDCF10A949903FCDEBD3FDC0D0" ma:contentTypeVersion="7" ma:contentTypeDescription="Create a new document." ma:contentTypeScope="" ma:versionID="31424987fc7d55281375098ccdd08f62">
  <xsd:schema xmlns:xsd="http://www.w3.org/2001/XMLSchema" xmlns:xs="http://www.w3.org/2001/XMLSchema" xmlns:p="http://schemas.microsoft.com/office/2006/metadata/properties" xmlns:ns3="f549d035-0500-4ec7-98ac-3524b378c2ff" xmlns:ns4="8c67e7ea-1341-4ea7-9026-3ae3830a8ad4" targetNamespace="http://schemas.microsoft.com/office/2006/metadata/properties" ma:root="true" ma:fieldsID="c167bb493375456f4c2164d6a0724d7d" ns3:_="" ns4:_="">
    <xsd:import namespace="f549d035-0500-4ec7-98ac-3524b378c2ff"/>
    <xsd:import namespace="8c67e7ea-1341-4ea7-9026-3ae3830a8a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49d035-0500-4ec7-98ac-3524b378c2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7e7ea-1341-4ea7-9026-3ae3830a8ad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6F4C31-AD2A-4F68-8C48-07DC2081B578}">
  <ds:schemaRefs>
    <ds:schemaRef ds:uri="8c67e7ea-1341-4ea7-9026-3ae3830a8ad4"/>
    <ds:schemaRef ds:uri="f549d035-0500-4ec7-98ac-3524b378c2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0E3F9B-C7D7-437E-B4A0-CB341D255AC7}">
  <ds:schemaRefs>
    <ds:schemaRef ds:uri="http://purl.org/dc/elements/1.1/"/>
    <ds:schemaRef ds:uri="8c67e7ea-1341-4ea7-9026-3ae3830a8ad4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549d035-0500-4ec7-98ac-3524b378c2f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8DB06B7-479E-453F-825B-9E879FF398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1070</Words>
  <Application>Microsoft Office PowerPoint</Application>
  <PresentationFormat>מסך רחב</PresentationFormat>
  <Paragraphs>119</Paragraphs>
  <Slides>11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SFMono-Regular</vt:lpstr>
      <vt:lpstr>Wingdings</vt:lpstr>
      <vt:lpstr>Retrospect</vt:lpstr>
      <vt:lpstr>מצגת של PowerPoint‏</vt:lpstr>
      <vt:lpstr>Why we need this?</vt:lpstr>
      <vt:lpstr>Our Project</vt:lpstr>
      <vt:lpstr>Prototype </vt:lpstr>
      <vt:lpstr>Tools</vt:lpstr>
      <vt:lpstr>Meeting project objectives</vt:lpstr>
      <vt:lpstr>Main script’s options</vt:lpstr>
      <vt:lpstr>Main script’s stages</vt:lpstr>
      <vt:lpstr>Working TimeLine</vt:lpstr>
      <vt:lpstr>Challenges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Tova Ciuraru</dc:creator>
  <cp:lastModifiedBy>Yonatan Maman</cp:lastModifiedBy>
  <cp:revision>14</cp:revision>
  <dcterms:created xsi:type="dcterms:W3CDTF">2021-01-19T17:36:53Z</dcterms:created>
  <dcterms:modified xsi:type="dcterms:W3CDTF">2021-01-24T01:20:08Z</dcterms:modified>
</cp:coreProperties>
</file>