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85" r:id="rId3"/>
    <p:sldId id="287" r:id="rId4"/>
    <p:sldId id="290" r:id="rId5"/>
    <p:sldId id="291" r:id="rId6"/>
    <p:sldId id="258" r:id="rId7"/>
    <p:sldId id="260" r:id="rId8"/>
    <p:sldId id="263" r:id="rId9"/>
    <p:sldId id="264" r:id="rId10"/>
    <p:sldId id="265" r:id="rId11"/>
    <p:sldId id="266" r:id="rId12"/>
    <p:sldId id="267" r:id="rId13"/>
    <p:sldId id="268" r:id="rId14"/>
    <p:sldId id="269" r:id="rId15"/>
    <p:sldId id="271" r:id="rId16"/>
    <p:sldId id="259" r:id="rId17"/>
    <p:sldId id="284" r:id="rId18"/>
    <p:sldId id="273" r:id="rId19"/>
    <p:sldId id="286" r:id="rId20"/>
    <p:sldId id="292" r:id="rId21"/>
    <p:sldId id="293" r:id="rId22"/>
    <p:sldId id="294" r:id="rId23"/>
    <p:sldId id="295" r:id="rId24"/>
    <p:sldId id="296" r:id="rId25"/>
    <p:sldId id="279"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8E19"/>
    <a:srgbClr val="FBB80F"/>
    <a:srgbClr val="90C226"/>
    <a:srgbClr val="A2B8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8" d="100"/>
          <a:sy n="108" d="100"/>
        </p:scale>
        <p:origin x="9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17EADB9-6157-46C2-B6E7-B682B4DC15C3}" type="datetimeFigureOut">
              <a:rPr lang="he-IL" smtClean="0"/>
              <a:t>ט"ז/תמוז/תשע"ז</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9A89256-C025-49F4-B165-91CE031064F6}" type="slidenum">
              <a:rPr lang="he-IL" smtClean="0"/>
              <a:t>‹#›</a:t>
            </a:fld>
            <a:endParaRPr lang="he-IL"/>
          </a:p>
        </p:txBody>
      </p:sp>
    </p:spTree>
    <p:extLst>
      <p:ext uri="{BB962C8B-B14F-4D97-AF65-F5344CB8AC3E}">
        <p14:creationId xmlns:p14="http://schemas.microsoft.com/office/powerpoint/2010/main" val="328355850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99A89256-C025-49F4-B165-91CE031064F6}" type="slidenum">
              <a:rPr lang="he-IL" smtClean="0"/>
              <a:t>18</a:t>
            </a:fld>
            <a:endParaRPr lang="he-IL"/>
          </a:p>
        </p:txBody>
      </p:sp>
    </p:spTree>
    <p:extLst>
      <p:ext uri="{BB962C8B-B14F-4D97-AF65-F5344CB8AC3E}">
        <p14:creationId xmlns:p14="http://schemas.microsoft.com/office/powerpoint/2010/main" val="443882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96902175-7246-4692-A80E-CC4AAC27AC64}" type="datetime1">
              <a:rPr lang="en-US" smtClean="0"/>
              <a:t>7/10/2017</a:t>
            </a:fld>
            <a:endParaRPr lang="en-US" dirty="0"/>
          </a:p>
        </p:txBody>
      </p:sp>
      <p:sp>
        <p:nvSpPr>
          <p:cNvPr id="5" name="Footer Placeholder 4"/>
          <p:cNvSpPr>
            <a:spLocks noGrp="1"/>
          </p:cNvSpPr>
          <p:nvPr>
            <p:ph type="ftr" sz="quarter" idx="11"/>
          </p:nvPr>
        </p:nvSpPr>
        <p:spPr/>
        <p:txBody>
          <a:bodyPr/>
          <a:lstStyle/>
          <a:p>
            <a:r>
              <a:rPr lang="he-IL"/>
              <a:t>כתב וערך ישראל וזאנה</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763EAD2-5054-411E-B492-CC2876BB88C9}" type="datetime1">
              <a:rPr lang="en-US" smtClean="0"/>
              <a:t>7/10/2017</a:t>
            </a:fld>
            <a:endParaRPr lang="en-US" dirty="0"/>
          </a:p>
        </p:txBody>
      </p:sp>
      <p:sp>
        <p:nvSpPr>
          <p:cNvPr id="5" name="Footer Placeholder 4"/>
          <p:cNvSpPr>
            <a:spLocks noGrp="1"/>
          </p:cNvSpPr>
          <p:nvPr>
            <p:ph type="ftr" sz="quarter" idx="11"/>
          </p:nvPr>
        </p:nvSpPr>
        <p:spPr/>
        <p:txBody>
          <a:bodyPr/>
          <a:lstStyle/>
          <a:p>
            <a:r>
              <a:rPr lang="he-IL"/>
              <a:t>כתב וערך ישראל וזאנה</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F5C9BFEC-1F09-4636-8E86-FE2481A8179D}" type="datetime1">
              <a:rPr lang="en-US" smtClean="0"/>
              <a:t>7/10/2017</a:t>
            </a:fld>
            <a:endParaRPr lang="en-US" dirty="0"/>
          </a:p>
        </p:txBody>
      </p:sp>
      <p:sp>
        <p:nvSpPr>
          <p:cNvPr id="5" name="Footer Placeholder 4"/>
          <p:cNvSpPr>
            <a:spLocks noGrp="1"/>
          </p:cNvSpPr>
          <p:nvPr>
            <p:ph type="ftr" sz="quarter" idx="11"/>
          </p:nvPr>
        </p:nvSpPr>
        <p:spPr/>
        <p:txBody>
          <a:bodyPr/>
          <a:lstStyle/>
          <a:p>
            <a:r>
              <a:rPr lang="he-IL"/>
              <a:t>כתב וערך ישראל וזאנה</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C9966F9-CA63-4089-90EA-0A3813F35D23}" type="datetime1">
              <a:rPr lang="en-US" smtClean="0"/>
              <a:t>7/10/2017</a:t>
            </a:fld>
            <a:endParaRPr lang="en-US" dirty="0"/>
          </a:p>
        </p:txBody>
      </p:sp>
      <p:sp>
        <p:nvSpPr>
          <p:cNvPr id="5" name="Footer Placeholder 4"/>
          <p:cNvSpPr>
            <a:spLocks noGrp="1"/>
          </p:cNvSpPr>
          <p:nvPr>
            <p:ph type="ftr" sz="quarter" idx="11"/>
          </p:nvPr>
        </p:nvSpPr>
        <p:spPr/>
        <p:txBody>
          <a:bodyPr/>
          <a:lstStyle/>
          <a:p>
            <a:r>
              <a:rPr lang="he-IL"/>
              <a:t>כתב וערך ישראל וזאנה</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839CF15-A92E-479B-9A15-23CB2E2693F8}" type="datetime1">
              <a:rPr lang="en-US" smtClean="0"/>
              <a:t>7/10/2017</a:t>
            </a:fld>
            <a:endParaRPr lang="en-US" dirty="0"/>
          </a:p>
        </p:txBody>
      </p:sp>
      <p:sp>
        <p:nvSpPr>
          <p:cNvPr id="5" name="Footer Placeholder 4"/>
          <p:cNvSpPr>
            <a:spLocks noGrp="1"/>
          </p:cNvSpPr>
          <p:nvPr>
            <p:ph type="ftr" sz="quarter" idx="11"/>
          </p:nvPr>
        </p:nvSpPr>
        <p:spPr/>
        <p:txBody>
          <a:bodyPr/>
          <a:lstStyle/>
          <a:p>
            <a:r>
              <a:rPr lang="he-IL"/>
              <a:t>כתב וערך ישראל וזאנה</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2B8C7894-977D-4DD2-8DCF-EDAA0AE58C65}" type="datetime1">
              <a:rPr lang="en-US" smtClean="0"/>
              <a:t>7/10/2017</a:t>
            </a:fld>
            <a:endParaRPr lang="en-US" dirty="0"/>
          </a:p>
        </p:txBody>
      </p:sp>
      <p:sp>
        <p:nvSpPr>
          <p:cNvPr id="5" name="Footer Placeholder 4"/>
          <p:cNvSpPr>
            <a:spLocks noGrp="1"/>
          </p:cNvSpPr>
          <p:nvPr>
            <p:ph type="ftr" sz="quarter" idx="11"/>
          </p:nvPr>
        </p:nvSpPr>
        <p:spPr/>
        <p:txBody>
          <a:bodyPr/>
          <a:lstStyle/>
          <a:p>
            <a:r>
              <a:rPr lang="he-IL"/>
              <a:t>כתב וערך ישראל וזאנה</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199BA42-3ED5-4779-B914-09453BA7CF3C}" type="datetime1">
              <a:rPr lang="en-US" smtClean="0"/>
              <a:t>7/10/2017</a:t>
            </a:fld>
            <a:endParaRPr lang="en-US" dirty="0"/>
          </a:p>
        </p:txBody>
      </p:sp>
      <p:sp>
        <p:nvSpPr>
          <p:cNvPr id="5" name="Footer Placeholder 4"/>
          <p:cNvSpPr>
            <a:spLocks noGrp="1"/>
          </p:cNvSpPr>
          <p:nvPr>
            <p:ph type="ftr" sz="quarter" idx="11"/>
          </p:nvPr>
        </p:nvSpPr>
        <p:spPr/>
        <p:txBody>
          <a:bodyPr/>
          <a:lstStyle/>
          <a:p>
            <a:r>
              <a:rPr lang="he-IL"/>
              <a:t>כתב וערך ישראל וזאנה</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E6E0957-800A-4C30-BE72-B8E358D602F9}" type="datetime1">
              <a:rPr lang="en-US" smtClean="0"/>
              <a:t>7/10/2017</a:t>
            </a:fld>
            <a:endParaRPr lang="en-US" dirty="0"/>
          </a:p>
        </p:txBody>
      </p:sp>
      <p:sp>
        <p:nvSpPr>
          <p:cNvPr id="5" name="Footer Placeholder 4"/>
          <p:cNvSpPr>
            <a:spLocks noGrp="1"/>
          </p:cNvSpPr>
          <p:nvPr>
            <p:ph type="ftr" sz="quarter" idx="11"/>
          </p:nvPr>
        </p:nvSpPr>
        <p:spPr/>
        <p:txBody>
          <a:bodyPr/>
          <a:lstStyle/>
          <a:p>
            <a:r>
              <a:rPr lang="he-IL"/>
              <a:t>כתב וערך ישראל וזאנה</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A6357D58-AA5F-47F6-91F9-46E3F0D6F5F9}" type="datetime1">
              <a:rPr lang="en-US" smtClean="0"/>
              <a:t>7/10/2017</a:t>
            </a:fld>
            <a:endParaRPr lang="en-US" dirty="0"/>
          </a:p>
        </p:txBody>
      </p:sp>
      <p:sp>
        <p:nvSpPr>
          <p:cNvPr id="5" name="Footer Placeholder 4"/>
          <p:cNvSpPr>
            <a:spLocks noGrp="1"/>
          </p:cNvSpPr>
          <p:nvPr>
            <p:ph type="ftr" sz="quarter" idx="11"/>
          </p:nvPr>
        </p:nvSpPr>
        <p:spPr/>
        <p:txBody>
          <a:bodyPr/>
          <a:lstStyle/>
          <a:p>
            <a:r>
              <a:rPr lang="he-IL"/>
              <a:t>כתב וערך ישראל וזאנה</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0CD47CA-1CD0-4A00-8596-0779E8D2B6D6}" type="datetime1">
              <a:rPr lang="en-US" smtClean="0"/>
              <a:t>7/10/2017</a:t>
            </a:fld>
            <a:endParaRPr lang="en-US" dirty="0"/>
          </a:p>
        </p:txBody>
      </p:sp>
      <p:sp>
        <p:nvSpPr>
          <p:cNvPr id="5" name="Footer Placeholder 4"/>
          <p:cNvSpPr>
            <a:spLocks noGrp="1"/>
          </p:cNvSpPr>
          <p:nvPr>
            <p:ph type="ftr" sz="quarter" idx="11"/>
          </p:nvPr>
        </p:nvSpPr>
        <p:spPr/>
        <p:txBody>
          <a:bodyPr/>
          <a:lstStyle/>
          <a:p>
            <a:r>
              <a:rPr lang="he-IL"/>
              <a:t>כתב וערך ישראל וזאנה</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3F1B335E-A00E-4F42-A0E7-B34F481469E0}" type="datetime1">
              <a:rPr lang="en-US" smtClean="0"/>
              <a:t>7/10/2017</a:t>
            </a:fld>
            <a:endParaRPr lang="en-US" dirty="0"/>
          </a:p>
        </p:txBody>
      </p:sp>
      <p:sp>
        <p:nvSpPr>
          <p:cNvPr id="6" name="Footer Placeholder 5"/>
          <p:cNvSpPr>
            <a:spLocks noGrp="1"/>
          </p:cNvSpPr>
          <p:nvPr>
            <p:ph type="ftr" sz="quarter" idx="11"/>
          </p:nvPr>
        </p:nvSpPr>
        <p:spPr/>
        <p:txBody>
          <a:bodyPr/>
          <a:lstStyle/>
          <a:p>
            <a:r>
              <a:rPr lang="he-IL"/>
              <a:t>כתב וערך ישראל וזאנה</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663E2737-8FDC-486D-92EA-C7517FBEBA36}" type="datetime1">
              <a:rPr lang="en-US" smtClean="0"/>
              <a:t>7/10/2017</a:t>
            </a:fld>
            <a:endParaRPr lang="en-US" dirty="0"/>
          </a:p>
        </p:txBody>
      </p:sp>
      <p:sp>
        <p:nvSpPr>
          <p:cNvPr id="8" name="Footer Placeholder 7"/>
          <p:cNvSpPr>
            <a:spLocks noGrp="1"/>
          </p:cNvSpPr>
          <p:nvPr>
            <p:ph type="ftr" sz="quarter" idx="11"/>
          </p:nvPr>
        </p:nvSpPr>
        <p:spPr/>
        <p:txBody>
          <a:bodyPr/>
          <a:lstStyle/>
          <a:p>
            <a:r>
              <a:rPr lang="he-IL"/>
              <a:t>כתב וערך ישראל וזאנה</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DA14894-031D-4BAF-B31C-9089EACFF8D4}" type="datetime1">
              <a:rPr lang="en-US" smtClean="0"/>
              <a:t>7/10/2017</a:t>
            </a:fld>
            <a:endParaRPr lang="en-US" dirty="0"/>
          </a:p>
        </p:txBody>
      </p:sp>
      <p:sp>
        <p:nvSpPr>
          <p:cNvPr id="4" name="Footer Placeholder 3"/>
          <p:cNvSpPr>
            <a:spLocks noGrp="1"/>
          </p:cNvSpPr>
          <p:nvPr>
            <p:ph type="ftr" sz="quarter" idx="11"/>
          </p:nvPr>
        </p:nvSpPr>
        <p:spPr/>
        <p:txBody>
          <a:bodyPr/>
          <a:lstStyle/>
          <a:p>
            <a:r>
              <a:rPr lang="he-IL"/>
              <a:t>כתב וערך ישראל וזאנה</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6307B-57F0-428D-95E2-EF1194C4EA4D}" type="datetime1">
              <a:rPr lang="en-US" smtClean="0"/>
              <a:t>7/10/2017</a:t>
            </a:fld>
            <a:endParaRPr lang="en-US" dirty="0"/>
          </a:p>
        </p:txBody>
      </p:sp>
      <p:sp>
        <p:nvSpPr>
          <p:cNvPr id="3" name="Footer Placeholder 2"/>
          <p:cNvSpPr>
            <a:spLocks noGrp="1"/>
          </p:cNvSpPr>
          <p:nvPr>
            <p:ph type="ftr" sz="quarter" idx="11"/>
          </p:nvPr>
        </p:nvSpPr>
        <p:spPr/>
        <p:txBody>
          <a:bodyPr/>
          <a:lstStyle/>
          <a:p>
            <a:r>
              <a:rPr lang="he-IL"/>
              <a:t>כתב וערך ישראל וזאנה</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54C5FBD-3A0F-41D0-8B07-CB179AC2584C}" type="datetime1">
              <a:rPr lang="en-US" smtClean="0"/>
              <a:t>7/10/2017</a:t>
            </a:fld>
            <a:endParaRPr lang="en-US" dirty="0"/>
          </a:p>
        </p:txBody>
      </p:sp>
      <p:sp>
        <p:nvSpPr>
          <p:cNvPr id="6" name="Footer Placeholder 5"/>
          <p:cNvSpPr>
            <a:spLocks noGrp="1"/>
          </p:cNvSpPr>
          <p:nvPr>
            <p:ph type="ftr" sz="quarter" idx="11"/>
          </p:nvPr>
        </p:nvSpPr>
        <p:spPr/>
        <p:txBody>
          <a:bodyPr/>
          <a:lstStyle/>
          <a:p>
            <a:r>
              <a:rPr lang="he-IL"/>
              <a:t>כתב וערך ישראל וזאנה</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3840D95-6AD8-4308-8211-FFB09BCF3609}" type="datetime1">
              <a:rPr lang="en-US" smtClean="0"/>
              <a:t>7/10/2017</a:t>
            </a:fld>
            <a:endParaRPr lang="en-US" dirty="0"/>
          </a:p>
        </p:txBody>
      </p:sp>
      <p:sp>
        <p:nvSpPr>
          <p:cNvPr id="6" name="Footer Placeholder 5"/>
          <p:cNvSpPr>
            <a:spLocks noGrp="1"/>
          </p:cNvSpPr>
          <p:nvPr>
            <p:ph type="ftr" sz="quarter" idx="11"/>
          </p:nvPr>
        </p:nvSpPr>
        <p:spPr/>
        <p:txBody>
          <a:bodyPr/>
          <a:lstStyle/>
          <a:p>
            <a:r>
              <a:rPr lang="he-IL"/>
              <a:t>כתב וערך ישראל וזאנה</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BE4F0E-A9E9-4322-8E7F-33C3296E868C}" type="datetime1">
              <a:rPr lang="en-US" smtClean="0"/>
              <a:t>7/10/2017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he-IL"/>
              <a:t>כתב וערך ישראל וזאנה</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dt="0"/>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370540" y="2393318"/>
            <a:ext cx="10611760" cy="1646302"/>
          </a:xfrm>
        </p:spPr>
        <p:txBody>
          <a:bodyPr/>
          <a:lstStyle/>
          <a:p>
            <a:pPr algn="l"/>
            <a:r>
              <a:rPr lang="en-US" sz="6600" dirty="0"/>
              <a:t>Communication Model</a:t>
            </a:r>
            <a:endParaRPr lang="he-IL" sz="6600" dirty="0"/>
          </a:p>
        </p:txBody>
      </p:sp>
      <p:sp>
        <p:nvSpPr>
          <p:cNvPr id="3" name="כותרת משנה 2"/>
          <p:cNvSpPr>
            <a:spLocks noGrp="1"/>
          </p:cNvSpPr>
          <p:nvPr>
            <p:ph type="subTitle" idx="1"/>
          </p:nvPr>
        </p:nvSpPr>
        <p:spPr>
          <a:xfrm>
            <a:off x="1989416" y="3943591"/>
            <a:ext cx="7766936" cy="1096899"/>
          </a:xfrm>
        </p:spPr>
        <p:txBody>
          <a:bodyPr>
            <a:normAutofit/>
          </a:bodyPr>
          <a:lstStyle/>
          <a:p>
            <a:r>
              <a:rPr lang="en-US" sz="2800" dirty="0"/>
              <a:t>How Communication Works</a:t>
            </a:r>
            <a:endParaRPr lang="he-IL" sz="2800" dirty="0"/>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916826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שכבת השיחה (</a:t>
            </a:r>
            <a:r>
              <a:rPr lang="en-US" dirty="0"/>
              <a:t>Session</a:t>
            </a:r>
            <a:r>
              <a:rPr lang="he-IL" dirty="0"/>
              <a:t>)</a:t>
            </a:r>
          </a:p>
        </p:txBody>
      </p:sp>
      <p:pic>
        <p:nvPicPr>
          <p:cNvPr id="4" name="Picture 2" descr="תוצאת תמונה עבור ‪osi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802" y="3755254"/>
            <a:ext cx="2580000" cy="2982326"/>
          </a:xfrm>
          <a:prstGeom prst="rect">
            <a:avLst/>
          </a:prstGeom>
          <a:noFill/>
          <a:extLst>
            <a:ext uri="{909E8E84-426E-40DD-AFC4-6F175D3DCCD1}">
              <a14:hiddenFill xmlns:a14="http://schemas.microsoft.com/office/drawing/2010/main">
                <a:solidFill>
                  <a:srgbClr val="FFFFFF"/>
                </a:solidFill>
              </a14:hiddenFill>
            </a:ext>
          </a:extLst>
        </p:spPr>
      </p:pic>
      <p:pic>
        <p:nvPicPr>
          <p:cNvPr id="5" name="מציין מיקום תוכן 7"/>
          <p:cNvPicPr>
            <a:picLocks noGrp="1" noChangeAspect="1"/>
          </p:cNvPicPr>
          <p:nvPr>
            <p:ph idx="1"/>
          </p:nvPr>
        </p:nvPicPr>
        <p:blipFill>
          <a:blip r:embed="rId3"/>
          <a:stretch>
            <a:fillRect/>
          </a:stretch>
        </p:blipFill>
        <p:spPr>
          <a:xfrm>
            <a:off x="3150802" y="4827626"/>
            <a:ext cx="518205" cy="518205"/>
          </a:xfrm>
          <a:prstGeom prst="rect">
            <a:avLst/>
          </a:prstGeom>
        </p:spPr>
      </p:pic>
      <p:pic>
        <p:nvPicPr>
          <p:cNvPr id="6" name="תמונה 5"/>
          <p:cNvPicPr>
            <a:picLocks noChangeAspect="1"/>
          </p:cNvPicPr>
          <p:nvPr/>
        </p:nvPicPr>
        <p:blipFill rotWithShape="1">
          <a:blip r:embed="rId4"/>
          <a:srcRect t="10606" b="16227"/>
          <a:stretch/>
        </p:blipFill>
        <p:spPr>
          <a:xfrm>
            <a:off x="3215956" y="4102106"/>
            <a:ext cx="497474" cy="363984"/>
          </a:xfrm>
          <a:prstGeom prst="rect">
            <a:avLst/>
          </a:prstGeom>
        </p:spPr>
      </p:pic>
      <p:pic>
        <p:nvPicPr>
          <p:cNvPr id="8" name="תמונה 7"/>
          <p:cNvPicPr>
            <a:picLocks noChangeAspect="1"/>
          </p:cNvPicPr>
          <p:nvPr/>
        </p:nvPicPr>
        <p:blipFill rotWithShape="1">
          <a:blip r:embed="rId4"/>
          <a:srcRect t="10606" b="16227"/>
          <a:stretch/>
        </p:blipFill>
        <p:spPr>
          <a:xfrm>
            <a:off x="3174062" y="4468537"/>
            <a:ext cx="497474" cy="363984"/>
          </a:xfrm>
          <a:prstGeom prst="rect">
            <a:avLst/>
          </a:prstGeom>
        </p:spPr>
      </p:pic>
      <p:sp>
        <p:nvSpPr>
          <p:cNvPr id="9" name="מציין מיקום תוכן 8"/>
          <p:cNvSpPr txBox="1">
            <a:spLocks/>
          </p:cNvSpPr>
          <p:nvPr/>
        </p:nvSpPr>
        <p:spPr>
          <a:xfrm>
            <a:off x="1313895" y="1465058"/>
            <a:ext cx="7960107" cy="3880773"/>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he-IL" dirty="0"/>
              <a:t>תפקיד: השכבה אחראית על יצירת, ניהול, וסגירת שיחות בין התוכניות הפועלות בשני רכיבי הקצה של רשת המחשבים. היא משמשת את שכבת הייצוג ומשתמשת בשכבת התעבורה על מנת להעביר נתונים על גבי הרשת. השיחות (</a:t>
            </a:r>
            <a:r>
              <a:rPr lang="en-US" dirty="0"/>
              <a:t>Sessions</a:t>
            </a:r>
            <a:r>
              <a:rPr lang="he-IL" dirty="0"/>
              <a:t>)</a:t>
            </a:r>
            <a:r>
              <a:rPr lang="en-US" dirty="0"/>
              <a:t> </a:t>
            </a:r>
            <a:r>
              <a:rPr lang="he-IL" dirty="0"/>
              <a:t> מתקיימות באחד משני האופנים תלוי ברשת:</a:t>
            </a:r>
          </a:p>
          <a:p>
            <a:pPr>
              <a:buFont typeface="+mj-lt"/>
              <a:buAutoNum type="arabicPeriod"/>
            </a:pPr>
            <a:r>
              <a:rPr lang="en-US" dirty="0"/>
              <a:t>Two way simultaneous</a:t>
            </a:r>
            <a:r>
              <a:rPr lang="he-IL" dirty="0"/>
              <a:t>-בשיחות אלו שני הצדדים יכולים לשלוח מידע במקביל, וכל אחד מהם יטפל במידע כאשר הוא מגיע אליו. </a:t>
            </a:r>
          </a:p>
          <a:p>
            <a:pPr>
              <a:buFont typeface="+mj-lt"/>
              <a:buAutoNum type="arabicPeriod"/>
            </a:pPr>
            <a:r>
              <a:rPr lang="en-US" dirty="0"/>
              <a:t>Two way alternate</a:t>
            </a:r>
            <a:r>
              <a:rPr lang="he-IL" dirty="0"/>
              <a:t>-בשיחות אלו בכל רגע נתון יש צד אחד ששולח נתונים וצד אחד שמקבל אותם.</a:t>
            </a:r>
          </a:p>
          <a:p>
            <a:r>
              <a:rPr lang="he-IL" dirty="0"/>
              <a:t>פרוטוקולים: </a:t>
            </a:r>
            <a:r>
              <a:rPr lang="en-US" dirty="0"/>
              <a:t>PPTP, SSH, ASP</a:t>
            </a:r>
            <a:r>
              <a:rPr lang="he-IL" dirty="0"/>
              <a:t>.</a:t>
            </a:r>
          </a:p>
          <a:p>
            <a:r>
              <a:rPr lang="he-IL" dirty="0"/>
              <a:t>דוגמה: </a:t>
            </a:r>
            <a:r>
              <a:rPr lang="en-US" dirty="0"/>
              <a:t>Full-Duplex</a:t>
            </a:r>
            <a:r>
              <a:rPr lang="he-IL" dirty="0"/>
              <a:t> ו-</a:t>
            </a:r>
            <a:r>
              <a:rPr lang="en-US" dirty="0"/>
              <a:t>Half-Duplex</a:t>
            </a:r>
            <a:r>
              <a:rPr lang="he-IL" dirty="0"/>
              <a:t>.</a:t>
            </a:r>
          </a:p>
          <a:p>
            <a:pPr marL="0" indent="0">
              <a:buNone/>
            </a:pPr>
            <a:endParaRPr lang="he-IL" dirty="0"/>
          </a:p>
        </p:txBody>
      </p:sp>
      <p:sp>
        <p:nvSpPr>
          <p:cNvPr id="3" name="מציין מיקום של כותרת תחתונה 2"/>
          <p:cNvSpPr>
            <a:spLocks noGrp="1"/>
          </p:cNvSpPr>
          <p:nvPr>
            <p:ph type="ftr" sz="quarter" idx="11"/>
          </p:nvPr>
        </p:nvSpPr>
        <p:spPr/>
        <p:txBody>
          <a:bodyPr/>
          <a:lstStyle/>
          <a:p>
            <a:r>
              <a:rPr lang="he-IL"/>
              <a:t>כתב וערך ישראל וזאנה</a:t>
            </a:r>
            <a:endParaRPr lang="en-US" dirty="0"/>
          </a:p>
        </p:txBody>
      </p:sp>
      <p:sp>
        <p:nvSpPr>
          <p:cNvPr id="7" name="מציין מיקום של מספר שקופית 6"/>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277140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שכבת התעבורה (</a:t>
            </a:r>
            <a:r>
              <a:rPr lang="en-US" dirty="0"/>
              <a:t>Transport</a:t>
            </a:r>
            <a:r>
              <a:rPr lang="he-IL" dirty="0"/>
              <a:t>)</a:t>
            </a:r>
          </a:p>
        </p:txBody>
      </p:sp>
      <p:pic>
        <p:nvPicPr>
          <p:cNvPr id="4" name="Picture 2" descr="תוצאת תמונה עבור ‪osi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802" y="3755254"/>
            <a:ext cx="2580000" cy="2982326"/>
          </a:xfrm>
          <a:prstGeom prst="rect">
            <a:avLst/>
          </a:prstGeom>
          <a:noFill/>
          <a:extLst>
            <a:ext uri="{909E8E84-426E-40DD-AFC4-6F175D3DCCD1}">
              <a14:hiddenFill xmlns:a14="http://schemas.microsoft.com/office/drawing/2010/main">
                <a:solidFill>
                  <a:srgbClr val="FFFFFF"/>
                </a:solidFill>
              </a14:hiddenFill>
            </a:ext>
          </a:extLst>
        </p:spPr>
      </p:pic>
      <p:pic>
        <p:nvPicPr>
          <p:cNvPr id="5" name="מציין מיקום תוכן 7"/>
          <p:cNvPicPr>
            <a:picLocks noGrp="1" noChangeAspect="1"/>
          </p:cNvPicPr>
          <p:nvPr>
            <p:ph idx="1"/>
          </p:nvPr>
        </p:nvPicPr>
        <p:blipFill>
          <a:blip r:embed="rId3"/>
          <a:stretch>
            <a:fillRect/>
          </a:stretch>
        </p:blipFill>
        <p:spPr>
          <a:xfrm>
            <a:off x="3150802" y="5147222"/>
            <a:ext cx="518205" cy="518205"/>
          </a:xfrm>
          <a:prstGeom prst="rect">
            <a:avLst/>
          </a:prstGeom>
        </p:spPr>
      </p:pic>
      <p:pic>
        <p:nvPicPr>
          <p:cNvPr id="6" name="תמונה 5"/>
          <p:cNvPicPr>
            <a:picLocks noChangeAspect="1"/>
          </p:cNvPicPr>
          <p:nvPr/>
        </p:nvPicPr>
        <p:blipFill rotWithShape="1">
          <a:blip r:embed="rId4"/>
          <a:srcRect t="10606" b="16227"/>
          <a:stretch/>
        </p:blipFill>
        <p:spPr>
          <a:xfrm>
            <a:off x="3171533" y="4099548"/>
            <a:ext cx="497474" cy="363984"/>
          </a:xfrm>
          <a:prstGeom prst="rect">
            <a:avLst/>
          </a:prstGeom>
        </p:spPr>
      </p:pic>
      <p:pic>
        <p:nvPicPr>
          <p:cNvPr id="7" name="תמונה 6"/>
          <p:cNvPicPr>
            <a:picLocks noChangeAspect="1"/>
          </p:cNvPicPr>
          <p:nvPr/>
        </p:nvPicPr>
        <p:blipFill rotWithShape="1">
          <a:blip r:embed="rId4"/>
          <a:srcRect t="10606" b="16227"/>
          <a:stretch/>
        </p:blipFill>
        <p:spPr>
          <a:xfrm>
            <a:off x="3171533" y="4463532"/>
            <a:ext cx="497474" cy="363984"/>
          </a:xfrm>
          <a:prstGeom prst="rect">
            <a:avLst/>
          </a:prstGeom>
        </p:spPr>
      </p:pic>
      <p:pic>
        <p:nvPicPr>
          <p:cNvPr id="8" name="תמונה 7"/>
          <p:cNvPicPr>
            <a:picLocks noChangeAspect="1"/>
          </p:cNvPicPr>
          <p:nvPr/>
        </p:nvPicPr>
        <p:blipFill rotWithShape="1">
          <a:blip r:embed="rId4"/>
          <a:srcRect t="10606" b="16227"/>
          <a:stretch/>
        </p:blipFill>
        <p:spPr>
          <a:xfrm>
            <a:off x="3171533" y="4827516"/>
            <a:ext cx="497474" cy="363984"/>
          </a:xfrm>
          <a:prstGeom prst="rect">
            <a:avLst/>
          </a:prstGeom>
        </p:spPr>
      </p:pic>
      <p:sp>
        <p:nvSpPr>
          <p:cNvPr id="9" name="מציין מיקום תוכן 8"/>
          <p:cNvSpPr txBox="1">
            <a:spLocks/>
          </p:cNvSpPr>
          <p:nvPr/>
        </p:nvSpPr>
        <p:spPr>
          <a:xfrm>
            <a:off x="1313895" y="1438572"/>
            <a:ext cx="7960107" cy="3880773"/>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he-IL" dirty="0"/>
              <a:t>תפקיד: שכבה זו היא אחראית בגדול על ניהול התקשורת, אמינות החיבור, ואמינות הנתונים. באופן יותר מעמיק בשכבה זו מועברים הנתונים היא אחראית בפני התקני התקשורת ה"משוחחים" בניהם על אחזקת השירות ומשלוח ההודעות המתאימות (גם במקרים בהם חלק מן המשאבים הדרושים לכך אינם זמינים). השכבה יודעת לרבב (</a:t>
            </a:r>
            <a:r>
              <a:rPr lang="en-US" dirty="0"/>
              <a:t>Multiplex</a:t>
            </a:r>
            <a:r>
              <a:rPr lang="he-IL" dirty="0"/>
              <a:t>) את הנתונים השונים (ממגוון יישומים) על גבי אפיק אחד ולחבר את הנתונים שוב בהתקן היעד. השכבה מספקת בקרת זרימה (</a:t>
            </a:r>
            <a:r>
              <a:rPr lang="en-US" dirty="0"/>
              <a:t>Flow Control</a:t>
            </a:r>
            <a:r>
              <a:rPr lang="he-IL" dirty="0"/>
              <a:t>) על נתונים שמעבר לגודל המקסימלי של חבילת מידע (</a:t>
            </a:r>
            <a:r>
              <a:rPr lang="en-US" dirty="0"/>
              <a:t>Frame</a:t>
            </a:r>
            <a:r>
              <a:rPr lang="he-IL" dirty="0"/>
              <a:t>).כדי למנוע עומס ברשת וצפיפות בצמתים מרכזיים, מחלקת שכבת התעבורה את הנתונים לקטעים (</a:t>
            </a:r>
            <a:r>
              <a:rPr lang="en-US" dirty="0"/>
              <a:t>Segments</a:t>
            </a:r>
            <a:r>
              <a:rPr lang="he-IL" dirty="0"/>
              <a:t>).</a:t>
            </a:r>
          </a:p>
          <a:p>
            <a:r>
              <a:rPr lang="he-IL" dirty="0"/>
              <a:t>פרוטוקולים: </a:t>
            </a:r>
            <a:r>
              <a:rPr lang="en-US" dirty="0"/>
              <a:t>TCP</a:t>
            </a:r>
            <a:r>
              <a:rPr lang="he-IL" dirty="0"/>
              <a:t>, </a:t>
            </a:r>
            <a:r>
              <a:rPr lang="en-US" dirty="0"/>
              <a:t>UDP</a:t>
            </a:r>
            <a:r>
              <a:rPr lang="he-IL" dirty="0"/>
              <a:t>.</a:t>
            </a:r>
          </a:p>
          <a:p>
            <a:r>
              <a:rPr lang="he-IL" dirty="0"/>
              <a:t>דוגמה: שליחת מייל ווידוא הגעה, </a:t>
            </a:r>
          </a:p>
          <a:p>
            <a:pPr marL="0" indent="0">
              <a:buNone/>
            </a:pPr>
            <a:r>
              <a:rPr lang="he-IL" dirty="0"/>
              <a:t>צפייה בסרטונים בזמן אמת.</a:t>
            </a:r>
          </a:p>
        </p:txBody>
      </p:sp>
      <p:sp>
        <p:nvSpPr>
          <p:cNvPr id="3" name="מציין מיקום של כותרת תחתונה 2"/>
          <p:cNvSpPr>
            <a:spLocks noGrp="1"/>
          </p:cNvSpPr>
          <p:nvPr>
            <p:ph type="ftr" sz="quarter" idx="11"/>
          </p:nvPr>
        </p:nvSpPr>
        <p:spPr/>
        <p:txBody>
          <a:bodyPr/>
          <a:lstStyle/>
          <a:p>
            <a:r>
              <a:rPr lang="he-IL"/>
              <a:t>כתב וערך ישראל וזאנה</a:t>
            </a:r>
            <a:endParaRPr lang="en-US" dirty="0"/>
          </a:p>
        </p:txBody>
      </p:sp>
      <p:sp>
        <p:nvSpPr>
          <p:cNvPr id="10" name="מציין מיקום של מספר שקופית 9"/>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4504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שכבת הרשת (</a:t>
            </a:r>
            <a:r>
              <a:rPr lang="en-US" dirty="0"/>
              <a:t>Network</a:t>
            </a:r>
            <a:r>
              <a:rPr lang="he-IL" dirty="0"/>
              <a:t>)</a:t>
            </a:r>
          </a:p>
        </p:txBody>
      </p:sp>
      <p:pic>
        <p:nvPicPr>
          <p:cNvPr id="4" name="Picture 2" descr="תוצאת תמונה עבור ‪osi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802" y="3755254"/>
            <a:ext cx="2580000" cy="2982326"/>
          </a:xfrm>
          <a:prstGeom prst="rect">
            <a:avLst/>
          </a:prstGeom>
          <a:noFill/>
          <a:extLst>
            <a:ext uri="{909E8E84-426E-40DD-AFC4-6F175D3DCCD1}">
              <a14:hiddenFill xmlns:a14="http://schemas.microsoft.com/office/drawing/2010/main">
                <a:solidFill>
                  <a:srgbClr val="FFFFFF"/>
                </a:solidFill>
              </a14:hiddenFill>
            </a:ext>
          </a:extLst>
        </p:spPr>
      </p:pic>
      <p:pic>
        <p:nvPicPr>
          <p:cNvPr id="5" name="מציין מיקום תוכן 7"/>
          <p:cNvPicPr>
            <a:picLocks noChangeAspect="1"/>
          </p:cNvPicPr>
          <p:nvPr/>
        </p:nvPicPr>
        <p:blipFill>
          <a:blip r:embed="rId3"/>
          <a:stretch>
            <a:fillRect/>
          </a:stretch>
        </p:blipFill>
        <p:spPr>
          <a:xfrm>
            <a:off x="3150802" y="5523157"/>
            <a:ext cx="518205" cy="518205"/>
          </a:xfrm>
          <a:prstGeom prst="rect">
            <a:avLst/>
          </a:prstGeom>
        </p:spPr>
      </p:pic>
      <p:pic>
        <p:nvPicPr>
          <p:cNvPr id="9" name="מציין מיקום תוכן 8"/>
          <p:cNvPicPr>
            <a:picLocks noGrp="1" noChangeAspect="1"/>
          </p:cNvPicPr>
          <p:nvPr>
            <p:ph idx="1"/>
          </p:nvPr>
        </p:nvPicPr>
        <p:blipFill>
          <a:blip r:embed="rId4"/>
          <a:stretch>
            <a:fillRect/>
          </a:stretch>
        </p:blipFill>
        <p:spPr>
          <a:xfrm>
            <a:off x="3199573" y="4798745"/>
            <a:ext cx="493819" cy="365792"/>
          </a:xfrm>
          <a:prstGeom prst="rect">
            <a:avLst/>
          </a:prstGeom>
        </p:spPr>
      </p:pic>
      <p:pic>
        <p:nvPicPr>
          <p:cNvPr id="8" name="תמונה 7"/>
          <p:cNvPicPr>
            <a:picLocks noChangeAspect="1"/>
          </p:cNvPicPr>
          <p:nvPr/>
        </p:nvPicPr>
        <p:blipFill>
          <a:blip r:embed="rId4"/>
          <a:stretch>
            <a:fillRect/>
          </a:stretch>
        </p:blipFill>
        <p:spPr>
          <a:xfrm>
            <a:off x="3199574" y="5162146"/>
            <a:ext cx="493819" cy="365792"/>
          </a:xfrm>
          <a:prstGeom prst="rect">
            <a:avLst/>
          </a:prstGeom>
        </p:spPr>
      </p:pic>
      <p:pic>
        <p:nvPicPr>
          <p:cNvPr id="10" name="תמונה 9"/>
          <p:cNvPicPr>
            <a:picLocks noChangeAspect="1"/>
          </p:cNvPicPr>
          <p:nvPr/>
        </p:nvPicPr>
        <p:blipFill rotWithShape="1">
          <a:blip r:embed="rId5"/>
          <a:srcRect t="10606" b="16227"/>
          <a:stretch/>
        </p:blipFill>
        <p:spPr>
          <a:xfrm>
            <a:off x="3199573" y="4434470"/>
            <a:ext cx="497474" cy="363984"/>
          </a:xfrm>
          <a:prstGeom prst="rect">
            <a:avLst/>
          </a:prstGeom>
        </p:spPr>
      </p:pic>
      <p:pic>
        <p:nvPicPr>
          <p:cNvPr id="11" name="תמונה 10"/>
          <p:cNvPicPr>
            <a:picLocks noChangeAspect="1"/>
          </p:cNvPicPr>
          <p:nvPr/>
        </p:nvPicPr>
        <p:blipFill rotWithShape="1">
          <a:blip r:embed="rId5"/>
          <a:srcRect t="10606" b="16227"/>
          <a:stretch/>
        </p:blipFill>
        <p:spPr>
          <a:xfrm>
            <a:off x="3199573" y="4064003"/>
            <a:ext cx="497474" cy="363984"/>
          </a:xfrm>
          <a:prstGeom prst="rect">
            <a:avLst/>
          </a:prstGeom>
        </p:spPr>
      </p:pic>
      <p:sp>
        <p:nvSpPr>
          <p:cNvPr id="12" name="מציין מיקום תוכן 8"/>
          <p:cNvSpPr txBox="1">
            <a:spLocks/>
          </p:cNvSpPr>
          <p:nvPr/>
        </p:nvSpPr>
        <p:spPr>
          <a:xfrm>
            <a:off x="1313895" y="1438572"/>
            <a:ext cx="7960107" cy="3880773"/>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he-IL" dirty="0"/>
              <a:t>תפקיד: שכבת הרשת מטפלת בניתוב הנתונים בין שני התקני רשת. שכבה זו מספקת את כל הכתובות הנדרשות, כדי שהנתונים יוכלו להגיע ליעדם בעת חיבור ושליחת נתונים בין שני רכיבי קצה. ועוזרת לנתונים לעבור מספר רכיבי רשת בדרכם מהמקור אל היעד. בנוסף שכבה זו מבצעת את כל ההחלטות בנוגע לדרך שבה יעבור המידע אל היעד</a:t>
            </a:r>
            <a:r>
              <a:rPr lang="en-US" dirty="0"/>
              <a:t> </a:t>
            </a:r>
            <a:r>
              <a:rPr lang="he-IL" dirty="0"/>
              <a:t>(הדרך הקצרה ביותר) ע"פ שיקולים שונים: מהירות, זמינות ויעילות.</a:t>
            </a:r>
          </a:p>
          <a:p>
            <a:r>
              <a:rPr lang="he-IL" dirty="0"/>
              <a:t>פרוטוקולים: </a:t>
            </a:r>
            <a:r>
              <a:rPr lang="en-US" dirty="0"/>
              <a:t>IPv4, IPv6, ICMPv4, ICMPv6</a:t>
            </a:r>
            <a:r>
              <a:rPr lang="he-IL" dirty="0"/>
              <a:t>.</a:t>
            </a:r>
          </a:p>
          <a:p>
            <a:r>
              <a:rPr lang="he-IL" dirty="0"/>
              <a:t>דוגמה: </a:t>
            </a:r>
            <a:r>
              <a:rPr lang="en-US" dirty="0"/>
              <a:t>Ping</a:t>
            </a:r>
            <a:r>
              <a:rPr lang="he-IL" dirty="0"/>
              <a:t>.</a:t>
            </a:r>
          </a:p>
          <a:p>
            <a:r>
              <a:rPr lang="he-IL" dirty="0"/>
              <a:t>נתב (</a:t>
            </a:r>
            <a:r>
              <a:rPr lang="en-US" dirty="0"/>
              <a:t>Router</a:t>
            </a:r>
            <a:r>
              <a:rPr lang="he-IL" dirty="0"/>
              <a:t>) פועל בשכבה זו.</a:t>
            </a:r>
          </a:p>
          <a:p>
            <a:pPr marL="0" indent="0">
              <a:buNone/>
            </a:pPr>
            <a:endParaRPr lang="he-IL" dirty="0"/>
          </a:p>
        </p:txBody>
      </p:sp>
      <p:sp>
        <p:nvSpPr>
          <p:cNvPr id="3" name="מציין מיקום של כותרת תחתונה 2"/>
          <p:cNvSpPr>
            <a:spLocks noGrp="1"/>
          </p:cNvSpPr>
          <p:nvPr>
            <p:ph type="ftr" sz="quarter" idx="11"/>
          </p:nvPr>
        </p:nvSpPr>
        <p:spPr/>
        <p:txBody>
          <a:bodyPr/>
          <a:lstStyle/>
          <a:p>
            <a:r>
              <a:rPr lang="he-IL"/>
              <a:t>כתב וערך ישראל וזאנה</a:t>
            </a:r>
            <a:endParaRPr lang="en-US" dirty="0"/>
          </a:p>
        </p:txBody>
      </p:sp>
      <p:sp>
        <p:nvSpPr>
          <p:cNvPr id="6" name="מציין מיקום של מספר שקופית 5"/>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611279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שכבת הקו (</a:t>
            </a:r>
            <a:r>
              <a:rPr lang="en-US" dirty="0"/>
              <a:t>Data Link</a:t>
            </a:r>
            <a:r>
              <a:rPr lang="he-IL" dirty="0"/>
              <a:t>)</a:t>
            </a:r>
          </a:p>
        </p:txBody>
      </p:sp>
      <p:pic>
        <p:nvPicPr>
          <p:cNvPr id="6" name="מציין מיקום תוכן 5"/>
          <p:cNvPicPr>
            <a:picLocks noGrp="1" noChangeAspect="1"/>
          </p:cNvPicPr>
          <p:nvPr>
            <p:ph idx="1"/>
          </p:nvPr>
        </p:nvPicPr>
        <p:blipFill>
          <a:blip r:embed="rId2"/>
          <a:stretch>
            <a:fillRect/>
          </a:stretch>
        </p:blipFill>
        <p:spPr>
          <a:xfrm>
            <a:off x="3162994" y="5505473"/>
            <a:ext cx="493819" cy="365792"/>
          </a:xfrm>
          <a:prstGeom prst="rect">
            <a:avLst/>
          </a:prstGeom>
        </p:spPr>
      </p:pic>
      <p:pic>
        <p:nvPicPr>
          <p:cNvPr id="4" name="Picture 2" descr="תוצאת תמונה עבור ‪osi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802" y="3755254"/>
            <a:ext cx="2580000" cy="2982326"/>
          </a:xfrm>
          <a:prstGeom prst="rect">
            <a:avLst/>
          </a:prstGeom>
          <a:noFill/>
          <a:extLst>
            <a:ext uri="{909E8E84-426E-40DD-AFC4-6F175D3DCCD1}">
              <a14:hiddenFill xmlns:a14="http://schemas.microsoft.com/office/drawing/2010/main">
                <a:solidFill>
                  <a:srgbClr val="FFFFFF"/>
                </a:solidFill>
              </a14:hiddenFill>
            </a:ext>
          </a:extLst>
        </p:spPr>
      </p:pic>
      <p:pic>
        <p:nvPicPr>
          <p:cNvPr id="5" name="מציין מיקום תוכן 7"/>
          <p:cNvPicPr>
            <a:picLocks noChangeAspect="1"/>
          </p:cNvPicPr>
          <p:nvPr/>
        </p:nvPicPr>
        <p:blipFill>
          <a:blip r:embed="rId4"/>
          <a:stretch>
            <a:fillRect/>
          </a:stretch>
        </p:blipFill>
        <p:spPr>
          <a:xfrm>
            <a:off x="3150802" y="5871265"/>
            <a:ext cx="518205" cy="518205"/>
          </a:xfrm>
          <a:prstGeom prst="rect">
            <a:avLst/>
          </a:prstGeom>
        </p:spPr>
      </p:pic>
      <p:pic>
        <p:nvPicPr>
          <p:cNvPr id="7" name="תמונה 6"/>
          <p:cNvPicPr>
            <a:picLocks noChangeAspect="1"/>
          </p:cNvPicPr>
          <p:nvPr/>
        </p:nvPicPr>
        <p:blipFill>
          <a:blip r:embed="rId2"/>
          <a:stretch>
            <a:fillRect/>
          </a:stretch>
        </p:blipFill>
        <p:spPr>
          <a:xfrm>
            <a:off x="3215845" y="4381464"/>
            <a:ext cx="493819" cy="365792"/>
          </a:xfrm>
          <a:prstGeom prst="rect">
            <a:avLst/>
          </a:prstGeom>
        </p:spPr>
      </p:pic>
      <p:pic>
        <p:nvPicPr>
          <p:cNvPr id="8" name="תמונה 7"/>
          <p:cNvPicPr>
            <a:picLocks noChangeAspect="1"/>
          </p:cNvPicPr>
          <p:nvPr/>
        </p:nvPicPr>
        <p:blipFill>
          <a:blip r:embed="rId2"/>
          <a:stretch>
            <a:fillRect/>
          </a:stretch>
        </p:blipFill>
        <p:spPr>
          <a:xfrm>
            <a:off x="3215845" y="4766491"/>
            <a:ext cx="493819" cy="365792"/>
          </a:xfrm>
          <a:prstGeom prst="rect">
            <a:avLst/>
          </a:prstGeom>
        </p:spPr>
      </p:pic>
      <p:pic>
        <p:nvPicPr>
          <p:cNvPr id="9" name="תמונה 8"/>
          <p:cNvPicPr>
            <a:picLocks noChangeAspect="1"/>
          </p:cNvPicPr>
          <p:nvPr/>
        </p:nvPicPr>
        <p:blipFill>
          <a:blip r:embed="rId2"/>
          <a:stretch>
            <a:fillRect/>
          </a:stretch>
        </p:blipFill>
        <p:spPr>
          <a:xfrm>
            <a:off x="3175186" y="5135982"/>
            <a:ext cx="493819" cy="365792"/>
          </a:xfrm>
          <a:prstGeom prst="rect">
            <a:avLst/>
          </a:prstGeom>
        </p:spPr>
      </p:pic>
      <p:pic>
        <p:nvPicPr>
          <p:cNvPr id="10" name="תמונה 9"/>
          <p:cNvPicPr>
            <a:picLocks noChangeAspect="1"/>
          </p:cNvPicPr>
          <p:nvPr/>
        </p:nvPicPr>
        <p:blipFill>
          <a:blip r:embed="rId2"/>
          <a:stretch>
            <a:fillRect/>
          </a:stretch>
        </p:blipFill>
        <p:spPr>
          <a:xfrm>
            <a:off x="3215845" y="4061254"/>
            <a:ext cx="493819" cy="365792"/>
          </a:xfrm>
          <a:prstGeom prst="rect">
            <a:avLst/>
          </a:prstGeom>
        </p:spPr>
      </p:pic>
      <p:sp>
        <p:nvSpPr>
          <p:cNvPr id="11" name="מציין מיקום תוכן 8"/>
          <p:cNvSpPr txBox="1">
            <a:spLocks/>
          </p:cNvSpPr>
          <p:nvPr/>
        </p:nvSpPr>
        <p:spPr>
          <a:xfrm>
            <a:off x="1684902" y="1454603"/>
            <a:ext cx="7960107" cy="3880773"/>
          </a:xfrm>
          <a:prstGeom prst="rect">
            <a:avLst/>
          </a:prstGeom>
        </p:spPr>
        <p:txBody>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he-IL" dirty="0"/>
              <a:t>תפקיד: השכבה מפעילה ומנהלת את הקשר הפיזי בין שני התקני רשת שכנים הקרובים  זה לזה בקשר פיזי מקומי. את הפעולות היא מבצעת תוך כדי הפעלת פרוטוקולי גילוי ותיקון שגיאות במהלך העברת הנתונים (</a:t>
            </a:r>
            <a:r>
              <a:rPr lang="en-US" dirty="0"/>
              <a:t>Frames</a:t>
            </a:r>
            <a:r>
              <a:rPr lang="he-IL" dirty="0"/>
              <a:t>) כולל מנגנוני בדיקה (</a:t>
            </a:r>
            <a:r>
              <a:rPr lang="en-US" dirty="0"/>
              <a:t>FCS</a:t>
            </a:r>
            <a:r>
              <a:rPr lang="he-IL" dirty="0"/>
              <a:t>). השכבה מבטיחה כי הנתונים העוברים בה יהיו "שקופים" ולא ישתנו תוך כדי המעבר בה. אם נמצאה שגיאה בעת עברת הנתונים – דואגת שכבת הקו לבקש שידור נוסף. חשוב-השכבה איננה עוסקת בבעיות ניתוב. שכבת הקו מחולקת ל-2 תתי-שכבות:</a:t>
            </a:r>
          </a:p>
          <a:p>
            <a:pPr>
              <a:buFont typeface="+mj-lt"/>
              <a:buAutoNum type="arabicPeriod"/>
            </a:pPr>
            <a:r>
              <a:rPr lang="en-US" dirty="0"/>
              <a:t>Logical Link Control(LLC)</a:t>
            </a:r>
          </a:p>
          <a:p>
            <a:pPr>
              <a:buFont typeface="+mj-lt"/>
              <a:buAutoNum type="arabicPeriod"/>
            </a:pPr>
            <a:r>
              <a:rPr lang="en-US" dirty="0"/>
              <a:t>Media access Control(MAC)</a:t>
            </a:r>
            <a:endParaRPr lang="he-IL" dirty="0"/>
          </a:p>
          <a:p>
            <a:r>
              <a:rPr lang="he-IL" dirty="0"/>
              <a:t>פרוטוקולים: </a:t>
            </a:r>
            <a:r>
              <a:rPr lang="en-US" dirty="0"/>
              <a:t>Ethernet, IEEE 802.11 (Wi-fi), Token Ring</a:t>
            </a:r>
            <a:r>
              <a:rPr lang="he-IL" dirty="0"/>
              <a:t>.</a:t>
            </a:r>
          </a:p>
          <a:p>
            <a:r>
              <a:rPr lang="he-IL" dirty="0"/>
              <a:t>דוגמה: הדרייבר של כרטיס הרשת.</a:t>
            </a:r>
          </a:p>
          <a:p>
            <a:r>
              <a:rPr lang="he-IL" dirty="0"/>
              <a:t>כרטיס רשת ומתג (</a:t>
            </a:r>
            <a:r>
              <a:rPr lang="en-US" dirty="0"/>
              <a:t>Switch</a:t>
            </a:r>
            <a:r>
              <a:rPr lang="he-IL" dirty="0"/>
              <a:t>) פועלים בשכבה זו.</a:t>
            </a:r>
          </a:p>
          <a:p>
            <a:pPr marL="0" indent="0">
              <a:buNone/>
            </a:pPr>
            <a:endParaRPr lang="he-IL" dirty="0"/>
          </a:p>
        </p:txBody>
      </p:sp>
      <p:sp>
        <p:nvSpPr>
          <p:cNvPr id="3" name="מציין מיקום של כותרת תחתונה 2"/>
          <p:cNvSpPr>
            <a:spLocks noGrp="1"/>
          </p:cNvSpPr>
          <p:nvPr>
            <p:ph type="ftr" sz="quarter" idx="11"/>
          </p:nvPr>
        </p:nvSpPr>
        <p:spPr/>
        <p:txBody>
          <a:bodyPr/>
          <a:lstStyle/>
          <a:p>
            <a:r>
              <a:rPr lang="he-IL" dirty="0"/>
              <a:t>כתב וערך ישראל וזאנה</a:t>
            </a:r>
            <a:endParaRPr lang="en-US" dirty="0"/>
          </a:p>
        </p:txBody>
      </p:sp>
      <p:sp>
        <p:nvSpPr>
          <p:cNvPr id="12" name="מציין מיקום של מספר שקופית 11"/>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462551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השכבה הפיזית (</a:t>
            </a:r>
            <a:r>
              <a:rPr lang="en-US" dirty="0"/>
              <a:t>Physical</a:t>
            </a:r>
            <a:r>
              <a:rPr lang="he-IL" dirty="0"/>
              <a:t>)</a:t>
            </a:r>
          </a:p>
        </p:txBody>
      </p:sp>
      <p:pic>
        <p:nvPicPr>
          <p:cNvPr id="6" name="Picture 2" descr="תוצאת תמונה עבור ‪osi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802" y="3755254"/>
            <a:ext cx="2580000" cy="2982326"/>
          </a:xfrm>
          <a:prstGeom prst="rect">
            <a:avLst/>
          </a:prstGeom>
          <a:noFill/>
          <a:extLst>
            <a:ext uri="{909E8E84-426E-40DD-AFC4-6F175D3DCCD1}">
              <a14:hiddenFill xmlns:a14="http://schemas.microsoft.com/office/drawing/2010/main">
                <a:solidFill>
                  <a:srgbClr val="FFFFFF"/>
                </a:solidFill>
              </a14:hiddenFill>
            </a:ext>
          </a:extLst>
        </p:spPr>
      </p:pic>
      <p:pic>
        <p:nvPicPr>
          <p:cNvPr id="7" name="מציין מיקום תוכן 7"/>
          <p:cNvPicPr>
            <a:picLocks noChangeAspect="1"/>
          </p:cNvPicPr>
          <p:nvPr/>
        </p:nvPicPr>
        <p:blipFill>
          <a:blip r:embed="rId3"/>
          <a:stretch>
            <a:fillRect/>
          </a:stretch>
        </p:blipFill>
        <p:spPr>
          <a:xfrm>
            <a:off x="3150802" y="6219375"/>
            <a:ext cx="518205" cy="518205"/>
          </a:xfrm>
          <a:prstGeom prst="rect">
            <a:avLst/>
          </a:prstGeom>
        </p:spPr>
      </p:pic>
      <p:pic>
        <p:nvPicPr>
          <p:cNvPr id="8" name="תמונה 7"/>
          <p:cNvPicPr>
            <a:picLocks noChangeAspect="1"/>
          </p:cNvPicPr>
          <p:nvPr/>
        </p:nvPicPr>
        <p:blipFill rotWithShape="1">
          <a:blip r:embed="rId4"/>
          <a:srcRect t="10606" b="16227"/>
          <a:stretch/>
        </p:blipFill>
        <p:spPr>
          <a:xfrm>
            <a:off x="3171533" y="5855391"/>
            <a:ext cx="497474" cy="363984"/>
          </a:xfrm>
          <a:prstGeom prst="rect">
            <a:avLst/>
          </a:prstGeom>
        </p:spPr>
      </p:pic>
      <p:pic>
        <p:nvPicPr>
          <p:cNvPr id="9" name="תמונה 8"/>
          <p:cNvPicPr>
            <a:picLocks noChangeAspect="1"/>
          </p:cNvPicPr>
          <p:nvPr/>
        </p:nvPicPr>
        <p:blipFill rotWithShape="1">
          <a:blip r:embed="rId4"/>
          <a:srcRect t="10606" b="16227"/>
          <a:stretch/>
        </p:blipFill>
        <p:spPr>
          <a:xfrm>
            <a:off x="3171533" y="5473021"/>
            <a:ext cx="497474" cy="363984"/>
          </a:xfrm>
          <a:prstGeom prst="rect">
            <a:avLst/>
          </a:prstGeom>
        </p:spPr>
      </p:pic>
      <p:pic>
        <p:nvPicPr>
          <p:cNvPr id="10" name="תמונה 9"/>
          <p:cNvPicPr>
            <a:picLocks noChangeAspect="1"/>
          </p:cNvPicPr>
          <p:nvPr/>
        </p:nvPicPr>
        <p:blipFill rotWithShape="1">
          <a:blip r:embed="rId4"/>
          <a:srcRect t="10606" b="16227"/>
          <a:stretch/>
        </p:blipFill>
        <p:spPr>
          <a:xfrm>
            <a:off x="3171533" y="5147052"/>
            <a:ext cx="497474" cy="363984"/>
          </a:xfrm>
          <a:prstGeom prst="rect">
            <a:avLst/>
          </a:prstGeom>
        </p:spPr>
      </p:pic>
      <p:pic>
        <p:nvPicPr>
          <p:cNvPr id="11" name="תמונה 10"/>
          <p:cNvPicPr>
            <a:picLocks noChangeAspect="1"/>
          </p:cNvPicPr>
          <p:nvPr/>
        </p:nvPicPr>
        <p:blipFill rotWithShape="1">
          <a:blip r:embed="rId4"/>
          <a:srcRect t="10606" b="16227"/>
          <a:stretch/>
        </p:blipFill>
        <p:spPr>
          <a:xfrm>
            <a:off x="3171533" y="4783128"/>
            <a:ext cx="497474" cy="363984"/>
          </a:xfrm>
          <a:prstGeom prst="rect">
            <a:avLst/>
          </a:prstGeom>
        </p:spPr>
      </p:pic>
      <p:pic>
        <p:nvPicPr>
          <p:cNvPr id="12" name="תמונה 11"/>
          <p:cNvPicPr>
            <a:picLocks noChangeAspect="1"/>
          </p:cNvPicPr>
          <p:nvPr/>
        </p:nvPicPr>
        <p:blipFill rotWithShape="1">
          <a:blip r:embed="rId4"/>
          <a:srcRect t="10606" b="16227"/>
          <a:stretch/>
        </p:blipFill>
        <p:spPr>
          <a:xfrm>
            <a:off x="3171533" y="4446855"/>
            <a:ext cx="497474" cy="363984"/>
          </a:xfrm>
          <a:prstGeom prst="rect">
            <a:avLst/>
          </a:prstGeom>
        </p:spPr>
      </p:pic>
      <p:pic>
        <p:nvPicPr>
          <p:cNvPr id="13" name="תמונה 12"/>
          <p:cNvPicPr>
            <a:picLocks noChangeAspect="1"/>
          </p:cNvPicPr>
          <p:nvPr/>
        </p:nvPicPr>
        <p:blipFill rotWithShape="1">
          <a:blip r:embed="rId4"/>
          <a:srcRect t="10606" b="16227"/>
          <a:stretch/>
        </p:blipFill>
        <p:spPr>
          <a:xfrm>
            <a:off x="3171533" y="4093175"/>
            <a:ext cx="497474" cy="363984"/>
          </a:xfrm>
          <a:prstGeom prst="rect">
            <a:avLst/>
          </a:prstGeom>
        </p:spPr>
      </p:pic>
      <p:sp>
        <p:nvSpPr>
          <p:cNvPr id="14" name="מציין מיקום תוכן 8"/>
          <p:cNvSpPr txBox="1">
            <a:spLocks noGrp="1"/>
          </p:cNvSpPr>
          <p:nvPr>
            <p:ph idx="1"/>
          </p:nvPr>
        </p:nvSpPr>
        <p:spPr>
          <a:xfrm>
            <a:off x="677863" y="1660525"/>
            <a:ext cx="8596312" cy="3850511"/>
          </a:xfrm>
          <a:prstGeom prst="rect">
            <a:avLst/>
          </a:prstGeom>
        </p:spPr>
        <p:txBody>
          <a:bodyPr>
            <a:normAutofit/>
          </a:bodyPr>
          <a:lst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he-IL" dirty="0"/>
              <a:t>תפקיד: שכבה זו היא היחידה שבאה במגע עם התווך הפיזי, והיא אחראית על האופן בו הנתונים הבינאריים יומרו לנתונים אשר יוכלו להישלח על גבי התווך הפיזי. כלומר לאותות חשמליים, פולסים של אור, או גלי רדיו. שכבה זו יודעת באיזו צורה לקודד את המידע על פי התווך הפיזי ורכיב היעד, ברמת המאפיינים המכניים של ממשק התקשורת.</a:t>
            </a:r>
          </a:p>
          <a:p>
            <a:r>
              <a:rPr lang="he-IL" dirty="0"/>
              <a:t>פרוטוקולים:</a:t>
            </a:r>
            <a:r>
              <a:rPr lang="en-US" dirty="0"/>
              <a:t> E1, DSL, 10Base-T </a:t>
            </a:r>
            <a:endParaRPr lang="he-IL" dirty="0"/>
          </a:p>
          <a:p>
            <a:r>
              <a:rPr lang="he-IL" dirty="0"/>
              <a:t>דוגמה: המרת הביטים לאותות חשמליים שעוברים על גבי כבל ה-</a:t>
            </a:r>
            <a:r>
              <a:rPr lang="en-US" dirty="0"/>
              <a:t>Ethernet</a:t>
            </a:r>
            <a:r>
              <a:rPr lang="he-IL" dirty="0"/>
              <a:t>.</a:t>
            </a:r>
          </a:p>
          <a:p>
            <a:r>
              <a:rPr lang="he-IL" dirty="0"/>
              <a:t>רכזת (</a:t>
            </a:r>
            <a:r>
              <a:rPr lang="en-US" dirty="0"/>
              <a:t>Hub</a:t>
            </a:r>
            <a:r>
              <a:rPr lang="he-IL" dirty="0"/>
              <a:t>) פועל בשכבה זו.</a:t>
            </a:r>
          </a:p>
        </p:txBody>
      </p:sp>
      <p:sp>
        <p:nvSpPr>
          <p:cNvPr id="3" name="מציין מיקום של כותרת תחתונה 2"/>
          <p:cNvSpPr>
            <a:spLocks noGrp="1"/>
          </p:cNvSpPr>
          <p:nvPr>
            <p:ph type="ftr" sz="quarter" idx="11"/>
          </p:nvPr>
        </p:nvSpPr>
        <p:spPr/>
        <p:txBody>
          <a:bodyPr/>
          <a:lstStyle/>
          <a:p>
            <a:r>
              <a:rPr lang="he-IL"/>
              <a:t>כתב וערך ישראל וזאנה</a:t>
            </a:r>
            <a:endParaRPr lang="en-US" dirty="0"/>
          </a:p>
        </p:txBody>
      </p:sp>
      <p:sp>
        <p:nvSpPr>
          <p:cNvPr id="4" name="מציין מיקום של מספר שקופית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393997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סיכום...</a:t>
            </a:r>
          </a:p>
        </p:txBody>
      </p:sp>
      <p:sp>
        <p:nvSpPr>
          <p:cNvPr id="3" name="מציין מיקום תוכן 2"/>
          <p:cNvSpPr>
            <a:spLocks noGrp="1"/>
          </p:cNvSpPr>
          <p:nvPr>
            <p:ph idx="1"/>
          </p:nvPr>
        </p:nvSpPr>
        <p:spPr>
          <a:xfrm>
            <a:off x="677334" y="1459253"/>
            <a:ext cx="8596668" cy="644755"/>
          </a:xfrm>
        </p:spPr>
        <p:txBody>
          <a:bodyPr/>
          <a:lstStyle/>
          <a:p>
            <a:r>
              <a:rPr lang="he-IL" dirty="0"/>
              <a:t>משפט המקל על זכירת השכבות הוא: </a:t>
            </a:r>
            <a:r>
              <a:rPr lang="en-US" b="1" dirty="0"/>
              <a:t>A</a:t>
            </a:r>
            <a:r>
              <a:rPr lang="en-US" dirty="0"/>
              <a:t>ll </a:t>
            </a:r>
            <a:r>
              <a:rPr lang="en-US" b="1" dirty="0"/>
              <a:t>P</a:t>
            </a:r>
            <a:r>
              <a:rPr lang="en-US" dirty="0"/>
              <a:t>eople </a:t>
            </a:r>
            <a:r>
              <a:rPr lang="en-US" b="1" dirty="0"/>
              <a:t>S</a:t>
            </a:r>
            <a:r>
              <a:rPr lang="en-US" dirty="0"/>
              <a:t>eem </a:t>
            </a:r>
            <a:r>
              <a:rPr lang="en-US" b="1" dirty="0"/>
              <a:t>T</a:t>
            </a:r>
            <a:r>
              <a:rPr lang="en-US" dirty="0"/>
              <a:t>o </a:t>
            </a:r>
            <a:r>
              <a:rPr lang="en-US" b="1" dirty="0"/>
              <a:t>N</a:t>
            </a:r>
            <a:r>
              <a:rPr lang="en-US" dirty="0"/>
              <a:t>eed </a:t>
            </a:r>
            <a:r>
              <a:rPr lang="en-US" b="1" dirty="0"/>
              <a:t>D</a:t>
            </a:r>
            <a:r>
              <a:rPr lang="en-US" dirty="0"/>
              <a:t>ata </a:t>
            </a:r>
            <a:r>
              <a:rPr lang="en-US" b="1" dirty="0"/>
              <a:t>P</a:t>
            </a:r>
            <a:r>
              <a:rPr lang="en-US" dirty="0"/>
              <a:t>rocessing</a:t>
            </a:r>
            <a:endParaRPr lang="he-IL" dirty="0"/>
          </a:p>
          <a:p>
            <a:endParaRPr lang="he-IL" dirty="0"/>
          </a:p>
        </p:txBody>
      </p:sp>
      <p:pic>
        <p:nvPicPr>
          <p:cNvPr id="11268" name="Picture 4" descr="https://www.wordfence.com/wp-content/uploads/2015/11/wordfence-osi-model.jpg"/>
          <p:cNvPicPr>
            <a:picLocks noChangeAspect="1" noChangeArrowheads="1"/>
          </p:cNvPicPr>
          <p:nvPr/>
        </p:nvPicPr>
        <p:blipFill rotWithShape="1">
          <a:blip r:embed="rId2">
            <a:extLst>
              <a:ext uri="{28A0092B-C50C-407E-A947-70E740481C1C}">
                <a14:useLocalDpi xmlns:a14="http://schemas.microsoft.com/office/drawing/2010/main" val="0"/>
              </a:ext>
            </a:extLst>
          </a:blip>
          <a:srcRect t="11642" b="12250"/>
          <a:stretch/>
        </p:blipFill>
        <p:spPr bwMode="auto">
          <a:xfrm>
            <a:off x="339983" y="1994695"/>
            <a:ext cx="8461227" cy="3873446"/>
          </a:xfrm>
          <a:prstGeom prst="rect">
            <a:avLst/>
          </a:prstGeom>
          <a:noFill/>
          <a:extLst>
            <a:ext uri="{909E8E84-426E-40DD-AFC4-6F175D3DCCD1}">
              <a14:hiddenFill xmlns:a14="http://schemas.microsoft.com/office/drawing/2010/main">
                <a:solidFill>
                  <a:srgbClr val="FFFFFF"/>
                </a:solidFill>
              </a14:hiddenFill>
            </a:ext>
          </a:extLst>
        </p:spPr>
      </p:pic>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909851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77334" y="483870"/>
            <a:ext cx="8596668" cy="1320800"/>
          </a:xfrm>
        </p:spPr>
        <p:txBody>
          <a:bodyPr>
            <a:normAutofit/>
          </a:bodyPr>
          <a:lstStyle/>
          <a:p>
            <a:r>
              <a:rPr lang="en-US" sz="6000" b="1" dirty="0"/>
              <a:t>Encapsulation</a:t>
            </a:r>
            <a:endParaRPr lang="he-IL" sz="6000" b="1" dirty="0"/>
          </a:p>
        </p:txBody>
      </p:sp>
      <p:sp>
        <p:nvSpPr>
          <p:cNvPr id="4" name="TextBox 3"/>
          <p:cNvSpPr txBox="1"/>
          <p:nvPr/>
        </p:nvSpPr>
        <p:spPr>
          <a:xfrm>
            <a:off x="3920490" y="1512282"/>
            <a:ext cx="3989070" cy="584775"/>
          </a:xfrm>
          <a:prstGeom prst="rect">
            <a:avLst/>
          </a:prstGeom>
          <a:noFill/>
        </p:spPr>
        <p:txBody>
          <a:bodyPr wrap="square" rtlCol="1">
            <a:spAutoFit/>
          </a:bodyPr>
          <a:lstStyle/>
          <a:p>
            <a:r>
              <a:rPr lang="en-US" sz="3200" dirty="0"/>
              <a:t>And </a:t>
            </a:r>
            <a:r>
              <a:rPr lang="en-US" sz="3200" dirty="0">
                <a:solidFill>
                  <a:srgbClr val="90C226"/>
                </a:solidFill>
              </a:rPr>
              <a:t>Decapsulation</a:t>
            </a:r>
          </a:p>
        </p:txBody>
      </p:sp>
      <p:pic>
        <p:nvPicPr>
          <p:cNvPr id="1034" name="Picture 10" descr="https://images-na.ssl-images-amazon.com/images/I/71ISxKGiXcL._SL1500_.jpg"/>
          <p:cNvPicPr>
            <a:picLocks noChangeAspect="1" noChangeArrowheads="1"/>
          </p:cNvPicPr>
          <p:nvPr/>
        </p:nvPicPr>
        <p:blipFill rotWithShape="1">
          <a:blip r:embed="rId2">
            <a:extLst>
              <a:ext uri="{28A0092B-C50C-407E-A947-70E740481C1C}">
                <a14:useLocalDpi xmlns:a14="http://schemas.microsoft.com/office/drawing/2010/main" val="0"/>
              </a:ext>
            </a:extLst>
          </a:blip>
          <a:srcRect l="7004" t="19728" r="10540" b="17407"/>
          <a:stretch/>
        </p:blipFill>
        <p:spPr bwMode="auto">
          <a:xfrm>
            <a:off x="3920490" y="3274990"/>
            <a:ext cx="4960620" cy="25314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jazzyrobot.com/wp-content/uploads/2016/08/s-l1600-21.jpg"/>
          <p:cNvPicPr>
            <a:picLocks noChangeAspect="1" noChangeArrowheads="1"/>
          </p:cNvPicPr>
          <p:nvPr/>
        </p:nvPicPr>
        <p:blipFill rotWithShape="1">
          <a:blip r:embed="rId3">
            <a:extLst>
              <a:ext uri="{28A0092B-C50C-407E-A947-70E740481C1C}">
                <a14:useLocalDpi xmlns:a14="http://schemas.microsoft.com/office/drawing/2010/main" val="0"/>
              </a:ext>
            </a:extLst>
          </a:blip>
          <a:srcRect l="5346" t="26051" r="3115" b="34081"/>
          <a:stretch/>
        </p:blipFill>
        <p:spPr bwMode="auto">
          <a:xfrm>
            <a:off x="207183" y="2097057"/>
            <a:ext cx="4697730" cy="2045972"/>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של כותרת תחתונה 2"/>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617184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35664" y="261451"/>
            <a:ext cx="8596668" cy="1320800"/>
          </a:xfrm>
        </p:spPr>
        <p:txBody>
          <a:bodyPr>
            <a:normAutofit/>
          </a:bodyPr>
          <a:lstStyle/>
          <a:p>
            <a:r>
              <a:rPr lang="en-US" sz="4800" dirty="0"/>
              <a:t>Key Words</a:t>
            </a:r>
            <a:endParaRPr lang="he-IL" sz="4800" dirty="0"/>
          </a:p>
        </p:txBody>
      </p:sp>
      <p:sp>
        <p:nvSpPr>
          <p:cNvPr id="5" name="מציין מיקום של מספר שקופית 4"/>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6" name="תמונה 5"/>
          <p:cNvPicPr>
            <a:picLocks noChangeAspect="1"/>
          </p:cNvPicPr>
          <p:nvPr/>
        </p:nvPicPr>
        <p:blipFill rotWithShape="1">
          <a:blip r:embed="rId2"/>
          <a:srcRect l="12050" r="8776"/>
          <a:stretch/>
        </p:blipFill>
        <p:spPr>
          <a:xfrm>
            <a:off x="342752" y="4481093"/>
            <a:ext cx="1034903" cy="1742831"/>
          </a:xfrm>
          <a:prstGeom prst="rect">
            <a:avLst/>
          </a:prstGeom>
        </p:spPr>
      </p:pic>
      <p:sp>
        <p:nvSpPr>
          <p:cNvPr id="3" name="מציין מיקום תוכן 2"/>
          <p:cNvSpPr>
            <a:spLocks noGrp="1"/>
          </p:cNvSpPr>
          <p:nvPr>
            <p:ph idx="1"/>
          </p:nvPr>
        </p:nvSpPr>
        <p:spPr>
          <a:xfrm>
            <a:off x="1063119" y="1123979"/>
            <a:ext cx="8596668" cy="4402205"/>
          </a:xfrm>
        </p:spPr>
        <p:txBody>
          <a:bodyPr>
            <a:normAutofit lnSpcReduction="10000"/>
          </a:bodyPr>
          <a:lstStyle/>
          <a:p>
            <a:r>
              <a:rPr lang="he-IL" sz="1700" dirty="0"/>
              <a:t>מושגים בתהליך ה-</a:t>
            </a:r>
            <a:r>
              <a:rPr lang="en-US" sz="1700" dirty="0"/>
              <a:t> Encapsulation</a:t>
            </a:r>
            <a:r>
              <a:rPr lang="he-IL" sz="1700" dirty="0"/>
              <a:t> שכדי לזכור:</a:t>
            </a:r>
          </a:p>
          <a:p>
            <a:r>
              <a:rPr lang="en-US" sz="1700" dirty="0"/>
              <a:t>Payload</a:t>
            </a:r>
            <a:r>
              <a:rPr lang="he-IL" sz="1700" dirty="0"/>
              <a:t>-תוכן חבילת המידע. לדוגמה אימייל, תמונה.</a:t>
            </a:r>
          </a:p>
          <a:p>
            <a:r>
              <a:rPr lang="en-US" sz="1700" dirty="0"/>
              <a:t>Protocol</a:t>
            </a:r>
            <a:r>
              <a:rPr lang="he-IL" sz="1700" dirty="0"/>
              <a:t>-הוא נוהל לתקשורת. כלומר, אוסף של כללים המגדירים את אופן בקשת וקבלת נתונים במערכת תקשורת מסוימת וכולל כללים לייצוג המידע, איתות, אימות, ותיקון שגיאות לצורך העברת המידע בערוץ תקשורת.</a:t>
            </a:r>
            <a:endParaRPr lang="en-US" sz="1700" dirty="0"/>
          </a:p>
          <a:p>
            <a:r>
              <a:rPr lang="en-US" sz="1700" dirty="0"/>
              <a:t>Header</a:t>
            </a:r>
            <a:r>
              <a:rPr lang="he-IL" sz="1700" dirty="0"/>
              <a:t>-המידע (לדוג' כתובות לוגיות של מקור ויעד) שפרוטוקול מצרף ומוסיף לחבילת המידע.</a:t>
            </a:r>
          </a:p>
          <a:p>
            <a:r>
              <a:rPr lang="en-US" sz="1700" dirty="0"/>
              <a:t>Trailer</a:t>
            </a:r>
            <a:r>
              <a:rPr lang="he-IL" sz="1700" dirty="0"/>
              <a:t>-חלק זה נוסף לחבילת המידע בשכבת ה-</a:t>
            </a:r>
            <a:r>
              <a:rPr lang="en-US" sz="1700" dirty="0"/>
              <a:t>Data Link</a:t>
            </a:r>
            <a:r>
              <a:rPr lang="he-IL" sz="1700" dirty="0"/>
              <a:t> וחותם אותה לפני שליחה על גבי הרשת. ה-</a:t>
            </a:r>
            <a:r>
              <a:rPr lang="en-US" sz="1700" dirty="0"/>
              <a:t>Trailer</a:t>
            </a:r>
            <a:r>
              <a:rPr lang="he-IL" sz="1700" dirty="0"/>
              <a:t> מכיל דבר הנקרא </a:t>
            </a:r>
            <a:r>
              <a:rPr lang="en-US" sz="1700" dirty="0"/>
              <a:t>FCS</a:t>
            </a:r>
            <a:r>
              <a:rPr lang="he-IL" sz="1700" dirty="0"/>
              <a:t>, רכיבי הרשת השונים משתמשים ב-</a:t>
            </a:r>
            <a:r>
              <a:rPr lang="en-US" sz="1700" dirty="0"/>
              <a:t>FCS</a:t>
            </a:r>
            <a:r>
              <a:rPr lang="he-IL" sz="1700" dirty="0"/>
              <a:t> לוודא את תקינות חבילת המידע.</a:t>
            </a:r>
            <a:endParaRPr lang="en-US" sz="1700" dirty="0"/>
          </a:p>
          <a:p>
            <a:r>
              <a:rPr lang="en-US" sz="1700" dirty="0"/>
              <a:t>Layer</a:t>
            </a:r>
            <a:r>
              <a:rPr lang="he-IL" sz="1700" dirty="0"/>
              <a:t>-שכבה, לכל שכבה במודל התקשורת יש תפקיד. תפקידה של השכבה נעשה על ידי הפרוטוקולים השונים שפועלים באותה שכבה. לדוגמה-שכבה 3 אחראית על ניתוב, משום שפרוטוקול </a:t>
            </a:r>
            <a:r>
              <a:rPr lang="en-US" sz="1700" dirty="0"/>
              <a:t>IP</a:t>
            </a:r>
            <a:r>
              <a:rPr lang="he-IL" sz="1700" dirty="0"/>
              <a:t> פועל בה.</a:t>
            </a:r>
          </a:p>
          <a:p>
            <a:r>
              <a:rPr lang="en-US" sz="1700" dirty="0"/>
              <a:t>Protocol data unit (PDU)</a:t>
            </a:r>
            <a:r>
              <a:rPr lang="he-IL" sz="1700" dirty="0"/>
              <a:t>-מושג שמתאר את כל חבילת המידע. זאת אומרת ה-</a:t>
            </a:r>
            <a:r>
              <a:rPr lang="en-US" sz="1700" dirty="0"/>
              <a:t>Payload</a:t>
            </a:r>
            <a:r>
              <a:rPr lang="he-IL" sz="1700" dirty="0"/>
              <a:t> וה-</a:t>
            </a:r>
            <a:r>
              <a:rPr lang="en-US" sz="1700" dirty="0"/>
              <a:t>Headers</a:t>
            </a:r>
            <a:r>
              <a:rPr lang="he-IL" sz="1700" dirty="0"/>
              <a:t>.</a:t>
            </a:r>
          </a:p>
          <a:p>
            <a:endParaRPr lang="he-IL" dirty="0"/>
          </a:p>
        </p:txBody>
      </p:sp>
      <p:sp>
        <p:nvSpPr>
          <p:cNvPr id="4" name="מציין מיקום של כותרת תחתונה 3"/>
          <p:cNvSpPr>
            <a:spLocks noGrp="1"/>
          </p:cNvSpPr>
          <p:nvPr>
            <p:ph type="ftr" sz="quarter" idx="11"/>
          </p:nvPr>
        </p:nvSpPr>
        <p:spPr/>
        <p:txBody>
          <a:bodyPr/>
          <a:lstStyle/>
          <a:p>
            <a:r>
              <a:rPr lang="he-IL" dirty="0"/>
              <a:t>כתב וערך ישראל וזאנה</a:t>
            </a:r>
            <a:endParaRPr lang="en-US" dirty="0"/>
          </a:p>
        </p:txBody>
      </p:sp>
    </p:spTree>
    <p:extLst>
      <p:ext uri="{BB962C8B-B14F-4D97-AF65-F5344CB8AC3E}">
        <p14:creationId xmlns:p14="http://schemas.microsoft.com/office/powerpoint/2010/main" val="1593546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92147" y="258790"/>
            <a:ext cx="8596668" cy="585272"/>
          </a:xfrm>
        </p:spPr>
        <p:txBody>
          <a:bodyPr>
            <a:normAutofit fontScale="90000"/>
          </a:bodyPr>
          <a:lstStyle/>
          <a:p>
            <a:pPr algn="ctr"/>
            <a:r>
              <a:rPr lang="en-US" dirty="0"/>
              <a:t>The Encapsulation Process</a:t>
            </a:r>
            <a:endParaRPr lang="he-IL" dirty="0"/>
          </a:p>
        </p:txBody>
      </p:sp>
      <p:sp>
        <p:nvSpPr>
          <p:cNvPr id="3" name="מציין מיקום תוכן 2"/>
          <p:cNvSpPr>
            <a:spLocks noGrp="1"/>
          </p:cNvSpPr>
          <p:nvPr>
            <p:ph idx="1"/>
          </p:nvPr>
        </p:nvSpPr>
        <p:spPr>
          <a:xfrm>
            <a:off x="413238" y="1463071"/>
            <a:ext cx="8954487" cy="1420328"/>
          </a:xfrm>
        </p:spPr>
        <p:txBody>
          <a:bodyPr>
            <a:normAutofit/>
          </a:bodyPr>
          <a:lstStyle/>
          <a:p>
            <a:r>
              <a:rPr lang="he-IL" dirty="0"/>
              <a:t>תהליך האינקפסולציה מתחיל בשכבה העליונה ביותר (7), משום ששכבה זו הכי קרובה למשתמש ובעצם זו שנמצאת בממשק עימו. בשכבה זו פועלים הפרוטוקולים (</a:t>
            </a:r>
            <a:r>
              <a:rPr lang="en-US" dirty="0"/>
              <a:t>HTTP, DNS</a:t>
            </a:r>
            <a:r>
              <a:rPr lang="he-IL" dirty="0"/>
              <a:t>)</a:t>
            </a:r>
            <a:r>
              <a:rPr lang="en-US" dirty="0"/>
              <a:t> </a:t>
            </a:r>
            <a:r>
              <a:rPr lang="he-IL" dirty="0"/>
              <a:t> והתוכנות שיוזמות וקובעות איזה תהליך העברת מידע, יחיל כשהמחשב או המשתמש ידרשו.</a:t>
            </a:r>
          </a:p>
          <a:p>
            <a:r>
              <a:rPr lang="he-IL" dirty="0"/>
              <a:t>לצורך הדוגמה, נדמה שליחת דף אינטרנט בין לקוח בנק לשרת הבנק.</a:t>
            </a:r>
          </a:p>
        </p:txBody>
      </p:sp>
      <p:sp>
        <p:nvSpPr>
          <p:cNvPr id="6" name="מציין מיקום של כותרת תחתונה 5"/>
          <p:cNvSpPr>
            <a:spLocks noGrp="1"/>
          </p:cNvSpPr>
          <p:nvPr>
            <p:ph type="ftr" sz="quarter" idx="11"/>
          </p:nvPr>
        </p:nvSpPr>
        <p:spPr/>
        <p:txBody>
          <a:bodyPr/>
          <a:lstStyle/>
          <a:p>
            <a:r>
              <a:rPr lang="he-IL" dirty="0"/>
              <a:t>כתב וערך ישראל וזאנה</a:t>
            </a:r>
            <a:endParaRPr lang="en-US" dirty="0"/>
          </a:p>
        </p:txBody>
      </p:sp>
      <p:sp>
        <p:nvSpPr>
          <p:cNvPr id="7" name="מציין מיקום של מספר שקופית 6"/>
          <p:cNvSpPr>
            <a:spLocks noGrp="1"/>
          </p:cNvSpPr>
          <p:nvPr>
            <p:ph type="sldNum" sz="quarter" idx="12"/>
          </p:nvPr>
        </p:nvSpPr>
        <p:spPr/>
        <p:txBody>
          <a:bodyPr/>
          <a:lstStyle/>
          <a:p>
            <a:fld id="{D57F1E4F-1CFF-5643-939E-217C01CDF565}" type="slidenum">
              <a:rPr lang="en-US" smtClean="0"/>
              <a:pPr/>
              <a:t>18</a:t>
            </a:fld>
            <a:endParaRPr lang="en-US" dirty="0"/>
          </a:p>
        </p:txBody>
      </p:sp>
      <p:sp>
        <p:nvSpPr>
          <p:cNvPr id="8" name="TextBox 7"/>
          <p:cNvSpPr txBox="1"/>
          <p:nvPr/>
        </p:nvSpPr>
        <p:spPr>
          <a:xfrm>
            <a:off x="166424" y="943280"/>
            <a:ext cx="3913205" cy="523220"/>
          </a:xfrm>
          <a:prstGeom prst="rect">
            <a:avLst/>
          </a:prstGeom>
          <a:noFill/>
        </p:spPr>
        <p:txBody>
          <a:bodyPr wrap="square" rtlCol="1">
            <a:spAutoFit/>
          </a:bodyPr>
          <a:lstStyle/>
          <a:p>
            <a:r>
              <a:rPr 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Layer 7 - Application</a:t>
            </a:r>
            <a:endParaRPr lang="he-IL"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9" name="תמונה 8"/>
          <p:cNvPicPr>
            <a:picLocks noChangeAspect="1"/>
          </p:cNvPicPr>
          <p:nvPr/>
        </p:nvPicPr>
        <p:blipFill>
          <a:blip r:embed="rId3"/>
          <a:stretch>
            <a:fillRect/>
          </a:stretch>
        </p:blipFill>
        <p:spPr>
          <a:xfrm>
            <a:off x="3096380" y="2783871"/>
            <a:ext cx="3685973" cy="2574236"/>
          </a:xfrm>
          <a:prstGeom prst="rect">
            <a:avLst/>
          </a:prstGeom>
        </p:spPr>
      </p:pic>
      <p:sp>
        <p:nvSpPr>
          <p:cNvPr id="10" name="מלבן 9"/>
          <p:cNvSpPr/>
          <p:nvPr/>
        </p:nvSpPr>
        <p:spPr>
          <a:xfrm>
            <a:off x="3911555" y="5600699"/>
            <a:ext cx="1917746" cy="479853"/>
          </a:xfrm>
          <a:prstGeom prst="rect">
            <a:avLst/>
          </a:prstGeom>
          <a:solidFill>
            <a:schemeClr val="bg1"/>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00B050"/>
                </a:solidFill>
              </a:rPr>
              <a:t>Web Page</a:t>
            </a:r>
            <a:endParaRPr lang="he-IL" dirty="0">
              <a:solidFill>
                <a:srgbClr val="00B050"/>
              </a:solidFill>
            </a:endParaRPr>
          </a:p>
        </p:txBody>
      </p:sp>
      <p:sp>
        <p:nvSpPr>
          <p:cNvPr id="11" name="TextBox 10"/>
          <p:cNvSpPr txBox="1"/>
          <p:nvPr/>
        </p:nvSpPr>
        <p:spPr>
          <a:xfrm>
            <a:off x="4553907" y="6064644"/>
            <a:ext cx="843517" cy="369332"/>
          </a:xfrm>
          <a:prstGeom prst="rect">
            <a:avLst/>
          </a:prstGeom>
          <a:noFill/>
        </p:spPr>
        <p:txBody>
          <a:bodyPr wrap="square" rtlCol="1">
            <a:spAutoFit/>
          </a:bodyPr>
          <a:lstStyle/>
          <a:p>
            <a:r>
              <a:rPr lang="en-US" dirty="0">
                <a:solidFill>
                  <a:schemeClr val="bg2">
                    <a:lumMod val="10000"/>
                  </a:schemeClr>
                </a:solidFill>
              </a:rPr>
              <a:t>DATA</a:t>
            </a:r>
            <a:endParaRPr lang="he-IL" dirty="0">
              <a:solidFill>
                <a:schemeClr val="bg2">
                  <a:lumMod val="10000"/>
                </a:schemeClr>
              </a:solidFill>
            </a:endParaRPr>
          </a:p>
        </p:txBody>
      </p:sp>
      <p:sp>
        <p:nvSpPr>
          <p:cNvPr id="4" name="חץ: מעוקל ימינה 3"/>
          <p:cNvSpPr/>
          <p:nvPr/>
        </p:nvSpPr>
        <p:spPr>
          <a:xfrm>
            <a:off x="1847944" y="3773577"/>
            <a:ext cx="1090246" cy="2291067"/>
          </a:xfrm>
          <a:prstGeom prst="curved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Tree>
    <p:extLst>
      <p:ext uri="{BB962C8B-B14F-4D97-AF65-F5344CB8AC3E}">
        <p14:creationId xmlns:p14="http://schemas.microsoft.com/office/powerpoint/2010/main" val="1317049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677334" y="1281631"/>
            <a:ext cx="8596668" cy="3880773"/>
          </a:xfrm>
        </p:spPr>
        <p:txBody>
          <a:bodyPr/>
          <a:lstStyle/>
          <a:p>
            <a:r>
              <a:rPr lang="he-IL" dirty="0"/>
              <a:t>בשכבה זו, המידע מקודד לפורמט מוכר, כך שבכל מקרה, היעד יזהה את סוג המידע (פורמט). לכן דף האינטרנט יקודד לפורמט </a:t>
            </a:r>
            <a:r>
              <a:rPr lang="en-US" dirty="0"/>
              <a:t>HTML</a:t>
            </a:r>
            <a:r>
              <a:rPr lang="he-IL" dirty="0"/>
              <a:t>. במידה ויש צורך שכבה זו גם דחוס את המידע ותצפין (</a:t>
            </a:r>
            <a:r>
              <a:rPr lang="en-US" dirty="0"/>
              <a:t>Encryption</a:t>
            </a:r>
            <a:r>
              <a:rPr lang="he-IL" dirty="0"/>
              <a:t>) אותו. </a:t>
            </a:r>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D57F1E4F-1CFF-5643-939E-217C01CDF565}" type="slidenum">
              <a:rPr lang="en-US" smtClean="0"/>
              <a:pPr/>
              <a:t>19</a:t>
            </a:fld>
            <a:endParaRPr lang="en-US" dirty="0"/>
          </a:p>
        </p:txBody>
      </p:sp>
      <p:sp>
        <p:nvSpPr>
          <p:cNvPr id="6" name="כותרת 5"/>
          <p:cNvSpPr txBox="1">
            <a:spLocks noGrp="1"/>
          </p:cNvSpPr>
          <p:nvPr>
            <p:ph type="title"/>
          </p:nvPr>
        </p:nvSpPr>
        <p:spPr>
          <a:xfrm>
            <a:off x="677334" y="609600"/>
            <a:ext cx="8596668" cy="523220"/>
          </a:xfrm>
          <a:prstGeom prst="rect">
            <a:avLst/>
          </a:prstGeom>
          <a:noFill/>
        </p:spPr>
        <p:txBody>
          <a:bodyPr wrap="square" rtlCol="1">
            <a:spAutoFit/>
          </a:bodyPr>
          <a:lstStyle/>
          <a:p>
            <a:r>
              <a:rPr 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Layer 6 - Presentation</a:t>
            </a:r>
            <a:endParaRPr lang="he-IL"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8" name="תמונה 7"/>
          <p:cNvPicPr>
            <a:picLocks noChangeAspect="1"/>
          </p:cNvPicPr>
          <p:nvPr/>
        </p:nvPicPr>
        <p:blipFill>
          <a:blip r:embed="rId2"/>
          <a:stretch>
            <a:fillRect/>
          </a:stretch>
        </p:blipFill>
        <p:spPr>
          <a:xfrm>
            <a:off x="293624" y="2303800"/>
            <a:ext cx="4410657" cy="2728474"/>
          </a:xfrm>
          <a:prstGeom prst="rect">
            <a:avLst/>
          </a:prstGeom>
        </p:spPr>
      </p:pic>
      <p:sp>
        <p:nvSpPr>
          <p:cNvPr id="9" name="חץ: ימינה 8"/>
          <p:cNvSpPr/>
          <p:nvPr/>
        </p:nvSpPr>
        <p:spPr>
          <a:xfrm>
            <a:off x="4601369" y="2995678"/>
            <a:ext cx="1192417" cy="11298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400" dirty="0">
                <a:solidFill>
                  <a:srgbClr val="688E19"/>
                </a:solidFill>
              </a:rPr>
              <a:t>Encoding</a:t>
            </a:r>
            <a:endParaRPr lang="he-IL" sz="1400" dirty="0">
              <a:solidFill>
                <a:srgbClr val="688E19"/>
              </a:solidFill>
            </a:endParaRPr>
          </a:p>
        </p:txBody>
      </p:sp>
      <p:pic>
        <p:nvPicPr>
          <p:cNvPr id="2" name="תמונה 1"/>
          <p:cNvPicPr>
            <a:picLocks noChangeAspect="1"/>
          </p:cNvPicPr>
          <p:nvPr/>
        </p:nvPicPr>
        <p:blipFill>
          <a:blip r:embed="rId3"/>
          <a:stretch>
            <a:fillRect/>
          </a:stretch>
        </p:blipFill>
        <p:spPr>
          <a:xfrm>
            <a:off x="6015948" y="2433392"/>
            <a:ext cx="3295390" cy="2323249"/>
          </a:xfrm>
          <a:prstGeom prst="rect">
            <a:avLst/>
          </a:prstGeom>
          <a:ln>
            <a:noFill/>
          </a:ln>
          <a:effectLst>
            <a:outerShdw blurRad="292100" dist="139700" dir="2700000" algn="tl" rotWithShape="0">
              <a:srgbClr val="333333">
                <a:alpha val="65000"/>
              </a:srgbClr>
            </a:outerShdw>
          </a:effectLst>
        </p:spPr>
      </p:pic>
      <p:sp>
        <p:nvSpPr>
          <p:cNvPr id="10" name="מלבן 9"/>
          <p:cNvSpPr/>
          <p:nvPr/>
        </p:nvSpPr>
        <p:spPr>
          <a:xfrm>
            <a:off x="1540079" y="5296891"/>
            <a:ext cx="1917746" cy="479853"/>
          </a:xfrm>
          <a:prstGeom prst="rect">
            <a:avLst/>
          </a:prstGeom>
          <a:solidFill>
            <a:schemeClr val="bg1"/>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00B050"/>
                </a:solidFill>
              </a:rPr>
              <a:t>DATA</a:t>
            </a:r>
            <a:endParaRPr lang="he-IL" dirty="0">
              <a:solidFill>
                <a:srgbClr val="00B050"/>
              </a:solidFill>
            </a:endParaRPr>
          </a:p>
        </p:txBody>
      </p:sp>
      <p:sp>
        <p:nvSpPr>
          <p:cNvPr id="11" name="מלבן 10"/>
          <p:cNvSpPr/>
          <p:nvPr/>
        </p:nvSpPr>
        <p:spPr>
          <a:xfrm>
            <a:off x="6704770" y="5296890"/>
            <a:ext cx="1917746" cy="479853"/>
          </a:xfrm>
          <a:prstGeom prst="rect">
            <a:avLst/>
          </a:prstGeom>
          <a:solidFill>
            <a:schemeClr val="bg1"/>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bg2">
                    <a:lumMod val="25000"/>
                  </a:schemeClr>
                </a:solidFill>
              </a:rPr>
              <a:t>10101001110101</a:t>
            </a:r>
            <a:endParaRPr lang="he-IL" dirty="0">
              <a:solidFill>
                <a:schemeClr val="bg2">
                  <a:lumMod val="25000"/>
                </a:schemeClr>
              </a:solidFill>
            </a:endParaRPr>
          </a:p>
        </p:txBody>
      </p:sp>
    </p:spTree>
    <p:extLst>
      <p:ext uri="{BB962C8B-B14F-4D97-AF65-F5344CB8AC3E}">
        <p14:creationId xmlns:p14="http://schemas.microsoft.com/office/powerpoint/2010/main" val="1423423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5400" dirty="0"/>
              <a:t>במפגש זה...</a:t>
            </a:r>
          </a:p>
        </p:txBody>
      </p:sp>
      <p:sp>
        <p:nvSpPr>
          <p:cNvPr id="3" name="מציין מיקום תוכן 2"/>
          <p:cNvSpPr>
            <a:spLocks noGrp="1"/>
          </p:cNvSpPr>
          <p:nvPr>
            <p:ph idx="1"/>
          </p:nvPr>
        </p:nvSpPr>
        <p:spPr>
          <a:xfrm>
            <a:off x="606995" y="1930400"/>
            <a:ext cx="8596668" cy="3880773"/>
          </a:xfrm>
        </p:spPr>
        <p:txBody>
          <a:bodyPr>
            <a:normAutofit/>
          </a:bodyPr>
          <a:lstStyle/>
          <a:p>
            <a:r>
              <a:rPr lang="he-IL" sz="2000" dirty="0"/>
              <a:t>נכיר את מודלי התקשורת הקיימים.</a:t>
            </a:r>
          </a:p>
          <a:p>
            <a:endParaRPr lang="he-IL" sz="2000" dirty="0"/>
          </a:p>
          <a:p>
            <a:r>
              <a:rPr lang="he-IL" sz="2000" dirty="0"/>
              <a:t>נכיר פרוטוקולים שונים שמגדירים תעבורה של מידע ברשת.</a:t>
            </a:r>
          </a:p>
          <a:p>
            <a:endParaRPr lang="he-IL" sz="2000" dirty="0"/>
          </a:p>
          <a:p>
            <a:r>
              <a:rPr lang="he-IL" sz="2000" dirty="0"/>
              <a:t>נכיר את תפקידי השכבות במודלים.</a:t>
            </a:r>
          </a:p>
          <a:p>
            <a:endParaRPr lang="he-IL" sz="2000" dirty="0"/>
          </a:p>
          <a:p>
            <a:r>
              <a:rPr lang="he-IL" sz="2000" dirty="0"/>
              <a:t>נבחן את התהליך שמידע עובר לפני ואחרי שהוא נשלח ברשת.</a:t>
            </a:r>
          </a:p>
          <a:p>
            <a:endParaRPr lang="he-IL" sz="2000" dirty="0"/>
          </a:p>
          <a:p>
            <a:r>
              <a:rPr lang="he-IL" sz="2000" dirty="0"/>
              <a:t>נבחן את מבנה חבילת המידה בצורה מעמיקה.</a:t>
            </a:r>
          </a:p>
          <a:p>
            <a:endParaRPr lang="he-IL" sz="2000" dirty="0"/>
          </a:p>
          <a:p>
            <a:pPr marL="0" indent="0">
              <a:buNone/>
            </a:pPr>
            <a:endParaRPr lang="he-IL" sz="2000" dirty="0"/>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673769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Layer 5 - Session</a:t>
            </a:r>
            <a:endParaRPr lang="he-IL" dirty="0"/>
          </a:p>
        </p:txBody>
      </p:sp>
      <p:sp>
        <p:nvSpPr>
          <p:cNvPr id="3" name="מציין מיקום תוכן 2"/>
          <p:cNvSpPr>
            <a:spLocks noGrp="1"/>
          </p:cNvSpPr>
          <p:nvPr>
            <p:ph idx="1"/>
          </p:nvPr>
        </p:nvSpPr>
        <p:spPr>
          <a:xfrm>
            <a:off x="677334" y="1448413"/>
            <a:ext cx="8596668" cy="1004642"/>
          </a:xfrm>
        </p:spPr>
        <p:txBody>
          <a:bodyPr/>
          <a:lstStyle/>
          <a:p>
            <a:r>
              <a:rPr lang="he-IL" dirty="0"/>
              <a:t>שכבה זו אחראית על תחזוקת השיחה בין רכיבי הקצה והאופן בו תתבצע החלפת חבילות המידע. זאת אומרת אם השיחה בין הלקוח (</a:t>
            </a:r>
            <a:r>
              <a:rPr lang="en-US" dirty="0"/>
              <a:t>Client</a:t>
            </a:r>
            <a:r>
              <a:rPr lang="he-IL" dirty="0"/>
              <a:t>) והשרת (</a:t>
            </a:r>
            <a:r>
              <a:rPr lang="en-US" dirty="0"/>
              <a:t>Server</a:t>
            </a:r>
            <a:r>
              <a:rPr lang="he-IL" dirty="0"/>
              <a:t>) תתבצע ב-</a:t>
            </a:r>
            <a:r>
              <a:rPr lang="en-US" dirty="0"/>
              <a:t>Full Duplex</a:t>
            </a:r>
            <a:r>
              <a:rPr lang="he-IL" dirty="0"/>
              <a:t> או </a:t>
            </a:r>
            <a:r>
              <a:rPr lang="en-US" dirty="0"/>
              <a:t>Half-Duplex</a:t>
            </a:r>
            <a:r>
              <a:rPr lang="he-IL" dirty="0"/>
              <a:t>. שכבה זו אחראית בנוסף, על חידוש השיחה במידה ונותק הקשר.</a:t>
            </a:r>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6" name="תמונה 5"/>
          <p:cNvPicPr>
            <a:picLocks noChangeAspect="1"/>
          </p:cNvPicPr>
          <p:nvPr/>
        </p:nvPicPr>
        <p:blipFill>
          <a:blip r:embed="rId2"/>
          <a:stretch>
            <a:fillRect/>
          </a:stretch>
        </p:blipFill>
        <p:spPr>
          <a:xfrm>
            <a:off x="677334" y="3671778"/>
            <a:ext cx="1720040" cy="1146407"/>
          </a:xfrm>
          <a:prstGeom prst="rect">
            <a:avLst/>
          </a:prstGeom>
        </p:spPr>
      </p:pic>
      <p:pic>
        <p:nvPicPr>
          <p:cNvPr id="7" name="Picture 14" descr="תוצאת תמונה עבור ‪icon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9997" y="3670981"/>
            <a:ext cx="742196" cy="115245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939477" y="4818185"/>
            <a:ext cx="1195754" cy="369332"/>
          </a:xfrm>
          <a:prstGeom prst="rect">
            <a:avLst/>
          </a:prstGeom>
          <a:noFill/>
        </p:spPr>
        <p:txBody>
          <a:bodyPr wrap="square" rtlCol="1">
            <a:spAutoFit/>
          </a:bodyPr>
          <a:lstStyle/>
          <a:p>
            <a:pPr algn="ctr"/>
            <a:r>
              <a:rPr lang="en-US" dirty="0">
                <a:solidFill>
                  <a:srgbClr val="00B0F0"/>
                </a:solidFill>
              </a:rPr>
              <a:t>Client</a:t>
            </a:r>
            <a:endParaRPr lang="he-IL" dirty="0">
              <a:solidFill>
                <a:srgbClr val="00B0F0"/>
              </a:solidFill>
            </a:endParaRPr>
          </a:p>
        </p:txBody>
      </p:sp>
      <p:sp>
        <p:nvSpPr>
          <p:cNvPr id="9" name="TextBox 8"/>
          <p:cNvSpPr txBox="1"/>
          <p:nvPr/>
        </p:nvSpPr>
        <p:spPr>
          <a:xfrm>
            <a:off x="7212925" y="4878401"/>
            <a:ext cx="2356339" cy="369332"/>
          </a:xfrm>
          <a:prstGeom prst="rect">
            <a:avLst/>
          </a:prstGeom>
          <a:noFill/>
        </p:spPr>
        <p:txBody>
          <a:bodyPr wrap="square" rtlCol="1">
            <a:spAutoFit/>
          </a:bodyPr>
          <a:lstStyle/>
          <a:p>
            <a:pPr algn="ctr"/>
            <a:r>
              <a:rPr lang="en-US" dirty="0">
                <a:solidFill>
                  <a:srgbClr val="92D050"/>
                </a:solidFill>
              </a:rPr>
              <a:t>Server</a:t>
            </a:r>
            <a:endParaRPr lang="he-IL" dirty="0">
              <a:solidFill>
                <a:srgbClr val="92D050"/>
              </a:solidFill>
            </a:endParaRPr>
          </a:p>
        </p:txBody>
      </p:sp>
      <p:sp>
        <p:nvSpPr>
          <p:cNvPr id="10" name="גליל 9"/>
          <p:cNvSpPr/>
          <p:nvPr/>
        </p:nvSpPr>
        <p:spPr>
          <a:xfrm rot="16200000">
            <a:off x="4501718" y="1623181"/>
            <a:ext cx="1151793" cy="5309598"/>
          </a:xfrm>
          <a:prstGeom prst="can">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2" name="TextBox 11"/>
          <p:cNvSpPr txBox="1"/>
          <p:nvPr/>
        </p:nvSpPr>
        <p:spPr>
          <a:xfrm>
            <a:off x="4563264" y="3341213"/>
            <a:ext cx="1028700" cy="369332"/>
          </a:xfrm>
          <a:prstGeom prst="rect">
            <a:avLst/>
          </a:prstGeom>
          <a:noFill/>
        </p:spPr>
        <p:txBody>
          <a:bodyPr wrap="square" rtlCol="1">
            <a:spAutoFit/>
          </a:bodyPr>
          <a:lstStyle/>
          <a:p>
            <a:r>
              <a:rPr lang="en-US" dirty="0">
                <a:solidFill>
                  <a:srgbClr val="7030A0"/>
                </a:solidFill>
              </a:rPr>
              <a:t>Session</a:t>
            </a:r>
            <a:endParaRPr lang="he-IL" dirty="0">
              <a:solidFill>
                <a:srgbClr val="7030A0"/>
              </a:solidFill>
            </a:endParaRPr>
          </a:p>
        </p:txBody>
      </p:sp>
      <p:pic>
        <p:nvPicPr>
          <p:cNvPr id="14" name="Picture 2" descr="תוצאת תמונה עבור ‪messag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0262" y="3784849"/>
            <a:ext cx="456461" cy="45646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תוצאת תמונה עבור ‪messag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4276" y="3784848"/>
            <a:ext cx="456461" cy="45646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תוצאת תמונה עבור ‪messag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8702" y="3784849"/>
            <a:ext cx="456461" cy="45646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תוצאת תמונה עבור ‪messag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0089" y="3789703"/>
            <a:ext cx="456461" cy="45646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תוצאת תמונה עבור ‪message icon‬‏"/>
          <p:cNvPicPr>
            <a:picLocks noChangeAspect="1" noChangeArrowheads="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974946" y="4338373"/>
            <a:ext cx="456461" cy="45646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תוצאת תמונה עבור ‪message icon‬‏"/>
          <p:cNvPicPr>
            <a:picLocks noChangeAspect="1" noChangeArrowheads="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427504" y="4338371"/>
            <a:ext cx="456461" cy="45646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תוצאת תמונה עבור ‪message icon‬‏"/>
          <p:cNvPicPr>
            <a:picLocks noChangeAspect="1" noChangeArrowheads="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943318" y="4338371"/>
            <a:ext cx="456461" cy="45646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תוצאת תמונה עבור ‪message icon‬‏"/>
          <p:cNvPicPr>
            <a:picLocks noChangeAspect="1" noChangeArrowheads="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488519" y="4338371"/>
            <a:ext cx="456461" cy="456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65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25E-6 3.7037E-7 L 0.22904 -0.00255 " pathEditMode="relative" rAng="0" ptsTypes="AA">
                                      <p:cBhvr>
                                        <p:cTn id="6" dur="2000" fill="hold"/>
                                        <p:tgtEl>
                                          <p:spTgt spid="17"/>
                                        </p:tgtEl>
                                        <p:attrNameLst>
                                          <p:attrName>ppt_x</p:attrName>
                                          <p:attrName>ppt_y</p:attrName>
                                        </p:attrNameLst>
                                      </p:cBhvr>
                                      <p:rCtr x="11445" y="-139"/>
                                    </p:animMotion>
                                  </p:childTnLst>
                                </p:cTn>
                              </p:par>
                              <p:par>
                                <p:cTn id="7" presetID="63" presetClass="path" presetSubtype="0" accel="50000" decel="50000" fill="hold" nodeType="withEffect">
                                  <p:stCondLst>
                                    <p:cond delay="0"/>
                                  </p:stCondLst>
                                  <p:childTnLst>
                                    <p:animMotion origin="layout" path="M -1.04167E-6 4.81481E-6 L 0.24544 -0.00186 " pathEditMode="relative" rAng="0" ptsTypes="AA">
                                      <p:cBhvr>
                                        <p:cTn id="8" dur="2000" fill="hold"/>
                                        <p:tgtEl>
                                          <p:spTgt spid="15"/>
                                        </p:tgtEl>
                                        <p:attrNameLst>
                                          <p:attrName>ppt_x</p:attrName>
                                          <p:attrName>ppt_y</p:attrName>
                                        </p:attrNameLst>
                                      </p:cBhvr>
                                      <p:rCtr x="12266" y="-93"/>
                                    </p:animMotion>
                                  </p:childTnLst>
                                </p:cTn>
                              </p:par>
                              <p:par>
                                <p:cTn id="9" presetID="63" presetClass="path" presetSubtype="0" accel="50000" decel="50000" fill="hold" nodeType="withEffect">
                                  <p:stCondLst>
                                    <p:cond delay="0"/>
                                  </p:stCondLst>
                                  <p:childTnLst>
                                    <p:animMotion origin="layout" path="M -3.33333E-6 4.81481E-6 L 0.25808 -0.00186 " pathEditMode="relative" rAng="0" ptsTypes="AA">
                                      <p:cBhvr>
                                        <p:cTn id="10" dur="2000" fill="hold"/>
                                        <p:tgtEl>
                                          <p:spTgt spid="16"/>
                                        </p:tgtEl>
                                        <p:attrNameLst>
                                          <p:attrName>ppt_x</p:attrName>
                                          <p:attrName>ppt_y</p:attrName>
                                        </p:attrNameLst>
                                      </p:cBhvr>
                                      <p:rCtr x="12904" y="-93"/>
                                    </p:animMotion>
                                  </p:childTnLst>
                                </p:cTn>
                              </p:par>
                              <p:par>
                                <p:cTn id="11" presetID="63" presetClass="path" presetSubtype="0" accel="50000" decel="50000" fill="hold" nodeType="withEffect">
                                  <p:stCondLst>
                                    <p:cond delay="0"/>
                                  </p:stCondLst>
                                  <p:childTnLst>
                                    <p:animMotion origin="layout" path="M 4.79167E-6 4.81481E-6 L 0.27161 -0.00325 " pathEditMode="relative" rAng="0" ptsTypes="AA">
                                      <p:cBhvr>
                                        <p:cTn id="12" dur="2000" fill="hold"/>
                                        <p:tgtEl>
                                          <p:spTgt spid="14"/>
                                        </p:tgtEl>
                                        <p:attrNameLst>
                                          <p:attrName>ppt_x</p:attrName>
                                          <p:attrName>ppt_y</p:attrName>
                                        </p:attrNameLst>
                                      </p:cBhvr>
                                      <p:rCtr x="13581" y="-162"/>
                                    </p:animMotion>
                                  </p:childTnLst>
                                </p:cTn>
                              </p:par>
                            </p:childTnLst>
                          </p:cTn>
                        </p:par>
                      </p:childTnLst>
                    </p:cTn>
                  </p:par>
                  <p:par>
                    <p:cTn id="13" fill="hold">
                      <p:stCondLst>
                        <p:cond delay="indefinite"/>
                      </p:stCondLst>
                      <p:childTnLst>
                        <p:par>
                          <p:cTn id="14" fill="hold">
                            <p:stCondLst>
                              <p:cond delay="0"/>
                            </p:stCondLst>
                            <p:childTnLst>
                              <p:par>
                                <p:cTn id="15" presetID="35" presetClass="path" presetSubtype="0" accel="50000" decel="50000" fill="hold" nodeType="clickEffect">
                                  <p:stCondLst>
                                    <p:cond delay="0"/>
                                  </p:stCondLst>
                                  <p:childTnLst>
                                    <p:animMotion origin="layout" path="M 4.79167E-6 -7.40741E-7 L -0.28842 -0.00023 " pathEditMode="relative" rAng="0" ptsTypes="AA">
                                      <p:cBhvr>
                                        <p:cTn id="16" dur="2000" fill="hold"/>
                                        <p:tgtEl>
                                          <p:spTgt spid="18"/>
                                        </p:tgtEl>
                                        <p:attrNameLst>
                                          <p:attrName>ppt_x</p:attrName>
                                          <p:attrName>ppt_y</p:attrName>
                                        </p:attrNameLst>
                                      </p:cBhvr>
                                      <p:rCtr x="-14427" y="-23"/>
                                    </p:animMotion>
                                  </p:childTnLst>
                                </p:cTn>
                              </p:par>
                              <p:par>
                                <p:cTn id="17" presetID="35" presetClass="path" presetSubtype="0" accel="50000" decel="50000" fill="hold" nodeType="withEffect">
                                  <p:stCondLst>
                                    <p:cond delay="0"/>
                                  </p:stCondLst>
                                  <p:childTnLst>
                                    <p:animMotion origin="layout" path="M -1.45833E-6 -7.40741E-7 L -0.26484 -0.00023 " pathEditMode="relative" rAng="0" ptsTypes="AA">
                                      <p:cBhvr>
                                        <p:cTn id="18" dur="2000" fill="hold"/>
                                        <p:tgtEl>
                                          <p:spTgt spid="22"/>
                                        </p:tgtEl>
                                        <p:attrNameLst>
                                          <p:attrName>ppt_x</p:attrName>
                                          <p:attrName>ppt_y</p:attrName>
                                        </p:attrNameLst>
                                      </p:cBhvr>
                                      <p:rCtr x="-13242" y="-23"/>
                                    </p:animMotion>
                                  </p:childTnLst>
                                </p:cTn>
                              </p:par>
                              <p:par>
                                <p:cTn id="19" presetID="35" presetClass="path" presetSubtype="0" accel="50000" decel="50000" fill="hold" nodeType="withEffect">
                                  <p:stCondLst>
                                    <p:cond delay="0"/>
                                  </p:stCondLst>
                                  <p:childTnLst>
                                    <p:animMotion origin="layout" path="M 2.08333E-7 -7.40741E-7 L -0.24128 -0.00023 " pathEditMode="relative" rAng="0" ptsTypes="AA">
                                      <p:cBhvr>
                                        <p:cTn id="20" dur="2000" fill="hold"/>
                                        <p:tgtEl>
                                          <p:spTgt spid="21"/>
                                        </p:tgtEl>
                                        <p:attrNameLst>
                                          <p:attrName>ppt_x</p:attrName>
                                          <p:attrName>ppt_y</p:attrName>
                                        </p:attrNameLst>
                                      </p:cBhvr>
                                      <p:rCtr x="-12070" y="-23"/>
                                    </p:animMotion>
                                  </p:childTnLst>
                                </p:cTn>
                              </p:par>
                              <p:par>
                                <p:cTn id="21" presetID="35" presetClass="path" presetSubtype="0" accel="50000" decel="50000" fill="hold" nodeType="withEffect">
                                  <p:stCondLst>
                                    <p:cond delay="0"/>
                                  </p:stCondLst>
                                  <p:childTnLst>
                                    <p:animMotion origin="layout" path="M -2.08333E-6 -7.40741E-7 L -0.22005 -0.00023 " pathEditMode="relative" rAng="0" ptsTypes="AA">
                                      <p:cBhvr>
                                        <p:cTn id="22" dur="2000" fill="hold"/>
                                        <p:tgtEl>
                                          <p:spTgt spid="20"/>
                                        </p:tgtEl>
                                        <p:attrNameLst>
                                          <p:attrName>ppt_x</p:attrName>
                                          <p:attrName>ppt_y</p:attrName>
                                        </p:attrNameLst>
                                      </p:cBhvr>
                                      <p:rCtr x="-11003"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Layer 4 - Transport</a:t>
            </a:r>
            <a:endParaRPr lang="he-IL" dirty="0"/>
          </a:p>
        </p:txBody>
      </p:sp>
      <p:sp>
        <p:nvSpPr>
          <p:cNvPr id="3" name="מציין מיקום תוכן 2"/>
          <p:cNvSpPr>
            <a:spLocks noGrp="1"/>
          </p:cNvSpPr>
          <p:nvPr>
            <p:ph idx="1"/>
          </p:nvPr>
        </p:nvSpPr>
        <p:spPr>
          <a:xfrm>
            <a:off x="677334" y="1360489"/>
            <a:ext cx="8596668" cy="3880773"/>
          </a:xfrm>
        </p:spPr>
        <p:txBody>
          <a:bodyPr>
            <a:normAutofit/>
          </a:bodyPr>
          <a:lstStyle/>
          <a:p>
            <a:r>
              <a:rPr lang="he-IL" sz="1700" dirty="0"/>
              <a:t>שכבה זו, אחראית על שליחת המידע ושלמותו במידה וקיים הצורך. שני פרוטוקולים לשליחת מידע פועלים בשכבה זו, </a:t>
            </a:r>
            <a:r>
              <a:rPr lang="en-US" sz="1700" dirty="0"/>
              <a:t>TCP</a:t>
            </a:r>
            <a:r>
              <a:rPr lang="he-IL" sz="1700" dirty="0"/>
              <a:t> ו-</a:t>
            </a:r>
            <a:r>
              <a:rPr lang="en-US" sz="1700" dirty="0"/>
              <a:t>UDP</a:t>
            </a:r>
            <a:r>
              <a:rPr lang="he-IL" sz="1700" dirty="0"/>
              <a:t>. הפרוטוקול או התוכנה בשכבה העליונה (7) "בוחרים" באיזה פרוטוקול להשתמש בהתאם לצרכיהם. שכבה זו גם מחלקת את המידע לחלקים על פי התקן (</a:t>
            </a:r>
            <a:r>
              <a:rPr lang="en-US" sz="1700" dirty="0"/>
              <a:t>1500 Bytes</a:t>
            </a:r>
            <a:r>
              <a:rPr lang="he-IL" sz="1700" dirty="0"/>
              <a:t>) במידע וחבילת המידע הכוללת חורגת מהתקן. בדוגמה שלנו, ל-</a:t>
            </a:r>
            <a:r>
              <a:rPr lang="en-US" sz="1700" dirty="0"/>
              <a:t>HTTP</a:t>
            </a:r>
            <a:r>
              <a:rPr lang="he-IL" sz="1700" dirty="0"/>
              <a:t> חשוב שלמות המידע, לכן הוא משתמש בשרותיו של </a:t>
            </a:r>
            <a:r>
              <a:rPr lang="en-US" sz="1700" dirty="0"/>
              <a:t>TCP</a:t>
            </a:r>
            <a:r>
              <a:rPr lang="he-IL" sz="1700" dirty="0"/>
              <a:t> להעברת הנתונים. </a:t>
            </a:r>
          </a:p>
          <a:p>
            <a:r>
              <a:rPr lang="he-IL" sz="1700" dirty="0"/>
              <a:t>פרוטוקול </a:t>
            </a:r>
            <a:r>
              <a:rPr lang="en-US" sz="1700" dirty="0"/>
              <a:t>TCP</a:t>
            </a:r>
            <a:r>
              <a:rPr lang="he-IL" sz="1700" dirty="0"/>
              <a:t> מוסיף </a:t>
            </a:r>
            <a:r>
              <a:rPr lang="en-US" sz="1700" dirty="0"/>
              <a:t>Header</a:t>
            </a:r>
            <a:r>
              <a:rPr lang="he-IL" sz="1700" dirty="0"/>
              <a:t> לחבילת המידע. </a:t>
            </a:r>
            <a:r>
              <a:rPr lang="en-US" sz="1700" dirty="0"/>
              <a:t>Header</a:t>
            </a:r>
            <a:r>
              <a:rPr lang="he-IL" sz="1700" dirty="0"/>
              <a:t> זה כולל בין ההיתר </a:t>
            </a:r>
            <a:r>
              <a:rPr lang="he-IL" sz="1700" u="sng" dirty="0"/>
              <a:t>מספרי פורטים של המקור והיעד</a:t>
            </a:r>
            <a:r>
              <a:rPr lang="he-IL" sz="1700" dirty="0"/>
              <a:t> ומידע נוסף שיעזור לפרוטוקול ולרכיבי הקצה לבצע חילוף נתונים תקין.</a:t>
            </a:r>
          </a:p>
          <a:p>
            <a:r>
              <a:rPr lang="he-IL" sz="1700" dirty="0"/>
              <a:t>חבילת המידע בתוספת </a:t>
            </a:r>
            <a:r>
              <a:rPr lang="en-US" sz="1700" dirty="0"/>
              <a:t>Header</a:t>
            </a:r>
            <a:r>
              <a:rPr lang="he-IL" sz="1700" dirty="0"/>
              <a:t> שכבה 4 נקראת </a:t>
            </a:r>
            <a:r>
              <a:rPr lang="en-US" sz="1700" dirty="0"/>
              <a:t>Segment</a:t>
            </a:r>
            <a:r>
              <a:rPr lang="he-IL" sz="1700" dirty="0"/>
              <a:t>.</a:t>
            </a:r>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D57F1E4F-1CFF-5643-939E-217C01CDF565}" type="slidenum">
              <a:rPr lang="en-US" smtClean="0"/>
              <a:pPr/>
              <a:t>21</a:t>
            </a:fld>
            <a:endParaRPr lang="en-US" dirty="0"/>
          </a:p>
        </p:txBody>
      </p:sp>
      <p:sp>
        <p:nvSpPr>
          <p:cNvPr id="6" name="מלבן 5"/>
          <p:cNvSpPr/>
          <p:nvPr/>
        </p:nvSpPr>
        <p:spPr>
          <a:xfrm>
            <a:off x="1592832" y="4171474"/>
            <a:ext cx="1917746" cy="479853"/>
          </a:xfrm>
          <a:prstGeom prst="rect">
            <a:avLst/>
          </a:prstGeom>
          <a:solidFill>
            <a:schemeClr val="bg1"/>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rgbClr val="00B050"/>
                </a:solidFill>
              </a:rPr>
              <a:t>DATA</a:t>
            </a:r>
            <a:endParaRPr lang="he-IL" dirty="0">
              <a:solidFill>
                <a:srgbClr val="00B050"/>
              </a:solidFill>
            </a:endParaRPr>
          </a:p>
        </p:txBody>
      </p:sp>
      <p:sp>
        <p:nvSpPr>
          <p:cNvPr id="7" name="מלבן 6"/>
          <p:cNvSpPr/>
          <p:nvPr/>
        </p:nvSpPr>
        <p:spPr>
          <a:xfrm>
            <a:off x="347255" y="5362242"/>
            <a:ext cx="1376036" cy="479853"/>
          </a:xfrm>
          <a:prstGeom prst="rect">
            <a:avLst/>
          </a:prstGeom>
          <a:solidFill>
            <a:schemeClr val="bg1"/>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B050"/>
                </a:solidFill>
              </a:rPr>
              <a:t>Segment 1/3</a:t>
            </a:r>
            <a:endParaRPr lang="he-IL" sz="1600" dirty="0">
              <a:solidFill>
                <a:srgbClr val="00B050"/>
              </a:solidFill>
            </a:endParaRPr>
          </a:p>
        </p:txBody>
      </p:sp>
      <p:sp>
        <p:nvSpPr>
          <p:cNvPr id="8" name="מלבן 7"/>
          <p:cNvSpPr/>
          <p:nvPr/>
        </p:nvSpPr>
        <p:spPr>
          <a:xfrm>
            <a:off x="1863687" y="5362242"/>
            <a:ext cx="1376036" cy="479853"/>
          </a:xfrm>
          <a:prstGeom prst="rect">
            <a:avLst/>
          </a:prstGeom>
          <a:solidFill>
            <a:schemeClr val="bg1"/>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B050"/>
                </a:solidFill>
              </a:rPr>
              <a:t>Segment 2/3</a:t>
            </a:r>
            <a:endParaRPr lang="he-IL" sz="1600" dirty="0">
              <a:solidFill>
                <a:srgbClr val="00B050"/>
              </a:solidFill>
            </a:endParaRPr>
          </a:p>
        </p:txBody>
      </p:sp>
      <p:sp>
        <p:nvSpPr>
          <p:cNvPr id="9" name="מלבן 8"/>
          <p:cNvSpPr/>
          <p:nvPr/>
        </p:nvSpPr>
        <p:spPr>
          <a:xfrm>
            <a:off x="3380119" y="5362242"/>
            <a:ext cx="1376036" cy="479853"/>
          </a:xfrm>
          <a:prstGeom prst="rect">
            <a:avLst/>
          </a:prstGeom>
          <a:solidFill>
            <a:schemeClr val="bg1"/>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B050"/>
                </a:solidFill>
              </a:rPr>
              <a:t>Segment 3/3</a:t>
            </a:r>
            <a:endParaRPr lang="he-IL" sz="1600" dirty="0">
              <a:solidFill>
                <a:srgbClr val="00B050"/>
              </a:solidFill>
            </a:endParaRPr>
          </a:p>
        </p:txBody>
      </p:sp>
      <p:cxnSp>
        <p:nvCxnSpPr>
          <p:cNvPr id="11" name="מחבר חץ ישר 10"/>
          <p:cNvCxnSpPr>
            <a:cxnSpLocks/>
          </p:cNvCxnSpPr>
          <p:nvPr/>
        </p:nvCxnSpPr>
        <p:spPr>
          <a:xfrm flipH="1">
            <a:off x="1160585" y="4772306"/>
            <a:ext cx="703102" cy="4689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3"/>
          <p:cNvCxnSpPr>
            <a:cxnSpLocks/>
          </p:cNvCxnSpPr>
          <p:nvPr/>
        </p:nvCxnSpPr>
        <p:spPr>
          <a:xfrm>
            <a:off x="3239723" y="4772306"/>
            <a:ext cx="703102" cy="4689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מחבר חץ ישר 14"/>
          <p:cNvCxnSpPr>
            <a:cxnSpLocks/>
          </p:cNvCxnSpPr>
          <p:nvPr/>
        </p:nvCxnSpPr>
        <p:spPr>
          <a:xfrm>
            <a:off x="2543900" y="4772306"/>
            <a:ext cx="3902" cy="4689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9" name="מלבן 18"/>
          <p:cNvSpPr/>
          <p:nvPr/>
        </p:nvSpPr>
        <p:spPr>
          <a:xfrm>
            <a:off x="5598910" y="4086935"/>
            <a:ext cx="1376036" cy="479853"/>
          </a:xfrm>
          <a:prstGeom prst="rect">
            <a:avLst/>
          </a:prstGeom>
          <a:solidFill>
            <a:schemeClr val="bg1"/>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B050"/>
                </a:solidFill>
              </a:rPr>
              <a:t>Segment 1/3</a:t>
            </a:r>
            <a:endParaRPr lang="he-IL" sz="1600" dirty="0">
              <a:solidFill>
                <a:srgbClr val="00B050"/>
              </a:solidFill>
            </a:endParaRPr>
          </a:p>
        </p:txBody>
      </p:sp>
      <p:sp>
        <p:nvSpPr>
          <p:cNvPr id="20" name="מלבן 19"/>
          <p:cNvSpPr/>
          <p:nvPr/>
        </p:nvSpPr>
        <p:spPr>
          <a:xfrm>
            <a:off x="5598910" y="4726319"/>
            <a:ext cx="1376036" cy="479853"/>
          </a:xfrm>
          <a:prstGeom prst="rect">
            <a:avLst/>
          </a:prstGeom>
          <a:solidFill>
            <a:schemeClr val="bg1"/>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B050"/>
                </a:solidFill>
              </a:rPr>
              <a:t>Segment 2/3</a:t>
            </a:r>
            <a:endParaRPr lang="he-IL" sz="1600" dirty="0">
              <a:solidFill>
                <a:srgbClr val="00B050"/>
              </a:solidFill>
            </a:endParaRPr>
          </a:p>
        </p:txBody>
      </p:sp>
      <p:sp>
        <p:nvSpPr>
          <p:cNvPr id="21" name="מלבן 20"/>
          <p:cNvSpPr/>
          <p:nvPr/>
        </p:nvSpPr>
        <p:spPr>
          <a:xfrm>
            <a:off x="5598910" y="5362242"/>
            <a:ext cx="1376036" cy="479853"/>
          </a:xfrm>
          <a:prstGeom prst="rect">
            <a:avLst/>
          </a:prstGeom>
          <a:solidFill>
            <a:schemeClr val="bg1"/>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B050"/>
                </a:solidFill>
              </a:rPr>
              <a:t>Segment 3/3</a:t>
            </a:r>
            <a:endParaRPr lang="he-IL" sz="1600" dirty="0">
              <a:solidFill>
                <a:srgbClr val="00B050"/>
              </a:solidFill>
            </a:endParaRPr>
          </a:p>
        </p:txBody>
      </p:sp>
      <p:sp>
        <p:nvSpPr>
          <p:cNvPr id="22" name="מלבן 21"/>
          <p:cNvSpPr/>
          <p:nvPr/>
        </p:nvSpPr>
        <p:spPr>
          <a:xfrm>
            <a:off x="7306783" y="4086934"/>
            <a:ext cx="1376036" cy="479853"/>
          </a:xfrm>
          <a:prstGeom prst="rect">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B0F0"/>
                </a:solidFill>
              </a:rPr>
              <a:t>Src: 60121 Dst: 80</a:t>
            </a:r>
            <a:endParaRPr lang="he-IL" sz="1600" dirty="0">
              <a:solidFill>
                <a:srgbClr val="00B0F0"/>
              </a:solidFill>
            </a:endParaRPr>
          </a:p>
        </p:txBody>
      </p:sp>
      <p:sp>
        <p:nvSpPr>
          <p:cNvPr id="23" name="מלבן 22"/>
          <p:cNvSpPr/>
          <p:nvPr/>
        </p:nvSpPr>
        <p:spPr>
          <a:xfrm>
            <a:off x="7306783" y="4722265"/>
            <a:ext cx="1376036" cy="479853"/>
          </a:xfrm>
          <a:prstGeom prst="rect">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B0F0"/>
                </a:solidFill>
              </a:rPr>
              <a:t>Src: 60121 Dst: 80</a:t>
            </a:r>
            <a:endParaRPr lang="he-IL" sz="1600" dirty="0">
              <a:solidFill>
                <a:srgbClr val="00B0F0"/>
              </a:solidFill>
            </a:endParaRPr>
          </a:p>
        </p:txBody>
      </p:sp>
      <p:sp>
        <p:nvSpPr>
          <p:cNvPr id="24" name="מלבן 23"/>
          <p:cNvSpPr/>
          <p:nvPr/>
        </p:nvSpPr>
        <p:spPr>
          <a:xfrm>
            <a:off x="7306783" y="5362241"/>
            <a:ext cx="1376036" cy="479853"/>
          </a:xfrm>
          <a:prstGeom prst="rect">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B0F0"/>
                </a:solidFill>
              </a:rPr>
              <a:t>Src: 60121 Dst: 80</a:t>
            </a:r>
            <a:endParaRPr lang="he-IL" sz="1600" dirty="0">
              <a:solidFill>
                <a:srgbClr val="00B0F0"/>
              </a:solidFill>
            </a:endParaRPr>
          </a:p>
        </p:txBody>
      </p:sp>
    </p:spTree>
    <p:extLst>
      <p:ext uri="{BB962C8B-B14F-4D97-AF65-F5344CB8AC3E}">
        <p14:creationId xmlns:p14="http://schemas.microsoft.com/office/powerpoint/2010/main" val="650213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Layer 3 - Network</a:t>
            </a:r>
            <a:endParaRPr lang="he-IL" dirty="0"/>
          </a:p>
        </p:txBody>
      </p:sp>
      <p:sp>
        <p:nvSpPr>
          <p:cNvPr id="3" name="מציין מיקום תוכן 2"/>
          <p:cNvSpPr>
            <a:spLocks noGrp="1"/>
          </p:cNvSpPr>
          <p:nvPr>
            <p:ph idx="1"/>
          </p:nvPr>
        </p:nvSpPr>
        <p:spPr>
          <a:xfrm>
            <a:off x="677334" y="1527543"/>
            <a:ext cx="8596668" cy="3880773"/>
          </a:xfrm>
        </p:spPr>
        <p:txBody>
          <a:bodyPr/>
          <a:lstStyle/>
          <a:p>
            <a:r>
              <a:rPr lang="he-IL" dirty="0"/>
              <a:t>שכבה זו, אחראית על ניתוב חבילות המידע על גבי הרשת מקצה לקצה (</a:t>
            </a:r>
            <a:r>
              <a:rPr lang="en-US" dirty="0"/>
              <a:t>End-to End</a:t>
            </a:r>
            <a:r>
              <a:rPr lang="he-IL" dirty="0"/>
              <a:t>). בשכבה זו פועל הפרוטוקול </a:t>
            </a:r>
            <a:r>
              <a:rPr lang="en-US" dirty="0"/>
              <a:t>IP</a:t>
            </a:r>
            <a:r>
              <a:rPr lang="he-IL" dirty="0"/>
              <a:t> (גרסה 4 ו-</a:t>
            </a:r>
            <a:r>
              <a:rPr lang="en-US" dirty="0"/>
              <a:t>6</a:t>
            </a:r>
            <a:r>
              <a:rPr lang="he-IL" dirty="0"/>
              <a:t>).</a:t>
            </a:r>
          </a:p>
          <a:p>
            <a:r>
              <a:rPr lang="he-IL" dirty="0"/>
              <a:t>פרוטוקול ה-</a:t>
            </a:r>
            <a:r>
              <a:rPr lang="en-US" dirty="0"/>
              <a:t>IP</a:t>
            </a:r>
            <a:r>
              <a:rPr lang="he-IL" dirty="0"/>
              <a:t> מוסיף </a:t>
            </a:r>
            <a:r>
              <a:rPr lang="en-US" dirty="0"/>
              <a:t>Header</a:t>
            </a:r>
            <a:r>
              <a:rPr lang="he-IL" dirty="0"/>
              <a:t> אל ה-</a:t>
            </a:r>
            <a:r>
              <a:rPr lang="en-US" dirty="0"/>
              <a:t>Segment</a:t>
            </a:r>
            <a:r>
              <a:rPr lang="he-IL" dirty="0"/>
              <a:t>. </a:t>
            </a:r>
            <a:r>
              <a:rPr lang="en-US" dirty="0"/>
              <a:t>Header</a:t>
            </a:r>
            <a:r>
              <a:rPr lang="he-IL" dirty="0"/>
              <a:t> זה מכיל בין ההיתר את הכתובות הלוגיות של היעד והמקור.</a:t>
            </a:r>
          </a:p>
          <a:p>
            <a:r>
              <a:rPr lang="en-US" dirty="0"/>
              <a:t>Segment</a:t>
            </a:r>
            <a:r>
              <a:rPr lang="he-IL" dirty="0"/>
              <a:t> בתוספת </a:t>
            </a:r>
            <a:r>
              <a:rPr lang="en-US" dirty="0"/>
              <a:t>IP Header</a:t>
            </a:r>
            <a:r>
              <a:rPr lang="he-IL" dirty="0"/>
              <a:t> נקרא </a:t>
            </a:r>
            <a:r>
              <a:rPr lang="en-US" dirty="0"/>
              <a:t>Packet</a:t>
            </a:r>
            <a:r>
              <a:rPr lang="he-IL" dirty="0"/>
              <a:t>.</a:t>
            </a:r>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D57F1E4F-1CFF-5643-939E-217C01CDF565}" type="slidenum">
              <a:rPr lang="en-US" smtClean="0"/>
              <a:pPr/>
              <a:t>22</a:t>
            </a:fld>
            <a:endParaRPr lang="en-US" dirty="0"/>
          </a:p>
        </p:txBody>
      </p:sp>
      <p:sp>
        <p:nvSpPr>
          <p:cNvPr id="6" name="מלבן 5"/>
          <p:cNvSpPr/>
          <p:nvPr/>
        </p:nvSpPr>
        <p:spPr>
          <a:xfrm>
            <a:off x="2389718" y="3867127"/>
            <a:ext cx="1376036" cy="483314"/>
          </a:xfrm>
          <a:prstGeom prst="rect">
            <a:avLst/>
          </a:prstGeom>
          <a:solidFill>
            <a:schemeClr val="bg1"/>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B050"/>
                </a:solidFill>
              </a:rPr>
              <a:t>Segment 1/3</a:t>
            </a:r>
            <a:endParaRPr lang="he-IL" sz="1600" dirty="0">
              <a:solidFill>
                <a:srgbClr val="00B050"/>
              </a:solidFill>
            </a:endParaRPr>
          </a:p>
        </p:txBody>
      </p:sp>
      <p:sp>
        <p:nvSpPr>
          <p:cNvPr id="7" name="מלבן 6"/>
          <p:cNvSpPr/>
          <p:nvPr/>
        </p:nvSpPr>
        <p:spPr>
          <a:xfrm>
            <a:off x="2389718" y="4504319"/>
            <a:ext cx="1376036" cy="482045"/>
          </a:xfrm>
          <a:prstGeom prst="rect">
            <a:avLst/>
          </a:prstGeom>
          <a:solidFill>
            <a:schemeClr val="bg1"/>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B050"/>
                </a:solidFill>
              </a:rPr>
              <a:t>Segment 2/3</a:t>
            </a:r>
            <a:endParaRPr lang="he-IL" sz="1600" dirty="0">
              <a:solidFill>
                <a:srgbClr val="00B050"/>
              </a:solidFill>
            </a:endParaRPr>
          </a:p>
        </p:txBody>
      </p:sp>
      <p:sp>
        <p:nvSpPr>
          <p:cNvPr id="8" name="מלבן 7"/>
          <p:cNvSpPr/>
          <p:nvPr/>
        </p:nvSpPr>
        <p:spPr>
          <a:xfrm>
            <a:off x="2389718" y="5142434"/>
            <a:ext cx="1376036" cy="479853"/>
          </a:xfrm>
          <a:prstGeom prst="rect">
            <a:avLst/>
          </a:prstGeom>
          <a:solidFill>
            <a:schemeClr val="bg1"/>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B050"/>
                </a:solidFill>
              </a:rPr>
              <a:t>Segment 3/3</a:t>
            </a:r>
            <a:endParaRPr lang="he-IL" sz="1600" dirty="0">
              <a:solidFill>
                <a:srgbClr val="00B050"/>
              </a:solidFill>
            </a:endParaRPr>
          </a:p>
        </p:txBody>
      </p:sp>
      <p:sp>
        <p:nvSpPr>
          <p:cNvPr id="9" name="מלבן 8"/>
          <p:cNvSpPr/>
          <p:nvPr/>
        </p:nvSpPr>
        <p:spPr>
          <a:xfrm>
            <a:off x="3790972" y="3871273"/>
            <a:ext cx="1376036" cy="479853"/>
          </a:xfrm>
          <a:prstGeom prst="rect">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B0F0"/>
                </a:solidFill>
              </a:rPr>
              <a:t>Src: 60121 Dst: 80</a:t>
            </a:r>
            <a:endParaRPr lang="he-IL" sz="1600" dirty="0">
              <a:solidFill>
                <a:srgbClr val="00B0F0"/>
              </a:solidFill>
            </a:endParaRPr>
          </a:p>
        </p:txBody>
      </p:sp>
      <p:sp>
        <p:nvSpPr>
          <p:cNvPr id="10" name="מלבן 9"/>
          <p:cNvSpPr/>
          <p:nvPr/>
        </p:nvSpPr>
        <p:spPr>
          <a:xfrm>
            <a:off x="3790972" y="4504319"/>
            <a:ext cx="1376036" cy="479853"/>
          </a:xfrm>
          <a:prstGeom prst="rect">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B0F0"/>
                </a:solidFill>
              </a:rPr>
              <a:t>Src: 60121 Dst: 80</a:t>
            </a:r>
            <a:endParaRPr lang="he-IL" sz="1600" dirty="0">
              <a:solidFill>
                <a:srgbClr val="00B0F0"/>
              </a:solidFill>
            </a:endParaRPr>
          </a:p>
        </p:txBody>
      </p:sp>
      <p:sp>
        <p:nvSpPr>
          <p:cNvPr id="11" name="מלבן 10"/>
          <p:cNvSpPr/>
          <p:nvPr/>
        </p:nvSpPr>
        <p:spPr>
          <a:xfrm>
            <a:off x="3790972" y="5137365"/>
            <a:ext cx="1376036" cy="479853"/>
          </a:xfrm>
          <a:prstGeom prst="rect">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B0F0"/>
                </a:solidFill>
              </a:rPr>
              <a:t>Src: 60121 Dst: 80</a:t>
            </a:r>
            <a:endParaRPr lang="he-IL" sz="1600" dirty="0">
              <a:solidFill>
                <a:srgbClr val="00B0F0"/>
              </a:solidFill>
            </a:endParaRPr>
          </a:p>
        </p:txBody>
      </p:sp>
      <p:sp>
        <p:nvSpPr>
          <p:cNvPr id="12" name="מלבן 11"/>
          <p:cNvSpPr/>
          <p:nvPr/>
        </p:nvSpPr>
        <p:spPr>
          <a:xfrm>
            <a:off x="5584732" y="3876244"/>
            <a:ext cx="2589313" cy="479853"/>
          </a:xfrm>
          <a:prstGeom prst="rect">
            <a:avLst/>
          </a:prstGeom>
          <a:solidFill>
            <a:schemeClr val="bg1"/>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7030A0"/>
                </a:solidFill>
              </a:rPr>
              <a:t>Src: 192.168.0.1 Dst: 80.30.2.1</a:t>
            </a:r>
            <a:endParaRPr lang="he-IL" sz="1600" dirty="0">
              <a:solidFill>
                <a:srgbClr val="7030A0"/>
              </a:solidFill>
            </a:endParaRPr>
          </a:p>
        </p:txBody>
      </p:sp>
      <p:sp>
        <p:nvSpPr>
          <p:cNvPr id="13" name="מלבן 12"/>
          <p:cNvSpPr/>
          <p:nvPr/>
        </p:nvSpPr>
        <p:spPr>
          <a:xfrm>
            <a:off x="5584732" y="4501633"/>
            <a:ext cx="2589313" cy="479853"/>
          </a:xfrm>
          <a:prstGeom prst="rect">
            <a:avLst/>
          </a:prstGeom>
          <a:solidFill>
            <a:schemeClr val="bg1"/>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7030A0"/>
                </a:solidFill>
              </a:rPr>
              <a:t>Src: 192.168.0.1 Dst: 80.30.2.1</a:t>
            </a:r>
            <a:endParaRPr lang="he-IL" sz="1600" dirty="0">
              <a:solidFill>
                <a:srgbClr val="7030A0"/>
              </a:solidFill>
            </a:endParaRPr>
          </a:p>
        </p:txBody>
      </p:sp>
      <p:sp>
        <p:nvSpPr>
          <p:cNvPr id="14" name="מלבן 13"/>
          <p:cNvSpPr/>
          <p:nvPr/>
        </p:nvSpPr>
        <p:spPr>
          <a:xfrm>
            <a:off x="5584733" y="5145091"/>
            <a:ext cx="2589313" cy="479853"/>
          </a:xfrm>
          <a:prstGeom prst="rect">
            <a:avLst/>
          </a:prstGeom>
          <a:solidFill>
            <a:schemeClr val="bg1"/>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7030A0"/>
                </a:solidFill>
              </a:rPr>
              <a:t>Src: 192.168.0.1 Dst: 80.30.2.1</a:t>
            </a:r>
            <a:endParaRPr lang="he-IL" sz="1600" dirty="0">
              <a:solidFill>
                <a:srgbClr val="7030A0"/>
              </a:solidFill>
            </a:endParaRPr>
          </a:p>
        </p:txBody>
      </p:sp>
    </p:spTree>
    <p:extLst>
      <p:ext uri="{BB962C8B-B14F-4D97-AF65-F5344CB8AC3E}">
        <p14:creationId xmlns:p14="http://schemas.microsoft.com/office/powerpoint/2010/main" val="2460615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Layer 2 – Data Link</a:t>
            </a:r>
            <a:endParaRPr lang="he-IL" dirty="0"/>
          </a:p>
        </p:txBody>
      </p:sp>
      <p:sp>
        <p:nvSpPr>
          <p:cNvPr id="3" name="מציין מיקום תוכן 2"/>
          <p:cNvSpPr>
            <a:spLocks noGrp="1"/>
          </p:cNvSpPr>
          <p:nvPr>
            <p:ph idx="1"/>
          </p:nvPr>
        </p:nvSpPr>
        <p:spPr>
          <a:xfrm>
            <a:off x="677334" y="1369281"/>
            <a:ext cx="8596668" cy="3880773"/>
          </a:xfrm>
        </p:spPr>
        <p:txBody>
          <a:bodyPr/>
          <a:lstStyle/>
          <a:p>
            <a:r>
              <a:rPr lang="he-IL" dirty="0"/>
              <a:t>מנהלת ומנתבת את חבילות המידע בין התקני רשת שכנים הקרובים זה לזה. זאת אומרת רכיבי קצה שמחברים בקשר פיזי, במילים אחרות </a:t>
            </a:r>
            <a:r>
              <a:rPr lang="en-US" dirty="0"/>
              <a:t>LAN</a:t>
            </a:r>
            <a:r>
              <a:rPr lang="he-IL" dirty="0"/>
              <a:t>.</a:t>
            </a:r>
          </a:p>
          <a:p>
            <a:r>
              <a:rPr lang="he-IL" dirty="0"/>
              <a:t>בשכבה זו, פועלים בעיקר הפרוטוקולים </a:t>
            </a:r>
            <a:r>
              <a:rPr lang="en-US" dirty="0"/>
              <a:t>Ethernet</a:t>
            </a:r>
            <a:r>
              <a:rPr lang="he-IL" dirty="0"/>
              <a:t> (רשת קווית) ו-</a:t>
            </a:r>
            <a:r>
              <a:rPr lang="en-US" dirty="0"/>
              <a:t>IEEE 802.11</a:t>
            </a:r>
            <a:r>
              <a:rPr lang="he-IL" dirty="0"/>
              <a:t> (רשת אל-חוטית). הפרוטוקול נבחר בהתאם לסוג המדיה. בשכבה זו סוגרים את חבילת המידע לפני שליחה, הפעם </a:t>
            </a:r>
            <a:r>
              <a:rPr lang="en-US" dirty="0"/>
              <a:t>Header</a:t>
            </a:r>
            <a:r>
              <a:rPr lang="he-IL" dirty="0"/>
              <a:t> ו-</a:t>
            </a:r>
            <a:r>
              <a:rPr lang="en-US" dirty="0"/>
              <a:t>Trailer</a:t>
            </a:r>
            <a:r>
              <a:rPr lang="he-IL" dirty="0"/>
              <a:t> נוספים לחבילת המידע, ה-</a:t>
            </a:r>
            <a:r>
              <a:rPr lang="en-US" dirty="0"/>
              <a:t>Header</a:t>
            </a:r>
            <a:r>
              <a:rPr lang="he-IL" dirty="0"/>
              <a:t> מכיל את הכתובות הפיזיות של המקור והיעד. וה-</a:t>
            </a:r>
            <a:r>
              <a:rPr lang="en-US" dirty="0"/>
              <a:t>Trailer</a:t>
            </a:r>
            <a:r>
              <a:rPr lang="he-IL" dirty="0"/>
              <a:t> מכיל את ה-</a:t>
            </a:r>
            <a:r>
              <a:rPr lang="en-US" dirty="0"/>
              <a:t>FCS</a:t>
            </a:r>
            <a:r>
              <a:rPr lang="he-IL" dirty="0"/>
              <a:t>, ערך שעל פיו ניתן לבדוק את תקינות החבילה.</a:t>
            </a:r>
          </a:p>
          <a:p>
            <a:r>
              <a:rPr lang="en-US" dirty="0"/>
              <a:t>Packet</a:t>
            </a:r>
            <a:r>
              <a:rPr lang="he-IL" dirty="0"/>
              <a:t> בתוספת </a:t>
            </a:r>
            <a:r>
              <a:rPr lang="en-US" dirty="0"/>
              <a:t>Header</a:t>
            </a:r>
            <a:r>
              <a:rPr lang="he-IL" dirty="0"/>
              <a:t> ו-</a:t>
            </a:r>
            <a:r>
              <a:rPr lang="en-US" dirty="0"/>
              <a:t>Trailer</a:t>
            </a:r>
            <a:r>
              <a:rPr lang="he-IL" dirty="0"/>
              <a:t> נקראת </a:t>
            </a:r>
            <a:r>
              <a:rPr lang="en-US" dirty="0"/>
              <a:t>Frame</a:t>
            </a:r>
            <a:r>
              <a:rPr lang="he-IL" dirty="0"/>
              <a:t>.</a:t>
            </a:r>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D57F1E4F-1CFF-5643-939E-217C01CDF565}" type="slidenum">
              <a:rPr lang="en-US" smtClean="0"/>
              <a:pPr/>
              <a:t>23</a:t>
            </a:fld>
            <a:endParaRPr lang="en-US" dirty="0"/>
          </a:p>
        </p:txBody>
      </p:sp>
      <p:sp>
        <p:nvSpPr>
          <p:cNvPr id="6" name="מלבן 5"/>
          <p:cNvSpPr/>
          <p:nvPr/>
        </p:nvSpPr>
        <p:spPr>
          <a:xfrm>
            <a:off x="3172230" y="4271572"/>
            <a:ext cx="1376036" cy="483314"/>
          </a:xfrm>
          <a:prstGeom prst="rect">
            <a:avLst/>
          </a:prstGeom>
          <a:solidFill>
            <a:schemeClr val="bg1"/>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B050"/>
                </a:solidFill>
              </a:rPr>
              <a:t>Segment 1/3</a:t>
            </a:r>
            <a:endParaRPr lang="he-IL" sz="1600" dirty="0">
              <a:solidFill>
                <a:srgbClr val="00B050"/>
              </a:solidFill>
            </a:endParaRPr>
          </a:p>
        </p:txBody>
      </p:sp>
      <p:sp>
        <p:nvSpPr>
          <p:cNvPr id="7" name="מלבן 6"/>
          <p:cNvSpPr/>
          <p:nvPr/>
        </p:nvSpPr>
        <p:spPr>
          <a:xfrm>
            <a:off x="3172230" y="4908764"/>
            <a:ext cx="1376036" cy="482045"/>
          </a:xfrm>
          <a:prstGeom prst="rect">
            <a:avLst/>
          </a:prstGeom>
          <a:solidFill>
            <a:schemeClr val="bg1"/>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B050"/>
                </a:solidFill>
              </a:rPr>
              <a:t>Segment 2/3</a:t>
            </a:r>
            <a:endParaRPr lang="he-IL" sz="1600" dirty="0">
              <a:solidFill>
                <a:srgbClr val="00B050"/>
              </a:solidFill>
            </a:endParaRPr>
          </a:p>
        </p:txBody>
      </p:sp>
      <p:sp>
        <p:nvSpPr>
          <p:cNvPr id="8" name="מלבן 7"/>
          <p:cNvSpPr/>
          <p:nvPr/>
        </p:nvSpPr>
        <p:spPr>
          <a:xfrm>
            <a:off x="3172230" y="5546879"/>
            <a:ext cx="1376036" cy="479853"/>
          </a:xfrm>
          <a:prstGeom prst="rect">
            <a:avLst/>
          </a:prstGeom>
          <a:solidFill>
            <a:schemeClr val="bg1"/>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B050"/>
                </a:solidFill>
              </a:rPr>
              <a:t>Segment 3/3</a:t>
            </a:r>
            <a:endParaRPr lang="he-IL" sz="1600" dirty="0">
              <a:solidFill>
                <a:srgbClr val="00B050"/>
              </a:solidFill>
            </a:endParaRPr>
          </a:p>
        </p:txBody>
      </p:sp>
      <p:sp>
        <p:nvSpPr>
          <p:cNvPr id="9" name="מלבן 8"/>
          <p:cNvSpPr/>
          <p:nvPr/>
        </p:nvSpPr>
        <p:spPr>
          <a:xfrm>
            <a:off x="4573484" y="4275718"/>
            <a:ext cx="1376036" cy="479853"/>
          </a:xfrm>
          <a:prstGeom prst="rect">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B0F0"/>
                </a:solidFill>
              </a:rPr>
              <a:t>Src: 60121 Dst: 80</a:t>
            </a:r>
            <a:endParaRPr lang="he-IL" sz="1600" dirty="0">
              <a:solidFill>
                <a:srgbClr val="00B0F0"/>
              </a:solidFill>
            </a:endParaRPr>
          </a:p>
        </p:txBody>
      </p:sp>
      <p:sp>
        <p:nvSpPr>
          <p:cNvPr id="10" name="מלבן 9"/>
          <p:cNvSpPr/>
          <p:nvPr/>
        </p:nvSpPr>
        <p:spPr>
          <a:xfrm>
            <a:off x="4573484" y="4908764"/>
            <a:ext cx="1376036" cy="479853"/>
          </a:xfrm>
          <a:prstGeom prst="rect">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B0F0"/>
                </a:solidFill>
              </a:rPr>
              <a:t>Src: 60121 Dst: 80</a:t>
            </a:r>
            <a:endParaRPr lang="he-IL" sz="1600" dirty="0">
              <a:solidFill>
                <a:srgbClr val="00B0F0"/>
              </a:solidFill>
            </a:endParaRPr>
          </a:p>
        </p:txBody>
      </p:sp>
      <p:sp>
        <p:nvSpPr>
          <p:cNvPr id="11" name="מלבן 10"/>
          <p:cNvSpPr/>
          <p:nvPr/>
        </p:nvSpPr>
        <p:spPr>
          <a:xfrm>
            <a:off x="4573484" y="5541810"/>
            <a:ext cx="1376036" cy="479853"/>
          </a:xfrm>
          <a:prstGeom prst="rect">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B0F0"/>
                </a:solidFill>
              </a:rPr>
              <a:t>Src: 60121 Dst: 80</a:t>
            </a:r>
            <a:endParaRPr lang="he-IL" sz="1600" dirty="0">
              <a:solidFill>
                <a:srgbClr val="00B0F0"/>
              </a:solidFill>
            </a:endParaRPr>
          </a:p>
        </p:txBody>
      </p:sp>
      <p:sp>
        <p:nvSpPr>
          <p:cNvPr id="12" name="מלבן 11"/>
          <p:cNvSpPr/>
          <p:nvPr/>
        </p:nvSpPr>
        <p:spPr>
          <a:xfrm>
            <a:off x="5978547" y="4270498"/>
            <a:ext cx="2189505" cy="479853"/>
          </a:xfrm>
          <a:prstGeom prst="rect">
            <a:avLst/>
          </a:prstGeom>
          <a:solidFill>
            <a:schemeClr val="bg1"/>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7030A0"/>
                </a:solidFill>
              </a:rPr>
              <a:t>Src: 192.168.0.1 Dst: 80.30.2.1</a:t>
            </a:r>
            <a:endParaRPr lang="he-IL" sz="1600" dirty="0">
              <a:solidFill>
                <a:srgbClr val="7030A0"/>
              </a:solidFill>
            </a:endParaRPr>
          </a:p>
        </p:txBody>
      </p:sp>
      <p:sp>
        <p:nvSpPr>
          <p:cNvPr id="13" name="מלבן 12"/>
          <p:cNvSpPr/>
          <p:nvPr/>
        </p:nvSpPr>
        <p:spPr>
          <a:xfrm>
            <a:off x="5974739" y="4905164"/>
            <a:ext cx="2193314" cy="479853"/>
          </a:xfrm>
          <a:prstGeom prst="rect">
            <a:avLst/>
          </a:prstGeom>
          <a:solidFill>
            <a:schemeClr val="bg1"/>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7030A0"/>
                </a:solidFill>
              </a:rPr>
              <a:t>Src: 192.168.0.1 Dst: 80.30.2.1</a:t>
            </a:r>
            <a:endParaRPr lang="he-IL" sz="1600" dirty="0">
              <a:solidFill>
                <a:srgbClr val="7030A0"/>
              </a:solidFill>
            </a:endParaRPr>
          </a:p>
        </p:txBody>
      </p:sp>
      <p:sp>
        <p:nvSpPr>
          <p:cNvPr id="14" name="מלבן 13"/>
          <p:cNvSpPr/>
          <p:nvPr/>
        </p:nvSpPr>
        <p:spPr>
          <a:xfrm>
            <a:off x="5980389" y="5540744"/>
            <a:ext cx="2187664" cy="479853"/>
          </a:xfrm>
          <a:prstGeom prst="rect">
            <a:avLst/>
          </a:prstGeom>
          <a:solidFill>
            <a:schemeClr val="bg1"/>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7030A0"/>
                </a:solidFill>
              </a:rPr>
              <a:t>Src: 192.168.0.1 Dst: 80.30.2.1</a:t>
            </a:r>
            <a:endParaRPr lang="he-IL" sz="1600" dirty="0">
              <a:solidFill>
                <a:srgbClr val="7030A0"/>
              </a:solidFill>
            </a:endParaRPr>
          </a:p>
        </p:txBody>
      </p:sp>
      <p:sp>
        <p:nvSpPr>
          <p:cNvPr id="15" name="מלבן 14"/>
          <p:cNvSpPr/>
          <p:nvPr/>
        </p:nvSpPr>
        <p:spPr>
          <a:xfrm>
            <a:off x="248493" y="4270497"/>
            <a:ext cx="2740727" cy="479853"/>
          </a:xfrm>
          <a:prstGeom prst="rect">
            <a:avLst/>
          </a:prstGeom>
          <a:solidFill>
            <a:schemeClr val="bg1"/>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FBB80F"/>
                </a:solidFill>
              </a:rPr>
              <a:t>Src: 00:11:F1:55:22:BB Dst: 00:22:BB:11:22:06</a:t>
            </a:r>
            <a:endParaRPr lang="he-IL" sz="1600" dirty="0">
              <a:solidFill>
                <a:srgbClr val="FBB80F"/>
              </a:solidFill>
            </a:endParaRPr>
          </a:p>
        </p:txBody>
      </p:sp>
      <p:sp>
        <p:nvSpPr>
          <p:cNvPr id="16" name="מלבן 15"/>
          <p:cNvSpPr/>
          <p:nvPr/>
        </p:nvSpPr>
        <p:spPr>
          <a:xfrm>
            <a:off x="248492" y="4875286"/>
            <a:ext cx="2740727" cy="479853"/>
          </a:xfrm>
          <a:prstGeom prst="rect">
            <a:avLst/>
          </a:prstGeom>
          <a:solidFill>
            <a:schemeClr val="bg1"/>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FBB80F"/>
                </a:solidFill>
              </a:rPr>
              <a:t>Src: 00:11:F1:55:22:BB Dst: 00:22:BB:11:22:06</a:t>
            </a:r>
            <a:endParaRPr lang="he-IL" sz="1600" dirty="0">
              <a:solidFill>
                <a:srgbClr val="FBB80F"/>
              </a:solidFill>
            </a:endParaRPr>
          </a:p>
        </p:txBody>
      </p:sp>
      <p:sp>
        <p:nvSpPr>
          <p:cNvPr id="17" name="מלבן 16"/>
          <p:cNvSpPr/>
          <p:nvPr/>
        </p:nvSpPr>
        <p:spPr>
          <a:xfrm>
            <a:off x="248492" y="5583880"/>
            <a:ext cx="2740727" cy="479853"/>
          </a:xfrm>
          <a:prstGeom prst="rect">
            <a:avLst/>
          </a:prstGeom>
          <a:solidFill>
            <a:schemeClr val="bg1"/>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FBB80F"/>
                </a:solidFill>
              </a:rPr>
              <a:t>Src: 00:11:F1:55:22:BB Dst: 00:22:BB:11:22:06</a:t>
            </a:r>
            <a:endParaRPr lang="he-IL" sz="1600" dirty="0">
              <a:solidFill>
                <a:srgbClr val="FBB80F"/>
              </a:solidFill>
            </a:endParaRPr>
          </a:p>
        </p:txBody>
      </p:sp>
      <p:sp>
        <p:nvSpPr>
          <p:cNvPr id="18" name="מלבן 17"/>
          <p:cNvSpPr/>
          <p:nvPr/>
        </p:nvSpPr>
        <p:spPr>
          <a:xfrm>
            <a:off x="8361440" y="4270497"/>
            <a:ext cx="991290" cy="479853"/>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70C0"/>
                </a:solidFill>
              </a:rPr>
              <a:t>FCS</a:t>
            </a:r>
            <a:endParaRPr lang="he-IL" sz="1600" dirty="0">
              <a:solidFill>
                <a:srgbClr val="0070C0"/>
              </a:solidFill>
            </a:endParaRPr>
          </a:p>
        </p:txBody>
      </p:sp>
      <p:sp>
        <p:nvSpPr>
          <p:cNvPr id="21" name="מלבן 20"/>
          <p:cNvSpPr/>
          <p:nvPr/>
        </p:nvSpPr>
        <p:spPr>
          <a:xfrm>
            <a:off x="8366425" y="4875285"/>
            <a:ext cx="991290" cy="479853"/>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70C0"/>
                </a:solidFill>
              </a:rPr>
              <a:t>FCS</a:t>
            </a:r>
            <a:endParaRPr lang="he-IL" sz="1600" dirty="0">
              <a:solidFill>
                <a:srgbClr val="0070C0"/>
              </a:solidFill>
            </a:endParaRPr>
          </a:p>
        </p:txBody>
      </p:sp>
      <p:sp>
        <p:nvSpPr>
          <p:cNvPr id="22" name="מלבן 21"/>
          <p:cNvSpPr/>
          <p:nvPr/>
        </p:nvSpPr>
        <p:spPr>
          <a:xfrm>
            <a:off x="8361440" y="5541509"/>
            <a:ext cx="991290" cy="479853"/>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70C0"/>
                </a:solidFill>
              </a:rPr>
              <a:t>FCS</a:t>
            </a:r>
            <a:endParaRPr lang="he-IL" sz="1600" dirty="0">
              <a:solidFill>
                <a:srgbClr val="0070C0"/>
              </a:solidFill>
            </a:endParaRPr>
          </a:p>
        </p:txBody>
      </p:sp>
      <p:sp>
        <p:nvSpPr>
          <p:cNvPr id="23" name="TextBox 22"/>
          <p:cNvSpPr txBox="1"/>
          <p:nvPr/>
        </p:nvSpPr>
        <p:spPr>
          <a:xfrm>
            <a:off x="1086920" y="3901165"/>
            <a:ext cx="1063869" cy="369332"/>
          </a:xfrm>
          <a:prstGeom prst="rect">
            <a:avLst/>
          </a:prstGeom>
          <a:noFill/>
        </p:spPr>
        <p:txBody>
          <a:bodyPr wrap="square" rtlCol="1">
            <a:spAutoFit/>
          </a:bodyPr>
          <a:lstStyle/>
          <a:p>
            <a:r>
              <a:rPr lang="en-US" u="sng" dirty="0">
                <a:solidFill>
                  <a:schemeClr val="bg2">
                    <a:lumMod val="25000"/>
                  </a:schemeClr>
                </a:solidFill>
              </a:rPr>
              <a:t>Header</a:t>
            </a:r>
            <a:endParaRPr lang="he-IL" u="sng" dirty="0">
              <a:solidFill>
                <a:schemeClr val="bg2">
                  <a:lumMod val="25000"/>
                </a:schemeClr>
              </a:solidFill>
            </a:endParaRPr>
          </a:p>
        </p:txBody>
      </p:sp>
      <p:sp>
        <p:nvSpPr>
          <p:cNvPr id="24" name="TextBox 23"/>
          <p:cNvSpPr txBox="1"/>
          <p:nvPr/>
        </p:nvSpPr>
        <p:spPr>
          <a:xfrm>
            <a:off x="8400397" y="3877651"/>
            <a:ext cx="1063869" cy="369332"/>
          </a:xfrm>
          <a:prstGeom prst="rect">
            <a:avLst/>
          </a:prstGeom>
          <a:noFill/>
        </p:spPr>
        <p:txBody>
          <a:bodyPr wrap="square" rtlCol="1">
            <a:spAutoFit/>
          </a:bodyPr>
          <a:lstStyle/>
          <a:p>
            <a:r>
              <a:rPr lang="en-US" u="sng" dirty="0">
                <a:solidFill>
                  <a:schemeClr val="bg2">
                    <a:lumMod val="25000"/>
                  </a:schemeClr>
                </a:solidFill>
              </a:rPr>
              <a:t>Trailer</a:t>
            </a:r>
            <a:endParaRPr lang="he-IL" u="sng" dirty="0">
              <a:solidFill>
                <a:schemeClr val="bg2">
                  <a:lumMod val="25000"/>
                </a:schemeClr>
              </a:solidFill>
            </a:endParaRPr>
          </a:p>
        </p:txBody>
      </p:sp>
    </p:spTree>
    <p:extLst>
      <p:ext uri="{BB962C8B-B14F-4D97-AF65-F5344CB8AC3E}">
        <p14:creationId xmlns:p14="http://schemas.microsoft.com/office/powerpoint/2010/main" val="2493284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תוצאת תמונה עבור ‪network c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225087">
            <a:off x="4510464" y="4759836"/>
            <a:ext cx="2563051" cy="2563051"/>
          </a:xfrm>
          <a:prstGeom prst="rect">
            <a:avLst/>
          </a:prstGeom>
          <a:noFill/>
          <a:extLst>
            <a:ext uri="{909E8E84-426E-40DD-AFC4-6F175D3DCCD1}">
              <a14:hiddenFill xmlns:a14="http://schemas.microsoft.com/office/drawing/2010/main">
                <a:solidFill>
                  <a:srgbClr val="FFFFFF"/>
                </a:solidFill>
              </a14:hiddenFill>
            </a:ext>
          </a:extLst>
        </p:spPr>
      </p:pic>
      <p:sp>
        <p:nvSpPr>
          <p:cNvPr id="2" name="כותרת 1"/>
          <p:cNvSpPr>
            <a:spLocks noGrp="1"/>
          </p:cNvSpPr>
          <p:nvPr>
            <p:ph type="title"/>
          </p:nvPr>
        </p:nvSpPr>
        <p:spPr/>
        <p:txBody>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Layer 1 - Physical</a:t>
            </a:r>
            <a:endParaRPr lang="he-IL" dirty="0"/>
          </a:p>
        </p:txBody>
      </p:sp>
      <p:sp>
        <p:nvSpPr>
          <p:cNvPr id="3" name="מציין מיקום תוכן 2"/>
          <p:cNvSpPr>
            <a:spLocks noGrp="1"/>
          </p:cNvSpPr>
          <p:nvPr>
            <p:ph idx="1"/>
          </p:nvPr>
        </p:nvSpPr>
        <p:spPr>
          <a:xfrm>
            <a:off x="677334" y="1270000"/>
            <a:ext cx="8596668" cy="3880773"/>
          </a:xfrm>
        </p:spPr>
        <p:txBody>
          <a:bodyPr>
            <a:normAutofit/>
          </a:bodyPr>
          <a:lstStyle/>
          <a:p>
            <a:r>
              <a:rPr lang="he-IL" sz="1750" dirty="0"/>
              <a:t>שכבה זו היא היחידה שבאה במגע עם התווך הפיזי, והיא אחראית על האופן בו הנתונים הבינאריים יומרו לנתונים אשר יוכלו להישלח על גבי התווך הפיזי. כלומר לאותות חשמליים, פולסים של אור, או גלי רדיו. שכבה זו יודעת באיזו צורה לקודד את המידע על פי התווך הפיזי ורכיב היעד</a:t>
            </a:r>
          </a:p>
          <a:p>
            <a:r>
              <a:rPr lang="he-IL" sz="1750" dirty="0"/>
              <a:t>לצורך הדוגמה אנו משתמשים בכבל רשת סטנדרטי.</a:t>
            </a:r>
          </a:p>
          <a:p>
            <a:r>
              <a:rPr lang="he-IL" sz="1750" dirty="0"/>
              <a:t>ה-</a:t>
            </a:r>
            <a:r>
              <a:rPr lang="en-US" sz="1750" dirty="0"/>
              <a:t>Frame</a:t>
            </a:r>
            <a:r>
              <a:rPr lang="he-IL" sz="1750" dirty="0"/>
              <a:t> למעשה בצורתו המקורית הוא בינארי (0,1), אותם שורות בינאריות מקודדות ומשודרות בצורה של אותות חשמליים על ידי כרטיס הרשת אל כבל הרשת.</a:t>
            </a:r>
          </a:p>
        </p:txBody>
      </p:sp>
      <p:sp>
        <p:nvSpPr>
          <p:cNvPr id="5" name="מציין מיקום של מספר שקופית 4"/>
          <p:cNvSpPr>
            <a:spLocks noGrp="1"/>
          </p:cNvSpPr>
          <p:nvPr>
            <p:ph type="sldNum" sz="quarter" idx="12"/>
          </p:nvPr>
        </p:nvSpPr>
        <p:spPr>
          <a:xfrm>
            <a:off x="8590663" y="6041362"/>
            <a:ext cx="683339" cy="365125"/>
          </a:xfrm>
        </p:spPr>
        <p:txBody>
          <a:bodyPr/>
          <a:lstStyle/>
          <a:p>
            <a:fld id="{D57F1E4F-1CFF-5643-939E-217C01CDF565}" type="slidenum">
              <a:rPr lang="en-US" smtClean="0"/>
              <a:pPr/>
              <a:t>24</a:t>
            </a:fld>
            <a:endParaRPr lang="en-US" dirty="0"/>
          </a:p>
        </p:txBody>
      </p:sp>
      <p:sp>
        <p:nvSpPr>
          <p:cNvPr id="6" name="מלבן 5"/>
          <p:cNvSpPr/>
          <p:nvPr/>
        </p:nvSpPr>
        <p:spPr>
          <a:xfrm>
            <a:off x="3189873" y="3635990"/>
            <a:ext cx="1376036" cy="483314"/>
          </a:xfrm>
          <a:prstGeom prst="rect">
            <a:avLst/>
          </a:prstGeom>
          <a:solidFill>
            <a:schemeClr val="bg1"/>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B050"/>
                </a:solidFill>
              </a:rPr>
              <a:t>Segment 1/3</a:t>
            </a:r>
            <a:endParaRPr lang="he-IL" sz="1600" dirty="0">
              <a:solidFill>
                <a:srgbClr val="00B050"/>
              </a:solidFill>
            </a:endParaRPr>
          </a:p>
        </p:txBody>
      </p:sp>
      <p:sp>
        <p:nvSpPr>
          <p:cNvPr id="7" name="מלבן 6"/>
          <p:cNvSpPr/>
          <p:nvPr/>
        </p:nvSpPr>
        <p:spPr>
          <a:xfrm>
            <a:off x="4582340" y="3640136"/>
            <a:ext cx="1376036" cy="479853"/>
          </a:xfrm>
          <a:prstGeom prst="rect">
            <a:avLst/>
          </a:prstGeom>
          <a:solidFill>
            <a:schemeClr val="bg1"/>
          </a:solid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B0F0"/>
                </a:solidFill>
              </a:rPr>
              <a:t>Src: 60121 Dst: 80</a:t>
            </a:r>
            <a:endParaRPr lang="he-IL" sz="1600" dirty="0">
              <a:solidFill>
                <a:srgbClr val="00B0F0"/>
              </a:solidFill>
            </a:endParaRPr>
          </a:p>
        </p:txBody>
      </p:sp>
      <p:sp>
        <p:nvSpPr>
          <p:cNvPr id="8" name="מלבן 7"/>
          <p:cNvSpPr/>
          <p:nvPr/>
        </p:nvSpPr>
        <p:spPr>
          <a:xfrm>
            <a:off x="5987403" y="3634916"/>
            <a:ext cx="2189505" cy="479853"/>
          </a:xfrm>
          <a:prstGeom prst="rect">
            <a:avLst/>
          </a:prstGeom>
          <a:solidFill>
            <a:schemeClr val="bg1"/>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7030A0"/>
                </a:solidFill>
              </a:rPr>
              <a:t>Src: 192.168.0.1 Dst: 80.30.2.1</a:t>
            </a:r>
            <a:endParaRPr lang="he-IL" sz="1600" dirty="0">
              <a:solidFill>
                <a:srgbClr val="7030A0"/>
              </a:solidFill>
            </a:endParaRPr>
          </a:p>
        </p:txBody>
      </p:sp>
      <p:sp>
        <p:nvSpPr>
          <p:cNvPr id="9" name="מלבן 8"/>
          <p:cNvSpPr/>
          <p:nvPr/>
        </p:nvSpPr>
        <p:spPr>
          <a:xfrm>
            <a:off x="420119" y="3634914"/>
            <a:ext cx="2740727" cy="479853"/>
          </a:xfrm>
          <a:prstGeom prst="rect">
            <a:avLst/>
          </a:prstGeom>
          <a:solidFill>
            <a:schemeClr val="bg1"/>
          </a:solid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FBB80F"/>
                </a:solidFill>
              </a:rPr>
              <a:t>Src: 00:11:F1:55:22:BB Dst: 00:22:BB:11:22:06</a:t>
            </a:r>
            <a:endParaRPr lang="he-IL" sz="1600" dirty="0">
              <a:solidFill>
                <a:srgbClr val="FBB80F"/>
              </a:solidFill>
            </a:endParaRPr>
          </a:p>
        </p:txBody>
      </p:sp>
      <p:sp>
        <p:nvSpPr>
          <p:cNvPr id="10" name="מלבן 9"/>
          <p:cNvSpPr/>
          <p:nvPr/>
        </p:nvSpPr>
        <p:spPr>
          <a:xfrm>
            <a:off x="8203248" y="3634915"/>
            <a:ext cx="991290" cy="479853"/>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rgbClr val="0070C0"/>
                </a:solidFill>
              </a:rPr>
              <a:t>FCS</a:t>
            </a:r>
            <a:endParaRPr lang="he-IL" sz="1600" dirty="0">
              <a:solidFill>
                <a:srgbClr val="0070C0"/>
              </a:solidFill>
            </a:endParaRPr>
          </a:p>
        </p:txBody>
      </p:sp>
      <p:sp>
        <p:nvSpPr>
          <p:cNvPr id="11" name="חץ: למטה 10"/>
          <p:cNvSpPr/>
          <p:nvPr/>
        </p:nvSpPr>
        <p:spPr>
          <a:xfrm>
            <a:off x="3824711" y="4288110"/>
            <a:ext cx="2382716" cy="360485"/>
          </a:xfrm>
          <a:prstGeom prst="downArrow">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rgbClr val="688E19"/>
                </a:solidFill>
              </a:rPr>
              <a:t>קידוד</a:t>
            </a:r>
          </a:p>
        </p:txBody>
      </p:sp>
      <p:sp>
        <p:nvSpPr>
          <p:cNvPr id="12" name="TextBox 11"/>
          <p:cNvSpPr txBox="1"/>
          <p:nvPr/>
        </p:nvSpPr>
        <p:spPr>
          <a:xfrm>
            <a:off x="673805" y="4638023"/>
            <a:ext cx="8684527" cy="369332"/>
          </a:xfrm>
          <a:prstGeom prst="rect">
            <a:avLst/>
          </a:prstGeom>
          <a:noFill/>
        </p:spPr>
        <p:txBody>
          <a:bodyPr wrap="square" rtlCol="1">
            <a:spAutoFit/>
          </a:bodyPr>
          <a:lstStyle/>
          <a:p>
            <a:r>
              <a:rPr lang="he-IL" dirty="0"/>
              <a:t>10011101011100011111010001111000111100011010100111001111100011101010</a:t>
            </a:r>
          </a:p>
        </p:txBody>
      </p:sp>
      <p:sp>
        <p:nvSpPr>
          <p:cNvPr id="13" name="חץ: למטה 12"/>
          <p:cNvSpPr/>
          <p:nvPr/>
        </p:nvSpPr>
        <p:spPr>
          <a:xfrm>
            <a:off x="3824710" y="4987071"/>
            <a:ext cx="2382716" cy="360485"/>
          </a:xfrm>
          <a:prstGeom prst="downArrow">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rgbClr val="688E19"/>
                </a:solidFill>
              </a:rPr>
              <a:t>שידור</a:t>
            </a:r>
          </a:p>
        </p:txBody>
      </p:sp>
      <p:pic>
        <p:nvPicPr>
          <p:cNvPr id="14" name="Picture 2" descr="תוצאת תמונה עבור ‪emi rfi interference ut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9518" y="5438298"/>
            <a:ext cx="2657230" cy="1419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15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התמונה הגדולה...</a:t>
            </a:r>
          </a:p>
        </p:txBody>
      </p:sp>
      <p:sp>
        <p:nvSpPr>
          <p:cNvPr id="3" name="מציין מיקום תוכן 2"/>
          <p:cNvSpPr>
            <a:spLocks noGrp="1"/>
          </p:cNvSpPr>
          <p:nvPr>
            <p:ph idx="1"/>
          </p:nvPr>
        </p:nvSpPr>
        <p:spPr>
          <a:xfrm>
            <a:off x="677334" y="1366959"/>
            <a:ext cx="8596668" cy="3880773"/>
          </a:xfrm>
        </p:spPr>
        <p:txBody>
          <a:bodyPr/>
          <a:lstStyle/>
          <a:p>
            <a:r>
              <a:rPr lang="he-IL" dirty="0"/>
              <a:t>שליחת וקבלת מידע במודל.</a:t>
            </a:r>
          </a:p>
        </p:txBody>
      </p:sp>
      <p:sp>
        <p:nvSpPr>
          <p:cNvPr id="4" name="מציין מיקום של כותרת תחתונה 3"/>
          <p:cNvSpPr>
            <a:spLocks noGrp="1"/>
          </p:cNvSpPr>
          <p:nvPr>
            <p:ph type="ftr" sz="quarter" idx="11"/>
          </p:nvPr>
        </p:nvSpPr>
        <p:spPr>
          <a:xfrm rot="19818578">
            <a:off x="3613397" y="17123451"/>
            <a:ext cx="6297612" cy="3600000"/>
          </a:xfrm>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1028" name="Picture 4" descr="תוצאת תמונה עבור ‪network c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225087">
            <a:off x="3694142" y="4534550"/>
            <a:ext cx="2563051" cy="256305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תוצאת תמונה עבור ‪osi model encapsulation‬‏"/>
          <p:cNvPicPr>
            <a:picLocks noChangeAspect="1" noChangeArrowheads="1"/>
          </p:cNvPicPr>
          <p:nvPr/>
        </p:nvPicPr>
        <p:blipFill rotWithShape="1">
          <a:blip r:embed="rId3">
            <a:extLst>
              <a:ext uri="{28A0092B-C50C-407E-A947-70E740481C1C}">
                <a14:useLocalDpi xmlns:a14="http://schemas.microsoft.com/office/drawing/2010/main" val="0"/>
              </a:ext>
            </a:extLst>
          </a:blip>
          <a:srcRect t="31749" b="11104"/>
          <a:stretch/>
        </p:blipFill>
        <p:spPr bwMode="auto">
          <a:xfrm>
            <a:off x="401419" y="2692315"/>
            <a:ext cx="8980438" cy="2898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תוצאת תמונה עבור ‪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9383" y="1930400"/>
            <a:ext cx="1507580" cy="100480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תוצאת תמונה עבור ‪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4058" y="1806679"/>
            <a:ext cx="1507580" cy="1004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645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לקינוח...</a:t>
            </a:r>
          </a:p>
        </p:txBody>
      </p:sp>
      <p:pic>
        <p:nvPicPr>
          <p:cNvPr id="1026" name="Picture 2" descr="https://www.techcress.com/wp-content/uploads/2015/01/OSI-Model-Burg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471" y="1779257"/>
            <a:ext cx="7280394" cy="35067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914431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6000" dirty="0"/>
              <a:t>Communication</a:t>
            </a:r>
            <a:endParaRPr lang="he-IL" sz="6000" dirty="0"/>
          </a:p>
        </p:txBody>
      </p:sp>
      <p:sp>
        <p:nvSpPr>
          <p:cNvPr id="3" name="מציין מיקום תוכן 2"/>
          <p:cNvSpPr>
            <a:spLocks noGrp="1"/>
          </p:cNvSpPr>
          <p:nvPr>
            <p:ph idx="1"/>
          </p:nvPr>
        </p:nvSpPr>
        <p:spPr>
          <a:xfrm>
            <a:off x="677334" y="1669979"/>
            <a:ext cx="8596668" cy="3880773"/>
          </a:xfrm>
        </p:spPr>
        <p:txBody>
          <a:bodyPr/>
          <a:lstStyle/>
          <a:p>
            <a:r>
              <a:rPr lang="he-IL" sz="1700" dirty="0"/>
              <a:t>תקשורת כהגדרה היא תהליך של העברת מסרי מידע ליעד מסויים: בני אדם, בעלי חיים </a:t>
            </a:r>
            <a:r>
              <a:rPr lang="he-IL" sz="1700" u="sng" dirty="0"/>
              <a:t>ומחשבים</a:t>
            </a:r>
            <a:r>
              <a:rPr lang="he-IL" sz="1700" dirty="0"/>
              <a:t>.</a:t>
            </a:r>
          </a:p>
          <a:p>
            <a:r>
              <a:rPr lang="he-IL" sz="1700" dirty="0"/>
              <a:t>העברת</a:t>
            </a:r>
            <a:r>
              <a:rPr lang="en-US" sz="1700" dirty="0"/>
              <a:t>/</a:t>
            </a:r>
            <a:r>
              <a:rPr lang="he-IL" sz="1700" dirty="0"/>
              <a:t>שליחת מידע בין מחשבים עם חיבור פיזי ביניהם. מאוד דומה להעברת מידע בין בני אדם במהלך שיחה. אבל לא מספיק רק החיבור הפיזי, המחשבים כמו בני אדם צריכים </a:t>
            </a:r>
            <a:r>
              <a:rPr lang="he-IL" sz="1700" u="sng" dirty="0"/>
              <a:t>לדעת איך לתקשר!</a:t>
            </a:r>
          </a:p>
          <a:p>
            <a:r>
              <a:rPr lang="he-IL" sz="1700" dirty="0"/>
              <a:t>בתקשורת של מחשבים כמו גם אצל בני אדם יש שלושה אלמנטים עיקריים:</a:t>
            </a:r>
          </a:p>
          <a:p>
            <a:pPr>
              <a:buFont typeface="+mj-lt"/>
              <a:buAutoNum type="arabicPeriod"/>
            </a:pPr>
            <a:r>
              <a:rPr lang="he-IL" sz="1700" dirty="0">
                <a:solidFill>
                  <a:srgbClr val="00B0F0"/>
                </a:solidFill>
              </a:rPr>
              <a:t>מקור</a:t>
            </a:r>
            <a:r>
              <a:rPr lang="he-IL" sz="1700" dirty="0"/>
              <a:t>-מי שיוזם את תהליך העברת המידע.</a:t>
            </a:r>
          </a:p>
          <a:p>
            <a:pPr>
              <a:buFont typeface="+mj-lt"/>
              <a:buAutoNum type="arabicPeriod"/>
            </a:pPr>
            <a:r>
              <a:rPr lang="he-IL" sz="1700" dirty="0">
                <a:solidFill>
                  <a:srgbClr val="90C226"/>
                </a:solidFill>
              </a:rPr>
              <a:t>יעד</a:t>
            </a:r>
            <a:r>
              <a:rPr lang="en-US" sz="1700" dirty="0">
                <a:solidFill>
                  <a:srgbClr val="90C226"/>
                </a:solidFill>
              </a:rPr>
              <a:t>/</a:t>
            </a:r>
            <a:r>
              <a:rPr lang="he-IL" sz="1700" dirty="0">
                <a:solidFill>
                  <a:srgbClr val="90C226"/>
                </a:solidFill>
              </a:rPr>
              <a:t>ים</a:t>
            </a:r>
            <a:r>
              <a:rPr lang="he-IL" sz="1700" dirty="0"/>
              <a:t>-מי שאמור לקבל את המידע.</a:t>
            </a:r>
          </a:p>
          <a:p>
            <a:pPr>
              <a:buFont typeface="+mj-lt"/>
              <a:buAutoNum type="arabicPeriod"/>
            </a:pPr>
            <a:r>
              <a:rPr lang="he-IL" sz="1700" dirty="0"/>
              <a:t>מדיה-כיצד המידע יעבור בין הצדדים (דיבור, </a:t>
            </a:r>
            <a:r>
              <a:rPr lang="en-US" sz="1700" dirty="0"/>
              <a:t>SMS</a:t>
            </a:r>
            <a:r>
              <a:rPr lang="he-IL" sz="1700" dirty="0"/>
              <a:t>, אותות חשמליים על כבל).</a:t>
            </a:r>
          </a:p>
          <a:p>
            <a:pPr lvl="0">
              <a:buClr>
                <a:srgbClr val="90C226"/>
              </a:buClr>
            </a:pPr>
            <a:r>
              <a:rPr lang="he-IL" sz="1700" dirty="0">
                <a:solidFill>
                  <a:prstClr val="black">
                    <a:lumMod val="75000"/>
                    <a:lumOff val="25000"/>
                  </a:prstClr>
                </a:solidFill>
              </a:rPr>
              <a:t>לפני שתקשורת תקינה יכולה להתקיים, יש לבסס חוקים והסכמים מתאימים שיעזרו למשול  (לשלוט) בשיחה. </a:t>
            </a:r>
          </a:p>
          <a:p>
            <a:pPr marL="0" indent="0">
              <a:buNone/>
            </a:pPr>
            <a:endParaRPr lang="he-IL" dirty="0"/>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6" name="תמונה 5"/>
          <p:cNvPicPr>
            <a:picLocks noChangeAspect="1"/>
          </p:cNvPicPr>
          <p:nvPr/>
        </p:nvPicPr>
        <p:blipFill>
          <a:blip r:embed="rId2"/>
          <a:stretch>
            <a:fillRect/>
          </a:stretch>
        </p:blipFill>
        <p:spPr>
          <a:xfrm>
            <a:off x="2142058" y="5333523"/>
            <a:ext cx="1387950" cy="925069"/>
          </a:xfrm>
          <a:prstGeom prst="rect">
            <a:avLst/>
          </a:prstGeom>
        </p:spPr>
      </p:pic>
      <p:pic>
        <p:nvPicPr>
          <p:cNvPr id="7" name="תמונה 6"/>
          <p:cNvPicPr>
            <a:picLocks noChangeAspect="1"/>
          </p:cNvPicPr>
          <p:nvPr/>
        </p:nvPicPr>
        <p:blipFill>
          <a:blip r:embed="rId2"/>
          <a:stretch>
            <a:fillRect/>
          </a:stretch>
        </p:blipFill>
        <p:spPr>
          <a:xfrm flipH="1">
            <a:off x="6280970" y="5342844"/>
            <a:ext cx="1387950" cy="925069"/>
          </a:xfrm>
          <a:prstGeom prst="rect">
            <a:avLst/>
          </a:prstGeom>
        </p:spPr>
      </p:pic>
      <p:cxnSp>
        <p:nvCxnSpPr>
          <p:cNvPr id="9" name="מחבר ישר 8"/>
          <p:cNvCxnSpPr>
            <a:cxnSpLocks/>
          </p:cNvCxnSpPr>
          <p:nvPr/>
        </p:nvCxnSpPr>
        <p:spPr>
          <a:xfrm flipV="1">
            <a:off x="3090530" y="5798288"/>
            <a:ext cx="3600893" cy="7091"/>
          </a:xfrm>
          <a:prstGeom prst="line">
            <a:avLst/>
          </a:prstGeom>
          <a:ln w="22225"/>
        </p:spPr>
        <p:style>
          <a:lnRef idx="1">
            <a:schemeClr val="dk1"/>
          </a:lnRef>
          <a:fillRef idx="0">
            <a:schemeClr val="dk1"/>
          </a:fillRef>
          <a:effectRef idx="0">
            <a:schemeClr val="dk1"/>
          </a:effectRef>
          <a:fontRef idx="minor">
            <a:schemeClr val="tx1"/>
          </a:fontRef>
        </p:style>
      </p:cxnSp>
      <p:pic>
        <p:nvPicPr>
          <p:cNvPr id="14" name="Picture 2" descr="תוצאת תמונה עבור ‪mess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4318" y="5567826"/>
            <a:ext cx="456461" cy="45646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מחבר חץ ישר 16"/>
          <p:cNvCxnSpPr/>
          <p:nvPr/>
        </p:nvCxnSpPr>
        <p:spPr>
          <a:xfrm>
            <a:off x="4189228" y="5550752"/>
            <a:ext cx="318977" cy="0"/>
          </a:xfrm>
          <a:prstGeom prst="straightConnector1">
            <a:avLst/>
          </a:prstGeom>
          <a:ln w="25400">
            <a:solidFill>
              <a:srgbClr val="FBB80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64734" y="6178651"/>
            <a:ext cx="1063256" cy="307777"/>
          </a:xfrm>
          <a:prstGeom prst="rect">
            <a:avLst/>
          </a:prstGeom>
          <a:noFill/>
        </p:spPr>
        <p:txBody>
          <a:bodyPr wrap="square" rtlCol="1">
            <a:spAutoFit/>
          </a:bodyPr>
          <a:lstStyle/>
          <a:p>
            <a:pPr algn="ctr"/>
            <a:r>
              <a:rPr lang="en-US" sz="1400" dirty="0">
                <a:solidFill>
                  <a:srgbClr val="00B0F0"/>
                </a:solidFill>
              </a:rPr>
              <a:t>Source</a:t>
            </a:r>
            <a:endParaRPr lang="he-IL" dirty="0">
              <a:solidFill>
                <a:srgbClr val="00B0F0"/>
              </a:solidFill>
            </a:endParaRPr>
          </a:p>
        </p:txBody>
      </p:sp>
      <p:sp>
        <p:nvSpPr>
          <p:cNvPr id="19" name="TextBox 18"/>
          <p:cNvSpPr txBox="1"/>
          <p:nvPr/>
        </p:nvSpPr>
        <p:spPr>
          <a:xfrm>
            <a:off x="6192886" y="6177755"/>
            <a:ext cx="1564119" cy="307777"/>
          </a:xfrm>
          <a:prstGeom prst="rect">
            <a:avLst/>
          </a:prstGeom>
          <a:noFill/>
        </p:spPr>
        <p:txBody>
          <a:bodyPr wrap="square" rtlCol="1">
            <a:spAutoFit/>
          </a:bodyPr>
          <a:lstStyle/>
          <a:p>
            <a:pPr algn="ctr"/>
            <a:r>
              <a:rPr lang="en-US" sz="1400" dirty="0">
                <a:solidFill>
                  <a:srgbClr val="90C226"/>
                </a:solidFill>
              </a:rPr>
              <a:t>Distention</a:t>
            </a:r>
            <a:endParaRPr lang="he-IL" sz="1400" dirty="0">
              <a:solidFill>
                <a:srgbClr val="90C226"/>
              </a:solidFill>
            </a:endParaRPr>
          </a:p>
        </p:txBody>
      </p:sp>
    </p:spTree>
    <p:extLst>
      <p:ext uri="{BB962C8B-B14F-4D97-AF65-F5344CB8AC3E}">
        <p14:creationId xmlns:p14="http://schemas.microsoft.com/office/powerpoint/2010/main" val="1802320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מדוע אנו זקוקים למודל זה...</a:t>
            </a:r>
          </a:p>
        </p:txBody>
      </p:sp>
      <p:sp>
        <p:nvSpPr>
          <p:cNvPr id="3" name="מציין מיקום תוכן 2"/>
          <p:cNvSpPr>
            <a:spLocks noGrp="1"/>
          </p:cNvSpPr>
          <p:nvPr>
            <p:ph idx="1"/>
          </p:nvPr>
        </p:nvSpPr>
        <p:spPr>
          <a:xfrm>
            <a:off x="443883" y="1450376"/>
            <a:ext cx="8830119" cy="4657461"/>
          </a:xfrm>
        </p:spPr>
        <p:txBody>
          <a:bodyPr>
            <a:normAutofit fontScale="92500"/>
          </a:bodyPr>
          <a:lstStyle/>
          <a:p>
            <a:r>
              <a:rPr lang="he-IL" dirty="0"/>
              <a:t>בתחילת שנות השמונים חברות וארגונים רבים הבינו כי השימוש ברשת מחשבים טומן בחובו מספר יתרונות:</a:t>
            </a:r>
          </a:p>
          <a:p>
            <a:pPr>
              <a:buFont typeface="+mj-lt"/>
              <a:buAutoNum type="arabicPeriod"/>
            </a:pPr>
            <a:r>
              <a:rPr lang="he-IL" sz="1600" dirty="0"/>
              <a:t>עבודה משותפת בין מספר משתתפים - לדוגמה עבודה על פרויקט משותף בתוך החברה. נעשה על ידי שמירת העבודה במאגר מידע משותף, בכך מתאפשר למספר משתתפים לערוך את הפרויקט ולעבוד עליו במקביל.</a:t>
            </a:r>
          </a:p>
          <a:p>
            <a:pPr>
              <a:buFont typeface="+mj-lt"/>
              <a:buAutoNum type="arabicPeriod"/>
            </a:pPr>
            <a:r>
              <a:rPr lang="he-IL" sz="1600" dirty="0"/>
              <a:t>שימוש בתוכנה בקרב מספר משתתפים - ניתן להתקין את התוכנה על שרת משותף ובכך לאפשר למספר משתתפים להשתמש בתוכנה ממקום מרכזי אחד, במקום להתקין את התוכנה בנפרד על כל תחנת עבודה.</a:t>
            </a:r>
          </a:p>
          <a:p>
            <a:pPr>
              <a:buFont typeface="+mj-lt"/>
              <a:buAutoNum type="arabicPeriod"/>
            </a:pPr>
            <a:r>
              <a:rPr lang="he-IL" sz="1600" dirty="0"/>
              <a:t>שימוש בתוכנות אשר מיועדות לעבודה ברשת - כגון דואר אלקטרוני. מאפשר תקשורת מהירה יותר בין חברי הרשת.</a:t>
            </a:r>
          </a:p>
          <a:p>
            <a:pPr>
              <a:buFont typeface="+mj-lt"/>
              <a:buAutoNum type="arabicPeriod"/>
            </a:pPr>
            <a:r>
              <a:rPr lang="he-IL" sz="1600" dirty="0"/>
              <a:t>יכולת אחסון וגיבוי מהיר יותר של נתונים.</a:t>
            </a:r>
            <a:endParaRPr lang="he-IL" dirty="0"/>
          </a:p>
          <a:p>
            <a:r>
              <a:rPr lang="he-IL" dirty="0"/>
              <a:t>הדבר הוביל להקמתן של רשתות חדשות רבות ולהתפתחותן המואצת של הרשתות הקיימות. עם התפשטותן של הרשתות השונות החלו מתגלות בעיות תאימות, שכן רשתות רבות נבנו לפי טכנולוגיות ומפרטים בלתי תואמים, כך שככל שהפיתוח הואץ, כך קטנה יכולתן של רשתות בבעלות ספקים שונים לתקשר ביניהן. בעקבות הקשיים, עלתה הקריאה לקביעתו של תקן משותף, לפיו יבנו הרשתות של הספקים השונים. את התקן פרסם ארגון התקינה הבינלאומי ב־</a:t>
            </a:r>
            <a:r>
              <a:rPr lang="en-US" dirty="0"/>
              <a:t>1984</a:t>
            </a:r>
            <a:r>
              <a:rPr lang="he-IL" dirty="0"/>
              <a:t> כמסמך הנקרא </a:t>
            </a:r>
            <a:r>
              <a:rPr lang="en-US" dirty="0"/>
              <a:t>X.200</a:t>
            </a:r>
            <a:r>
              <a:rPr lang="he-IL" dirty="0"/>
              <a:t>. התקן עודכן בשנת </a:t>
            </a:r>
            <a:r>
              <a:rPr lang="en-US" dirty="0"/>
              <a:t>1994</a:t>
            </a:r>
            <a:r>
              <a:rPr lang="he-IL" dirty="0"/>
              <a:t>, וזוהי המהדורה שבתוקף כיום.</a:t>
            </a:r>
            <a:endParaRPr lang="en-US" dirty="0"/>
          </a:p>
          <a:p>
            <a:endParaRPr lang="he-IL" dirty="0"/>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12319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מהו מודל ה-</a:t>
            </a:r>
            <a:r>
              <a:rPr lang="en-US" dirty="0"/>
              <a:t>TCP\IP</a:t>
            </a:r>
            <a:r>
              <a:rPr lang="he-IL" dirty="0"/>
              <a:t>...</a:t>
            </a:r>
          </a:p>
        </p:txBody>
      </p:sp>
      <p:sp>
        <p:nvSpPr>
          <p:cNvPr id="3" name="מציין מיקום תוכן 2"/>
          <p:cNvSpPr>
            <a:spLocks noGrp="1"/>
          </p:cNvSpPr>
          <p:nvPr>
            <p:ph idx="1"/>
          </p:nvPr>
        </p:nvSpPr>
        <p:spPr/>
        <p:txBody>
          <a:bodyPr>
            <a:normAutofit lnSpcReduction="10000"/>
          </a:bodyPr>
          <a:lstStyle/>
          <a:p>
            <a:r>
              <a:rPr lang="en-US" dirty="0"/>
              <a:t>TCP/IP</a:t>
            </a:r>
            <a:r>
              <a:rPr lang="he-IL" dirty="0"/>
              <a:t> היא חבילת פרוטוקולי תקשורת שעליה מושתתת רשת האינטרנט, ושם למודל שכבתי המתאר תקשורת ברשתות מחשבים. חבילת פרוטוקולים זו ידועה בעיקר כמודל </a:t>
            </a:r>
            <a:r>
              <a:rPr lang="en-US" dirty="0"/>
              <a:t>4</a:t>
            </a:r>
            <a:r>
              <a:rPr lang="he-IL" dirty="0"/>
              <a:t> השכבות, על ארבע השכבות שיש בה.</a:t>
            </a:r>
          </a:p>
          <a:p>
            <a:endParaRPr lang="he-IL" dirty="0"/>
          </a:p>
          <a:p>
            <a:r>
              <a:rPr lang="en-US" dirty="0"/>
              <a:t>TCP/IP</a:t>
            </a:r>
            <a:r>
              <a:rPr lang="he-IL" dirty="0"/>
              <a:t> הוא תקן המהווה משפחה של הפרוטוקולים הבסיסיים של רשת האינטרנט. עם זאת, משפחת פרוטוקולים זו יכולה לשמש גם לתקשורת של רשת פרטית ומהווה הבסיס לרשתות פרטיות רבות. </a:t>
            </a:r>
            <a:r>
              <a:rPr lang="en-US" dirty="0"/>
              <a:t>TCP/IP</a:t>
            </a:r>
            <a:r>
              <a:rPr lang="he-IL" dirty="0"/>
              <a:t> מאפשר יצירת קשר בין רשתות רבות ושונות, ללא תלות במבנה הרשת ובטכנולוגיה שעומדת בבסיסה. הפרוטוקולים המרכיבים את </a:t>
            </a:r>
            <a:r>
              <a:rPr lang="en-US" dirty="0"/>
              <a:t>TCP/IP</a:t>
            </a:r>
            <a:r>
              <a:rPr lang="he-IL" dirty="0"/>
              <a:t> מאפשרים לעשות זאת, ובכך ליצור רשת של רשתות. </a:t>
            </a:r>
            <a:r>
              <a:rPr lang="en-US" dirty="0"/>
              <a:t>IP</a:t>
            </a:r>
            <a:r>
              <a:rPr lang="he-IL" dirty="0"/>
              <a:t> הוא פרוטוקול האינטרנט. האינטרנט הוא המקרה הבולט ביותר של קישור בין רשתות. קיימים גם פרוטוקולים אחרים של "רשתות של רשתות", אבל </a:t>
            </a:r>
            <a:r>
              <a:rPr lang="en-US" dirty="0"/>
              <a:t>TCP/IP</a:t>
            </a:r>
            <a:r>
              <a:rPr lang="he-IL" dirty="0"/>
              <a:t> הוא הנפוץ והשימושי ביותר. הסיבה העיקרית לכך היא תפוצתו של פרוטוקול ה-</a:t>
            </a:r>
            <a:r>
              <a:rPr lang="en-US" dirty="0"/>
              <a:t>IP</a:t>
            </a:r>
            <a:r>
              <a:rPr lang="he-IL" dirty="0"/>
              <a:t>, שבין השאר עומד בבסיסה של רשת האינטרנט. פרוטוקול </a:t>
            </a:r>
            <a:r>
              <a:rPr lang="en-US" dirty="0"/>
              <a:t>IP</a:t>
            </a:r>
            <a:r>
              <a:rPr lang="he-IL" dirty="0"/>
              <a:t> מאפשר קישור בין רשתות מסביב לעולם, ולמעשה מאפשר תקשורת כלל עולמית. </a:t>
            </a:r>
            <a:endParaRPr lang="en-US" dirty="0"/>
          </a:p>
          <a:p>
            <a:endParaRPr lang="he-IL" dirty="0"/>
          </a:p>
        </p:txBody>
      </p:sp>
      <p:sp>
        <p:nvSpPr>
          <p:cNvPr id="4" name="מציין מיקום של כותרת תחתונה 3"/>
          <p:cNvSpPr>
            <a:spLocks noGrp="1"/>
          </p:cNvSpPr>
          <p:nvPr>
            <p:ph type="ftr" sz="quarter" idx="11"/>
          </p:nvPr>
        </p:nvSpPr>
        <p:spPr/>
        <p:txBody>
          <a:bodyPr/>
          <a:lstStyle/>
          <a:p>
            <a:r>
              <a:rPr lang="he-IL"/>
              <a:t>כתב וערך ישראל וזאנה</a:t>
            </a:r>
            <a:endParaRPr lang="en-US" dirty="0"/>
          </a:p>
        </p:txBody>
      </p:sp>
      <p:sp>
        <p:nvSpPr>
          <p:cNvPr id="5" name="מציין מיקום של מספר שקופית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432425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מודל ה-</a:t>
            </a:r>
            <a:r>
              <a:rPr lang="en-US" dirty="0"/>
              <a:t>OSI</a:t>
            </a:r>
            <a:r>
              <a:rPr lang="he-IL" dirty="0"/>
              <a:t> ומודל ה-</a:t>
            </a:r>
            <a:r>
              <a:rPr lang="en-US" dirty="0"/>
              <a:t>TCP\IP</a:t>
            </a:r>
            <a:r>
              <a:rPr lang="he-IL" dirty="0"/>
              <a:t>....</a:t>
            </a:r>
          </a:p>
        </p:txBody>
      </p:sp>
      <p:pic>
        <p:nvPicPr>
          <p:cNvPr id="3074" name="Picture 2" descr="תוצאת תמונה עבור ‪osi model tcp ip‬‏"/>
          <p:cNvPicPr>
            <a:picLocks noChangeAspect="1" noChangeArrowheads="1"/>
          </p:cNvPicPr>
          <p:nvPr/>
        </p:nvPicPr>
        <p:blipFill rotWithShape="1">
          <a:blip r:embed="rId2">
            <a:extLst>
              <a:ext uri="{28A0092B-C50C-407E-A947-70E740481C1C}">
                <a14:useLocalDpi xmlns:a14="http://schemas.microsoft.com/office/drawing/2010/main" val="0"/>
              </a:ext>
            </a:extLst>
          </a:blip>
          <a:srcRect l="11614" t="8562" r="3508"/>
          <a:stretch/>
        </p:blipFill>
        <p:spPr bwMode="auto">
          <a:xfrm>
            <a:off x="902970" y="2343150"/>
            <a:ext cx="7237231" cy="38201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 name="TextBox 4"/>
          <p:cNvSpPr txBox="1"/>
          <p:nvPr/>
        </p:nvSpPr>
        <p:spPr>
          <a:xfrm>
            <a:off x="5599703" y="1930400"/>
            <a:ext cx="2129942" cy="461665"/>
          </a:xfrm>
          <a:prstGeom prst="rect">
            <a:avLst/>
          </a:prstGeom>
          <a:noFill/>
        </p:spPr>
        <p:txBody>
          <a:bodyPr wrap="none" rtlCol="1">
            <a:spAutoFit/>
          </a:bodyPr>
          <a:lstStyle/>
          <a:p>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TCP\IP Model</a:t>
            </a:r>
            <a:endParaRPr lang="he-IL" sz="2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6" name="TextBox 5"/>
          <p:cNvSpPr txBox="1"/>
          <p:nvPr/>
        </p:nvSpPr>
        <p:spPr>
          <a:xfrm>
            <a:off x="2328040" y="1930400"/>
            <a:ext cx="1620957" cy="461665"/>
          </a:xfrm>
          <a:prstGeom prst="rect">
            <a:avLst/>
          </a:prstGeom>
          <a:noFill/>
        </p:spPr>
        <p:txBody>
          <a:bodyPr wrap="none" rtlCol="1">
            <a:spAutoFit/>
          </a:bodyPr>
          <a:lstStyle/>
          <a:p>
            <a:r>
              <a:rPr lang="en-US" sz="2400" b="1" dirty="0">
                <a:ln w="0"/>
                <a:solidFill>
                  <a:schemeClr val="accent1"/>
                </a:solidFill>
                <a:effectLst>
                  <a:outerShdw blurRad="38100" dist="25400" dir="5400000" algn="ctr" rotWithShape="0">
                    <a:srgbClr val="6E747A">
                      <a:alpha val="43000"/>
                    </a:srgbClr>
                  </a:outerShdw>
                </a:effectLst>
              </a:rPr>
              <a:t>OSI model</a:t>
            </a:r>
            <a:endParaRPr lang="he-IL" sz="2400" b="1" dirty="0">
              <a:ln w="0"/>
              <a:solidFill>
                <a:schemeClr val="accent1"/>
              </a:solidFill>
              <a:effectLst>
                <a:outerShdw blurRad="38100" dist="25400" dir="5400000" algn="ctr" rotWithShape="0">
                  <a:srgbClr val="6E747A">
                    <a:alpha val="43000"/>
                  </a:srgbClr>
                </a:outerShdw>
              </a:effectLst>
            </a:endParaRPr>
          </a:p>
        </p:txBody>
      </p:sp>
      <p:sp>
        <p:nvSpPr>
          <p:cNvPr id="3" name="מציין מיקום של כותרת תחתונה 2"/>
          <p:cNvSpPr>
            <a:spLocks noGrp="1"/>
          </p:cNvSpPr>
          <p:nvPr>
            <p:ph type="ftr" sz="quarter" idx="11"/>
          </p:nvPr>
        </p:nvSpPr>
        <p:spPr/>
        <p:txBody>
          <a:bodyPr/>
          <a:lstStyle/>
          <a:p>
            <a:r>
              <a:rPr lang="he-IL"/>
              <a:t>כתב וערך ישראל וזאנה</a:t>
            </a:r>
            <a:endParaRPr lang="en-US" dirty="0"/>
          </a:p>
        </p:txBody>
      </p:sp>
      <p:sp>
        <p:nvSpPr>
          <p:cNvPr id="4" name="מציין מיקום של מספר שקופית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416860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r"/>
            <a:r>
              <a:rPr lang="he-IL" dirty="0"/>
              <a:t>המודל ותפקידי השכבות....</a:t>
            </a:r>
          </a:p>
        </p:txBody>
      </p:sp>
      <p:pic>
        <p:nvPicPr>
          <p:cNvPr id="2050" name="Picture 2" descr="תוצאת תמונה עבור ‪osi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4791" y="1379738"/>
            <a:ext cx="4212238" cy="4869097"/>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של כותרת תחתונה 2"/>
          <p:cNvSpPr>
            <a:spLocks noGrp="1"/>
          </p:cNvSpPr>
          <p:nvPr>
            <p:ph type="ftr" sz="quarter" idx="11"/>
          </p:nvPr>
        </p:nvSpPr>
        <p:spPr/>
        <p:txBody>
          <a:bodyPr/>
          <a:lstStyle/>
          <a:p>
            <a:r>
              <a:rPr lang="he-IL"/>
              <a:t>כתב וערך ישראל וזאנה</a:t>
            </a:r>
            <a:endParaRPr lang="en-US" dirty="0"/>
          </a:p>
        </p:txBody>
      </p:sp>
      <p:sp>
        <p:nvSpPr>
          <p:cNvPr id="4" name="מציין מיקום של מספר שקופית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59218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6"/>
          <p:cNvSpPr>
            <a:spLocks noGrp="1"/>
          </p:cNvSpPr>
          <p:nvPr>
            <p:ph type="title"/>
          </p:nvPr>
        </p:nvSpPr>
        <p:spPr/>
        <p:txBody>
          <a:bodyPr/>
          <a:lstStyle/>
          <a:p>
            <a:pPr algn="r"/>
            <a:r>
              <a:rPr lang="he-IL" dirty="0"/>
              <a:t>שכבת היישום (</a:t>
            </a:r>
            <a:r>
              <a:rPr lang="en-US" dirty="0"/>
              <a:t>Application</a:t>
            </a:r>
            <a:r>
              <a:rPr lang="he-IL" dirty="0"/>
              <a:t>)</a:t>
            </a:r>
          </a:p>
        </p:txBody>
      </p:sp>
      <p:sp>
        <p:nvSpPr>
          <p:cNvPr id="9" name="מציין מיקום תוכן 8"/>
          <p:cNvSpPr>
            <a:spLocks noGrp="1"/>
          </p:cNvSpPr>
          <p:nvPr>
            <p:ph sz="half" idx="2"/>
          </p:nvPr>
        </p:nvSpPr>
        <p:spPr>
          <a:xfrm>
            <a:off x="1313895" y="1467776"/>
            <a:ext cx="7960107" cy="3880773"/>
          </a:xfrm>
        </p:spPr>
        <p:txBody>
          <a:bodyPr/>
          <a:lstStyle/>
          <a:p>
            <a:r>
              <a:rPr lang="he-IL" dirty="0"/>
              <a:t>תפקיד: השכבה ממונה על אספקת שירותי הרשת לתוכנות בהן משתמשים, משתמשי הקצה. היא זו הקובעת את סוג התקשורת בין מחשבים. למשל, היא קובעת האם מדובר בתקשורת "שרת-לקוח" (</a:t>
            </a:r>
            <a:r>
              <a:rPr lang="en-US" dirty="0"/>
              <a:t>Client-Server</a:t>
            </a:r>
            <a:r>
              <a:rPr lang="he-IL" dirty="0"/>
              <a:t>) שבה מחשב אחד (השרת) מספק נתונים לאחר (הלקוח) - כמו בגלישה באינטרנט, או שמדובר בתקשורת "קצה לקצה" (</a:t>
            </a:r>
            <a:r>
              <a:rPr lang="en-US" dirty="0"/>
              <a:t>Peer To Peer</a:t>
            </a:r>
            <a:r>
              <a:rPr lang="he-IL" dirty="0"/>
              <a:t>), שבה כל אחד מהמחשבים הוא גם שרת וגם לקוח - כמו ברשתות שיתוף קבצים.</a:t>
            </a:r>
          </a:p>
          <a:p>
            <a:r>
              <a:rPr lang="he-IL" dirty="0"/>
              <a:t>פרוטוקולים: </a:t>
            </a:r>
            <a:r>
              <a:rPr lang="en-US" dirty="0"/>
              <a:t>HTTP</a:t>
            </a:r>
            <a:r>
              <a:rPr lang="he-IL" dirty="0"/>
              <a:t>, </a:t>
            </a:r>
            <a:r>
              <a:rPr lang="en-US" dirty="0"/>
              <a:t>HTTPS</a:t>
            </a:r>
            <a:r>
              <a:rPr lang="he-IL" dirty="0"/>
              <a:t>, </a:t>
            </a:r>
            <a:r>
              <a:rPr lang="en-US" dirty="0"/>
              <a:t>DHCP</a:t>
            </a:r>
            <a:r>
              <a:rPr lang="he-IL" dirty="0"/>
              <a:t>, </a:t>
            </a:r>
            <a:r>
              <a:rPr lang="en-US" dirty="0"/>
              <a:t>DNS</a:t>
            </a:r>
            <a:r>
              <a:rPr lang="he-IL" dirty="0"/>
              <a:t>, </a:t>
            </a:r>
            <a:r>
              <a:rPr lang="en-US" dirty="0"/>
              <a:t>FTP</a:t>
            </a:r>
            <a:r>
              <a:rPr lang="he-IL" dirty="0"/>
              <a:t>, </a:t>
            </a:r>
            <a:r>
              <a:rPr lang="en-US" dirty="0"/>
              <a:t>TFTP</a:t>
            </a:r>
            <a:r>
              <a:rPr lang="he-IL" dirty="0"/>
              <a:t>, </a:t>
            </a:r>
            <a:r>
              <a:rPr lang="en-US" dirty="0"/>
              <a:t>SMTP</a:t>
            </a:r>
            <a:r>
              <a:rPr lang="he-IL" dirty="0"/>
              <a:t>, </a:t>
            </a:r>
            <a:r>
              <a:rPr lang="en-US" dirty="0"/>
              <a:t>POP3</a:t>
            </a:r>
            <a:r>
              <a:rPr lang="he-IL" dirty="0"/>
              <a:t>, </a:t>
            </a:r>
            <a:r>
              <a:rPr lang="en-US" dirty="0"/>
              <a:t>IMAP</a:t>
            </a:r>
            <a:r>
              <a:rPr lang="he-IL" dirty="0"/>
              <a:t> ועוד רבים...</a:t>
            </a:r>
          </a:p>
          <a:p>
            <a:r>
              <a:rPr lang="he-IL" dirty="0"/>
              <a:t>דוגמה: דפדפן האינטרנט.</a:t>
            </a:r>
          </a:p>
        </p:txBody>
      </p:sp>
      <p:pic>
        <p:nvPicPr>
          <p:cNvPr id="5" name="Picture 2" descr="תוצאת תמונה עבור ‪osi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802" y="3755254"/>
            <a:ext cx="2580000" cy="298232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תוצאת תמונה עבור ‪arr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0802" y="4136994"/>
            <a:ext cx="518742" cy="518742"/>
          </a:xfrm>
          <a:prstGeom prst="rect">
            <a:avLst/>
          </a:prstGeom>
          <a:noFill/>
          <a:extLst>
            <a:ext uri="{909E8E84-426E-40DD-AFC4-6F175D3DCCD1}">
              <a14:hiddenFill xmlns:a14="http://schemas.microsoft.com/office/drawing/2010/main">
                <a:solidFill>
                  <a:srgbClr val="FFFFFF"/>
                </a:solidFill>
              </a14:hiddenFill>
            </a:ext>
          </a:extLst>
        </p:spPr>
      </p:pic>
      <p:sp>
        <p:nvSpPr>
          <p:cNvPr id="2" name="מציין מיקום של כותרת תחתונה 1"/>
          <p:cNvSpPr>
            <a:spLocks noGrp="1"/>
          </p:cNvSpPr>
          <p:nvPr>
            <p:ph type="ftr" sz="quarter" idx="11"/>
          </p:nvPr>
        </p:nvSpPr>
        <p:spPr/>
        <p:txBody>
          <a:bodyPr/>
          <a:lstStyle/>
          <a:p>
            <a:r>
              <a:rPr lang="he-IL"/>
              <a:t>כתב וערך ישראל וזאנה</a:t>
            </a:r>
            <a:endParaRPr lang="en-US" dirty="0"/>
          </a:p>
        </p:txBody>
      </p:sp>
      <p:sp>
        <p:nvSpPr>
          <p:cNvPr id="3" name="מציין מיקום של מספר שקופית 2"/>
          <p:cNvSpPr>
            <a:spLocks noGrp="1"/>
          </p:cNvSpPr>
          <p:nvPr>
            <p:ph type="sldNum" sz="quarter" idx="12"/>
          </p:nvPr>
        </p:nvSpPr>
        <p:spPr/>
        <p:txBody>
          <a:bodyPr/>
          <a:lstStyle/>
          <a:p>
            <a:fld id="{6FF9F0C5-380F-41C2-899A-BAC0F0927E16}" type="slidenum">
              <a:rPr lang="en-US" smtClean="0"/>
              <a:t>8</a:t>
            </a:fld>
            <a:endParaRPr lang="en-US" dirty="0"/>
          </a:p>
        </p:txBody>
      </p:sp>
    </p:spTree>
    <p:extLst>
      <p:ext uri="{BB962C8B-B14F-4D97-AF65-F5344CB8AC3E}">
        <p14:creationId xmlns:p14="http://schemas.microsoft.com/office/powerpoint/2010/main" val="3347544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תוצאת תמונה עבור ‪osi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802" y="3755254"/>
            <a:ext cx="2580000" cy="2982326"/>
          </a:xfrm>
          <a:prstGeom prst="rect">
            <a:avLst/>
          </a:prstGeom>
          <a:noFill/>
          <a:extLst>
            <a:ext uri="{909E8E84-426E-40DD-AFC4-6F175D3DCCD1}">
              <a14:hiddenFill xmlns:a14="http://schemas.microsoft.com/office/drawing/2010/main">
                <a:solidFill>
                  <a:srgbClr val="FFFFFF"/>
                </a:solidFill>
              </a14:hiddenFill>
            </a:ext>
          </a:extLst>
        </p:spPr>
      </p:pic>
      <p:sp>
        <p:nvSpPr>
          <p:cNvPr id="11" name="כותרת 10"/>
          <p:cNvSpPr>
            <a:spLocks noGrp="1"/>
          </p:cNvSpPr>
          <p:nvPr>
            <p:ph type="title"/>
          </p:nvPr>
        </p:nvSpPr>
        <p:spPr/>
        <p:txBody>
          <a:bodyPr/>
          <a:lstStyle/>
          <a:p>
            <a:pPr algn="r"/>
            <a:r>
              <a:rPr lang="he-IL" dirty="0"/>
              <a:t>שכבת הייצוג (</a:t>
            </a:r>
            <a:r>
              <a:rPr lang="en-US" dirty="0"/>
              <a:t>Presentation</a:t>
            </a:r>
            <a:r>
              <a:rPr lang="he-IL" dirty="0"/>
              <a:t>)</a:t>
            </a:r>
          </a:p>
        </p:txBody>
      </p:sp>
      <p:pic>
        <p:nvPicPr>
          <p:cNvPr id="8" name="מציין מיקום תוכן 7"/>
          <p:cNvPicPr>
            <a:picLocks noGrp="1" noChangeAspect="1"/>
          </p:cNvPicPr>
          <p:nvPr>
            <p:ph sz="half" idx="1"/>
          </p:nvPr>
        </p:nvPicPr>
        <p:blipFill>
          <a:blip r:embed="rId3"/>
          <a:stretch>
            <a:fillRect/>
          </a:stretch>
        </p:blipFill>
        <p:spPr>
          <a:xfrm>
            <a:off x="3150802" y="4490373"/>
            <a:ext cx="518205" cy="518205"/>
          </a:xfrm>
          <a:prstGeom prst="rect">
            <a:avLst/>
          </a:prstGeom>
        </p:spPr>
      </p:pic>
      <p:sp>
        <p:nvSpPr>
          <p:cNvPr id="9" name="AutoShape 4" descr="תוצאת תמונה עבור ‪che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10" name="תמונה 9"/>
          <p:cNvPicPr>
            <a:picLocks noChangeAspect="1"/>
          </p:cNvPicPr>
          <p:nvPr/>
        </p:nvPicPr>
        <p:blipFill>
          <a:blip r:embed="rId4"/>
          <a:stretch>
            <a:fillRect/>
          </a:stretch>
        </p:blipFill>
        <p:spPr>
          <a:xfrm>
            <a:off x="3171533" y="4091865"/>
            <a:ext cx="497474" cy="497474"/>
          </a:xfrm>
          <a:prstGeom prst="rect">
            <a:avLst/>
          </a:prstGeom>
        </p:spPr>
      </p:pic>
      <p:sp>
        <p:nvSpPr>
          <p:cNvPr id="14" name="מציין מיקום תוכן 8"/>
          <p:cNvSpPr>
            <a:spLocks noGrp="1"/>
          </p:cNvSpPr>
          <p:nvPr>
            <p:ph sz="half" idx="2"/>
          </p:nvPr>
        </p:nvSpPr>
        <p:spPr>
          <a:xfrm>
            <a:off x="1163740" y="1502629"/>
            <a:ext cx="7960107" cy="3880773"/>
          </a:xfrm>
        </p:spPr>
        <p:txBody>
          <a:bodyPr/>
          <a:lstStyle/>
          <a:p>
            <a:r>
              <a:rPr lang="he-IL" dirty="0"/>
              <a:t>תפקיד: שכבה זו אחראית על קידוד המידע של המשתמש למידע שמחשב יוכל לשלוח על גבי הרשת, כלומר ביטים. תפקיד נוסף של שכבה זו היא לוודא ששני התקני הרשת מדברים באותה שפה, כלומר באותה צורת קידוד. תפקידה מבוצע ב-3 אופנים:</a:t>
            </a:r>
          </a:p>
          <a:p>
            <a:pPr>
              <a:buFont typeface="+mj-lt"/>
              <a:buAutoNum type="arabicPeriod"/>
            </a:pPr>
            <a:r>
              <a:rPr lang="he-IL" dirty="0"/>
              <a:t>קידוד הנתונים.</a:t>
            </a:r>
          </a:p>
          <a:p>
            <a:pPr>
              <a:buFont typeface="+mj-lt"/>
              <a:buAutoNum type="arabicPeriod"/>
            </a:pPr>
            <a:r>
              <a:rPr lang="he-IL" dirty="0"/>
              <a:t>דחיסת הנתונים.</a:t>
            </a:r>
          </a:p>
          <a:p>
            <a:pPr>
              <a:buFont typeface="+mj-lt"/>
              <a:buAutoNum type="arabicPeriod"/>
            </a:pPr>
            <a:r>
              <a:rPr lang="he-IL" dirty="0"/>
              <a:t>הצפנת הנתונים.</a:t>
            </a:r>
          </a:p>
          <a:p>
            <a:r>
              <a:rPr lang="he-IL" dirty="0"/>
              <a:t>פרוטוקולים: </a:t>
            </a:r>
            <a:r>
              <a:rPr lang="en-US" dirty="0"/>
              <a:t>ASCII</a:t>
            </a:r>
            <a:r>
              <a:rPr lang="he-IL" dirty="0"/>
              <a:t>, </a:t>
            </a:r>
            <a:r>
              <a:rPr lang="en-US" dirty="0"/>
              <a:t>SSL </a:t>
            </a:r>
            <a:r>
              <a:rPr lang="he-IL" dirty="0"/>
              <a:t>, </a:t>
            </a:r>
            <a:r>
              <a:rPr lang="en-US" dirty="0"/>
              <a:t>Unicode</a:t>
            </a:r>
            <a:r>
              <a:rPr lang="he-IL" dirty="0"/>
              <a:t>.</a:t>
            </a:r>
          </a:p>
          <a:p>
            <a:r>
              <a:rPr lang="he-IL" dirty="0"/>
              <a:t>דוגמה: הצפנת פרטים אישיים בקנייה ברשת.</a:t>
            </a:r>
          </a:p>
        </p:txBody>
      </p:sp>
      <p:sp>
        <p:nvSpPr>
          <p:cNvPr id="2" name="מציין מיקום של כותרת תחתונה 1"/>
          <p:cNvSpPr>
            <a:spLocks noGrp="1"/>
          </p:cNvSpPr>
          <p:nvPr>
            <p:ph type="ftr" sz="quarter" idx="11"/>
          </p:nvPr>
        </p:nvSpPr>
        <p:spPr/>
        <p:txBody>
          <a:bodyPr/>
          <a:lstStyle/>
          <a:p>
            <a:r>
              <a:rPr lang="he-IL"/>
              <a:t>כתב וערך ישראל וזאנה</a:t>
            </a:r>
            <a:endParaRPr lang="en-US" dirty="0"/>
          </a:p>
        </p:txBody>
      </p:sp>
      <p:sp>
        <p:nvSpPr>
          <p:cNvPr id="3" name="מציין מיקום של מספר שקופית 2"/>
          <p:cNvSpPr>
            <a:spLocks noGrp="1"/>
          </p:cNvSpPr>
          <p:nvPr>
            <p:ph type="sldNum" sz="quarter" idx="12"/>
          </p:nvPr>
        </p:nvSpPr>
        <p:spPr/>
        <p:txBody>
          <a:bodyPr/>
          <a:lstStyle/>
          <a:p>
            <a:fld id="{6FF9F0C5-380F-41C2-899A-BAC0F0927E16}" type="slidenum">
              <a:rPr lang="en-US" smtClean="0"/>
              <a:t>9</a:t>
            </a:fld>
            <a:endParaRPr lang="en-US" dirty="0"/>
          </a:p>
        </p:txBody>
      </p:sp>
    </p:spTree>
    <p:extLst>
      <p:ext uri="{BB962C8B-B14F-4D97-AF65-F5344CB8AC3E}">
        <p14:creationId xmlns:p14="http://schemas.microsoft.com/office/powerpoint/2010/main" val="325979508"/>
      </p:ext>
    </p:extLst>
  </p:cSld>
  <p:clrMapOvr>
    <a:masterClrMapping/>
  </p:clrMapOvr>
</p:sld>
</file>

<file path=ppt/theme/theme1.xml><?xml version="1.0" encoding="utf-8"?>
<a:theme xmlns:a="http://schemas.openxmlformats.org/drawingml/2006/main" name="פיאה">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879</TotalTime>
  <Words>2390</Words>
  <Application>Microsoft Office PowerPoint</Application>
  <PresentationFormat>מסך רחב</PresentationFormat>
  <Paragraphs>219</Paragraphs>
  <Slides>26</Slides>
  <Notes>1</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26</vt:i4>
      </vt:variant>
    </vt:vector>
  </HeadingPairs>
  <TitlesOfParts>
    <vt:vector size="32" baseType="lpstr">
      <vt:lpstr>Arial</vt:lpstr>
      <vt:lpstr>Calibri</vt:lpstr>
      <vt:lpstr>Gisha</vt:lpstr>
      <vt:lpstr>Trebuchet MS</vt:lpstr>
      <vt:lpstr>Wingdings 3</vt:lpstr>
      <vt:lpstr>פיאה</vt:lpstr>
      <vt:lpstr>Communication Model</vt:lpstr>
      <vt:lpstr>במפגש זה...</vt:lpstr>
      <vt:lpstr>Communication</vt:lpstr>
      <vt:lpstr>מדוע אנו זקוקים למודל זה...</vt:lpstr>
      <vt:lpstr>מהו מודל ה-TCP\IP...</vt:lpstr>
      <vt:lpstr>מודל ה-OSI ומודל ה-TCP\IP....</vt:lpstr>
      <vt:lpstr>המודל ותפקידי השכבות....</vt:lpstr>
      <vt:lpstr>שכבת היישום (Application)</vt:lpstr>
      <vt:lpstr>שכבת הייצוג (Presentation)</vt:lpstr>
      <vt:lpstr>שכבת השיחה (Session)</vt:lpstr>
      <vt:lpstr>שכבת התעבורה (Transport)</vt:lpstr>
      <vt:lpstr>שכבת הרשת (Network)</vt:lpstr>
      <vt:lpstr>שכבת הקו (Data Link)</vt:lpstr>
      <vt:lpstr>השכבה הפיזית (Physical)</vt:lpstr>
      <vt:lpstr>סיכום...</vt:lpstr>
      <vt:lpstr>Encapsulation</vt:lpstr>
      <vt:lpstr>Key Words</vt:lpstr>
      <vt:lpstr>The Encapsulation Process</vt:lpstr>
      <vt:lpstr>Layer 6 - Presentation</vt:lpstr>
      <vt:lpstr>Layer 5 - Session</vt:lpstr>
      <vt:lpstr>Layer 4 - Transport</vt:lpstr>
      <vt:lpstr>Layer 3 - Network</vt:lpstr>
      <vt:lpstr>Layer 2 – Data Link</vt:lpstr>
      <vt:lpstr>Layer 1 - Physical</vt:lpstr>
      <vt:lpstr>התמונה הגדולה...</vt:lpstr>
      <vt:lpstr>לקינוח...</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OSI Model</dc:title>
  <dc:creator>Israel Vazana</dc:creator>
  <cp:lastModifiedBy>Israel Vazana</cp:lastModifiedBy>
  <cp:revision>87</cp:revision>
  <dcterms:created xsi:type="dcterms:W3CDTF">2016-09-20T16:59:32Z</dcterms:created>
  <dcterms:modified xsi:type="dcterms:W3CDTF">2017-07-10T09:48:55Z</dcterms:modified>
</cp:coreProperties>
</file>