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122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7D9-C695-49E7-8D4D-235683640535}" type="datetimeFigureOut">
              <a:rPr lang="he-IL" smtClean="0"/>
              <a:t>ח'/שבט/תשע"ד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7A-2143-49BA-A453-AF1A06EC71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523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7D9-C695-49E7-8D4D-235683640535}" type="datetimeFigureOut">
              <a:rPr lang="he-IL" smtClean="0"/>
              <a:t>ח'/שבט/תשע"ד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7A-2143-49BA-A453-AF1A06EC71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151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7D9-C695-49E7-8D4D-235683640535}" type="datetimeFigureOut">
              <a:rPr lang="he-IL" smtClean="0"/>
              <a:t>ח'/שבט/תשע"ד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7A-2143-49BA-A453-AF1A06EC71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893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7D9-C695-49E7-8D4D-235683640535}" type="datetimeFigureOut">
              <a:rPr lang="he-IL" smtClean="0"/>
              <a:t>ח'/שבט/תשע"ד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7A-2143-49BA-A453-AF1A06EC71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948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7D9-C695-49E7-8D4D-235683640535}" type="datetimeFigureOut">
              <a:rPr lang="he-IL" smtClean="0"/>
              <a:t>ח'/שבט/תשע"ד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7A-2143-49BA-A453-AF1A06EC71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95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7D9-C695-49E7-8D4D-235683640535}" type="datetimeFigureOut">
              <a:rPr lang="he-IL" smtClean="0"/>
              <a:t>ח'/שבט/תשע"ד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7A-2143-49BA-A453-AF1A06EC71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086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7D9-C695-49E7-8D4D-235683640535}" type="datetimeFigureOut">
              <a:rPr lang="he-IL" smtClean="0"/>
              <a:t>ח'/שבט/תשע"ד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7A-2143-49BA-A453-AF1A06EC71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14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7D9-C695-49E7-8D4D-235683640535}" type="datetimeFigureOut">
              <a:rPr lang="he-IL" smtClean="0"/>
              <a:t>ח'/שבט/תשע"ד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7A-2143-49BA-A453-AF1A06EC71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962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7D9-C695-49E7-8D4D-235683640535}" type="datetimeFigureOut">
              <a:rPr lang="he-IL" smtClean="0"/>
              <a:t>ח'/שבט/תשע"ד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7A-2143-49BA-A453-AF1A06EC71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26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7D9-C695-49E7-8D4D-235683640535}" type="datetimeFigureOut">
              <a:rPr lang="he-IL" smtClean="0"/>
              <a:t>ח'/שבט/תשע"ד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7A-2143-49BA-A453-AF1A06EC71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388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7D9-C695-49E7-8D4D-235683640535}" type="datetimeFigureOut">
              <a:rPr lang="he-IL" smtClean="0"/>
              <a:t>ח'/שבט/תשע"ד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47A-2143-49BA-A453-AF1A06EC71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885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A7D9-C695-49E7-8D4D-235683640535}" type="datetimeFigureOut">
              <a:rPr lang="he-IL" smtClean="0"/>
              <a:t>ח'/שבט/תשע"ד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C47A-2143-49BA-A453-AF1A06EC71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379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STP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763688" y="3212976"/>
            <a:ext cx="5400600" cy="1752600"/>
          </a:xfrm>
        </p:spPr>
        <p:txBody>
          <a:bodyPr/>
          <a:lstStyle/>
          <a:p>
            <a:r>
              <a:rPr lang="en-US" dirty="0" smtClean="0"/>
              <a:t>Spanning tree protocol</a:t>
            </a:r>
            <a:endParaRPr lang="he-IL" dirty="0" smtClean="0"/>
          </a:p>
          <a:p>
            <a:r>
              <a:rPr lang="he-IL" dirty="0" smtClean="0"/>
              <a:t>פרוטוקול עץ היקפי?</a:t>
            </a:r>
            <a:endParaRPr lang="he-IL" dirty="0"/>
          </a:p>
        </p:txBody>
      </p:sp>
      <p:sp>
        <p:nvSpPr>
          <p:cNvPr id="4" name="AutoShape 2" descr="data:image/jpeg;base64,/9j/4AAQSkZJRgABAQAAAQABAAD/2wCEAAkGBxQSEhUUExQWFhUXFhoYGRgYGBwYHBoaGRwYHRkbGxkYICggGh0lHRoaJDEhJio3MC8uGR81ODMtNygtLisBCgoKDg0OGxAQGzQmICQ0NDI0LCwsLCwvMDQtLCwsLDQsLCwsLCwsLy8sLCwsLCwsLCwsLCwsLCwsLCwsLCwsLP/AABEIAQgAvwMBEQACEQEDEQH/xAAcAAEAAgMBAQEAAAAAAAAAAAAABQYDBAcCAQj/xAA9EAACAQMDAgUDAgQFAwIHAAABAhEAAyEEEjEFQQYTIlFhMnGBQpEUUqGxByPB0fAVYnIW8TODkqKy0uH/xAAaAQEAAgMBAAAAAAAAAAAAAAAAAwQBAgUG/8QAMxEAAgIBAwIDBwQCAwEBAQAAAAECAxEEITESQQUTUSJhcYGRofAyscHRFOEjQvFSFQb/2gAMAwEAAhEDEQA/AO40AoBQCgFAKAUAoBQCgPhbNauSTSfcHxjEfesTl04Mo+zW2UYPtZAoBQCgFAKAUAoBQCgFAKAUAoBQCgFAKAUAoD4aw+NgYyZkcEZ/2NQt+YnHhr8XyNuCP6z1RbduQyh5UAE5yyjjvzUNuoi4Yzhm8IPPuNq1qlJ3SIjEGfv9+BWI3wc3OT2xtjfnnHrwYcGtjOD3OPYf871ZT/7S2/P3NPcjJUpgUAoBQCgFAKAUAoBQCgFAKAUAoBQCgFAfCaw2lyDGxX3g/BqKTh/9YfxM7kf1PVkKACAxIUH2nk/gZ/FU9RZLpw8Z9fiS1xTZV7t5fNGnIBcvO7uwUM8t8+kfvXLqS8xxxuu/qXZJ9HV2Nzp2sa6WuopAEemPqGd0+5gYj7VtVKbk5KOPd6mtkYpJNll0eoV52kMRhvUPSY4gcV2apqe8d36t8fDkoyWNmbYnvVpZ7mh9rIFAKAUAoBQCgFAKAUAoBQCgFAKAUAoAaA8Ek8D96ibk1svr+f0ZKv4h0ttIu7MzB2eliWwCSvOffsTXK1G0upL+yzU+zMHQtbdW3dOpI22iIO2GGJaY7QR2nNaQvslXiS47dyS2uCkujua3Ub1zz28zc9lhFoCQoJURO36pMjPxUd8p8uOVjYzWo42eH3Ld03ShLarPAAxgSPgV1dPT7C6m8/HH7FScsyeDbVY9/wB6tRio/wDppk9VsYFAKAUAoBQCgFAKAUAoBQCgFAKAUAoBQHhgT8CopKU9uF+5ng0tSEypyCCYPcD6v2kVVshGba5+nzN4toqOu14sWU9BYM24jdB9c7V9XJAAEfFUI0OyHsvnff07FidyhLLXuMXS+oBnCIJNs7AMkorAkQIyVgpwYAHzUs68TjF/L+cf+cfMi87rjmPzL7px6ROCAAc/64munWk1vyiFmapjAoBQCgFAKAUAoBQCgFAKAUAoBQCgFAKAUB5YVrJN7AgfFXT2dQyEgjH/AMRlVe0lZC8EycnsAZxDfU5x6Yr/AEFs8lA19s6hN1u7KreDoGESQxbdH6Sc4J47VZlorIcrsV/MTlyTVnSpburqC4Te4LMYVV4YqQfqnhQMyR7CKWFOa9xNCLjuu50DTX1uKHQyrCQfcVbws5NsmWsgUAoBQCgFAKAUAoBQCgFAKAUAoBQCgFAKAx6hoRjjAJzgcd47ViXAKF1vqrPabTupNpvTOZ2t9OCJlSAQxzAyDyakXbW0uUvz7ev2I5zW6wUXQ9SIMW0a4QeFIE54JPfBxXobPEKpV57+hThRN5lFZS9xZylxbKfxF3ddZtyKCUCf5bKAYyyxMg8kzXmpahKbSR19LCcI9Tf+ia8N6t7t22ispW2hldwdgNwksQQZJAJ/GKyvMldnt+e80mnnqxs/dgvVXyMUAoBQCgFAKAUAoBQCgFAKAUAoBQCgFAKA8XbgUFmICgSSTAAHJJPAoDl3VfES3Ld9Utw43opXKeraxK8CSkNIHBHNUlKfU00dPSaerzoeZx7/AOvic2sdTYXgQ20Wx5gA90g/tjipVvsdu+uHtQgkk9yV6Zrrt7/NuAsZgbm3LM4BLEhM94jiRWkKYpbFHU0KEYuKa33967/mxL9D609u+ttLbFk1G9tiGYBKsNx/SQSIIzIrWuLjIsayGmWl6s5eNl/r1Xc7dafcAYIkAweRPY/NXTy57oBQCgFAKAUAoBQCgFAKAUAoBQCgFAKAx6lSUYKYaDBEYPbnFYksrCBR+t9Uutau274s7VA/QSWcn0qAxgnEkwRAPIqp129Ti2tu+PxfuaSlhZKd0/oVzU2twYBUG5FedzNtcCWMkg/f9M0z07epahZKPTYt5J9Xu44Ibp3h+0TdW4dzEi0CIjcUQkqPuzfgVBfOxNdBd1dlk1VJvdrLx8SE6ZauvZCIdoJ3Fjn6AREDOTzVtNYHi2ulGP8Ajrnu/d2Lt4V6W5Jf1mW3Fz+qBBzPPfPNVr3GScWzk1uyyzzGsfDZFt0PiJNLeFslVtEb2IElnKjIJaFGBP8A71pp9TKMPaTaXw/sl1HTCaXGS69P1q3rYuJ9Lcf8FdGuanHqRobNbgUAoBQCgFAKAUAoBQCgFAKAUAoBQAmgOSeMfF+3UoEur3hTYAKEyAD5m6WIiYjG2QIqKci1ptBZqd1JJdm13InpfiM6VH/y12m4pdgo4ZCPSJGZVhPABjE5hnHrRWldJURbfDax6fjN3pKl9ReCj0rc87PYG0VBEznP+9Ysl0tfH+DuaiGaaJLvHH3MHg7rqaTSKhA3NcJUE/zAewJOccdxUF9cpSxEx4pKuq1Ob5LHohev2gE2W7YBUKBl4kwFdQBI9/8Au5iarqt9SUn+fXcoRshj2FsV7pRY3LVt/QTcXcu0OVYE7QrCATJljvzu7mupXCKikiTW6GU/+WpPpS3z+69x2Dp+gt2F2WlCr7D++e9SxhGP6Uc42a2AoBQCgFAKAUAoBQCgFAKAUAoBQGPUOQrEZIBIwT/QZrWTaTaBRf8A1LcuPeDYVbW4KO5AJgfHB9zu5gCOUrrNRDEtk325JNM07cHGetdabU3RevAfUpMCB6QAB94Aq7FYSPTqVVeKk+N8E300HU7UaUS6DbJQAj2XcCZENBnvFbdso5d/hTjGbhupb/D3lu03SRpN7eaTcdHXYeCsHb84CTP/AJDtNUvO65Ywbwuk6oUPhYwyi6tNl1HgbQox7fI/52q6Rf8A9NW/Prl2ax9y46TqN3T6d2skNFtisZDQLm19jZDGF9xCn80rJ1ufTLb3+vBUhTGFirSxvh5Kz4Pt3NRfQBgGe5JYjCmd0jNXYI9Vdc6tPJy3WMfwfoe1dVhKkETGDORyMVOpKXDPFnusgUAoBQCgFAKAUAoBQCgFAKAUAoAaA594m1zLfuWrFpVuhfUUImDJQhgDEgZXapED1Ec5jppSXVFYHlye6OX9RtG9eFp4wrcABQWwSAOOBmq8otPpfJ3vBaEqrJ2+80+hdQNpkLAbVdSf7/1qPO2TuJtxdX3+JPeN+sKqqLRk3Ms3eIPp7CFB5ieM1pTXFcHkvFKLdP0Sbxv+3cJobjp5jAwkqw27gAbe9TMHBmJqQi8S8Rlqsx6V0p7Pvx/JJ2tRfYKoAUlVO4kt9JZWlmEHhsDEkgcYhuhDHtLOSncpKaUH2T/v8ZsaXR6dVeNpQxm0ArCfUGG6d3EdhnvVuvTrUUPPblP3GZ6q1R8uU24/EvH+HuuNy1cG07UeFf8AS/MlcCOMiTz2pTGMY9MVsjFc+otlSkgoBQCgFAKAUAoBQCgFAKAUAoBQFU/xIt3P4Q3LTlWtsCNu4NJIHpKGeJkcQTWsuCK7PTscpu9Vvi5c1BJc3EV3IA7W19WOBs2k+xP4q7p9dCNfRNbokp1iUMTWSES4Xa4w9Ju2jB+8T+YrnTn1TlI9DrbnHw3rX/aK+7Nb+Eur6QN+e+AJ5j74rXY87pfE9TVY5J9WeU9+DY6bp28wNcUelYCnIgnM/FYbRprNdbq5pz4XCR1XTdVs2tKCmTsdBbUbQSZ3NtJmIVjk5g1p0e2p54XAVsY14RzjX6xlthreW3bWZQzIUJUoAzEgEbGhQJHfmBNBpSTazgWTlKiEl29nb6/n0Pl7rjlD/ltPBJxBPODXSnroKvy6018SjOOJZfJb/CVnzUGzVOr7QzBGhtoBXJjcIkxDAAkGK41l7qWcF7S1xsX6tzoZ8S2re1G37gucT8DPck/2J++r8RpXJYlBxeCcRpAPuJq8nlZND1WQKAUAoBQCgFAKAUAoBQCgIfr/AFn+H2qAdzzBiQP9J+J9+wJEF05x2ijDklyUTqviO9emXKIdslARMElXCuxAHpBmeIPBqurLZNZ2/PzuQSm2aPifq1r+HK6dV3HYQSihRIWIEdxubI/SPipYxabec5+xtJqxRhBbspupueT5bMu4TtYHghhB/bn8Ckk+lpbHttfpVPSqleiX0Ju41q0BcQ8BWAY9x6+exkKD27e9c6MtX1qMsYz2R4/T2KmWI7N7P19GjLedFvXADg2lQBVYMjFiSm9DBIJHqBBHp71du2w/Q3U6q+qKfr2ITqepEi2rBXQ7hBbbMHaCSSTAJyeZyKli87k+h8MsvkrZJdPx5NC71vUFdrkGCSJErjBZDwTxxitmzvy09VmMxWYv9jJ01WuypUkNMuTMZkc4A+BE96dW25LqNHVdTKMlz3757HRujaPS6AMQ7XLhEEx23ZACkgAECZ9vYiubfZ5nsxR5nS6Ty3nuWHw7029cu+dcQKvbcPqzn0HIAzB7bRG4NU+n0mJdckR2z6pbcFyrpEYoBQCgFAKAUAoBQCgFAKAUBSv8SuujTixbayLtu8zbwW2mE2mFJ9O4zwfbkHI1k8FvTaN6lSw+Ct9eCX1d7N4NvjbbZGUglgNrEiAVQck9gOAJ2emscetLY5dyxJwzuVe7onG0T6mUCdu7b6Wkz227SM8QaqvKWxpW51SU4vD/AGIXqFp9oSWKMQRvJOcyRPAJH96irslOGZHofAbLrbpxlJtYzvvuZdQzsFABJgDE9smI75qWJzvEqvK8RaS7p+7fcvWq6S7eoNtXcBIwShkkgRycQIyf2qpZKEZNPdmJaec5yfCyUnxPYt29TcIQsjNiQQJAWR8jPHzU9c217S3PS+HuDr6H27Gn1C0bloEn1iGwYhWIULHsRJj4HvU/Ym13UodUeY7v+vpubfhqwWUn9O1iZ7BBL/fsI+RWmM8kl+orq0spz7dvf2Ji87PbLlgCCrqOARBy2QJOCC08D3Bqq4uEkoLY8noNZN3Zm+Sw+G/GGoVUVRvQFjtCjdE8HeyiDMqAQRIwRgX68qOGbeJXVy1DdPH89zqPTtV5tpLm0rvUNtJBIn3KkipSsnlZNmhkUAoBQCgFAKAUAoBQCgNfqN5ktXHRdzqjMq+7AEgfk0ZtFJySZ+e+reJL/UFBv3SWVgygKFRJ5ACjd+SScdqg6upZPQ4o0Eetyw38/sTHQtbbCndcQDuCxAkdzGfevTTshKtSjweISl1t+peum9WsX7CXPMBQqyEEEb8wIVvVzAH3rzE4t3dcX7PodKFkXXucz8SadfL3W5LMZnfIA4GCoKmB34g1ArYuzpRWds4Rag8J8493HvMui6Mw0y6l3gsVRJEzLbS2RAEgQfaTiK2c8TUUX6FPU2q655ey+OCa691A3yunmCVPmEdiFA75AJ3YyePeBWwq+q1+pnW2Jy8qt/nyKLr9Dd0zbXO9fqWZMMJzE85PeKt12KyOUVNPq7dHPqhz7zU0+4uoYmWIZic45nHwP2rL5PTabWyu0cptb75fqdI/w+0KKLu5ZIIuJ5m2J9SuQOZ2mD2z8Vpb19PsclPxKKVsIT/+V9dzF4puecrHTqEVoZwpEtIbYFMy67UHpXAJiJqVnI1emcI5T+K3zx3/AKNHpHmWbyrBY3AsQJkFFdzn+UMP3qC+EpR9l7lWpuMsHY/Dmqa5ZDMQTJXHbaSPYdoPHtkzVmiTlDLLiJSpjIoBQCgFAKAUAoBQCgFAQfinra6a2QWZGYQr7ZAPxIKkjmDz/Wq19zrXsptmsmkt2cR12kR7hW0fWztcJgKpwWJXACiAxxjEiOKiqlOX6lg0ttu1XTXnOONv5I3/AKGUuvbuA7wSDkET2G5ZDf74Nb2Skl7JWspnW1Gaxkk3utbMODGQVAgbVW3AAHABSD75rRS8yGzNG3F7kpoOgXtSwe/uS0VDQoMlfV/U7Pn6we9V5zroWI8lqrTTteZbIlPF3VSqC1YIyUtqF7biQIj7Ee3EZBrGnrcpdTLuqtVUOmHJXdNobtq8jXPSrs4TdywQwGI5g+557TFdevSx1Fc49+xW0VeerPJt+KL1s27VsQ1wuciZJM/P2H4qS3SqmpG+pp9hLu3sVY2Cj7mHJH7T7f8AjIqljc73iKjotHXSu7X23ZJdQ6iUJaSC1tVUf/MXcMcDbP4mtjmeOvqthbHiUf53Ml7XFxdYligS0YXamVZFnGR9l5iTEVg58rlbVY5c+z6/D8yWnW9bS9btWbfmreDWwX3BthCmZ/nEiGmOO/BVUyc2475+xjq81KEVuu5fej+IB6bTqAQqD04HGcHMCAB3PtisTu8qahKOPz89/uJ+lpblkRpAPv7iP6HIqwnlZMH2sgUAoBQCgFAKAUAoBQHPvFuq1K6ry7Zt3LbSQtw7gjbBP6fQRggTPqMQCYq23xg8SYdFslmK295Vdf0y+Wl9jMLUgIMWlVlACE/HJPIEZJkV3crapNdiaNUqqptvd4Sx+fsbWnvW7Sf5wRSqkgkLgZZ8Ru+okwOY7TFU42WywsPC/N++DNbVzUXjq7PuYk65p7IteUvnM+4yE9QUlwCZjbiPk+r7ix5Fkts4L1Ph89/Z3RE9d8UX713ykUIinJw2PdSYgR74zW9WlS/Uc23UzdnlUrfj3lq8Ja1BacXX2uSrK11lJIkBIgDaslYBPLGKnthJxxE18uVE3G7n4p/sQH+IeqW7de7aVbgQJbdwX3KcsMFtmwg4IGTPxU8Jyg009ynbZ7fVDsUrpbN5ge4xJzHxFZtunPeTyXPDH52trU3nfv7tySvDzbyrIG4gfaYj+pqCUsRci547rKtVOCqllLK+Zg6yro6K+d6K4BH07xgfjitoTUllFudcdXoEksNcfFf2e+i3/TcgMCtvcIEjDqQWxgCP3jmss87p0nXZ8M/c2+j602n3kTzxkiYzHef9av6GcN4yeMkuhsjFtSfJYtN4wtjV2blwNFsYAbaewJg8iJG3vJGKzq3Wkknl57HWq0a1K9mWMfd+h1ro3W7OrUtYcOFMEwR/ftz+1Vk0ypdp7KWlNYySNZIRQCgFAKAUAoBQGl1TqtrTruuttH/O/FRWXRr5z8k2G0uSoa7/ABAg+hRs5DfUSMfpkQZ/pmZwab1dsniEPr+Y+/yInbFFB6v42a5ca4FkttmDCmFiIInaGkjPt7TWJUea+qe3uNo+IOEelLJE3uovdS4xJDFV2up+jc43CeYOZ/1qauuNaxExLUWW0zbfp6/t/Zo2+mHyrmDMHc/1wFG9ZO7hlB9Uxg81I9+TPhs3HUReM52+GTI/UfKsqpADRKMMnPYzkZAxMVnOx7eWa/1c+7+TDrNRJTdG5gXZbcgEz6RPYAD/AJ2xlclSnw+NNzsfMvt8Cf6bfZx5YA3OeBnJPpJJ4g5k94qTlGNfGp0Sg8Zxsaw0L23si4jIbiKpDLnaAApAPxAJ9wfaoJvCyePo03XyiX0fhubttQSnqgnZiMyRn9UfIzH3wppx6g6HCeFsanibpK2L1pbUlXTfbDfUu8k8cluw9oE1tCSnFS9SO6ron0ojOsWrlxbb3CWYieIIywHbAwccf0FaV1KGccHofBa75Lqf6c4/s07N9gSFgBtyntIYf07Gfj2qRtHnvM8uVkcc5Xw3LV4a8Pi/b8zeqkKbMqGYMXB9RBjI9xg4GIk6zsUMZ7imhzTaIDreiQb1GLikBVLbmAHdjwGPcA+ndFbvguaHU+TdHc6H/gzoNRaF3zbTIkCGJWC08QDOB8VmlprKex2PE9TC2MYrlHT6nOOKAUAoBQCgFAKA1dZ061dINy2rkBlBImAwho9iR3Gaw0mYaT5Kd4p6HotLa3vbZ9zbETcR6m3ky3IBHPwiipKNL50+lEFqhCPUzmPWRbuXDtRU4227a7VBIAJ9ROIAzx8CTWmppVM3HJUUlJcYNGwm21cBViGVCCJiFYbsRB5E5xIxVZtFmE4LTyg+W127fHsW3w/qrf8A0+/b3tZuOtx5J3kqQAGEAQoY/T8NFZ37Ml0l0K/aa43KF1O3t9EyQFAeYBUkQQPYnuc/bNZR05eMWX2YSwsPHyRo2X3w2RyCJ9uIiKw1jgu+G62Wp6vOe6x7kXbwl01XdWbyytsG425dwVQCNzLjdJMAHkmpIxb2LniHk16dvCyyS1evt+baS2hVFX1F2mQpBLHsrT2UR24421mkdSjnuea01/mt47Gp1hru65eBS1ds+kJ+rfghyPfYQR8QcQRVauHRHBnVaW5rzljjOzzhepGdW635jnefNKsyq3fyzyPkcEHtJ98bS4L/AIDRVdOVlqzjgw6jqCt6gsCFwTJ+43Hnv+a1jsulHe1Gqp0NanJbN42/rvj8yYtJqba223CWOBIGJGfvz3HvVa2mydqa4PATnHMmvUtXg29qlDNZRShAm/dJG8oe0mdgEgADE+8gT2zhFZmTaeNrfsLnubl6xpbDNd1Jt3Lskwg2btx5KqfW2T2g5nmqrvstyq4/Nlr/AB6qmpWtZ9Cb8M+L7YuPKsEYjcwEqoCnbAXJkgzjgfgS0ShpYdNj5+LLOri4qEu0lknLniVbtxVRlRAZ3XCVDntECIB7SJ+O+j1crrEq1herys/bj44yVcotNdUCgFAKAUAoBQCgKN496pp3LaS9uVvQ9t0G8i4ZgFZHYgc5DHjk706l02dSILnF+xI5rd0BNxFtkXmf0yqx6WhSQCScZn2io9TdG2bmlgqqCWFHckV6d5BUXRtKyBAMsxA3QQ3rUzGAeBmuXf1yWFw/hj9ixGHRyQPU1ZfMuzO4bCBwC4OJiMAKY9vzUunTjFRxsQ2Jr2n3IjSoHgMYBdUn2AO4n94/c1NY3GLaL/hdTcpWtZUU/uS2p09pwotfXuJmDwOT9pMfiqdDv8x9fGC54OorVOvHKaa/skdL4fvNua0jhB6mIn1YDBVXG+WBx8ia6EJdE0ylr9J5OolCG8V+z7GBbdz+IVEkOit9JDRMDBBIYgE/tVzxTV12xjKL4NNBFQciQ6bcv/5i3TuQyymAYDEW25A27tzDtw0Vx55klZBkl0rHOUnsn2Tz+5WvEfRxaebdzPIBERgHBmRz+a309zmvaRVhdPTy6q3gh9L5lxuWc8Y9zwKsvCGp1dupadjydJ8N+E7VpBe1G26xUMq8ooYEiQfqP3x9+3N1Gr36YfUsafSRUeuz6GPqHX7+ofytMwS2FKllUT2lbcTgQRPf2BgjeqtRXXY936mLdU37FSxgiOodCNs+qZJG5su0H2GST7ACrNc4yWY8FaNblalN8vktXhjpdlPM864EUKpCmFdvg22GQRMwcEn8YnRCclKT4OlqpRjJVriK+vqXLwz1PTeZ5OmRwGklmOMcASSSc8cwM1vp3VlqsrKSeyLVVo3FAKAUAoDxeubVLQTHYCT+3esSeFkGLTa1LgJVhAJHI/H7jP5rWuyM1lAq/iLxJctC75bqNm0iQGEeknjkFQ35b7VV/wAp+f5bRNRS7pqEeWczueKH1Tbr9w7GDrJ4Hfb6Rxu2jHY84qw9zq6vQVupxrXtZX5kkeidQTTXl3b3DAKTgRvYoCo5kkHvwpOainXldJw76HorlCTy8J7e80/FviUufMs+jbbARGVWlSvIMSpD+krwdvPajhFpR7EULFZfHPDIYdVsDTtaZdzMF9QmRHee5+/eo8S6j22sooso6ZNKKXGPdz7se4+WtNbRQbhwo4+T/ckwPx9zUyKWlhXoPD422d98erfB6/6bds2xqbiBBdYIg7gH1iB7EAxWvWs4RzfBIznq5XzXOX9WdA8PWblq2Q1gwGRl3PBYkFWJUAhQAeJzB4qtZZU5Rbf6WNZOy2+ySSw/f6Fb6b0C554PlizyC6SyrgiIJke31Z3YyBSy+pweXk5NWmszjGDaXoK6gXNzMpN0ReZYDBCwhJaBLyRiYAE5pO6NSjFLOx0Xp5f43l9a3eXjfjjt/J9XwRprbr5uoLSJ24BMEAx8Ccj27jmtXqZJbRKK0EOrEpG3p+nabSydq7iJ2zuJg5GfiOYBkke1aYut3fBIq6aXv/ZXuv8AXLmouMsbLEKAIgtGRIB+mSSPiKnhp4pLPJTv1Lm2lwafR9cd7LuYBCDtBx2Pbkx/f978fDlqKJSj+pcFdW9CWTe6xrPMKlickiJnBMiB25/pVi3QLTaaKfP5n4h39csrsZNHZTY90XTttwHXJba59O1gCASxMlvdicHPNlCMmuo68o2azosSWXlem/P8nSfAtzThVCIy3WQEls7o+ra33yR+fmpaZRa2WDa3RToWZIt9TkAoBQCgFAeLtsMCDwfkj+oyKw0msMFS1/hq5cc/ylgDuCkQOT6iSee5Jx2GDRekfmdSD3KJ4t1iaUOim3dYMyeWo2qCVhyTywUkKPlD+JoQUe+WX9BpZSmrFsl6HPtFYYXF3n0icHICnLR+SayuT0FcG3uSLh9qMGKp6ypYxO3mD3IJIkfHejPLeN1qOoXT6b/x9iO1QY+3E5PuZ/596HFNrovhm/eBcbhaB+qOSYELPeDzWtlsYLcvwnqL49GW0XttZp+necLw3MHVrZYAsVb6SBiCCGJjiO0iq0+u1Ly+GdvWaqMq4Of/AFWPmRus8XrfvWnNrdbtOzKnG5iIRyv/AG+ox7kZraGn6ItN8nP/AP0eiLcF7vkbnWvF1/ywUQrkGSYBwREAnBBB55H5qKqutvpznBXv1ja9lYIDVeM9WyKGRQAGXdLEN9Ikr9Jgg449URgVY/xoNpmq1Vyr6sbeuDWt9fv7FC3GRLQTiJJDCOBk8nPzUvQuWWqZS12oUY5jFL1z+ZN+zp7w3XBeO4giWczt78nBhR+QPitnEzd4TqK3KcXxx6tF78NdEtPYttcQMbpPptvuQDO47x7wCcnIiq87emcYJZbKlNCnDqZVuuWwNXcsosbrkAlYXaOPVBJVVjAWMcmKnwV/Kc7OiJXtXpX3C5ahT5YZzMrtIld3zGP2qWjVSofsvnsNRppVTcJbr1XD96Zolbr3BvJJEAEcCTyK3v1M7t5srbcInehall8wIcsuEzuYjssZ3RJgZJAAyRVK2pWYT7M6Whh1wlvxgtH+Gt68+psm+wRALxtKxyxEKwHvBYzMcVLVFJna1espdPlRacnjLXuOg6jxbplurZFwNcZgoCxE5BkkwIgT/wCQiam6kcXzI5wTtbG4oBQCgFAVD/E7q76bSBlJG+4qMRztIYn+37TUdrfTsdPwqmuy7/k3SWf2OI9b1zPe8wgbWHpAEKfcADgCB/SoYZR3rFGvEI8Fg6d4Z/iLdlt23zPWQeFRj6VBA5PPvE/eoJ6jpljBUnrOnqilx3LNf6WLtuLiW3sohNtU9DIVUCEOcNtzP3maLWxezRwLtNObbk85+pG9J8K2w/maplmRCdo4HyZbAHOBkzUctTnaCIa9Cl7U/oaPX/GQts1rTW8/9y7Ahnkjkk4xPYfzEVItOppObyaS1fltqCwU65vuNbk7nZ2BJ7loP94qwljCRvpanqKLm+2H89/4N3UdOewbNwr+pYn3gMVPf2rVtSzF/A20WmdmntXdJSXyNnxB1jepAmOR84G39iTP4qtptKqW2V9LGOovjXLh/wBGHQaPdYLlm5IOBBn3Uf3q5nbJ7KnQ1OHk9vQ0L+nIssVH0OJnkhuGicRMftRboqVeH1aJylB78bkh4evKgl2JnkBSRifn7n8VtFF2c0opv6lg0viu9aR1t3IXbKqy/rLgkQRIG2Rtxxitc4PG6+6Kvmqf0/mSM0tjb5txbXpVRsDlfSzgsSFYEtChoI7EH4rEl1LBnSt00ztTw3stn89+DJrtcxVht9Pq2kBU2kGYjaeJIIEHHPYQVU9DyVbLm1gj9DpLlyRx6VImchmCyPfJqwV1FszW3FknzBJZMqBmG7/9pA+/IkHihLVb5ec91gv38VZu2fLDMLvklBbwLu/arXEFyI3MGAYxyT3qGMLFa3n2cce8tddcqunHtfmxveENLpNJYGqZvLcAqybgSD/IRAJacR2qddMfabNa4qMck4njS0zQikrJG4kCYE47c4kkcHmq0/Ea4vD/AD895Otyw6K6WRWbbJE+mSPwTz96u1ScoJvv6cAz1uBQCgKp/iES1jy2tA2iQXuMR6NuYVQdxaAc8D5kiorrFCOWWNK7fOj5TwzjLdJ8y7aDbojCwSDBJbIAlo3cdxWmTs66+UNXCpcJZb+pOXLWo0mwOVFnzGgsQVW2CVCAKCSxGSADwAYzUUq4Wb/c87PU3Qm3LhvO/wCZMfVvFaN6bdouhkDeduTO4gLnPPOKh/w455MvxRr9MSP1XiC7dG30qSCNwxg7jEkwJ3HgScScTUsNPCPBWs1ttixxkw3+lHyxcMgC2S3/AJKxUAzkdsfBqUrOLxk0enKu5d4jYZ+ZgMDH5H9K6uh0kLoSf/ZcFzT6+engoJey3v6tNYNrr3Uy6W0/leQftP8A+w/aodfpoUSXS93udTwByn5jfCWPr/4Z9R4dc2rrc+VaYttyu4QVIPdWRgfure1UTnaCPRqov0ZFWeom0gtw4bBIYbdpbIweexzz+axjY9tVqFjK+pKdG01trW+4rN5twx3Ebgqgr+GOR3xVHWXzhLpg+35+I8v4lqG7Wk2l8f3Iy7Z/h77bR6ZJUc4PB+1XaW3BSlydDTa5R0znPtktXhLpgu2/PcqhW+WLuu7diYVZzBz+fiK3xk8zX7TdkvUk7+rQTun1MUCG2ApRQEtsiOzKikLhwMgnOK1w/U6OothXXCvCed/h8Xz8iO6m9mCATcR2OSoXaS2WVVxJEexxmiRQttj09MVszJ4O1Spc23LybIZUJU4PLbS4H6QZABjBxWlsZyjiLw/U100oxlmW6IvxZqJ1LeWyrbLllXCywbO4H6mkYmcRUqHkW2tyrjle40PPdXCFGZyzOWk/rQTkd5I5ONs96yd/QeGV4UrE31Lh/wAe8lNT0e6TFs7m8oOyyZJMqxEY7ffNQ3eXF5mUfEPDJ1y6ql7Px7l78L27flI+odrLW1VSDtAeAY2wd8/Ajjg1WrWnb6m8fb/bK8MpYZ0JCCARxGK6qNj1QCgNPWdQVLb3B6tpIgZ9QO2DHGea0nNQi5MzFdTwc08ZdTv3oJUi0sFmWQoEgAerkzkn7dqoV3+bLqfbsei8LophLMn7XZEJ0XWi1eNwLwscnJnsOPf9qstKSaZFqoeYrtT6bL4R5+5813XRqLy27uwWULDaFB2shYbvuRtxV7RaaLg8L9PCOHSvPblLfHY9/wANpVcsgX1AbrbAQyiWxgsvqUAnEgsBnirqrIxy0uO3H/hZVcK05uC9H9H8iK1WhTaotKzAeppCxLRli87RG2Md+ZNUtPOcm3L6HIshFfpOkdS1dr+HcrtdPLGxAskGJ+g/GYNTKMvMcnxjYtzlDytjkXVtK5bcoIBUsGmXYSQSTwcgxj3qxXbKt5i8HOeexg0fSrl8k2wW2ZhjkgfUT3PuQOwrScpTeW8nd8O8Qppr8vD33b/0dO8N9asppwQSu1nbaoMXCoZnFs3DIUHJnHaq1lLnNPq2XYoU3wjF7fnJUfFupNx3vbR5xcKG9RUWyhIZZAE7SCJJI+Kspluu+cKovtKWPzfP2InoXXNht22Aa2La7RgQ0jcZ+5b/AO32qnqdLCz2lyW6NG9VfOLeMPYlPERtXdhtptfgx+otjAHaSP8AU1LVJxW/COrqdAqdLOLwYLa3AFszDkHasmOx+x+kfmtq7FNZR4jpksJmHTeu7bLncCu1BAAC2/TwBHbn710tDVGbbl2Olp+jUXysa27LnBZvFGusiwqhBu/SQAIyMfY+wqTU1JRcmbauuKg3L5Fd2i5/mxnaVB+42iO0bd32iuacnncwFbeo1CJcBUEfpb6n/UTI7nP2NZ7nrPBq4z02U987/nwI/qmnewzWwSymGX42f/zFHk6810PC45/gvPhjUbbyevc1xQoxJgBW98KJOe594qrqoOUPgcHW61y1fl4xFdv5L903povXXYlhs2dh6u5Bke0e39araTSxsfXL3FO9YeUWtVgQMAV2ksEB9oBQHPfEtvWWS5VgLd2ZUEOOwiXEltsdpgY4AEUk+CNuaeUaj6hDYXzGD27lvJBOD/K5PHGG788Ca5tmnnBpwOjRqVtPhlW6eE/iVSBsN0rGcLlRmfaM1a6n0+89K9PFeH9C46f33ZLdX8Jae6TctM1u6TIIeUYzJkMCePb2rXSeKzqfGUeXWn8ptw+5BdX6Pe0xW5LFJKs5gQuImfpmf/fvNZfDU+y0vglggze7Ip8N8L+iLu60pdeD/l+a2MkFVdgAJE8CM0ikuDnXZjbJP1JH/wBWNd9LIB6YBB7gyCJHpGYgVlo185vZm5p2R7bWolnBYm8AFQCCFQqPUzekTEAAYJ51eeF9S1Uq8Zn37Ex4f0/8Ar3nyrp6Bw3YRsnaY9zGe8k1tF4WR0+W2ytaq5eAOocTKOiqdoIRlIBKgAhYeQYg/mhHKm3p83G397EYNx06ncGPmMxULlRtTLNzngDj81jubWTh/jQiuctvf+P5IvXaEKpdTOFcY4DyGx7bgR+V/GUux0XqbK64aqHfaXxRn6OrrdtlVk4MAEiTI7yZrDimsHXqvlq9HKyfv27bF28JWUu3t17Z5llA6qrHsTtFx/o+puxk/g1E06q/ZWWjy9KVk/a/PiYvG2ht2bqpa22zsB+poBJYsFhSACScmeew5tae6dTUu/dGZWeRZmBWzbvXFHmMoHbuQPfA+P7Uu8S8+XR04x3Nb9TO6KT2NrS2F2w1zy7SsihiJyzgMeOwknvEY9ozWiiNmXKWEv37L5mn1nQtYvsJIZHwSpz8xMiRBoWtHr7NBOUUsosWn0LHU2DegKUu3IYicJkkCYmcCeEHeajlcnFyj22O7Vq7LIWTksZ6cfc3PDvVUTSrwLkQGMgwIIBIGFic89hzUGojKyaiuDbxVQqs8z1SLn4X6qtq2S7BmuHeVUbQJHIDAMRA/YYmpIX11LpRwetz3bLN0nqHngtthRA5mWiW/AJie8H4qzRcrV1LgG/UwKP4y6RfuXg1vAfaoI4HAltxOecKoEAkk8VHNMhsi29itaqxqFtKb7v5ZiPMkZb9KDBmDkDAj96trs6cmmJY9pnvpvRWe3mBYchrhYmNqtK7W98ETOJzW9fXj2jZQbXuPHUej6KzZ8tL3+cpLhz3JAwTxtO3Gcc8TW8oxL9XiE6Yyg5Z6ljf4YWPTBpeCgwNwXby3UVlPqmBLAE7zGRmB3n7VFZHvGPoU9PdJ5UpbI2dT1PfZ1Kk22kORtmMZEhgCOPbt71F5XRYnHgu6e5WcvdHvrPhfT3rVy4PTfA3FpO1mBM4kgbiOQZGPyep6JuMjS/Rwsk5R2yVHp2vGna5b1dlRK4BAwCO0GTnO4SDUvU5pSg9j0Fen0sqeiKSS9yz78+uT70bSm8pNtnbbvAWJO1gxX55A/J9zUp5LUaaVVjjh4y8e9dj7rEuqux5OwbZY4BzKKTzB7D2rBVl1Ywz1od0QtonzbAQDtAY7jgSAWSds5gEyOcNpHTvnhtc9UVjbj8/PUtOh6WyAWmQAAeoho9ifUOPv8/euK1J29cvoRwpf6MFU19mzb1tqxJa2IR95AMPyJAHBII/eutXOU61LuzvU6OK0Uqnunlm0LYt3wowu8R/9RO3k5Azz3zW9MuqJV8Js6HZp38UXy8dJqyVby7hUgwckETBlT7THeJPc1zpebXwyDpqsfZkd1fwzprkBJtkMOGkRgEKp4Jx+ftRauxds/T+iKehhLGNjT1XT+nopQlt3/k+4xCznHPaO01iuVsnlL7f0a26fT1rEv3I/qPQUnTiz5lwOT6jJgqUaTEKQASce3PFXVbNRk5Lg1jplKvFbXrvjPy/pGrqeoW7V61atwCFO66wDuZ4UkkrvwZkSOIE1HFWThmf0/vv9zt6XT06u92SxldkYuvahk1No238yLbwTmTtaAfsf96nhCPT042JdRQ69PZKCw1vjk3uldDuX7MWnUbAxCE4csG2GeJA7dgCRzW+y5OT4vKWoshKL26U/qT3h/oYCG5cvBQp2FnklmnJjlV2rAnG0E+9QX6SFsd9jmVrG7Ln0nqNq0sbiQT9Wzb27iS3Gc5yPcCtaLqtPHozleuPzJY5JjSaxbkgSCOQwgieJHafY5q/XbGfBg2akBzrx/pLr3oAEsvpgz6F5JhVIz2lskZWQDXth1NZIppvY2+pdNd9OttXZTILCRyefUI+nseSB8yNnnGxu4trBSOr9G8vUC2x3TZD9zjcwjPJxVvT6KVserJSuj5e57XTWyFts20MwEoPUDjaSODB/PP5ln4fKMJSfY1hOLxH1ILVaYs7mcQSwB2zjcwHYektB+K5pJCThZ1rtue7fiG5avFio8rYDt5CDbAAB+DA+45yKgtojPcvVayyy/D36n9MkNq9ddv21e652KxIUQYxGAeUzGWn71vTVXBeysHpf8eVaUok/wCHesmzbUhbZtswBJIlfUGKkgSZ2HJ+PtUk61OPTIq6uNltkJQjhbrd5+iMmo61Z1NzffS5vaAdhCqP6SRB+DWZJtezyR6jweElnjH1ZcH1lrTgJb2BYgDHM7t0jJOZ4n+9cluyyTXJVahXFZ2Kz1rxJdfzVErbFtWVzhmZwNuz4BlpOfQw7zVqGljzL8+JQu1uz6Pz4FCvSrncSWnJJkkzznP71Z2Twj1NS6NMlnhfwbZ6jdKSzltrgqTEyDubgZyRM+9GlHg4fgdc7JysfCWPmz1q7kkurEZJBBgjcJx34MVvscfUxdd8l6NnjT9Qvs0edcMiD6jxMwZ+ZP3phIh65ev3LfqPDbXdMt0NKCCW3EFECN5jORk+sQAPbtWqks47krhJx6+xD9KuC3ftxdfy9xBZzvwREwxIHpPY9hmsk+ht/wCVRe6e2OP2IjXELKsZCsyg+8Y+3afzWcZWxf8AC9XXo7JQuWO2Tc6KxJQx6A0j34/OOIrHB6XT6iGthPy+OPsWjwb1lbLi26el3ULzK7Z2NJyRLR+9aW1Rsx1djykrXVCt+qa+jZJ6DTrqb1y5cDIxZtyliwlQNu3IkS6CJAz84iumlyU4R6m2ywaDoN4Jv2kOX/mk7WyrAyQCCT8e/M1XlpJTxL/XzJ4ppFn8P9Pe2N7gKzKAVxg/q9QJkE/b5nmr2m0yq4Nst8kzVoGO7ZVuQDTAIfX6FlyvqH9qjccGTm/ivWu19GRVlAVkS24E8cdjPE5nNTUa10PpxlMq3+08YMnStExfzGRBcQb1tgn1E5VtxAG0T278x3tX+IeZDoj3NatPGMurueOkIjahjcVLbMgCZ3pK5mGXHp3CT7kczHHu6nFqt7ktXR5mZIhPF3T/ADmuLbbaDfI2m3tVskDbcWdw+/EfatyTT3Rpu8xorD6VV9DtLDARQZn2O7AitksHpVqZ2pPowvVv9ksn3qXRblu0hLjZcYY9iDExwY4x8+1a5zlIjq1kLrFUvr22MnTOi3Wcrb2vsgsd0QsgSQx+ffj2rKjgs6nUqmD6ucbe8nNLhme6CzBwXuM2wAow7gemd+FGTtgcVhJLhHklNzql1vhp7v5Fm8RdV0tzTStyJa2bYtoAbYO/bO6CJAcSOKjhGxSbk9uy9BdZW4LpOa3ulXRDj1FmJgAyQDhhPIMHPxmt8Hdj4rTKflvhrn5GxfUgAEdv7H4rOMnE0/iF+mlGKl7KfCxvv9z7Ab0wCSfwAABOOZq9odJ/kTw3hLkq6++M752R4beCUsadrdoOH3G3gKR+kjsTgjgZq9f4TVHPlZT53eV/orq+U0m+3uLjoPEi2rCg+u5GzeIA/wAwmSAIEKR7Z/NcDy15nX34L0dRivpIPoc32PmkP6SGkDdDYkYyQdp/BipM7kNLbll9jH1rpO9BcuIAzA+ZtIIlVWCNoESQxiiLWtrrc+ut5zzzz88mp0npjs2xbbNjkGI9iZ4EUL/hfij00FUobN5b+J86n09kvNErsSVGMbCTOMDuax3NL6OrQKz0k/oy/iwUtW7jL6yZf5YgAD2A3BTHuBVbUpuGF3KkVhZZN+GtU5uCdxBXIk4yRu2ntwDGRInmsaNzjNwfHxNi2V0wKAUAoCDv+F7LXWu+rcYPMgRBwPwKj8uOcmOlZyV7xZofJRVB9MEyMGF7QP8Af95ioNRJwWFyxLgr69O81wAoKhVbv6pwZbg4j7T8RVfTwf6u5H0dUjL4y1dvT2ld5Y5Fu0MSx+rIzEYPtJ7kVbZf0+jeonjsUPwxZe9fuO6EtG8t2UE/P5gffB4qC+T8t5Ojr6vKpSXHBbbvTRqLFy2QWnayfpYSUnOcEqT8e+TWNO08nGotlVLrjz/ZSugI1m/c9RDKzJIMcGDx8xXW0Gnjb1Sl22O7qJdcYxfdZN/rFj0BYxkJnE9v9c+1a6nTqEspYRwNbTvnGELWiuvCJaZlNpEj5WPV+5n7N81TOf0ybwkSbaJgFDp6kkhRmMQwIHcnaY5wMSSTjJs4tbNGG/0xrloQD6QDuP6sKFgn7YHt+9MiUG1safR+nsWOxQ8TuXAP4JxP3+a6Xh+qjTJqTxnuReV1rBPaLpDO23Y6DuziAPgKCST/AE/tXQ1PiEFB9LTfuFWkl1b8GK/YW24XaJJgDsJYYyO0yJHcYrylqakpIsOKWxsaXowtPuZW2GYmDgDdkxBBOPsDNbWRlJJxNo1dO5M9Obc7I5DJncGG2BByAVxEfzTg4xW1TnxIki8vBIXmt248tRuU/oEkAkyBj9QUz7TPzU+CVJI8abpx1F5HKICDuICzuUjbtdu5zIHbbmmCxG+Srdct0+3pvkuH/SA23ecBlaB7qZE/mK28rOMkD3NtdEBd8yed2D7kWxg9hCf1NbeWurq/O39GDarcCgFAKAUBp9V0C37bIw5GD7EEFT+CAfxWsoprBhrJh0HRLVpQoWcQSck8/wC9YjXGKwjK2Off4uaE2RavpaDKPQTG7YxMg/APH3j4rWSxudzwjURj1QfPJTegddALBkAVjDrG1tqjAHtkn/hqKeJrDWx0NRpoauOFLft/s6F0mWVSLXlpjaSSxM5ngYrMYKKwjz+ophU+mMup+5bfXuUToHhi5q31N4N5ds3bnlkrO8lzOMemMT7/AGNWtLqHQ2+zLmqujGMIrlItHTPCZUEXX3YIG0EciJlp/Aj96l1GrdqwlgoW2+YsMmtL0pVZiBgmQD+kxtJH3H+lUcMrqKRX+p6ebiWyqoTCgjAXJgAA9yRJJmCe9U/Ml5vTL/whsimyU1XQi6qpfC9oySTkk98E/c81awbOvKwYdJ4eFu7ugFT+Ixg/ef8A8vihhVYeScTTgdjWSXBj1HRUvEFlJI9v60xk1cE+SU0HRGVQv6RP1Rwf71vGtmVhbG5c6GrAhjIIg4H+tbKBk2NP0m0gZQshpmec/Iya26UYybduyq5AAnmB7cVsD3QCgFAKAUAoBQCgFAfHUHBAI+aA51468HnU6hBpLAR2G67fJKoBMAQOXwSdonieainDL2Oxodcqa35jz6Lv9exu9A/w0sWIa9du337gsUt/bYpyPuTW0YYK2o187uyX3f1LpZ06IAFVVAEAAAAAcCt8FDJk2j2oDy1sHkD9qYBH6noNh3VymRPHeff+n7VE6IOXVjcGyOnW/wCX+prfoRnJ6Ght/wAop0owexpkH6R+1ZwgZFUDgVkH2gFAKAUAoBQCgP/Z"/>
          <p:cNvSpPr>
            <a:spLocks noChangeAspect="1" noChangeArrowheads="1"/>
          </p:cNvSpPr>
          <p:nvPr/>
        </p:nvSpPr>
        <p:spPr bwMode="auto">
          <a:xfrm>
            <a:off x="8147050" y="-1820863"/>
            <a:ext cx="27432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AutoShape 4" descr="data:image/jpeg;base64,/9j/4AAQSkZJRgABAQAAAQABAAD/2wCEAAkGBxQSEhUUExQWFhUXFhoYGRgYGBwYHBoaGRwYHRkbGxkYICggGh0lHRoaJDEhJio3MC8uGR81ODMtNygtLisBCgoKDg0OGxAQGzQmICQ0NDI0LCwsLCwvMDQtLCwsLDQsLCwsLCwsLy8sLCwsLCwsLCwsLCwsLCwsLCwsLCwsLP/AABEIAQgAvwMBEQACEQEDEQH/xAAcAAEAAgMBAQEAAAAAAAAAAAAABQYDBAcCAQj/xAA9EAACAQMDAgUDAgQFAwIHAAABAhEAAyEEEjEFQQYTIlFhMnGBQpEUUqGxByPB0fAVYnIW8TODkqKy0uH/xAAaAQEAAgMBAAAAAAAAAAAAAAAAAwQBAgUG/8QAMxEAAgIBAwIDBwQCAwEBAQAAAAECAxEEITESQQUTUSJhcYGRofAyscHRFOEjQvFSFQb/2gAMAwEAAhEDEQA/AO40AoBQCgFAKAUAoBQCgPhbNauSTSfcHxjEfesTl04Mo+zW2UYPtZAoBQCgFAKAUAoBQCgFAKAUAoBQCgFAKAUAoD4aw+NgYyZkcEZ/2NQt+YnHhr8XyNuCP6z1RbduQyh5UAE5yyjjvzUNuoi4Yzhm8IPPuNq1qlJ3SIjEGfv9+BWI3wc3OT2xtjfnnHrwYcGtjOD3OPYf871ZT/7S2/P3NPcjJUpgUAoBQCgFAKAUAoBQCgFAKAUAoBQCgFAfCaw2lyDGxX3g/BqKTh/9YfxM7kf1PVkKACAxIUH2nk/gZ/FU9RZLpw8Z9fiS1xTZV7t5fNGnIBcvO7uwUM8t8+kfvXLqS8xxxuu/qXZJ9HV2Nzp2sa6WuopAEemPqGd0+5gYj7VtVKbk5KOPd6mtkYpJNll0eoV52kMRhvUPSY4gcV2apqe8d36t8fDkoyWNmbYnvVpZ7mh9rIFAKAUAoBQCgFAKAUAoBQCgFAKAUAoAaA8Ek8D96ibk1svr+f0ZKv4h0ttIu7MzB2eliWwCSvOffsTXK1G0upL+yzU+zMHQtbdW3dOpI22iIO2GGJaY7QR2nNaQvslXiS47dyS2uCkujua3Ub1zz28zc9lhFoCQoJURO36pMjPxUd8p8uOVjYzWo42eH3Ld03ShLarPAAxgSPgV1dPT7C6m8/HH7FScsyeDbVY9/wB6tRio/wDppk9VsYFAKAUAoBQCgFAKAUAoBQCgFAKAUAoBQHhgT8CopKU9uF+5ng0tSEypyCCYPcD6v2kVVshGba5+nzN4toqOu14sWU9BYM24jdB9c7V9XJAAEfFUI0OyHsvnff07FidyhLLXuMXS+oBnCIJNs7AMkorAkQIyVgpwYAHzUs68TjF/L+cf+cfMi87rjmPzL7px6ROCAAc/64munWk1vyiFmapjAoBQCgFAKAUAoBQCgFAKAUAoBQCgFAKAUB5YVrJN7AgfFXT2dQyEgjH/AMRlVe0lZC8EycnsAZxDfU5x6Yr/AEFs8lA19s6hN1u7KreDoGESQxbdH6Sc4J47VZlorIcrsV/MTlyTVnSpburqC4Te4LMYVV4YqQfqnhQMyR7CKWFOa9xNCLjuu50DTX1uKHQyrCQfcVbws5NsmWsgUAoBQCgFAKAUAoBQCgFAKAUAoBQCgFAKAx6hoRjjAJzgcd47ViXAKF1vqrPabTupNpvTOZ2t9OCJlSAQxzAyDyakXbW0uUvz7ev2I5zW6wUXQ9SIMW0a4QeFIE54JPfBxXobPEKpV57+hThRN5lFZS9xZylxbKfxF3ddZtyKCUCf5bKAYyyxMg8kzXmpahKbSR19LCcI9Tf+ia8N6t7t22ispW2hldwdgNwksQQZJAJ/GKyvMldnt+e80mnnqxs/dgvVXyMUAoBQCgFAKAUAoBQCgFAKAUAoBQCgFAKA8XbgUFmICgSSTAAHJJPAoDl3VfES3Ld9Utw43opXKeraxK8CSkNIHBHNUlKfU00dPSaerzoeZx7/AOvic2sdTYXgQ20Wx5gA90g/tjipVvsdu+uHtQgkk9yV6Zrrt7/NuAsZgbm3LM4BLEhM94jiRWkKYpbFHU0KEYuKa33967/mxL9D609u+ttLbFk1G9tiGYBKsNx/SQSIIzIrWuLjIsayGmWl6s5eNl/r1Xc7dafcAYIkAweRPY/NXTy57oBQCgFAKAUAoBQCgFAKAUAoBQCgFAKAx6lSUYKYaDBEYPbnFYksrCBR+t9Uutau274s7VA/QSWcn0qAxgnEkwRAPIqp129Ti2tu+PxfuaSlhZKd0/oVzU2twYBUG5FedzNtcCWMkg/f9M0z07epahZKPTYt5J9Xu44Ibp3h+0TdW4dzEi0CIjcUQkqPuzfgVBfOxNdBd1dlk1VJvdrLx8SE6ZauvZCIdoJ3Fjn6AREDOTzVtNYHi2ulGP8Ajrnu/d2Lt4V6W5Jf1mW3Fz+qBBzPPfPNVr3GScWzk1uyyzzGsfDZFt0PiJNLeFslVtEb2IElnKjIJaFGBP8A71pp9TKMPaTaXw/sl1HTCaXGS69P1q3rYuJ9Lcf8FdGuanHqRobNbgUAoBQCgFAKAUAoBQCgFAKAUAoBQAmgOSeMfF+3UoEur3hTYAKEyAD5m6WIiYjG2QIqKci1ptBZqd1JJdm13InpfiM6VH/y12m4pdgo4ZCPSJGZVhPABjE5hnHrRWldJURbfDax6fjN3pKl9ReCj0rc87PYG0VBEznP+9Ysl0tfH+DuaiGaaJLvHH3MHg7rqaTSKhA3NcJUE/zAewJOccdxUF9cpSxEx4pKuq1Ob5LHohev2gE2W7YBUKBl4kwFdQBI9/8Au5iarqt9SUn+fXcoRshj2FsV7pRY3LVt/QTcXcu0OVYE7QrCATJljvzu7mupXCKikiTW6GU/+WpPpS3z+69x2Dp+gt2F2WlCr7D++e9SxhGP6Uc42a2AoBQCgFAKAUAoBQCgFAKAUAoBQGPUOQrEZIBIwT/QZrWTaTaBRf8A1LcuPeDYVbW4KO5AJgfHB9zu5gCOUrrNRDEtk325JNM07cHGetdabU3RevAfUpMCB6QAB94Aq7FYSPTqVVeKk+N8E300HU7UaUS6DbJQAj2XcCZENBnvFbdso5d/hTjGbhupb/D3lu03SRpN7eaTcdHXYeCsHb84CTP/AJDtNUvO65Ywbwuk6oUPhYwyi6tNl1HgbQox7fI/52q6Rf8A9NW/Prl2ax9y46TqN3T6d2skNFtisZDQLm19jZDGF9xCn80rJ1ufTLb3+vBUhTGFirSxvh5Kz4Pt3NRfQBgGe5JYjCmd0jNXYI9Vdc6tPJy3WMfwfoe1dVhKkETGDORyMVOpKXDPFnusgUAoBQCgFAKAUAoBQCgFAKAUAoAaA594m1zLfuWrFpVuhfUUImDJQhgDEgZXapED1Ec5jppSXVFYHlye6OX9RtG9eFp4wrcABQWwSAOOBmq8otPpfJ3vBaEqrJ2+80+hdQNpkLAbVdSf7/1qPO2TuJtxdX3+JPeN+sKqqLRk3Ms3eIPp7CFB5ieM1pTXFcHkvFKLdP0Sbxv+3cJobjp5jAwkqw27gAbe9TMHBmJqQi8S8Rlqsx6V0p7Pvx/JJ2tRfYKoAUlVO4kt9JZWlmEHhsDEkgcYhuhDHtLOSncpKaUH2T/v8ZsaXR6dVeNpQxm0ArCfUGG6d3EdhnvVuvTrUUPPblP3GZ6q1R8uU24/EvH+HuuNy1cG07UeFf8AS/MlcCOMiTz2pTGMY9MVsjFc+otlSkgoBQCgFAKAUAoBQCgFAKAUAoBQFU/xIt3P4Q3LTlWtsCNu4NJIHpKGeJkcQTWsuCK7PTscpu9Vvi5c1BJc3EV3IA7W19WOBs2k+xP4q7p9dCNfRNbokp1iUMTWSES4Xa4w9Ju2jB+8T+YrnTn1TlI9DrbnHw3rX/aK+7Nb+Eur6QN+e+AJ5j74rXY87pfE9TVY5J9WeU9+DY6bp28wNcUelYCnIgnM/FYbRprNdbq5pz4XCR1XTdVs2tKCmTsdBbUbQSZ3NtJmIVjk5g1p0e2p54XAVsY14RzjX6xlthreW3bWZQzIUJUoAzEgEbGhQJHfmBNBpSTazgWTlKiEl29nb6/n0Pl7rjlD/ltPBJxBPODXSnroKvy6018SjOOJZfJb/CVnzUGzVOr7QzBGhtoBXJjcIkxDAAkGK41l7qWcF7S1xsX6tzoZ8S2re1G37gucT8DPck/2J++r8RpXJYlBxeCcRpAPuJq8nlZND1WQKAUAoBQCgFAKAUAoBQCgIfr/AFn+H2qAdzzBiQP9J+J9+wJEF05x2ijDklyUTqviO9emXKIdslARMElXCuxAHpBmeIPBqurLZNZ2/PzuQSm2aPifq1r+HK6dV3HYQSihRIWIEdxubI/SPipYxabec5+xtJqxRhBbspupueT5bMu4TtYHghhB/bn8Ckk+lpbHttfpVPSqleiX0Ju41q0BcQ8BWAY9x6+exkKD27e9c6MtX1qMsYz2R4/T2KmWI7N7P19GjLedFvXADg2lQBVYMjFiSm9DBIJHqBBHp71du2w/Q3U6q+qKfr2ITqepEi2rBXQ7hBbbMHaCSSTAJyeZyKli87k+h8MsvkrZJdPx5NC71vUFdrkGCSJErjBZDwTxxitmzvy09VmMxWYv9jJ01WuypUkNMuTMZkc4A+BE96dW25LqNHVdTKMlz3757HRujaPS6AMQ7XLhEEx23ZACkgAECZ9vYiubfZ5nsxR5nS6Ty3nuWHw7029cu+dcQKvbcPqzn0HIAzB7bRG4NU+n0mJdckR2z6pbcFyrpEYoBQCgFAKAUAoBQCgFAKAUBSv8SuujTixbayLtu8zbwW2mE2mFJ9O4zwfbkHI1k8FvTaN6lSw+Ct9eCX1d7N4NvjbbZGUglgNrEiAVQck9gOAJ2emscetLY5dyxJwzuVe7onG0T6mUCdu7b6Wkz227SM8QaqvKWxpW51SU4vD/AGIXqFp9oSWKMQRvJOcyRPAJH96irslOGZHofAbLrbpxlJtYzvvuZdQzsFABJgDE9smI75qWJzvEqvK8RaS7p+7fcvWq6S7eoNtXcBIwShkkgRycQIyf2qpZKEZNPdmJaec5yfCyUnxPYt29TcIQsjNiQQJAWR8jPHzU9c217S3PS+HuDr6H27Gn1C0bloEn1iGwYhWIULHsRJj4HvU/Ym13UodUeY7v+vpubfhqwWUn9O1iZ7BBL/fsI+RWmM8kl+orq0spz7dvf2Ji87PbLlgCCrqOARBy2QJOCC08D3Bqq4uEkoLY8noNZN3Zm+Sw+G/GGoVUVRvQFjtCjdE8HeyiDMqAQRIwRgX68qOGbeJXVy1DdPH89zqPTtV5tpLm0rvUNtJBIn3KkipSsnlZNmhkUAoBQCgFAKAUAoBQCgNfqN5ktXHRdzqjMq+7AEgfk0ZtFJySZ+e+reJL/UFBv3SWVgygKFRJ5ACjd+SScdqg6upZPQ4o0Eetyw38/sTHQtbbCndcQDuCxAkdzGfevTTshKtSjweISl1t+peum9WsX7CXPMBQqyEEEb8wIVvVzAH3rzE4t3dcX7PodKFkXXucz8SadfL3W5LMZnfIA4GCoKmB34g1ArYuzpRWds4Rag8J8493HvMui6Mw0y6l3gsVRJEzLbS2RAEgQfaTiK2c8TUUX6FPU2q655ey+OCa691A3yunmCVPmEdiFA75AJ3YyePeBWwq+q1+pnW2Jy8qt/nyKLr9Dd0zbXO9fqWZMMJzE85PeKt12KyOUVNPq7dHPqhz7zU0+4uoYmWIZic45nHwP2rL5PTabWyu0cptb75fqdI/w+0KKLu5ZIIuJ5m2J9SuQOZ2mD2z8Vpb19PsclPxKKVsIT/+V9dzF4puecrHTqEVoZwpEtIbYFMy67UHpXAJiJqVnI1emcI5T+K3zx3/AKNHpHmWbyrBY3AsQJkFFdzn+UMP3qC+EpR9l7lWpuMsHY/Dmqa5ZDMQTJXHbaSPYdoPHtkzVmiTlDLLiJSpjIoBQCgFAKAUAoBQCgFAQfinra6a2QWZGYQr7ZAPxIKkjmDz/Wq19zrXsptmsmkt2cR12kR7hW0fWztcJgKpwWJXACiAxxjEiOKiqlOX6lg0ttu1XTXnOONv5I3/AKGUuvbuA7wSDkET2G5ZDf74Nb2Skl7JWspnW1Gaxkk3utbMODGQVAgbVW3AAHABSD75rRS8yGzNG3F7kpoOgXtSwe/uS0VDQoMlfV/U7Pn6we9V5zroWI8lqrTTteZbIlPF3VSqC1YIyUtqF7biQIj7Ee3EZBrGnrcpdTLuqtVUOmHJXdNobtq8jXPSrs4TdywQwGI5g+557TFdevSx1Fc49+xW0VeerPJt+KL1s27VsQ1wuciZJM/P2H4qS3SqmpG+pp9hLu3sVY2Cj7mHJH7T7f8AjIqljc73iKjotHXSu7X23ZJdQ6iUJaSC1tVUf/MXcMcDbP4mtjmeOvqthbHiUf53Ml7XFxdYligS0YXamVZFnGR9l5iTEVg58rlbVY5c+z6/D8yWnW9bS9btWbfmreDWwX3BthCmZ/nEiGmOO/BVUyc2475+xjq81KEVuu5fej+IB6bTqAQqD04HGcHMCAB3PtisTu8qahKOPz89/uJ+lpblkRpAPv7iP6HIqwnlZMH2sgUAoBQCgFAKAUAoBQHPvFuq1K6ry7Zt3LbSQtw7gjbBP6fQRggTPqMQCYq23xg8SYdFslmK295Vdf0y+Wl9jMLUgIMWlVlACE/HJPIEZJkV3crapNdiaNUqqptvd4Sx+fsbWnvW7Sf5wRSqkgkLgZZ8Ru+okwOY7TFU42WywsPC/N++DNbVzUXjq7PuYk65p7IteUvnM+4yE9QUlwCZjbiPk+r7ix5Fkts4L1Ph89/Z3RE9d8UX713ykUIinJw2PdSYgR74zW9WlS/Uc23UzdnlUrfj3lq8Ja1BacXX2uSrK11lJIkBIgDaslYBPLGKnthJxxE18uVE3G7n4p/sQH+IeqW7de7aVbgQJbdwX3KcsMFtmwg4IGTPxU8Jyg009ynbZ7fVDsUrpbN5ge4xJzHxFZtunPeTyXPDH52trU3nfv7tySvDzbyrIG4gfaYj+pqCUsRci547rKtVOCqllLK+Zg6yro6K+d6K4BH07xgfjitoTUllFudcdXoEksNcfFf2e+i3/TcgMCtvcIEjDqQWxgCP3jmss87p0nXZ8M/c2+j602n3kTzxkiYzHef9av6GcN4yeMkuhsjFtSfJYtN4wtjV2blwNFsYAbaewJg8iJG3vJGKzq3Wkknl57HWq0a1K9mWMfd+h1ro3W7OrUtYcOFMEwR/ftz+1Vk0ypdp7KWlNYySNZIRQCgFAKAUAoBQGl1TqtrTruuttH/O/FRWXRr5z8k2G0uSoa7/ABAg+hRs5DfUSMfpkQZ/pmZwab1dsniEPr+Y+/yInbFFB6v42a5ca4FkttmDCmFiIInaGkjPt7TWJUea+qe3uNo+IOEelLJE3uovdS4xJDFV2up+jc43CeYOZ/1qauuNaxExLUWW0zbfp6/t/Zo2+mHyrmDMHc/1wFG9ZO7hlB9Uxg81I9+TPhs3HUReM52+GTI/UfKsqpADRKMMnPYzkZAxMVnOx7eWa/1c+7+TDrNRJTdG5gXZbcgEz6RPYAD/AJ2xlclSnw+NNzsfMvt8Cf6bfZx5YA3OeBnJPpJJ4g5k94qTlGNfGp0Sg8Zxsaw0L23si4jIbiKpDLnaAApAPxAJ9wfaoJvCyePo03XyiX0fhubttQSnqgnZiMyRn9UfIzH3wppx6g6HCeFsanibpK2L1pbUlXTfbDfUu8k8cluw9oE1tCSnFS9SO6ron0ojOsWrlxbb3CWYieIIywHbAwccf0FaV1KGccHofBa75Lqf6c4/s07N9gSFgBtyntIYf07Gfj2qRtHnvM8uVkcc5Xw3LV4a8Pi/b8zeqkKbMqGYMXB9RBjI9xg4GIk6zsUMZ7imhzTaIDreiQb1GLikBVLbmAHdjwGPcA+ndFbvguaHU+TdHc6H/gzoNRaF3zbTIkCGJWC08QDOB8VmlprKex2PE9TC2MYrlHT6nOOKAUAoBQCgFAKA1dZ061dINy2rkBlBImAwho9iR3Gaw0mYaT5Kd4p6HotLa3vbZ9zbETcR6m3ky3IBHPwiipKNL50+lEFqhCPUzmPWRbuXDtRU4227a7VBIAJ9ROIAzx8CTWmppVM3HJUUlJcYNGwm21cBViGVCCJiFYbsRB5E5xIxVZtFmE4LTyg+W127fHsW3w/qrf8A0+/b3tZuOtx5J3kqQAGEAQoY/T8NFZ37Ml0l0K/aa43KF1O3t9EyQFAeYBUkQQPYnuc/bNZR05eMWX2YSwsPHyRo2X3w2RyCJ9uIiKw1jgu+G62Wp6vOe6x7kXbwl01XdWbyytsG425dwVQCNzLjdJMAHkmpIxb2LniHk16dvCyyS1evt+baS2hVFX1F2mQpBLHsrT2UR24421mkdSjnuea01/mt47Gp1hru65eBS1ds+kJ+rfghyPfYQR8QcQRVauHRHBnVaW5rzljjOzzhepGdW635jnefNKsyq3fyzyPkcEHtJ98bS4L/AIDRVdOVlqzjgw6jqCt6gsCFwTJ+43Hnv+a1jsulHe1Gqp0NanJbN42/rvj8yYtJqba223CWOBIGJGfvz3HvVa2mydqa4PATnHMmvUtXg29qlDNZRShAm/dJG8oe0mdgEgADE+8gT2zhFZmTaeNrfsLnubl6xpbDNd1Jt3Lskwg2btx5KqfW2T2g5nmqrvstyq4/Nlr/AB6qmpWtZ9Cb8M+L7YuPKsEYjcwEqoCnbAXJkgzjgfgS0ShpYdNj5+LLOri4qEu0lknLniVbtxVRlRAZ3XCVDntECIB7SJ+O+j1crrEq1herys/bj44yVcotNdUCgFAKAUAoBQCgKN496pp3LaS9uVvQ9t0G8i4ZgFZHYgc5DHjk706l02dSILnF+xI5rd0BNxFtkXmf0yqx6WhSQCScZn2io9TdG2bmlgqqCWFHckV6d5BUXRtKyBAMsxA3QQ3rUzGAeBmuXf1yWFw/hj9ixGHRyQPU1ZfMuzO4bCBwC4OJiMAKY9vzUunTjFRxsQ2Jr2n3IjSoHgMYBdUn2AO4n94/c1NY3GLaL/hdTcpWtZUU/uS2p09pwotfXuJmDwOT9pMfiqdDv8x9fGC54OorVOvHKaa/skdL4fvNua0jhB6mIn1YDBVXG+WBx8ia6EJdE0ylr9J5OolCG8V+z7GBbdz+IVEkOit9JDRMDBBIYgE/tVzxTV12xjKL4NNBFQciQ6bcv/5i3TuQyymAYDEW25A27tzDtw0Vx55klZBkl0rHOUnsn2Tz+5WvEfRxaebdzPIBERgHBmRz+a309zmvaRVhdPTy6q3gh9L5lxuWc8Y9zwKsvCGp1dupadjydJ8N+E7VpBe1G26xUMq8ooYEiQfqP3x9+3N1Gr36YfUsafSRUeuz6GPqHX7+ofytMwS2FKllUT2lbcTgQRPf2BgjeqtRXXY936mLdU37FSxgiOodCNs+qZJG5su0H2GST7ACrNc4yWY8FaNblalN8vktXhjpdlPM864EUKpCmFdvg22GQRMwcEn8YnRCclKT4OlqpRjJVriK+vqXLwz1PTeZ5OmRwGklmOMcASSSc8cwM1vp3VlqsrKSeyLVVo3FAKAUAoDxeubVLQTHYCT+3esSeFkGLTa1LgJVhAJHI/H7jP5rWuyM1lAq/iLxJctC75bqNm0iQGEeknjkFQ35b7VV/wAp+f5bRNRS7pqEeWczueKH1Tbr9w7GDrJ4Hfb6Rxu2jHY84qw9zq6vQVupxrXtZX5kkeidQTTXl3b3DAKTgRvYoCo5kkHvwpOainXldJw76HorlCTy8J7e80/FviUufMs+jbbARGVWlSvIMSpD+krwdvPajhFpR7EULFZfHPDIYdVsDTtaZdzMF9QmRHee5+/eo8S6j22sooso6ZNKKXGPdz7se4+WtNbRQbhwo4+T/ckwPx9zUyKWlhXoPD422d98erfB6/6bds2xqbiBBdYIg7gH1iB7EAxWvWs4RzfBIznq5XzXOX9WdA8PWblq2Q1gwGRl3PBYkFWJUAhQAeJzB4qtZZU5Rbf6WNZOy2+ySSw/f6Fb6b0C554PlizyC6SyrgiIJke31Z3YyBSy+pweXk5NWmszjGDaXoK6gXNzMpN0ReZYDBCwhJaBLyRiYAE5pO6NSjFLOx0Xp5f43l9a3eXjfjjt/J9XwRprbr5uoLSJ24BMEAx8Ccj27jmtXqZJbRKK0EOrEpG3p+nabSydq7iJ2zuJg5GfiOYBkke1aYut3fBIq6aXv/ZXuv8AXLmouMsbLEKAIgtGRIB+mSSPiKnhp4pLPJTv1Lm2lwafR9cd7LuYBCDtBx2Pbkx/f978fDlqKJSj+pcFdW9CWTe6xrPMKlickiJnBMiB25/pVi3QLTaaKfP5n4h39csrsZNHZTY90XTttwHXJba59O1gCASxMlvdicHPNlCMmuo68o2azosSWXlem/P8nSfAtzThVCIy3WQEls7o+ra33yR+fmpaZRa2WDa3RToWZIt9TkAoBQCgFAeLtsMCDwfkj+oyKw0msMFS1/hq5cc/ylgDuCkQOT6iSee5Jx2GDRekfmdSD3KJ4t1iaUOim3dYMyeWo2qCVhyTywUkKPlD+JoQUe+WX9BpZSmrFsl6HPtFYYXF3n0icHICnLR+SayuT0FcG3uSLh9qMGKp6ypYxO3mD3IJIkfHejPLeN1qOoXT6b/x9iO1QY+3E5PuZ/596HFNrovhm/eBcbhaB+qOSYELPeDzWtlsYLcvwnqL49GW0XttZp+necLw3MHVrZYAsVb6SBiCCGJjiO0iq0+u1Ly+GdvWaqMq4Of/AFWPmRus8XrfvWnNrdbtOzKnG5iIRyv/AG+ox7kZraGn6ItN8nP/AP0eiLcF7vkbnWvF1/ywUQrkGSYBwREAnBBB55H5qKqutvpznBXv1ja9lYIDVeM9WyKGRQAGXdLEN9Ikr9Jgg449URgVY/xoNpmq1Vyr6sbeuDWt9fv7FC3GRLQTiJJDCOBk8nPzUvQuWWqZS12oUY5jFL1z+ZN+zp7w3XBeO4giWczt78nBhR+QPitnEzd4TqK3KcXxx6tF78NdEtPYttcQMbpPptvuQDO47x7wCcnIiq87emcYJZbKlNCnDqZVuuWwNXcsosbrkAlYXaOPVBJVVjAWMcmKnwV/Kc7OiJXtXpX3C5ahT5YZzMrtIld3zGP2qWjVSofsvnsNRppVTcJbr1XD96Zolbr3BvJJEAEcCTyK3v1M7t5srbcInehall8wIcsuEzuYjssZ3RJgZJAAyRVK2pWYT7M6Whh1wlvxgtH+Gt68+psm+wRALxtKxyxEKwHvBYzMcVLVFJna1espdPlRacnjLXuOg6jxbplurZFwNcZgoCxE5BkkwIgT/wCQiam6kcXzI5wTtbG4oBQCgFAVD/E7q76bSBlJG+4qMRztIYn+37TUdrfTsdPwqmuy7/k3SWf2OI9b1zPe8wgbWHpAEKfcADgCB/SoYZR3rFGvEI8Fg6d4Z/iLdlt23zPWQeFRj6VBA5PPvE/eoJ6jpljBUnrOnqilx3LNf6WLtuLiW3sohNtU9DIVUCEOcNtzP3maLWxezRwLtNObbk85+pG9J8K2w/maplmRCdo4HyZbAHOBkzUctTnaCIa9Cl7U/oaPX/GQts1rTW8/9y7Ahnkjkk4xPYfzEVItOppObyaS1fltqCwU65vuNbk7nZ2BJ7loP94qwljCRvpanqKLm+2H89/4N3UdOewbNwr+pYn3gMVPf2rVtSzF/A20WmdmntXdJSXyNnxB1jepAmOR84G39iTP4qtptKqW2V9LGOovjXLh/wBGHQaPdYLlm5IOBBn3Uf3q5nbJ7KnQ1OHk9vQ0L+nIssVH0OJnkhuGicRMftRboqVeH1aJylB78bkh4evKgl2JnkBSRifn7n8VtFF2c0opv6lg0viu9aR1t3IXbKqy/rLgkQRIG2Rtxxitc4PG6+6Kvmqf0/mSM0tjb5txbXpVRsDlfSzgsSFYEtChoI7EH4rEl1LBnSt00ztTw3stn89+DJrtcxVht9Pq2kBU2kGYjaeJIIEHHPYQVU9DyVbLm1gj9DpLlyRx6VImchmCyPfJqwV1FszW3FknzBJZMqBmG7/9pA+/IkHihLVb5ec91gv38VZu2fLDMLvklBbwLu/arXEFyI3MGAYxyT3qGMLFa3n2cce8tddcqunHtfmxveENLpNJYGqZvLcAqybgSD/IRAJacR2qddMfabNa4qMck4njS0zQikrJG4kCYE47c4kkcHmq0/Ea4vD/AD895Otyw6K6WRWbbJE+mSPwTz96u1ScoJvv6cAz1uBQCgKp/iES1jy2tA2iQXuMR6NuYVQdxaAc8D5kiorrFCOWWNK7fOj5TwzjLdJ8y7aDbojCwSDBJbIAlo3cdxWmTs66+UNXCpcJZb+pOXLWo0mwOVFnzGgsQVW2CVCAKCSxGSADwAYzUUq4Wb/c87PU3Qm3LhvO/wCZMfVvFaN6bdouhkDeduTO4gLnPPOKh/w455MvxRr9MSP1XiC7dG30qSCNwxg7jEkwJ3HgScScTUsNPCPBWs1ttixxkw3+lHyxcMgC2S3/AJKxUAzkdsfBqUrOLxk0enKu5d4jYZ+ZgMDH5H9K6uh0kLoSf/ZcFzT6+engoJey3v6tNYNrr3Uy6W0/leQftP8A+w/aodfpoUSXS93udTwByn5jfCWPr/4Z9R4dc2rrc+VaYttyu4QVIPdWRgfure1UTnaCPRqov0ZFWeom0gtw4bBIYbdpbIweexzz+axjY9tVqFjK+pKdG01trW+4rN5twx3Ebgqgr+GOR3xVHWXzhLpg+35+I8v4lqG7Wk2l8f3Iy7Z/h77bR6ZJUc4PB+1XaW3BSlydDTa5R0znPtktXhLpgu2/PcqhW+WLuu7diYVZzBz+fiK3xk8zX7TdkvUk7+rQTun1MUCG2ApRQEtsiOzKikLhwMgnOK1w/U6OothXXCvCed/h8Xz8iO6m9mCATcR2OSoXaS2WVVxJEexxmiRQttj09MVszJ4O1Spc23LybIZUJU4PLbS4H6QZABjBxWlsZyjiLw/U100oxlmW6IvxZqJ1LeWyrbLllXCywbO4H6mkYmcRUqHkW2tyrjle40PPdXCFGZyzOWk/rQTkd5I5ONs96yd/QeGV4UrE31Lh/wAe8lNT0e6TFs7m8oOyyZJMqxEY7ffNQ3eXF5mUfEPDJ1y6ql7Px7l78L27flI+odrLW1VSDtAeAY2wd8/Ajjg1WrWnb6m8fb/bK8MpYZ0JCCARxGK6qNj1QCgNPWdQVLb3B6tpIgZ9QO2DHGea0nNQi5MzFdTwc08ZdTv3oJUi0sFmWQoEgAerkzkn7dqoV3+bLqfbsei8LophLMn7XZEJ0XWi1eNwLwscnJnsOPf9qstKSaZFqoeYrtT6bL4R5+5813XRqLy27uwWULDaFB2shYbvuRtxV7RaaLg8L9PCOHSvPblLfHY9/wANpVcsgX1AbrbAQyiWxgsvqUAnEgsBnirqrIxy0uO3H/hZVcK05uC9H9H8iK1WhTaotKzAeppCxLRli87RG2Md+ZNUtPOcm3L6HIshFfpOkdS1dr+HcrtdPLGxAskGJ+g/GYNTKMvMcnxjYtzlDytjkXVtK5bcoIBUsGmXYSQSTwcgxj3qxXbKt5i8HOeexg0fSrl8k2wW2ZhjkgfUT3PuQOwrScpTeW8nd8O8Qppr8vD33b/0dO8N9asppwQSu1nbaoMXCoZnFs3DIUHJnHaq1lLnNPq2XYoU3wjF7fnJUfFupNx3vbR5xcKG9RUWyhIZZAE7SCJJI+Kspluu+cKovtKWPzfP2InoXXNht22Aa2La7RgQ0jcZ+5b/AO32qnqdLCz2lyW6NG9VfOLeMPYlPERtXdhtptfgx+otjAHaSP8AU1LVJxW/COrqdAqdLOLwYLa3AFszDkHasmOx+x+kfmtq7FNZR4jpksJmHTeu7bLncCu1BAAC2/TwBHbn710tDVGbbl2Olp+jUXysa27LnBZvFGusiwqhBu/SQAIyMfY+wqTU1JRcmbauuKg3L5Fd2i5/mxnaVB+42iO0bd32iuacnncwFbeo1CJcBUEfpb6n/UTI7nP2NZ7nrPBq4z02U987/nwI/qmnewzWwSymGX42f/zFHk6810PC45/gvPhjUbbyevc1xQoxJgBW98KJOe594qrqoOUPgcHW61y1fl4xFdv5L903povXXYlhs2dh6u5Bke0e39araTSxsfXL3FO9YeUWtVgQMAV2ksEB9oBQHPfEtvWWS5VgLd2ZUEOOwiXEltsdpgY4AEUk+CNuaeUaj6hDYXzGD27lvJBOD/K5PHGG788Ca5tmnnBpwOjRqVtPhlW6eE/iVSBsN0rGcLlRmfaM1a6n0+89K9PFeH9C46f33ZLdX8Jae6TctM1u6TIIeUYzJkMCePb2rXSeKzqfGUeXWn8ptw+5BdX6Pe0xW5LFJKs5gQuImfpmf/fvNZfDU+y0vglggze7Ip8N8L+iLu60pdeD/l+a2MkFVdgAJE8CM0ikuDnXZjbJP1JH/wBWNd9LIB6YBB7gyCJHpGYgVlo185vZm5p2R7bWolnBYm8AFQCCFQqPUzekTEAAYJ51eeF9S1Uq8Zn37Ex4f0/8Ar3nyrp6Bw3YRsnaY9zGe8k1tF4WR0+W2ytaq5eAOocTKOiqdoIRlIBKgAhYeQYg/mhHKm3p83G397EYNx06ncGPmMxULlRtTLNzngDj81jubWTh/jQiuctvf+P5IvXaEKpdTOFcY4DyGx7bgR+V/GUux0XqbK64aqHfaXxRn6OrrdtlVk4MAEiTI7yZrDimsHXqvlq9HKyfv27bF28JWUu3t17Z5llA6qrHsTtFx/o+puxk/g1E06q/ZWWjy9KVk/a/PiYvG2ht2bqpa22zsB+poBJYsFhSACScmeew5tae6dTUu/dGZWeRZmBWzbvXFHmMoHbuQPfA+P7Uu8S8+XR04x3Nb9TO6KT2NrS2F2w1zy7SsihiJyzgMeOwknvEY9ozWiiNmXKWEv37L5mn1nQtYvsJIZHwSpz8xMiRBoWtHr7NBOUUsosWn0LHU2DegKUu3IYicJkkCYmcCeEHeajlcnFyj22O7Vq7LIWTksZ6cfc3PDvVUTSrwLkQGMgwIIBIGFic89hzUGojKyaiuDbxVQqs8z1SLn4X6qtq2S7BmuHeVUbQJHIDAMRA/YYmpIX11LpRwetz3bLN0nqHngtthRA5mWiW/AJie8H4qzRcrV1LgG/UwKP4y6RfuXg1vAfaoI4HAltxOecKoEAkk8VHNMhsi29itaqxqFtKb7v5ZiPMkZb9KDBmDkDAj96trs6cmmJY9pnvpvRWe3mBYchrhYmNqtK7W98ETOJzW9fXj2jZQbXuPHUej6KzZ8tL3+cpLhz3JAwTxtO3Gcc8TW8oxL9XiE6Yyg5Z6ljf4YWPTBpeCgwNwXby3UVlPqmBLAE7zGRmB3n7VFZHvGPoU9PdJ5UpbI2dT1PfZ1Kk22kORtmMZEhgCOPbt71F5XRYnHgu6e5WcvdHvrPhfT3rVy4PTfA3FpO1mBM4kgbiOQZGPyep6JuMjS/Rwsk5R2yVHp2vGna5b1dlRK4BAwCO0GTnO4SDUvU5pSg9j0Fen0sqeiKSS9yz78+uT70bSm8pNtnbbvAWJO1gxX55A/J9zUp5LUaaVVjjh4y8e9dj7rEuqux5OwbZY4BzKKTzB7D2rBVl1Ywz1od0QtonzbAQDtAY7jgSAWSds5gEyOcNpHTvnhtc9UVjbj8/PUtOh6WyAWmQAAeoho9ifUOPv8/euK1J29cvoRwpf6MFU19mzb1tqxJa2IR95AMPyJAHBII/eutXOU61LuzvU6OK0Uqnunlm0LYt3wowu8R/9RO3k5Azz3zW9MuqJV8Js6HZp38UXy8dJqyVby7hUgwckETBlT7THeJPc1zpebXwyDpqsfZkd1fwzprkBJtkMOGkRgEKp4Jx+ftRauxds/T+iKehhLGNjT1XT+nopQlt3/k+4xCznHPaO01iuVsnlL7f0a26fT1rEv3I/qPQUnTiz5lwOT6jJgqUaTEKQASce3PFXVbNRk5Lg1jplKvFbXrvjPy/pGrqeoW7V61atwCFO66wDuZ4UkkrvwZkSOIE1HFWThmf0/vv9zt6XT06u92SxldkYuvahk1No238yLbwTmTtaAfsf96nhCPT042JdRQ69PZKCw1vjk3uldDuX7MWnUbAxCE4csG2GeJA7dgCRzW+y5OT4vKWoshKL26U/qT3h/oYCG5cvBQp2FnklmnJjlV2rAnG0E+9QX6SFsd9jmVrG7Ln0nqNq0sbiQT9Wzb27iS3Gc5yPcCtaLqtPHozleuPzJY5JjSaxbkgSCOQwgieJHafY5q/XbGfBg2akBzrx/pLr3oAEsvpgz6F5JhVIz2lskZWQDXth1NZIppvY2+pdNd9OttXZTILCRyefUI+nseSB8yNnnGxu4trBSOr9G8vUC2x3TZD9zjcwjPJxVvT6KVserJSuj5e57XTWyFts20MwEoPUDjaSODB/PP5ln4fKMJSfY1hOLxH1ILVaYs7mcQSwB2zjcwHYektB+K5pJCThZ1rtue7fiG5avFio8rYDt5CDbAAB+DA+45yKgtojPcvVayyy/D36n9MkNq9ddv21e652KxIUQYxGAeUzGWn71vTVXBeysHpf8eVaUok/wCHesmzbUhbZtswBJIlfUGKkgSZ2HJ+PtUk61OPTIq6uNltkJQjhbrd5+iMmo61Z1NzffS5vaAdhCqP6SRB+DWZJtezyR6jweElnjH1ZcH1lrTgJb2BYgDHM7t0jJOZ4n+9cluyyTXJVahXFZ2Kz1rxJdfzVErbFtWVzhmZwNuz4BlpOfQw7zVqGljzL8+JQu1uz6Pz4FCvSrncSWnJJkkzznP71Z2Twj1NS6NMlnhfwbZ6jdKSzltrgqTEyDubgZyRM+9GlHg4fgdc7JysfCWPmz1q7kkurEZJBBgjcJx34MVvscfUxdd8l6NnjT9Qvs0edcMiD6jxMwZ+ZP3phIh65ev3LfqPDbXdMt0NKCCW3EFECN5jORk+sQAPbtWqks47krhJx6+xD9KuC3ftxdfy9xBZzvwREwxIHpPY9hmsk+ht/wCVRe6e2OP2IjXELKsZCsyg+8Y+3afzWcZWxf8AC9XXo7JQuWO2Tc6KxJQx6A0j34/OOIrHB6XT6iGthPy+OPsWjwb1lbLi26el3ULzK7Z2NJyRLR+9aW1Rsx1djykrXVCt+qa+jZJ6DTrqb1y5cDIxZtyliwlQNu3IkS6CJAz84iumlyU4R6m2ywaDoN4Jv2kOX/mk7WyrAyQCCT8e/M1XlpJTxL/XzJ4ppFn8P9Pe2N7gKzKAVxg/q9QJkE/b5nmr2m0yq4Nst8kzVoGO7ZVuQDTAIfX6FlyvqH9qjccGTm/ivWu19GRVlAVkS24E8cdjPE5nNTUa10PpxlMq3+08YMnStExfzGRBcQb1tgn1E5VtxAG0T278x3tX+IeZDoj3NatPGMurueOkIjahjcVLbMgCZ3pK5mGXHp3CT7kczHHu6nFqt7ktXR5mZIhPF3T/ADmuLbbaDfI2m3tVskDbcWdw+/EfatyTT3Rpu8xorD6VV9DtLDARQZn2O7AitksHpVqZ2pPowvVv9ksn3qXRblu0hLjZcYY9iDExwY4x8+1a5zlIjq1kLrFUvr22MnTOi3Wcrb2vsgsd0QsgSQx+ffj2rKjgs6nUqmD6ucbe8nNLhme6CzBwXuM2wAow7gemd+FGTtgcVhJLhHklNzql1vhp7v5Fm8RdV0tzTStyJa2bYtoAbYO/bO6CJAcSOKjhGxSbk9uy9BdZW4LpOa3ulXRDj1FmJgAyQDhhPIMHPxmt8Hdj4rTKflvhrn5GxfUgAEdv7H4rOMnE0/iF+mlGKl7KfCxvv9z7Ab0wCSfwAABOOZq9odJ/kTw3hLkq6++M752R4beCUsadrdoOH3G3gKR+kjsTgjgZq9f4TVHPlZT53eV/orq+U0m+3uLjoPEi2rCg+u5GzeIA/wAwmSAIEKR7Z/NcDy15nX34L0dRivpIPoc32PmkP6SGkDdDYkYyQdp/BipM7kNLbll9jH1rpO9BcuIAzA+ZtIIlVWCNoESQxiiLWtrrc+ut5zzzz88mp0npjs2xbbNjkGI9iZ4EUL/hfij00FUobN5b+J86n09kvNErsSVGMbCTOMDuax3NL6OrQKz0k/oy/iwUtW7jL6yZf5YgAD2A3BTHuBVbUpuGF3KkVhZZN+GtU5uCdxBXIk4yRu2ntwDGRInmsaNzjNwfHxNi2V0wKAUAoCDv+F7LXWu+rcYPMgRBwPwKj8uOcmOlZyV7xZofJRVB9MEyMGF7QP8Af95ioNRJwWFyxLgr69O81wAoKhVbv6pwZbg4j7T8RVfTwf6u5H0dUjL4y1dvT2ld5Y5Fu0MSx+rIzEYPtJ7kVbZf0+jeonjsUPwxZe9fuO6EtG8t2UE/P5gffB4qC+T8t5Ojr6vKpSXHBbbvTRqLFy2QWnayfpYSUnOcEqT8e+TWNO08nGotlVLrjz/ZSugI1m/c9RDKzJIMcGDx8xXW0Gnjb1Sl22O7qJdcYxfdZN/rFj0BYxkJnE9v9c+1a6nTqEspYRwNbTvnGELWiuvCJaZlNpEj5WPV+5n7N81TOf0ybwkSbaJgFDp6kkhRmMQwIHcnaY5wMSSTjJs4tbNGG/0xrloQD6QDuP6sKFgn7YHt+9MiUG1safR+nsWOxQ8TuXAP4JxP3+a6Xh+qjTJqTxnuReV1rBPaLpDO23Y6DuziAPgKCST/AE/tXQ1PiEFB9LTfuFWkl1b8GK/YW24XaJJgDsJYYyO0yJHcYrylqakpIsOKWxsaXowtPuZW2GYmDgDdkxBBOPsDNbWRlJJxNo1dO5M9Obc7I5DJncGG2BByAVxEfzTg4xW1TnxIki8vBIXmt248tRuU/oEkAkyBj9QUz7TPzU+CVJI8abpx1F5HKICDuICzuUjbtdu5zIHbbmmCxG+Srdct0+3pvkuH/SA23ecBlaB7qZE/mK28rOMkD3NtdEBd8yed2D7kWxg9hCf1NbeWurq/O39GDarcCgFAKAUBp9V0C37bIw5GD7EEFT+CAfxWsoprBhrJh0HRLVpQoWcQSck8/wC9YjXGKwjK2Off4uaE2RavpaDKPQTG7YxMg/APH3j4rWSxudzwjURj1QfPJTegddALBkAVjDrG1tqjAHtkn/hqKeJrDWx0NRpoauOFLft/s6F0mWVSLXlpjaSSxM5ngYrMYKKwjz+ophU+mMup+5bfXuUToHhi5q31N4N5ds3bnlkrO8lzOMemMT7/AGNWtLqHQ2+zLmqujGMIrlItHTPCZUEXX3YIG0EciJlp/Aj96l1GrdqwlgoW2+YsMmtL0pVZiBgmQD+kxtJH3H+lUcMrqKRX+p6ebiWyqoTCgjAXJgAA9yRJJmCe9U/Ml5vTL/whsimyU1XQi6qpfC9oySTkk98E/c81awbOvKwYdJ4eFu7ugFT+Ixg/ef8A8vihhVYeScTTgdjWSXBj1HRUvEFlJI9v60xk1cE+SU0HRGVQv6RP1Rwf71vGtmVhbG5c6GrAhjIIg4H+tbKBk2NP0m0gZQshpmec/Iya26UYybduyq5AAnmB7cVsD3QCgFAKAUAoBQCgFAfHUHBAI+aA51468HnU6hBpLAR2G67fJKoBMAQOXwSdonieainDL2Oxodcqa35jz6Lv9exu9A/w0sWIa9du337gsUt/bYpyPuTW0YYK2o187uyX3f1LpZ06IAFVVAEAAAAAcCt8FDJk2j2oDy1sHkD9qYBH6noNh3VymRPHeff+n7VE6IOXVjcGyOnW/wCX+prfoRnJ6Ght/wAop0owexpkH6R+1ZwgZFUDgVkH2gFAKAUAoBQCgP/Z"/>
          <p:cNvSpPr>
            <a:spLocks noChangeAspect="1" noChangeArrowheads="1"/>
          </p:cNvSpPr>
          <p:nvPr/>
        </p:nvSpPr>
        <p:spPr bwMode="auto">
          <a:xfrm>
            <a:off x="8299450" y="-1668463"/>
            <a:ext cx="27432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30" name="Picture 6" descr="http://alteredgroundslandscaping.com/wp-content/uploads/2012/11/christmas-tree-pics-01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44824"/>
            <a:ext cx="27432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4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7809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e-IL" sz="3200" dirty="0" smtClean="0">
                <a:cs typeface="+mn-cs"/>
              </a:rPr>
              <a:t>הגדרת </a:t>
            </a:r>
            <a:r>
              <a:rPr lang="en-US" sz="3200" dirty="0" smtClean="0">
                <a:cs typeface="+mn-cs"/>
              </a:rPr>
              <a:t>STP</a:t>
            </a:r>
            <a:endParaRPr lang="he-IL" sz="3200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91330" y="1412776"/>
            <a:ext cx="8229600" cy="3115569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err="1" smtClean="0"/>
              <a:t>Switch#</a:t>
            </a:r>
            <a:r>
              <a:rPr lang="en-US" sz="2000" b="1" dirty="0" err="1" smtClean="0"/>
              <a:t>show</a:t>
            </a:r>
            <a:r>
              <a:rPr lang="en-US" sz="2000" b="1" dirty="0" smtClean="0"/>
              <a:t> spanning-tree </a:t>
            </a:r>
          </a:p>
          <a:p>
            <a:pPr algn="l" rtl="0"/>
            <a:r>
              <a:rPr lang="en-US" sz="2000" dirty="0" smtClean="0"/>
              <a:t>Switch(</a:t>
            </a:r>
            <a:r>
              <a:rPr lang="en-US" sz="2000" dirty="0" err="1" smtClean="0"/>
              <a:t>config</a:t>
            </a:r>
            <a:r>
              <a:rPr lang="en-US" sz="2000" dirty="0" smtClean="0"/>
              <a:t>)#</a:t>
            </a:r>
            <a:r>
              <a:rPr lang="en-US" sz="2000" b="1" dirty="0" smtClean="0"/>
              <a:t>spanning-tree </a:t>
            </a:r>
            <a:r>
              <a:rPr lang="en-US" sz="2000" b="1" dirty="0" err="1" smtClean="0"/>
              <a:t>vlan</a:t>
            </a:r>
            <a:r>
              <a:rPr lang="en-US" sz="2000" b="1" dirty="0" smtClean="0"/>
              <a:t> [ </a:t>
            </a:r>
            <a:r>
              <a:rPr lang="en-US" sz="2000" b="1" dirty="0" err="1" smtClean="0"/>
              <a:t>vlan</a:t>
            </a:r>
            <a:r>
              <a:rPr lang="en-US" sz="2000" b="1" dirty="0" smtClean="0"/>
              <a:t> # ] root [primary | secondary]</a:t>
            </a:r>
          </a:p>
          <a:p>
            <a:pPr algn="l" rtl="0"/>
            <a:r>
              <a:rPr lang="en-US" sz="2000" dirty="0" smtClean="0"/>
              <a:t>Switch(</a:t>
            </a:r>
            <a:r>
              <a:rPr lang="en-US" sz="2000" dirty="0" err="1" smtClean="0"/>
              <a:t>config</a:t>
            </a:r>
            <a:r>
              <a:rPr lang="en-US" sz="2000" dirty="0" smtClean="0"/>
              <a:t>)#</a:t>
            </a:r>
            <a:r>
              <a:rPr lang="en-US" sz="2000" b="1" dirty="0" smtClean="0"/>
              <a:t>spanning-tree </a:t>
            </a:r>
            <a:r>
              <a:rPr lang="en-US" sz="2000" b="1" dirty="0" err="1" smtClean="0"/>
              <a:t>vlan</a:t>
            </a:r>
            <a:r>
              <a:rPr lang="en-US" sz="2000" b="1" dirty="0" smtClean="0"/>
              <a:t> [ </a:t>
            </a:r>
            <a:r>
              <a:rPr lang="en-US" sz="2000" b="1" dirty="0" err="1" smtClean="0"/>
              <a:t>vlan</a:t>
            </a:r>
            <a:r>
              <a:rPr lang="en-US" sz="2000" b="1" dirty="0" smtClean="0"/>
              <a:t> # ] priority [ value x 4096]</a:t>
            </a:r>
          </a:p>
          <a:p>
            <a:pPr algn="l" rtl="0"/>
            <a:endParaRPr lang="en-US" sz="2000" b="1" dirty="0" smtClean="0"/>
          </a:p>
          <a:p>
            <a:pPr algn="r"/>
            <a:endParaRPr lang="he-IL" sz="2000" b="1" dirty="0"/>
          </a:p>
          <a:p>
            <a:pPr algn="r"/>
            <a:r>
              <a:rPr lang="he-IL" sz="2000" dirty="0" smtClean="0"/>
              <a:t>לבטל את </a:t>
            </a:r>
            <a:r>
              <a:rPr lang="en-US" sz="2000" dirty="0" smtClean="0"/>
              <a:t>spanning-tree</a:t>
            </a:r>
            <a:r>
              <a:rPr lang="he-IL" sz="2000" dirty="0" smtClean="0"/>
              <a:t> (להשתמש בזהירות)</a:t>
            </a:r>
          </a:p>
          <a:p>
            <a:pPr algn="l" rtl="0"/>
            <a:r>
              <a:rPr lang="en-US" sz="2000" dirty="0" smtClean="0"/>
              <a:t>Switch(</a:t>
            </a:r>
            <a:r>
              <a:rPr lang="en-US" sz="2000" dirty="0" err="1" smtClean="0"/>
              <a:t>config</a:t>
            </a:r>
            <a:r>
              <a:rPr lang="en-US" sz="2000" dirty="0" smtClean="0"/>
              <a:t>-if)#</a:t>
            </a:r>
            <a:r>
              <a:rPr lang="en-US" sz="2000" b="1" dirty="0" smtClean="0"/>
              <a:t>spanning-tree </a:t>
            </a:r>
            <a:r>
              <a:rPr lang="en-US" sz="2000" b="1" dirty="0" err="1" smtClean="0"/>
              <a:t>portfast</a:t>
            </a:r>
            <a:r>
              <a:rPr lang="en-US" sz="2000" b="1" dirty="0" smtClean="0"/>
              <a:t> </a:t>
            </a:r>
            <a:endParaRPr lang="he-IL" sz="20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89560"/>
            <a:ext cx="4348437" cy="2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cs typeface="+mn-cs"/>
              </a:rPr>
              <a:t>STP</a:t>
            </a:r>
            <a:r>
              <a:rPr lang="he-IL" sz="3200" dirty="0" smtClean="0">
                <a:cs typeface="+mn-cs"/>
              </a:rPr>
              <a:t> – מצבי הפורטים השונים</a:t>
            </a:r>
            <a:endParaRPr lang="he-IL" sz="3200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91330" y="1412776"/>
            <a:ext cx="8229600" cy="3115569"/>
          </a:xfrm>
        </p:spPr>
        <p:txBody>
          <a:bodyPr>
            <a:normAutofit/>
          </a:bodyPr>
          <a:lstStyle/>
          <a:p>
            <a:pPr algn="r"/>
            <a:r>
              <a:rPr lang="he-IL" sz="2000" dirty="0" smtClean="0"/>
              <a:t>פורטים על מתגים המריצים </a:t>
            </a:r>
            <a:r>
              <a:rPr lang="en-US" sz="2000" dirty="0" smtClean="0"/>
              <a:t>STP</a:t>
            </a:r>
            <a:r>
              <a:rPr lang="he-IL" sz="2000" dirty="0" smtClean="0"/>
              <a:t> יכולים להיות באחד מהמצבים הבאים:</a:t>
            </a:r>
          </a:p>
          <a:p>
            <a:pPr algn="r"/>
            <a:r>
              <a:rPr lang="he-IL" sz="2000" dirty="0" smtClean="0"/>
              <a:t>הקשבה – </a:t>
            </a:r>
            <a:r>
              <a:rPr lang="en-US" sz="2000" dirty="0" smtClean="0">
                <a:solidFill>
                  <a:srgbClr val="FF0000"/>
                </a:solidFill>
              </a:rPr>
              <a:t>Listening</a:t>
            </a:r>
            <a:r>
              <a:rPr lang="he-IL" sz="2000" dirty="0" smtClean="0">
                <a:solidFill>
                  <a:srgbClr val="FF0000"/>
                </a:solidFill>
              </a:rPr>
              <a:t> </a:t>
            </a:r>
            <a:r>
              <a:rPr lang="he-IL" sz="2000" dirty="0" smtClean="0"/>
              <a:t>– שולח ומקבל </a:t>
            </a:r>
            <a:r>
              <a:rPr lang="en-US" sz="2000" dirty="0" err="1" smtClean="0"/>
              <a:t>bpdu’s</a:t>
            </a:r>
            <a:r>
              <a:rPr lang="he-IL" sz="2000" dirty="0" smtClean="0"/>
              <a:t> – 15 שניות</a:t>
            </a:r>
          </a:p>
          <a:p>
            <a:pPr algn="r"/>
            <a:r>
              <a:rPr lang="he-IL" sz="2000" dirty="0" smtClean="0"/>
              <a:t>לומד – </a:t>
            </a:r>
            <a:r>
              <a:rPr lang="en-US" sz="2000" dirty="0" err="1" smtClean="0">
                <a:solidFill>
                  <a:srgbClr val="FF0000"/>
                </a:solidFill>
              </a:rPr>
              <a:t>lerning</a:t>
            </a:r>
            <a:r>
              <a:rPr lang="he-IL" sz="2000" dirty="0" smtClean="0">
                <a:solidFill>
                  <a:srgbClr val="FF0000"/>
                </a:solidFill>
              </a:rPr>
              <a:t> </a:t>
            </a:r>
            <a:r>
              <a:rPr lang="he-IL" sz="2000" dirty="0" smtClean="0"/>
              <a:t>– שולח ומקבל </a:t>
            </a:r>
            <a:r>
              <a:rPr lang="en-US" sz="2000" dirty="0" err="1" smtClean="0"/>
              <a:t>bpdu’s</a:t>
            </a:r>
            <a:r>
              <a:rPr lang="he-IL" sz="2000" dirty="0" smtClean="0"/>
              <a:t>, לומד על כתובות </a:t>
            </a:r>
            <a:r>
              <a:rPr lang="en-US" sz="2000" dirty="0" smtClean="0"/>
              <a:t>MAC</a:t>
            </a:r>
            <a:r>
              <a:rPr lang="he-IL" sz="2000" dirty="0" smtClean="0"/>
              <a:t> – 15 שניות</a:t>
            </a:r>
          </a:p>
          <a:p>
            <a:pPr algn="r"/>
            <a:r>
              <a:rPr lang="he-IL" sz="2000" dirty="0" smtClean="0"/>
              <a:t>פעיל – </a:t>
            </a:r>
            <a:r>
              <a:rPr lang="en-US" sz="2000" dirty="0" smtClean="0">
                <a:solidFill>
                  <a:srgbClr val="FF0000"/>
                </a:solidFill>
              </a:rPr>
              <a:t>forwarding</a:t>
            </a:r>
            <a:r>
              <a:rPr lang="he-IL" sz="2000" dirty="0" smtClean="0">
                <a:solidFill>
                  <a:srgbClr val="FF0000"/>
                </a:solidFill>
              </a:rPr>
              <a:t> </a:t>
            </a:r>
            <a:r>
              <a:rPr lang="he-IL" sz="2000" dirty="0" smtClean="0"/>
              <a:t>– שולח ומקבל </a:t>
            </a:r>
            <a:r>
              <a:rPr lang="en-US" sz="2000" dirty="0" err="1" smtClean="0"/>
              <a:t>bpdu’s</a:t>
            </a:r>
            <a:r>
              <a:rPr lang="he-IL" sz="2000" dirty="0" smtClean="0"/>
              <a:t> וגם תעבורה רגילה</a:t>
            </a:r>
          </a:p>
          <a:p>
            <a:pPr algn="r"/>
            <a:r>
              <a:rPr lang="he-IL" sz="2000" dirty="0" smtClean="0"/>
              <a:t>חוסם – </a:t>
            </a:r>
            <a:r>
              <a:rPr lang="en-US" sz="2000" dirty="0" smtClean="0">
                <a:solidFill>
                  <a:srgbClr val="FF0000"/>
                </a:solidFill>
              </a:rPr>
              <a:t>blocking</a:t>
            </a:r>
            <a:r>
              <a:rPr lang="he-IL" sz="2000" dirty="0" smtClean="0">
                <a:solidFill>
                  <a:srgbClr val="FF0000"/>
                </a:solidFill>
              </a:rPr>
              <a:t> </a:t>
            </a:r>
            <a:r>
              <a:rPr lang="he-IL" sz="2000" dirty="0" smtClean="0"/>
              <a:t>– מקשיב ל – </a:t>
            </a:r>
            <a:r>
              <a:rPr lang="en-US" sz="2000" dirty="0" err="1" smtClean="0"/>
              <a:t>bpdu’s</a:t>
            </a:r>
            <a:r>
              <a:rPr lang="he-IL" sz="2000" dirty="0" smtClean="0"/>
              <a:t> בלבד, 20 שניות </a:t>
            </a:r>
            <a:r>
              <a:rPr lang="he-IL" sz="2000" b="1" dirty="0" smtClean="0"/>
              <a:t>לפני</a:t>
            </a:r>
            <a:r>
              <a:rPr lang="he-IL" sz="2000" dirty="0" smtClean="0"/>
              <a:t> שעובר להקשבה.</a:t>
            </a:r>
          </a:p>
          <a:p>
            <a:pPr lvl="1"/>
            <a:r>
              <a:rPr lang="he-IL" sz="1600" dirty="0" smtClean="0"/>
              <a:t>אולי הפורט יחזור לפעילות.</a:t>
            </a:r>
          </a:p>
          <a:p>
            <a:r>
              <a:rPr lang="he-IL" sz="2000" dirty="0" smtClean="0"/>
              <a:t>מנוטרל – </a:t>
            </a:r>
            <a:r>
              <a:rPr lang="en-US" sz="2000" dirty="0" smtClean="0">
                <a:solidFill>
                  <a:srgbClr val="FF0000"/>
                </a:solidFill>
              </a:rPr>
              <a:t>disabled</a:t>
            </a:r>
            <a:r>
              <a:rPr lang="he-IL" sz="2000" dirty="0" smtClean="0">
                <a:solidFill>
                  <a:srgbClr val="FF0000"/>
                </a:solidFill>
              </a:rPr>
              <a:t> </a:t>
            </a:r>
            <a:r>
              <a:rPr lang="he-IL" sz="2000" dirty="0" smtClean="0"/>
              <a:t>– </a:t>
            </a:r>
            <a:r>
              <a:rPr lang="en-US" sz="2000" dirty="0" smtClean="0"/>
              <a:t>STP</a:t>
            </a:r>
            <a:r>
              <a:rPr lang="he-IL" sz="2000" dirty="0" smtClean="0"/>
              <a:t> מנוטרל על הפורט.</a:t>
            </a:r>
          </a:p>
          <a:p>
            <a:r>
              <a:rPr lang="he-IL" sz="2000" dirty="0" smtClean="0"/>
              <a:t>סה"כ עד 50 שניות ללא תעבורה רגילה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73265"/>
            <a:ext cx="4348437" cy="2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9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99811"/>
            <a:ext cx="4348437" cy="2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cs typeface="+mn-cs"/>
              </a:rPr>
              <a:t>STP</a:t>
            </a:r>
            <a:r>
              <a:rPr lang="he-IL" sz="3200" dirty="0" smtClean="0">
                <a:cs typeface="+mn-cs"/>
              </a:rPr>
              <a:t> – בעיית ה – 50 שניות</a:t>
            </a:r>
            <a:endParaRPr lang="he-IL" sz="3200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91330" y="1412776"/>
            <a:ext cx="8229600" cy="3115569"/>
          </a:xfrm>
        </p:spPr>
        <p:txBody>
          <a:bodyPr>
            <a:normAutofit lnSpcReduction="10000"/>
          </a:bodyPr>
          <a:lstStyle/>
          <a:p>
            <a:pPr algn="r"/>
            <a:r>
              <a:rPr lang="he-IL" sz="2000" dirty="0" smtClean="0"/>
              <a:t>50 שניות ללא מצב </a:t>
            </a:r>
            <a:r>
              <a:rPr lang="en-US" sz="2000" dirty="0" smtClean="0"/>
              <a:t>forwarding</a:t>
            </a:r>
            <a:r>
              <a:rPr lang="he-IL" sz="2000" dirty="0" smtClean="0"/>
              <a:t> יוצר בעיות:</a:t>
            </a:r>
          </a:p>
          <a:p>
            <a:pPr lvl="1"/>
            <a:r>
              <a:rPr lang="he-IL" sz="1600" dirty="0" smtClean="0"/>
              <a:t>מחשבים נדלקים מהר יותר ואז לא יכולים לקבל כתובת </a:t>
            </a:r>
            <a:r>
              <a:rPr lang="en-US" sz="1600" dirty="0" smtClean="0"/>
              <a:t>IP</a:t>
            </a:r>
            <a:r>
              <a:rPr lang="he-IL" sz="1600" dirty="0" smtClean="0"/>
              <a:t> משרת ה – </a:t>
            </a:r>
            <a:r>
              <a:rPr lang="en-US" sz="1600" dirty="0" smtClean="0"/>
              <a:t>DHCP</a:t>
            </a:r>
            <a:r>
              <a:rPr lang="he-IL" sz="1600" dirty="0" smtClean="0"/>
              <a:t> כיוון שהפורט לא הפך לפעיל.</a:t>
            </a:r>
          </a:p>
          <a:p>
            <a:pPr lvl="1"/>
            <a:r>
              <a:rPr lang="he-IL" sz="1600" dirty="0" smtClean="0"/>
              <a:t>בלי כתובת </a:t>
            </a:r>
            <a:r>
              <a:rPr lang="en-US" sz="1600" dirty="0" smtClean="0"/>
              <a:t>IP</a:t>
            </a:r>
            <a:r>
              <a:rPr lang="he-IL" sz="1600" dirty="0" smtClean="0"/>
              <a:t> לא ניתן להתחבר למנהל למתחם (</a:t>
            </a:r>
            <a:r>
              <a:rPr lang="en-US" sz="1600" dirty="0" smtClean="0"/>
              <a:t>domain </a:t>
            </a:r>
            <a:r>
              <a:rPr lang="en-US" sz="1600" dirty="0" err="1" smtClean="0"/>
              <a:t>controllrer</a:t>
            </a:r>
            <a:r>
              <a:rPr lang="he-IL" sz="1600" dirty="0" smtClean="0"/>
              <a:t>) ולרשת הארגונית.</a:t>
            </a:r>
          </a:p>
          <a:p>
            <a:r>
              <a:rPr lang="he-IL" sz="2000" dirty="0" smtClean="0"/>
              <a:t>הפתרון לבעיית האתחול המהיר: </a:t>
            </a:r>
            <a:r>
              <a:rPr lang="en-US" sz="2000" dirty="0" err="1" smtClean="0"/>
              <a:t>portfast</a:t>
            </a:r>
            <a:r>
              <a:rPr lang="he-IL" sz="2000" dirty="0" smtClean="0"/>
              <a:t> (רק עבור פורטים שאינם מחוברים למתגים אחרים)</a:t>
            </a:r>
          </a:p>
          <a:p>
            <a:pPr lvl="1"/>
            <a:r>
              <a:rPr lang="he-IL" sz="1600" dirty="0" smtClean="0"/>
              <a:t>הפעלת </a:t>
            </a:r>
            <a:r>
              <a:rPr lang="he-IL" sz="1600" dirty="0" err="1" smtClean="0"/>
              <a:t>פורטפסט</a:t>
            </a:r>
            <a:r>
              <a:rPr lang="he-IL" sz="1600" dirty="0" smtClean="0"/>
              <a:t> באופן גורף על כל ממשקי המתג</a:t>
            </a:r>
            <a:endParaRPr lang="en-US" sz="1600" dirty="0" smtClean="0"/>
          </a:p>
          <a:p>
            <a:pPr algn="l" rtl="0"/>
            <a:r>
              <a:rPr lang="en-US" sz="2000" dirty="0" smtClean="0"/>
              <a:t>SW(</a:t>
            </a:r>
            <a:r>
              <a:rPr lang="en-US" sz="2000" dirty="0" err="1" smtClean="0"/>
              <a:t>config</a:t>
            </a:r>
            <a:r>
              <a:rPr lang="en-US" sz="2000" dirty="0" smtClean="0"/>
              <a:t>)#</a:t>
            </a:r>
            <a:r>
              <a:rPr lang="en-US" sz="2000" b="1" dirty="0" smtClean="0"/>
              <a:t>spanning-tree </a:t>
            </a:r>
            <a:r>
              <a:rPr lang="en-US" sz="2000" b="1" dirty="0" err="1" smtClean="0"/>
              <a:t>portfast</a:t>
            </a:r>
            <a:r>
              <a:rPr lang="en-US" sz="2000" b="1" dirty="0" smtClean="0"/>
              <a:t> default</a:t>
            </a:r>
          </a:p>
          <a:p>
            <a:pPr lvl="1"/>
            <a:r>
              <a:rPr lang="he-IL" sz="1600" dirty="0" smtClean="0"/>
              <a:t>הפעלת </a:t>
            </a:r>
            <a:r>
              <a:rPr lang="he-IL" sz="1600" dirty="0" err="1" smtClean="0"/>
              <a:t>פורטפסט</a:t>
            </a:r>
            <a:r>
              <a:rPr lang="he-IL" sz="1600" dirty="0" smtClean="0"/>
              <a:t> על ממשק בודד</a:t>
            </a:r>
            <a:endParaRPr lang="en-US" sz="1600" dirty="0"/>
          </a:p>
          <a:p>
            <a:pPr algn="l" rtl="0"/>
            <a:r>
              <a:rPr lang="en-US" sz="2000" dirty="0" smtClean="0"/>
              <a:t>SW(</a:t>
            </a:r>
            <a:r>
              <a:rPr lang="en-US" sz="2000" dirty="0" err="1" smtClean="0"/>
              <a:t>config</a:t>
            </a:r>
            <a:r>
              <a:rPr lang="en-US" sz="2000" dirty="0" smtClean="0"/>
              <a:t>-if)#</a:t>
            </a:r>
            <a:r>
              <a:rPr lang="en-US" sz="2000" b="1" dirty="0" smtClean="0"/>
              <a:t>spanning-tree </a:t>
            </a:r>
            <a:r>
              <a:rPr lang="en-US" sz="2000" b="1" dirty="0" err="1" smtClean="0"/>
              <a:t>portfast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0251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78821"/>
            <a:ext cx="4348437" cy="2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cs typeface="+mn-cs"/>
              </a:rPr>
              <a:t>STP</a:t>
            </a:r>
            <a:r>
              <a:rPr lang="he-IL" sz="3200" dirty="0" smtClean="0">
                <a:cs typeface="+mn-cs"/>
              </a:rPr>
              <a:t> – בעיית ה – 50 שניות</a:t>
            </a:r>
            <a:endParaRPr lang="he-IL" sz="3200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91330" y="1412776"/>
            <a:ext cx="8229600" cy="3115569"/>
          </a:xfrm>
        </p:spPr>
        <p:txBody>
          <a:bodyPr>
            <a:normAutofit/>
          </a:bodyPr>
          <a:lstStyle/>
          <a:p>
            <a:pPr algn="r"/>
            <a:r>
              <a:rPr lang="he-IL" sz="2000" dirty="0" smtClean="0"/>
              <a:t>50 שניות ללא מצב </a:t>
            </a:r>
            <a:r>
              <a:rPr lang="en-US" sz="2000" dirty="0" smtClean="0"/>
              <a:t>forwarding</a:t>
            </a:r>
            <a:r>
              <a:rPr lang="he-IL" sz="2000" dirty="0" smtClean="0"/>
              <a:t> הוא מצב בלתי נסבל עבור רשתות מודרניות:</a:t>
            </a:r>
          </a:p>
          <a:p>
            <a:pPr lvl="1"/>
            <a:r>
              <a:rPr lang="he-IL" sz="1600" dirty="0" smtClean="0"/>
              <a:t>עיקר הנזק הוא לתשתיות הטלפוניה המבוססות רשת </a:t>
            </a:r>
            <a:r>
              <a:rPr lang="en-US" sz="1600" dirty="0" smtClean="0"/>
              <a:t>VoIP</a:t>
            </a:r>
            <a:r>
              <a:rPr lang="he-IL" sz="1600" dirty="0" smtClean="0"/>
              <a:t>.</a:t>
            </a:r>
          </a:p>
          <a:p>
            <a:r>
              <a:rPr lang="he-IL" sz="2000" dirty="0" smtClean="0"/>
              <a:t>הפתרון לבעיית ה – 50 שניות: </a:t>
            </a:r>
            <a:r>
              <a:rPr lang="en-US" sz="2000" b="1" dirty="0" smtClean="0">
                <a:solidFill>
                  <a:srgbClr val="FF0000"/>
                </a:solidFill>
              </a:rPr>
              <a:t>RPV-STP</a:t>
            </a:r>
            <a:endParaRPr lang="he-IL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sz="1600" dirty="0" smtClean="0"/>
              <a:t>STP</a:t>
            </a:r>
            <a:r>
              <a:rPr lang="he-IL" sz="1600" dirty="0" smtClean="0"/>
              <a:t> מהיר המאפשר התכנסות מהירה של הרשת במקרה של כשל במתג או כבל.</a:t>
            </a:r>
          </a:p>
          <a:p>
            <a:pPr lvl="1"/>
            <a:r>
              <a:rPr lang="en-US" sz="1600" dirty="0" smtClean="0"/>
              <a:t>802.1w</a:t>
            </a:r>
            <a:endParaRPr lang="he-IL" sz="1600" dirty="0" smtClean="0"/>
          </a:p>
          <a:p>
            <a:pPr lvl="1"/>
            <a:r>
              <a:rPr lang="he-IL" sz="1600" dirty="0" smtClean="0"/>
              <a:t>זוכר את הפורטים החסומים כנתיב חלופי במקרה של כשל. מתגובה מהירה לכשל.</a:t>
            </a:r>
          </a:p>
          <a:p>
            <a:pPr lvl="1"/>
            <a:r>
              <a:rPr lang="he-IL" sz="1600" dirty="0" smtClean="0"/>
              <a:t>מצג פורט חדש: </a:t>
            </a:r>
            <a:r>
              <a:rPr lang="en-US" sz="1600" dirty="0" smtClean="0"/>
              <a:t>ALT (alternate port)</a:t>
            </a:r>
            <a:r>
              <a:rPr lang="he-IL" sz="1600" dirty="0" smtClean="0"/>
              <a:t> – פורט חליפי</a:t>
            </a:r>
            <a:endParaRPr lang="en-US" sz="1600" dirty="0" smtClean="0"/>
          </a:p>
          <a:p>
            <a:pPr marL="342900" lvl="1" indent="-342900" algn="l" rtl="0">
              <a:buFont typeface="Arial" panose="020B0604020202020204" pitchFamily="34" charset="0"/>
              <a:buChar char="•"/>
            </a:pPr>
            <a:r>
              <a:rPr lang="en-US" sz="2400" dirty="0" smtClean="0"/>
              <a:t>SW1(</a:t>
            </a:r>
            <a:r>
              <a:rPr lang="en-US" sz="2400" dirty="0" err="1" smtClean="0"/>
              <a:t>config</a:t>
            </a:r>
            <a:r>
              <a:rPr lang="en-US" sz="2400" dirty="0" smtClean="0"/>
              <a:t>)#</a:t>
            </a:r>
            <a:r>
              <a:rPr lang="en-US" sz="2400" b="1" dirty="0" smtClean="0"/>
              <a:t>spanning-tree mode rapid-</a:t>
            </a:r>
            <a:r>
              <a:rPr lang="en-US" sz="2400" b="1" dirty="0" err="1" smtClean="0"/>
              <a:t>pvst</a:t>
            </a:r>
            <a:endParaRPr lang="en-US" sz="2400" b="1" dirty="0" smtClean="0"/>
          </a:p>
          <a:p>
            <a:pPr marL="342900" lvl="1" indent="-342900" algn="l" rtl="0">
              <a:buFont typeface="Arial" panose="020B0604020202020204" pitchFamily="34" charset="0"/>
              <a:buChar char="•"/>
            </a:pPr>
            <a:r>
              <a:rPr lang="en-US" sz="2400" dirty="0" smtClean="0"/>
              <a:t>Use with </a:t>
            </a:r>
            <a:r>
              <a:rPr lang="en-US" sz="2400" dirty="0" err="1" smtClean="0"/>
              <a:t>portfast</a:t>
            </a:r>
            <a:endParaRPr lang="en-US" sz="2400" dirty="0" smtClean="0"/>
          </a:p>
          <a:p>
            <a:pPr algn="l" rtl="0"/>
            <a:endParaRPr lang="he-IL" sz="2000" dirty="0" smtClean="0"/>
          </a:p>
        </p:txBody>
      </p:sp>
    </p:spTree>
    <p:extLst>
      <p:ext uri="{BB962C8B-B14F-4D97-AF65-F5344CB8AC3E}">
        <p14:creationId xmlns:p14="http://schemas.microsoft.com/office/powerpoint/2010/main" val="33867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STP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763688" y="3212976"/>
            <a:ext cx="5400600" cy="1752600"/>
          </a:xfrm>
        </p:spPr>
        <p:txBody>
          <a:bodyPr/>
          <a:lstStyle/>
          <a:p>
            <a:r>
              <a:rPr lang="en-US" dirty="0" smtClean="0"/>
              <a:t>Spanning tree protocol</a:t>
            </a:r>
            <a:endParaRPr lang="he-IL" dirty="0" smtClean="0"/>
          </a:p>
          <a:p>
            <a:r>
              <a:rPr lang="he-IL" dirty="0" smtClean="0"/>
              <a:t>פרוטוקול עץ היקפי?</a:t>
            </a:r>
            <a:endParaRPr lang="he-IL" dirty="0"/>
          </a:p>
        </p:txBody>
      </p:sp>
      <p:sp>
        <p:nvSpPr>
          <p:cNvPr id="4" name="AutoShape 2" descr="data:image/jpeg;base64,/9j/4AAQSkZJRgABAQAAAQABAAD/2wCEAAkGBxQSEhUUExQWFhUXFhoYGRgYGBwYHBoaGRwYHRkbGxkYICggGh0lHRoaJDEhJio3MC8uGR81ODMtNygtLisBCgoKDg0OGxAQGzQmICQ0NDI0LCwsLCwvMDQtLCwsLDQsLCwsLCwsLy8sLCwsLCwsLCwsLCwsLCwsLCwsLCwsLP/AABEIAQgAvwMBEQACEQEDEQH/xAAcAAEAAgMBAQEAAAAAAAAAAAAABQYDBAcCAQj/xAA9EAACAQMDAgUDAgQFAwIHAAABAhEAAyEEEjEFQQYTIlFhMnGBQpEUUqGxByPB0fAVYnIW8TODkqKy0uH/xAAaAQEAAgMBAAAAAAAAAAAAAAAAAwQBAgUG/8QAMxEAAgIBAwIDBwQCAwEBAQAAAAECAxEEITESQQUTUSJhcYGRofAyscHRFOEjQvFSFQb/2gAMAwEAAhEDEQA/AO40AoBQCgFAKAUAoBQCgPhbNauSTSfcHxjEfesTl04Mo+zW2UYPtZAoBQCgFAKAUAoBQCgFAKAUAoBQCgFAKAUAoD4aw+NgYyZkcEZ/2NQt+YnHhr8XyNuCP6z1RbduQyh5UAE5yyjjvzUNuoi4Yzhm8IPPuNq1qlJ3SIjEGfv9+BWI3wc3OT2xtjfnnHrwYcGtjOD3OPYf871ZT/7S2/P3NPcjJUpgUAoBQCgFAKAUAoBQCgFAKAUAoBQCgFAfCaw2lyDGxX3g/BqKTh/9YfxM7kf1PVkKACAxIUH2nk/gZ/FU9RZLpw8Z9fiS1xTZV7t5fNGnIBcvO7uwUM8t8+kfvXLqS8xxxuu/qXZJ9HV2Nzp2sa6WuopAEemPqGd0+5gYj7VtVKbk5KOPd6mtkYpJNll0eoV52kMRhvUPSY4gcV2apqe8d36t8fDkoyWNmbYnvVpZ7mh9rIFAKAUAoBQCgFAKAUAoBQCgFAKAUAoAaA8Ek8D96ibk1svr+f0ZKv4h0ttIu7MzB2eliWwCSvOffsTXK1G0upL+yzU+zMHQtbdW3dOpI22iIO2GGJaY7QR2nNaQvslXiS47dyS2uCkujua3Ub1zz28zc9lhFoCQoJURO36pMjPxUd8p8uOVjYzWo42eH3Ld03ShLarPAAxgSPgV1dPT7C6m8/HH7FScsyeDbVY9/wB6tRio/wDppk9VsYFAKAUAoBQCgFAKAUAoBQCgFAKAUAoBQHhgT8CopKU9uF+5ng0tSEypyCCYPcD6v2kVVshGba5+nzN4toqOu14sWU9BYM24jdB9c7V9XJAAEfFUI0OyHsvnff07FidyhLLXuMXS+oBnCIJNs7AMkorAkQIyVgpwYAHzUs68TjF/L+cf+cfMi87rjmPzL7px6ROCAAc/64munWk1vyiFmapjAoBQCgFAKAUAoBQCgFAKAUAoBQCgFAKAUB5YVrJN7AgfFXT2dQyEgjH/AMRlVe0lZC8EycnsAZxDfU5x6Yr/AEFs8lA19s6hN1u7KreDoGESQxbdH6Sc4J47VZlorIcrsV/MTlyTVnSpburqC4Te4LMYVV4YqQfqnhQMyR7CKWFOa9xNCLjuu50DTX1uKHQyrCQfcVbws5NsmWsgUAoBQCgFAKAUAoBQCgFAKAUAoBQCgFAKAx6hoRjjAJzgcd47ViXAKF1vqrPabTupNpvTOZ2t9OCJlSAQxzAyDyakXbW0uUvz7ev2I5zW6wUXQ9SIMW0a4QeFIE54JPfBxXobPEKpV57+hThRN5lFZS9xZylxbKfxF3ddZtyKCUCf5bKAYyyxMg8kzXmpahKbSR19LCcI9Tf+ia8N6t7t22ispW2hldwdgNwksQQZJAJ/GKyvMldnt+e80mnnqxs/dgvVXyMUAoBQCgFAKAUAoBQCgFAKAUAoBQCgFAKA8XbgUFmICgSSTAAHJJPAoDl3VfES3Ld9Utw43opXKeraxK8CSkNIHBHNUlKfU00dPSaerzoeZx7/AOvic2sdTYXgQ20Wx5gA90g/tjipVvsdu+uHtQgkk9yV6Zrrt7/NuAsZgbm3LM4BLEhM94jiRWkKYpbFHU0KEYuKa33967/mxL9D609u+ttLbFk1G9tiGYBKsNx/SQSIIzIrWuLjIsayGmWl6s5eNl/r1Xc7dafcAYIkAweRPY/NXTy57oBQCgFAKAUAoBQCgFAKAUAoBQCgFAKAx6lSUYKYaDBEYPbnFYksrCBR+t9Uutau274s7VA/QSWcn0qAxgnEkwRAPIqp129Ti2tu+PxfuaSlhZKd0/oVzU2twYBUG5FedzNtcCWMkg/f9M0z07epahZKPTYt5J9Xu44Ibp3h+0TdW4dzEi0CIjcUQkqPuzfgVBfOxNdBd1dlk1VJvdrLx8SE6ZauvZCIdoJ3Fjn6AREDOTzVtNYHi2ulGP8Ajrnu/d2Lt4V6W5Jf1mW3Fz+qBBzPPfPNVr3GScWzk1uyyzzGsfDZFt0PiJNLeFslVtEb2IElnKjIJaFGBP8A71pp9TKMPaTaXw/sl1HTCaXGS69P1q3rYuJ9Lcf8FdGuanHqRobNbgUAoBQCgFAKAUAoBQCgFAKAUAoBQAmgOSeMfF+3UoEur3hTYAKEyAD5m6WIiYjG2QIqKci1ptBZqd1JJdm13InpfiM6VH/y12m4pdgo4ZCPSJGZVhPABjE5hnHrRWldJURbfDax6fjN3pKl9ReCj0rc87PYG0VBEznP+9Ysl0tfH+DuaiGaaJLvHH3MHg7rqaTSKhA3NcJUE/zAewJOccdxUF9cpSxEx4pKuq1Ob5LHohev2gE2W7YBUKBl4kwFdQBI9/8Au5iarqt9SUn+fXcoRshj2FsV7pRY3LVt/QTcXcu0OVYE7QrCATJljvzu7mupXCKikiTW6GU/+WpPpS3z+69x2Dp+gt2F2WlCr7D++e9SxhGP6Uc42a2AoBQCgFAKAUAoBQCgFAKAUAoBQGPUOQrEZIBIwT/QZrWTaTaBRf8A1LcuPeDYVbW4KO5AJgfHB9zu5gCOUrrNRDEtk325JNM07cHGetdabU3RevAfUpMCB6QAB94Aq7FYSPTqVVeKk+N8E300HU7UaUS6DbJQAj2XcCZENBnvFbdso5d/hTjGbhupb/D3lu03SRpN7eaTcdHXYeCsHb84CTP/AJDtNUvO65Ywbwuk6oUPhYwyi6tNl1HgbQox7fI/52q6Rf8A9NW/Prl2ax9y46TqN3T6d2skNFtisZDQLm19jZDGF9xCn80rJ1ufTLb3+vBUhTGFirSxvh5Kz4Pt3NRfQBgGe5JYjCmd0jNXYI9Vdc6tPJy3WMfwfoe1dVhKkETGDORyMVOpKXDPFnusgUAoBQCgFAKAUAoBQCgFAKAUAoAaA594m1zLfuWrFpVuhfUUImDJQhgDEgZXapED1Ec5jppSXVFYHlye6OX9RtG9eFp4wrcABQWwSAOOBmq8otPpfJ3vBaEqrJ2+80+hdQNpkLAbVdSf7/1qPO2TuJtxdX3+JPeN+sKqqLRk3Ms3eIPp7CFB5ieM1pTXFcHkvFKLdP0Sbxv+3cJobjp5jAwkqw27gAbe9TMHBmJqQi8S8Rlqsx6V0p7Pvx/JJ2tRfYKoAUlVO4kt9JZWlmEHhsDEkgcYhuhDHtLOSncpKaUH2T/v8ZsaXR6dVeNpQxm0ArCfUGG6d3EdhnvVuvTrUUPPblP3GZ6q1R8uU24/EvH+HuuNy1cG07UeFf8AS/MlcCOMiTz2pTGMY9MVsjFc+otlSkgoBQCgFAKAUAoBQCgFAKAUAoBQFU/xIt3P4Q3LTlWtsCNu4NJIHpKGeJkcQTWsuCK7PTscpu9Vvi5c1BJc3EV3IA7W19WOBs2k+xP4q7p9dCNfRNbokp1iUMTWSES4Xa4w9Ju2jB+8T+YrnTn1TlI9DrbnHw3rX/aK+7Nb+Eur6QN+e+AJ5j74rXY87pfE9TVY5J9WeU9+DY6bp28wNcUelYCnIgnM/FYbRprNdbq5pz4XCR1XTdVs2tKCmTsdBbUbQSZ3NtJmIVjk5g1p0e2p54XAVsY14RzjX6xlthreW3bWZQzIUJUoAzEgEbGhQJHfmBNBpSTazgWTlKiEl29nb6/n0Pl7rjlD/ltPBJxBPODXSnroKvy6018SjOOJZfJb/CVnzUGzVOr7QzBGhtoBXJjcIkxDAAkGK41l7qWcF7S1xsX6tzoZ8S2re1G37gucT8DPck/2J++r8RpXJYlBxeCcRpAPuJq8nlZND1WQKAUAoBQCgFAKAUAoBQCgIfr/AFn+H2qAdzzBiQP9J+J9+wJEF05x2ijDklyUTqviO9emXKIdslARMElXCuxAHpBmeIPBqurLZNZ2/PzuQSm2aPifq1r+HK6dV3HYQSihRIWIEdxubI/SPipYxabec5+xtJqxRhBbspupueT5bMu4TtYHghhB/bn8Ckk+lpbHttfpVPSqleiX0Ju41q0BcQ8BWAY9x6+exkKD27e9c6MtX1qMsYz2R4/T2KmWI7N7P19GjLedFvXADg2lQBVYMjFiSm9DBIJHqBBHp71du2w/Q3U6q+qKfr2ITqepEi2rBXQ7hBbbMHaCSSTAJyeZyKli87k+h8MsvkrZJdPx5NC71vUFdrkGCSJErjBZDwTxxitmzvy09VmMxWYv9jJ01WuypUkNMuTMZkc4A+BE96dW25LqNHVdTKMlz3757HRujaPS6AMQ7XLhEEx23ZACkgAECZ9vYiubfZ5nsxR5nS6Ty3nuWHw7029cu+dcQKvbcPqzn0HIAzB7bRG4NU+n0mJdckR2z6pbcFyrpEYoBQCgFAKAUAoBQCgFAKAUBSv8SuujTixbayLtu8zbwW2mE2mFJ9O4zwfbkHI1k8FvTaN6lSw+Ct9eCX1d7N4NvjbbZGUglgNrEiAVQck9gOAJ2emscetLY5dyxJwzuVe7onG0T6mUCdu7b6Wkz227SM8QaqvKWxpW51SU4vD/AGIXqFp9oSWKMQRvJOcyRPAJH96irslOGZHofAbLrbpxlJtYzvvuZdQzsFABJgDE9smI75qWJzvEqvK8RaS7p+7fcvWq6S7eoNtXcBIwShkkgRycQIyf2qpZKEZNPdmJaec5yfCyUnxPYt29TcIQsjNiQQJAWR8jPHzU9c217S3PS+HuDr6H27Gn1C0bloEn1iGwYhWIULHsRJj4HvU/Ym13UodUeY7v+vpubfhqwWUn9O1iZ7BBL/fsI+RWmM8kl+orq0spz7dvf2Ji87PbLlgCCrqOARBy2QJOCC08D3Bqq4uEkoLY8noNZN3Zm+Sw+G/GGoVUVRvQFjtCjdE8HeyiDMqAQRIwRgX68qOGbeJXVy1DdPH89zqPTtV5tpLm0rvUNtJBIn3KkipSsnlZNmhkUAoBQCgFAKAUAoBQCgNfqN5ktXHRdzqjMq+7AEgfk0ZtFJySZ+e+reJL/UFBv3SWVgygKFRJ5ACjd+SScdqg6upZPQ4o0Eetyw38/sTHQtbbCndcQDuCxAkdzGfevTTshKtSjweISl1t+peum9WsX7CXPMBQqyEEEb8wIVvVzAH3rzE4t3dcX7PodKFkXXucz8SadfL3W5LMZnfIA4GCoKmB34g1ArYuzpRWds4Rag8J8493HvMui6Mw0y6l3gsVRJEzLbS2RAEgQfaTiK2c8TUUX6FPU2q655ey+OCa691A3yunmCVPmEdiFA75AJ3YyePeBWwq+q1+pnW2Jy8qt/nyKLr9Dd0zbXO9fqWZMMJzE85PeKt12KyOUVNPq7dHPqhz7zU0+4uoYmWIZic45nHwP2rL5PTabWyu0cptb75fqdI/w+0KKLu5ZIIuJ5m2J9SuQOZ2mD2z8Vpb19PsclPxKKVsIT/+V9dzF4puecrHTqEVoZwpEtIbYFMy67UHpXAJiJqVnI1emcI5T+K3zx3/AKNHpHmWbyrBY3AsQJkFFdzn+UMP3qC+EpR9l7lWpuMsHY/Dmqa5ZDMQTJXHbaSPYdoPHtkzVmiTlDLLiJSpjIoBQCgFAKAUAoBQCgFAQfinra6a2QWZGYQr7ZAPxIKkjmDz/Wq19zrXsptmsmkt2cR12kR7hW0fWztcJgKpwWJXACiAxxjEiOKiqlOX6lg0ttu1XTXnOONv5I3/AKGUuvbuA7wSDkET2G5ZDf74Nb2Skl7JWspnW1Gaxkk3utbMODGQVAgbVW3AAHABSD75rRS8yGzNG3F7kpoOgXtSwe/uS0VDQoMlfV/U7Pn6we9V5zroWI8lqrTTteZbIlPF3VSqC1YIyUtqF7biQIj7Ee3EZBrGnrcpdTLuqtVUOmHJXdNobtq8jXPSrs4TdywQwGI5g+557TFdevSx1Fc49+xW0VeerPJt+KL1s27VsQ1wuciZJM/P2H4qS3SqmpG+pp9hLu3sVY2Cj7mHJH7T7f8AjIqljc73iKjotHXSu7X23ZJdQ6iUJaSC1tVUf/MXcMcDbP4mtjmeOvqthbHiUf53Ml7XFxdYligS0YXamVZFnGR9l5iTEVg58rlbVY5c+z6/D8yWnW9bS9btWbfmreDWwX3BthCmZ/nEiGmOO/BVUyc2475+xjq81KEVuu5fej+IB6bTqAQqD04HGcHMCAB3PtisTu8qahKOPz89/uJ+lpblkRpAPv7iP6HIqwnlZMH2sgUAoBQCgFAKAUAoBQHPvFuq1K6ry7Zt3LbSQtw7gjbBP6fQRggTPqMQCYq23xg8SYdFslmK295Vdf0y+Wl9jMLUgIMWlVlACE/HJPIEZJkV3crapNdiaNUqqptvd4Sx+fsbWnvW7Sf5wRSqkgkLgZZ8Ru+okwOY7TFU42WywsPC/N++DNbVzUXjq7PuYk65p7IteUvnM+4yE9QUlwCZjbiPk+r7ix5Fkts4L1Ph89/Z3RE9d8UX713ykUIinJw2PdSYgR74zW9WlS/Uc23UzdnlUrfj3lq8Ja1BacXX2uSrK11lJIkBIgDaslYBPLGKnthJxxE18uVE3G7n4p/sQH+IeqW7de7aVbgQJbdwX3KcsMFtmwg4IGTPxU8Jyg009ynbZ7fVDsUrpbN5ge4xJzHxFZtunPeTyXPDH52trU3nfv7tySvDzbyrIG4gfaYj+pqCUsRci547rKtVOCqllLK+Zg6yro6K+d6K4BH07xgfjitoTUllFudcdXoEksNcfFf2e+i3/TcgMCtvcIEjDqQWxgCP3jmss87p0nXZ8M/c2+j602n3kTzxkiYzHef9av6GcN4yeMkuhsjFtSfJYtN4wtjV2blwNFsYAbaewJg8iJG3vJGKzq3Wkknl57HWq0a1K9mWMfd+h1ro3W7OrUtYcOFMEwR/ftz+1Vk0ypdp7KWlNYySNZIRQCgFAKAUAoBQGl1TqtrTruuttH/O/FRWXRr5z8k2G0uSoa7/ABAg+hRs5DfUSMfpkQZ/pmZwab1dsniEPr+Y+/yInbFFB6v42a5ca4FkttmDCmFiIInaGkjPt7TWJUea+qe3uNo+IOEelLJE3uovdS4xJDFV2up+jc43CeYOZ/1qauuNaxExLUWW0zbfp6/t/Zo2+mHyrmDMHc/1wFG9ZO7hlB9Uxg81I9+TPhs3HUReM52+GTI/UfKsqpADRKMMnPYzkZAxMVnOx7eWa/1c+7+TDrNRJTdG5gXZbcgEz6RPYAD/AJ2xlclSnw+NNzsfMvt8Cf6bfZx5YA3OeBnJPpJJ4g5k94qTlGNfGp0Sg8Zxsaw0L23si4jIbiKpDLnaAApAPxAJ9wfaoJvCyePo03XyiX0fhubttQSnqgnZiMyRn9UfIzH3wppx6g6HCeFsanibpK2L1pbUlXTfbDfUu8k8cluw9oE1tCSnFS9SO6ron0ojOsWrlxbb3CWYieIIywHbAwccf0FaV1KGccHofBa75Lqf6c4/s07N9gSFgBtyntIYf07Gfj2qRtHnvM8uVkcc5Xw3LV4a8Pi/b8zeqkKbMqGYMXB9RBjI9xg4GIk6zsUMZ7imhzTaIDreiQb1GLikBVLbmAHdjwGPcA+ndFbvguaHU+TdHc6H/gzoNRaF3zbTIkCGJWC08QDOB8VmlprKex2PE9TC2MYrlHT6nOOKAUAoBQCgFAKA1dZ061dINy2rkBlBImAwho9iR3Gaw0mYaT5Kd4p6HotLa3vbZ9zbETcR6m3ky3IBHPwiipKNL50+lEFqhCPUzmPWRbuXDtRU4227a7VBIAJ9ROIAzx8CTWmppVM3HJUUlJcYNGwm21cBViGVCCJiFYbsRB5E5xIxVZtFmE4LTyg+W127fHsW3w/qrf8A0+/b3tZuOtx5J3kqQAGEAQoY/T8NFZ37Ml0l0K/aa43KF1O3t9EyQFAeYBUkQQPYnuc/bNZR05eMWX2YSwsPHyRo2X3w2RyCJ9uIiKw1jgu+G62Wp6vOe6x7kXbwl01XdWbyytsG425dwVQCNzLjdJMAHkmpIxb2LniHk16dvCyyS1evt+baS2hVFX1F2mQpBLHsrT2UR24421mkdSjnuea01/mt47Gp1hru65eBS1ds+kJ+rfghyPfYQR8QcQRVauHRHBnVaW5rzljjOzzhepGdW635jnefNKsyq3fyzyPkcEHtJ98bS4L/AIDRVdOVlqzjgw6jqCt6gsCFwTJ+43Hnv+a1jsulHe1Gqp0NanJbN42/rvj8yYtJqba223CWOBIGJGfvz3HvVa2mydqa4PATnHMmvUtXg29qlDNZRShAm/dJG8oe0mdgEgADE+8gT2zhFZmTaeNrfsLnubl6xpbDNd1Jt3Lskwg2btx5KqfW2T2g5nmqrvstyq4/Nlr/AB6qmpWtZ9Cb8M+L7YuPKsEYjcwEqoCnbAXJkgzjgfgS0ShpYdNj5+LLOri4qEu0lknLniVbtxVRlRAZ3XCVDntECIB7SJ+O+j1crrEq1herys/bj44yVcotNdUCgFAKAUAoBQCgKN496pp3LaS9uVvQ9t0G8i4ZgFZHYgc5DHjk706l02dSILnF+xI5rd0BNxFtkXmf0yqx6WhSQCScZn2io9TdG2bmlgqqCWFHckV6d5BUXRtKyBAMsxA3QQ3rUzGAeBmuXf1yWFw/hj9ixGHRyQPU1ZfMuzO4bCBwC4OJiMAKY9vzUunTjFRxsQ2Jr2n3IjSoHgMYBdUn2AO4n94/c1NY3GLaL/hdTcpWtZUU/uS2p09pwotfXuJmDwOT9pMfiqdDv8x9fGC54OorVOvHKaa/skdL4fvNua0jhB6mIn1YDBVXG+WBx8ia6EJdE0ylr9J5OolCG8V+z7GBbdz+IVEkOit9JDRMDBBIYgE/tVzxTV12xjKL4NNBFQciQ6bcv/5i3TuQyymAYDEW25A27tzDtw0Vx55klZBkl0rHOUnsn2Tz+5WvEfRxaebdzPIBERgHBmRz+a309zmvaRVhdPTy6q3gh9L5lxuWc8Y9zwKsvCGp1dupadjydJ8N+E7VpBe1G26xUMq8ooYEiQfqP3x9+3N1Gr36YfUsafSRUeuz6GPqHX7+ofytMwS2FKllUT2lbcTgQRPf2BgjeqtRXXY936mLdU37FSxgiOodCNs+qZJG5su0H2GST7ACrNc4yWY8FaNblalN8vktXhjpdlPM864EUKpCmFdvg22GQRMwcEn8YnRCclKT4OlqpRjJVriK+vqXLwz1PTeZ5OmRwGklmOMcASSSc8cwM1vp3VlqsrKSeyLVVo3FAKAUAoDxeubVLQTHYCT+3esSeFkGLTa1LgJVhAJHI/H7jP5rWuyM1lAq/iLxJctC75bqNm0iQGEeknjkFQ35b7VV/wAp+f5bRNRS7pqEeWczueKH1Tbr9w7GDrJ4Hfb6Rxu2jHY84qw9zq6vQVupxrXtZX5kkeidQTTXl3b3DAKTgRvYoCo5kkHvwpOainXldJw76HorlCTy8J7e80/FviUufMs+jbbARGVWlSvIMSpD+krwdvPajhFpR7EULFZfHPDIYdVsDTtaZdzMF9QmRHee5+/eo8S6j22sooso6ZNKKXGPdz7se4+WtNbRQbhwo4+T/ckwPx9zUyKWlhXoPD422d98erfB6/6bds2xqbiBBdYIg7gH1iB7EAxWvWs4RzfBIznq5XzXOX9WdA8PWblq2Q1gwGRl3PBYkFWJUAhQAeJzB4qtZZU5Rbf6WNZOy2+ySSw/f6Fb6b0C554PlizyC6SyrgiIJke31Z3YyBSy+pweXk5NWmszjGDaXoK6gXNzMpN0ReZYDBCwhJaBLyRiYAE5pO6NSjFLOx0Xp5f43l9a3eXjfjjt/J9XwRprbr5uoLSJ24BMEAx8Ccj27jmtXqZJbRKK0EOrEpG3p+nabSydq7iJ2zuJg5GfiOYBkke1aYut3fBIq6aXv/ZXuv8AXLmouMsbLEKAIgtGRIB+mSSPiKnhp4pLPJTv1Lm2lwafR9cd7LuYBCDtBx2Pbkx/f978fDlqKJSj+pcFdW9CWTe6xrPMKlickiJnBMiB25/pVi3QLTaaKfP5n4h39csrsZNHZTY90XTttwHXJba59O1gCASxMlvdicHPNlCMmuo68o2azosSWXlem/P8nSfAtzThVCIy3WQEls7o+ra33yR+fmpaZRa2WDa3RToWZIt9TkAoBQCgFAeLtsMCDwfkj+oyKw0msMFS1/hq5cc/ylgDuCkQOT6iSee5Jx2GDRekfmdSD3KJ4t1iaUOim3dYMyeWo2qCVhyTywUkKPlD+JoQUe+WX9BpZSmrFsl6HPtFYYXF3n0icHICnLR+SayuT0FcG3uSLh9qMGKp6ypYxO3mD3IJIkfHejPLeN1qOoXT6b/x9iO1QY+3E5PuZ/596HFNrovhm/eBcbhaB+qOSYELPeDzWtlsYLcvwnqL49GW0XttZp+necLw3MHVrZYAsVb6SBiCCGJjiO0iq0+u1Ly+GdvWaqMq4Of/AFWPmRus8XrfvWnNrdbtOzKnG5iIRyv/AG+ox7kZraGn6ItN8nP/AP0eiLcF7vkbnWvF1/ywUQrkGSYBwREAnBBB55H5qKqutvpznBXv1ja9lYIDVeM9WyKGRQAGXdLEN9Ikr9Jgg449URgVY/xoNpmq1Vyr6sbeuDWt9fv7FC3GRLQTiJJDCOBk8nPzUvQuWWqZS12oUY5jFL1z+ZN+zp7w3XBeO4giWczt78nBhR+QPitnEzd4TqK3KcXxx6tF78NdEtPYttcQMbpPptvuQDO47x7wCcnIiq87emcYJZbKlNCnDqZVuuWwNXcsosbrkAlYXaOPVBJVVjAWMcmKnwV/Kc7OiJXtXpX3C5ahT5YZzMrtIld3zGP2qWjVSofsvnsNRppVTcJbr1XD96Zolbr3BvJJEAEcCTyK3v1M7t5srbcInehall8wIcsuEzuYjssZ3RJgZJAAyRVK2pWYT7M6Whh1wlvxgtH+Gt68+psm+wRALxtKxyxEKwHvBYzMcVLVFJna1espdPlRacnjLXuOg6jxbplurZFwNcZgoCxE5BkkwIgT/wCQiam6kcXzI5wTtbG4oBQCgFAVD/E7q76bSBlJG+4qMRztIYn+37TUdrfTsdPwqmuy7/k3SWf2OI9b1zPe8wgbWHpAEKfcADgCB/SoYZR3rFGvEI8Fg6d4Z/iLdlt23zPWQeFRj6VBA5PPvE/eoJ6jpljBUnrOnqilx3LNf6WLtuLiW3sohNtU9DIVUCEOcNtzP3maLWxezRwLtNObbk85+pG9J8K2w/maplmRCdo4HyZbAHOBkzUctTnaCIa9Cl7U/oaPX/GQts1rTW8/9y7Ahnkjkk4xPYfzEVItOppObyaS1fltqCwU65vuNbk7nZ2BJ7loP94qwljCRvpanqKLm+2H89/4N3UdOewbNwr+pYn3gMVPf2rVtSzF/A20WmdmntXdJSXyNnxB1jepAmOR84G39iTP4qtptKqW2V9LGOovjXLh/wBGHQaPdYLlm5IOBBn3Uf3q5nbJ7KnQ1OHk9vQ0L+nIssVH0OJnkhuGicRMftRboqVeH1aJylB78bkh4evKgl2JnkBSRifn7n8VtFF2c0opv6lg0viu9aR1t3IXbKqy/rLgkQRIG2Rtxxitc4PG6+6Kvmqf0/mSM0tjb5txbXpVRsDlfSzgsSFYEtChoI7EH4rEl1LBnSt00ztTw3stn89+DJrtcxVht9Pq2kBU2kGYjaeJIIEHHPYQVU9DyVbLm1gj9DpLlyRx6VImchmCyPfJqwV1FszW3FknzBJZMqBmG7/9pA+/IkHihLVb5ec91gv38VZu2fLDMLvklBbwLu/arXEFyI3MGAYxyT3qGMLFa3n2cce8tddcqunHtfmxveENLpNJYGqZvLcAqybgSD/IRAJacR2qddMfabNa4qMck4njS0zQikrJG4kCYE47c4kkcHmq0/Ea4vD/AD895Otyw6K6WRWbbJE+mSPwTz96u1ScoJvv6cAz1uBQCgKp/iES1jy2tA2iQXuMR6NuYVQdxaAc8D5kiorrFCOWWNK7fOj5TwzjLdJ8y7aDbojCwSDBJbIAlo3cdxWmTs66+UNXCpcJZb+pOXLWo0mwOVFnzGgsQVW2CVCAKCSxGSADwAYzUUq4Wb/c87PU3Qm3LhvO/wCZMfVvFaN6bdouhkDeduTO4gLnPPOKh/w455MvxRr9MSP1XiC7dG30qSCNwxg7jEkwJ3HgScScTUsNPCPBWs1ttixxkw3+lHyxcMgC2S3/AJKxUAzkdsfBqUrOLxk0enKu5d4jYZ+ZgMDH5H9K6uh0kLoSf/ZcFzT6+engoJey3v6tNYNrr3Uy6W0/leQftP8A+w/aodfpoUSXS93udTwByn5jfCWPr/4Z9R4dc2rrc+VaYttyu4QVIPdWRgfure1UTnaCPRqov0ZFWeom0gtw4bBIYbdpbIweexzz+axjY9tVqFjK+pKdG01trW+4rN5twx3Ebgqgr+GOR3xVHWXzhLpg+35+I8v4lqG7Wk2l8f3Iy7Z/h77bR6ZJUc4PB+1XaW3BSlydDTa5R0znPtktXhLpgu2/PcqhW+WLuu7diYVZzBz+fiK3xk8zX7TdkvUk7+rQTun1MUCG2ApRQEtsiOzKikLhwMgnOK1w/U6OothXXCvCed/h8Xz8iO6m9mCATcR2OSoXaS2WVVxJEexxmiRQttj09MVszJ4O1Spc23LybIZUJU4PLbS4H6QZABjBxWlsZyjiLw/U100oxlmW6IvxZqJ1LeWyrbLllXCywbO4H6mkYmcRUqHkW2tyrjle40PPdXCFGZyzOWk/rQTkd5I5ONs96yd/QeGV4UrE31Lh/wAe8lNT0e6TFs7m8oOyyZJMqxEY7ffNQ3eXF5mUfEPDJ1y6ql7Px7l78L27flI+odrLW1VSDtAeAY2wd8/Ajjg1WrWnb6m8fb/bK8MpYZ0JCCARxGK6qNj1QCgNPWdQVLb3B6tpIgZ9QO2DHGea0nNQi5MzFdTwc08ZdTv3oJUi0sFmWQoEgAerkzkn7dqoV3+bLqfbsei8LophLMn7XZEJ0XWi1eNwLwscnJnsOPf9qstKSaZFqoeYrtT6bL4R5+5813XRqLy27uwWULDaFB2shYbvuRtxV7RaaLg8L9PCOHSvPblLfHY9/wANpVcsgX1AbrbAQyiWxgsvqUAnEgsBnirqrIxy0uO3H/hZVcK05uC9H9H8iK1WhTaotKzAeppCxLRli87RG2Md+ZNUtPOcm3L6HIshFfpOkdS1dr+HcrtdPLGxAskGJ+g/GYNTKMvMcnxjYtzlDytjkXVtK5bcoIBUsGmXYSQSTwcgxj3qxXbKt5i8HOeexg0fSrl8k2wW2ZhjkgfUT3PuQOwrScpTeW8nd8O8Qppr8vD33b/0dO8N9asppwQSu1nbaoMXCoZnFs3DIUHJnHaq1lLnNPq2XYoU3wjF7fnJUfFupNx3vbR5xcKG9RUWyhIZZAE7SCJJI+Kspluu+cKovtKWPzfP2InoXXNht22Aa2La7RgQ0jcZ+5b/AO32qnqdLCz2lyW6NG9VfOLeMPYlPERtXdhtptfgx+otjAHaSP8AU1LVJxW/COrqdAqdLOLwYLa3AFszDkHasmOx+x+kfmtq7FNZR4jpksJmHTeu7bLncCu1BAAC2/TwBHbn710tDVGbbl2Olp+jUXysa27LnBZvFGusiwqhBu/SQAIyMfY+wqTU1JRcmbauuKg3L5Fd2i5/mxnaVB+42iO0bd32iuacnncwFbeo1CJcBUEfpb6n/UTI7nP2NZ7nrPBq4z02U987/nwI/qmnewzWwSymGX42f/zFHk6810PC45/gvPhjUbbyevc1xQoxJgBW98KJOe594qrqoOUPgcHW61y1fl4xFdv5L903povXXYlhs2dh6u5Bke0e39araTSxsfXL3FO9YeUWtVgQMAV2ksEB9oBQHPfEtvWWS5VgLd2ZUEOOwiXEltsdpgY4AEUk+CNuaeUaj6hDYXzGD27lvJBOD/K5PHGG788Ca5tmnnBpwOjRqVtPhlW6eE/iVSBsN0rGcLlRmfaM1a6n0+89K9PFeH9C46f33ZLdX8Jae6TctM1u6TIIeUYzJkMCePb2rXSeKzqfGUeXWn8ptw+5BdX6Pe0xW5LFJKs5gQuImfpmf/fvNZfDU+y0vglggze7Ip8N8L+iLu60pdeD/l+a2MkFVdgAJE8CM0ikuDnXZjbJP1JH/wBWNd9LIB6YBB7gyCJHpGYgVlo185vZm5p2R7bWolnBYm8AFQCCFQqPUzekTEAAYJ51eeF9S1Uq8Zn37Ex4f0/8Ar3nyrp6Bw3YRsnaY9zGe8k1tF4WR0+W2ytaq5eAOocTKOiqdoIRlIBKgAhYeQYg/mhHKm3p83G397EYNx06ncGPmMxULlRtTLNzngDj81jubWTh/jQiuctvf+P5IvXaEKpdTOFcY4DyGx7bgR+V/GUux0XqbK64aqHfaXxRn6OrrdtlVk4MAEiTI7yZrDimsHXqvlq9HKyfv27bF28JWUu3t17Z5llA6qrHsTtFx/o+puxk/g1E06q/ZWWjy9KVk/a/PiYvG2ht2bqpa22zsB+poBJYsFhSACScmeew5tae6dTUu/dGZWeRZmBWzbvXFHmMoHbuQPfA+P7Uu8S8+XR04x3Nb9TO6KT2NrS2F2w1zy7SsihiJyzgMeOwknvEY9ozWiiNmXKWEv37L5mn1nQtYvsJIZHwSpz8xMiRBoWtHr7NBOUUsosWn0LHU2DegKUu3IYicJkkCYmcCeEHeajlcnFyj22O7Vq7LIWTksZ6cfc3PDvVUTSrwLkQGMgwIIBIGFic89hzUGojKyaiuDbxVQqs8z1SLn4X6qtq2S7BmuHeVUbQJHIDAMRA/YYmpIX11LpRwetz3bLN0nqHngtthRA5mWiW/AJie8H4qzRcrV1LgG/UwKP4y6RfuXg1vAfaoI4HAltxOecKoEAkk8VHNMhsi29itaqxqFtKb7v5ZiPMkZb9KDBmDkDAj96trs6cmmJY9pnvpvRWe3mBYchrhYmNqtK7W98ETOJzW9fXj2jZQbXuPHUej6KzZ8tL3+cpLhz3JAwTxtO3Gcc8TW8oxL9XiE6Yyg5Z6ljf4YWPTBpeCgwNwXby3UVlPqmBLAE7zGRmB3n7VFZHvGPoU9PdJ5UpbI2dT1PfZ1Kk22kORtmMZEhgCOPbt71F5XRYnHgu6e5WcvdHvrPhfT3rVy4PTfA3FpO1mBM4kgbiOQZGPyep6JuMjS/Rwsk5R2yVHp2vGna5b1dlRK4BAwCO0GTnO4SDUvU5pSg9j0Fen0sqeiKSS9yz78+uT70bSm8pNtnbbvAWJO1gxX55A/J9zUp5LUaaVVjjh4y8e9dj7rEuqux5OwbZY4BzKKTzB7D2rBVl1Ywz1od0QtonzbAQDtAY7jgSAWSds5gEyOcNpHTvnhtc9UVjbj8/PUtOh6WyAWmQAAeoho9ifUOPv8/euK1J29cvoRwpf6MFU19mzb1tqxJa2IR95AMPyJAHBII/eutXOU61LuzvU6OK0Uqnunlm0LYt3wowu8R/9RO3k5Azz3zW9MuqJV8Js6HZp38UXy8dJqyVby7hUgwckETBlT7THeJPc1zpebXwyDpqsfZkd1fwzprkBJtkMOGkRgEKp4Jx+ftRauxds/T+iKehhLGNjT1XT+nopQlt3/k+4xCznHPaO01iuVsnlL7f0a26fT1rEv3I/qPQUnTiz5lwOT6jJgqUaTEKQASce3PFXVbNRk5Lg1jplKvFbXrvjPy/pGrqeoW7V61atwCFO66wDuZ4UkkrvwZkSOIE1HFWThmf0/vv9zt6XT06u92SxldkYuvahk1No238yLbwTmTtaAfsf96nhCPT042JdRQ69PZKCw1vjk3uldDuX7MWnUbAxCE4csG2GeJA7dgCRzW+y5OT4vKWoshKL26U/qT3h/oYCG5cvBQp2FnklmnJjlV2rAnG0E+9QX6SFsd9jmVrG7Ln0nqNq0sbiQT9Wzb27iS3Gc5yPcCtaLqtPHozleuPzJY5JjSaxbkgSCOQwgieJHafY5q/XbGfBg2akBzrx/pLr3oAEsvpgz6F5JhVIz2lskZWQDXth1NZIppvY2+pdNd9OttXZTILCRyefUI+nseSB8yNnnGxu4trBSOr9G8vUC2x3TZD9zjcwjPJxVvT6KVserJSuj5e57XTWyFts20MwEoPUDjaSODB/PP5ln4fKMJSfY1hOLxH1ILVaYs7mcQSwB2zjcwHYektB+K5pJCThZ1rtue7fiG5avFio8rYDt5CDbAAB+DA+45yKgtojPcvVayyy/D36n9MkNq9ddv21e652KxIUQYxGAeUzGWn71vTVXBeysHpf8eVaUok/wCHesmzbUhbZtswBJIlfUGKkgSZ2HJ+PtUk61OPTIq6uNltkJQjhbrd5+iMmo61Z1NzffS5vaAdhCqP6SRB+DWZJtezyR6jweElnjH1ZcH1lrTgJb2BYgDHM7t0jJOZ4n+9cluyyTXJVahXFZ2Kz1rxJdfzVErbFtWVzhmZwNuz4BlpOfQw7zVqGljzL8+JQu1uz6Pz4FCvSrncSWnJJkkzznP71Z2Twj1NS6NMlnhfwbZ6jdKSzltrgqTEyDubgZyRM+9GlHg4fgdc7JysfCWPmz1q7kkurEZJBBgjcJx34MVvscfUxdd8l6NnjT9Qvs0edcMiD6jxMwZ+ZP3phIh65ev3LfqPDbXdMt0NKCCW3EFECN5jORk+sQAPbtWqks47krhJx6+xD9KuC3ftxdfy9xBZzvwREwxIHpPY9hmsk+ht/wCVRe6e2OP2IjXELKsZCsyg+8Y+3afzWcZWxf8AC9XXo7JQuWO2Tc6KxJQx6A0j34/OOIrHB6XT6iGthPy+OPsWjwb1lbLi26el3ULzK7Z2NJyRLR+9aW1Rsx1djykrXVCt+qa+jZJ6DTrqb1y5cDIxZtyliwlQNu3IkS6CJAz84iumlyU4R6m2ywaDoN4Jv2kOX/mk7WyrAyQCCT8e/M1XlpJTxL/XzJ4ppFn8P9Pe2N7gKzKAVxg/q9QJkE/b5nmr2m0yq4Nst8kzVoGO7ZVuQDTAIfX6FlyvqH9qjccGTm/ivWu19GRVlAVkS24E8cdjPE5nNTUa10PpxlMq3+08YMnStExfzGRBcQb1tgn1E5VtxAG0T278x3tX+IeZDoj3NatPGMurueOkIjahjcVLbMgCZ3pK5mGXHp3CT7kczHHu6nFqt7ktXR5mZIhPF3T/ADmuLbbaDfI2m3tVskDbcWdw+/EfatyTT3Rpu8xorD6VV9DtLDARQZn2O7AitksHpVqZ2pPowvVv9ksn3qXRblu0hLjZcYY9iDExwY4x8+1a5zlIjq1kLrFUvr22MnTOi3Wcrb2vsgsd0QsgSQx+ffj2rKjgs6nUqmD6ucbe8nNLhme6CzBwXuM2wAow7gemd+FGTtgcVhJLhHklNzql1vhp7v5Fm8RdV0tzTStyJa2bYtoAbYO/bO6CJAcSOKjhGxSbk9uy9BdZW4LpOa3ulXRDj1FmJgAyQDhhPIMHPxmt8Hdj4rTKflvhrn5GxfUgAEdv7H4rOMnE0/iF+mlGKl7KfCxvv9z7Ab0wCSfwAABOOZq9odJ/kTw3hLkq6++M752R4beCUsadrdoOH3G3gKR+kjsTgjgZq9f4TVHPlZT53eV/orq+U0m+3uLjoPEi2rCg+u5GzeIA/wAwmSAIEKR7Z/NcDy15nX34L0dRivpIPoc32PmkP6SGkDdDYkYyQdp/BipM7kNLbll9jH1rpO9BcuIAzA+ZtIIlVWCNoESQxiiLWtrrc+ut5zzzz88mp0npjs2xbbNjkGI9iZ4EUL/hfij00FUobN5b+J86n09kvNErsSVGMbCTOMDuax3NL6OrQKz0k/oy/iwUtW7jL6yZf5YgAD2A3BTHuBVbUpuGF3KkVhZZN+GtU5uCdxBXIk4yRu2ntwDGRInmsaNzjNwfHxNi2V0wKAUAoCDv+F7LXWu+rcYPMgRBwPwKj8uOcmOlZyV7xZofJRVB9MEyMGF7QP8Af95ioNRJwWFyxLgr69O81wAoKhVbv6pwZbg4j7T8RVfTwf6u5H0dUjL4y1dvT2ld5Y5Fu0MSx+rIzEYPtJ7kVbZf0+jeonjsUPwxZe9fuO6EtG8t2UE/P5gffB4qC+T8t5Ojr6vKpSXHBbbvTRqLFy2QWnayfpYSUnOcEqT8e+TWNO08nGotlVLrjz/ZSugI1m/c9RDKzJIMcGDx8xXW0Gnjb1Sl22O7qJdcYxfdZN/rFj0BYxkJnE9v9c+1a6nTqEspYRwNbTvnGELWiuvCJaZlNpEj5WPV+5n7N81TOf0ybwkSbaJgFDp6kkhRmMQwIHcnaY5wMSSTjJs4tbNGG/0xrloQD6QDuP6sKFgn7YHt+9MiUG1safR+nsWOxQ8TuXAP4JxP3+a6Xh+qjTJqTxnuReV1rBPaLpDO23Y6DuziAPgKCST/AE/tXQ1PiEFB9LTfuFWkl1b8GK/YW24XaJJgDsJYYyO0yJHcYrylqakpIsOKWxsaXowtPuZW2GYmDgDdkxBBOPsDNbWRlJJxNo1dO5M9Obc7I5DJncGG2BByAVxEfzTg4xW1TnxIki8vBIXmt248tRuU/oEkAkyBj9QUz7TPzU+CVJI8abpx1F5HKICDuICzuUjbtdu5zIHbbmmCxG+Srdct0+3pvkuH/SA23ecBlaB7qZE/mK28rOMkD3NtdEBd8yed2D7kWxg9hCf1NbeWurq/O39GDarcCgFAKAUBp9V0C37bIw5GD7EEFT+CAfxWsoprBhrJh0HRLVpQoWcQSck8/wC9YjXGKwjK2Off4uaE2RavpaDKPQTG7YxMg/APH3j4rWSxudzwjURj1QfPJTegddALBkAVjDrG1tqjAHtkn/hqKeJrDWx0NRpoauOFLft/s6F0mWVSLXlpjaSSxM5ngYrMYKKwjz+ophU+mMup+5bfXuUToHhi5q31N4N5ds3bnlkrO8lzOMemMT7/AGNWtLqHQ2+zLmqujGMIrlItHTPCZUEXX3YIG0EciJlp/Aj96l1GrdqwlgoW2+YsMmtL0pVZiBgmQD+kxtJH3H+lUcMrqKRX+p6ebiWyqoTCgjAXJgAA9yRJJmCe9U/Ml5vTL/whsimyU1XQi6qpfC9oySTkk98E/c81awbOvKwYdJ4eFu7ugFT+Ixg/ef8A8vihhVYeScTTgdjWSXBj1HRUvEFlJI9v60xk1cE+SU0HRGVQv6RP1Rwf71vGtmVhbG5c6GrAhjIIg4H+tbKBk2NP0m0gZQshpmec/Iya26UYybduyq5AAnmB7cVsD3QCgFAKAUAoBQCgFAfHUHBAI+aA51468HnU6hBpLAR2G67fJKoBMAQOXwSdonieainDL2Oxodcqa35jz6Lv9exu9A/w0sWIa9du337gsUt/bYpyPuTW0YYK2o187uyX3f1LpZ06IAFVVAEAAAAAcCt8FDJk2j2oDy1sHkD9qYBH6noNh3VymRPHeff+n7VE6IOXVjcGyOnW/wCX+prfoRnJ6Ght/wAop0owexpkH6R+1ZwgZFUDgVkH2gFAKAUAoBQCgP/Z"/>
          <p:cNvSpPr>
            <a:spLocks noChangeAspect="1" noChangeArrowheads="1"/>
          </p:cNvSpPr>
          <p:nvPr/>
        </p:nvSpPr>
        <p:spPr bwMode="auto">
          <a:xfrm>
            <a:off x="8147050" y="-1820863"/>
            <a:ext cx="27432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AutoShape 4" descr="data:image/jpeg;base64,/9j/4AAQSkZJRgABAQAAAQABAAD/2wCEAAkGBxQSEhUUExQWFhUXFhoYGRgYGBwYHBoaGRwYHRkbGxkYICggGh0lHRoaJDEhJio3MC8uGR81ODMtNygtLisBCgoKDg0OGxAQGzQmICQ0NDI0LCwsLCwvMDQtLCwsLDQsLCwsLCwsLy8sLCwsLCwsLCwsLCwsLCwsLCwsLCwsLP/AABEIAQgAvwMBEQACEQEDEQH/xAAcAAEAAgMBAQEAAAAAAAAAAAAABQYDBAcCAQj/xAA9EAACAQMDAgUDAgQFAwIHAAABAhEAAyEEEjEFQQYTIlFhMnGBQpEUUqGxByPB0fAVYnIW8TODkqKy0uH/xAAaAQEAAgMBAAAAAAAAAAAAAAAAAwQBAgUG/8QAMxEAAgIBAwIDBwQCAwEBAQAAAAECAxEEITESQQUTUSJhcYGRofAyscHRFOEjQvFSFQb/2gAMAwEAAhEDEQA/AO40AoBQCgFAKAUAoBQCgPhbNauSTSfcHxjEfesTl04Mo+zW2UYPtZAoBQCgFAKAUAoBQCgFAKAUAoBQCgFAKAUAoD4aw+NgYyZkcEZ/2NQt+YnHhr8XyNuCP6z1RbduQyh5UAE5yyjjvzUNuoi4Yzhm8IPPuNq1qlJ3SIjEGfv9+BWI3wc3OT2xtjfnnHrwYcGtjOD3OPYf871ZT/7S2/P3NPcjJUpgUAoBQCgFAKAUAoBQCgFAKAUAoBQCgFAfCaw2lyDGxX3g/BqKTh/9YfxM7kf1PVkKACAxIUH2nk/gZ/FU9RZLpw8Z9fiS1xTZV7t5fNGnIBcvO7uwUM8t8+kfvXLqS8xxxuu/qXZJ9HV2Nzp2sa6WuopAEemPqGd0+5gYj7VtVKbk5KOPd6mtkYpJNll0eoV52kMRhvUPSY4gcV2apqe8d36t8fDkoyWNmbYnvVpZ7mh9rIFAKAUAoBQCgFAKAUAoBQCgFAKAUAoAaA8Ek8D96ibk1svr+f0ZKv4h0ttIu7MzB2eliWwCSvOffsTXK1G0upL+yzU+zMHQtbdW3dOpI22iIO2GGJaY7QR2nNaQvslXiS47dyS2uCkujua3Ub1zz28zc9lhFoCQoJURO36pMjPxUd8p8uOVjYzWo42eH3Ld03ShLarPAAxgSPgV1dPT7C6m8/HH7FScsyeDbVY9/wB6tRio/wDppk9VsYFAKAUAoBQCgFAKAUAoBQCgFAKAUAoBQHhgT8CopKU9uF+5ng0tSEypyCCYPcD6v2kVVshGba5+nzN4toqOu14sWU9BYM24jdB9c7V9XJAAEfFUI0OyHsvnff07FidyhLLXuMXS+oBnCIJNs7AMkorAkQIyVgpwYAHzUs68TjF/L+cf+cfMi87rjmPzL7px6ROCAAc/64munWk1vyiFmapjAoBQCgFAKAUAoBQCgFAKAUAoBQCgFAKAUB5YVrJN7AgfFXT2dQyEgjH/AMRlVe0lZC8EycnsAZxDfU5x6Yr/AEFs8lA19s6hN1u7KreDoGESQxbdH6Sc4J47VZlorIcrsV/MTlyTVnSpburqC4Te4LMYVV4YqQfqnhQMyR7CKWFOa9xNCLjuu50DTX1uKHQyrCQfcVbws5NsmWsgUAoBQCgFAKAUAoBQCgFAKAUAoBQCgFAKAx6hoRjjAJzgcd47ViXAKF1vqrPabTupNpvTOZ2t9OCJlSAQxzAyDyakXbW0uUvz7ev2I5zW6wUXQ9SIMW0a4QeFIE54JPfBxXobPEKpV57+hThRN5lFZS9xZylxbKfxF3ddZtyKCUCf5bKAYyyxMg8kzXmpahKbSR19LCcI9Tf+ia8N6t7t22ispW2hldwdgNwksQQZJAJ/GKyvMldnt+e80mnnqxs/dgvVXyMUAoBQCgFAKAUAoBQCgFAKAUAoBQCgFAKA8XbgUFmICgSSTAAHJJPAoDl3VfES3Ld9Utw43opXKeraxK8CSkNIHBHNUlKfU00dPSaerzoeZx7/AOvic2sdTYXgQ20Wx5gA90g/tjipVvsdu+uHtQgkk9yV6Zrrt7/NuAsZgbm3LM4BLEhM94jiRWkKYpbFHU0KEYuKa33967/mxL9D609u+ttLbFk1G9tiGYBKsNx/SQSIIzIrWuLjIsayGmWl6s5eNl/r1Xc7dafcAYIkAweRPY/NXTy57oBQCgFAKAUAoBQCgFAKAUAoBQCgFAKAx6lSUYKYaDBEYPbnFYksrCBR+t9Uutau274s7VA/QSWcn0qAxgnEkwRAPIqp129Ti2tu+PxfuaSlhZKd0/oVzU2twYBUG5FedzNtcCWMkg/f9M0z07epahZKPTYt5J9Xu44Ibp3h+0TdW4dzEi0CIjcUQkqPuzfgVBfOxNdBd1dlk1VJvdrLx8SE6ZauvZCIdoJ3Fjn6AREDOTzVtNYHi2ulGP8Ajrnu/d2Lt4V6W5Jf1mW3Fz+qBBzPPfPNVr3GScWzk1uyyzzGsfDZFt0PiJNLeFslVtEb2IElnKjIJaFGBP8A71pp9TKMPaTaXw/sl1HTCaXGS69P1q3rYuJ9Lcf8FdGuanHqRobNbgUAoBQCgFAKAUAoBQCgFAKAUAoBQAmgOSeMfF+3UoEur3hTYAKEyAD5m6WIiYjG2QIqKci1ptBZqd1JJdm13InpfiM6VH/y12m4pdgo4ZCPSJGZVhPABjE5hnHrRWldJURbfDax6fjN3pKl9ReCj0rc87PYG0VBEznP+9Ysl0tfH+DuaiGaaJLvHH3MHg7rqaTSKhA3NcJUE/zAewJOccdxUF9cpSxEx4pKuq1Ob5LHohev2gE2W7YBUKBl4kwFdQBI9/8Au5iarqt9SUn+fXcoRshj2FsV7pRY3LVt/QTcXcu0OVYE7QrCATJljvzu7mupXCKikiTW6GU/+WpPpS3z+69x2Dp+gt2F2WlCr7D++e9SxhGP6Uc42a2AoBQCgFAKAUAoBQCgFAKAUAoBQGPUOQrEZIBIwT/QZrWTaTaBRf8A1LcuPeDYVbW4KO5AJgfHB9zu5gCOUrrNRDEtk325JNM07cHGetdabU3RevAfUpMCB6QAB94Aq7FYSPTqVVeKk+N8E300HU7UaUS6DbJQAj2XcCZENBnvFbdso5d/hTjGbhupb/D3lu03SRpN7eaTcdHXYeCsHb84CTP/AJDtNUvO65Ywbwuk6oUPhYwyi6tNl1HgbQox7fI/52q6Rf8A9NW/Prl2ax9y46TqN3T6d2skNFtisZDQLm19jZDGF9xCn80rJ1ufTLb3+vBUhTGFirSxvh5Kz4Pt3NRfQBgGe5JYjCmd0jNXYI9Vdc6tPJy3WMfwfoe1dVhKkETGDORyMVOpKXDPFnusgUAoBQCgFAKAUAoBQCgFAKAUAoAaA594m1zLfuWrFpVuhfUUImDJQhgDEgZXapED1Ec5jppSXVFYHlye6OX9RtG9eFp4wrcABQWwSAOOBmq8otPpfJ3vBaEqrJ2+80+hdQNpkLAbVdSf7/1qPO2TuJtxdX3+JPeN+sKqqLRk3Ms3eIPp7CFB5ieM1pTXFcHkvFKLdP0Sbxv+3cJobjp5jAwkqw27gAbe9TMHBmJqQi8S8Rlqsx6V0p7Pvx/JJ2tRfYKoAUlVO4kt9JZWlmEHhsDEkgcYhuhDHtLOSncpKaUH2T/v8ZsaXR6dVeNpQxm0ArCfUGG6d3EdhnvVuvTrUUPPblP3GZ6q1R8uU24/EvH+HuuNy1cG07UeFf8AS/MlcCOMiTz2pTGMY9MVsjFc+otlSkgoBQCgFAKAUAoBQCgFAKAUAoBQFU/xIt3P4Q3LTlWtsCNu4NJIHpKGeJkcQTWsuCK7PTscpu9Vvi5c1BJc3EV3IA7W19WOBs2k+xP4q7p9dCNfRNbokp1iUMTWSES4Xa4w9Ju2jB+8T+YrnTn1TlI9DrbnHw3rX/aK+7Nb+Eur6QN+e+AJ5j74rXY87pfE9TVY5J9WeU9+DY6bp28wNcUelYCnIgnM/FYbRprNdbq5pz4XCR1XTdVs2tKCmTsdBbUbQSZ3NtJmIVjk5g1p0e2p54XAVsY14RzjX6xlthreW3bWZQzIUJUoAzEgEbGhQJHfmBNBpSTazgWTlKiEl29nb6/n0Pl7rjlD/ltPBJxBPODXSnroKvy6018SjOOJZfJb/CVnzUGzVOr7QzBGhtoBXJjcIkxDAAkGK41l7qWcF7S1xsX6tzoZ8S2re1G37gucT8DPck/2J++r8RpXJYlBxeCcRpAPuJq8nlZND1WQKAUAoBQCgFAKAUAoBQCgIfr/AFn+H2qAdzzBiQP9J+J9+wJEF05x2ijDklyUTqviO9emXKIdslARMElXCuxAHpBmeIPBqurLZNZ2/PzuQSm2aPifq1r+HK6dV3HYQSihRIWIEdxubI/SPipYxabec5+xtJqxRhBbspupueT5bMu4TtYHghhB/bn8Ckk+lpbHttfpVPSqleiX0Ju41q0BcQ8BWAY9x6+exkKD27e9c6MtX1qMsYz2R4/T2KmWI7N7P19GjLedFvXADg2lQBVYMjFiSm9DBIJHqBBHp71du2w/Q3U6q+qKfr2ITqepEi2rBXQ7hBbbMHaCSSTAJyeZyKli87k+h8MsvkrZJdPx5NC71vUFdrkGCSJErjBZDwTxxitmzvy09VmMxWYv9jJ01WuypUkNMuTMZkc4A+BE96dW25LqNHVdTKMlz3757HRujaPS6AMQ7XLhEEx23ZACkgAECZ9vYiubfZ5nsxR5nS6Ty3nuWHw7029cu+dcQKvbcPqzn0HIAzB7bRG4NU+n0mJdckR2z6pbcFyrpEYoBQCgFAKAUAoBQCgFAKAUBSv8SuujTixbayLtu8zbwW2mE2mFJ9O4zwfbkHI1k8FvTaN6lSw+Ct9eCX1d7N4NvjbbZGUglgNrEiAVQck9gOAJ2emscetLY5dyxJwzuVe7onG0T6mUCdu7b6Wkz227SM8QaqvKWxpW51SU4vD/AGIXqFp9oSWKMQRvJOcyRPAJH96irslOGZHofAbLrbpxlJtYzvvuZdQzsFABJgDE9smI75qWJzvEqvK8RaS7p+7fcvWq6S7eoNtXcBIwShkkgRycQIyf2qpZKEZNPdmJaec5yfCyUnxPYt29TcIQsjNiQQJAWR8jPHzU9c217S3PS+HuDr6H27Gn1C0bloEn1iGwYhWIULHsRJj4HvU/Ym13UodUeY7v+vpubfhqwWUn9O1iZ7BBL/fsI+RWmM8kl+orq0spz7dvf2Ji87PbLlgCCrqOARBy2QJOCC08D3Bqq4uEkoLY8noNZN3Zm+Sw+G/GGoVUVRvQFjtCjdE8HeyiDMqAQRIwRgX68qOGbeJXVy1DdPH89zqPTtV5tpLm0rvUNtJBIn3KkipSsnlZNmhkUAoBQCgFAKAUAoBQCgNfqN5ktXHRdzqjMq+7AEgfk0ZtFJySZ+e+reJL/UFBv3SWVgygKFRJ5ACjd+SScdqg6upZPQ4o0Eetyw38/sTHQtbbCndcQDuCxAkdzGfevTTshKtSjweISl1t+peum9WsX7CXPMBQqyEEEb8wIVvVzAH3rzE4t3dcX7PodKFkXXucz8SadfL3W5LMZnfIA4GCoKmB34g1ArYuzpRWds4Rag8J8493HvMui6Mw0y6l3gsVRJEzLbS2RAEgQfaTiK2c8TUUX6FPU2q655ey+OCa691A3yunmCVPmEdiFA75AJ3YyePeBWwq+q1+pnW2Jy8qt/nyKLr9Dd0zbXO9fqWZMMJzE85PeKt12KyOUVNPq7dHPqhz7zU0+4uoYmWIZic45nHwP2rL5PTabWyu0cptb75fqdI/w+0KKLu5ZIIuJ5m2J9SuQOZ2mD2z8Vpb19PsclPxKKVsIT/+V9dzF4puecrHTqEVoZwpEtIbYFMy67UHpXAJiJqVnI1emcI5T+K3zx3/AKNHpHmWbyrBY3AsQJkFFdzn+UMP3qC+EpR9l7lWpuMsHY/Dmqa5ZDMQTJXHbaSPYdoPHtkzVmiTlDLLiJSpjIoBQCgFAKAUAoBQCgFAQfinra6a2QWZGYQr7ZAPxIKkjmDz/Wq19zrXsptmsmkt2cR12kR7hW0fWztcJgKpwWJXACiAxxjEiOKiqlOX6lg0ttu1XTXnOONv5I3/AKGUuvbuA7wSDkET2G5ZDf74Nb2Skl7JWspnW1Gaxkk3utbMODGQVAgbVW3AAHABSD75rRS8yGzNG3F7kpoOgXtSwe/uS0VDQoMlfV/U7Pn6we9V5zroWI8lqrTTteZbIlPF3VSqC1YIyUtqF7biQIj7Ee3EZBrGnrcpdTLuqtVUOmHJXdNobtq8jXPSrs4TdywQwGI5g+557TFdevSx1Fc49+xW0VeerPJt+KL1s27VsQ1wuciZJM/P2H4qS3SqmpG+pp9hLu3sVY2Cj7mHJH7T7f8AjIqljc73iKjotHXSu7X23ZJdQ6iUJaSC1tVUf/MXcMcDbP4mtjmeOvqthbHiUf53Ml7XFxdYligS0YXamVZFnGR9l5iTEVg58rlbVY5c+z6/D8yWnW9bS9btWbfmreDWwX3BthCmZ/nEiGmOO/BVUyc2475+xjq81KEVuu5fej+IB6bTqAQqD04HGcHMCAB3PtisTu8qahKOPz89/uJ+lpblkRpAPv7iP6HIqwnlZMH2sgUAoBQCgFAKAUAoBQHPvFuq1K6ry7Zt3LbSQtw7gjbBP6fQRggTPqMQCYq23xg8SYdFslmK295Vdf0y+Wl9jMLUgIMWlVlACE/HJPIEZJkV3crapNdiaNUqqptvd4Sx+fsbWnvW7Sf5wRSqkgkLgZZ8Ru+okwOY7TFU42WywsPC/N++DNbVzUXjq7PuYk65p7IteUvnM+4yE9QUlwCZjbiPk+r7ix5Fkts4L1Ph89/Z3RE9d8UX713ykUIinJw2PdSYgR74zW9WlS/Uc23UzdnlUrfj3lq8Ja1BacXX2uSrK11lJIkBIgDaslYBPLGKnthJxxE18uVE3G7n4p/sQH+IeqW7de7aVbgQJbdwX3KcsMFtmwg4IGTPxU8Jyg009ynbZ7fVDsUrpbN5ge4xJzHxFZtunPeTyXPDH52trU3nfv7tySvDzbyrIG4gfaYj+pqCUsRci547rKtVOCqllLK+Zg6yro6K+d6K4BH07xgfjitoTUllFudcdXoEksNcfFf2e+i3/TcgMCtvcIEjDqQWxgCP3jmss87p0nXZ8M/c2+j602n3kTzxkiYzHef9av6GcN4yeMkuhsjFtSfJYtN4wtjV2blwNFsYAbaewJg8iJG3vJGKzq3Wkknl57HWq0a1K9mWMfd+h1ro3W7OrUtYcOFMEwR/ftz+1Vk0ypdp7KWlNYySNZIRQCgFAKAUAoBQGl1TqtrTruuttH/O/FRWXRr5z8k2G0uSoa7/ABAg+hRs5DfUSMfpkQZ/pmZwab1dsniEPr+Y+/yInbFFB6v42a5ca4FkttmDCmFiIInaGkjPt7TWJUea+qe3uNo+IOEelLJE3uovdS4xJDFV2up+jc43CeYOZ/1qauuNaxExLUWW0zbfp6/t/Zo2+mHyrmDMHc/1wFG9ZO7hlB9Uxg81I9+TPhs3HUReM52+GTI/UfKsqpADRKMMnPYzkZAxMVnOx7eWa/1c+7+TDrNRJTdG5gXZbcgEz6RPYAD/AJ2xlclSnw+NNzsfMvt8Cf6bfZx5YA3OeBnJPpJJ4g5k94qTlGNfGp0Sg8Zxsaw0L23si4jIbiKpDLnaAApAPxAJ9wfaoJvCyePo03XyiX0fhubttQSnqgnZiMyRn9UfIzH3wppx6g6HCeFsanibpK2L1pbUlXTfbDfUu8k8cluw9oE1tCSnFS9SO6ron0ojOsWrlxbb3CWYieIIywHbAwccf0FaV1KGccHofBa75Lqf6c4/s07N9gSFgBtyntIYf07Gfj2qRtHnvM8uVkcc5Xw3LV4a8Pi/b8zeqkKbMqGYMXB9RBjI9xg4GIk6zsUMZ7imhzTaIDreiQb1GLikBVLbmAHdjwGPcA+ndFbvguaHU+TdHc6H/gzoNRaF3zbTIkCGJWC08QDOB8VmlprKex2PE9TC2MYrlHT6nOOKAUAoBQCgFAKA1dZ061dINy2rkBlBImAwho9iR3Gaw0mYaT5Kd4p6HotLa3vbZ9zbETcR6m3ky3IBHPwiipKNL50+lEFqhCPUzmPWRbuXDtRU4227a7VBIAJ9ROIAzx8CTWmppVM3HJUUlJcYNGwm21cBViGVCCJiFYbsRB5E5xIxVZtFmE4LTyg+W127fHsW3w/qrf8A0+/b3tZuOtx5J3kqQAGEAQoY/T8NFZ37Ml0l0K/aa43KF1O3t9EyQFAeYBUkQQPYnuc/bNZR05eMWX2YSwsPHyRo2X3w2RyCJ9uIiKw1jgu+G62Wp6vOe6x7kXbwl01XdWbyytsG425dwVQCNzLjdJMAHkmpIxb2LniHk16dvCyyS1evt+baS2hVFX1F2mQpBLHsrT2UR24421mkdSjnuea01/mt47Gp1hru65eBS1ds+kJ+rfghyPfYQR8QcQRVauHRHBnVaW5rzljjOzzhepGdW635jnefNKsyq3fyzyPkcEHtJ98bS4L/AIDRVdOVlqzjgw6jqCt6gsCFwTJ+43Hnv+a1jsulHe1Gqp0NanJbN42/rvj8yYtJqba223CWOBIGJGfvz3HvVa2mydqa4PATnHMmvUtXg29qlDNZRShAm/dJG8oe0mdgEgADE+8gT2zhFZmTaeNrfsLnubl6xpbDNd1Jt3Lskwg2btx5KqfW2T2g5nmqrvstyq4/Nlr/AB6qmpWtZ9Cb8M+L7YuPKsEYjcwEqoCnbAXJkgzjgfgS0ShpYdNj5+LLOri4qEu0lknLniVbtxVRlRAZ3XCVDntECIB7SJ+O+j1crrEq1herys/bj44yVcotNdUCgFAKAUAoBQCgKN496pp3LaS9uVvQ9t0G8i4ZgFZHYgc5DHjk706l02dSILnF+xI5rd0BNxFtkXmf0yqx6WhSQCScZn2io9TdG2bmlgqqCWFHckV6d5BUXRtKyBAMsxA3QQ3rUzGAeBmuXf1yWFw/hj9ixGHRyQPU1ZfMuzO4bCBwC4OJiMAKY9vzUunTjFRxsQ2Jr2n3IjSoHgMYBdUn2AO4n94/c1NY3GLaL/hdTcpWtZUU/uS2p09pwotfXuJmDwOT9pMfiqdDv8x9fGC54OorVOvHKaa/skdL4fvNua0jhB6mIn1YDBVXG+WBx8ia6EJdE0ylr9J5OolCG8V+z7GBbdz+IVEkOit9JDRMDBBIYgE/tVzxTV12xjKL4NNBFQciQ6bcv/5i3TuQyymAYDEW25A27tzDtw0Vx55klZBkl0rHOUnsn2Tz+5WvEfRxaebdzPIBERgHBmRz+a309zmvaRVhdPTy6q3gh9L5lxuWc8Y9zwKsvCGp1dupadjydJ8N+E7VpBe1G26xUMq8ooYEiQfqP3x9+3N1Gr36YfUsafSRUeuz6GPqHX7+ofytMwS2FKllUT2lbcTgQRPf2BgjeqtRXXY936mLdU37FSxgiOodCNs+qZJG5su0H2GST7ACrNc4yWY8FaNblalN8vktXhjpdlPM864EUKpCmFdvg22GQRMwcEn8YnRCclKT4OlqpRjJVriK+vqXLwz1PTeZ5OmRwGklmOMcASSSc8cwM1vp3VlqsrKSeyLVVo3FAKAUAoDxeubVLQTHYCT+3esSeFkGLTa1LgJVhAJHI/H7jP5rWuyM1lAq/iLxJctC75bqNm0iQGEeknjkFQ35b7VV/wAp+f5bRNRS7pqEeWczueKH1Tbr9w7GDrJ4Hfb6Rxu2jHY84qw9zq6vQVupxrXtZX5kkeidQTTXl3b3DAKTgRvYoCo5kkHvwpOainXldJw76HorlCTy8J7e80/FviUufMs+jbbARGVWlSvIMSpD+krwdvPajhFpR7EULFZfHPDIYdVsDTtaZdzMF9QmRHee5+/eo8S6j22sooso6ZNKKXGPdz7se4+WtNbRQbhwo4+T/ckwPx9zUyKWlhXoPD422d98erfB6/6bds2xqbiBBdYIg7gH1iB7EAxWvWs4RzfBIznq5XzXOX9WdA8PWblq2Q1gwGRl3PBYkFWJUAhQAeJzB4qtZZU5Rbf6WNZOy2+ySSw/f6Fb6b0C554PlizyC6SyrgiIJke31Z3YyBSy+pweXk5NWmszjGDaXoK6gXNzMpN0ReZYDBCwhJaBLyRiYAE5pO6NSjFLOx0Xp5f43l9a3eXjfjjt/J9XwRprbr5uoLSJ24BMEAx8Ccj27jmtXqZJbRKK0EOrEpG3p+nabSydq7iJ2zuJg5GfiOYBkke1aYut3fBIq6aXv/ZXuv8AXLmouMsbLEKAIgtGRIB+mSSPiKnhp4pLPJTv1Lm2lwafR9cd7LuYBCDtBx2Pbkx/f978fDlqKJSj+pcFdW9CWTe6xrPMKlickiJnBMiB25/pVi3QLTaaKfP5n4h39csrsZNHZTY90XTttwHXJba59O1gCASxMlvdicHPNlCMmuo68o2azosSWXlem/P8nSfAtzThVCIy3WQEls7o+ra33yR+fmpaZRa2WDa3RToWZIt9TkAoBQCgFAeLtsMCDwfkj+oyKw0msMFS1/hq5cc/ylgDuCkQOT6iSee5Jx2GDRekfmdSD3KJ4t1iaUOim3dYMyeWo2qCVhyTywUkKPlD+JoQUe+WX9BpZSmrFsl6HPtFYYXF3n0icHICnLR+SayuT0FcG3uSLh9qMGKp6ypYxO3mD3IJIkfHejPLeN1qOoXT6b/x9iO1QY+3E5PuZ/596HFNrovhm/eBcbhaB+qOSYELPeDzWtlsYLcvwnqL49GW0XttZp+necLw3MHVrZYAsVb6SBiCCGJjiO0iq0+u1Ly+GdvWaqMq4Of/AFWPmRus8XrfvWnNrdbtOzKnG5iIRyv/AG+ox7kZraGn6ItN8nP/AP0eiLcF7vkbnWvF1/ywUQrkGSYBwREAnBBB55H5qKqutvpznBXv1ja9lYIDVeM9WyKGRQAGXdLEN9Ikr9Jgg449URgVY/xoNpmq1Vyr6sbeuDWt9fv7FC3GRLQTiJJDCOBk8nPzUvQuWWqZS12oUY5jFL1z+ZN+zp7w3XBeO4giWczt78nBhR+QPitnEzd4TqK3KcXxx6tF78NdEtPYttcQMbpPptvuQDO47x7wCcnIiq87emcYJZbKlNCnDqZVuuWwNXcsosbrkAlYXaOPVBJVVjAWMcmKnwV/Kc7OiJXtXpX3C5ahT5YZzMrtIld3zGP2qWjVSofsvnsNRppVTcJbr1XD96Zolbr3BvJJEAEcCTyK3v1M7t5srbcInehall8wIcsuEzuYjssZ3RJgZJAAyRVK2pWYT7M6Whh1wlvxgtH+Gt68+psm+wRALxtKxyxEKwHvBYzMcVLVFJna1espdPlRacnjLXuOg6jxbplurZFwNcZgoCxE5BkkwIgT/wCQiam6kcXzI5wTtbG4oBQCgFAVD/E7q76bSBlJG+4qMRztIYn+37TUdrfTsdPwqmuy7/k3SWf2OI9b1zPe8wgbWHpAEKfcADgCB/SoYZR3rFGvEI8Fg6d4Z/iLdlt23zPWQeFRj6VBA5PPvE/eoJ6jpljBUnrOnqilx3LNf6WLtuLiW3sohNtU9DIVUCEOcNtzP3maLWxezRwLtNObbk85+pG9J8K2w/maplmRCdo4HyZbAHOBkzUctTnaCIa9Cl7U/oaPX/GQts1rTW8/9y7Ahnkjkk4xPYfzEVItOppObyaS1fltqCwU65vuNbk7nZ2BJ7loP94qwljCRvpanqKLm+2H89/4N3UdOewbNwr+pYn3gMVPf2rVtSzF/A20WmdmntXdJSXyNnxB1jepAmOR84G39iTP4qtptKqW2V9LGOovjXLh/wBGHQaPdYLlm5IOBBn3Uf3q5nbJ7KnQ1OHk9vQ0L+nIssVH0OJnkhuGicRMftRboqVeH1aJylB78bkh4evKgl2JnkBSRifn7n8VtFF2c0opv6lg0viu9aR1t3IXbKqy/rLgkQRIG2Rtxxitc4PG6+6Kvmqf0/mSM0tjb5txbXpVRsDlfSzgsSFYEtChoI7EH4rEl1LBnSt00ztTw3stn89+DJrtcxVht9Pq2kBU2kGYjaeJIIEHHPYQVU9DyVbLm1gj9DpLlyRx6VImchmCyPfJqwV1FszW3FknzBJZMqBmG7/9pA+/IkHihLVb5ec91gv38VZu2fLDMLvklBbwLu/arXEFyI3MGAYxyT3qGMLFa3n2cce8tddcqunHtfmxveENLpNJYGqZvLcAqybgSD/IRAJacR2qddMfabNa4qMck4njS0zQikrJG4kCYE47c4kkcHmq0/Ea4vD/AD895Otyw6K6WRWbbJE+mSPwTz96u1ScoJvv6cAz1uBQCgKp/iES1jy2tA2iQXuMR6NuYVQdxaAc8D5kiorrFCOWWNK7fOj5TwzjLdJ8y7aDbojCwSDBJbIAlo3cdxWmTs66+UNXCpcJZb+pOXLWo0mwOVFnzGgsQVW2CVCAKCSxGSADwAYzUUq4Wb/c87PU3Qm3LhvO/wCZMfVvFaN6bdouhkDeduTO4gLnPPOKh/w455MvxRr9MSP1XiC7dG30qSCNwxg7jEkwJ3HgScScTUsNPCPBWs1ttixxkw3+lHyxcMgC2S3/AJKxUAzkdsfBqUrOLxk0enKu5d4jYZ+ZgMDH5H9K6uh0kLoSf/ZcFzT6+engoJey3v6tNYNrr3Uy6W0/leQftP8A+w/aodfpoUSXS93udTwByn5jfCWPr/4Z9R4dc2rrc+VaYttyu4QVIPdWRgfure1UTnaCPRqov0ZFWeom0gtw4bBIYbdpbIweexzz+axjY9tVqFjK+pKdG01trW+4rN5twx3Ebgqgr+GOR3xVHWXzhLpg+35+I8v4lqG7Wk2l8f3Iy7Z/h77bR6ZJUc4PB+1XaW3BSlydDTa5R0znPtktXhLpgu2/PcqhW+WLuu7diYVZzBz+fiK3xk8zX7TdkvUk7+rQTun1MUCG2ApRQEtsiOzKikLhwMgnOK1w/U6OothXXCvCed/h8Xz8iO6m9mCATcR2OSoXaS2WVVxJEexxmiRQttj09MVszJ4O1Spc23LybIZUJU4PLbS4H6QZABjBxWlsZyjiLw/U100oxlmW6IvxZqJ1LeWyrbLllXCywbO4H6mkYmcRUqHkW2tyrjle40PPdXCFGZyzOWk/rQTkd5I5ONs96yd/QeGV4UrE31Lh/wAe8lNT0e6TFs7m8oOyyZJMqxEY7ffNQ3eXF5mUfEPDJ1y6ql7Px7l78L27flI+odrLW1VSDtAeAY2wd8/Ajjg1WrWnb6m8fb/bK8MpYZ0JCCARxGK6qNj1QCgNPWdQVLb3B6tpIgZ9QO2DHGea0nNQi5MzFdTwc08ZdTv3oJUi0sFmWQoEgAerkzkn7dqoV3+bLqfbsei8LophLMn7XZEJ0XWi1eNwLwscnJnsOPf9qstKSaZFqoeYrtT6bL4R5+5813XRqLy27uwWULDaFB2shYbvuRtxV7RaaLg8L9PCOHSvPblLfHY9/wANpVcsgX1AbrbAQyiWxgsvqUAnEgsBnirqrIxy0uO3H/hZVcK05uC9H9H8iK1WhTaotKzAeppCxLRli87RG2Md+ZNUtPOcm3L6HIshFfpOkdS1dr+HcrtdPLGxAskGJ+g/GYNTKMvMcnxjYtzlDytjkXVtK5bcoIBUsGmXYSQSTwcgxj3qxXbKt5i8HOeexg0fSrl8k2wW2ZhjkgfUT3PuQOwrScpTeW8nd8O8Qppr8vD33b/0dO8N9asppwQSu1nbaoMXCoZnFs3DIUHJnHaq1lLnNPq2XYoU3wjF7fnJUfFupNx3vbR5xcKG9RUWyhIZZAE7SCJJI+Kspluu+cKovtKWPzfP2InoXXNht22Aa2La7RgQ0jcZ+5b/AO32qnqdLCz2lyW6NG9VfOLeMPYlPERtXdhtptfgx+otjAHaSP8AU1LVJxW/COrqdAqdLOLwYLa3AFszDkHasmOx+x+kfmtq7FNZR4jpksJmHTeu7bLncCu1BAAC2/TwBHbn710tDVGbbl2Olp+jUXysa27LnBZvFGusiwqhBu/SQAIyMfY+wqTU1JRcmbauuKg3L5Fd2i5/mxnaVB+42iO0bd32iuacnncwFbeo1CJcBUEfpb6n/UTI7nP2NZ7nrPBq4z02U987/nwI/qmnewzWwSymGX42f/zFHk6810PC45/gvPhjUbbyevc1xQoxJgBW98KJOe594qrqoOUPgcHW61y1fl4xFdv5L903povXXYlhs2dh6u5Bke0e39araTSxsfXL3FO9YeUWtVgQMAV2ksEB9oBQHPfEtvWWS5VgLd2ZUEOOwiXEltsdpgY4AEUk+CNuaeUaj6hDYXzGD27lvJBOD/K5PHGG788Ca5tmnnBpwOjRqVtPhlW6eE/iVSBsN0rGcLlRmfaM1a6n0+89K9PFeH9C46f33ZLdX8Jae6TctM1u6TIIeUYzJkMCePb2rXSeKzqfGUeXWn8ptw+5BdX6Pe0xW5LFJKs5gQuImfpmf/fvNZfDU+y0vglggze7Ip8N8L+iLu60pdeD/l+a2MkFVdgAJE8CM0ikuDnXZjbJP1JH/wBWNd9LIB6YBB7gyCJHpGYgVlo185vZm5p2R7bWolnBYm8AFQCCFQqPUzekTEAAYJ51eeF9S1Uq8Zn37Ex4f0/8Ar3nyrp6Bw3YRsnaY9zGe8k1tF4WR0+W2ytaq5eAOocTKOiqdoIRlIBKgAhYeQYg/mhHKm3p83G397EYNx06ncGPmMxULlRtTLNzngDj81jubWTh/jQiuctvf+P5IvXaEKpdTOFcY4DyGx7bgR+V/GUux0XqbK64aqHfaXxRn6OrrdtlVk4MAEiTI7yZrDimsHXqvlq9HKyfv27bF28JWUu3t17Z5llA6qrHsTtFx/o+puxk/g1E06q/ZWWjy9KVk/a/PiYvG2ht2bqpa22zsB+poBJYsFhSACScmeew5tae6dTUu/dGZWeRZmBWzbvXFHmMoHbuQPfA+P7Uu8S8+XR04x3Nb9TO6KT2NrS2F2w1zy7SsihiJyzgMeOwknvEY9ozWiiNmXKWEv37L5mn1nQtYvsJIZHwSpz8xMiRBoWtHr7NBOUUsosWn0LHU2DegKUu3IYicJkkCYmcCeEHeajlcnFyj22O7Vq7LIWTksZ6cfc3PDvVUTSrwLkQGMgwIIBIGFic89hzUGojKyaiuDbxVQqs8z1SLn4X6qtq2S7BmuHeVUbQJHIDAMRA/YYmpIX11LpRwetz3bLN0nqHngtthRA5mWiW/AJie8H4qzRcrV1LgG/UwKP4y6RfuXg1vAfaoI4HAltxOecKoEAkk8VHNMhsi29itaqxqFtKb7v5ZiPMkZb9KDBmDkDAj96trs6cmmJY9pnvpvRWe3mBYchrhYmNqtK7W98ETOJzW9fXj2jZQbXuPHUej6KzZ8tL3+cpLhz3JAwTxtO3Gcc8TW8oxL9XiE6Yyg5Z6ljf4YWPTBpeCgwNwXby3UVlPqmBLAE7zGRmB3n7VFZHvGPoU9PdJ5UpbI2dT1PfZ1Kk22kORtmMZEhgCOPbt71F5XRYnHgu6e5WcvdHvrPhfT3rVy4PTfA3FpO1mBM4kgbiOQZGPyep6JuMjS/Rwsk5R2yVHp2vGna5b1dlRK4BAwCO0GTnO4SDUvU5pSg9j0Fen0sqeiKSS9yz78+uT70bSm8pNtnbbvAWJO1gxX55A/J9zUp5LUaaVVjjh4y8e9dj7rEuqux5OwbZY4BzKKTzB7D2rBVl1Ywz1od0QtonzbAQDtAY7jgSAWSds5gEyOcNpHTvnhtc9UVjbj8/PUtOh6WyAWmQAAeoho9ifUOPv8/euK1J29cvoRwpf6MFU19mzb1tqxJa2IR95AMPyJAHBII/eutXOU61LuzvU6OK0Uqnunlm0LYt3wowu8R/9RO3k5Azz3zW9MuqJV8Js6HZp38UXy8dJqyVby7hUgwckETBlT7THeJPc1zpebXwyDpqsfZkd1fwzprkBJtkMOGkRgEKp4Jx+ftRauxds/T+iKehhLGNjT1XT+nopQlt3/k+4xCznHPaO01iuVsnlL7f0a26fT1rEv3I/qPQUnTiz5lwOT6jJgqUaTEKQASce3PFXVbNRk5Lg1jplKvFbXrvjPy/pGrqeoW7V61atwCFO66wDuZ4UkkrvwZkSOIE1HFWThmf0/vv9zt6XT06u92SxldkYuvahk1No238yLbwTmTtaAfsf96nhCPT042JdRQ69PZKCw1vjk3uldDuX7MWnUbAxCE4csG2GeJA7dgCRzW+y5OT4vKWoshKL26U/qT3h/oYCG5cvBQp2FnklmnJjlV2rAnG0E+9QX6SFsd9jmVrG7Ln0nqNq0sbiQT9Wzb27iS3Gc5yPcCtaLqtPHozleuPzJY5JjSaxbkgSCOQwgieJHafY5q/XbGfBg2akBzrx/pLr3oAEsvpgz6F5JhVIz2lskZWQDXth1NZIppvY2+pdNd9OttXZTILCRyefUI+nseSB8yNnnGxu4trBSOr9G8vUC2x3TZD9zjcwjPJxVvT6KVserJSuj5e57XTWyFts20MwEoPUDjaSODB/PP5ln4fKMJSfY1hOLxH1ILVaYs7mcQSwB2zjcwHYektB+K5pJCThZ1rtue7fiG5avFio8rYDt5CDbAAB+DA+45yKgtojPcvVayyy/D36n9MkNq9ddv21e652KxIUQYxGAeUzGWn71vTVXBeysHpf8eVaUok/wCHesmzbUhbZtswBJIlfUGKkgSZ2HJ+PtUk61OPTIq6uNltkJQjhbrd5+iMmo61Z1NzffS5vaAdhCqP6SRB+DWZJtezyR6jweElnjH1ZcH1lrTgJb2BYgDHM7t0jJOZ4n+9cluyyTXJVahXFZ2Kz1rxJdfzVErbFtWVzhmZwNuz4BlpOfQw7zVqGljzL8+JQu1uz6Pz4FCvSrncSWnJJkkzznP71Z2Twj1NS6NMlnhfwbZ6jdKSzltrgqTEyDubgZyRM+9GlHg4fgdc7JysfCWPmz1q7kkurEZJBBgjcJx34MVvscfUxdd8l6NnjT9Qvs0edcMiD6jxMwZ+ZP3phIh65ev3LfqPDbXdMt0NKCCW3EFECN5jORk+sQAPbtWqks47krhJx6+xD9KuC3ftxdfy9xBZzvwREwxIHpPY9hmsk+ht/wCVRe6e2OP2IjXELKsZCsyg+8Y+3afzWcZWxf8AC9XXo7JQuWO2Tc6KxJQx6A0j34/OOIrHB6XT6iGthPy+OPsWjwb1lbLi26el3ULzK7Z2NJyRLR+9aW1Rsx1djykrXVCt+qa+jZJ6DTrqb1y5cDIxZtyliwlQNu3IkS6CJAz84iumlyU4R6m2ywaDoN4Jv2kOX/mk7WyrAyQCCT8e/M1XlpJTxL/XzJ4ppFn8P9Pe2N7gKzKAVxg/q9QJkE/b5nmr2m0yq4Nst8kzVoGO7ZVuQDTAIfX6FlyvqH9qjccGTm/ivWu19GRVlAVkS24E8cdjPE5nNTUa10PpxlMq3+08YMnStExfzGRBcQb1tgn1E5VtxAG0T278x3tX+IeZDoj3NatPGMurueOkIjahjcVLbMgCZ3pK5mGXHp3CT7kczHHu6nFqt7ktXR5mZIhPF3T/ADmuLbbaDfI2m3tVskDbcWdw+/EfatyTT3Rpu8xorD6VV9DtLDARQZn2O7AitksHpVqZ2pPowvVv9ksn3qXRblu0hLjZcYY9iDExwY4x8+1a5zlIjq1kLrFUvr22MnTOi3Wcrb2vsgsd0QsgSQx+ffj2rKjgs6nUqmD6ucbe8nNLhme6CzBwXuM2wAow7gemd+FGTtgcVhJLhHklNzql1vhp7v5Fm8RdV0tzTStyJa2bYtoAbYO/bO6CJAcSOKjhGxSbk9uy9BdZW4LpOa3ulXRDj1FmJgAyQDhhPIMHPxmt8Hdj4rTKflvhrn5GxfUgAEdv7H4rOMnE0/iF+mlGKl7KfCxvv9z7Ab0wCSfwAABOOZq9odJ/kTw3hLkq6++M752R4beCUsadrdoOH3G3gKR+kjsTgjgZq9f4TVHPlZT53eV/orq+U0m+3uLjoPEi2rCg+u5GzeIA/wAwmSAIEKR7Z/NcDy15nX34L0dRivpIPoc32PmkP6SGkDdDYkYyQdp/BipM7kNLbll9jH1rpO9BcuIAzA+ZtIIlVWCNoESQxiiLWtrrc+ut5zzzz88mp0npjs2xbbNjkGI9iZ4EUL/hfij00FUobN5b+J86n09kvNErsSVGMbCTOMDuax3NL6OrQKz0k/oy/iwUtW7jL6yZf5YgAD2A3BTHuBVbUpuGF3KkVhZZN+GtU5uCdxBXIk4yRu2ntwDGRInmsaNzjNwfHxNi2V0wKAUAoCDv+F7LXWu+rcYPMgRBwPwKj8uOcmOlZyV7xZofJRVB9MEyMGF7QP8Af95ioNRJwWFyxLgr69O81wAoKhVbv6pwZbg4j7T8RVfTwf6u5H0dUjL4y1dvT2ld5Y5Fu0MSx+rIzEYPtJ7kVbZf0+jeonjsUPwxZe9fuO6EtG8t2UE/P5gffB4qC+T8t5Ojr6vKpSXHBbbvTRqLFy2QWnayfpYSUnOcEqT8e+TWNO08nGotlVLrjz/ZSugI1m/c9RDKzJIMcGDx8xXW0Gnjb1Sl22O7qJdcYxfdZN/rFj0BYxkJnE9v9c+1a6nTqEspYRwNbTvnGELWiuvCJaZlNpEj5WPV+5n7N81TOf0ybwkSbaJgFDp6kkhRmMQwIHcnaY5wMSSTjJs4tbNGG/0xrloQD6QDuP6sKFgn7YHt+9MiUG1safR+nsWOxQ8TuXAP4JxP3+a6Xh+qjTJqTxnuReV1rBPaLpDO23Y6DuziAPgKCST/AE/tXQ1PiEFB9LTfuFWkl1b8GK/YW24XaJJgDsJYYyO0yJHcYrylqakpIsOKWxsaXowtPuZW2GYmDgDdkxBBOPsDNbWRlJJxNo1dO5M9Obc7I5DJncGG2BByAVxEfzTg4xW1TnxIki8vBIXmt248tRuU/oEkAkyBj9QUz7TPzU+CVJI8abpx1F5HKICDuICzuUjbtdu5zIHbbmmCxG+Srdct0+3pvkuH/SA23ecBlaB7qZE/mK28rOMkD3NtdEBd8yed2D7kWxg9hCf1NbeWurq/O39GDarcCgFAKAUBp9V0C37bIw5GD7EEFT+CAfxWsoprBhrJh0HRLVpQoWcQSck8/wC9YjXGKwjK2Off4uaE2RavpaDKPQTG7YxMg/APH3j4rWSxudzwjURj1QfPJTegddALBkAVjDrG1tqjAHtkn/hqKeJrDWx0NRpoauOFLft/s6F0mWVSLXlpjaSSxM5ngYrMYKKwjz+ophU+mMup+5bfXuUToHhi5q31N4N5ds3bnlkrO8lzOMemMT7/AGNWtLqHQ2+zLmqujGMIrlItHTPCZUEXX3YIG0EciJlp/Aj96l1GrdqwlgoW2+YsMmtL0pVZiBgmQD+kxtJH3H+lUcMrqKRX+p6ebiWyqoTCgjAXJgAA9yRJJmCe9U/Ml5vTL/whsimyU1XQi6qpfC9oySTkk98E/c81awbOvKwYdJ4eFu7ugFT+Ixg/ef8A8vihhVYeScTTgdjWSXBj1HRUvEFlJI9v60xk1cE+SU0HRGVQv6RP1Rwf71vGtmVhbG5c6GrAhjIIg4H+tbKBk2NP0m0gZQshpmec/Iya26UYybduyq5AAnmB7cVsD3QCgFAKAUAoBQCgFAfHUHBAI+aA51468HnU6hBpLAR2G67fJKoBMAQOXwSdonieainDL2Oxodcqa35jz6Lv9exu9A/w0sWIa9du337gsUt/bYpyPuTW0YYK2o187uyX3f1LpZ06IAFVVAEAAAAAcCt8FDJk2j2oDy1sHkD9qYBH6noNh3VymRPHeff+n7VE6IOXVjcGyOnW/wCX+prfoRnJ6Ght/wAop0owexpkH6R+1ZwgZFUDgVkH2gFAKAUAoBQCgP/Z"/>
          <p:cNvSpPr>
            <a:spLocks noChangeAspect="1" noChangeArrowheads="1"/>
          </p:cNvSpPr>
          <p:nvPr/>
        </p:nvSpPr>
        <p:spPr bwMode="auto">
          <a:xfrm>
            <a:off x="8299450" y="-1668463"/>
            <a:ext cx="27432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30" name="Picture 6" descr="http://alteredgroundslandscaping.com/wp-content/uploads/2012/11/christmas-tree-pics-01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44824"/>
            <a:ext cx="27432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07484" y="274638"/>
            <a:ext cx="2179315" cy="994122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cs typeface="+mn-cs"/>
              </a:rPr>
              <a:t>STP</a:t>
            </a:r>
            <a:r>
              <a:rPr lang="he-IL" sz="3200" dirty="0" smtClean="0">
                <a:cs typeface="+mn-cs"/>
              </a:rPr>
              <a:t> - כללי</a:t>
            </a:r>
            <a:endParaRPr lang="he-IL" sz="3200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3223522"/>
            <a:ext cx="8229600" cy="3528393"/>
          </a:xfrm>
        </p:spPr>
        <p:txBody>
          <a:bodyPr>
            <a:normAutofit/>
          </a:bodyPr>
          <a:lstStyle/>
          <a:p>
            <a:r>
              <a:rPr lang="he-IL" sz="2800" dirty="0" smtClean="0"/>
              <a:t>עיצוב / תכנון רשת טוב:</a:t>
            </a:r>
          </a:p>
          <a:p>
            <a:pPr lvl="1"/>
            <a:r>
              <a:rPr lang="he-IL" sz="2400" dirty="0" smtClean="0"/>
              <a:t>יתירות</a:t>
            </a:r>
          </a:p>
          <a:p>
            <a:r>
              <a:rPr lang="he-IL" sz="2800" dirty="0" smtClean="0"/>
              <a:t>בעיות של יתירות</a:t>
            </a:r>
          </a:p>
          <a:p>
            <a:pPr lvl="1"/>
            <a:r>
              <a:rPr lang="he-IL" sz="2400" dirty="0" smtClean="0"/>
              <a:t>סופות </a:t>
            </a:r>
            <a:r>
              <a:rPr lang="he-IL" sz="2400" dirty="0" err="1" smtClean="0"/>
              <a:t>ברודקאסט</a:t>
            </a:r>
            <a:r>
              <a:rPr lang="he-IL" sz="2400" dirty="0" smtClean="0"/>
              <a:t> (</a:t>
            </a:r>
            <a:r>
              <a:rPr lang="en-US" sz="2400" dirty="0" smtClean="0"/>
              <a:t>broadcast storm</a:t>
            </a:r>
            <a:r>
              <a:rPr lang="he-IL" sz="2400" dirty="0" smtClean="0"/>
              <a:t>)</a:t>
            </a:r>
          </a:p>
          <a:p>
            <a:pPr lvl="1"/>
            <a:r>
              <a:rPr lang="he-IL" sz="2400" dirty="0" smtClean="0"/>
              <a:t>טבלאות </a:t>
            </a:r>
            <a:r>
              <a:rPr lang="en-US" sz="2400" dirty="0" smtClean="0"/>
              <a:t>MAC</a:t>
            </a:r>
            <a:r>
              <a:rPr lang="he-IL" sz="2400" dirty="0" smtClean="0"/>
              <a:t> עם רשומות כפולות</a:t>
            </a:r>
          </a:p>
          <a:p>
            <a:r>
              <a:rPr lang="en-US" sz="2800" dirty="0" smtClean="0"/>
              <a:t>STP</a:t>
            </a:r>
            <a:r>
              <a:rPr lang="he-IL" sz="2800" dirty="0" smtClean="0"/>
              <a:t> – להרוג חיבורים יתירים (עד שנזדקק להם)</a:t>
            </a:r>
            <a:endParaRPr lang="he-IL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3753374" cy="294363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268760"/>
            <a:ext cx="45910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0192" y="274638"/>
            <a:ext cx="2386608" cy="113813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cs typeface="+mn-cs"/>
              </a:rPr>
              <a:t>STP</a:t>
            </a:r>
            <a:r>
              <a:rPr lang="he-IL" sz="3200" dirty="0" smtClean="0">
                <a:cs typeface="+mn-cs"/>
              </a:rPr>
              <a:t> – </a:t>
            </a:r>
            <a:r>
              <a:rPr lang="en-US" sz="3200" dirty="0" smtClean="0">
                <a:cs typeface="+mn-cs"/>
              </a:rPr>
              <a:t>BPDU’s</a:t>
            </a:r>
            <a:endParaRPr lang="he-IL" sz="3200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864048"/>
            <a:ext cx="8229600" cy="3528393"/>
          </a:xfrm>
        </p:spPr>
        <p:txBody>
          <a:bodyPr>
            <a:normAutofit/>
          </a:bodyPr>
          <a:lstStyle/>
          <a:p>
            <a:r>
              <a:rPr lang="he-IL" sz="2800" dirty="0" smtClean="0"/>
              <a:t>תקן מקורי: </a:t>
            </a:r>
            <a:r>
              <a:rPr lang="en-US" sz="2800" dirty="0" err="1" smtClean="0"/>
              <a:t>stp</a:t>
            </a:r>
            <a:r>
              <a:rPr lang="en-US" sz="2800" dirty="0" smtClean="0"/>
              <a:t> 802.1D</a:t>
            </a:r>
            <a:endParaRPr lang="he-IL" sz="2800" dirty="0" smtClean="0"/>
          </a:p>
          <a:p>
            <a:pPr lvl="1"/>
            <a:r>
              <a:rPr lang="en-US" sz="2400" dirty="0" err="1" smtClean="0"/>
              <a:t>Bpdu</a:t>
            </a:r>
            <a:r>
              <a:rPr lang="he-IL" sz="2400" dirty="0" smtClean="0"/>
              <a:t> (</a:t>
            </a:r>
            <a:r>
              <a:rPr lang="en-US" sz="2400" dirty="0" smtClean="0"/>
              <a:t>bridge protocol data units</a:t>
            </a:r>
            <a:r>
              <a:rPr lang="he-IL" sz="2400" dirty="0" smtClean="0"/>
              <a:t>)</a:t>
            </a:r>
          </a:p>
          <a:p>
            <a:pPr lvl="1"/>
            <a:r>
              <a:rPr lang="he-IL" sz="2400" dirty="0" smtClean="0"/>
              <a:t>מתגים משתמשים בהודעות </a:t>
            </a:r>
            <a:r>
              <a:rPr lang="en-US" sz="2400" dirty="0" err="1" smtClean="0"/>
              <a:t>bpdu</a:t>
            </a:r>
            <a:r>
              <a:rPr lang="he-IL" sz="2400" dirty="0" smtClean="0"/>
              <a:t> כדי לאתר לולאות </a:t>
            </a:r>
          </a:p>
          <a:p>
            <a:pPr lvl="1"/>
            <a:r>
              <a:rPr lang="he-IL" sz="2400" dirty="0" err="1" smtClean="0"/>
              <a:t>מולטיקאסטים</a:t>
            </a:r>
            <a:r>
              <a:rPr lang="he-IL" sz="2400" dirty="0" smtClean="0"/>
              <a:t> שמשוגרים כל 2 שניות</a:t>
            </a:r>
          </a:p>
          <a:p>
            <a:pPr lvl="1"/>
            <a:r>
              <a:rPr lang="en-US" sz="2400" dirty="0" err="1" smtClean="0"/>
              <a:t>Bpdu’s</a:t>
            </a:r>
            <a:r>
              <a:rPr lang="he-IL" sz="2400" dirty="0" smtClean="0"/>
              <a:t> עוזרים לבחור את ה – </a:t>
            </a:r>
            <a:r>
              <a:rPr lang="en-US" sz="2400" dirty="0" smtClean="0"/>
              <a:t>root bridge</a:t>
            </a:r>
            <a:r>
              <a:rPr lang="he-IL" sz="2400" dirty="0" smtClean="0"/>
              <a:t> (מתג השורש) של הרשת.</a:t>
            </a:r>
          </a:p>
          <a:p>
            <a:pPr lvl="1"/>
            <a:r>
              <a:rPr lang="he-IL" sz="2400" dirty="0" smtClean="0"/>
              <a:t>כל המתגים ימצאו את הדרך הכי טובה להגיע למתג השורש ואז יחסמו את החיבורים היתירים</a:t>
            </a:r>
          </a:p>
          <a:p>
            <a:pPr lvl="1"/>
            <a:endParaRPr lang="he-IL" sz="2400" dirty="0" smtClean="0"/>
          </a:p>
        </p:txBody>
      </p:sp>
      <p:sp>
        <p:nvSpPr>
          <p:cNvPr id="4" name="מלבן 3"/>
          <p:cNvSpPr/>
          <p:nvPr/>
        </p:nvSpPr>
        <p:spPr>
          <a:xfrm>
            <a:off x="3893638" y="5761834"/>
            <a:ext cx="3303637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Bridge ID</a:t>
            </a:r>
            <a:endParaRPr lang="he-IL" b="1" dirty="0"/>
          </a:p>
        </p:txBody>
      </p:sp>
      <p:sp>
        <p:nvSpPr>
          <p:cNvPr id="7" name="מלבן 6"/>
          <p:cNvSpPr/>
          <p:nvPr/>
        </p:nvSpPr>
        <p:spPr>
          <a:xfrm>
            <a:off x="2165446" y="5761834"/>
            <a:ext cx="1728192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Cost to root bridge</a:t>
            </a:r>
            <a:endParaRPr lang="he-IL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390"/>
            <a:ext cx="46767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3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cs typeface="+mn-cs"/>
              </a:rPr>
              <a:t>STP</a:t>
            </a:r>
            <a:r>
              <a:rPr lang="he-IL" sz="3200" dirty="0" smtClean="0">
                <a:cs typeface="+mn-cs"/>
              </a:rPr>
              <a:t> – </a:t>
            </a:r>
            <a:r>
              <a:rPr lang="en-US" sz="3200" dirty="0" smtClean="0">
                <a:cs typeface="+mn-cs"/>
              </a:rPr>
              <a:t>root bridge</a:t>
            </a:r>
            <a:endParaRPr lang="he-IL" sz="3200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3115569"/>
          </a:xfrm>
        </p:spPr>
        <p:txBody>
          <a:bodyPr>
            <a:normAutofit/>
          </a:bodyPr>
          <a:lstStyle/>
          <a:p>
            <a:r>
              <a:rPr lang="he-IL" sz="2800" dirty="0" smtClean="0"/>
              <a:t>חשוב מאוד לבחור את המתג </a:t>
            </a:r>
            <a:r>
              <a:rPr lang="he-IL" sz="2800" b="1" dirty="0" smtClean="0"/>
              <a:t>הנכון</a:t>
            </a:r>
            <a:r>
              <a:rPr lang="he-IL" sz="2800" dirty="0" smtClean="0"/>
              <a:t> לתפקיד  ה – </a:t>
            </a:r>
            <a:r>
              <a:rPr lang="en-US" sz="2800" dirty="0" smtClean="0"/>
              <a:t>root bridge</a:t>
            </a:r>
            <a:r>
              <a:rPr lang="he-IL" sz="2800" dirty="0" smtClean="0"/>
              <a:t>.</a:t>
            </a:r>
          </a:p>
          <a:p>
            <a:r>
              <a:rPr lang="he-IL" sz="2800" dirty="0" smtClean="0"/>
              <a:t>ברירת המחדל של </a:t>
            </a:r>
            <a:r>
              <a:rPr lang="en-US" sz="2800" dirty="0" smtClean="0"/>
              <a:t>STP</a:t>
            </a:r>
            <a:r>
              <a:rPr lang="he-IL" sz="2800" dirty="0" smtClean="0"/>
              <a:t> היא לבחור את המתג הכי </a:t>
            </a:r>
            <a:r>
              <a:rPr lang="he-IL" sz="2800" b="1" dirty="0" smtClean="0"/>
              <a:t>ישן</a:t>
            </a:r>
            <a:r>
              <a:rPr lang="he-IL" sz="2800" dirty="0" smtClean="0"/>
              <a:t> ברשת לתפקיד ה – </a:t>
            </a:r>
            <a:r>
              <a:rPr lang="en-US" sz="2800" dirty="0" smtClean="0"/>
              <a:t>root bridge</a:t>
            </a:r>
            <a:r>
              <a:rPr lang="he-IL" sz="2800" dirty="0" smtClean="0"/>
              <a:t>.</a:t>
            </a:r>
          </a:p>
          <a:p>
            <a:r>
              <a:rPr lang="he-IL" sz="2800" dirty="0" smtClean="0"/>
              <a:t>מתגי </a:t>
            </a:r>
            <a:r>
              <a:rPr lang="en-US" sz="2800" dirty="0" smtClean="0"/>
              <a:t>cisco</a:t>
            </a:r>
            <a:r>
              <a:rPr lang="he-IL" sz="2800" dirty="0" smtClean="0"/>
              <a:t> מריצים </a:t>
            </a:r>
            <a:r>
              <a:rPr lang="en-US" sz="2800" dirty="0" smtClean="0"/>
              <a:t>PV-STP</a:t>
            </a:r>
            <a:r>
              <a:rPr lang="he-IL" sz="2800" dirty="0" smtClean="0"/>
              <a:t> כברירת מחדל</a:t>
            </a:r>
          </a:p>
          <a:p>
            <a:endParaRPr lang="he-IL" sz="2400" dirty="0" smtClean="0"/>
          </a:p>
          <a:p>
            <a:pPr lvl="1"/>
            <a:endParaRPr lang="he-IL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33056"/>
            <a:ext cx="46767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5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cs typeface="+mn-cs"/>
              </a:rPr>
              <a:t>STP</a:t>
            </a:r>
            <a:r>
              <a:rPr lang="he-IL" sz="3200" dirty="0" smtClean="0">
                <a:cs typeface="+mn-cs"/>
              </a:rPr>
              <a:t> – בחירת ה – </a:t>
            </a:r>
            <a:r>
              <a:rPr lang="en-US" sz="3200" dirty="0" smtClean="0">
                <a:cs typeface="+mn-cs"/>
              </a:rPr>
              <a:t>root bridge</a:t>
            </a:r>
            <a:endParaRPr lang="he-IL" sz="3200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91330" y="1196752"/>
            <a:ext cx="8229600" cy="31155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Bridge ID</a:t>
            </a:r>
            <a:r>
              <a:rPr lang="he-IL" sz="2800" dirty="0" smtClean="0"/>
              <a:t> –  </a:t>
            </a:r>
            <a:r>
              <a:rPr lang="en-US" sz="2800" dirty="0" smtClean="0"/>
              <a:t>priority.mac-address</a:t>
            </a:r>
            <a:endParaRPr lang="he-IL" sz="2800" dirty="0" smtClean="0"/>
          </a:p>
          <a:p>
            <a:r>
              <a:rPr lang="he-IL" sz="2800" dirty="0" smtClean="0"/>
              <a:t>ככול שה – </a:t>
            </a:r>
            <a:r>
              <a:rPr lang="en-US" sz="2800" dirty="0" smtClean="0"/>
              <a:t>priority</a:t>
            </a:r>
            <a:r>
              <a:rPr lang="he-IL" sz="2800" dirty="0" smtClean="0"/>
              <a:t> נמוך יותר, כך גדל הסיכוי של המתג להפוך ל – </a:t>
            </a:r>
            <a:r>
              <a:rPr lang="en-US" sz="2800" dirty="0" smtClean="0"/>
              <a:t>root</a:t>
            </a:r>
            <a:endParaRPr lang="he-IL" sz="2800" dirty="0" smtClean="0"/>
          </a:p>
          <a:p>
            <a:r>
              <a:rPr lang="he-IL" sz="2800" dirty="0" smtClean="0"/>
              <a:t>לכל המתגים יש את אותה קדימות (</a:t>
            </a:r>
            <a:r>
              <a:rPr lang="en-US" sz="2800" dirty="0" smtClean="0"/>
              <a:t>priority</a:t>
            </a:r>
            <a:r>
              <a:rPr lang="he-IL" sz="2800" dirty="0" smtClean="0"/>
              <a:t>) כברירת מחדל: 32768</a:t>
            </a:r>
          </a:p>
          <a:p>
            <a:r>
              <a:rPr lang="he-IL" sz="2800" dirty="0" smtClean="0"/>
              <a:t> כתובת ה – </a:t>
            </a:r>
            <a:r>
              <a:rPr lang="en-US" sz="2800" dirty="0" smtClean="0"/>
              <a:t>mac</a:t>
            </a:r>
            <a:r>
              <a:rPr lang="he-IL" sz="2800" dirty="0" smtClean="0"/>
              <a:t> של המתג שוברת את השוויון.</a:t>
            </a:r>
          </a:p>
          <a:p>
            <a:endParaRPr lang="he-IL" sz="2800" dirty="0" smtClean="0"/>
          </a:p>
          <a:p>
            <a:endParaRPr lang="he-IL" sz="2800" dirty="0" smtClean="0"/>
          </a:p>
          <a:p>
            <a:endParaRPr lang="he-IL" sz="2400" dirty="0" smtClean="0"/>
          </a:p>
          <a:p>
            <a:pPr lvl="1"/>
            <a:endParaRPr lang="he-IL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4221088"/>
            <a:ext cx="46767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9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cs typeface="+mn-cs"/>
              </a:rPr>
              <a:t>STP</a:t>
            </a:r>
            <a:r>
              <a:rPr lang="he-IL" sz="3200" dirty="0" smtClean="0">
                <a:cs typeface="+mn-cs"/>
              </a:rPr>
              <a:t> – בחירת הנתיב הטוב ביותר אל ה – </a:t>
            </a:r>
            <a:r>
              <a:rPr lang="en-US" sz="3200" dirty="0" smtClean="0">
                <a:cs typeface="+mn-cs"/>
              </a:rPr>
              <a:t>root bridge</a:t>
            </a:r>
            <a:endParaRPr lang="he-IL" sz="3200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91330" y="1196752"/>
            <a:ext cx="8229600" cy="3115569"/>
          </a:xfrm>
        </p:spPr>
        <p:txBody>
          <a:bodyPr>
            <a:normAutofit lnSpcReduction="10000"/>
          </a:bodyPr>
          <a:lstStyle/>
          <a:p>
            <a:r>
              <a:rPr lang="he-IL" sz="2800" dirty="0" smtClean="0"/>
              <a:t>לחיבורים שונים בין מתגים ישנה "עלות" (</a:t>
            </a:r>
            <a:r>
              <a:rPr lang="en-US" sz="2800" dirty="0" smtClean="0"/>
              <a:t>cost</a:t>
            </a:r>
            <a:r>
              <a:rPr lang="he-IL" sz="2800" dirty="0" smtClean="0"/>
              <a:t>) הנגזרת ממהירות החיבור:</a:t>
            </a:r>
          </a:p>
          <a:p>
            <a:pPr lvl="1"/>
            <a:r>
              <a:rPr lang="en-US" sz="2400" dirty="0" smtClean="0"/>
              <a:t>10mbps</a:t>
            </a:r>
            <a:r>
              <a:rPr lang="he-IL" sz="2400" dirty="0" smtClean="0"/>
              <a:t> = 100</a:t>
            </a:r>
          </a:p>
          <a:p>
            <a:pPr lvl="1"/>
            <a:r>
              <a:rPr lang="en-US" sz="2400" dirty="0" smtClean="0"/>
              <a:t>100mbps</a:t>
            </a:r>
            <a:r>
              <a:rPr lang="he-IL" sz="2400" dirty="0" smtClean="0"/>
              <a:t> = 19</a:t>
            </a:r>
          </a:p>
          <a:p>
            <a:pPr lvl="1"/>
            <a:r>
              <a:rPr lang="en-US" sz="2400" dirty="0" smtClean="0"/>
              <a:t>1Gbps</a:t>
            </a:r>
            <a:r>
              <a:rPr lang="he-IL" sz="2400" dirty="0" smtClean="0"/>
              <a:t> = 4</a:t>
            </a:r>
          </a:p>
          <a:p>
            <a:pPr lvl="1"/>
            <a:r>
              <a:rPr lang="en-US" sz="2400" dirty="0" smtClean="0"/>
              <a:t>10Gbps</a:t>
            </a:r>
            <a:r>
              <a:rPr lang="he-IL" sz="2000" dirty="0" smtClean="0"/>
              <a:t> = 2</a:t>
            </a:r>
          </a:p>
          <a:p>
            <a:r>
              <a:rPr lang="he-IL" sz="2400" dirty="0" smtClean="0"/>
              <a:t>מתגים יחפשו את הדרך "הזולה" ביותר להגיע ל - </a:t>
            </a:r>
            <a:r>
              <a:rPr lang="en-US" sz="2400" dirty="0" smtClean="0"/>
              <a:t>root</a:t>
            </a:r>
            <a:endParaRPr lang="he-IL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4221088"/>
            <a:ext cx="46767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4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cs typeface="+mn-cs"/>
              </a:rPr>
              <a:t>STP</a:t>
            </a:r>
            <a:r>
              <a:rPr lang="he-IL" sz="3200" dirty="0" smtClean="0">
                <a:cs typeface="+mn-cs"/>
              </a:rPr>
              <a:t> – סוגי פורטים</a:t>
            </a:r>
            <a:endParaRPr lang="he-IL" sz="3200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91330" y="1196752"/>
            <a:ext cx="8229600" cy="31155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Root port</a:t>
            </a:r>
            <a:r>
              <a:rPr lang="he-IL" sz="2800" dirty="0" smtClean="0"/>
              <a:t> – הפורט המוביל למתג ה – </a:t>
            </a:r>
            <a:r>
              <a:rPr lang="en-US" sz="2800" dirty="0" smtClean="0"/>
              <a:t>root</a:t>
            </a:r>
            <a:r>
              <a:rPr lang="he-IL" sz="2800" dirty="0" smtClean="0"/>
              <a:t>.</a:t>
            </a:r>
          </a:p>
          <a:p>
            <a:pPr lvl="1"/>
            <a:r>
              <a:rPr lang="he-IL" sz="2000" dirty="0" smtClean="0"/>
              <a:t>כל נתיב נוסף ל – </a:t>
            </a:r>
            <a:r>
              <a:rPr lang="en-US" sz="2000" dirty="0" smtClean="0"/>
              <a:t>root</a:t>
            </a:r>
            <a:r>
              <a:rPr lang="he-IL" sz="2000" dirty="0" smtClean="0"/>
              <a:t> ייחסם.</a:t>
            </a:r>
          </a:p>
          <a:p>
            <a:pPr lvl="1"/>
            <a:r>
              <a:rPr lang="he-IL" sz="2000" dirty="0" smtClean="0"/>
              <a:t>מתג ה – </a:t>
            </a:r>
            <a:r>
              <a:rPr lang="en-US" sz="2000" dirty="0" smtClean="0"/>
              <a:t>root</a:t>
            </a:r>
            <a:r>
              <a:rPr lang="he-IL" sz="2000" dirty="0" smtClean="0"/>
              <a:t> לעולם לא יחסום אחד </a:t>
            </a:r>
            <a:r>
              <a:rPr lang="he-IL" sz="2000" dirty="0" err="1" smtClean="0"/>
              <a:t>מהפורטים</a:t>
            </a:r>
            <a:r>
              <a:rPr lang="he-IL" sz="2000" dirty="0" smtClean="0"/>
              <a:t> שלו.</a:t>
            </a:r>
          </a:p>
          <a:p>
            <a:pPr lvl="1"/>
            <a:r>
              <a:rPr lang="he-IL" sz="2000" dirty="0" smtClean="0"/>
              <a:t>למתג </a:t>
            </a:r>
            <a:r>
              <a:rPr lang="en-US" sz="2000" dirty="0" smtClean="0"/>
              <a:t>root</a:t>
            </a:r>
            <a:r>
              <a:rPr lang="he-IL" sz="2000" dirty="0" smtClean="0"/>
              <a:t> לא יהיה </a:t>
            </a:r>
            <a:r>
              <a:rPr lang="en-US" sz="2000" dirty="0" smtClean="0"/>
              <a:t>root port</a:t>
            </a:r>
            <a:r>
              <a:rPr lang="he-IL" sz="2000" dirty="0" smtClean="0"/>
              <a:t>.</a:t>
            </a:r>
          </a:p>
          <a:p>
            <a:r>
              <a:rPr lang="en-US" sz="2400" dirty="0" smtClean="0"/>
              <a:t>Designated port</a:t>
            </a:r>
            <a:r>
              <a:rPr lang="he-IL" sz="2400" dirty="0" smtClean="0"/>
              <a:t> (פורט פעיל (ייעודי) שאיננו </a:t>
            </a:r>
            <a:r>
              <a:rPr lang="en-US" sz="2400" dirty="0" smtClean="0"/>
              <a:t>root port</a:t>
            </a:r>
            <a:r>
              <a:rPr lang="he-IL" sz="2400" dirty="0" smtClean="0"/>
              <a:t>)</a:t>
            </a:r>
          </a:p>
          <a:p>
            <a:pPr lvl="1"/>
            <a:r>
              <a:rPr lang="he-IL" sz="2000" dirty="0" smtClean="0"/>
              <a:t>פורט ייעודי אחד עבור כל מקטע בין מתגים</a:t>
            </a:r>
          </a:p>
          <a:p>
            <a:pPr lvl="1"/>
            <a:r>
              <a:rPr lang="he-IL" sz="2000" dirty="0" smtClean="0"/>
              <a:t>במקרה של שני מתגים המחוברים לאותו מקטע, לאחד יהיה </a:t>
            </a:r>
            <a:r>
              <a:rPr lang="en-US" sz="2000" dirty="0" smtClean="0"/>
              <a:t>designated port</a:t>
            </a:r>
            <a:r>
              <a:rPr lang="he-IL" sz="2000" dirty="0" smtClean="0"/>
              <a:t> והשני יחסום את הפורט שלו.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4221088"/>
            <a:ext cx="46767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cs typeface="+mn-cs"/>
              </a:rPr>
              <a:t>STP</a:t>
            </a:r>
            <a:r>
              <a:rPr lang="he-IL" sz="3200" dirty="0" smtClean="0">
                <a:cs typeface="+mn-cs"/>
              </a:rPr>
              <a:t> – בחירת ה – </a:t>
            </a:r>
            <a:r>
              <a:rPr lang="en-US" sz="3200" dirty="0" smtClean="0">
                <a:cs typeface="+mn-cs"/>
              </a:rPr>
              <a:t> designated port</a:t>
            </a:r>
            <a:r>
              <a:rPr lang="he-IL" sz="3200" dirty="0" smtClean="0">
                <a:cs typeface="+mn-cs"/>
              </a:rPr>
              <a:t> – שבירת שוויון</a:t>
            </a:r>
            <a:endParaRPr lang="he-IL" sz="3200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91330" y="1412776"/>
            <a:ext cx="8229600" cy="3115569"/>
          </a:xfrm>
        </p:spPr>
        <p:txBody>
          <a:bodyPr>
            <a:normAutofit/>
          </a:bodyPr>
          <a:lstStyle/>
          <a:p>
            <a:r>
              <a:rPr lang="he-IL" sz="2800" dirty="0" smtClean="0"/>
              <a:t>המתג עם ה – </a:t>
            </a:r>
            <a:r>
              <a:rPr lang="en-US" sz="2800" dirty="0" smtClean="0"/>
              <a:t>lower bridge ID</a:t>
            </a:r>
            <a:r>
              <a:rPr lang="he-IL" sz="2800" dirty="0" smtClean="0"/>
              <a:t> (מספר מזהה הנמוך מבין השניים) יקבל את תפקיד ה – </a:t>
            </a:r>
            <a:r>
              <a:rPr lang="en-US" sz="2800" dirty="0" smtClean="0"/>
              <a:t>designated port</a:t>
            </a:r>
            <a:r>
              <a:rPr lang="he-IL" sz="2800" dirty="0" smtClean="0"/>
              <a:t>.</a:t>
            </a:r>
          </a:p>
          <a:p>
            <a:r>
              <a:rPr lang="he-IL" sz="2800" dirty="0" smtClean="0"/>
              <a:t>הצד השני (מספר זיהוי גבוה יותר) יחסום את הפורט בצד שלו.</a:t>
            </a:r>
            <a:endParaRPr lang="he-IL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61928"/>
            <a:ext cx="557257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6175"/>
            <a:ext cx="3816424" cy="523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2211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cs typeface="+mn-cs"/>
              </a:rPr>
              <a:t>STP</a:t>
            </a:r>
            <a:r>
              <a:rPr lang="he-IL" sz="3200" dirty="0" smtClean="0">
                <a:cs typeface="+mn-cs"/>
              </a:rPr>
              <a:t> – בחירת ה – </a:t>
            </a:r>
            <a:r>
              <a:rPr lang="en-US" sz="3200" dirty="0" smtClean="0">
                <a:cs typeface="+mn-cs"/>
              </a:rPr>
              <a:t> designated port</a:t>
            </a:r>
            <a:r>
              <a:rPr lang="he-IL" sz="3200" dirty="0" smtClean="0">
                <a:cs typeface="+mn-cs"/>
              </a:rPr>
              <a:t> – שבירת שוויון</a:t>
            </a:r>
            <a:endParaRPr lang="he-IL" sz="3200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628800"/>
            <a:ext cx="8229600" cy="3115569"/>
          </a:xfrm>
        </p:spPr>
        <p:txBody>
          <a:bodyPr>
            <a:normAutofit/>
          </a:bodyPr>
          <a:lstStyle/>
          <a:p>
            <a:r>
              <a:rPr lang="he-IL" sz="2800" dirty="0" smtClean="0"/>
              <a:t>במקרה זה הפורט שייהפך ל – </a:t>
            </a:r>
            <a:r>
              <a:rPr lang="en-US" sz="2800" dirty="0" smtClean="0"/>
              <a:t>Deg. Port</a:t>
            </a:r>
            <a:endParaRPr lang="he-IL" sz="2800" dirty="0" smtClean="0"/>
          </a:p>
          <a:p>
            <a:pPr marL="0" indent="0">
              <a:buNone/>
            </a:pPr>
            <a:r>
              <a:rPr lang="he-IL" sz="2800" dirty="0" smtClean="0"/>
              <a:t>יהיה הפורט בעל המספר הנמוך ביותר</a:t>
            </a:r>
          </a:p>
        </p:txBody>
      </p:sp>
    </p:spTree>
    <p:extLst>
      <p:ext uri="{BB962C8B-B14F-4D97-AF65-F5344CB8AC3E}">
        <p14:creationId xmlns:p14="http://schemas.microsoft.com/office/powerpoint/2010/main" val="28487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5771</TotalTime>
  <Words>706</Words>
  <Application>Microsoft Office PowerPoint</Application>
  <PresentationFormat>‫הצגה על המסך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5" baseType="lpstr">
      <vt:lpstr>ערכת נושא Office</vt:lpstr>
      <vt:lpstr>STP</vt:lpstr>
      <vt:lpstr>STP - כללי</vt:lpstr>
      <vt:lpstr>STP – BPDU’s</vt:lpstr>
      <vt:lpstr>STP – root bridge</vt:lpstr>
      <vt:lpstr>STP – בחירת ה – root bridge</vt:lpstr>
      <vt:lpstr>STP – בחירת הנתיב הטוב ביותר אל ה – root bridge</vt:lpstr>
      <vt:lpstr>STP – סוגי פורטים</vt:lpstr>
      <vt:lpstr>STP – בחירת ה –  designated port – שבירת שוויון</vt:lpstr>
      <vt:lpstr>STP – בחירת ה –  designated port – שבירת שוויון</vt:lpstr>
      <vt:lpstr>הגדרת STP</vt:lpstr>
      <vt:lpstr>STP – מצבי הפורטים השונים</vt:lpstr>
      <vt:lpstr>STP – בעיית ה – 50 שניות</vt:lpstr>
      <vt:lpstr>STP – בעיית ה – 50 שניות</vt:lpstr>
      <vt:lpstr>STP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ook</dc:creator>
  <cp:lastModifiedBy>ook</cp:lastModifiedBy>
  <cp:revision>24</cp:revision>
  <dcterms:created xsi:type="dcterms:W3CDTF">2014-01-09T05:16:16Z</dcterms:created>
  <dcterms:modified xsi:type="dcterms:W3CDTF">2014-01-13T05:27:52Z</dcterms:modified>
</cp:coreProperties>
</file>