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85" r:id="rId3"/>
    <p:sldId id="257" r:id="rId4"/>
    <p:sldId id="258" r:id="rId5"/>
    <p:sldId id="266" r:id="rId6"/>
    <p:sldId id="259" r:id="rId7"/>
    <p:sldId id="265" r:id="rId8"/>
    <p:sldId id="267" r:id="rId9"/>
    <p:sldId id="264" r:id="rId10"/>
    <p:sldId id="268" r:id="rId11"/>
    <p:sldId id="269" r:id="rId12"/>
    <p:sldId id="270" r:id="rId13"/>
    <p:sldId id="273" r:id="rId14"/>
    <p:sldId id="271" r:id="rId15"/>
    <p:sldId id="272" r:id="rId16"/>
    <p:sldId id="274" r:id="rId17"/>
    <p:sldId id="275" r:id="rId18"/>
    <p:sldId id="276" r:id="rId19"/>
    <p:sldId id="277" r:id="rId20"/>
    <p:sldId id="278" r:id="rId21"/>
    <p:sldId id="280" r:id="rId22"/>
    <p:sldId id="279" r:id="rId23"/>
    <p:sldId id="283" r:id="rId24"/>
    <p:sldId id="282"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1C8ADB"/>
    <a:srgbClr val="F45C13"/>
    <a:srgbClr val="4797B1"/>
    <a:srgbClr val="36C6F4"/>
    <a:srgbClr val="FEC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15" autoAdjust="0"/>
  </p:normalViewPr>
  <p:slideViewPr>
    <p:cSldViewPr snapToGrid="0">
      <p:cViewPr varScale="1">
        <p:scale>
          <a:sx n="87" d="100"/>
          <a:sy n="87" d="100"/>
        </p:scale>
        <p:origin x="528" y="67"/>
      </p:cViewPr>
      <p:guideLst/>
    </p:cSldViewPr>
  </p:slideViewPr>
  <p:outlineViewPr>
    <p:cViewPr>
      <p:scale>
        <a:sx n="33" d="100"/>
        <a:sy n="33" d="100"/>
      </p:scale>
      <p:origin x="0" y="-7056"/>
    </p:cViewPr>
  </p:outlineViewPr>
  <p:notesTextViewPr>
    <p:cViewPr>
      <p:scale>
        <a:sx n="3" d="2"/>
        <a:sy n="3" d="2"/>
      </p:scale>
      <p:origin x="0" y="0"/>
    </p:cViewPr>
  </p:notesTextViewPr>
  <p:sorterViewPr>
    <p:cViewPr>
      <p:scale>
        <a:sx n="100" d="100"/>
        <a:sy n="100" d="100"/>
      </p:scale>
      <p:origin x="0" y="-194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417E236-57D3-423C-9B92-5302294B4A5A}" type="datetimeFigureOut">
              <a:rPr lang="he-IL" smtClean="0"/>
              <a:t>ה'/שבט/תשע"ז</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A3F02BC-4A37-496B-A73A-3CB30126CB92}" type="slidenum">
              <a:rPr lang="he-IL" smtClean="0"/>
              <a:t>‹#›</a:t>
            </a:fld>
            <a:endParaRPr lang="he-IL"/>
          </a:p>
        </p:txBody>
      </p:sp>
    </p:spTree>
    <p:extLst>
      <p:ext uri="{BB962C8B-B14F-4D97-AF65-F5344CB8AC3E}">
        <p14:creationId xmlns:p14="http://schemas.microsoft.com/office/powerpoint/2010/main" val="25145736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2A3F02BC-4A37-496B-A73A-3CB30126CB92}" type="slidenum">
              <a:rPr lang="he-IL" smtClean="0"/>
              <a:t>1</a:t>
            </a:fld>
            <a:endParaRPr lang="he-IL"/>
          </a:p>
        </p:txBody>
      </p:sp>
    </p:spTree>
    <p:extLst>
      <p:ext uri="{BB962C8B-B14F-4D97-AF65-F5344CB8AC3E}">
        <p14:creationId xmlns:p14="http://schemas.microsoft.com/office/powerpoint/2010/main" val="159978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B978B7B-C3F1-479A-9882-0B88ED324F4E}"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29D8DE5-ECFC-415F-BDCB-C619E40E94DE}"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C9944B-4D38-438B-92E0-F711C2D23B27}"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0A1B714-6E46-49CC-A046-01D08482D14C}"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D1A037F-847C-4AF4-B057-35B820753406}"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984DB25-FA2E-4B98-B2D8-A30F1BD51FAC}"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2C2836F-4D08-42D9-BA01-39158AAE6FF5}"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2876DD9-0B43-4943-98A4-75E94332D3ED}"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9077809-2930-44C7-B2E4-FE12F47D5014}"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B322A6E-740D-4392-A5BC-D0D33B64A101}" type="datetime1">
              <a:rPr lang="en-US" smtClean="0"/>
              <a:t>2/1/2017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9E14643-67C3-4498-964A-5774E4CBC346}" type="datetime1">
              <a:rPr lang="en-US" smtClean="0"/>
              <a:t>2/1/2017</a:t>
            </a:fld>
            <a:endParaRPr lang="en-US" dirty="0"/>
          </a:p>
        </p:txBody>
      </p:sp>
      <p:sp>
        <p:nvSpPr>
          <p:cNvPr id="6" name="Footer Placeholder 5"/>
          <p:cNvSpPr>
            <a:spLocks noGrp="1"/>
          </p:cNvSpPr>
          <p:nvPr>
            <p:ph type="ftr" sz="quarter" idx="11"/>
          </p:nvPr>
        </p:nvSpPr>
        <p:spPr/>
        <p:txBody>
          <a:bodyPr/>
          <a:lstStyle/>
          <a:p>
            <a:r>
              <a:rPr lang="he-IL"/>
              <a:t>כתב וערך ישראל וזאנה</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2EB57CD-5307-4B6A-B547-F4A2CC871F5B}" type="datetime1">
              <a:rPr lang="en-US" smtClean="0"/>
              <a:t>2/1/2017</a:t>
            </a:fld>
            <a:endParaRPr lang="en-US" dirty="0"/>
          </a:p>
        </p:txBody>
      </p:sp>
      <p:sp>
        <p:nvSpPr>
          <p:cNvPr id="8" name="Footer Placeholder 7"/>
          <p:cNvSpPr>
            <a:spLocks noGrp="1"/>
          </p:cNvSpPr>
          <p:nvPr>
            <p:ph type="ftr" sz="quarter" idx="11"/>
          </p:nvPr>
        </p:nvSpPr>
        <p:spPr/>
        <p:txBody>
          <a:bodyPr/>
          <a:lstStyle/>
          <a:p>
            <a:r>
              <a:rPr lang="he-IL"/>
              <a:t>כתב וערך ישראל וזאנה</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D882FEC-1057-45BA-A8B9-7C069E21A98E}" type="datetime1">
              <a:rPr lang="en-US" smtClean="0"/>
              <a:t>2/1/2017</a:t>
            </a:fld>
            <a:endParaRPr lang="en-US" dirty="0"/>
          </a:p>
        </p:txBody>
      </p:sp>
      <p:sp>
        <p:nvSpPr>
          <p:cNvPr id="4" name="Footer Placeholder 3"/>
          <p:cNvSpPr>
            <a:spLocks noGrp="1"/>
          </p:cNvSpPr>
          <p:nvPr>
            <p:ph type="ftr" sz="quarter" idx="11"/>
          </p:nvPr>
        </p:nvSpPr>
        <p:spPr/>
        <p:txBody>
          <a:bodyPr/>
          <a:lstStyle/>
          <a:p>
            <a:r>
              <a:rPr lang="he-IL"/>
              <a:t>כתב וערך ישראל וזאנה</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6F745-8A04-4AE6-A789-5BEB3941B00A}" type="datetime1">
              <a:rPr lang="en-US" smtClean="0"/>
              <a:t>2/1/2017</a:t>
            </a:fld>
            <a:endParaRPr lang="en-US" dirty="0"/>
          </a:p>
        </p:txBody>
      </p:sp>
      <p:sp>
        <p:nvSpPr>
          <p:cNvPr id="3" name="Footer Placeholder 2"/>
          <p:cNvSpPr>
            <a:spLocks noGrp="1"/>
          </p:cNvSpPr>
          <p:nvPr>
            <p:ph type="ftr" sz="quarter" idx="11"/>
          </p:nvPr>
        </p:nvSpPr>
        <p:spPr/>
        <p:txBody>
          <a:bodyPr/>
          <a:lstStyle/>
          <a:p>
            <a:r>
              <a:rPr lang="he-IL"/>
              <a:t>כתב וערך ישראל וזאנה</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8A56B0-A0CE-4250-A716-B9BCFCC6D7EB}" type="datetime1">
              <a:rPr lang="en-US" smtClean="0"/>
              <a:t>2/1/2017</a:t>
            </a:fld>
            <a:endParaRPr lang="en-US" dirty="0"/>
          </a:p>
        </p:txBody>
      </p:sp>
      <p:sp>
        <p:nvSpPr>
          <p:cNvPr id="6" name="Footer Placeholder 5"/>
          <p:cNvSpPr>
            <a:spLocks noGrp="1"/>
          </p:cNvSpPr>
          <p:nvPr>
            <p:ph type="ftr" sz="quarter" idx="11"/>
          </p:nvPr>
        </p:nvSpPr>
        <p:spPr/>
        <p:txBody>
          <a:bodyPr/>
          <a:lstStyle/>
          <a:p>
            <a:r>
              <a:rPr lang="he-IL"/>
              <a:t>כתב וערך ישראל וזאנה</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r>
              <a:rPr lang="he-IL"/>
              <a:t>כתב וערך ישראל וזאנה</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8ADD62D3-FB5A-4B6A-998A-484436BA41EA}" type="datetime1">
              <a:rPr lang="en-US" smtClean="0"/>
              <a:t>2/1/2017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B1CA9A-2742-4E36-B337-0BCA3492723E}" type="datetime1">
              <a:rPr lang="en-US" smtClean="0"/>
              <a:t>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he-IL"/>
              <a:t>כתב וערך ישראל וזאנה</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l"/>
            <a:r>
              <a:rPr lang="en-US" sz="8000" dirty="0"/>
              <a:t>STP</a:t>
            </a:r>
            <a:endParaRPr lang="he-IL" dirty="0"/>
          </a:p>
        </p:txBody>
      </p:sp>
      <p:sp>
        <p:nvSpPr>
          <p:cNvPr id="3" name="כותרת משנה 2"/>
          <p:cNvSpPr>
            <a:spLocks noGrp="1"/>
          </p:cNvSpPr>
          <p:nvPr>
            <p:ph type="subTitle" idx="1"/>
          </p:nvPr>
        </p:nvSpPr>
        <p:spPr>
          <a:xfrm>
            <a:off x="2335203" y="3949199"/>
            <a:ext cx="7766936" cy="1096899"/>
          </a:xfrm>
        </p:spPr>
        <p:txBody>
          <a:bodyPr>
            <a:normAutofit/>
          </a:bodyPr>
          <a:lstStyle/>
          <a:p>
            <a:pPr algn="l"/>
            <a:r>
              <a:rPr lang="en-US" sz="3200" dirty="0"/>
              <a:t>Spanning </a:t>
            </a:r>
            <a:r>
              <a:rPr lang="en-US" sz="3200" dirty="0"/>
              <a:t>-Tree Protocol</a:t>
            </a:r>
            <a:endParaRPr lang="he-IL" sz="3200"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91181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How does STP works?</a:t>
            </a:r>
            <a:endParaRPr lang="he-IL" sz="4000" dirty="0"/>
          </a:p>
        </p:txBody>
      </p:sp>
      <p:sp>
        <p:nvSpPr>
          <p:cNvPr id="3" name="מציין מיקום תוכן 2"/>
          <p:cNvSpPr>
            <a:spLocks noGrp="1"/>
          </p:cNvSpPr>
          <p:nvPr>
            <p:ph idx="1"/>
          </p:nvPr>
        </p:nvSpPr>
        <p:spPr>
          <a:xfrm>
            <a:off x="106327" y="1577327"/>
            <a:ext cx="9167676" cy="4376906"/>
          </a:xfrm>
        </p:spPr>
        <p:txBody>
          <a:bodyPr>
            <a:normAutofit lnSpcReduction="10000"/>
          </a:bodyPr>
          <a:lstStyle/>
          <a:p>
            <a:r>
              <a:rPr lang="en-US" dirty="0"/>
              <a:t>STP</a:t>
            </a:r>
            <a:r>
              <a:rPr lang="he-IL" dirty="0"/>
              <a:t> מבצע חסימה של ממשק או ממשקים בכדי למנוע את הלופ ברשת, כפי שראנו בדוגמה הקודמת. אבל כיצד </a:t>
            </a:r>
            <a:r>
              <a:rPr lang="en-US" dirty="0"/>
              <a:t>STP</a:t>
            </a:r>
            <a:r>
              <a:rPr lang="he-IL" dirty="0"/>
              <a:t> מחליט אילו ממשקים לחסום. פה נכנס לתמונה האלגוריתם של </a:t>
            </a:r>
            <a:r>
              <a:rPr lang="en-US" dirty="0"/>
              <a:t>STP</a:t>
            </a:r>
            <a:r>
              <a:rPr lang="he-IL" dirty="0"/>
              <a:t>, </a:t>
            </a:r>
            <a:r>
              <a:rPr lang="en-US" dirty="0"/>
              <a:t>STA</a:t>
            </a:r>
            <a:r>
              <a:rPr lang="he-IL" dirty="0"/>
              <a:t> או בשמו המלא </a:t>
            </a:r>
            <a:r>
              <a:rPr lang="en-US" dirty="0"/>
              <a:t>Spanning Tree Algorithm</a:t>
            </a:r>
            <a:r>
              <a:rPr lang="he-IL" dirty="0"/>
              <a:t>. תהליך הבחירה של האלגוריתם נראה מסובך בהתחלה אך אם נפרק אותו לשלושה שלבים עיקריים נראה כמה הוא פשוט.</a:t>
            </a:r>
          </a:p>
          <a:p>
            <a:r>
              <a:rPr lang="he-IL" dirty="0"/>
              <a:t>השלבים:</a:t>
            </a:r>
          </a:p>
          <a:p>
            <a:pPr>
              <a:buFont typeface="+mj-lt"/>
              <a:buAutoNum type="arabicPeriod"/>
            </a:pPr>
            <a:r>
              <a:rPr lang="he-IL" dirty="0"/>
              <a:t>בחירת ה-</a:t>
            </a:r>
            <a:r>
              <a:rPr lang="en-US" b="1" dirty="0"/>
              <a:t>Root Switch</a:t>
            </a:r>
            <a:r>
              <a:rPr lang="he-IL" dirty="0"/>
              <a:t>, כלומר המתג               . כל הממשקים במתג זה במצב </a:t>
            </a:r>
            <a:r>
              <a:rPr lang="en-US" dirty="0">
                <a:solidFill>
                  <a:srgbClr val="00B0F0"/>
                </a:solidFill>
              </a:rPr>
              <a:t> Forwarding</a:t>
            </a:r>
            <a:r>
              <a:rPr lang="he-IL" dirty="0"/>
              <a:t>  ונקראים </a:t>
            </a:r>
            <a:r>
              <a:rPr lang="en-US" b="1" dirty="0"/>
              <a:t>Designated Ports</a:t>
            </a:r>
            <a:r>
              <a:rPr lang="he-IL" dirty="0"/>
              <a:t>.</a:t>
            </a:r>
          </a:p>
          <a:p>
            <a:pPr>
              <a:buFont typeface="+mj-lt"/>
              <a:buAutoNum type="arabicPeriod"/>
            </a:pPr>
            <a:r>
              <a:rPr lang="he-IL" dirty="0"/>
              <a:t>שאר המתגים ברשת שהם כמובן לא </a:t>
            </a:r>
            <a:r>
              <a:rPr lang="en-US" dirty="0"/>
              <a:t>Root Switch</a:t>
            </a:r>
            <a:r>
              <a:rPr lang="he-IL" dirty="0"/>
              <a:t>. בוחרים את הממשק הכי "קרוב" שלהם ל-</a:t>
            </a:r>
            <a:r>
              <a:rPr lang="en-US" dirty="0"/>
              <a:t>Root Switch</a:t>
            </a:r>
            <a:r>
              <a:rPr lang="he-IL" dirty="0"/>
              <a:t>, מציבים אותם במצב </a:t>
            </a:r>
            <a:r>
              <a:rPr lang="en-US" dirty="0">
                <a:solidFill>
                  <a:srgbClr val="00B0F0"/>
                </a:solidFill>
              </a:rPr>
              <a:t>Forwarding</a:t>
            </a:r>
            <a:r>
              <a:rPr lang="he-IL" dirty="0"/>
              <a:t> והם נקראים </a:t>
            </a:r>
            <a:r>
              <a:rPr lang="en-US" b="1" dirty="0"/>
              <a:t>Root Ports</a:t>
            </a:r>
            <a:r>
              <a:rPr lang="he-IL" dirty="0"/>
              <a:t>.</a:t>
            </a:r>
          </a:p>
          <a:p>
            <a:pPr>
              <a:buFont typeface="+mj-lt"/>
              <a:buAutoNum type="arabicPeriod"/>
            </a:pPr>
            <a:r>
              <a:rPr lang="he-IL" dirty="0"/>
              <a:t>שאר המתגים ברשת שביססנו שהם לא ה-</a:t>
            </a:r>
            <a:r>
              <a:rPr lang="en-US" dirty="0"/>
              <a:t>Root Switch</a:t>
            </a:r>
            <a:r>
              <a:rPr lang="he-IL" dirty="0"/>
              <a:t>, מבצעים פעולה נוספת ומחליטים ביניהם מי הכי קרוב ל-</a:t>
            </a:r>
            <a:r>
              <a:rPr lang="en-US" dirty="0"/>
              <a:t>Root Switch</a:t>
            </a:r>
            <a:r>
              <a:rPr lang="he-IL" dirty="0"/>
              <a:t>, מי שמנצח מקבל את הזכות להיות ה-</a:t>
            </a:r>
            <a:r>
              <a:rPr lang="en-US" b="1" dirty="0"/>
              <a:t>Designated Switch</a:t>
            </a:r>
            <a:r>
              <a:rPr lang="he-IL" dirty="0"/>
              <a:t>. והממשק שמחובר למתג השני (לא ל-</a:t>
            </a:r>
            <a:r>
              <a:rPr lang="en-US" dirty="0"/>
              <a:t>Root Switch</a:t>
            </a:r>
            <a:r>
              <a:rPr lang="he-IL" dirty="0"/>
              <a:t>) נקרא ה-</a:t>
            </a:r>
            <a:r>
              <a:rPr lang="en-US" b="1" dirty="0"/>
              <a:t>Designated Port</a:t>
            </a:r>
            <a:r>
              <a:rPr lang="he-IL" dirty="0"/>
              <a:t>. </a:t>
            </a:r>
          </a:p>
          <a:p>
            <a:pPr>
              <a:buFont typeface="Wingdings" panose="05000000000000000000" pitchFamily="2" charset="2"/>
              <a:buChar char="v"/>
            </a:pPr>
            <a:r>
              <a:rPr lang="he-IL" dirty="0"/>
              <a:t>כל שאר הממשקים בטופולוגיה מועברים למצב </a:t>
            </a:r>
            <a:r>
              <a:rPr lang="en-US" dirty="0">
                <a:solidFill>
                  <a:srgbClr val="FF0000"/>
                </a:solidFill>
              </a:rPr>
              <a:t>Blocking</a:t>
            </a:r>
            <a:r>
              <a:rPr lang="he-IL" dirty="0">
                <a:solidFill>
                  <a:srgbClr val="FF0000"/>
                </a:solidFill>
              </a:rPr>
              <a:t> </a:t>
            </a:r>
            <a:r>
              <a:rPr lang="he-IL" dirty="0"/>
              <a:t>. ממשקים שאינם בשימוש, נניח כאלו ללא כבל מועברים למצב </a:t>
            </a:r>
            <a:r>
              <a:rPr lang="en-US" dirty="0"/>
              <a:t>STP Disable</a:t>
            </a:r>
            <a:r>
              <a:rPr lang="he-IL" dirty="0"/>
              <a:t>.</a:t>
            </a:r>
          </a:p>
          <a:p>
            <a:pPr>
              <a:buFont typeface="+mj-lt"/>
              <a:buAutoNum type="arabicPeriod"/>
            </a:pPr>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10</a:t>
            </a:fld>
            <a:endParaRPr lang="en-US" dirty="0"/>
          </a:p>
        </p:txBody>
      </p:sp>
      <p:pic>
        <p:nvPicPr>
          <p:cNvPr id="3080" name="Picture 8" descr="http://tuts.ahninniah.graphics/content/images/2014/Jul/crown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89002">
            <a:off x="4444588" y="2834153"/>
            <a:ext cx="587713" cy="4564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72461" y="3030776"/>
            <a:ext cx="803425" cy="369332"/>
          </a:xfrm>
          <a:prstGeom prst="rect">
            <a:avLst/>
          </a:prstGeom>
          <a:noFill/>
        </p:spPr>
        <p:txBody>
          <a:bodyPr wrap="none" rtlCol="1">
            <a:spAutoFit/>
          </a:bodyPr>
          <a:lstStyle/>
          <a:p>
            <a:r>
              <a:rPr lang="he-IL" dirty="0">
                <a:solidFill>
                  <a:prstClr val="black">
                    <a:lumMod val="75000"/>
                    <a:lumOff val="25000"/>
                  </a:prstClr>
                </a:solidFill>
              </a:rPr>
              <a:t>הראשי</a:t>
            </a:r>
            <a:endParaRPr lang="he-IL" dirty="0"/>
          </a:p>
        </p:txBody>
      </p:sp>
    </p:spTree>
    <p:extLst>
      <p:ext uri="{BB962C8B-B14F-4D97-AF65-F5344CB8AC3E}">
        <p14:creationId xmlns:p14="http://schemas.microsoft.com/office/powerpoint/2010/main" val="50820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How does STP works?</a:t>
            </a:r>
            <a:endParaRPr lang="he-IL" sz="4000" dirty="0"/>
          </a:p>
        </p:txBody>
      </p:sp>
      <p:sp>
        <p:nvSpPr>
          <p:cNvPr id="3" name="מציין מיקום תוכן 2"/>
          <p:cNvSpPr>
            <a:spLocks noGrp="1"/>
          </p:cNvSpPr>
          <p:nvPr>
            <p:ph idx="1"/>
          </p:nvPr>
        </p:nvSpPr>
        <p:spPr>
          <a:xfrm>
            <a:off x="677334" y="1664403"/>
            <a:ext cx="8596668" cy="3880773"/>
          </a:xfrm>
        </p:spPr>
        <p:txBody>
          <a:bodyPr/>
          <a:lstStyle/>
          <a:p>
            <a:r>
              <a:rPr lang="he-IL" dirty="0"/>
              <a:t>נדגים את שלושת השלבים על הטופולוגיה שלנו....מושג חדש-לאחר ששלושת השלבים מסתיימים נוצר כיסוי או </a:t>
            </a:r>
            <a:r>
              <a:rPr lang="en-US" dirty="0"/>
              <a:t>Convergence</a:t>
            </a:r>
            <a:r>
              <a:rPr lang="he-IL"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11</a:t>
            </a:fld>
            <a:endParaRPr lang="en-US" dirty="0"/>
          </a:p>
        </p:txBody>
      </p:sp>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169" y="2353282"/>
            <a:ext cx="4986528" cy="3688080"/>
          </a:xfrm>
          <a:prstGeom prst="rect">
            <a:avLst/>
          </a:prstGeom>
        </p:spPr>
      </p:pic>
      <p:sp>
        <p:nvSpPr>
          <p:cNvPr id="8" name="חץ ימינה 7"/>
          <p:cNvSpPr/>
          <p:nvPr/>
        </p:nvSpPr>
        <p:spPr>
          <a:xfrm rot="2406170">
            <a:off x="3517747" y="2554601"/>
            <a:ext cx="1162493" cy="616689"/>
          </a:xfrm>
          <a:prstGeom prst="rightArrow">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70C0"/>
                </a:solidFill>
              </a:rPr>
              <a:t>Root Switch</a:t>
            </a:r>
            <a:endParaRPr lang="he-IL" sz="1200" dirty="0">
              <a:solidFill>
                <a:srgbClr val="0070C0"/>
              </a:solidFill>
            </a:endParaRPr>
          </a:p>
        </p:txBody>
      </p:sp>
      <p:sp>
        <p:nvSpPr>
          <p:cNvPr id="9" name="חץ ימינה 8"/>
          <p:cNvSpPr/>
          <p:nvPr/>
        </p:nvSpPr>
        <p:spPr>
          <a:xfrm rot="19421338" flipH="1">
            <a:off x="6300261" y="4068627"/>
            <a:ext cx="1768798" cy="616689"/>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B050"/>
                </a:solidFill>
              </a:rPr>
              <a:t>Designated Switch</a:t>
            </a:r>
            <a:endParaRPr lang="he-IL" sz="1200" dirty="0">
              <a:solidFill>
                <a:srgbClr val="00B050"/>
              </a:solidFill>
            </a:endParaRPr>
          </a:p>
        </p:txBody>
      </p:sp>
      <p:pic>
        <p:nvPicPr>
          <p:cNvPr id="10" name="Picture 2" descr="תמונה קשור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3919" y="4980511"/>
            <a:ext cx="695725" cy="6957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מחבר חץ ישר 16"/>
          <p:cNvCxnSpPr/>
          <p:nvPr/>
        </p:nvCxnSpPr>
        <p:spPr>
          <a:xfrm flipV="1">
            <a:off x="5474968" y="5376023"/>
            <a:ext cx="215549" cy="48277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מלבן 19"/>
          <p:cNvSpPr/>
          <p:nvPr/>
        </p:nvSpPr>
        <p:spPr>
          <a:xfrm>
            <a:off x="4742206" y="5846716"/>
            <a:ext cx="1501950" cy="307777"/>
          </a:xfrm>
          <a:prstGeom prst="rect">
            <a:avLst/>
          </a:prstGeom>
        </p:spPr>
        <p:txBody>
          <a:bodyPr wrap="none">
            <a:spAutoFit/>
          </a:bodyPr>
          <a:lstStyle/>
          <a:p>
            <a:r>
              <a:rPr lang="en-US" sz="1400" b="1" dirty="0">
                <a:solidFill>
                  <a:srgbClr val="7030A0"/>
                </a:solidFill>
              </a:rPr>
              <a:t>Designated Port</a:t>
            </a:r>
            <a:endParaRPr lang="he-IL" sz="1400" dirty="0">
              <a:solidFill>
                <a:srgbClr val="7030A0"/>
              </a:solidFill>
            </a:endParaRPr>
          </a:p>
        </p:txBody>
      </p:sp>
      <p:sp>
        <p:nvSpPr>
          <p:cNvPr id="22" name="מלבן 21"/>
          <p:cNvSpPr/>
          <p:nvPr/>
        </p:nvSpPr>
        <p:spPr>
          <a:xfrm>
            <a:off x="2521291" y="3564354"/>
            <a:ext cx="1501950" cy="307777"/>
          </a:xfrm>
          <a:prstGeom prst="rect">
            <a:avLst/>
          </a:prstGeom>
        </p:spPr>
        <p:txBody>
          <a:bodyPr wrap="none">
            <a:spAutoFit/>
          </a:bodyPr>
          <a:lstStyle/>
          <a:p>
            <a:r>
              <a:rPr lang="en-US" sz="1400" b="1" dirty="0">
                <a:solidFill>
                  <a:srgbClr val="7030A0"/>
                </a:solidFill>
              </a:rPr>
              <a:t>Designated Port</a:t>
            </a:r>
            <a:endParaRPr lang="he-IL" sz="1400" dirty="0">
              <a:solidFill>
                <a:srgbClr val="7030A0"/>
              </a:solidFill>
            </a:endParaRPr>
          </a:p>
        </p:txBody>
      </p:sp>
      <p:sp>
        <p:nvSpPr>
          <p:cNvPr id="23" name="מלבן 22"/>
          <p:cNvSpPr/>
          <p:nvPr/>
        </p:nvSpPr>
        <p:spPr>
          <a:xfrm>
            <a:off x="5873136" y="3578540"/>
            <a:ext cx="1501950" cy="307777"/>
          </a:xfrm>
          <a:prstGeom prst="rect">
            <a:avLst/>
          </a:prstGeom>
        </p:spPr>
        <p:txBody>
          <a:bodyPr wrap="none">
            <a:spAutoFit/>
          </a:bodyPr>
          <a:lstStyle/>
          <a:p>
            <a:r>
              <a:rPr lang="en-US" sz="1400" b="1" dirty="0">
                <a:solidFill>
                  <a:srgbClr val="7030A0"/>
                </a:solidFill>
              </a:rPr>
              <a:t>Designated Port</a:t>
            </a:r>
            <a:endParaRPr lang="he-IL" sz="1400" dirty="0">
              <a:solidFill>
                <a:srgbClr val="7030A0"/>
              </a:solidFill>
            </a:endParaRPr>
          </a:p>
        </p:txBody>
      </p:sp>
      <p:cxnSp>
        <p:nvCxnSpPr>
          <p:cNvPr id="24" name="מחבר חץ ישר 23"/>
          <p:cNvCxnSpPr/>
          <p:nvPr/>
        </p:nvCxnSpPr>
        <p:spPr>
          <a:xfrm flipV="1">
            <a:off x="3973770" y="3716381"/>
            <a:ext cx="254378" cy="186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p:cNvCxnSpPr/>
          <p:nvPr/>
        </p:nvCxnSpPr>
        <p:spPr>
          <a:xfrm flipH="1" flipV="1">
            <a:off x="5664646" y="3732428"/>
            <a:ext cx="254378" cy="186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p:cNvCxnSpPr/>
          <p:nvPr/>
        </p:nvCxnSpPr>
        <p:spPr>
          <a:xfrm flipH="1">
            <a:off x="4023241" y="4698378"/>
            <a:ext cx="425912" cy="260384"/>
          </a:xfrm>
          <a:prstGeom prst="straightConnector1">
            <a:avLst/>
          </a:prstGeom>
          <a:ln w="25400">
            <a:solidFill>
              <a:srgbClr val="36C6F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17739" y="4516093"/>
            <a:ext cx="1276421" cy="307777"/>
          </a:xfrm>
          <a:prstGeom prst="rect">
            <a:avLst/>
          </a:prstGeom>
          <a:noFill/>
        </p:spPr>
        <p:txBody>
          <a:bodyPr wrap="square" rtlCol="1">
            <a:spAutoFit/>
          </a:bodyPr>
          <a:lstStyle/>
          <a:p>
            <a:pPr algn="ctr"/>
            <a:r>
              <a:rPr lang="en-US" sz="1400" dirty="0">
                <a:solidFill>
                  <a:srgbClr val="36C6F4"/>
                </a:solidFill>
              </a:rPr>
              <a:t>Root Ports</a:t>
            </a:r>
            <a:endParaRPr lang="he-IL" sz="1400" dirty="0">
              <a:solidFill>
                <a:srgbClr val="36C6F4"/>
              </a:solidFill>
            </a:endParaRPr>
          </a:p>
        </p:txBody>
      </p:sp>
      <p:cxnSp>
        <p:nvCxnSpPr>
          <p:cNvPr id="37" name="מחבר חץ ישר 36"/>
          <p:cNvCxnSpPr/>
          <p:nvPr/>
        </p:nvCxnSpPr>
        <p:spPr>
          <a:xfrm>
            <a:off x="5474968" y="4698378"/>
            <a:ext cx="425912" cy="260384"/>
          </a:xfrm>
          <a:prstGeom prst="straightConnector1">
            <a:avLst/>
          </a:prstGeom>
          <a:ln w="25400">
            <a:solidFill>
              <a:srgbClr val="36C6F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מחבר חץ ישר 40"/>
          <p:cNvCxnSpPr/>
          <p:nvPr/>
        </p:nvCxnSpPr>
        <p:spPr>
          <a:xfrm flipH="1" flipV="1">
            <a:off x="4236198" y="5376023"/>
            <a:ext cx="595583" cy="8658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54803" y="6241854"/>
            <a:ext cx="1953956" cy="307777"/>
          </a:xfrm>
          <a:prstGeom prst="rect">
            <a:avLst/>
          </a:prstGeom>
          <a:noFill/>
        </p:spPr>
        <p:txBody>
          <a:bodyPr wrap="square" rtlCol="1">
            <a:spAutoFit/>
          </a:bodyPr>
          <a:lstStyle/>
          <a:p>
            <a:pPr algn="ctr"/>
            <a:r>
              <a:rPr lang="en-US" sz="1400" dirty="0">
                <a:solidFill>
                  <a:srgbClr val="FF0000"/>
                </a:solidFill>
              </a:rPr>
              <a:t>Blocked Port</a:t>
            </a:r>
            <a:endParaRPr lang="he-IL" sz="1400" dirty="0">
              <a:solidFill>
                <a:srgbClr val="FF0000"/>
              </a:solidFill>
            </a:endParaRPr>
          </a:p>
        </p:txBody>
      </p:sp>
      <p:pic>
        <p:nvPicPr>
          <p:cNvPr id="2050" name="Picture 2" descr="תוצאת תמונה עבור ‪crown‬‏"/>
          <p:cNvPicPr>
            <a:picLocks noChangeAspect="1" noChangeArrowheads="1"/>
          </p:cNvPicPr>
          <p:nvPr/>
        </p:nvPicPr>
        <p:blipFill rotWithShape="1">
          <a:blip r:embed="rId4">
            <a:extLst>
              <a:ext uri="{28A0092B-C50C-407E-A947-70E740481C1C}">
                <a14:useLocalDpi xmlns:a14="http://schemas.microsoft.com/office/drawing/2010/main" val="0"/>
              </a:ext>
            </a:extLst>
          </a:blip>
          <a:srcRect l="1360" t="7611" r="1102" b="2342"/>
          <a:stretch/>
        </p:blipFill>
        <p:spPr bwMode="auto">
          <a:xfrm rot="19313042">
            <a:off x="4462197" y="3262277"/>
            <a:ext cx="439754" cy="315320"/>
          </a:xfrm>
          <a:prstGeom prst="flowChartManualOperation">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arn(inVertical)">
                                      <p:cBhvr>
                                        <p:cTn id="33" dur="500"/>
                                        <p:tgtEl>
                                          <p:spTgt spid="3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arn(inVertical)">
                                      <p:cBhvr>
                                        <p:cTn id="36" dur="500"/>
                                        <p:tgtEl>
                                          <p:spTgt spid="35"/>
                                        </p:tgtEl>
                                      </p:cBhvr>
                                    </p:animEffect>
                                  </p:childTnLst>
                                </p:cTn>
                              </p:par>
                              <p:par>
                                <p:cTn id="37" presetID="16" presetClass="entr" presetSubtype="21"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arn(inVertical)">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circle(in)">
                                      <p:cBhvr>
                                        <p:cTn id="44" dur="2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arn(inVertical)">
                                      <p:cBhvr>
                                        <p:cTn id="57" dur="500"/>
                                        <p:tgtEl>
                                          <p:spTgt spid="41"/>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arn(inVertical)">
                                      <p:cBhvr>
                                        <p:cTn id="6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p:bldP spid="22" grpId="0"/>
      <p:bldP spid="23" grpId="0"/>
      <p:bldP spid="35"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How does STP works?</a:t>
            </a:r>
            <a:endParaRPr lang="he-IL" sz="4000" dirty="0"/>
          </a:p>
        </p:txBody>
      </p:sp>
      <p:sp>
        <p:nvSpPr>
          <p:cNvPr id="3" name="מציין מיקום תוכן 2"/>
          <p:cNvSpPr>
            <a:spLocks noGrp="1"/>
          </p:cNvSpPr>
          <p:nvPr>
            <p:ph idx="1"/>
          </p:nvPr>
        </p:nvSpPr>
        <p:spPr>
          <a:xfrm>
            <a:off x="375684" y="1990468"/>
            <a:ext cx="8898318" cy="3880773"/>
          </a:xfrm>
        </p:spPr>
        <p:txBody>
          <a:bodyPr>
            <a:normAutofit/>
          </a:bodyPr>
          <a:lstStyle/>
          <a:p>
            <a:r>
              <a:rPr lang="he-IL" dirty="0"/>
              <a:t>לאחר שראינו את השלבים, נבין כיצד פרוטוקול ה-</a:t>
            </a:r>
            <a:r>
              <a:rPr lang="en-US" dirty="0"/>
              <a:t>STP</a:t>
            </a:r>
            <a:r>
              <a:rPr lang="he-IL" dirty="0"/>
              <a:t> בכלל בוחר מי יהיה ה-</a:t>
            </a:r>
            <a:r>
              <a:rPr lang="en-US" dirty="0"/>
              <a:t>Root Switch</a:t>
            </a:r>
            <a:r>
              <a:rPr lang="he-IL" dirty="0"/>
              <a:t> וממשיך את תהליך הבחירה. בכדי שהמתגים יחליטו ביניהם מי נגד מי, הם שולח עדכונים אחד לשני אשר נקראים </a:t>
            </a:r>
            <a:r>
              <a:rPr lang="en-US" dirty="0"/>
              <a:t>Bridge Protocol Data Units(BPDU)</a:t>
            </a:r>
            <a:r>
              <a:rPr lang="he-IL" dirty="0"/>
              <a:t>, עדכונים אלו נוצרים ע"י הפרוטוקול והם עוזרים למתגים להכיר אחד את השני. המידע הכי חשוב שמכילים עדכונים אלו נקרא </a:t>
            </a:r>
            <a:r>
              <a:rPr lang="en-US" dirty="0"/>
              <a:t>BID</a:t>
            </a:r>
            <a:r>
              <a:rPr lang="he-IL" dirty="0"/>
              <a:t> או </a:t>
            </a:r>
            <a:r>
              <a:rPr lang="en-US" dirty="0"/>
              <a:t>Bridge ID</a:t>
            </a:r>
            <a:r>
              <a:rPr lang="he-IL" dirty="0"/>
              <a:t>. ה-</a:t>
            </a:r>
            <a:r>
              <a:rPr lang="en-US" dirty="0"/>
              <a:t>BID</a:t>
            </a:r>
            <a:r>
              <a:rPr lang="he-IL" dirty="0"/>
              <a:t> מורכב משני חלקים:</a:t>
            </a:r>
          </a:p>
          <a:p>
            <a:pPr>
              <a:buFont typeface="+mj-lt"/>
              <a:buAutoNum type="arabicPeriod"/>
            </a:pPr>
            <a:r>
              <a:rPr lang="en-US" dirty="0">
                <a:solidFill>
                  <a:srgbClr val="36C6F4"/>
                </a:solidFill>
              </a:rPr>
              <a:t>Priority</a:t>
            </a:r>
            <a:r>
              <a:rPr lang="he-IL" dirty="0"/>
              <a:t>-שדה זה בנוי מ-2 בייט והערך הקבוע שלו הוא 32,769 אך הוא ניתן לשינוי ע"י מנהל הרשת.</a:t>
            </a:r>
          </a:p>
          <a:p>
            <a:pPr>
              <a:buFont typeface="+mj-lt"/>
              <a:buAutoNum type="arabicPeriod"/>
            </a:pPr>
            <a:r>
              <a:rPr lang="en-US" dirty="0">
                <a:solidFill>
                  <a:schemeClr val="accent5"/>
                </a:solidFill>
              </a:rPr>
              <a:t>System ID</a:t>
            </a:r>
            <a:r>
              <a:rPr lang="he-IL" dirty="0"/>
              <a:t>-שדה זה בנוי מ-6 בייט והוא מבוסס על כתובת ה-</a:t>
            </a:r>
            <a:r>
              <a:rPr lang="en-US" dirty="0"/>
              <a:t>MAC</a:t>
            </a:r>
            <a:r>
              <a:rPr lang="he-IL" dirty="0"/>
              <a:t> הייחודית של כל מתג.</a:t>
            </a:r>
          </a:p>
          <a:p>
            <a:pPr marL="0" indent="0">
              <a:buNone/>
            </a:pPr>
            <a:endParaRPr lang="he-IL" dirty="0"/>
          </a:p>
          <a:p>
            <a:r>
              <a:rPr lang="he-IL" dirty="0"/>
              <a:t>המתג בעל ה-</a:t>
            </a:r>
            <a:r>
              <a:rPr lang="en-US" dirty="0"/>
              <a:t>BID</a:t>
            </a:r>
            <a:r>
              <a:rPr lang="he-IL" dirty="0"/>
              <a:t> הנמוך ביותר! נבחר להיות ה-</a:t>
            </a:r>
            <a:r>
              <a:rPr lang="en-US" dirty="0"/>
              <a:t>Switch</a:t>
            </a:r>
            <a:endParaRPr lang="he-IL" dirty="0"/>
          </a:p>
          <a:p>
            <a:pPr>
              <a:buFont typeface="Wingdings" panose="05000000000000000000" pitchFamily="2" charset="2"/>
              <a:buChar char="v"/>
            </a:pPr>
            <a:r>
              <a:rPr lang="he-IL" dirty="0"/>
              <a:t>במידה ושדה ה-</a:t>
            </a:r>
            <a:r>
              <a:rPr lang="en-US" dirty="0"/>
              <a:t>Priority</a:t>
            </a:r>
            <a:r>
              <a:rPr lang="he-IL" dirty="0"/>
              <a:t> שווה ערך בין כל המתגים (דבר שכיח) כתובת ה-</a:t>
            </a:r>
            <a:r>
              <a:rPr lang="en-US" dirty="0"/>
              <a:t>MAC</a:t>
            </a:r>
            <a:r>
              <a:rPr lang="he-IL" dirty="0"/>
              <a:t> היא </a:t>
            </a:r>
            <a:r>
              <a:rPr lang="he-IL" b="1" dirty="0"/>
              <a:t>שקובעת</a:t>
            </a:r>
            <a:r>
              <a:rPr lang="he-IL"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12</a:t>
            </a:fld>
            <a:endParaRPr lang="en-US" dirty="0"/>
          </a:p>
        </p:txBody>
      </p:sp>
      <p:pic>
        <p:nvPicPr>
          <p:cNvPr id="7" name="Picture 8" descr="http://tuts.ahninniah.graphics/content/images/2014/Jul/crown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89002">
            <a:off x="3048177" y="4751429"/>
            <a:ext cx="587713" cy="4564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35706" y="4965588"/>
            <a:ext cx="822251" cy="369332"/>
          </a:xfrm>
          <a:prstGeom prst="rect">
            <a:avLst/>
          </a:prstGeom>
          <a:noFill/>
        </p:spPr>
        <p:txBody>
          <a:bodyPr wrap="square" rtlCol="1">
            <a:spAutoFit/>
          </a:bodyPr>
          <a:lstStyle/>
          <a:p>
            <a:r>
              <a:rPr lang="en-US" dirty="0">
                <a:solidFill>
                  <a:prstClr val="black">
                    <a:lumMod val="75000"/>
                    <a:lumOff val="25000"/>
                  </a:prstClr>
                </a:solidFill>
              </a:rPr>
              <a:t>.Root</a:t>
            </a:r>
            <a:endParaRPr lang="he-IL" dirty="0"/>
          </a:p>
        </p:txBody>
      </p:sp>
      <p:pic>
        <p:nvPicPr>
          <p:cNvPr id="1026" name="Picture 2" descr="תוצאת תמונה עבור ‪b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87" y="1690855"/>
            <a:ext cx="5646741" cy="3214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2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xit" presetSubtype="0" fill="hold" nodeType="clickEffect">
                                  <p:stCondLst>
                                    <p:cond delay="0"/>
                                  </p:stCondLst>
                                  <p:childTnLst>
                                    <p:animEffect transition="out" filter="wipe(down)">
                                      <p:cBhvr>
                                        <p:cTn id="13" dur="180" accel="50000">
                                          <p:stCondLst>
                                            <p:cond delay="1820"/>
                                          </p:stCondLst>
                                        </p:cTn>
                                        <p:tgtEl>
                                          <p:spTgt spid="1026"/>
                                        </p:tgtEl>
                                      </p:cBhvr>
                                    </p:animEffect>
                                    <p:anim calcmode="lin" valueType="num">
                                      <p:cBhvr>
                                        <p:cTn id="14" dur="1822" tmFilter="0,0; 0.14,0.31; 0.43,0.73; 0.71,0.91; 1.0,1.0">
                                          <p:stCondLst>
                                            <p:cond delay="0"/>
                                          </p:stCondLst>
                                        </p:cTn>
                                        <p:tgtEl>
                                          <p:spTgt spid="1026"/>
                                        </p:tgtEl>
                                        <p:attrNameLst>
                                          <p:attrName>ppt_x</p:attrName>
                                        </p:attrNameLst>
                                      </p:cBhvr>
                                      <p:tavLst>
                                        <p:tav tm="0">
                                          <p:val>
                                            <p:strVal val="ppt_x"/>
                                          </p:val>
                                        </p:tav>
                                        <p:tav tm="100000">
                                          <p:val>
                                            <p:strVal val="#ppt_x+0.25"/>
                                          </p:val>
                                        </p:tav>
                                      </p:tavLst>
                                    </p:anim>
                                    <p:anim calcmode="lin" valueType="num">
                                      <p:cBhvr>
                                        <p:cTn id="15" dur="178">
                                          <p:stCondLst>
                                            <p:cond delay="1822"/>
                                          </p:stCondLst>
                                        </p:cTn>
                                        <p:tgtEl>
                                          <p:spTgt spid="1026"/>
                                        </p:tgtEl>
                                        <p:attrNameLst>
                                          <p:attrName>ppt_x</p:attrName>
                                        </p:attrNameLst>
                                      </p:cBhvr>
                                      <p:tavLst>
                                        <p:tav tm="0">
                                          <p:val>
                                            <p:strVal val="ppt_x"/>
                                          </p:val>
                                        </p:tav>
                                        <p:tav tm="100000">
                                          <p:val>
                                            <p:strVal val="ppt_x"/>
                                          </p:val>
                                        </p:tav>
                                      </p:tavLst>
                                    </p:anim>
                                    <p:anim calcmode="lin" valueType="num">
                                      <p:cBhvr>
                                        <p:cTn id="16" dur="664" tmFilter="0.0,0.0;0.25,0.07;0.50,0.2;0.75,0.467;1.0,1.0">
                                          <p:stCondLst>
                                            <p:cond delay="0"/>
                                          </p:stCondLst>
                                        </p:cTn>
                                        <p:tgtEl>
                                          <p:spTgt spid="102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7" dur="664" tmFilter="0, 0; 0.125,0.2665; 0.25,0.4; 0.375,0.465; 0.5,0.5;  0.625,0.535; 0.75,0.6; 0.875,0.7335; 1,1">
                                          <p:stCondLst>
                                            <p:cond delay="664"/>
                                          </p:stCondLst>
                                        </p:cTn>
                                        <p:tgtEl>
                                          <p:spTgt spid="102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8" dur="332" tmFilter="0, 0; 0.125,0.2665; 0.25,0.4; 0.375,0.465; 0.5,0.5;  0.625,0.535; 0.75,0.6; 0.875,0.7335; 1,1">
                                          <p:stCondLst>
                                            <p:cond delay="1324"/>
                                          </p:stCondLst>
                                        </p:cTn>
                                        <p:tgtEl>
                                          <p:spTgt spid="102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 dur="164" tmFilter="0, 0; 0.125,0.2665; 0.25,0.4; 0.375,0.465; 0.5,0.5;  0.625,0.535; 0.75,0.6; 0.875,0.7335; 1,1">
                                          <p:stCondLst>
                                            <p:cond delay="1656"/>
                                          </p:stCondLst>
                                        </p:cTn>
                                        <p:tgtEl>
                                          <p:spTgt spid="102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0" dur="180" accel="50000">
                                          <p:stCondLst>
                                            <p:cond delay="1820"/>
                                          </p:stCondLst>
                                        </p:cTn>
                                        <p:tgtEl>
                                          <p:spTgt spid="1026"/>
                                        </p:tgtEl>
                                        <p:attrNameLst>
                                          <p:attrName>ppt_y</p:attrName>
                                        </p:attrNameLst>
                                      </p:cBhvr>
                                      <p:tavLst>
                                        <p:tav tm="0">
                                          <p:val>
                                            <p:strVal val="ppt_y"/>
                                          </p:val>
                                        </p:tav>
                                        <p:tav tm="100000">
                                          <p:val>
                                            <p:strVal val="ppt_y+ppt_h"/>
                                          </p:val>
                                        </p:tav>
                                      </p:tavLst>
                                    </p:anim>
                                    <p:animScale>
                                      <p:cBhvr>
                                        <p:cTn id="21" dur="26">
                                          <p:stCondLst>
                                            <p:cond delay="620"/>
                                          </p:stCondLst>
                                        </p:cTn>
                                        <p:tgtEl>
                                          <p:spTgt spid="1026"/>
                                        </p:tgtEl>
                                      </p:cBhvr>
                                      <p:to x="100000" y="60000"/>
                                    </p:animScale>
                                    <p:animScale>
                                      <p:cBhvr>
                                        <p:cTn id="22" dur="166" decel="50000">
                                          <p:stCondLst>
                                            <p:cond delay="646"/>
                                          </p:stCondLst>
                                        </p:cTn>
                                        <p:tgtEl>
                                          <p:spTgt spid="1026"/>
                                        </p:tgtEl>
                                      </p:cBhvr>
                                      <p:to x="100000" y="100000"/>
                                    </p:animScale>
                                    <p:animScale>
                                      <p:cBhvr>
                                        <p:cTn id="23" dur="26">
                                          <p:stCondLst>
                                            <p:cond delay="1312"/>
                                          </p:stCondLst>
                                        </p:cTn>
                                        <p:tgtEl>
                                          <p:spTgt spid="1026"/>
                                        </p:tgtEl>
                                      </p:cBhvr>
                                      <p:to x="100000" y="80000"/>
                                    </p:animScale>
                                    <p:animScale>
                                      <p:cBhvr>
                                        <p:cTn id="24" dur="166" decel="50000">
                                          <p:stCondLst>
                                            <p:cond delay="1338"/>
                                          </p:stCondLst>
                                        </p:cTn>
                                        <p:tgtEl>
                                          <p:spTgt spid="1026"/>
                                        </p:tgtEl>
                                      </p:cBhvr>
                                      <p:to x="100000" y="100000"/>
                                    </p:animScale>
                                    <p:animScale>
                                      <p:cBhvr>
                                        <p:cTn id="25" dur="26">
                                          <p:stCondLst>
                                            <p:cond delay="1642"/>
                                          </p:stCondLst>
                                        </p:cTn>
                                        <p:tgtEl>
                                          <p:spTgt spid="1026"/>
                                        </p:tgtEl>
                                      </p:cBhvr>
                                      <p:to x="100000" y="90000"/>
                                    </p:animScale>
                                    <p:animScale>
                                      <p:cBhvr>
                                        <p:cTn id="26" dur="166" decel="50000">
                                          <p:stCondLst>
                                            <p:cond delay="1668"/>
                                          </p:stCondLst>
                                        </p:cTn>
                                        <p:tgtEl>
                                          <p:spTgt spid="1026"/>
                                        </p:tgtEl>
                                      </p:cBhvr>
                                      <p:to x="100000" y="100000"/>
                                    </p:animScale>
                                    <p:animScale>
                                      <p:cBhvr>
                                        <p:cTn id="27" dur="26">
                                          <p:stCondLst>
                                            <p:cond delay="1808"/>
                                          </p:stCondLst>
                                        </p:cTn>
                                        <p:tgtEl>
                                          <p:spTgt spid="1026"/>
                                        </p:tgtEl>
                                      </p:cBhvr>
                                      <p:to x="100000" y="95000"/>
                                    </p:animScale>
                                    <p:animScale>
                                      <p:cBhvr>
                                        <p:cTn id="28" dur="166" decel="50000">
                                          <p:stCondLst>
                                            <p:cond delay="1834"/>
                                          </p:stCondLst>
                                        </p:cTn>
                                        <p:tgtEl>
                                          <p:spTgt spid="1026"/>
                                        </p:tgtEl>
                                      </p:cBhvr>
                                      <p:to x="100000" y="100000"/>
                                    </p:animScale>
                                    <p:set>
                                      <p:cBhvr>
                                        <p:cTn id="29" dur="1" fill="hold">
                                          <p:stCondLst>
                                            <p:cond delay="1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How does STP works?</a:t>
            </a:r>
            <a:endParaRPr lang="he-IL" sz="4000" dirty="0"/>
          </a:p>
        </p:txBody>
      </p:sp>
      <p:sp>
        <p:nvSpPr>
          <p:cNvPr id="3" name="מציין מיקום תוכן 2"/>
          <p:cNvSpPr>
            <a:spLocks noGrp="1"/>
          </p:cNvSpPr>
          <p:nvPr>
            <p:ph idx="1"/>
          </p:nvPr>
        </p:nvSpPr>
        <p:spPr>
          <a:xfrm>
            <a:off x="1004047" y="1334847"/>
            <a:ext cx="8332708" cy="918752"/>
          </a:xfrm>
        </p:spPr>
        <p:txBody>
          <a:bodyPr>
            <a:normAutofit/>
          </a:bodyPr>
          <a:lstStyle/>
          <a:p>
            <a:r>
              <a:rPr lang="he-IL" dirty="0"/>
              <a:t>המתגים שולחים אחד לשני את העדכונים, בהם הם חושבים שכל אחד מהם צריך להיות ה-</a:t>
            </a:r>
            <a:r>
              <a:rPr lang="en-US" dirty="0"/>
              <a:t>Root Switch</a:t>
            </a:r>
            <a:r>
              <a:rPr lang="he-IL" dirty="0"/>
              <a:t>, לאט לאט לאחר שכל המידע מתקבל הם מחליטים ביניהם מי צריך להיות ה-</a:t>
            </a:r>
            <a:r>
              <a:rPr lang="en-US" dirty="0"/>
              <a:t>Root Switch</a:t>
            </a:r>
            <a:r>
              <a:rPr lang="he-IL"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13</a:t>
            </a:fld>
            <a:endParaRPr lang="en-US" dirty="0"/>
          </a:p>
        </p:txBody>
      </p:sp>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404" y="2256936"/>
            <a:ext cx="4986528" cy="3688080"/>
          </a:xfrm>
          <a:prstGeom prst="rect">
            <a:avLst/>
          </a:prstGeom>
        </p:spPr>
      </p:pic>
      <p:pic>
        <p:nvPicPr>
          <p:cNvPr id="5122"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3630064" y="4661787"/>
            <a:ext cx="392151" cy="2477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4205119" y="5103245"/>
            <a:ext cx="392151" cy="2477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5825661" y="4640681"/>
            <a:ext cx="392151" cy="2477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5267053" y="3555809"/>
            <a:ext cx="392151" cy="2477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4205119" y="3555809"/>
            <a:ext cx="392151" cy="2477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5303729" y="5105793"/>
            <a:ext cx="392151" cy="2477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תוצאת תמונה עבור ‪crown‬‏"/>
          <p:cNvPicPr>
            <a:picLocks noChangeAspect="1" noChangeArrowheads="1"/>
          </p:cNvPicPr>
          <p:nvPr/>
        </p:nvPicPr>
        <p:blipFill rotWithShape="1">
          <a:blip r:embed="rId4">
            <a:extLst>
              <a:ext uri="{28A0092B-C50C-407E-A947-70E740481C1C}">
                <a14:useLocalDpi xmlns:a14="http://schemas.microsoft.com/office/drawing/2010/main" val="0"/>
              </a:ext>
            </a:extLst>
          </a:blip>
          <a:srcRect l="1360" t="7611" r="1102" b="2342"/>
          <a:stretch/>
        </p:blipFill>
        <p:spPr bwMode="auto">
          <a:xfrm rot="19313042">
            <a:off x="4451624" y="2787308"/>
            <a:ext cx="439754" cy="315320"/>
          </a:xfrm>
          <a:prstGeom prst="flowChartManualOperation">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7334" y="2288993"/>
            <a:ext cx="16584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dirty="0">
                <a:solidFill>
                  <a:prstClr val="black">
                    <a:lumMod val="75000"/>
                    <a:lumOff val="25000"/>
                  </a:prstClr>
                </a:solidFill>
              </a:rPr>
              <a:t>Bridge Protocol Data Units(BPDU)</a:t>
            </a:r>
          </a:p>
        </p:txBody>
      </p:sp>
      <p:pic>
        <p:nvPicPr>
          <p:cNvPr id="17" name="Picture 2" descr="תוצאת תמונה עבור ‪envelope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305" t="19756" r="2452" b="20066"/>
          <a:stretch/>
        </p:blipFill>
        <p:spPr bwMode="auto">
          <a:xfrm>
            <a:off x="1744580" y="2364418"/>
            <a:ext cx="392151" cy="2477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59204" y="3494532"/>
            <a:ext cx="3664688" cy="307777"/>
          </a:xfrm>
          <a:prstGeom prst="rect">
            <a:avLst/>
          </a:prstGeom>
          <a:noFill/>
        </p:spPr>
        <p:txBody>
          <a:bodyPr wrap="square" rtlCol="1">
            <a:spAutoFit/>
          </a:bodyPr>
          <a:lstStyle/>
          <a:p>
            <a:r>
              <a:rPr lang="en-US" sz="1400" dirty="0">
                <a:solidFill>
                  <a:srgbClr val="00B0F0"/>
                </a:solidFill>
              </a:rPr>
              <a:t>BID: 32,769:0A20.0001.0002 </a:t>
            </a:r>
            <a:endParaRPr lang="he-IL" sz="1400" dirty="0">
              <a:solidFill>
                <a:srgbClr val="00B0F0"/>
              </a:solidFill>
            </a:endParaRPr>
          </a:p>
        </p:txBody>
      </p:sp>
      <p:sp>
        <p:nvSpPr>
          <p:cNvPr id="18" name="TextBox 17"/>
          <p:cNvSpPr txBox="1"/>
          <p:nvPr/>
        </p:nvSpPr>
        <p:spPr>
          <a:xfrm>
            <a:off x="7325733" y="5103245"/>
            <a:ext cx="2515683" cy="307777"/>
          </a:xfrm>
          <a:prstGeom prst="rect">
            <a:avLst/>
          </a:prstGeom>
          <a:noFill/>
        </p:spPr>
        <p:txBody>
          <a:bodyPr wrap="square" rtlCol="1">
            <a:spAutoFit/>
          </a:bodyPr>
          <a:lstStyle/>
          <a:p>
            <a:r>
              <a:rPr lang="en-US" sz="1400" dirty="0">
                <a:solidFill>
                  <a:srgbClr val="00B050"/>
                </a:solidFill>
              </a:rPr>
              <a:t>BID: 32,769:0A20.0002.0002 </a:t>
            </a:r>
            <a:endParaRPr lang="he-IL" sz="1400" dirty="0">
              <a:solidFill>
                <a:srgbClr val="00B050"/>
              </a:solidFill>
            </a:endParaRPr>
          </a:p>
        </p:txBody>
      </p:sp>
      <p:sp>
        <p:nvSpPr>
          <p:cNvPr id="19" name="TextBox 18"/>
          <p:cNvSpPr txBox="1"/>
          <p:nvPr/>
        </p:nvSpPr>
        <p:spPr>
          <a:xfrm>
            <a:off x="194901" y="5043242"/>
            <a:ext cx="2465444" cy="307777"/>
          </a:xfrm>
          <a:prstGeom prst="rect">
            <a:avLst/>
          </a:prstGeom>
          <a:noFill/>
        </p:spPr>
        <p:txBody>
          <a:bodyPr wrap="square" rtlCol="1">
            <a:spAutoFit/>
          </a:bodyPr>
          <a:lstStyle/>
          <a:p>
            <a:r>
              <a:rPr lang="en-US" sz="1400" dirty="0">
                <a:solidFill>
                  <a:srgbClr val="7030A0"/>
                </a:solidFill>
              </a:rPr>
              <a:t>BID: 32,769:0A20.0003.0002 </a:t>
            </a:r>
            <a:endParaRPr lang="he-IL" sz="1400" dirty="0">
              <a:solidFill>
                <a:srgbClr val="7030A0"/>
              </a:solidFill>
            </a:endParaRPr>
          </a:p>
        </p:txBody>
      </p:sp>
    </p:spTree>
    <p:extLst>
      <p:ext uri="{BB962C8B-B14F-4D97-AF65-F5344CB8AC3E}">
        <p14:creationId xmlns:p14="http://schemas.microsoft.com/office/powerpoint/2010/main" val="92080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08333E-6 3.33333E-6 L 0.05091 -0.15278 " pathEditMode="relative" rAng="0" ptsTypes="AA">
                                      <p:cBhvr>
                                        <p:cTn id="17" dur="2000" fill="hold"/>
                                        <p:tgtEl>
                                          <p:spTgt spid="5122"/>
                                        </p:tgtEl>
                                        <p:attrNameLst>
                                          <p:attrName>ppt_x</p:attrName>
                                          <p:attrName>ppt_y</p:attrName>
                                        </p:attrNameLst>
                                      </p:cBhvr>
                                      <p:rCtr x="2539" y="-7639"/>
                                    </p:animMotion>
                                  </p:childTnLst>
                                </p:cTn>
                              </p:par>
                              <p:par>
                                <p:cTn id="18" presetID="42" presetClass="path" presetSubtype="0" accel="50000" decel="50000" fill="hold" nodeType="withEffect">
                                  <p:stCondLst>
                                    <p:cond delay="0"/>
                                  </p:stCondLst>
                                  <p:childTnLst>
                                    <p:animMotion origin="layout" path="M 2.5E-6 1.48148E-6 L 0.09049 0.00116 " pathEditMode="relative" rAng="0" ptsTypes="AA">
                                      <p:cBhvr>
                                        <p:cTn id="19" dur="2000" fill="hold"/>
                                        <p:tgtEl>
                                          <p:spTgt spid="10"/>
                                        </p:tgtEl>
                                        <p:attrNameLst>
                                          <p:attrName>ppt_x</p:attrName>
                                          <p:attrName>ppt_y</p:attrName>
                                        </p:attrNameLst>
                                      </p:cBhvr>
                                      <p:rCtr x="4518" y="46"/>
                                    </p:animMotion>
                                  </p:childTnLst>
                                </p:cTn>
                              </p:par>
                              <p:par>
                                <p:cTn id="20" presetID="42" presetClass="path" presetSubtype="0" accel="50000" decel="50000" fill="hold" nodeType="withEffect">
                                  <p:stCondLst>
                                    <p:cond delay="0"/>
                                  </p:stCondLst>
                                  <p:childTnLst>
                                    <p:animMotion origin="layout" path="M -2.08333E-7 4.07407E-6 L -0.04531 -0.15093 " pathEditMode="relative" rAng="0" ptsTypes="AA">
                                      <p:cBhvr>
                                        <p:cTn id="21" dur="2000" fill="hold"/>
                                        <p:tgtEl>
                                          <p:spTgt spid="11"/>
                                        </p:tgtEl>
                                        <p:attrNameLst>
                                          <p:attrName>ppt_x</p:attrName>
                                          <p:attrName>ppt_y</p:attrName>
                                        </p:attrNameLst>
                                      </p:cBhvr>
                                      <p:rCtr x="-2266" y="-7546"/>
                                    </p:animMotion>
                                  </p:childTnLst>
                                </p:cTn>
                              </p:par>
                            </p:childTnLst>
                          </p:cTn>
                        </p:par>
                      </p:childTnLst>
                    </p:cTn>
                  </p:par>
                  <p:par>
                    <p:cTn id="22" fill="hold">
                      <p:stCondLst>
                        <p:cond delay="indefinite"/>
                      </p:stCondLst>
                      <p:childTnLst>
                        <p:par>
                          <p:cTn id="23" fill="hold">
                            <p:stCondLst>
                              <p:cond delay="0"/>
                            </p:stCondLst>
                            <p:childTnLst>
                              <p:par>
                                <p:cTn id="24" presetID="6" presetClass="exit" presetSubtype="32" fill="hold" nodeType="clickEffect">
                                  <p:stCondLst>
                                    <p:cond delay="0"/>
                                  </p:stCondLst>
                                  <p:childTnLst>
                                    <p:animEffect transition="out" filter="circle(out)">
                                      <p:cBhvr>
                                        <p:cTn id="25" dur="2000"/>
                                        <p:tgtEl>
                                          <p:spTgt spid="5122"/>
                                        </p:tgtEl>
                                      </p:cBhvr>
                                    </p:animEffect>
                                    <p:set>
                                      <p:cBhvr>
                                        <p:cTn id="26" dur="1" fill="hold">
                                          <p:stCondLst>
                                            <p:cond delay="1999"/>
                                          </p:stCondLst>
                                        </p:cTn>
                                        <p:tgtEl>
                                          <p:spTgt spid="5122"/>
                                        </p:tgtEl>
                                        <p:attrNameLst>
                                          <p:attrName>style.visibility</p:attrName>
                                        </p:attrNameLst>
                                      </p:cBhvr>
                                      <p:to>
                                        <p:strVal val="hidden"/>
                                      </p:to>
                                    </p:set>
                                  </p:childTnLst>
                                </p:cTn>
                              </p:par>
                              <p:par>
                                <p:cTn id="27" presetID="6" presetClass="exit" presetSubtype="32" fill="hold" nodeType="withEffect">
                                  <p:stCondLst>
                                    <p:cond delay="0"/>
                                  </p:stCondLst>
                                  <p:childTnLst>
                                    <p:animEffect transition="out" filter="circle(out)">
                                      <p:cBhvr>
                                        <p:cTn id="28" dur="2000"/>
                                        <p:tgtEl>
                                          <p:spTgt spid="10"/>
                                        </p:tgtEl>
                                      </p:cBhvr>
                                    </p:animEffect>
                                    <p:set>
                                      <p:cBhvr>
                                        <p:cTn id="29" dur="1" fill="hold">
                                          <p:stCondLst>
                                            <p:cond delay="1999"/>
                                          </p:stCondLst>
                                        </p:cTn>
                                        <p:tgtEl>
                                          <p:spTgt spid="10"/>
                                        </p:tgtEl>
                                        <p:attrNameLst>
                                          <p:attrName>style.visibility</p:attrName>
                                        </p:attrNameLst>
                                      </p:cBhvr>
                                      <p:to>
                                        <p:strVal val="hidden"/>
                                      </p:to>
                                    </p:set>
                                  </p:childTnLst>
                                </p:cTn>
                              </p:par>
                              <p:par>
                                <p:cTn id="30" presetID="6" presetClass="exit" presetSubtype="32" fill="hold" nodeType="withEffect">
                                  <p:stCondLst>
                                    <p:cond delay="0"/>
                                  </p:stCondLst>
                                  <p:childTnLst>
                                    <p:animEffect transition="out" filter="circle(out)">
                                      <p:cBhvr>
                                        <p:cTn id="31" dur="2000"/>
                                        <p:tgtEl>
                                          <p:spTgt spid="11"/>
                                        </p:tgtEl>
                                      </p:cBhvr>
                                    </p:animEffect>
                                    <p:set>
                                      <p:cBhvr>
                                        <p:cTn id="32" dur="1" fill="hold">
                                          <p:stCondLst>
                                            <p:cond delay="19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2000"/>
                                        <p:tgtEl>
                                          <p:spTgt spid="14"/>
                                        </p:tgtEl>
                                      </p:cBhvr>
                                    </p:animEffect>
                                  </p:childTnLst>
                                </p:cTn>
                              </p:par>
                              <p:par>
                                <p:cTn id="38" presetID="6" presetClass="entr" presetSubtype="16"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2000"/>
                                        <p:tgtEl>
                                          <p:spTgt spid="12"/>
                                        </p:tgtEl>
                                      </p:cBhvr>
                                    </p:animEffect>
                                  </p:childTnLst>
                                </p:cTn>
                              </p:par>
                              <p:par>
                                <p:cTn id="41" presetID="6" presetClass="entr" presetSubtype="16"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circle(in)">
                                      <p:cBhvr>
                                        <p:cTn id="43" dur="2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1.66667E-6 0 L -0.0901 -0.00023 " pathEditMode="relative" rAng="0" ptsTypes="AA">
                                      <p:cBhvr>
                                        <p:cTn id="47" dur="2000" fill="hold"/>
                                        <p:tgtEl>
                                          <p:spTgt spid="14"/>
                                        </p:tgtEl>
                                        <p:attrNameLst>
                                          <p:attrName>ppt_x</p:attrName>
                                          <p:attrName>ppt_y</p:attrName>
                                        </p:attrNameLst>
                                      </p:cBhvr>
                                      <p:rCtr x="-4505" y="-23"/>
                                    </p:animMotion>
                                  </p:childTnLst>
                                </p:cTn>
                              </p:par>
                              <p:par>
                                <p:cTn id="48" presetID="42" presetClass="path" presetSubtype="0" accel="50000" decel="50000" fill="hold" nodeType="withEffect">
                                  <p:stCondLst>
                                    <p:cond delay="0"/>
                                  </p:stCondLst>
                                  <p:childTnLst>
                                    <p:animMotion origin="layout" path="M 3.125E-6 -4.07407E-6 L 0.04583 0.15811 " pathEditMode="relative" rAng="0" ptsTypes="AA">
                                      <p:cBhvr>
                                        <p:cTn id="49" dur="2000" fill="hold"/>
                                        <p:tgtEl>
                                          <p:spTgt spid="12"/>
                                        </p:tgtEl>
                                        <p:attrNameLst>
                                          <p:attrName>ppt_x</p:attrName>
                                          <p:attrName>ppt_y</p:attrName>
                                        </p:attrNameLst>
                                      </p:cBhvr>
                                      <p:rCtr x="2292" y="7894"/>
                                    </p:animMotion>
                                  </p:childTnLst>
                                </p:cTn>
                              </p:par>
                              <p:par>
                                <p:cTn id="50" presetID="42" presetClass="path" presetSubtype="0" accel="50000" decel="50000" fill="hold" nodeType="withEffect">
                                  <p:stCondLst>
                                    <p:cond delay="0"/>
                                  </p:stCondLst>
                                  <p:childTnLst>
                                    <p:animMotion origin="layout" path="M 2.5E-6 -4.07407E-6 L -0.04714 0.16135 " pathEditMode="relative" rAng="0" ptsTypes="AA">
                                      <p:cBhvr>
                                        <p:cTn id="51" dur="2000" fill="hold"/>
                                        <p:tgtEl>
                                          <p:spTgt spid="13"/>
                                        </p:tgtEl>
                                        <p:attrNameLst>
                                          <p:attrName>ppt_x</p:attrName>
                                          <p:attrName>ppt_y</p:attrName>
                                        </p:attrNameLst>
                                      </p:cBhvr>
                                      <p:rCtr x="-2357" y="8056"/>
                                    </p:animMotion>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heel(1)">
                                      <p:cBhvr>
                                        <p:cTn id="56" dur="20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2.91667E-6 1.85185E-6 L -2.91667E-6 0.05856 " pathEditMode="relative" rAng="0" ptsTypes="AA">
                                      <p:cBhvr>
                                        <p:cTn id="60" dur="2000" fill="hold"/>
                                        <p:tgtEl>
                                          <p:spTgt spid="15"/>
                                        </p:tgtEl>
                                        <p:attrNameLst>
                                          <p:attrName>ppt_x</p:attrName>
                                          <p:attrName>ppt_y</p:attrName>
                                        </p:attrNameLst>
                                      </p:cBhvr>
                                      <p:rCtr x="0"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How does STP works?</a:t>
            </a:r>
            <a:endParaRPr lang="he-IL" sz="4000" dirty="0"/>
          </a:p>
        </p:txBody>
      </p:sp>
      <p:sp>
        <p:nvSpPr>
          <p:cNvPr id="3" name="מציין מיקום תוכן 2"/>
          <p:cNvSpPr>
            <a:spLocks noGrp="1"/>
          </p:cNvSpPr>
          <p:nvPr>
            <p:ph idx="1"/>
          </p:nvPr>
        </p:nvSpPr>
        <p:spPr>
          <a:xfrm>
            <a:off x="677334" y="1848704"/>
            <a:ext cx="8596668" cy="3880773"/>
          </a:xfrm>
        </p:spPr>
        <p:txBody>
          <a:bodyPr/>
          <a:lstStyle/>
          <a:p>
            <a:r>
              <a:rPr lang="he-IL" dirty="0"/>
              <a:t>לאחר שנבחר ה-</a:t>
            </a:r>
            <a:r>
              <a:rPr lang="en-US" dirty="0"/>
              <a:t>Root Switch</a:t>
            </a:r>
            <a:r>
              <a:rPr lang="he-IL" dirty="0"/>
              <a:t>, השלבים הבאים דורשים מהמתגים להחליט ביניהם מי הכי "קרוב" ל-</a:t>
            </a:r>
            <a:r>
              <a:rPr lang="en-US" dirty="0"/>
              <a:t>Root Switch</a:t>
            </a:r>
            <a:r>
              <a:rPr lang="he-IL" dirty="0"/>
              <a:t>. זה הזמן להכיר מושג חדש "עלות" (</a:t>
            </a:r>
            <a:r>
              <a:rPr lang="en-US" dirty="0"/>
              <a:t>Cost</a:t>
            </a:r>
            <a:r>
              <a:rPr lang="he-IL" dirty="0"/>
              <a:t>) ככל ש"העלות" של החיבור יותר נמוכה, המתגים יותר "קרובים". "עלות" של חיבור ניתנת לחישוב ע"י כמה פרמטרים: מהירות החיבור, סוג הכבל, </a:t>
            </a:r>
            <a:r>
              <a:rPr lang="en-US" dirty="0"/>
              <a:t>Daley</a:t>
            </a:r>
            <a:r>
              <a:rPr lang="he-IL" dirty="0"/>
              <a:t>. פרוטוקול ה-</a:t>
            </a:r>
            <a:r>
              <a:rPr lang="en-US" dirty="0"/>
              <a:t>STP</a:t>
            </a:r>
            <a:r>
              <a:rPr lang="he-IL" dirty="0"/>
              <a:t> מסתמך יותר על מהירות החיבור, כשהוא מחשב "עלות". </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14</a:t>
            </a:fld>
            <a:endParaRPr lang="en-US" dirty="0"/>
          </a:p>
        </p:txBody>
      </p:sp>
      <p:graphicFrame>
        <p:nvGraphicFramePr>
          <p:cNvPr id="7" name="טבלה 6"/>
          <p:cNvGraphicFramePr>
            <a:graphicFrameLocks noGrp="1"/>
          </p:cNvGraphicFramePr>
          <p:nvPr>
            <p:extLst>
              <p:ext uri="{D42A27DB-BD31-4B8C-83A1-F6EECF244321}">
                <p14:modId xmlns:p14="http://schemas.microsoft.com/office/powerpoint/2010/main" val="1412926170"/>
              </p:ext>
            </p:extLst>
          </p:nvPr>
        </p:nvGraphicFramePr>
        <p:xfrm>
          <a:off x="5961320" y="3583377"/>
          <a:ext cx="2894417" cy="1854200"/>
        </p:xfrm>
        <a:graphic>
          <a:graphicData uri="http://schemas.openxmlformats.org/drawingml/2006/table">
            <a:tbl>
              <a:tblPr rtl="1" firstRow="1" bandRow="1">
                <a:tableStyleId>{5C22544A-7EE6-4342-B048-85BDC9FD1C3A}</a:tableStyleId>
              </a:tblPr>
              <a:tblGrid>
                <a:gridCol w="1299533">
                  <a:extLst>
                    <a:ext uri="{9D8B030D-6E8A-4147-A177-3AD203B41FA5}">
                      <a16:colId xmlns:a16="http://schemas.microsoft.com/office/drawing/2014/main" val="20000"/>
                    </a:ext>
                  </a:extLst>
                </a:gridCol>
                <a:gridCol w="1594884">
                  <a:extLst>
                    <a:ext uri="{9D8B030D-6E8A-4147-A177-3AD203B41FA5}">
                      <a16:colId xmlns:a16="http://schemas.microsoft.com/office/drawing/2014/main" val="20001"/>
                    </a:ext>
                  </a:extLst>
                </a:gridCol>
              </a:tblGrid>
              <a:tr h="370840">
                <a:tc>
                  <a:txBody>
                    <a:bodyPr/>
                    <a:lstStyle/>
                    <a:p>
                      <a:pPr rtl="1"/>
                      <a:r>
                        <a:rPr lang="he-IL" dirty="0"/>
                        <a:t>מהירות</a:t>
                      </a:r>
                    </a:p>
                  </a:txBody>
                  <a:tcPr/>
                </a:tc>
                <a:tc>
                  <a:txBody>
                    <a:bodyPr/>
                    <a:lstStyle/>
                    <a:p>
                      <a:pPr rtl="1"/>
                      <a:r>
                        <a:rPr lang="he-IL" dirty="0"/>
                        <a:t>עלות (</a:t>
                      </a:r>
                      <a:r>
                        <a:rPr lang="en-US" dirty="0"/>
                        <a:t>Cost</a:t>
                      </a:r>
                      <a:r>
                        <a:rPr lang="he-IL" dirty="0"/>
                        <a:t>)</a:t>
                      </a:r>
                    </a:p>
                  </a:txBody>
                  <a:tcPr/>
                </a:tc>
                <a:extLst>
                  <a:ext uri="{0D108BD9-81ED-4DB2-BD59-A6C34878D82A}">
                    <a16:rowId xmlns:a16="http://schemas.microsoft.com/office/drawing/2014/main" val="10000"/>
                  </a:ext>
                </a:extLst>
              </a:tr>
              <a:tr h="370840">
                <a:tc>
                  <a:txBody>
                    <a:bodyPr/>
                    <a:lstStyle/>
                    <a:p>
                      <a:pPr rtl="1"/>
                      <a:r>
                        <a:rPr lang="he-IL" dirty="0"/>
                        <a:t>10 מגה</a:t>
                      </a:r>
                    </a:p>
                  </a:txBody>
                  <a:tcPr/>
                </a:tc>
                <a:tc>
                  <a:txBody>
                    <a:bodyPr/>
                    <a:lstStyle/>
                    <a:p>
                      <a:pPr rtl="1"/>
                      <a:r>
                        <a:rPr lang="he-IL" dirty="0"/>
                        <a:t>100</a:t>
                      </a:r>
                    </a:p>
                  </a:txBody>
                  <a:tcPr/>
                </a:tc>
                <a:extLst>
                  <a:ext uri="{0D108BD9-81ED-4DB2-BD59-A6C34878D82A}">
                    <a16:rowId xmlns:a16="http://schemas.microsoft.com/office/drawing/2014/main" val="10001"/>
                  </a:ext>
                </a:extLst>
              </a:tr>
              <a:tr h="370840">
                <a:tc>
                  <a:txBody>
                    <a:bodyPr/>
                    <a:lstStyle/>
                    <a:p>
                      <a:pPr rtl="1"/>
                      <a:r>
                        <a:rPr lang="he-IL" dirty="0"/>
                        <a:t>100 מגה</a:t>
                      </a:r>
                    </a:p>
                  </a:txBody>
                  <a:tcPr/>
                </a:tc>
                <a:tc>
                  <a:txBody>
                    <a:bodyPr/>
                    <a:lstStyle/>
                    <a:p>
                      <a:pPr rtl="1"/>
                      <a:r>
                        <a:rPr lang="he-IL" dirty="0"/>
                        <a:t>19</a:t>
                      </a:r>
                    </a:p>
                  </a:txBody>
                  <a:tcPr/>
                </a:tc>
                <a:extLst>
                  <a:ext uri="{0D108BD9-81ED-4DB2-BD59-A6C34878D82A}">
                    <a16:rowId xmlns:a16="http://schemas.microsoft.com/office/drawing/2014/main" val="10002"/>
                  </a:ext>
                </a:extLst>
              </a:tr>
              <a:tr h="370840">
                <a:tc>
                  <a:txBody>
                    <a:bodyPr/>
                    <a:lstStyle/>
                    <a:p>
                      <a:pPr rtl="1"/>
                      <a:r>
                        <a:rPr lang="he-IL" dirty="0"/>
                        <a:t>1 ג'יגה</a:t>
                      </a:r>
                    </a:p>
                  </a:txBody>
                  <a:tcPr/>
                </a:tc>
                <a:tc>
                  <a:txBody>
                    <a:bodyPr/>
                    <a:lstStyle/>
                    <a:p>
                      <a:pPr rtl="1"/>
                      <a:r>
                        <a:rPr lang="he-IL" dirty="0"/>
                        <a:t>4</a:t>
                      </a:r>
                    </a:p>
                  </a:txBody>
                  <a:tcPr/>
                </a:tc>
                <a:extLst>
                  <a:ext uri="{0D108BD9-81ED-4DB2-BD59-A6C34878D82A}">
                    <a16:rowId xmlns:a16="http://schemas.microsoft.com/office/drawing/2014/main" val="10003"/>
                  </a:ext>
                </a:extLst>
              </a:tr>
              <a:tr h="370840">
                <a:tc>
                  <a:txBody>
                    <a:bodyPr/>
                    <a:lstStyle/>
                    <a:p>
                      <a:pPr rtl="1"/>
                      <a:r>
                        <a:rPr lang="he-IL" dirty="0"/>
                        <a:t>10 ג'יגה</a:t>
                      </a:r>
                    </a:p>
                  </a:txBody>
                  <a:tcPr/>
                </a:tc>
                <a:tc>
                  <a:txBody>
                    <a:bodyPr/>
                    <a:lstStyle/>
                    <a:p>
                      <a:pPr rtl="1"/>
                      <a:r>
                        <a:rPr lang="he-IL" dirty="0"/>
                        <a:t>2</a:t>
                      </a:r>
                    </a:p>
                  </a:txBody>
                  <a:tcPr/>
                </a:tc>
                <a:extLst>
                  <a:ext uri="{0D108BD9-81ED-4DB2-BD59-A6C34878D82A}">
                    <a16:rowId xmlns:a16="http://schemas.microsoft.com/office/drawing/2014/main" val="10004"/>
                  </a:ext>
                </a:extLst>
              </a:tr>
            </a:tbl>
          </a:graphicData>
        </a:graphic>
      </p:graphicFrame>
      <p:pic>
        <p:nvPicPr>
          <p:cNvPr id="3074" name="Picture 2" descr="תוצאת תמונה עבור ‪flash speed‬‏"/>
          <p:cNvPicPr>
            <a:picLocks noChangeAspect="1" noChangeArrowheads="1"/>
          </p:cNvPicPr>
          <p:nvPr/>
        </p:nvPicPr>
        <p:blipFill rotWithShape="1">
          <a:blip r:embed="rId2">
            <a:extLst>
              <a:ext uri="{28A0092B-C50C-407E-A947-70E740481C1C}">
                <a14:useLocalDpi xmlns:a14="http://schemas.microsoft.com/office/drawing/2010/main" val="0"/>
              </a:ext>
            </a:extLst>
          </a:blip>
          <a:srcRect t="10238" b="9983"/>
          <a:stretch/>
        </p:blipFill>
        <p:spPr bwMode="auto">
          <a:xfrm>
            <a:off x="1926278" y="3202443"/>
            <a:ext cx="2516741" cy="26160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4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How does STP works?</a:t>
            </a:r>
            <a:endParaRPr lang="he-IL" sz="4000" dirty="0"/>
          </a:p>
        </p:txBody>
      </p:sp>
      <p:sp>
        <p:nvSpPr>
          <p:cNvPr id="3" name="מציין מיקום תוכן 2"/>
          <p:cNvSpPr>
            <a:spLocks noGrp="1"/>
          </p:cNvSpPr>
          <p:nvPr>
            <p:ph idx="1"/>
          </p:nvPr>
        </p:nvSpPr>
        <p:spPr>
          <a:xfrm>
            <a:off x="726953" y="1558077"/>
            <a:ext cx="8596668" cy="3880773"/>
          </a:xfrm>
        </p:spPr>
        <p:txBody>
          <a:bodyPr/>
          <a:lstStyle/>
          <a:p>
            <a:r>
              <a:rPr lang="he-IL" dirty="0"/>
              <a:t>נדגים על הטופולוגיה שלנו, כיצד </a:t>
            </a:r>
            <a:r>
              <a:rPr lang="en-US" dirty="0"/>
              <a:t>STP</a:t>
            </a:r>
            <a:r>
              <a:rPr lang="he-IL" dirty="0"/>
              <a:t> בוחר את ה-</a:t>
            </a:r>
            <a:r>
              <a:rPr lang="en-US" dirty="0"/>
              <a:t>Designated Switch</a:t>
            </a:r>
            <a:r>
              <a:rPr lang="he-IL" dirty="0"/>
              <a:t>, </a:t>
            </a:r>
            <a:r>
              <a:rPr lang="en-US" dirty="0"/>
              <a:t>Root Ports</a:t>
            </a:r>
            <a:r>
              <a:rPr lang="he-IL" dirty="0"/>
              <a:t>, </a:t>
            </a:r>
            <a:r>
              <a:rPr lang="en-US" dirty="0"/>
              <a:t>Designated Port</a:t>
            </a:r>
            <a:r>
              <a:rPr lang="he-IL" dirty="0"/>
              <a:t>. בעזרת המהירות של החיבור או יותר נכון ה"עלות" שלו. </a:t>
            </a:r>
          </a:p>
        </p:txBody>
      </p:sp>
      <p:sp>
        <p:nvSpPr>
          <p:cNvPr id="4" name="מציין מיקום של כותרת תחתונה 3"/>
          <p:cNvSpPr>
            <a:spLocks noGrp="1"/>
          </p:cNvSpPr>
          <p:nvPr>
            <p:ph type="ftr" sz="quarter" idx="11"/>
          </p:nvPr>
        </p:nvSpPr>
        <p:spPr>
          <a:xfrm>
            <a:off x="677334" y="6058931"/>
            <a:ext cx="6297612" cy="365125"/>
          </a:xfrm>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15</a:t>
            </a:fld>
            <a:endParaRPr lang="en-US"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873" y="2456114"/>
            <a:ext cx="5200570" cy="3846387"/>
          </a:xfrm>
          <a:prstGeom prst="rect">
            <a:avLst/>
          </a:prstGeom>
        </p:spPr>
      </p:pic>
      <p:sp>
        <p:nvSpPr>
          <p:cNvPr id="11" name="TextBox 10"/>
          <p:cNvSpPr txBox="1"/>
          <p:nvPr/>
        </p:nvSpPr>
        <p:spPr>
          <a:xfrm>
            <a:off x="3784333" y="4457742"/>
            <a:ext cx="87895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1">
            <a:spAutoFit/>
          </a:bodyPr>
          <a:lstStyle/>
          <a:p>
            <a:pPr algn="ctr"/>
            <a:r>
              <a:rPr lang="en-US" sz="1600" dirty="0"/>
              <a:t>Cost 7</a:t>
            </a:r>
            <a:endParaRPr lang="he-IL" sz="1600" dirty="0"/>
          </a:p>
        </p:txBody>
      </p:sp>
      <p:sp>
        <p:nvSpPr>
          <p:cNvPr id="12" name="TextBox 11"/>
          <p:cNvSpPr txBox="1"/>
          <p:nvPr/>
        </p:nvSpPr>
        <p:spPr>
          <a:xfrm>
            <a:off x="5417024" y="4457742"/>
            <a:ext cx="753732" cy="338554"/>
          </a:xfrm>
          <a:prstGeom prst="rect">
            <a:avLst/>
          </a:prstGeom>
        </p:spPr>
        <p:style>
          <a:lnRef idx="2">
            <a:schemeClr val="accent2"/>
          </a:lnRef>
          <a:fillRef idx="1">
            <a:schemeClr val="lt1"/>
          </a:fillRef>
          <a:effectRef idx="0">
            <a:schemeClr val="accent2"/>
          </a:effectRef>
          <a:fontRef idx="minor">
            <a:schemeClr val="dk1"/>
          </a:fontRef>
        </p:style>
        <p:txBody>
          <a:bodyPr wrap="none" rtlCol="1">
            <a:spAutoFit/>
          </a:bodyPr>
          <a:lstStyle/>
          <a:p>
            <a:r>
              <a:rPr lang="en-US" sz="1600" dirty="0"/>
              <a:t>Cost 4</a:t>
            </a:r>
            <a:endParaRPr lang="he-IL" sz="1600" dirty="0"/>
          </a:p>
        </p:txBody>
      </p:sp>
      <p:sp>
        <p:nvSpPr>
          <p:cNvPr id="15" name="TextBox 14"/>
          <p:cNvSpPr txBox="1"/>
          <p:nvPr/>
        </p:nvSpPr>
        <p:spPr>
          <a:xfrm>
            <a:off x="4663292" y="5398808"/>
            <a:ext cx="753732" cy="338554"/>
          </a:xfrm>
          <a:prstGeom prst="rect">
            <a:avLst/>
          </a:prstGeom>
        </p:spPr>
        <p:style>
          <a:lnRef idx="2">
            <a:schemeClr val="accent2"/>
          </a:lnRef>
          <a:fillRef idx="1">
            <a:schemeClr val="lt1"/>
          </a:fillRef>
          <a:effectRef idx="0">
            <a:schemeClr val="accent2"/>
          </a:effectRef>
          <a:fontRef idx="minor">
            <a:schemeClr val="dk1"/>
          </a:fontRef>
        </p:style>
        <p:txBody>
          <a:bodyPr wrap="none" rtlCol="1">
            <a:spAutoFit/>
          </a:bodyPr>
          <a:lstStyle/>
          <a:p>
            <a:r>
              <a:rPr lang="en-US" sz="1600" dirty="0"/>
              <a:t>Cost 4</a:t>
            </a:r>
            <a:endParaRPr lang="he-IL" sz="1600" dirty="0"/>
          </a:p>
        </p:txBody>
      </p:sp>
      <p:pic>
        <p:nvPicPr>
          <p:cNvPr id="16" name="Picture 2" descr="תוצאת תמונה עבור ‪crown‬‏"/>
          <p:cNvPicPr>
            <a:picLocks noChangeAspect="1" noChangeArrowheads="1"/>
          </p:cNvPicPr>
          <p:nvPr/>
        </p:nvPicPr>
        <p:blipFill rotWithShape="1">
          <a:blip r:embed="rId3">
            <a:extLst>
              <a:ext uri="{28A0092B-C50C-407E-A947-70E740481C1C}">
                <a14:useLocalDpi xmlns:a14="http://schemas.microsoft.com/office/drawing/2010/main" val="0"/>
              </a:ext>
            </a:extLst>
          </a:blip>
          <a:srcRect l="1360" t="7611" r="1102" b="2342"/>
          <a:stretch/>
        </p:blipFill>
        <p:spPr bwMode="auto">
          <a:xfrm rot="19313042">
            <a:off x="4485482" y="3436430"/>
            <a:ext cx="439754" cy="315320"/>
          </a:xfrm>
          <a:prstGeom prst="flowChartManualOperation">
            <a:avLst/>
          </a:prstGeom>
          <a:noFill/>
          <a:extLst>
            <a:ext uri="{909E8E84-426E-40DD-AFC4-6F175D3DCCD1}">
              <a14:hiddenFill xmlns:a14="http://schemas.microsoft.com/office/drawing/2010/main">
                <a:solidFill>
                  <a:srgbClr val="FFFFFF"/>
                </a:solidFill>
              </a14:hiddenFill>
            </a:ext>
          </a:extLst>
        </p:spPr>
      </p:pic>
      <p:cxnSp>
        <p:nvCxnSpPr>
          <p:cNvPr id="17" name="מחבר חץ ישר 16"/>
          <p:cNvCxnSpPr/>
          <p:nvPr/>
        </p:nvCxnSpPr>
        <p:spPr>
          <a:xfrm>
            <a:off x="3293597" y="4796296"/>
            <a:ext cx="413487" cy="260384"/>
          </a:xfrm>
          <a:prstGeom prst="straightConnector1">
            <a:avLst/>
          </a:prstGeom>
          <a:ln w="25400">
            <a:solidFill>
              <a:srgbClr val="36C6F4"/>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05773" y="4538421"/>
            <a:ext cx="1276421" cy="307777"/>
          </a:xfrm>
          <a:prstGeom prst="rect">
            <a:avLst/>
          </a:prstGeom>
          <a:noFill/>
        </p:spPr>
        <p:txBody>
          <a:bodyPr wrap="square" rtlCol="1">
            <a:spAutoFit/>
          </a:bodyPr>
          <a:lstStyle/>
          <a:p>
            <a:pPr algn="ctr"/>
            <a:r>
              <a:rPr lang="en-US" sz="1400" dirty="0">
                <a:solidFill>
                  <a:srgbClr val="36C6F4"/>
                </a:solidFill>
              </a:rPr>
              <a:t>Root Ports</a:t>
            </a:r>
            <a:endParaRPr lang="he-IL" sz="1400" dirty="0">
              <a:solidFill>
                <a:srgbClr val="36C6F4"/>
              </a:solidFill>
            </a:endParaRPr>
          </a:p>
        </p:txBody>
      </p:sp>
      <p:cxnSp>
        <p:nvCxnSpPr>
          <p:cNvPr id="20" name="מחבר חץ ישר 19"/>
          <p:cNvCxnSpPr/>
          <p:nvPr/>
        </p:nvCxnSpPr>
        <p:spPr>
          <a:xfrm flipH="1">
            <a:off x="6326713" y="4796296"/>
            <a:ext cx="413487" cy="260384"/>
          </a:xfrm>
          <a:prstGeom prst="straightConnector1">
            <a:avLst/>
          </a:prstGeom>
          <a:ln w="25400">
            <a:solidFill>
              <a:srgbClr val="36C6F4"/>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52111" y="4544543"/>
            <a:ext cx="1276421" cy="307777"/>
          </a:xfrm>
          <a:prstGeom prst="rect">
            <a:avLst/>
          </a:prstGeom>
          <a:noFill/>
        </p:spPr>
        <p:txBody>
          <a:bodyPr wrap="square" rtlCol="1">
            <a:spAutoFit/>
          </a:bodyPr>
          <a:lstStyle/>
          <a:p>
            <a:pPr algn="ctr"/>
            <a:r>
              <a:rPr lang="en-US" sz="1400" dirty="0">
                <a:solidFill>
                  <a:srgbClr val="36C6F4"/>
                </a:solidFill>
              </a:rPr>
              <a:t>Root Ports</a:t>
            </a:r>
            <a:endParaRPr lang="he-IL" sz="1400" dirty="0">
              <a:solidFill>
                <a:srgbClr val="36C6F4"/>
              </a:solidFill>
            </a:endParaRPr>
          </a:p>
        </p:txBody>
      </p:sp>
      <p:cxnSp>
        <p:nvCxnSpPr>
          <p:cNvPr id="25" name="מחבר חץ ישר 24"/>
          <p:cNvCxnSpPr/>
          <p:nvPr/>
        </p:nvCxnSpPr>
        <p:spPr>
          <a:xfrm flipV="1">
            <a:off x="5587822" y="5603358"/>
            <a:ext cx="215549" cy="48277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מלבן 25"/>
          <p:cNvSpPr/>
          <p:nvPr/>
        </p:nvSpPr>
        <p:spPr>
          <a:xfrm>
            <a:off x="4855060" y="6074051"/>
            <a:ext cx="1501950" cy="307777"/>
          </a:xfrm>
          <a:prstGeom prst="rect">
            <a:avLst/>
          </a:prstGeom>
        </p:spPr>
        <p:txBody>
          <a:bodyPr wrap="none">
            <a:spAutoFit/>
          </a:bodyPr>
          <a:lstStyle/>
          <a:p>
            <a:r>
              <a:rPr lang="en-US" sz="1400" b="1" dirty="0">
                <a:solidFill>
                  <a:srgbClr val="7030A0"/>
                </a:solidFill>
              </a:rPr>
              <a:t>Designated Port</a:t>
            </a:r>
            <a:endParaRPr lang="he-IL" sz="1400" dirty="0">
              <a:solidFill>
                <a:srgbClr val="7030A0"/>
              </a:solidFill>
            </a:endParaRPr>
          </a:p>
        </p:txBody>
      </p:sp>
      <p:sp>
        <p:nvSpPr>
          <p:cNvPr id="27" name="חץ ימינה 26"/>
          <p:cNvSpPr/>
          <p:nvPr/>
        </p:nvSpPr>
        <p:spPr>
          <a:xfrm flipH="1">
            <a:off x="7664375" y="5225525"/>
            <a:ext cx="1768798" cy="616689"/>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B050"/>
                </a:solidFill>
              </a:rPr>
              <a:t>Designated Switch</a:t>
            </a:r>
            <a:endParaRPr lang="he-IL" sz="1200" dirty="0">
              <a:solidFill>
                <a:srgbClr val="00B050"/>
              </a:solidFill>
            </a:endParaRPr>
          </a:p>
        </p:txBody>
      </p:sp>
      <p:pic>
        <p:nvPicPr>
          <p:cNvPr id="4100" name="Picture 4" descr="http://image.shutterstock.com/z/stock-vector-market-cartoon-concept-with-farmer-selling-vegetables-and-fruit-vector-illustration-397581850.jpg"/>
          <p:cNvPicPr>
            <a:picLocks noChangeAspect="1" noChangeArrowheads="1"/>
          </p:cNvPicPr>
          <p:nvPr/>
        </p:nvPicPr>
        <p:blipFill rotWithShape="1">
          <a:blip r:embed="rId4">
            <a:extLst>
              <a:ext uri="{28A0092B-C50C-407E-A947-70E740481C1C}">
                <a14:useLocalDpi xmlns:a14="http://schemas.microsoft.com/office/drawing/2010/main" val="0"/>
              </a:ext>
            </a:extLst>
          </a:blip>
          <a:srcRect l="6741" t="9850" r="6129" b="26828"/>
          <a:stretch/>
        </p:blipFill>
        <p:spPr bwMode="auto">
          <a:xfrm>
            <a:off x="2872009" y="2469930"/>
            <a:ext cx="4682814" cy="3631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הסבר אליפטי 9"/>
          <p:cNvSpPr/>
          <p:nvPr/>
        </p:nvSpPr>
        <p:spPr>
          <a:xfrm rot="491280">
            <a:off x="4806200" y="2535163"/>
            <a:ext cx="2091070" cy="1240465"/>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רק היום </a:t>
            </a:r>
            <a:r>
              <a:rPr lang="en-US" dirty="0">
                <a:solidFill>
                  <a:schemeClr val="tx1"/>
                </a:solidFill>
              </a:rPr>
              <a:t>G0/2</a:t>
            </a:r>
          </a:p>
          <a:p>
            <a:pPr algn="ctr"/>
            <a:r>
              <a:rPr lang="he-IL" dirty="0">
                <a:solidFill>
                  <a:schemeClr val="tx1"/>
                </a:solidFill>
              </a:rPr>
              <a:t>ב-6 </a:t>
            </a:r>
          </a:p>
        </p:txBody>
      </p:sp>
      <p:cxnSp>
        <p:nvCxnSpPr>
          <p:cNvPr id="22" name="מחבר חץ ישר 21"/>
          <p:cNvCxnSpPr/>
          <p:nvPr/>
        </p:nvCxnSpPr>
        <p:spPr>
          <a:xfrm flipH="1" flipV="1">
            <a:off x="4247511" y="5590577"/>
            <a:ext cx="595583" cy="8658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66116" y="6456408"/>
            <a:ext cx="1953956" cy="307777"/>
          </a:xfrm>
          <a:prstGeom prst="rect">
            <a:avLst/>
          </a:prstGeom>
          <a:noFill/>
        </p:spPr>
        <p:txBody>
          <a:bodyPr wrap="square" rtlCol="1">
            <a:spAutoFit/>
          </a:bodyPr>
          <a:lstStyle/>
          <a:p>
            <a:pPr algn="ctr"/>
            <a:r>
              <a:rPr lang="en-US" sz="1400" dirty="0">
                <a:solidFill>
                  <a:srgbClr val="FF0000"/>
                </a:solidFill>
              </a:rPr>
              <a:t>Blocked Port</a:t>
            </a:r>
            <a:endParaRPr lang="he-IL" sz="1400" dirty="0">
              <a:solidFill>
                <a:srgbClr val="FF0000"/>
              </a:solidFill>
            </a:endParaRPr>
          </a:p>
        </p:txBody>
      </p:sp>
    </p:spTree>
    <p:extLst>
      <p:ext uri="{BB962C8B-B14F-4D97-AF65-F5344CB8AC3E}">
        <p14:creationId xmlns:p14="http://schemas.microsoft.com/office/powerpoint/2010/main" val="318200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xit" presetSubtype="0" fill="hold" nodeType="clickEffect">
                                  <p:stCondLst>
                                    <p:cond delay="0"/>
                                  </p:stCondLst>
                                  <p:childTnLst>
                                    <p:animEffect transition="out" filter="fade">
                                      <p:cBhvr>
                                        <p:cTn id="18" dur="2000"/>
                                        <p:tgtEl>
                                          <p:spTgt spid="4100"/>
                                        </p:tgtEl>
                                      </p:cBhvr>
                                    </p:animEffect>
                                    <p:anim calcmode="lin" valueType="num">
                                      <p:cBhvr>
                                        <p:cTn id="19" dur="2000"/>
                                        <p:tgtEl>
                                          <p:spTgt spid="410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0" dur="2000"/>
                                        <p:tgtEl>
                                          <p:spTgt spid="4100"/>
                                        </p:tgtEl>
                                        <p:attrNameLst>
                                          <p:attrName>ppt_h</p:attrName>
                                        </p:attrNameLst>
                                      </p:cBhvr>
                                      <p:tavLst>
                                        <p:tav tm="0">
                                          <p:val>
                                            <p:strVal val="ppt_h"/>
                                          </p:val>
                                        </p:tav>
                                        <p:tav tm="100000">
                                          <p:val>
                                            <p:strVal val="ppt_h"/>
                                          </p:val>
                                        </p:tav>
                                      </p:tavLst>
                                    </p:anim>
                                    <p:set>
                                      <p:cBhvr>
                                        <p:cTn id="21" dur="1" fill="hold">
                                          <p:stCondLst>
                                            <p:cond delay="1999"/>
                                          </p:stCondLst>
                                        </p:cTn>
                                        <p:tgtEl>
                                          <p:spTgt spid="4100"/>
                                        </p:tgtEl>
                                        <p:attrNameLst>
                                          <p:attrName>style.visibility</p:attrName>
                                        </p:attrNameLst>
                                      </p:cBhvr>
                                      <p:to>
                                        <p:strVal val="hidden"/>
                                      </p:to>
                                    </p:set>
                                  </p:childTnLst>
                                </p:cTn>
                              </p:par>
                              <p:par>
                                <p:cTn id="22" presetID="45" presetClass="exit" presetSubtype="0" fill="hold" grpId="1" nodeType="withEffect">
                                  <p:stCondLst>
                                    <p:cond delay="0"/>
                                  </p:stCondLst>
                                  <p:childTnLst>
                                    <p:animEffect transition="out" filter="fade">
                                      <p:cBhvr>
                                        <p:cTn id="23" dur="2000"/>
                                        <p:tgtEl>
                                          <p:spTgt spid="10"/>
                                        </p:tgtEl>
                                      </p:cBhvr>
                                    </p:animEffect>
                                    <p:anim calcmode="lin" valueType="num">
                                      <p:cBhvr>
                                        <p:cTn id="24"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5" dur="2000"/>
                                        <p:tgtEl>
                                          <p:spTgt spid="10"/>
                                        </p:tgtEl>
                                        <p:attrNameLst>
                                          <p:attrName>ppt_h</p:attrName>
                                        </p:attrNameLst>
                                      </p:cBhvr>
                                      <p:tavLst>
                                        <p:tav tm="0">
                                          <p:val>
                                            <p:strVal val="ppt_h"/>
                                          </p:val>
                                        </p:tav>
                                        <p:tav tm="100000">
                                          <p:val>
                                            <p:strVal val="ppt_h"/>
                                          </p:val>
                                        </p:tav>
                                      </p:tavLst>
                                    </p:anim>
                                    <p:set>
                                      <p:cBhvr>
                                        <p:cTn id="26" dur="1" fill="hold">
                                          <p:stCondLst>
                                            <p:cond delay="19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heel(1)">
                                      <p:cBhvr>
                                        <p:cTn id="36" dur="2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2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inVertical)">
                                      <p:cBhvr>
                                        <p:cTn id="52" dur="500"/>
                                        <p:tgtEl>
                                          <p:spTgt spid="2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arn(inVertical)">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ircle(in)">
                                      <p:cBhvr>
                                        <p:cTn id="65" dur="2000"/>
                                        <p:tgtEl>
                                          <p:spTgt spid="25"/>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circle(in)">
                                      <p:cBhvr>
                                        <p:cTn id="68" dur="20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barn(inVertical)">
                                      <p:cBhvr>
                                        <p:cTn id="73" dur="500"/>
                                        <p:tgtEl>
                                          <p:spTgt spid="22"/>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barn(inVertical)">
                                      <p:cBhvr>
                                        <p:cTn id="7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8" grpId="0"/>
      <p:bldP spid="21" grpId="0"/>
      <p:bldP spid="26" grpId="0"/>
      <p:bldP spid="27" grpId="0" animBg="1"/>
      <p:bldP spid="10" grpId="0" animBg="1"/>
      <p:bldP spid="10" grpId="1"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Topology Change…</a:t>
            </a:r>
            <a:endParaRPr lang="he-IL" sz="4000" dirty="0"/>
          </a:p>
        </p:txBody>
      </p:sp>
      <p:sp>
        <p:nvSpPr>
          <p:cNvPr id="3" name="מציין מיקום תוכן 2"/>
          <p:cNvSpPr>
            <a:spLocks noGrp="1"/>
          </p:cNvSpPr>
          <p:nvPr>
            <p:ph idx="1"/>
          </p:nvPr>
        </p:nvSpPr>
        <p:spPr>
          <a:xfrm>
            <a:off x="460744" y="1840124"/>
            <a:ext cx="8813258" cy="4291511"/>
          </a:xfrm>
        </p:spPr>
        <p:txBody>
          <a:bodyPr>
            <a:normAutofit/>
          </a:bodyPr>
          <a:lstStyle/>
          <a:p>
            <a:r>
              <a:rPr lang="he-IL" dirty="0"/>
              <a:t>מה שנהדר בפרוטוקול ה-</a:t>
            </a:r>
            <a:r>
              <a:rPr lang="en-US" dirty="0"/>
              <a:t>STP</a:t>
            </a:r>
            <a:r>
              <a:rPr lang="he-IL" dirty="0"/>
              <a:t> הוא, שהוא מסתגל לשינויים בטופולוגיה בצורה עצמאית, כלומר במידה ומתג שלם כשל או חיבור נותק ובעקבות כך שונתה הטופולוגיה. </a:t>
            </a:r>
            <a:r>
              <a:rPr lang="en-US" dirty="0"/>
              <a:t>STP</a:t>
            </a:r>
            <a:r>
              <a:rPr lang="he-IL" dirty="0"/>
              <a:t> מבצע את תהליך הבחירה מחדש או מושג יותר מקצועי </a:t>
            </a:r>
            <a:r>
              <a:rPr lang="en-US" dirty="0"/>
              <a:t>Convergence</a:t>
            </a:r>
            <a:r>
              <a:rPr lang="he-IL" dirty="0"/>
              <a:t>. </a:t>
            </a:r>
            <a:r>
              <a:rPr lang="en-US" dirty="0"/>
              <a:t>STP</a:t>
            </a:r>
            <a:r>
              <a:rPr lang="he-IL" dirty="0"/>
              <a:t> נמצא תמיד בפעולה, שולח עדכונים בין המתגים, כך שהוא חייב לדעת אם חל כשל או שינוי ברשת.</a:t>
            </a:r>
          </a:p>
          <a:p>
            <a:r>
              <a:rPr lang="he-IL" dirty="0"/>
              <a:t>הזמן להציג מחדש עוזר נאמן לפרוטוקול ושני מושגים:</a:t>
            </a:r>
          </a:p>
          <a:p>
            <a:pPr>
              <a:buFont typeface="+mj-lt"/>
              <a:buAutoNum type="arabicPeriod"/>
            </a:pPr>
            <a:r>
              <a:rPr lang="he-IL" dirty="0"/>
              <a:t>         </a:t>
            </a:r>
            <a:r>
              <a:rPr lang="en-US" dirty="0"/>
              <a:t>Hello BPDU</a:t>
            </a:r>
            <a:r>
              <a:rPr lang="he-IL" dirty="0"/>
              <a:t>- מתג שולח "היי" כל 2 שניות לעדכן את שכניו שהוא עצמו עדיין פעיל.</a:t>
            </a:r>
          </a:p>
          <a:p>
            <a:pPr>
              <a:buFont typeface="+mj-lt"/>
              <a:buAutoNum type="arabicPeriod"/>
            </a:pPr>
            <a:r>
              <a:rPr lang="en-US" dirty="0"/>
              <a:t>Maxage</a:t>
            </a:r>
            <a:r>
              <a:rPr lang="he-IL" dirty="0"/>
              <a:t>-ערך זה קובע כמה זמן על המתג להמתין, לאחר שהוא מפסיק לקבל "היי" ממתגים אחרים ובעקבות כך לתת ל-</a:t>
            </a:r>
            <a:r>
              <a:rPr lang="en-US" dirty="0"/>
              <a:t>STP</a:t>
            </a:r>
            <a:r>
              <a:rPr lang="he-IL" dirty="0"/>
              <a:t>  לעשות את קסמיו ולבצע מחדש </a:t>
            </a:r>
            <a:r>
              <a:rPr lang="en-US" dirty="0"/>
              <a:t>Convergence</a:t>
            </a:r>
            <a:r>
              <a:rPr lang="he-IL" dirty="0"/>
              <a:t>. ערך זה עומד על 10 עדכוני </a:t>
            </a:r>
            <a:r>
              <a:rPr lang="en-US" dirty="0"/>
              <a:t>Hello</a:t>
            </a:r>
            <a:r>
              <a:rPr lang="he-IL" dirty="0"/>
              <a:t>, כלומר אם מתג שכן לא "אמר" 10 פעמים "היי", קרה משהו.</a:t>
            </a:r>
          </a:p>
          <a:p>
            <a:pPr>
              <a:buFont typeface="+mj-lt"/>
              <a:buAutoNum type="arabicPeriod"/>
            </a:pPr>
            <a:r>
              <a:rPr lang="en-US" dirty="0"/>
              <a:t>Forward Daley</a:t>
            </a:r>
            <a:r>
              <a:rPr lang="he-IL" dirty="0"/>
              <a:t>-כשחל שינוי ברשת המתג חייב הרי לעבור בין מצב </a:t>
            </a:r>
            <a:r>
              <a:rPr lang="en-US" dirty="0">
                <a:solidFill>
                  <a:srgbClr val="FF0000"/>
                </a:solidFill>
              </a:rPr>
              <a:t>Blocking</a:t>
            </a:r>
            <a:r>
              <a:rPr lang="he-IL" dirty="0">
                <a:solidFill>
                  <a:srgbClr val="FF0000"/>
                </a:solidFill>
              </a:rPr>
              <a:t> </a:t>
            </a:r>
            <a:r>
              <a:rPr lang="he-IL" dirty="0"/>
              <a:t>למצב </a:t>
            </a:r>
            <a:r>
              <a:rPr lang="en-US" dirty="0">
                <a:solidFill>
                  <a:srgbClr val="00B0F0"/>
                </a:solidFill>
              </a:rPr>
              <a:t>Forwarding</a:t>
            </a:r>
            <a:r>
              <a:rPr lang="he-IL" dirty="0"/>
              <a:t>  או להפך, ובכן יש לציין שקיימים שני מצבי ביניים בדרך לביצוע הפעולה. </a:t>
            </a:r>
            <a:r>
              <a:rPr lang="en-US" dirty="0"/>
              <a:t>Forward Daley</a:t>
            </a:r>
            <a:r>
              <a:rPr lang="he-IL" dirty="0"/>
              <a:t> קובע שיש להמתין 15 שניות בין מצב למצב. </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16</a:t>
            </a:fld>
            <a:endParaRPr lang="en-US" dirty="0"/>
          </a:p>
        </p:txBody>
      </p:sp>
      <p:pic>
        <p:nvPicPr>
          <p:cNvPr id="6" name="Picture 2" descr="תוצאת תמונה עבור ‪envelope icon‬‏"/>
          <p:cNvPicPr>
            <a:picLocks noChangeAspect="1" noChangeArrowheads="1"/>
          </p:cNvPicPr>
          <p:nvPr/>
        </p:nvPicPr>
        <p:blipFill rotWithShape="1">
          <a:blip r:embed="rId2">
            <a:extLst>
              <a:ext uri="{28A0092B-C50C-407E-A947-70E740481C1C}">
                <a14:useLocalDpi xmlns:a14="http://schemas.microsoft.com/office/drawing/2010/main" val="0"/>
              </a:ext>
            </a:extLst>
          </a:blip>
          <a:srcRect l="2305" t="19756" r="2452" b="20066"/>
          <a:stretch/>
        </p:blipFill>
        <p:spPr bwMode="auto">
          <a:xfrm>
            <a:off x="8394587" y="3518367"/>
            <a:ext cx="392151" cy="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52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000" dirty="0"/>
              <a:t>STP Port Modes</a:t>
            </a:r>
            <a:endParaRPr lang="he-IL" dirty="0"/>
          </a:p>
        </p:txBody>
      </p:sp>
      <p:sp>
        <p:nvSpPr>
          <p:cNvPr id="3" name="מציין מיקום תוכן 2"/>
          <p:cNvSpPr>
            <a:spLocks noGrp="1"/>
          </p:cNvSpPr>
          <p:nvPr>
            <p:ph idx="1"/>
          </p:nvPr>
        </p:nvSpPr>
        <p:spPr>
          <a:xfrm>
            <a:off x="467833" y="1930400"/>
            <a:ext cx="8806169" cy="3880773"/>
          </a:xfrm>
        </p:spPr>
        <p:txBody>
          <a:bodyPr/>
          <a:lstStyle/>
          <a:p>
            <a:r>
              <a:rPr lang="he-IL" dirty="0"/>
              <a:t>את מצבי </a:t>
            </a:r>
            <a:r>
              <a:rPr lang="en-US" dirty="0">
                <a:solidFill>
                  <a:srgbClr val="00B0F0"/>
                </a:solidFill>
              </a:rPr>
              <a:t>Forwarding</a:t>
            </a:r>
            <a:r>
              <a:rPr lang="he-IL" dirty="0"/>
              <a:t> ו-</a:t>
            </a:r>
            <a:r>
              <a:rPr lang="en-US" dirty="0">
                <a:solidFill>
                  <a:srgbClr val="FF0000"/>
                </a:solidFill>
              </a:rPr>
              <a:t> Blocking</a:t>
            </a:r>
            <a:r>
              <a:rPr lang="en-US" dirty="0">
                <a:solidFill>
                  <a:srgbClr val="00B0F0"/>
                </a:solidFill>
              </a:rPr>
              <a:t> </a:t>
            </a:r>
            <a:r>
              <a:rPr lang="he-IL" dirty="0"/>
              <a:t>אין צורך להציג מחדש, ברגע שחל שינוי בטופולוגיה ועדכוני ה"היי" מפסיקים להגיע מצבי הממשקים חייבים להשתנות במטרה להסתגל מחדש למבנה הרשת. השינוי בין המצבים </a:t>
            </a:r>
            <a:r>
              <a:rPr lang="en-US" dirty="0">
                <a:solidFill>
                  <a:srgbClr val="00B0F0"/>
                </a:solidFill>
              </a:rPr>
              <a:t>Forwarding</a:t>
            </a:r>
            <a:r>
              <a:rPr lang="he-IL" dirty="0"/>
              <a:t> ל-</a:t>
            </a:r>
            <a:r>
              <a:rPr lang="en-US" dirty="0">
                <a:solidFill>
                  <a:srgbClr val="FF0000"/>
                </a:solidFill>
              </a:rPr>
              <a:t> Blocking</a:t>
            </a:r>
            <a:r>
              <a:rPr lang="he-IL" dirty="0"/>
              <a:t> הוא מיידי כפי שראינו אך להפך הממשק חייב לעבור בין מצבי הביניים שהם:</a:t>
            </a:r>
          </a:p>
          <a:p>
            <a:pPr>
              <a:buFont typeface="+mj-lt"/>
              <a:buAutoNum type="arabicPeriod"/>
            </a:pPr>
            <a:r>
              <a:rPr lang="en-US" dirty="0">
                <a:solidFill>
                  <a:srgbClr val="00B050"/>
                </a:solidFill>
              </a:rPr>
              <a:t>Listening</a:t>
            </a:r>
            <a:r>
              <a:rPr lang="he-IL" dirty="0"/>
              <a:t>-במצב זה הממשק "מאזין", כלומר הוא עדיין לא מעביר חבילות מידע, אך המתג מסיר רשומות ישנות מטבלת ה-</a:t>
            </a:r>
            <a:r>
              <a:rPr lang="en-US" dirty="0"/>
              <a:t>MAC</a:t>
            </a:r>
            <a:r>
              <a:rPr lang="he-IL" dirty="0"/>
              <a:t> שלו.</a:t>
            </a:r>
            <a:endParaRPr lang="en-US" dirty="0"/>
          </a:p>
          <a:p>
            <a:pPr>
              <a:buFont typeface="+mj-lt"/>
              <a:buAutoNum type="arabicPeriod"/>
            </a:pPr>
            <a:r>
              <a:rPr lang="en-US" dirty="0">
                <a:solidFill>
                  <a:srgbClr val="7030A0"/>
                </a:solidFill>
              </a:rPr>
              <a:t>Learning</a:t>
            </a:r>
            <a:r>
              <a:rPr lang="he-IL" dirty="0"/>
              <a:t>-במצב זה הממשק "לומד", כלומר הוא עדיין לא מעביר חבילות מידע, אך הוא כן מתחיל ללמוד שוב כתובות </a:t>
            </a:r>
            <a:r>
              <a:rPr lang="en-US" dirty="0"/>
              <a:t>MAC</a:t>
            </a:r>
            <a:r>
              <a:rPr lang="he-IL" dirty="0"/>
              <a:t> של חבילות מידע המגיעות לממשק.</a:t>
            </a:r>
          </a:p>
          <a:p>
            <a:pPr marL="0" indent="0">
              <a:buNone/>
            </a:pPr>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17</a:t>
            </a:fld>
            <a:endParaRPr lang="en-US" dirty="0"/>
          </a:p>
        </p:txBody>
      </p:sp>
      <p:sp>
        <p:nvSpPr>
          <p:cNvPr id="6" name="TextBox 5"/>
          <p:cNvSpPr txBox="1"/>
          <p:nvPr/>
        </p:nvSpPr>
        <p:spPr>
          <a:xfrm>
            <a:off x="8007721" y="5036444"/>
            <a:ext cx="1141659" cy="400110"/>
          </a:xfrm>
          <a:prstGeom prst="rect">
            <a:avLst/>
          </a:prstGeom>
          <a:noFill/>
        </p:spPr>
        <p:txBody>
          <a:bodyPr wrap="none" rtlCol="1">
            <a:spAutoFit/>
          </a:bodyPr>
          <a:lstStyle/>
          <a:p>
            <a:r>
              <a:rPr lang="en-US" sz="2000" dirty="0">
                <a:solidFill>
                  <a:srgbClr val="FF0000"/>
                </a:solidFill>
              </a:rPr>
              <a:t>Blocking</a:t>
            </a:r>
            <a:endParaRPr lang="he-IL" dirty="0"/>
          </a:p>
        </p:txBody>
      </p:sp>
      <p:sp>
        <p:nvSpPr>
          <p:cNvPr id="7" name="TextBox 6"/>
          <p:cNvSpPr txBox="1"/>
          <p:nvPr/>
        </p:nvSpPr>
        <p:spPr>
          <a:xfrm>
            <a:off x="293998" y="5036444"/>
            <a:ext cx="1465466" cy="400110"/>
          </a:xfrm>
          <a:prstGeom prst="rect">
            <a:avLst/>
          </a:prstGeom>
          <a:noFill/>
        </p:spPr>
        <p:txBody>
          <a:bodyPr wrap="none" rtlCol="1">
            <a:spAutoFit/>
          </a:bodyPr>
          <a:lstStyle/>
          <a:p>
            <a:r>
              <a:rPr lang="en-US" sz="2000" dirty="0">
                <a:solidFill>
                  <a:srgbClr val="00B0F0"/>
                </a:solidFill>
              </a:rPr>
              <a:t>Forwarding</a:t>
            </a:r>
            <a:endParaRPr lang="he-IL" sz="2000" dirty="0"/>
          </a:p>
        </p:txBody>
      </p:sp>
      <p:sp>
        <p:nvSpPr>
          <p:cNvPr id="8" name="TextBox 7"/>
          <p:cNvSpPr txBox="1"/>
          <p:nvPr/>
        </p:nvSpPr>
        <p:spPr>
          <a:xfrm>
            <a:off x="5499025" y="5036444"/>
            <a:ext cx="1213794" cy="400110"/>
          </a:xfrm>
          <a:prstGeom prst="rect">
            <a:avLst/>
          </a:prstGeom>
          <a:noFill/>
        </p:spPr>
        <p:txBody>
          <a:bodyPr wrap="none" rtlCol="1">
            <a:spAutoFit/>
          </a:bodyPr>
          <a:lstStyle/>
          <a:p>
            <a:r>
              <a:rPr lang="en-US" sz="2000" dirty="0">
                <a:solidFill>
                  <a:srgbClr val="00B050"/>
                </a:solidFill>
              </a:rPr>
              <a:t>Listening</a:t>
            </a:r>
            <a:endParaRPr lang="he-IL" dirty="0"/>
          </a:p>
        </p:txBody>
      </p:sp>
      <p:sp>
        <p:nvSpPr>
          <p:cNvPr id="9" name="TextBox 8"/>
          <p:cNvSpPr txBox="1"/>
          <p:nvPr/>
        </p:nvSpPr>
        <p:spPr>
          <a:xfrm>
            <a:off x="3021037" y="5012544"/>
            <a:ext cx="1168910" cy="400110"/>
          </a:xfrm>
          <a:prstGeom prst="rect">
            <a:avLst/>
          </a:prstGeom>
          <a:noFill/>
        </p:spPr>
        <p:txBody>
          <a:bodyPr wrap="none" rtlCol="1">
            <a:spAutoFit/>
          </a:bodyPr>
          <a:lstStyle/>
          <a:p>
            <a:r>
              <a:rPr lang="en-US" sz="2000" dirty="0">
                <a:solidFill>
                  <a:srgbClr val="7030A0"/>
                </a:solidFill>
              </a:rPr>
              <a:t>Learning</a:t>
            </a:r>
            <a:endParaRPr lang="he-IL" sz="2000" dirty="0"/>
          </a:p>
        </p:txBody>
      </p:sp>
      <p:sp>
        <p:nvSpPr>
          <p:cNvPr id="10" name="חץ שמאלה 9"/>
          <p:cNvSpPr/>
          <p:nvPr/>
        </p:nvSpPr>
        <p:spPr>
          <a:xfrm>
            <a:off x="6712819" y="4970685"/>
            <a:ext cx="1226158" cy="531628"/>
          </a:xfrm>
          <a:prstGeom prst="leftArrow">
            <a:avLst/>
          </a:prstGeom>
          <a:noFill/>
          <a:ln w="25400">
            <a:solidFill>
              <a:srgbClr val="4797B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prstClr val="black">
                    <a:lumMod val="75000"/>
                    <a:lumOff val="25000"/>
                  </a:prstClr>
                </a:solidFill>
              </a:rPr>
              <a:t> </a:t>
            </a:r>
            <a:endParaRPr lang="he-IL" dirty="0"/>
          </a:p>
        </p:txBody>
      </p:sp>
      <p:sp>
        <p:nvSpPr>
          <p:cNvPr id="13" name="חץ שמאלה 12"/>
          <p:cNvSpPr/>
          <p:nvPr/>
        </p:nvSpPr>
        <p:spPr>
          <a:xfrm>
            <a:off x="4204123" y="4946785"/>
            <a:ext cx="1226158" cy="531628"/>
          </a:xfrm>
          <a:prstGeom prst="leftArrow">
            <a:avLst/>
          </a:prstGeom>
          <a:noFill/>
          <a:ln w="25400">
            <a:solidFill>
              <a:srgbClr val="4797B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חץ שמאלה 13"/>
          <p:cNvSpPr/>
          <p:nvPr/>
        </p:nvSpPr>
        <p:spPr>
          <a:xfrm>
            <a:off x="1759464" y="4973703"/>
            <a:ext cx="1226158" cy="531628"/>
          </a:xfrm>
          <a:prstGeom prst="leftArrow">
            <a:avLst/>
          </a:prstGeom>
          <a:noFill/>
          <a:ln w="25400">
            <a:solidFill>
              <a:srgbClr val="4797B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1026" name="Picture 2" descr="תוצאת תמונה עבור ‪stopwatch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159" y="5436554"/>
            <a:ext cx="629426" cy="6294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תוצאת תמונה עבור ‪stopwatch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080" y="5411936"/>
            <a:ext cx="629426" cy="6294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691385" y="6025232"/>
            <a:ext cx="829073" cy="307777"/>
          </a:xfrm>
          <a:prstGeom prst="rect">
            <a:avLst/>
          </a:prstGeom>
          <a:noFill/>
        </p:spPr>
        <p:txBody>
          <a:bodyPr wrap="none" rtlCol="1">
            <a:spAutoFit/>
          </a:bodyPr>
          <a:lstStyle/>
          <a:p>
            <a:r>
              <a:rPr lang="he-IL" sz="1400" dirty="0">
                <a:solidFill>
                  <a:prstClr val="black">
                    <a:lumMod val="75000"/>
                    <a:lumOff val="25000"/>
                  </a:prstClr>
                </a:solidFill>
              </a:rPr>
              <a:t>15 שניות</a:t>
            </a:r>
            <a:endParaRPr lang="he-IL" sz="1400" dirty="0"/>
          </a:p>
        </p:txBody>
      </p:sp>
      <p:sp>
        <p:nvSpPr>
          <p:cNvPr id="18" name="TextBox 17"/>
          <p:cNvSpPr txBox="1"/>
          <p:nvPr/>
        </p:nvSpPr>
        <p:spPr>
          <a:xfrm>
            <a:off x="3180335" y="6021246"/>
            <a:ext cx="829073" cy="307777"/>
          </a:xfrm>
          <a:prstGeom prst="rect">
            <a:avLst/>
          </a:prstGeom>
          <a:noFill/>
        </p:spPr>
        <p:txBody>
          <a:bodyPr wrap="none" rtlCol="1">
            <a:spAutoFit/>
          </a:bodyPr>
          <a:lstStyle/>
          <a:p>
            <a:r>
              <a:rPr lang="he-IL" sz="1400" dirty="0">
                <a:solidFill>
                  <a:prstClr val="black">
                    <a:lumMod val="75000"/>
                    <a:lumOff val="25000"/>
                  </a:prstClr>
                </a:solidFill>
              </a:rPr>
              <a:t>15 שניות</a:t>
            </a:r>
            <a:endParaRPr lang="he-IL" sz="1400" dirty="0"/>
          </a:p>
        </p:txBody>
      </p:sp>
    </p:spTree>
    <p:extLst>
      <p:ext uri="{BB962C8B-B14F-4D97-AF65-F5344CB8AC3E}">
        <p14:creationId xmlns:p14="http://schemas.microsoft.com/office/powerpoint/2010/main" val="41375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197465"/>
            <a:ext cx="8596668" cy="1320800"/>
          </a:xfrm>
        </p:spPr>
        <p:txBody>
          <a:bodyPr>
            <a:normAutofit/>
          </a:bodyPr>
          <a:lstStyle/>
          <a:p>
            <a:r>
              <a:rPr lang="en-US" sz="4000" dirty="0"/>
              <a:t>Topology Change…</a:t>
            </a:r>
            <a:endParaRPr lang="he-IL" sz="4000"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18</a:t>
            </a:fld>
            <a:endParaRPr lang="en-US"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71" y="3097619"/>
            <a:ext cx="4473806" cy="3308867"/>
          </a:xfrm>
          <a:prstGeom prst="rect">
            <a:avLst/>
          </a:prstGeom>
        </p:spPr>
      </p:pic>
      <p:pic>
        <p:nvPicPr>
          <p:cNvPr id="2050" name="Picture 2" descr="תוצאת תמונה עבור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184" y="4785927"/>
            <a:ext cx="488025" cy="459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תמונה קשור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175210" y="5452583"/>
            <a:ext cx="588779" cy="58877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תוצאת תמונה עבור ‪mouse carto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flipV="1">
            <a:off x="2358439" y="4609766"/>
            <a:ext cx="539856" cy="532191"/>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p:cNvSpPr>
            <a:spLocks noGrp="1"/>
          </p:cNvSpPr>
          <p:nvPr>
            <p:ph idx="1"/>
          </p:nvPr>
        </p:nvSpPr>
        <p:spPr>
          <a:xfrm>
            <a:off x="92149" y="995088"/>
            <a:ext cx="9343680" cy="3880773"/>
          </a:xfrm>
        </p:spPr>
        <p:txBody>
          <a:bodyPr>
            <a:normAutofit/>
          </a:bodyPr>
          <a:lstStyle/>
          <a:p>
            <a:r>
              <a:rPr lang="he-IL" sz="1700" dirty="0"/>
              <a:t>נדגים כיצד </a:t>
            </a:r>
            <a:r>
              <a:rPr lang="en-US" sz="1700" dirty="0"/>
              <a:t>STP</a:t>
            </a:r>
            <a:r>
              <a:rPr lang="he-IL" sz="1700" dirty="0"/>
              <a:t> מתמודד עם שינוי ברשת בעזרת הטופולוגיה שלנו, נניח שעכבר כרסם את החיבור וממשק </a:t>
            </a:r>
            <a:r>
              <a:rPr lang="en-US" sz="1700" dirty="0"/>
              <a:t>G0/2</a:t>
            </a:r>
            <a:r>
              <a:rPr lang="he-IL" sz="1700" dirty="0"/>
              <a:t> של </a:t>
            </a:r>
            <a:r>
              <a:rPr lang="en-US" sz="1700" dirty="0"/>
              <a:t>S1</a:t>
            </a:r>
            <a:r>
              <a:rPr lang="he-IL" sz="1700" dirty="0"/>
              <a:t> נפל, כתוצאה מכך </a:t>
            </a:r>
            <a:r>
              <a:rPr lang="en-US" sz="1700" dirty="0"/>
              <a:t>S2</a:t>
            </a:r>
            <a:r>
              <a:rPr lang="he-IL" sz="1700" dirty="0"/>
              <a:t> יפסיק לקבל עדכוני </a:t>
            </a:r>
            <a:r>
              <a:rPr lang="en-US" sz="1700" dirty="0"/>
              <a:t>Hello</a:t>
            </a:r>
            <a:r>
              <a:rPr lang="he-IL" sz="1700" dirty="0"/>
              <a:t> מ-</a:t>
            </a:r>
            <a:r>
              <a:rPr lang="en-US" sz="1700" dirty="0"/>
              <a:t>S1</a:t>
            </a:r>
            <a:r>
              <a:rPr lang="he-IL" sz="1700" dirty="0"/>
              <a:t>. </a:t>
            </a:r>
            <a:r>
              <a:rPr lang="en-US" sz="1700" dirty="0"/>
              <a:t>S3</a:t>
            </a:r>
            <a:r>
              <a:rPr lang="he-IL" sz="1700" dirty="0"/>
              <a:t> ממשיך לקבל עדכוני </a:t>
            </a:r>
            <a:r>
              <a:rPr lang="en-US" sz="1700" dirty="0"/>
              <a:t>Hello</a:t>
            </a:r>
            <a:r>
              <a:rPr lang="he-IL" sz="1700" dirty="0"/>
              <a:t> בצורה רגילה מ-</a:t>
            </a:r>
            <a:r>
              <a:rPr lang="en-US" sz="1700" dirty="0"/>
              <a:t>S1</a:t>
            </a:r>
            <a:r>
              <a:rPr lang="he-IL" sz="1700" dirty="0"/>
              <a:t>. בשלב זה </a:t>
            </a:r>
            <a:r>
              <a:rPr lang="en-US" sz="1700" dirty="0"/>
              <a:t>S3</a:t>
            </a:r>
            <a:r>
              <a:rPr lang="he-IL" sz="1700" dirty="0"/>
              <a:t> מתחיל להגיב לשינוי וכל המתגים מתחילים להעריך מחדש מי יהיה ה-</a:t>
            </a:r>
            <a:r>
              <a:rPr lang="en-US" sz="1700" dirty="0"/>
              <a:t>Root Switch</a:t>
            </a:r>
            <a:r>
              <a:rPr lang="he-IL" sz="1700" dirty="0"/>
              <a:t>, משום שהוא ממשיך לקבל עדכונים מ-</a:t>
            </a:r>
            <a:r>
              <a:rPr lang="en-US" sz="1700" dirty="0"/>
              <a:t>S3</a:t>
            </a:r>
            <a:r>
              <a:rPr lang="he-IL" sz="1700" dirty="0"/>
              <a:t>. לאחר קבלת העדכונים והחלטות, </a:t>
            </a:r>
            <a:r>
              <a:rPr lang="en-US" sz="1700" dirty="0"/>
              <a:t>S1</a:t>
            </a:r>
            <a:r>
              <a:rPr lang="he-IL" sz="1700" dirty="0"/>
              <a:t> ממשיך לתפקד כ-</a:t>
            </a:r>
            <a:r>
              <a:rPr lang="en-US" sz="1700" dirty="0"/>
              <a:t>Root Switch</a:t>
            </a:r>
            <a:r>
              <a:rPr lang="he-IL" sz="1700" dirty="0"/>
              <a:t> משום שהוא עדיין המתג בעל ה-</a:t>
            </a:r>
            <a:r>
              <a:rPr lang="en-US" sz="1700" dirty="0"/>
              <a:t>BID</a:t>
            </a:r>
            <a:r>
              <a:rPr lang="he-IL" sz="1700" dirty="0"/>
              <a:t> הנמוך ביותר. </a:t>
            </a:r>
            <a:r>
              <a:rPr lang="en-US" sz="1700" dirty="0"/>
              <a:t>S2</a:t>
            </a:r>
            <a:r>
              <a:rPr lang="he-IL" sz="1700" dirty="0"/>
              <a:t> צריך להחליט מחדש איזה ממשק שלו הכי קרוב ל-</a:t>
            </a:r>
            <a:r>
              <a:rPr lang="en-US" sz="1700" dirty="0"/>
              <a:t>Root Switch</a:t>
            </a:r>
            <a:r>
              <a:rPr lang="he-IL" sz="1700" dirty="0"/>
              <a:t> וישמש כ-</a:t>
            </a:r>
            <a:r>
              <a:rPr lang="en-US" sz="1700" dirty="0"/>
              <a:t>Root Port</a:t>
            </a:r>
            <a:r>
              <a:rPr lang="he-IL" sz="1700" dirty="0"/>
              <a:t>, לכן הוא מעביר את ממשק </a:t>
            </a:r>
            <a:r>
              <a:rPr lang="en-US" sz="1700" dirty="0"/>
              <a:t>G0/2</a:t>
            </a:r>
            <a:r>
              <a:rPr lang="he-IL" sz="1700" dirty="0"/>
              <a:t> שלו ממצב </a:t>
            </a:r>
            <a:r>
              <a:rPr lang="en-US" sz="1700" dirty="0">
                <a:solidFill>
                  <a:srgbClr val="FF0000"/>
                </a:solidFill>
              </a:rPr>
              <a:t> Blocking</a:t>
            </a:r>
            <a:r>
              <a:rPr lang="he-IL" sz="1700" dirty="0">
                <a:solidFill>
                  <a:srgbClr val="FF0000"/>
                </a:solidFill>
              </a:rPr>
              <a:t> </a:t>
            </a:r>
            <a:r>
              <a:rPr lang="he-IL" sz="1700" dirty="0"/>
              <a:t>למצבי הביניים ולאחר מכן למצב </a:t>
            </a:r>
            <a:r>
              <a:rPr lang="en-US" sz="1700" dirty="0">
                <a:solidFill>
                  <a:srgbClr val="00B0F0"/>
                </a:solidFill>
              </a:rPr>
              <a:t>Forwarding</a:t>
            </a:r>
            <a:r>
              <a:rPr lang="he-IL" sz="1700" dirty="0"/>
              <a:t>. </a:t>
            </a:r>
          </a:p>
        </p:txBody>
      </p:sp>
      <p:pic>
        <p:nvPicPr>
          <p:cNvPr id="12" name="Picture 2" descr="תוצאת תמונה עבור ‪envelope icon‬‏"/>
          <p:cNvPicPr>
            <a:picLocks noChangeAspect="1" noChangeArrowheads="1"/>
          </p:cNvPicPr>
          <p:nvPr/>
        </p:nvPicPr>
        <p:blipFill rotWithShape="1">
          <a:blip r:embed="rId6">
            <a:extLst>
              <a:ext uri="{28A0092B-C50C-407E-A947-70E740481C1C}">
                <a14:useLocalDpi xmlns:a14="http://schemas.microsoft.com/office/drawing/2010/main" val="0"/>
              </a:ext>
            </a:extLst>
          </a:blip>
          <a:srcRect l="2305" t="19756" r="2452" b="20066"/>
          <a:stretch/>
        </p:blipFill>
        <p:spPr bwMode="auto">
          <a:xfrm>
            <a:off x="3967079" y="4312694"/>
            <a:ext cx="331199" cy="2092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תוצאת תמונה עבור ‪envelope icon‬‏"/>
          <p:cNvPicPr>
            <a:picLocks noChangeAspect="1" noChangeArrowheads="1"/>
          </p:cNvPicPr>
          <p:nvPr/>
        </p:nvPicPr>
        <p:blipFill rotWithShape="1">
          <a:blip r:embed="rId6">
            <a:extLst>
              <a:ext uri="{28A0092B-C50C-407E-A947-70E740481C1C}">
                <a14:useLocalDpi xmlns:a14="http://schemas.microsoft.com/office/drawing/2010/main" val="0"/>
              </a:ext>
            </a:extLst>
          </a:blip>
          <a:srcRect l="2305" t="19756" r="2452" b="20066"/>
          <a:stretch/>
        </p:blipFill>
        <p:spPr bwMode="auto">
          <a:xfrm>
            <a:off x="4855788" y="4292226"/>
            <a:ext cx="331199" cy="2092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תוצאת תמונה עבור ‪envelope icon‬‏"/>
          <p:cNvPicPr>
            <a:picLocks noChangeAspect="1" noChangeArrowheads="1"/>
          </p:cNvPicPr>
          <p:nvPr/>
        </p:nvPicPr>
        <p:blipFill rotWithShape="1">
          <a:blip r:embed="rId6">
            <a:extLst>
              <a:ext uri="{28A0092B-C50C-407E-A947-70E740481C1C}">
                <a14:useLocalDpi xmlns:a14="http://schemas.microsoft.com/office/drawing/2010/main" val="0"/>
              </a:ext>
            </a:extLst>
          </a:blip>
          <a:srcRect l="2305" t="19756" r="2452" b="20066"/>
          <a:stretch/>
        </p:blipFill>
        <p:spPr bwMode="auto">
          <a:xfrm>
            <a:off x="4916039" y="5666801"/>
            <a:ext cx="331199" cy="209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תוצאת תמונה עבור ‪crown‬‏"/>
          <p:cNvPicPr>
            <a:picLocks noChangeAspect="1" noChangeArrowheads="1"/>
          </p:cNvPicPr>
          <p:nvPr/>
        </p:nvPicPr>
        <p:blipFill rotWithShape="1">
          <a:blip r:embed="rId7">
            <a:extLst>
              <a:ext uri="{28A0092B-C50C-407E-A947-70E740481C1C}">
                <a14:useLocalDpi xmlns:a14="http://schemas.microsoft.com/office/drawing/2010/main" val="0"/>
              </a:ext>
            </a:extLst>
          </a:blip>
          <a:srcRect l="1360" t="7611" r="1102" b="2342"/>
          <a:stretch/>
        </p:blipFill>
        <p:spPr bwMode="auto">
          <a:xfrm rot="19313042">
            <a:off x="4107186" y="3905746"/>
            <a:ext cx="382183" cy="274039"/>
          </a:xfrm>
          <a:prstGeom prst="flowChartManualOperation">
            <a:avLst/>
          </a:prstGeom>
          <a:noFill/>
          <a:extLst>
            <a:ext uri="{909E8E84-426E-40DD-AFC4-6F175D3DCCD1}">
              <a14:hiddenFill xmlns:a14="http://schemas.microsoft.com/office/drawing/2010/main">
                <a:solidFill>
                  <a:srgbClr val="FFFFFF"/>
                </a:solidFill>
              </a14:hiddenFill>
            </a:ext>
          </a:extLst>
        </p:spPr>
      </p:pic>
      <p:pic>
        <p:nvPicPr>
          <p:cNvPr id="2058" name="Picture 10" descr="תוצאת תמונה עבור ‪cartoon  ele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6715" y="3072985"/>
            <a:ext cx="1890467" cy="26477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7" name="Picture 2" descr="תוצאת תמונה עבור ‪messag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5330" y="5582660"/>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תוצאת תמונה עבור ‪messag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3979" y="5170748"/>
            <a:ext cx="376053" cy="37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74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3.7037E-7 L 0.09362 3.7037E-7 " pathEditMode="relative" rAng="0" ptsTypes="AA">
                                      <p:cBhvr>
                                        <p:cTn id="6" dur="2000" fill="hold"/>
                                        <p:tgtEl>
                                          <p:spTgt spid="2056"/>
                                        </p:tgtEl>
                                        <p:attrNameLst>
                                          <p:attrName>ppt_x</p:attrName>
                                          <p:attrName>ppt_y</p:attrName>
                                        </p:attrNameLst>
                                      </p:cBhvr>
                                      <p:rCtr x="4674"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circle(in)">
                                      <p:cBhvr>
                                        <p:cTn id="15" dur="20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29167E-6 -1.48148E-6 L -0.025 0.08125 " pathEditMode="relative" rAng="0" ptsTypes="AA">
                                      <p:cBhvr>
                                        <p:cTn id="27" dur="2000" fill="hold"/>
                                        <p:tgtEl>
                                          <p:spTgt spid="12"/>
                                        </p:tgtEl>
                                        <p:attrNameLst>
                                          <p:attrName>ppt_x</p:attrName>
                                          <p:attrName>ppt_y</p:attrName>
                                        </p:attrNameLst>
                                      </p:cBhvr>
                                      <p:rCtr x="-1250" y="4051"/>
                                    </p:animMotion>
                                  </p:childTnLst>
                                </p:cTn>
                              </p:par>
                              <p:par>
                                <p:cTn id="28" presetID="42" presetClass="path" presetSubtype="0" accel="50000" decel="50000" fill="hold" nodeType="withEffect">
                                  <p:stCondLst>
                                    <p:cond delay="0"/>
                                  </p:stCondLst>
                                  <p:childTnLst>
                                    <p:animMotion origin="layout" path="M 1.04167E-6 -3.7037E-6 L 0.04805 0.14584 " pathEditMode="relative" rAng="0" ptsTypes="AA">
                                      <p:cBhvr>
                                        <p:cTn id="29" dur="2000" fill="hold"/>
                                        <p:tgtEl>
                                          <p:spTgt spid="13"/>
                                        </p:tgtEl>
                                        <p:attrNameLst>
                                          <p:attrName>ppt_x</p:attrName>
                                          <p:attrName>ppt_y</p:attrName>
                                        </p:attrNameLst>
                                      </p:cBhvr>
                                      <p:rCtr x="2396" y="7292"/>
                                    </p:animMotion>
                                  </p:childTnLst>
                                </p:cTn>
                              </p:par>
                            </p:childTnLst>
                          </p:cTn>
                        </p:par>
                      </p:childTnLst>
                    </p:cTn>
                  </p:par>
                  <p:par>
                    <p:cTn id="30" fill="hold">
                      <p:stCondLst>
                        <p:cond delay="indefinite"/>
                      </p:stCondLst>
                      <p:childTnLst>
                        <p:par>
                          <p:cTn id="31" fill="hold">
                            <p:stCondLst>
                              <p:cond delay="0"/>
                            </p:stCondLst>
                            <p:childTnLst>
                              <p:par>
                                <p:cTn id="32" presetID="6" presetClass="exit" presetSubtype="32" fill="hold" nodeType="clickEffect">
                                  <p:stCondLst>
                                    <p:cond delay="0"/>
                                  </p:stCondLst>
                                  <p:childTnLst>
                                    <p:animEffect transition="out" filter="circle(out)">
                                      <p:cBhvr>
                                        <p:cTn id="33" dur="2000"/>
                                        <p:tgtEl>
                                          <p:spTgt spid="12"/>
                                        </p:tgtEl>
                                      </p:cBhvr>
                                    </p:animEffect>
                                    <p:set>
                                      <p:cBhvr>
                                        <p:cTn id="34" dur="1" fill="hold">
                                          <p:stCondLst>
                                            <p:cond delay="1999"/>
                                          </p:stCondLst>
                                        </p:cTn>
                                        <p:tgtEl>
                                          <p:spTgt spid="12"/>
                                        </p:tgtEl>
                                        <p:attrNameLst>
                                          <p:attrName>style.visibility</p:attrName>
                                        </p:attrNameLst>
                                      </p:cBhvr>
                                      <p:to>
                                        <p:strVal val="hidden"/>
                                      </p:to>
                                    </p:set>
                                  </p:childTnLst>
                                </p:cTn>
                              </p:par>
                              <p:par>
                                <p:cTn id="35" presetID="6" presetClass="entr" presetSubtype="16"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2000"/>
                                        <p:tgtEl>
                                          <p:spTgt spid="14"/>
                                        </p:tgtEl>
                                      </p:cBhvr>
                                    </p:animEffect>
                                  </p:childTnLst>
                                </p:cTn>
                              </p:par>
                              <p:par>
                                <p:cTn id="38" presetID="42" presetClass="path" presetSubtype="0" accel="50000" decel="50000" fill="hold" nodeType="withEffect">
                                  <p:stCondLst>
                                    <p:cond delay="0"/>
                                  </p:stCondLst>
                                  <p:childTnLst>
                                    <p:animMotion origin="layout" path="M 3.125E-6 4.81481E-6 L -0.08308 0.00023 " pathEditMode="relative" rAng="0" ptsTypes="AA">
                                      <p:cBhvr>
                                        <p:cTn id="39" dur="2000" fill="hold"/>
                                        <p:tgtEl>
                                          <p:spTgt spid="14"/>
                                        </p:tgtEl>
                                        <p:attrNameLst>
                                          <p:attrName>ppt_x</p:attrName>
                                          <p:attrName>ppt_y</p:attrName>
                                        </p:attrNameLst>
                                      </p:cBhvr>
                                      <p:rCtr x="-4154" y="0"/>
                                    </p:animMotion>
                                  </p:childTnLst>
                                </p:cTn>
                              </p:par>
                            </p:childTnLst>
                          </p:cTn>
                        </p:par>
                      </p:childTnLst>
                    </p:cTn>
                  </p:par>
                  <p:par>
                    <p:cTn id="40" fill="hold">
                      <p:stCondLst>
                        <p:cond delay="indefinite"/>
                      </p:stCondLst>
                      <p:childTnLst>
                        <p:par>
                          <p:cTn id="41" fill="hold">
                            <p:stCondLst>
                              <p:cond delay="0"/>
                            </p:stCondLst>
                            <p:childTnLst>
                              <p:par>
                                <p:cTn id="42" presetID="21" presetClass="exit" presetSubtype="1" fill="hold" nodeType="clickEffect">
                                  <p:stCondLst>
                                    <p:cond delay="0"/>
                                  </p:stCondLst>
                                  <p:childTnLst>
                                    <p:animEffect transition="out" filter="wheel(1)">
                                      <p:cBhvr>
                                        <p:cTn id="43" dur="2000"/>
                                        <p:tgtEl>
                                          <p:spTgt spid="13"/>
                                        </p:tgtEl>
                                      </p:cBhvr>
                                    </p:animEffect>
                                    <p:set>
                                      <p:cBhvr>
                                        <p:cTn id="44" dur="1" fill="hold">
                                          <p:stCondLst>
                                            <p:cond delay="1999"/>
                                          </p:stCondLst>
                                        </p:cTn>
                                        <p:tgtEl>
                                          <p:spTgt spid="13"/>
                                        </p:tgtEl>
                                        <p:attrNameLst>
                                          <p:attrName>style.visibility</p:attrName>
                                        </p:attrNameLst>
                                      </p:cBhvr>
                                      <p:to>
                                        <p:strVal val="hidden"/>
                                      </p:to>
                                    </p:set>
                                  </p:childTnLst>
                                </p:cTn>
                              </p:par>
                              <p:par>
                                <p:cTn id="45" presetID="21" presetClass="exit" presetSubtype="1" fill="hold" nodeType="withEffect">
                                  <p:stCondLst>
                                    <p:cond delay="0"/>
                                  </p:stCondLst>
                                  <p:childTnLst>
                                    <p:animEffect transition="out" filter="wheel(1)">
                                      <p:cBhvr>
                                        <p:cTn id="46" dur="2000"/>
                                        <p:tgtEl>
                                          <p:spTgt spid="14"/>
                                        </p:tgtEl>
                                      </p:cBhvr>
                                    </p:animEffect>
                                    <p:set>
                                      <p:cBhvr>
                                        <p:cTn id="47" dur="1" fill="hold">
                                          <p:stCondLst>
                                            <p:cond delay="1999"/>
                                          </p:stCondLst>
                                        </p:cTn>
                                        <p:tgtEl>
                                          <p:spTgt spid="1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058"/>
                                        </p:tgtEl>
                                        <p:attrNameLst>
                                          <p:attrName>style.visibility</p:attrName>
                                        </p:attrNameLst>
                                      </p:cBhvr>
                                      <p:to>
                                        <p:strVal val="visible"/>
                                      </p:to>
                                    </p:set>
                                    <p:animEffect transition="in" filter="fade">
                                      <p:cBhvr>
                                        <p:cTn id="52" dur="1000"/>
                                        <p:tgtEl>
                                          <p:spTgt spid="2058"/>
                                        </p:tgtEl>
                                      </p:cBhvr>
                                    </p:animEffect>
                                    <p:anim calcmode="lin" valueType="num">
                                      <p:cBhvr>
                                        <p:cTn id="53" dur="1000" fill="hold"/>
                                        <p:tgtEl>
                                          <p:spTgt spid="2058"/>
                                        </p:tgtEl>
                                        <p:attrNameLst>
                                          <p:attrName>ppt_x</p:attrName>
                                        </p:attrNameLst>
                                      </p:cBhvr>
                                      <p:tavLst>
                                        <p:tav tm="0">
                                          <p:val>
                                            <p:strVal val="#ppt_x"/>
                                          </p:val>
                                        </p:tav>
                                        <p:tav tm="100000">
                                          <p:val>
                                            <p:strVal val="#ppt_x"/>
                                          </p:val>
                                        </p:tav>
                                      </p:tavLst>
                                    </p:anim>
                                    <p:anim calcmode="lin" valueType="num">
                                      <p:cBhvr>
                                        <p:cTn id="54" dur="1000" fill="hold"/>
                                        <p:tgtEl>
                                          <p:spTgt spid="205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nodeType="clickEffect">
                                  <p:stCondLst>
                                    <p:cond delay="0"/>
                                  </p:stCondLst>
                                  <p:childTnLst>
                                    <p:anim calcmode="lin" valueType="num">
                                      <p:cBhvr additive="base">
                                        <p:cTn id="58" dur="500"/>
                                        <p:tgtEl>
                                          <p:spTgt spid="2058"/>
                                        </p:tgtEl>
                                        <p:attrNameLst>
                                          <p:attrName>ppt_x</p:attrName>
                                        </p:attrNameLst>
                                      </p:cBhvr>
                                      <p:tavLst>
                                        <p:tav tm="0">
                                          <p:val>
                                            <p:strVal val="ppt_x"/>
                                          </p:val>
                                        </p:tav>
                                        <p:tav tm="100000">
                                          <p:val>
                                            <p:strVal val="ppt_x"/>
                                          </p:val>
                                        </p:tav>
                                      </p:tavLst>
                                    </p:anim>
                                    <p:anim calcmode="lin" valueType="num">
                                      <p:cBhvr additive="base">
                                        <p:cTn id="59" dur="500"/>
                                        <p:tgtEl>
                                          <p:spTgt spid="2058"/>
                                        </p:tgtEl>
                                        <p:attrNameLst>
                                          <p:attrName>ppt_y</p:attrName>
                                        </p:attrNameLst>
                                      </p:cBhvr>
                                      <p:tavLst>
                                        <p:tav tm="0">
                                          <p:val>
                                            <p:strVal val="ppt_y"/>
                                          </p:val>
                                        </p:tav>
                                        <p:tav tm="100000">
                                          <p:val>
                                            <p:strVal val="1+ppt_h/2"/>
                                          </p:val>
                                        </p:tav>
                                      </p:tavLst>
                                    </p:anim>
                                    <p:set>
                                      <p:cBhvr>
                                        <p:cTn id="60" dur="1" fill="hold">
                                          <p:stCondLst>
                                            <p:cond delay="499"/>
                                          </p:stCondLst>
                                        </p:cTn>
                                        <p:tgtEl>
                                          <p:spTgt spid="20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exit" presetSubtype="0" fill="hold" nodeType="clickEffect">
                                  <p:stCondLst>
                                    <p:cond delay="0"/>
                                  </p:stCondLst>
                                  <p:childTnLst>
                                    <p:animEffect transition="out" filter="fade">
                                      <p:cBhvr>
                                        <p:cTn id="64" dur="1000"/>
                                        <p:tgtEl>
                                          <p:spTgt spid="8"/>
                                        </p:tgtEl>
                                      </p:cBhvr>
                                    </p:animEffect>
                                    <p:anim calcmode="lin" valueType="num">
                                      <p:cBhvr>
                                        <p:cTn id="65" dur="1000"/>
                                        <p:tgtEl>
                                          <p:spTgt spid="8"/>
                                        </p:tgtEl>
                                        <p:attrNameLst>
                                          <p:attrName>ppt_x</p:attrName>
                                        </p:attrNameLst>
                                      </p:cBhvr>
                                      <p:tavLst>
                                        <p:tav tm="0">
                                          <p:val>
                                            <p:strVal val="ppt_x"/>
                                          </p:val>
                                        </p:tav>
                                        <p:tav tm="100000">
                                          <p:val>
                                            <p:strVal val="ppt_x"/>
                                          </p:val>
                                        </p:tav>
                                      </p:tavLst>
                                    </p:anim>
                                    <p:anim calcmode="lin" valueType="num">
                                      <p:cBhvr>
                                        <p:cTn id="66" dur="1000"/>
                                        <p:tgtEl>
                                          <p:spTgt spid="8"/>
                                        </p:tgtEl>
                                        <p:attrNameLst>
                                          <p:attrName>ppt_y</p:attrName>
                                        </p:attrNameLst>
                                      </p:cBhvr>
                                      <p:tavLst>
                                        <p:tav tm="0">
                                          <p:val>
                                            <p:strVal val="ppt_y"/>
                                          </p:val>
                                        </p:tav>
                                        <p:tav tm="100000">
                                          <p:val>
                                            <p:strVal val="ppt_y+.1"/>
                                          </p:val>
                                        </p:tav>
                                      </p:tavLst>
                                    </p:anim>
                                    <p:set>
                                      <p:cBhvr>
                                        <p:cTn id="67" dur="1" fill="hold">
                                          <p:stCondLst>
                                            <p:cond delay="999"/>
                                          </p:stCondLst>
                                        </p:cTn>
                                        <p:tgtEl>
                                          <p:spTgt spid="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circle(in)">
                                      <p:cBhvr>
                                        <p:cTn id="72" dur="20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3.125E-6 4.81481E-6 L 0.08386 0.00023 " pathEditMode="relative" rAng="0" ptsTypes="AA">
                                      <p:cBhvr>
                                        <p:cTn id="76" dur="2000" fill="hold"/>
                                        <p:tgtEl>
                                          <p:spTgt spid="17"/>
                                        </p:tgtEl>
                                        <p:attrNameLst>
                                          <p:attrName>ppt_x</p:attrName>
                                          <p:attrName>ppt_y</p:attrName>
                                        </p:attrNameLst>
                                      </p:cBhvr>
                                      <p:rCtr x="4193" y="0"/>
                                    </p:animMotion>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circle(in)">
                                      <p:cBhvr>
                                        <p:cTn id="81" dur="20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3.54167E-6 0 L -0.04844 -0.14004 " pathEditMode="relative" rAng="0" ptsTypes="AA">
                                      <p:cBhvr>
                                        <p:cTn id="85" dur="2000" fill="hold"/>
                                        <p:tgtEl>
                                          <p:spTgt spid="18"/>
                                        </p:tgtEl>
                                        <p:attrNameLst>
                                          <p:attrName>ppt_x</p:attrName>
                                          <p:attrName>ppt_y</p:attrName>
                                        </p:attrNameLst>
                                      </p:cBhvr>
                                      <p:rCtr x="-2344"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928414" y="1825551"/>
            <a:ext cx="4329861" cy="4022356"/>
          </a:xfrm>
        </p:spPr>
        <p:txBody>
          <a:bodyPr>
            <a:normAutofit/>
          </a:bodyPr>
          <a:lstStyle/>
          <a:p>
            <a:pPr marL="0" indent="0" algn="ctr">
              <a:buNone/>
            </a:pPr>
            <a:r>
              <a:rPr lang="he-IL" sz="2800" dirty="0"/>
              <a:t>רגע בחשבון!</a:t>
            </a:r>
            <a:endParaRPr lang="he-IL" dirty="0"/>
          </a:p>
          <a:p>
            <a:pPr marL="0" indent="0" algn="ctr">
              <a:buNone/>
            </a:pPr>
            <a:r>
              <a:rPr lang="he-IL" dirty="0"/>
              <a:t>אם תחשבו על זה רגע תגלו של-</a:t>
            </a:r>
            <a:r>
              <a:rPr lang="en-US" dirty="0"/>
              <a:t>STP</a:t>
            </a:r>
            <a:r>
              <a:rPr lang="he-IL" dirty="0"/>
              <a:t> לוקח המון המון זמן ,כמובן במושגים של רשת לבצע </a:t>
            </a:r>
            <a:r>
              <a:rPr lang="en-US" dirty="0"/>
              <a:t>Convergence</a:t>
            </a:r>
            <a:r>
              <a:rPr lang="he-IL" dirty="0"/>
              <a:t> כשחל שינוי ברשת.</a:t>
            </a:r>
          </a:p>
          <a:p>
            <a:pPr marL="0" indent="0" algn="ctr">
              <a:buNone/>
            </a:pPr>
            <a:r>
              <a:rPr lang="he-IL" dirty="0"/>
              <a:t>בכדי שמתג יחיל בשינוי הטופולוגיה של </a:t>
            </a:r>
            <a:r>
              <a:rPr lang="en-US" dirty="0"/>
              <a:t>STP</a:t>
            </a:r>
            <a:r>
              <a:rPr lang="he-IL" dirty="0"/>
              <a:t> עליו לפספס 10 עדכוני </a:t>
            </a:r>
            <a:r>
              <a:rPr lang="en-US" dirty="0"/>
              <a:t>Hello</a:t>
            </a:r>
            <a:r>
              <a:rPr lang="he-IL" dirty="0"/>
              <a:t> ממתג שכן, כלומר 20 שניות! לאחר מכן הממשק חייב לעבור בין מצבי הביניים ולמדנו שהממשק נמצא בכל מצב כ-15 שניות. זאת אומרת עד שהטופולוגיה שוב במצב </a:t>
            </a:r>
            <a:r>
              <a:rPr lang="en-US" dirty="0"/>
              <a:t>Convergence</a:t>
            </a:r>
            <a:r>
              <a:rPr lang="he-IL" dirty="0"/>
              <a:t> עברו</a:t>
            </a:r>
          </a:p>
          <a:p>
            <a:pPr marL="0" indent="0" algn="ctr">
              <a:buNone/>
            </a:pPr>
            <a:r>
              <a:rPr lang="he-IL" sz="2000" dirty="0"/>
              <a:t> </a:t>
            </a:r>
            <a:r>
              <a:rPr lang="he-IL" sz="2800" dirty="0"/>
              <a:t>50 שניות!</a:t>
            </a:r>
          </a:p>
          <a:p>
            <a:pPr marL="0" indent="0" algn="ctr">
              <a:buNone/>
            </a:pPr>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19</a:t>
            </a:fld>
            <a:endParaRPr lang="en-US" dirty="0"/>
          </a:p>
        </p:txBody>
      </p:sp>
      <p:pic>
        <p:nvPicPr>
          <p:cNvPr id="2050" name="Picture 2" descr="תוצאת תמונה עבור ‪professor futur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97" y="1825551"/>
            <a:ext cx="2362200" cy="3886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תמונה קשור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917" y="1616228"/>
            <a:ext cx="1963491" cy="409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2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dirty="0"/>
              <a:t>במפגש זה...</a:t>
            </a:r>
          </a:p>
        </p:txBody>
      </p:sp>
      <p:sp>
        <p:nvSpPr>
          <p:cNvPr id="3" name="מציין מיקום תוכן 2"/>
          <p:cNvSpPr>
            <a:spLocks noGrp="1"/>
          </p:cNvSpPr>
          <p:nvPr>
            <p:ph idx="1"/>
          </p:nvPr>
        </p:nvSpPr>
        <p:spPr>
          <a:xfrm>
            <a:off x="677334" y="1858664"/>
            <a:ext cx="8596668" cy="3880773"/>
          </a:xfrm>
        </p:spPr>
        <p:txBody>
          <a:bodyPr>
            <a:normAutofit/>
          </a:bodyPr>
          <a:lstStyle/>
          <a:p>
            <a:r>
              <a:rPr lang="he-IL" sz="2000" dirty="0"/>
              <a:t>נכיר את פרוטוקול ה-</a:t>
            </a:r>
            <a:r>
              <a:rPr lang="en-US" sz="2000" dirty="0"/>
              <a:t>Spanning Tree Protocol</a:t>
            </a:r>
            <a:r>
              <a:rPr lang="he-IL" sz="2000" dirty="0"/>
              <a:t>.</a:t>
            </a:r>
          </a:p>
          <a:p>
            <a:endParaRPr lang="he-IL" sz="2000" dirty="0"/>
          </a:p>
          <a:p>
            <a:r>
              <a:rPr lang="he-IL" sz="2000" dirty="0"/>
              <a:t>נבין מדוע קיים בו צורך ברשתות בעלות שרידות גבוהה.</a:t>
            </a:r>
          </a:p>
          <a:p>
            <a:endParaRPr lang="he-IL" sz="2000" dirty="0"/>
          </a:p>
          <a:p>
            <a:r>
              <a:rPr lang="he-IL" sz="2000" dirty="0"/>
              <a:t>נבין כיצד הוא פועל.</a:t>
            </a:r>
          </a:p>
          <a:p>
            <a:endParaRPr lang="he-IL" sz="2000" dirty="0"/>
          </a:p>
          <a:p>
            <a:r>
              <a:rPr lang="he-IL" sz="2000" dirty="0"/>
              <a:t>נכיר מושגים חדשים בתחום הרשתות.</a:t>
            </a:r>
          </a:p>
          <a:p>
            <a:endParaRPr lang="he-IL" sz="2000" dirty="0"/>
          </a:p>
          <a:p>
            <a:r>
              <a:rPr lang="he-IL" sz="2000" dirty="0"/>
              <a:t>נכיר מספר פיצ'רים הנוגעים ל-</a:t>
            </a:r>
            <a:r>
              <a:rPr lang="en-US" sz="2000" dirty="0"/>
              <a:t>STP</a:t>
            </a:r>
            <a:r>
              <a:rPr lang="he-IL" sz="2000"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409403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71008" y="630865"/>
            <a:ext cx="8596668" cy="1320800"/>
          </a:xfrm>
          <a:ln>
            <a:noFill/>
          </a:ln>
        </p:spPr>
        <p:txBody>
          <a:bodyPr/>
          <a:lstStyle/>
          <a:p>
            <a:r>
              <a:rPr lang="en-US" sz="4000" dirty="0"/>
              <a:t>RSTP</a:t>
            </a:r>
            <a:endParaRPr lang="he-IL" dirty="0"/>
          </a:p>
        </p:txBody>
      </p:sp>
      <p:sp>
        <p:nvSpPr>
          <p:cNvPr id="3" name="מציין מיקום תוכן 2"/>
          <p:cNvSpPr>
            <a:spLocks noGrp="1"/>
          </p:cNvSpPr>
          <p:nvPr>
            <p:ph idx="1"/>
          </p:nvPr>
        </p:nvSpPr>
        <p:spPr>
          <a:xfrm>
            <a:off x="571008" y="1505098"/>
            <a:ext cx="8702994" cy="3880773"/>
          </a:xfrm>
        </p:spPr>
        <p:txBody>
          <a:bodyPr/>
          <a:lstStyle/>
          <a:p>
            <a:r>
              <a:rPr lang="he-IL" dirty="0"/>
              <a:t>כפי שראינו 50 שניות שבהן הממשק לא פעיל והרשת לא פועלת בצורה תקינה, בעולם הרשתות זה נחשב לפרק זמן לא מבוטל. לכן ארגון ה-</a:t>
            </a:r>
            <a:r>
              <a:rPr lang="en-US" dirty="0"/>
              <a:t>IEEE</a:t>
            </a:r>
            <a:r>
              <a:rPr lang="he-IL" dirty="0"/>
              <a:t> שיפר את הפרוטוקול הישן! הכירו את </a:t>
            </a:r>
            <a:r>
              <a:rPr lang="en-US" dirty="0"/>
              <a:t>RSTP</a:t>
            </a:r>
            <a:r>
              <a:rPr lang="he-IL" dirty="0"/>
              <a:t> או בשמו המלא </a:t>
            </a:r>
            <a:r>
              <a:rPr lang="en-US" dirty="0"/>
              <a:t>IEEE 802.1w Rapid STP</a:t>
            </a:r>
            <a:r>
              <a:rPr lang="he-IL" dirty="0"/>
              <a:t>. </a:t>
            </a:r>
            <a:r>
              <a:rPr lang="en-US" dirty="0"/>
              <a:t>RSTP</a:t>
            </a:r>
            <a:r>
              <a:rPr lang="he-IL" dirty="0"/>
              <a:t> עובד כמו </a:t>
            </a:r>
            <a:r>
              <a:rPr lang="en-US" dirty="0"/>
              <a:t>STP</a:t>
            </a:r>
            <a:r>
              <a:rPr lang="he-IL" dirty="0"/>
              <a:t> בכמה מובנים, כלומר תהליך ה-</a:t>
            </a:r>
            <a:r>
              <a:rPr lang="en-US" dirty="0"/>
              <a:t> Convergence</a:t>
            </a:r>
            <a:r>
              <a:rPr lang="he-IL" dirty="0"/>
              <a:t>זהה, אך מצבי הממשק הם שונים, ב-</a:t>
            </a:r>
            <a:r>
              <a:rPr lang="en-US" dirty="0"/>
              <a:t>RSTP</a:t>
            </a:r>
            <a:r>
              <a:rPr lang="he-IL" dirty="0"/>
              <a:t> ישנם שלוש מצבים: </a:t>
            </a:r>
            <a:r>
              <a:rPr lang="en-US" dirty="0">
                <a:solidFill>
                  <a:srgbClr val="00B0F0"/>
                </a:solidFill>
              </a:rPr>
              <a:t>Forwarding</a:t>
            </a:r>
            <a:r>
              <a:rPr lang="he-IL" dirty="0"/>
              <a:t>, </a:t>
            </a:r>
            <a:r>
              <a:rPr lang="en-US" dirty="0">
                <a:solidFill>
                  <a:srgbClr val="7030A0"/>
                </a:solidFill>
              </a:rPr>
              <a:t>Learning</a:t>
            </a:r>
            <a:r>
              <a:rPr lang="he-IL" dirty="0"/>
              <a:t>,</a:t>
            </a:r>
            <a:r>
              <a:rPr lang="en-US" dirty="0">
                <a:solidFill>
                  <a:srgbClr val="FF0000"/>
                </a:solidFill>
              </a:rPr>
              <a:t>Discarding</a:t>
            </a:r>
            <a:r>
              <a:rPr lang="en-US" dirty="0"/>
              <a:t> </a:t>
            </a:r>
            <a:r>
              <a:rPr lang="he-IL" dirty="0"/>
              <a:t> (חסכו לנו מצב). ההבדל המשמעותי בין הפרוטוקולים הוא תהליך ה-</a:t>
            </a:r>
            <a:r>
              <a:rPr lang="en-US" dirty="0"/>
              <a:t>Convergence</a:t>
            </a:r>
            <a:r>
              <a:rPr lang="he-IL" dirty="0"/>
              <a:t>, ל-</a:t>
            </a:r>
            <a:r>
              <a:rPr lang="en-US" dirty="0"/>
              <a:t>RSTP</a:t>
            </a:r>
            <a:r>
              <a:rPr lang="he-IL" dirty="0"/>
              <a:t> לוקח 10 שניות לבצע אתה התהליך לעומת ה-</a:t>
            </a:r>
            <a:r>
              <a:rPr lang="en-US" dirty="0"/>
              <a:t>STP</a:t>
            </a:r>
            <a:r>
              <a:rPr lang="he-IL" dirty="0"/>
              <a:t> הישן והפחות מהיר, שלוקח לו 50 שניות לבצע את התהליך.</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20</a:t>
            </a:fld>
            <a:endParaRPr lang="en-US" dirty="0"/>
          </a:p>
        </p:txBody>
      </p:sp>
      <p:pic>
        <p:nvPicPr>
          <p:cNvPr id="3078" name="Picture 6" descr="https://weeklyfog.files.wordpress.com/2013/01/wile-e-coyot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68" y="3802986"/>
            <a:ext cx="3810000" cy="22383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הסבר ענן 6"/>
          <p:cNvSpPr/>
          <p:nvPr/>
        </p:nvSpPr>
        <p:spPr>
          <a:xfrm rot="20610415" flipH="1">
            <a:off x="2092918" y="3699431"/>
            <a:ext cx="1126607" cy="744279"/>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rPr>
              <a:t>BEEP!</a:t>
            </a:r>
          </a:p>
          <a:p>
            <a:pPr algn="ctr"/>
            <a:r>
              <a:rPr lang="en-US" sz="1600" dirty="0">
                <a:solidFill>
                  <a:schemeClr val="tx1"/>
                </a:solidFill>
              </a:rPr>
              <a:t>BEEP!</a:t>
            </a:r>
            <a:endParaRPr lang="he-IL" sz="1600" dirty="0">
              <a:solidFill>
                <a:schemeClr val="tx1"/>
              </a:solidFill>
            </a:endParaRPr>
          </a:p>
        </p:txBody>
      </p:sp>
    </p:spTree>
    <p:extLst>
      <p:ext uri="{BB962C8B-B14F-4D97-AF65-F5344CB8AC3E}">
        <p14:creationId xmlns:p14="http://schemas.microsoft.com/office/powerpoint/2010/main" val="65519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000" dirty="0"/>
              <a:t>PortFast</a:t>
            </a:r>
            <a:endParaRPr lang="he-IL" dirty="0"/>
          </a:p>
        </p:txBody>
      </p:sp>
      <p:sp>
        <p:nvSpPr>
          <p:cNvPr id="3" name="מציין מיקום תוכן 2"/>
          <p:cNvSpPr>
            <a:spLocks noGrp="1"/>
          </p:cNvSpPr>
          <p:nvPr>
            <p:ph idx="1"/>
          </p:nvPr>
        </p:nvSpPr>
        <p:spPr>
          <a:xfrm>
            <a:off x="677334" y="1770729"/>
            <a:ext cx="8596668" cy="3880773"/>
          </a:xfrm>
        </p:spPr>
        <p:txBody>
          <a:bodyPr/>
          <a:lstStyle/>
          <a:p>
            <a:r>
              <a:rPr lang="en-US" dirty="0"/>
              <a:t>PortFast</a:t>
            </a:r>
            <a:r>
              <a:rPr lang="he-IL" dirty="0"/>
              <a:t> הוא פיצ'ר, כלומר מאפיין די נהדר שניתן להגדיר על ממשק. הפיצ'ר מאפשר לממשק לעבור ממצב</a:t>
            </a:r>
            <a:r>
              <a:rPr lang="en-US" dirty="0">
                <a:solidFill>
                  <a:srgbClr val="FF0000"/>
                </a:solidFill>
              </a:rPr>
              <a:t> Blocking </a:t>
            </a:r>
            <a:r>
              <a:rPr lang="he-IL" dirty="0"/>
              <a:t> למצב </a:t>
            </a:r>
            <a:r>
              <a:rPr lang="en-US" dirty="0">
                <a:solidFill>
                  <a:srgbClr val="00B0F0"/>
                </a:solidFill>
              </a:rPr>
              <a:t>Forwarding</a:t>
            </a:r>
            <a:r>
              <a:rPr lang="he-IL" dirty="0"/>
              <a:t> באופן מיידי ללא צורך לעבור בין מצבי ביניים! נהיה זהירים לא להגדיר את הפיצ'ר הזה על ממשק המחובר למתג אחר משום שיכול להיווצר לופ, אלא נגדיר אותו רק על ממשק שמחובר לרכיב קצה. לדוג' מחשב. היתרון השימוש בפיצ'ר זה הוא כשהמחשב מופעל הממשק שאליו הוא מחובר מועבר באופן מיידי למצב </a:t>
            </a:r>
            <a:r>
              <a:rPr lang="en-US" dirty="0">
                <a:solidFill>
                  <a:srgbClr val="00B0F0"/>
                </a:solidFill>
              </a:rPr>
              <a:t>Forwarding</a:t>
            </a:r>
            <a:r>
              <a:rPr lang="he-IL" dirty="0"/>
              <a:t> . ללא </a:t>
            </a:r>
            <a:r>
              <a:rPr lang="en-US" dirty="0"/>
              <a:t>PortFast</a:t>
            </a:r>
            <a:r>
              <a:rPr lang="he-IL" dirty="0"/>
              <a:t> כל ממשק חייב להמתין עד שהמתג יוודא שהוא אינו </a:t>
            </a:r>
            <a:r>
              <a:rPr lang="en-US" dirty="0"/>
              <a:t>Designated Port</a:t>
            </a:r>
            <a:r>
              <a:rPr lang="he-IL" dirty="0"/>
              <a:t> ועד שהממשק יעבור את מצבי הביניים.</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21</a:t>
            </a:fld>
            <a:endParaRPr lang="en-US" dirty="0"/>
          </a:p>
        </p:txBody>
      </p:sp>
      <p:pic>
        <p:nvPicPr>
          <p:cNvPr id="4098" name="Picture 2" descr="תוצאת תמונה עבור ‪f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84" y="4272155"/>
            <a:ext cx="3162155" cy="17692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58439" y="4833592"/>
            <a:ext cx="2055997" cy="646331"/>
          </a:xfrm>
          <a:prstGeom prst="rect">
            <a:avLst/>
          </a:prstGeom>
          <a:noFill/>
        </p:spPr>
        <p:txBody>
          <a:bodyPr wrap="square" rtlCol="1">
            <a:spAutoFit/>
          </a:bodyPr>
          <a:lstStyle/>
          <a:p>
            <a:r>
              <a:rPr lang="en-US" sz="3600" dirty="0">
                <a:solidFill>
                  <a:prstClr val="black">
                    <a:lumMod val="75000"/>
                    <a:lumOff val="25000"/>
                  </a:prstClr>
                </a:solidFill>
              </a:rPr>
              <a:t>Port</a:t>
            </a:r>
            <a:r>
              <a:rPr lang="en-US" sz="3600" dirty="0">
                <a:solidFill>
                  <a:srgbClr val="F45C13"/>
                </a:solidFill>
              </a:rPr>
              <a:t>Fast</a:t>
            </a:r>
            <a:endParaRPr lang="he-IL" sz="4800" dirty="0">
              <a:solidFill>
                <a:srgbClr val="F45C13"/>
              </a:solidFill>
            </a:endParaRPr>
          </a:p>
        </p:txBody>
      </p:sp>
    </p:spTree>
    <p:extLst>
      <p:ext uri="{BB962C8B-B14F-4D97-AF65-F5344CB8AC3E}">
        <p14:creationId xmlns:p14="http://schemas.microsoft.com/office/powerpoint/2010/main" val="217881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BPDU Guard</a:t>
            </a:r>
            <a:endParaRPr lang="he-IL" sz="4000" dirty="0"/>
          </a:p>
        </p:txBody>
      </p:sp>
      <p:sp>
        <p:nvSpPr>
          <p:cNvPr id="3" name="מציין מיקום תוכן 2"/>
          <p:cNvSpPr>
            <a:spLocks noGrp="1"/>
          </p:cNvSpPr>
          <p:nvPr>
            <p:ph idx="1"/>
          </p:nvPr>
        </p:nvSpPr>
        <p:spPr>
          <a:xfrm>
            <a:off x="226828" y="1420037"/>
            <a:ext cx="9292856" cy="4110962"/>
          </a:xfrm>
        </p:spPr>
        <p:txBody>
          <a:bodyPr>
            <a:normAutofit/>
          </a:bodyPr>
          <a:lstStyle/>
          <a:p>
            <a:r>
              <a:rPr lang="he-IL" dirty="0"/>
              <a:t>מנהל הרשת לא רק אחראי על תקינות הרשת אלא גם על אבטחת המידע. פרוטוקול ה-</a:t>
            </a:r>
            <a:r>
              <a:rPr lang="en-US" dirty="0"/>
              <a:t>STP</a:t>
            </a:r>
            <a:r>
              <a:rPr lang="he-IL" dirty="0"/>
              <a:t> חושף את הרשת למספר סכנות או ליתר דיוק פרצות אבטחה:</a:t>
            </a:r>
          </a:p>
          <a:p>
            <a:pPr>
              <a:buFont typeface="Wingdings" panose="05000000000000000000" pitchFamily="2" charset="2"/>
              <a:buChar char="v"/>
            </a:pPr>
            <a:r>
              <a:rPr lang="he-IL" sz="1600" dirty="0"/>
              <a:t>פורץ יכול לחבר לרשת מתג בעל </a:t>
            </a:r>
            <a:r>
              <a:rPr lang="en-US" sz="1600" dirty="0"/>
              <a:t>BID</a:t>
            </a:r>
            <a:r>
              <a:rPr lang="he-IL" sz="1600" dirty="0"/>
              <a:t> נמוך, דבר אשר יגרום לשאר המתגים לחשוב שהוא ה-</a:t>
            </a:r>
            <a:r>
              <a:rPr lang="en-US" sz="1600" dirty="0"/>
              <a:t>Root Switch</a:t>
            </a:r>
            <a:r>
              <a:rPr lang="he-IL" sz="1600" dirty="0"/>
              <a:t>, המתגים האחרים יגיבו לשינוי והטופולוגיה של </a:t>
            </a:r>
            <a:r>
              <a:rPr lang="en-US" sz="1600" dirty="0"/>
              <a:t>STP</a:t>
            </a:r>
            <a:r>
              <a:rPr lang="he-IL" sz="1600" dirty="0"/>
              <a:t> תשתנה ותגרום לביצועים נמוכים של ברשת.</a:t>
            </a:r>
          </a:p>
          <a:p>
            <a:pPr>
              <a:buFont typeface="Wingdings" panose="05000000000000000000" pitchFamily="2" charset="2"/>
              <a:buChar char="v"/>
            </a:pPr>
            <a:r>
              <a:rPr lang="he-IL" sz="1600" dirty="0"/>
              <a:t>רוב התעבורה ברשת עוברת דרך ה-</a:t>
            </a:r>
            <a:r>
              <a:rPr lang="en-US" sz="1600" dirty="0"/>
              <a:t>Root Switch</a:t>
            </a:r>
            <a:r>
              <a:rPr lang="he-IL" sz="1600" dirty="0"/>
              <a:t>, כך שפורץ המחובר למתג מתחזה, יכול לנטר ולגנוב מידע מכל הרשת ולהשתמש בו כרצנו.</a:t>
            </a:r>
          </a:p>
          <a:p>
            <a:pPr>
              <a:buFont typeface="Wingdings" panose="05000000000000000000" pitchFamily="2" charset="2"/>
              <a:buChar char="v"/>
            </a:pPr>
            <a:r>
              <a:rPr lang="he-IL" sz="1600" dirty="0"/>
              <a:t>פורץ יכול לחבר מתג אשר לא משתמש ב-</a:t>
            </a:r>
            <a:r>
              <a:rPr lang="en-US" sz="1600" dirty="0"/>
              <a:t>STP</a:t>
            </a:r>
            <a:r>
              <a:rPr lang="he-IL" sz="1600" dirty="0"/>
              <a:t> ולגרום ללופים ברשת.</a:t>
            </a:r>
          </a:p>
          <a:p>
            <a:endParaRPr lang="he-IL" sz="1600" dirty="0"/>
          </a:p>
          <a:p>
            <a:r>
              <a:rPr lang="en-US" dirty="0"/>
              <a:t>BPDU Guard</a:t>
            </a:r>
            <a:r>
              <a:rPr lang="he-IL" dirty="0"/>
              <a:t> הוא פיצ'ר שפותח ע"י חברת </a:t>
            </a:r>
            <a:r>
              <a:rPr lang="en-US" dirty="0"/>
              <a:t>Cisco</a:t>
            </a:r>
            <a:r>
              <a:rPr lang="he-IL" dirty="0"/>
              <a:t> על מנת להתמודד עם פרצות אלו. הפיצ'ר מכבה ממשק במידה ומגיע אליו עדכוני </a:t>
            </a:r>
            <a:r>
              <a:rPr lang="en-US" dirty="0"/>
              <a:t>BPDU</a:t>
            </a:r>
            <a:r>
              <a:rPr lang="he-IL" dirty="0"/>
              <a:t>. הפיצ'ר מתאים להגדרה רק על ממשקים שמחוברים לרכיבי קצה ולא מתגים אחרים.</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22</a:t>
            </a:fld>
            <a:endParaRPr lang="en-US" dirty="0"/>
          </a:p>
        </p:txBody>
      </p:sp>
      <p:pic>
        <p:nvPicPr>
          <p:cNvPr id="5122" name="Picture 2" descr="תוצאת תמונה עבור ‪shield cy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291" y="4818433"/>
            <a:ext cx="1935495" cy="19354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53786" y="5463015"/>
            <a:ext cx="2750289" cy="646331"/>
          </a:xfrm>
          <a:prstGeom prst="rect">
            <a:avLst/>
          </a:prstGeom>
          <a:noFill/>
        </p:spPr>
        <p:txBody>
          <a:bodyPr wrap="square" rtlCol="1">
            <a:spAutoFit/>
          </a:bodyPr>
          <a:lstStyle/>
          <a:p>
            <a:r>
              <a:rPr lang="en-US" sz="3600" dirty="0">
                <a:solidFill>
                  <a:prstClr val="black">
                    <a:lumMod val="75000"/>
                    <a:lumOff val="25000"/>
                  </a:prstClr>
                </a:solidFill>
              </a:rPr>
              <a:t>BPDU </a:t>
            </a:r>
            <a:r>
              <a:rPr lang="en-US" sz="3600" dirty="0">
                <a:solidFill>
                  <a:srgbClr val="1C8ADB"/>
                </a:solidFill>
              </a:rPr>
              <a:t>Guard</a:t>
            </a:r>
            <a:endParaRPr lang="he-IL" sz="3600" dirty="0">
              <a:solidFill>
                <a:srgbClr val="1C8ADB"/>
              </a:solidFill>
            </a:endParaRPr>
          </a:p>
        </p:txBody>
      </p:sp>
    </p:spTree>
    <p:extLst>
      <p:ext uri="{BB962C8B-B14F-4D97-AF65-F5344CB8AC3E}">
        <p14:creationId xmlns:p14="http://schemas.microsoft.com/office/powerpoint/2010/main" val="16695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000" dirty="0"/>
              <a:t>EtherChannel</a:t>
            </a:r>
            <a:endParaRPr lang="he-IL" dirty="0"/>
          </a:p>
        </p:txBody>
      </p:sp>
      <p:sp>
        <p:nvSpPr>
          <p:cNvPr id="3" name="מציין מיקום תוכן 2"/>
          <p:cNvSpPr>
            <a:spLocks noGrp="1"/>
          </p:cNvSpPr>
          <p:nvPr>
            <p:ph idx="1"/>
          </p:nvPr>
        </p:nvSpPr>
        <p:spPr>
          <a:xfrm>
            <a:off x="675930" y="1319453"/>
            <a:ext cx="8596668" cy="3880773"/>
          </a:xfrm>
        </p:spPr>
        <p:txBody>
          <a:bodyPr/>
          <a:lstStyle/>
          <a:p>
            <a:r>
              <a:rPr lang="he-IL" dirty="0"/>
              <a:t>פיצ'ר זה מאפשר לנו לחבר מתגים עם יותר מחיבור אחד (עד שמונה בעלי מהירות זהה) ולאגד אותם. פרוטוקול ה-</a:t>
            </a:r>
            <a:r>
              <a:rPr lang="en-US" dirty="0"/>
              <a:t>STP</a:t>
            </a:r>
            <a:r>
              <a:rPr lang="he-IL" dirty="0"/>
              <a:t> התייחס לכל החיבורים כאל חיבור אחד, כלומר אם לא נגדיר </a:t>
            </a:r>
            <a:r>
              <a:rPr lang="en-US" dirty="0"/>
              <a:t>EtherChannel</a:t>
            </a:r>
            <a:r>
              <a:rPr lang="he-IL" dirty="0"/>
              <a:t> על הממשקים, </a:t>
            </a:r>
            <a:r>
              <a:rPr lang="en-US" dirty="0"/>
              <a:t>STP</a:t>
            </a:r>
            <a:r>
              <a:rPr lang="he-IL" dirty="0"/>
              <a:t> יחסום את כל החיבורים למעט אחד. פיצ'ר זה מעניק לנו שני היתרונות. היתרון אחד, אנו יכולים ליצור טופולוגית רשת בעלת שרידות גבוהה ללא חשש בבזבוז כבלים (חיבורים). היתרון שני הפיצ'ר חוסך לנו זמן כשיש שינוי בטופולוגיה והפרוטוקול צריך להגיע שוב ל-</a:t>
            </a:r>
            <a:r>
              <a:rPr lang="en-US" dirty="0"/>
              <a:t>Convergence</a:t>
            </a:r>
            <a:r>
              <a:rPr lang="he-IL" dirty="0"/>
              <a:t>. בכך שאם חיבור אחד נפל, המתג ישתמש בשאר החיבורים כגיבוי לחיבור שנותק וכיוון שהתקשרות ממשיכה לתפקד בצורה תקינה, </a:t>
            </a:r>
            <a:r>
              <a:rPr lang="en-US" dirty="0"/>
              <a:t>STP</a:t>
            </a:r>
            <a:r>
              <a:rPr lang="he-IL" dirty="0"/>
              <a:t> אינו מתערב.</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23</a:t>
            </a:fld>
            <a:endParaRPr lang="en-US" dirty="0"/>
          </a:p>
        </p:txBody>
      </p:sp>
      <p:pic>
        <p:nvPicPr>
          <p:cNvPr id="7" name="Picture 4" descr="תוצאת תמונה עבור ‪switch cisco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893" y="5558349"/>
            <a:ext cx="581913" cy="5819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תוצאת תמונה עבור ‪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472" y="5624313"/>
            <a:ext cx="674976" cy="4499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תוצאת תמונה עבור ‪switch cisco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762" y="4170273"/>
            <a:ext cx="581913" cy="581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תוצאת תמונה עבור ‪switch cisco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633" y="5558349"/>
            <a:ext cx="581913" cy="5819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תוצאת תמונה עבור ‪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230" y="3517304"/>
            <a:ext cx="674976" cy="4499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תוצאת תמונה עבור ‪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39" y="5624313"/>
            <a:ext cx="674976" cy="44998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מחבר ישר 12"/>
          <p:cNvCxnSpPr>
            <a:stCxn id="9" idx="3"/>
            <a:endCxn id="10" idx="0"/>
          </p:cNvCxnSpPr>
          <p:nvPr/>
        </p:nvCxnSpPr>
        <p:spPr>
          <a:xfrm>
            <a:off x="5361675" y="4461230"/>
            <a:ext cx="777915" cy="1097119"/>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מחבר ישר 13"/>
          <p:cNvCxnSpPr>
            <a:stCxn id="9" idx="1"/>
            <a:endCxn id="7" idx="0"/>
          </p:cNvCxnSpPr>
          <p:nvPr/>
        </p:nvCxnSpPr>
        <p:spPr>
          <a:xfrm flipH="1">
            <a:off x="4001850" y="4461230"/>
            <a:ext cx="777912" cy="1097119"/>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מחבר ישר 14"/>
          <p:cNvCxnSpPr/>
          <p:nvPr/>
        </p:nvCxnSpPr>
        <p:spPr>
          <a:xfrm>
            <a:off x="4292804" y="6074253"/>
            <a:ext cx="155582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מחבר ישר 15"/>
          <p:cNvCxnSpPr>
            <a:stCxn id="10" idx="3"/>
            <a:endCxn id="12" idx="1"/>
          </p:cNvCxnSpPr>
          <p:nvPr/>
        </p:nvCxnSpPr>
        <p:spPr>
          <a:xfrm flipV="1">
            <a:off x="6430546" y="5849305"/>
            <a:ext cx="405093"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מחבר ישר 16"/>
          <p:cNvCxnSpPr>
            <a:stCxn id="8" idx="3"/>
            <a:endCxn id="7" idx="1"/>
          </p:cNvCxnSpPr>
          <p:nvPr/>
        </p:nvCxnSpPr>
        <p:spPr>
          <a:xfrm>
            <a:off x="3277448" y="5849305"/>
            <a:ext cx="433445"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מחבר ישר 17"/>
          <p:cNvCxnSpPr>
            <a:stCxn id="9" idx="0"/>
            <a:endCxn id="11" idx="2"/>
          </p:cNvCxnSpPr>
          <p:nvPr/>
        </p:nvCxnSpPr>
        <p:spPr>
          <a:xfrm flipH="1" flipV="1">
            <a:off x="5070718" y="3967288"/>
            <a:ext cx="1" cy="202985"/>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321157" y="4227578"/>
            <a:ext cx="530961" cy="277922"/>
          </a:xfrm>
          <a:prstGeom prst="rect">
            <a:avLst/>
          </a:prstGeom>
          <a:noFill/>
        </p:spPr>
        <p:txBody>
          <a:bodyPr wrap="square" rtlCol="1">
            <a:spAutoFit/>
          </a:bodyPr>
          <a:lstStyle/>
          <a:p>
            <a:r>
              <a:rPr lang="en-US" sz="1200" b="1" dirty="0"/>
              <a:t>G0/2</a:t>
            </a:r>
            <a:endParaRPr lang="he-IL" sz="1200" b="1" dirty="0"/>
          </a:p>
        </p:txBody>
      </p:sp>
      <p:sp>
        <p:nvSpPr>
          <p:cNvPr id="20" name="TextBox 19"/>
          <p:cNvSpPr txBox="1"/>
          <p:nvPr/>
        </p:nvSpPr>
        <p:spPr>
          <a:xfrm>
            <a:off x="4203918" y="6015473"/>
            <a:ext cx="529312" cy="276999"/>
          </a:xfrm>
          <a:prstGeom prst="rect">
            <a:avLst/>
          </a:prstGeom>
          <a:noFill/>
        </p:spPr>
        <p:txBody>
          <a:bodyPr wrap="none" rtlCol="1">
            <a:spAutoFit/>
          </a:bodyPr>
          <a:lstStyle/>
          <a:p>
            <a:r>
              <a:rPr lang="en-US" sz="1200" b="1" dirty="0"/>
              <a:t>G0/2</a:t>
            </a:r>
            <a:endParaRPr lang="he-IL" sz="1200" b="1" dirty="0"/>
          </a:p>
        </p:txBody>
      </p:sp>
      <p:sp>
        <p:nvSpPr>
          <p:cNvPr id="21" name="TextBox 20"/>
          <p:cNvSpPr txBox="1"/>
          <p:nvPr/>
        </p:nvSpPr>
        <p:spPr>
          <a:xfrm>
            <a:off x="6070933" y="5333476"/>
            <a:ext cx="529312" cy="276999"/>
          </a:xfrm>
          <a:prstGeom prst="rect">
            <a:avLst/>
          </a:prstGeom>
          <a:noFill/>
        </p:spPr>
        <p:txBody>
          <a:bodyPr wrap="none" rtlCol="1">
            <a:spAutoFit/>
          </a:bodyPr>
          <a:lstStyle/>
          <a:p>
            <a:r>
              <a:rPr lang="en-US" sz="1200" b="1" dirty="0"/>
              <a:t>G0/2</a:t>
            </a:r>
            <a:endParaRPr lang="he-IL" sz="1200" b="1" dirty="0"/>
          </a:p>
        </p:txBody>
      </p:sp>
      <p:sp>
        <p:nvSpPr>
          <p:cNvPr id="22" name="TextBox 21"/>
          <p:cNvSpPr txBox="1"/>
          <p:nvPr/>
        </p:nvSpPr>
        <p:spPr>
          <a:xfrm>
            <a:off x="5302408" y="4231200"/>
            <a:ext cx="1027016" cy="276999"/>
          </a:xfrm>
          <a:prstGeom prst="rect">
            <a:avLst/>
          </a:prstGeom>
          <a:noFill/>
        </p:spPr>
        <p:txBody>
          <a:bodyPr wrap="square" rtlCol="1">
            <a:spAutoFit/>
          </a:bodyPr>
          <a:lstStyle/>
          <a:p>
            <a:r>
              <a:rPr lang="en-US" sz="1200" b="1" dirty="0"/>
              <a:t>G0/1</a:t>
            </a:r>
            <a:endParaRPr lang="he-IL" b="1" dirty="0"/>
          </a:p>
        </p:txBody>
      </p:sp>
      <p:sp>
        <p:nvSpPr>
          <p:cNvPr id="23" name="TextBox 22"/>
          <p:cNvSpPr txBox="1"/>
          <p:nvPr/>
        </p:nvSpPr>
        <p:spPr>
          <a:xfrm>
            <a:off x="3568405" y="5333357"/>
            <a:ext cx="1027016" cy="276999"/>
          </a:xfrm>
          <a:prstGeom prst="rect">
            <a:avLst/>
          </a:prstGeom>
          <a:noFill/>
        </p:spPr>
        <p:txBody>
          <a:bodyPr wrap="square" rtlCol="1">
            <a:spAutoFit/>
          </a:bodyPr>
          <a:lstStyle/>
          <a:p>
            <a:r>
              <a:rPr lang="en-US" sz="1200" b="1" dirty="0"/>
              <a:t>G0/1</a:t>
            </a:r>
            <a:endParaRPr lang="he-IL" b="1" dirty="0"/>
          </a:p>
        </p:txBody>
      </p:sp>
      <p:sp>
        <p:nvSpPr>
          <p:cNvPr id="24" name="TextBox 23"/>
          <p:cNvSpPr txBox="1"/>
          <p:nvPr/>
        </p:nvSpPr>
        <p:spPr>
          <a:xfrm>
            <a:off x="5420581" y="6015473"/>
            <a:ext cx="1027016" cy="276999"/>
          </a:xfrm>
          <a:prstGeom prst="rect">
            <a:avLst/>
          </a:prstGeom>
          <a:noFill/>
        </p:spPr>
        <p:txBody>
          <a:bodyPr wrap="square" rtlCol="1">
            <a:spAutoFit/>
          </a:bodyPr>
          <a:lstStyle/>
          <a:p>
            <a:r>
              <a:rPr lang="en-US" sz="1200" b="1" dirty="0"/>
              <a:t>G0/1</a:t>
            </a:r>
            <a:endParaRPr lang="he-IL" b="1" dirty="0"/>
          </a:p>
        </p:txBody>
      </p:sp>
      <p:sp>
        <p:nvSpPr>
          <p:cNvPr id="25" name="TextBox 24"/>
          <p:cNvSpPr txBox="1"/>
          <p:nvPr/>
        </p:nvSpPr>
        <p:spPr>
          <a:xfrm>
            <a:off x="3198452" y="5849305"/>
            <a:ext cx="803397" cy="276999"/>
          </a:xfrm>
          <a:prstGeom prst="rect">
            <a:avLst/>
          </a:prstGeom>
          <a:noFill/>
        </p:spPr>
        <p:txBody>
          <a:bodyPr wrap="square" rtlCol="1">
            <a:spAutoFit/>
          </a:bodyPr>
          <a:lstStyle/>
          <a:p>
            <a:r>
              <a:rPr lang="en-US" sz="1200" dirty="0"/>
              <a:t>Fa0/4</a:t>
            </a:r>
            <a:endParaRPr lang="he-IL" dirty="0"/>
          </a:p>
        </p:txBody>
      </p:sp>
      <p:sp>
        <p:nvSpPr>
          <p:cNvPr id="26" name="TextBox 25"/>
          <p:cNvSpPr txBox="1"/>
          <p:nvPr/>
        </p:nvSpPr>
        <p:spPr>
          <a:xfrm>
            <a:off x="5070718" y="3895421"/>
            <a:ext cx="907312" cy="276999"/>
          </a:xfrm>
          <a:prstGeom prst="rect">
            <a:avLst/>
          </a:prstGeom>
          <a:noFill/>
        </p:spPr>
        <p:txBody>
          <a:bodyPr wrap="square" rtlCol="1">
            <a:spAutoFit/>
          </a:bodyPr>
          <a:lstStyle/>
          <a:p>
            <a:r>
              <a:rPr lang="en-US" sz="1200" dirty="0"/>
              <a:t>Fa0/5</a:t>
            </a:r>
            <a:endParaRPr lang="he-IL" dirty="0"/>
          </a:p>
        </p:txBody>
      </p:sp>
      <p:sp>
        <p:nvSpPr>
          <p:cNvPr id="27" name="TextBox 26"/>
          <p:cNvSpPr txBox="1"/>
          <p:nvPr/>
        </p:nvSpPr>
        <p:spPr>
          <a:xfrm>
            <a:off x="6382934" y="5838647"/>
            <a:ext cx="585417" cy="276999"/>
          </a:xfrm>
          <a:prstGeom prst="rect">
            <a:avLst/>
          </a:prstGeom>
          <a:noFill/>
        </p:spPr>
        <p:txBody>
          <a:bodyPr wrap="none" rtlCol="1">
            <a:spAutoFit/>
          </a:bodyPr>
          <a:lstStyle/>
          <a:p>
            <a:r>
              <a:rPr lang="en-US" sz="1200" dirty="0"/>
              <a:t>Fa0/6</a:t>
            </a:r>
            <a:endParaRPr lang="he-IL" sz="1200" dirty="0"/>
          </a:p>
        </p:txBody>
      </p:sp>
      <p:sp>
        <p:nvSpPr>
          <p:cNvPr id="28" name="TextBox 27"/>
          <p:cNvSpPr txBox="1"/>
          <p:nvPr/>
        </p:nvSpPr>
        <p:spPr>
          <a:xfrm>
            <a:off x="4818034" y="4773019"/>
            <a:ext cx="547725" cy="338554"/>
          </a:xfrm>
          <a:prstGeom prst="rect">
            <a:avLst/>
          </a:prstGeom>
          <a:solidFill>
            <a:schemeClr val="bg1"/>
          </a:solidFill>
        </p:spPr>
        <p:txBody>
          <a:bodyPr wrap="square" rtlCol="1">
            <a:spAutoFit/>
          </a:bodyPr>
          <a:lstStyle/>
          <a:p>
            <a:pPr algn="ctr"/>
            <a:r>
              <a:rPr lang="en-US" sz="1600" b="1" dirty="0">
                <a:ln w="22225">
                  <a:solidFill>
                    <a:schemeClr val="accent2"/>
                  </a:solidFill>
                  <a:prstDash val="solid"/>
                </a:ln>
                <a:solidFill>
                  <a:schemeClr val="accent2">
                    <a:lumMod val="40000"/>
                    <a:lumOff val="60000"/>
                  </a:schemeClr>
                </a:solidFill>
              </a:rPr>
              <a:t>S1</a:t>
            </a:r>
            <a:endParaRPr lang="he-IL" dirty="0">
              <a:solidFill>
                <a:srgbClr val="00B0F0"/>
              </a:solidFill>
            </a:endParaRPr>
          </a:p>
        </p:txBody>
      </p:sp>
      <p:sp>
        <p:nvSpPr>
          <p:cNvPr id="29" name="TextBox 28"/>
          <p:cNvSpPr txBox="1"/>
          <p:nvPr/>
        </p:nvSpPr>
        <p:spPr>
          <a:xfrm>
            <a:off x="3788976" y="6153973"/>
            <a:ext cx="425746" cy="338554"/>
          </a:xfrm>
          <a:prstGeom prst="rect">
            <a:avLst/>
          </a:prstGeom>
          <a:noFill/>
        </p:spPr>
        <p:txBody>
          <a:bodyPr wrap="square" rtlCol="1">
            <a:spAutoFit/>
          </a:bodyPr>
          <a:lstStyle/>
          <a:p>
            <a:pPr algn="ctr"/>
            <a:r>
              <a:rPr lang="en-US" sz="1600" b="1" dirty="0">
                <a:ln w="22225">
                  <a:solidFill>
                    <a:schemeClr val="accent2"/>
                  </a:solidFill>
                  <a:prstDash val="solid"/>
                </a:ln>
                <a:solidFill>
                  <a:schemeClr val="accent2">
                    <a:lumMod val="40000"/>
                    <a:lumOff val="60000"/>
                  </a:schemeClr>
                </a:solidFill>
              </a:rPr>
              <a:t>S2</a:t>
            </a:r>
            <a:endParaRPr lang="he-IL" dirty="0"/>
          </a:p>
        </p:txBody>
      </p:sp>
      <p:sp>
        <p:nvSpPr>
          <p:cNvPr id="30" name="TextBox 29"/>
          <p:cNvSpPr txBox="1"/>
          <p:nvPr/>
        </p:nvSpPr>
        <p:spPr>
          <a:xfrm>
            <a:off x="5978030" y="6153973"/>
            <a:ext cx="409086" cy="338554"/>
          </a:xfrm>
          <a:prstGeom prst="rect">
            <a:avLst/>
          </a:prstGeom>
          <a:noFill/>
        </p:spPr>
        <p:txBody>
          <a:bodyPr wrap="none" rtlCol="1">
            <a:spAutoFit/>
          </a:bodyPr>
          <a:lstStyle/>
          <a:p>
            <a:pPr algn="ctr"/>
            <a:r>
              <a:rPr lang="en-US" sz="1600" b="1" dirty="0">
                <a:ln w="22225">
                  <a:solidFill>
                    <a:schemeClr val="accent2"/>
                  </a:solidFill>
                  <a:prstDash val="solid"/>
                </a:ln>
                <a:solidFill>
                  <a:schemeClr val="accent2">
                    <a:lumMod val="40000"/>
                    <a:lumOff val="60000"/>
                  </a:schemeClr>
                </a:solidFill>
              </a:rPr>
              <a:t>S3</a:t>
            </a:r>
            <a:endParaRPr lang="he-IL" sz="1600" b="1" dirty="0">
              <a:ln w="22225">
                <a:solidFill>
                  <a:schemeClr val="accent2"/>
                </a:solidFill>
                <a:prstDash val="solid"/>
              </a:ln>
              <a:solidFill>
                <a:schemeClr val="accent2">
                  <a:lumMod val="40000"/>
                  <a:lumOff val="60000"/>
                </a:schemeClr>
              </a:solidFill>
            </a:endParaRPr>
          </a:p>
        </p:txBody>
      </p:sp>
      <p:sp>
        <p:nvSpPr>
          <p:cNvPr id="31" name="TextBox 30"/>
          <p:cNvSpPr txBox="1"/>
          <p:nvPr/>
        </p:nvSpPr>
        <p:spPr>
          <a:xfrm>
            <a:off x="2646739" y="6074297"/>
            <a:ext cx="588779" cy="307777"/>
          </a:xfrm>
          <a:prstGeom prst="rect">
            <a:avLst/>
          </a:prstGeom>
          <a:noFill/>
        </p:spPr>
        <p:txBody>
          <a:bodyPr wrap="square" rtlCol="1">
            <a:spAutoFit/>
          </a:bodyPr>
          <a:lstStyle/>
          <a:p>
            <a:pPr algn="ctr"/>
            <a:r>
              <a:rPr lang="en-US" sz="1400" dirty="0">
                <a:solidFill>
                  <a:srgbClr val="00B050"/>
                </a:solidFill>
              </a:rPr>
              <a:t>Mike</a:t>
            </a:r>
            <a:endParaRPr lang="he-IL" dirty="0">
              <a:solidFill>
                <a:srgbClr val="00B050"/>
              </a:solidFill>
            </a:endParaRPr>
          </a:p>
        </p:txBody>
      </p:sp>
      <p:sp>
        <p:nvSpPr>
          <p:cNvPr id="32" name="TextBox 31"/>
          <p:cNvSpPr txBox="1"/>
          <p:nvPr/>
        </p:nvSpPr>
        <p:spPr>
          <a:xfrm>
            <a:off x="6815162" y="6074253"/>
            <a:ext cx="772633" cy="307777"/>
          </a:xfrm>
          <a:prstGeom prst="rect">
            <a:avLst/>
          </a:prstGeom>
          <a:noFill/>
        </p:spPr>
        <p:txBody>
          <a:bodyPr wrap="square" rtlCol="1">
            <a:spAutoFit/>
          </a:bodyPr>
          <a:lstStyle/>
          <a:p>
            <a:pPr algn="ctr"/>
            <a:r>
              <a:rPr lang="en-US" sz="1400" dirty="0">
                <a:solidFill>
                  <a:srgbClr val="7030A0"/>
                </a:solidFill>
              </a:rPr>
              <a:t>Sara</a:t>
            </a:r>
            <a:endParaRPr lang="he-IL" dirty="0">
              <a:solidFill>
                <a:srgbClr val="7030A0"/>
              </a:solidFill>
            </a:endParaRPr>
          </a:p>
        </p:txBody>
      </p:sp>
      <p:sp>
        <p:nvSpPr>
          <p:cNvPr id="33" name="TextBox 32"/>
          <p:cNvSpPr txBox="1"/>
          <p:nvPr/>
        </p:nvSpPr>
        <p:spPr>
          <a:xfrm>
            <a:off x="4764576" y="3259839"/>
            <a:ext cx="612284" cy="307777"/>
          </a:xfrm>
          <a:prstGeom prst="rect">
            <a:avLst/>
          </a:prstGeom>
          <a:noFill/>
        </p:spPr>
        <p:txBody>
          <a:bodyPr wrap="none" rtlCol="1">
            <a:spAutoFit/>
          </a:bodyPr>
          <a:lstStyle/>
          <a:p>
            <a:r>
              <a:rPr lang="en-US" sz="1400" dirty="0">
                <a:solidFill>
                  <a:srgbClr val="0070C0"/>
                </a:solidFill>
              </a:rPr>
              <a:t>Peter</a:t>
            </a:r>
            <a:endParaRPr lang="he-IL" sz="1400" dirty="0">
              <a:solidFill>
                <a:srgbClr val="0070C0"/>
              </a:solidFill>
            </a:endParaRPr>
          </a:p>
        </p:txBody>
      </p:sp>
      <p:cxnSp>
        <p:nvCxnSpPr>
          <p:cNvPr id="34" name="מחבר ישר 33"/>
          <p:cNvCxnSpPr/>
          <p:nvPr/>
        </p:nvCxnSpPr>
        <p:spPr>
          <a:xfrm>
            <a:off x="4292804" y="5624313"/>
            <a:ext cx="1555827" cy="0"/>
          </a:xfrm>
          <a:prstGeom prst="line">
            <a:avLst/>
          </a:prstGeom>
          <a:ln w="19050"/>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4214722" y="5394269"/>
            <a:ext cx="529312" cy="276999"/>
          </a:xfrm>
          <a:prstGeom prst="rect">
            <a:avLst/>
          </a:prstGeom>
          <a:noFill/>
        </p:spPr>
        <p:txBody>
          <a:bodyPr wrap="none" rtlCol="1">
            <a:spAutoFit/>
          </a:bodyPr>
          <a:lstStyle/>
          <a:p>
            <a:r>
              <a:rPr lang="en-US" sz="1200" b="1" dirty="0"/>
              <a:t>G0/3</a:t>
            </a:r>
            <a:endParaRPr lang="he-IL" sz="1200" b="1" dirty="0"/>
          </a:p>
        </p:txBody>
      </p:sp>
      <p:sp>
        <p:nvSpPr>
          <p:cNvPr id="36" name="TextBox 35"/>
          <p:cNvSpPr txBox="1"/>
          <p:nvPr/>
        </p:nvSpPr>
        <p:spPr>
          <a:xfrm>
            <a:off x="5404777" y="5388628"/>
            <a:ext cx="529312" cy="276999"/>
          </a:xfrm>
          <a:prstGeom prst="rect">
            <a:avLst/>
          </a:prstGeom>
          <a:noFill/>
        </p:spPr>
        <p:txBody>
          <a:bodyPr wrap="none" rtlCol="1">
            <a:spAutoFit/>
          </a:bodyPr>
          <a:lstStyle/>
          <a:p>
            <a:r>
              <a:rPr lang="en-US" sz="1200" b="1" dirty="0"/>
              <a:t>G0/5</a:t>
            </a:r>
            <a:endParaRPr lang="he-IL" sz="1200" b="1" dirty="0"/>
          </a:p>
        </p:txBody>
      </p:sp>
      <p:pic>
        <p:nvPicPr>
          <p:cNvPr id="37" name="Picture 2" descr="תמונה קשור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399947" y="4625704"/>
            <a:ext cx="558882" cy="558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תוצאת תמונה עבור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5278" y="5370760"/>
            <a:ext cx="497130" cy="46788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תוצאת תמונה עבור ‪mess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7081" y="5432767"/>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תוצאת תמונה עבור ‪mess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9586" y="5873983"/>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תוצאת תמונה עבור ‪mess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5875" y="5890500"/>
            <a:ext cx="376053" cy="37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60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ircle(in)">
                                      <p:cBhvr>
                                        <p:cTn id="7" dur="2000"/>
                                        <p:tgtEl>
                                          <p:spTgt spid="41"/>
                                        </p:tgtEl>
                                      </p:cBhvr>
                                    </p:animEffect>
                                  </p:childTnLst>
                                </p:cTn>
                              </p:par>
                              <p:par>
                                <p:cTn id="8" presetID="6"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ircle(in)">
                                      <p:cBhvr>
                                        <p:cTn id="10" dur="20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5E-6 3.7037E-6 L 0.09778 -0.00417 " pathEditMode="relative" rAng="0" ptsTypes="AA">
                                      <p:cBhvr>
                                        <p:cTn id="14" dur="2000" fill="hold"/>
                                        <p:tgtEl>
                                          <p:spTgt spid="41"/>
                                        </p:tgtEl>
                                        <p:attrNameLst>
                                          <p:attrName>ppt_x</p:attrName>
                                          <p:attrName>ppt_y</p:attrName>
                                        </p:attrNameLst>
                                      </p:cBhvr>
                                      <p:rCtr x="4883" y="-208"/>
                                    </p:animMotion>
                                  </p:childTnLst>
                                </p:cTn>
                              </p:par>
                              <p:par>
                                <p:cTn id="15" presetID="42" presetClass="path" presetSubtype="0" accel="50000" decel="50000" fill="hold" nodeType="withEffect">
                                  <p:stCondLst>
                                    <p:cond delay="0"/>
                                  </p:stCondLst>
                                  <p:childTnLst>
                                    <p:animMotion origin="layout" path="M -3.33333E-6 -4.44444E-6 L -0.09817 0.00162 " pathEditMode="relative" rAng="0" ptsTypes="AA">
                                      <p:cBhvr>
                                        <p:cTn id="16" dur="2000" fill="hold"/>
                                        <p:tgtEl>
                                          <p:spTgt spid="40"/>
                                        </p:tgtEl>
                                        <p:attrNameLst>
                                          <p:attrName>ppt_x</p:attrName>
                                          <p:attrName>ppt_y</p:attrName>
                                        </p:attrNameLst>
                                      </p:cBhvr>
                                      <p:rCtr x="-4909" y="69"/>
                                    </p:animMotion>
                                  </p:childTnLst>
                                </p:cTn>
                              </p:par>
                            </p:childTnLst>
                          </p:cTn>
                        </p:par>
                      </p:childTnLst>
                    </p:cTn>
                  </p:par>
                  <p:par>
                    <p:cTn id="17" fill="hold">
                      <p:stCondLst>
                        <p:cond delay="indefinite"/>
                      </p:stCondLst>
                      <p:childTnLst>
                        <p:par>
                          <p:cTn id="18" fill="hold">
                            <p:stCondLst>
                              <p:cond delay="0"/>
                            </p:stCondLst>
                            <p:childTnLst>
                              <p:par>
                                <p:cTn id="19" presetID="21" presetClass="exit" presetSubtype="1" fill="hold" nodeType="clickEffect">
                                  <p:stCondLst>
                                    <p:cond delay="0"/>
                                  </p:stCondLst>
                                  <p:childTnLst>
                                    <p:animEffect transition="out" filter="wheel(1)">
                                      <p:cBhvr>
                                        <p:cTn id="20" dur="2000"/>
                                        <p:tgtEl>
                                          <p:spTgt spid="41"/>
                                        </p:tgtEl>
                                      </p:cBhvr>
                                    </p:animEffect>
                                    <p:set>
                                      <p:cBhvr>
                                        <p:cTn id="21" dur="1" fill="hold">
                                          <p:stCondLst>
                                            <p:cond delay="1999"/>
                                          </p:stCondLst>
                                        </p:cTn>
                                        <p:tgtEl>
                                          <p:spTgt spid="41"/>
                                        </p:tgtEl>
                                        <p:attrNameLst>
                                          <p:attrName>style.visibility</p:attrName>
                                        </p:attrNameLst>
                                      </p:cBhvr>
                                      <p:to>
                                        <p:strVal val="hidden"/>
                                      </p:to>
                                    </p:set>
                                  </p:childTnLst>
                                </p:cTn>
                              </p:par>
                              <p:par>
                                <p:cTn id="22" presetID="21" presetClass="exit" presetSubtype="1" fill="hold" nodeType="withEffect">
                                  <p:stCondLst>
                                    <p:cond delay="0"/>
                                  </p:stCondLst>
                                  <p:childTnLst>
                                    <p:animEffect transition="out" filter="wheel(1)">
                                      <p:cBhvr>
                                        <p:cTn id="23" dur="2000"/>
                                        <p:tgtEl>
                                          <p:spTgt spid="40"/>
                                        </p:tgtEl>
                                      </p:cBhvr>
                                    </p:animEffect>
                                    <p:set>
                                      <p:cBhvr>
                                        <p:cTn id="24" dur="1" fill="hold">
                                          <p:stCondLst>
                                            <p:cond delay="1999"/>
                                          </p:stCondLst>
                                        </p:cTn>
                                        <p:tgtEl>
                                          <p:spTgt spid="4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circle(in)">
                                      <p:cBhvr>
                                        <p:cTn id="29" dur="20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circle(in)">
                                      <p:cBhvr>
                                        <p:cTn id="34" dur="20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3.125E-6 -2.59259E-6 L -0.09726 -0.00254 " pathEditMode="relative" rAng="0" ptsTypes="AA">
                                      <p:cBhvr>
                                        <p:cTn id="38" dur="2000" fill="hold"/>
                                        <p:tgtEl>
                                          <p:spTgt spid="43"/>
                                        </p:tgtEl>
                                        <p:attrNameLst>
                                          <p:attrName>ppt_x</p:attrName>
                                          <p:attrName>ppt_y</p:attrName>
                                        </p:attrNameLst>
                                      </p:cBhvr>
                                      <p:rCtr x="-488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400" dirty="0"/>
              <a:t>Command Page</a:t>
            </a:r>
            <a:endParaRPr lang="he-IL" sz="4400" dirty="0"/>
          </a:p>
        </p:txBody>
      </p:sp>
      <p:sp>
        <p:nvSpPr>
          <p:cNvPr id="3" name="מציין מיקום תוכן 2"/>
          <p:cNvSpPr>
            <a:spLocks noGrp="1"/>
          </p:cNvSpPr>
          <p:nvPr>
            <p:ph idx="1"/>
          </p:nvPr>
        </p:nvSpPr>
        <p:spPr>
          <a:xfrm>
            <a:off x="677334" y="1783218"/>
            <a:ext cx="8596668" cy="3880773"/>
          </a:xfrm>
        </p:spPr>
        <p:txBody>
          <a:bodyPr/>
          <a:lstStyle/>
          <a:p>
            <a:r>
              <a:rPr lang="he-IL" dirty="0"/>
              <a:t>רשימת הפקודות המלאה והסבר, נמצאת בקובץ </a:t>
            </a:r>
            <a:r>
              <a:rPr lang="en-US" dirty="0"/>
              <a:t>Command Page PVSTP</a:t>
            </a:r>
            <a:r>
              <a:rPr lang="he-IL" dirty="0"/>
              <a:t>.</a:t>
            </a:r>
          </a:p>
        </p:txBody>
      </p:sp>
      <p:sp>
        <p:nvSpPr>
          <p:cNvPr id="4" name="מציין מיקום של כותרת תחתונה 3"/>
          <p:cNvSpPr>
            <a:spLocks noGrp="1"/>
          </p:cNvSpPr>
          <p:nvPr>
            <p:ph type="ftr" sz="quarter" idx="11"/>
          </p:nvPr>
        </p:nvSpPr>
        <p:spPr/>
        <p:txBody>
          <a:bodyPr/>
          <a:lstStyle/>
          <a:p>
            <a:r>
              <a:rPr lang="he-IL" dirty="0"/>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24</a:t>
            </a:fld>
            <a:endParaRPr lang="en-US" dirty="0"/>
          </a:p>
        </p:txBody>
      </p:sp>
      <p:sp>
        <p:nvSpPr>
          <p:cNvPr id="6" name="AutoShape 2" descr="תוצאת תמונה עבור ‪document‬‏"/>
          <p:cNvSpPr>
            <a:spLocks noChangeAspect="1" noChangeArrowheads="1"/>
          </p:cNvSpPr>
          <p:nvPr/>
        </p:nvSpPr>
        <p:spPr bwMode="auto">
          <a:xfrm>
            <a:off x="155575" y="-2217738"/>
            <a:ext cx="4629150" cy="4629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30" name="Picture 6" descr="תוצאת תמונה עבור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90" y="2113206"/>
            <a:ext cx="3928155" cy="392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294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25</a:t>
            </a:fld>
            <a:endParaRPr lang="en-US" dirty="0"/>
          </a:p>
        </p:txBody>
      </p:sp>
      <p:pic>
        <p:nvPicPr>
          <p:cNvPr id="6" name="Picture 2" descr="תוצאת תמונה עבור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922" y="1036453"/>
            <a:ext cx="6124575" cy="46291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81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What is STP?</a:t>
            </a:r>
            <a:endParaRPr lang="he-IL" sz="4000" dirty="0"/>
          </a:p>
        </p:txBody>
      </p:sp>
      <p:sp>
        <p:nvSpPr>
          <p:cNvPr id="3" name="מציין מיקום תוכן 2"/>
          <p:cNvSpPr>
            <a:spLocks noGrp="1"/>
          </p:cNvSpPr>
          <p:nvPr>
            <p:ph idx="1"/>
          </p:nvPr>
        </p:nvSpPr>
        <p:spPr/>
        <p:txBody>
          <a:bodyPr/>
          <a:lstStyle/>
          <a:p>
            <a:r>
              <a:rPr lang="en-US" dirty="0"/>
              <a:t>STP</a:t>
            </a:r>
            <a:r>
              <a:rPr lang="he-IL" dirty="0"/>
              <a:t> או בשמו המלא </a:t>
            </a:r>
            <a:r>
              <a:rPr lang="en-US" dirty="0"/>
              <a:t>IEEE 802.1d Spanning Tree Protocol</a:t>
            </a:r>
            <a:r>
              <a:rPr lang="he-IL" dirty="0"/>
              <a:t>, ניתן בקלות להסיק שמדובר בפרוטוקול שפותח ע"י ארגון ה-</a:t>
            </a:r>
            <a:r>
              <a:rPr lang="en-US" dirty="0"/>
              <a:t>IEEE</a:t>
            </a:r>
            <a:r>
              <a:rPr lang="he-IL" dirty="0"/>
              <a:t>.</a:t>
            </a:r>
          </a:p>
          <a:p>
            <a:r>
              <a:rPr lang="en-US" dirty="0"/>
              <a:t>STP</a:t>
            </a:r>
            <a:r>
              <a:rPr lang="he-IL" dirty="0"/>
              <a:t> הוא פרוטוקול אשר מאפשר לנו להקים רשת </a:t>
            </a:r>
            <a:r>
              <a:rPr lang="en-US" dirty="0"/>
              <a:t>LAN</a:t>
            </a:r>
            <a:r>
              <a:rPr lang="he-IL" dirty="0"/>
              <a:t> אשר כוללת מספר רב של מתגים המחוברים אחד לשני על מנת להבטיח שרידות גבוהה של הרשת, בלי לחשוש מבעיה של לופים ברשת. שרידות גבוהה משמע שאם נוצרת תקלה באחד מהכבלים או המתגים, הרשת תמשיך לתפקד בצורה תקינה.</a:t>
            </a:r>
          </a:p>
          <a:p>
            <a:r>
              <a:rPr lang="he-IL" dirty="0"/>
              <a:t>טופולוגית רשת הבנויה בצורה כזאת היא יעילה, במקרה ויש כשל ברשת, אבל במידה ואין שימוש ב-</a:t>
            </a:r>
            <a:r>
              <a:rPr lang="en-US" dirty="0"/>
              <a:t>STP</a:t>
            </a:r>
            <a:r>
              <a:rPr lang="he-IL" dirty="0"/>
              <a:t> תיווצר בעיה גדולה. היגיון העבודה של המתג יכול לגרום לכך שחבילת מידע (</a:t>
            </a:r>
            <a:r>
              <a:rPr lang="en-US" dirty="0"/>
              <a:t>Frame</a:t>
            </a:r>
            <a:r>
              <a:rPr lang="he-IL" dirty="0"/>
              <a:t>) ,יסתובב ברשת בלופ באופן אינסופי כמעט.</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98387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Why do we need STP?</a:t>
            </a:r>
            <a:endParaRPr lang="he-IL" sz="4000" dirty="0"/>
          </a:p>
        </p:txBody>
      </p:sp>
      <p:sp>
        <p:nvSpPr>
          <p:cNvPr id="3" name="מציין מיקום תוכן 2"/>
          <p:cNvSpPr>
            <a:spLocks noGrp="1"/>
          </p:cNvSpPr>
          <p:nvPr>
            <p:ph idx="1"/>
          </p:nvPr>
        </p:nvSpPr>
        <p:spPr/>
        <p:txBody>
          <a:bodyPr/>
          <a:lstStyle/>
          <a:p>
            <a:r>
              <a:rPr lang="he-IL" dirty="0"/>
              <a:t>במקרה ולא עשינו שימוש ב-</a:t>
            </a:r>
            <a:r>
              <a:rPr lang="en-US" dirty="0"/>
              <a:t>STP</a:t>
            </a:r>
            <a:r>
              <a:rPr lang="he-IL" dirty="0"/>
              <a:t>, יכולות להיווצר לנו שלוש בעיות ברשת:</a:t>
            </a:r>
          </a:p>
          <a:p>
            <a:pPr>
              <a:buFont typeface="+mj-lt"/>
              <a:buAutoNum type="arabicPeriod"/>
            </a:pPr>
            <a:r>
              <a:rPr lang="en-US" dirty="0"/>
              <a:t>Broadcast Storm</a:t>
            </a:r>
            <a:r>
              <a:rPr lang="he-IL" dirty="0"/>
              <a:t>-מושג המתייחס למצב שבו </a:t>
            </a:r>
            <a:r>
              <a:rPr lang="en-US" dirty="0"/>
              <a:t>Frame</a:t>
            </a:r>
            <a:r>
              <a:rPr lang="he-IL" dirty="0"/>
              <a:t> של </a:t>
            </a:r>
            <a:r>
              <a:rPr lang="en-US" dirty="0"/>
              <a:t>Broadcast</a:t>
            </a:r>
            <a:r>
              <a:rPr lang="he-IL" dirty="0"/>
              <a:t> או </a:t>
            </a:r>
            <a:r>
              <a:rPr lang="en-US" dirty="0"/>
              <a:t>Multicast</a:t>
            </a:r>
            <a:r>
              <a:rPr lang="he-IL" dirty="0"/>
              <a:t> או </a:t>
            </a:r>
            <a:r>
              <a:rPr lang="en-US" dirty="0"/>
              <a:t>Frame </a:t>
            </a:r>
            <a:r>
              <a:rPr lang="he-IL" dirty="0"/>
              <a:t> שהמתג לא מוצא בטבלאות ה-</a:t>
            </a:r>
            <a:r>
              <a:rPr lang="en-US" dirty="0"/>
              <a:t>MAC</a:t>
            </a:r>
            <a:r>
              <a:rPr lang="he-IL" dirty="0"/>
              <a:t> שלו, רץ ברשת בלופ אינסופי. מצב זה יכול לגרום לעומס משמעותי ברשת, משום שעותקים של ה-</a:t>
            </a:r>
            <a:r>
              <a:rPr lang="en-US" dirty="0"/>
              <a:t>Frame</a:t>
            </a:r>
            <a:r>
              <a:rPr lang="he-IL" dirty="0"/>
              <a:t> נשלחים ברשת ללא הפסקה, מפריעים ל-</a:t>
            </a:r>
            <a:r>
              <a:rPr lang="en-US" dirty="0"/>
              <a:t>Frames</a:t>
            </a:r>
            <a:r>
              <a:rPr lang="he-IL" dirty="0"/>
              <a:t> אחרים לעבור בצורה תקינה ומשפיעים לרעה על ביצועי הרשת, כיוון שמחשבים צריכים לעבד אותם מספר רב של פעמים.</a:t>
            </a:r>
          </a:p>
          <a:p>
            <a:pPr>
              <a:buFont typeface="Wingdings" panose="05000000000000000000" pitchFamily="2" charset="2"/>
              <a:buChar char="v"/>
            </a:pPr>
            <a:r>
              <a:rPr lang="he-IL" dirty="0"/>
              <a:t>למדנו כבר שמתג, מעביר הודעות </a:t>
            </a:r>
            <a:r>
              <a:rPr lang="en-US" dirty="0"/>
              <a:t>Broadcast</a:t>
            </a:r>
            <a:r>
              <a:rPr lang="he-IL" dirty="0"/>
              <a:t> תמיד וללא אבחנה.</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69910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dirty="0"/>
              <a:t>Why do we need STP?</a:t>
            </a:r>
            <a:endParaRPr lang="he-IL" dirty="0"/>
          </a:p>
        </p:txBody>
      </p:sp>
      <p:sp>
        <p:nvSpPr>
          <p:cNvPr id="3" name="מציין מיקום תוכן 2"/>
          <p:cNvSpPr>
            <a:spLocks noGrp="1"/>
          </p:cNvSpPr>
          <p:nvPr>
            <p:ph idx="1"/>
          </p:nvPr>
        </p:nvSpPr>
        <p:spPr>
          <a:xfrm>
            <a:off x="677334" y="1338339"/>
            <a:ext cx="8596668" cy="3880773"/>
          </a:xfrm>
        </p:spPr>
        <p:txBody>
          <a:bodyPr/>
          <a:lstStyle/>
          <a:p>
            <a:r>
              <a:rPr lang="he-IL" dirty="0"/>
              <a:t>בעזרת טופולוגיה זו נדגים מצב של </a:t>
            </a:r>
            <a:r>
              <a:rPr lang="en-US" dirty="0"/>
              <a:t>Broadcast Storm</a:t>
            </a:r>
            <a:r>
              <a:rPr lang="he-IL" dirty="0"/>
              <a:t>, נניח שמייק שולח הודעת </a:t>
            </a:r>
            <a:r>
              <a:rPr lang="en-US" dirty="0"/>
              <a:t>Broadcast</a:t>
            </a:r>
            <a:r>
              <a:rPr lang="he-IL" dirty="0"/>
              <a:t>. כפי שלמדנו, מתג אשר מקבל הודעה מסוג זה הוא מציף אותה דרך כל הממשקים, למעט הממשק שממנו הגיעה. כלומר </a:t>
            </a:r>
            <a:r>
              <a:rPr lang="en-US" dirty="0"/>
              <a:t>S2</a:t>
            </a:r>
            <a:r>
              <a:rPr lang="he-IL" dirty="0"/>
              <a:t> יעביר את ה-</a:t>
            </a:r>
            <a:r>
              <a:rPr lang="en-US" dirty="0"/>
              <a:t>Frame</a:t>
            </a:r>
            <a:r>
              <a:rPr lang="he-IL" dirty="0"/>
              <a:t> של מייק ל-</a:t>
            </a:r>
            <a:r>
              <a:rPr lang="en-US" dirty="0"/>
              <a:t>S3</a:t>
            </a:r>
            <a:r>
              <a:rPr lang="he-IL" dirty="0"/>
              <a:t> ו-</a:t>
            </a:r>
            <a:r>
              <a:rPr lang="en-US" dirty="0"/>
              <a:t>S3</a:t>
            </a:r>
            <a:r>
              <a:rPr lang="he-IL" dirty="0"/>
              <a:t> יעביר אותו ל-</a:t>
            </a:r>
            <a:r>
              <a:rPr lang="en-US" dirty="0"/>
              <a:t>S1</a:t>
            </a:r>
            <a:r>
              <a:rPr lang="he-IL" dirty="0"/>
              <a:t>. מה יעשה </a:t>
            </a:r>
            <a:r>
              <a:rPr lang="en-US" dirty="0"/>
              <a:t>S1</a:t>
            </a:r>
            <a:r>
              <a:rPr lang="he-IL" dirty="0"/>
              <a:t>? יעביר את ה-</a:t>
            </a:r>
            <a:r>
              <a:rPr lang="en-US" dirty="0"/>
              <a:t>Frame</a:t>
            </a:r>
            <a:r>
              <a:rPr lang="he-IL" dirty="0"/>
              <a:t> ל-</a:t>
            </a:r>
            <a:r>
              <a:rPr lang="en-US" dirty="0"/>
              <a:t>S2</a:t>
            </a:r>
            <a:r>
              <a:rPr lang="he-IL" dirty="0"/>
              <a:t> שיעביר אותו ל-</a:t>
            </a:r>
            <a:r>
              <a:rPr lang="en-US" dirty="0"/>
              <a:t>S3</a:t>
            </a:r>
            <a:r>
              <a:rPr lang="he-IL" dirty="0"/>
              <a:t> וכן הלאה. למעשה, ה-</a:t>
            </a:r>
            <a:r>
              <a:rPr lang="en-US" dirty="0"/>
              <a:t>Frame</a:t>
            </a:r>
            <a:r>
              <a:rPr lang="he-IL" dirty="0"/>
              <a:t> של מייק יועבר גם בכיוון השני </a:t>
            </a:r>
            <a:r>
              <a:rPr lang="en-US" dirty="0"/>
              <a:t>S2</a:t>
            </a:r>
            <a:r>
              <a:rPr lang="he-IL" dirty="0"/>
              <a:t> ישלח עותק של ה-</a:t>
            </a:r>
            <a:r>
              <a:rPr lang="en-US" dirty="0"/>
              <a:t>Frame</a:t>
            </a:r>
            <a:r>
              <a:rPr lang="he-IL" dirty="0"/>
              <a:t> דרך ממשק </a:t>
            </a:r>
            <a:r>
              <a:rPr lang="en-US" dirty="0"/>
              <a:t>G0/1</a:t>
            </a:r>
            <a:r>
              <a:rPr lang="he-IL" dirty="0"/>
              <a:t> ל-</a:t>
            </a:r>
            <a:r>
              <a:rPr lang="en-US" dirty="0"/>
              <a:t>S1</a:t>
            </a:r>
            <a:r>
              <a:rPr lang="he-IL" dirty="0"/>
              <a:t> ו-</a:t>
            </a:r>
            <a:r>
              <a:rPr lang="en-US" dirty="0"/>
              <a:t>S1</a:t>
            </a:r>
            <a:r>
              <a:rPr lang="he-IL" dirty="0"/>
              <a:t> יעביר אותו ל-</a:t>
            </a:r>
            <a:r>
              <a:rPr lang="en-US" dirty="0"/>
              <a:t>S3</a:t>
            </a:r>
            <a:r>
              <a:rPr lang="he-IL" dirty="0"/>
              <a:t> וכן הלאה. ה-</a:t>
            </a:r>
            <a:r>
              <a:rPr lang="en-US" dirty="0"/>
              <a:t>Frame</a:t>
            </a:r>
            <a:r>
              <a:rPr lang="he-IL" dirty="0"/>
              <a:t> ימשיך להסתובב בלופ ברשת עד שיאפסו את אחד המתגים.</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5</a:t>
            </a:fld>
            <a:endParaRPr lang="en-US" dirty="0"/>
          </a:p>
        </p:txBody>
      </p:sp>
      <p:pic>
        <p:nvPicPr>
          <p:cNvPr id="9" name="תמונה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70" y="3282974"/>
            <a:ext cx="4223196" cy="3123513"/>
          </a:xfrm>
          <a:prstGeom prst="rect">
            <a:avLst/>
          </a:prstGeom>
        </p:spPr>
      </p:pic>
      <p:pic>
        <p:nvPicPr>
          <p:cNvPr id="11"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736" y="5784342"/>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848" y="5219112"/>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355" y="4350786"/>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תוצאת תמונה עבור ‪message icon‬‏"/>
          <p:cNvPicPr>
            <a:picLocks noChangeAspect="1" noChangeArrowheads="1"/>
          </p:cNvPicPr>
          <p:nvPr/>
        </p:nvPicPr>
        <p:blipFill rotWithShape="1">
          <a:blip r:embed="rId4">
            <a:extLst>
              <a:ext uri="{28A0092B-C50C-407E-A947-70E740481C1C}">
                <a14:useLocalDpi xmlns:a14="http://schemas.microsoft.com/office/drawing/2010/main" val="0"/>
              </a:ext>
            </a:extLst>
          </a:blip>
          <a:srcRect l="1069" t="13913" r="1390" b="14271"/>
          <a:stretch/>
        </p:blipFill>
        <p:spPr bwMode="auto">
          <a:xfrm>
            <a:off x="2771574" y="4660296"/>
            <a:ext cx="348911" cy="25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1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07851 -3.33333E-6 " pathEditMode="relative" rAng="0" ptsTypes="AA">
                                      <p:cBhvr>
                                        <p:cTn id="6" dur="2000" fill="hold"/>
                                        <p:tgtEl>
                                          <p:spTgt spid="11"/>
                                        </p:tgtEl>
                                        <p:attrNameLst>
                                          <p:attrName>ppt_x</p:attrName>
                                          <p:attrName>ppt_y</p:attrName>
                                        </p:attrNameLst>
                                      </p:cBhvr>
                                      <p:rCtr x="3919" y="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2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9167E-6 4.07407E-6 L -0.04244 -0.12477 " pathEditMode="relative" rAng="0" ptsTypes="AA">
                                      <p:cBhvr>
                                        <p:cTn id="15" dur="2000" fill="hold"/>
                                        <p:tgtEl>
                                          <p:spTgt spid="12"/>
                                        </p:tgtEl>
                                        <p:attrNameLst>
                                          <p:attrName>ppt_x</p:attrName>
                                          <p:attrName>ppt_y</p:attrName>
                                        </p:attrNameLst>
                                      </p:cBhvr>
                                      <p:rCtr x="-2122" y="-6250"/>
                                    </p:animMotion>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circle(in)">
                                      <p:cBhvr>
                                        <p:cTn id="20" dur="2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00065 -0.00024 L -0.04297 0.12361 " pathEditMode="relative" rAng="0" ptsTypes="AA">
                                      <p:cBhvr>
                                        <p:cTn id="24" dur="2000" fill="hold"/>
                                        <p:tgtEl>
                                          <p:spTgt spid="25"/>
                                        </p:tgtEl>
                                        <p:attrNameLst>
                                          <p:attrName>ppt_x</p:attrName>
                                          <p:attrName>ppt_y</p:attrName>
                                        </p:attrNameLst>
                                      </p:cBhvr>
                                      <p:rCtr x="-2187" y="6181"/>
                                    </p:animMotion>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3078"/>
                                        </p:tgtEl>
                                        <p:attrNameLst>
                                          <p:attrName>style.visibility</p:attrName>
                                        </p:attrNameLst>
                                      </p:cBhvr>
                                      <p:to>
                                        <p:strVal val="visible"/>
                                      </p:to>
                                    </p:set>
                                    <p:animEffect transition="in" filter="wheel(1)">
                                      <p:cBhvr>
                                        <p:cTn id="29" dur="2000"/>
                                        <p:tgtEl>
                                          <p:spTgt spid="307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path" presetSubtype="0" accel="50000" decel="50000" fill="hold" nodeType="clickEffect">
                                  <p:stCondLst>
                                    <p:cond delay="0"/>
                                  </p:stCondLst>
                                  <p:childTnLst>
                                    <p:animMotion origin="layout" path="M -4.16667E-7 -1.85185E-6 C 0.00768 -0.14282 0.09466 -0.24768 0.19596 -0.23194 C 0.29662 -0.2162 0.37409 -0.08565 0.36745 0.05718 C 0.3599 0.20185 0.27096 0.30486 0.17018 0.28935 C 0.06836 0.27315 -0.00742 0.14468 -4.16667E-7 -1.85185E-6 Z " pathEditMode="relative" rAng="16500000" ptsTypes="AAAAA">
                                      <p:cBhvr>
                                        <p:cTn id="33" dur="2000" fill="hold"/>
                                        <p:tgtEl>
                                          <p:spTgt spid="3078"/>
                                        </p:tgtEl>
                                        <p:attrNameLst>
                                          <p:attrName>ppt_x</p:attrName>
                                          <p:attrName>ppt_y</p:attrName>
                                        </p:attrNameLst>
                                      </p:cBhvr>
                                      <p:rCtr x="18359"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226827"/>
            <a:ext cx="8596668" cy="1320800"/>
          </a:xfrm>
        </p:spPr>
        <p:txBody>
          <a:bodyPr>
            <a:normAutofit/>
          </a:bodyPr>
          <a:lstStyle/>
          <a:p>
            <a:r>
              <a:rPr lang="en-US" dirty="0"/>
              <a:t>Why do we need STP?</a:t>
            </a:r>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6</a:t>
            </a:fld>
            <a:endParaRPr lang="en-US" dirty="0"/>
          </a:p>
        </p:txBody>
      </p:sp>
      <p:pic>
        <p:nvPicPr>
          <p:cNvPr id="9" name="תמונה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516" y="3212799"/>
            <a:ext cx="4416304" cy="3266338"/>
          </a:xfrm>
          <a:prstGeom prst="rect">
            <a:avLst/>
          </a:prstGeom>
        </p:spPr>
      </p:pic>
      <p:sp>
        <p:nvSpPr>
          <p:cNvPr id="3" name="מציין מיקום תוכן 2"/>
          <p:cNvSpPr>
            <a:spLocks noGrp="1"/>
          </p:cNvSpPr>
          <p:nvPr>
            <p:ph idx="1"/>
          </p:nvPr>
        </p:nvSpPr>
        <p:spPr>
          <a:xfrm>
            <a:off x="677334" y="901403"/>
            <a:ext cx="8596668" cy="3880773"/>
          </a:xfrm>
        </p:spPr>
        <p:txBody>
          <a:bodyPr/>
          <a:lstStyle/>
          <a:p>
            <a:pPr marL="0" indent="0">
              <a:buNone/>
            </a:pPr>
            <a:r>
              <a:rPr lang="he-IL" dirty="0">
                <a:solidFill>
                  <a:srgbClr val="00B0F0"/>
                </a:solidFill>
              </a:rPr>
              <a:t>2. </a:t>
            </a:r>
            <a:r>
              <a:rPr lang="he-IL" dirty="0"/>
              <a:t>חוסר יציבות בטבלאות ה-</a:t>
            </a:r>
            <a:r>
              <a:rPr lang="en-US" dirty="0"/>
              <a:t>MAC</a:t>
            </a:r>
            <a:r>
              <a:rPr lang="he-IL" dirty="0"/>
              <a:t>-המידע על כתובת </a:t>
            </a:r>
            <a:r>
              <a:rPr lang="en-US" dirty="0"/>
              <a:t>MAC</a:t>
            </a:r>
            <a:r>
              <a:rPr lang="he-IL" dirty="0"/>
              <a:t> ממנה הגיע ה-</a:t>
            </a:r>
            <a:r>
              <a:rPr lang="en-US" dirty="0"/>
              <a:t>Frame</a:t>
            </a:r>
            <a:r>
              <a:rPr lang="he-IL" dirty="0"/>
              <a:t> משתנה כל הזמן. </a:t>
            </a:r>
          </a:p>
          <a:p>
            <a:pPr>
              <a:buFont typeface="Wingdings" panose="05000000000000000000" pitchFamily="2" charset="2"/>
              <a:buChar char="v"/>
            </a:pPr>
            <a:r>
              <a:rPr lang="he-IL" dirty="0"/>
              <a:t>נדגים זאת שוב על הטופולוגיה,  בהדגמה הקודמת </a:t>
            </a:r>
            <a:r>
              <a:rPr lang="en-US" dirty="0"/>
              <a:t>S2</a:t>
            </a:r>
            <a:r>
              <a:rPr lang="he-IL" dirty="0"/>
              <a:t> מקבל את ה-</a:t>
            </a:r>
            <a:r>
              <a:rPr lang="en-US" dirty="0"/>
              <a:t>Frame</a:t>
            </a:r>
            <a:r>
              <a:rPr lang="he-IL" dirty="0"/>
              <a:t> ממייק ומעדכן בטבלת ה-</a:t>
            </a:r>
            <a:r>
              <a:rPr lang="en-US" dirty="0"/>
              <a:t>MAC</a:t>
            </a:r>
            <a:r>
              <a:rPr lang="he-IL" dirty="0"/>
              <a:t> שלו שכתובת ה-</a:t>
            </a:r>
            <a:r>
              <a:rPr lang="en-US" dirty="0"/>
              <a:t>MAC</a:t>
            </a:r>
            <a:r>
              <a:rPr lang="he-IL" dirty="0"/>
              <a:t> של מייק היא לצד ממשק </a:t>
            </a:r>
            <a:r>
              <a:rPr lang="en-US" dirty="0"/>
              <a:t>Fa0/4</a:t>
            </a:r>
            <a:r>
              <a:rPr lang="he-IL" dirty="0"/>
              <a:t> לאחר מכן, אותו </a:t>
            </a:r>
            <a:r>
              <a:rPr lang="en-US" dirty="0"/>
              <a:t>Frame</a:t>
            </a:r>
            <a:r>
              <a:rPr lang="he-IL" dirty="0"/>
              <a:t> יגיע ל-</a:t>
            </a:r>
            <a:r>
              <a:rPr lang="en-US" dirty="0"/>
              <a:t>S2</a:t>
            </a:r>
            <a:r>
              <a:rPr lang="he-IL" dirty="0"/>
              <a:t> מ-</a:t>
            </a:r>
            <a:r>
              <a:rPr lang="en-US" dirty="0"/>
              <a:t>S1</a:t>
            </a:r>
            <a:r>
              <a:rPr lang="he-IL" dirty="0"/>
              <a:t>, דרך ממשק </a:t>
            </a:r>
            <a:r>
              <a:rPr lang="en-US" dirty="0"/>
              <a:t>G0/1</a:t>
            </a:r>
            <a:r>
              <a:rPr lang="he-IL" dirty="0"/>
              <a:t>. בשלב זה </a:t>
            </a:r>
            <a:r>
              <a:rPr lang="en-US" dirty="0"/>
              <a:t>S2</a:t>
            </a:r>
            <a:r>
              <a:rPr lang="he-IL" dirty="0"/>
              <a:t> יעדכן את טבלת ה-</a:t>
            </a:r>
            <a:r>
              <a:rPr lang="en-US" dirty="0"/>
              <a:t>MAC</a:t>
            </a:r>
            <a:r>
              <a:rPr lang="he-IL" dirty="0"/>
              <a:t> שלו ויכתוב בה שכתובת ה-</a:t>
            </a:r>
            <a:r>
              <a:rPr lang="en-US" dirty="0"/>
              <a:t>MAC</a:t>
            </a:r>
            <a:r>
              <a:rPr lang="he-IL" dirty="0"/>
              <a:t> של מייק נמצאת בממשק </a:t>
            </a:r>
            <a:r>
              <a:rPr lang="en-US" dirty="0"/>
              <a:t>G0/1</a:t>
            </a:r>
            <a:r>
              <a:rPr lang="he-IL" dirty="0"/>
              <a:t> שהרי דרך הממשק הזה הגיע ה-</a:t>
            </a:r>
            <a:r>
              <a:rPr lang="en-US" dirty="0"/>
              <a:t>Frame</a:t>
            </a:r>
            <a:r>
              <a:rPr lang="he-IL" dirty="0"/>
              <a:t> שעליו מופיעה כתובת ה-</a:t>
            </a:r>
            <a:r>
              <a:rPr lang="en-US" dirty="0"/>
              <a:t>MAC</a:t>
            </a:r>
            <a:r>
              <a:rPr lang="he-IL" dirty="0"/>
              <a:t> של מייק בתור כתובת מקור. הבעיה היא השינוי המתמיד של הטבלה וגם העובדה שמידע שמופיעה בה לא נכון.</a:t>
            </a:r>
          </a:p>
          <a:p>
            <a:pPr marL="0" indent="0">
              <a:buNone/>
            </a:pPr>
            <a:endParaRPr lang="he-IL" dirty="0"/>
          </a:p>
        </p:txBody>
      </p:sp>
      <p:pic>
        <p:nvPicPr>
          <p:cNvPr id="10"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885" y="6204728"/>
            <a:ext cx="376053" cy="376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טבלה 11"/>
          <p:cNvGraphicFramePr>
            <a:graphicFrameLocks noGrp="1"/>
          </p:cNvGraphicFramePr>
          <p:nvPr>
            <p:extLst>
              <p:ext uri="{D42A27DB-BD31-4B8C-83A1-F6EECF244321}">
                <p14:modId xmlns:p14="http://schemas.microsoft.com/office/powerpoint/2010/main" val="1321401260"/>
              </p:ext>
            </p:extLst>
          </p:nvPr>
        </p:nvGraphicFramePr>
        <p:xfrm>
          <a:off x="1250606" y="4621619"/>
          <a:ext cx="1516910" cy="736960"/>
        </p:xfrm>
        <a:graphic>
          <a:graphicData uri="http://schemas.openxmlformats.org/drawingml/2006/table">
            <a:tbl>
              <a:tblPr rtl="1" firstRow="1" bandRow="1">
                <a:tableStyleId>{5C22544A-7EE6-4342-B048-85BDC9FD1C3A}</a:tableStyleId>
              </a:tblPr>
              <a:tblGrid>
                <a:gridCol w="581482">
                  <a:extLst>
                    <a:ext uri="{9D8B030D-6E8A-4147-A177-3AD203B41FA5}">
                      <a16:colId xmlns:a16="http://schemas.microsoft.com/office/drawing/2014/main" val="20000"/>
                    </a:ext>
                  </a:extLst>
                </a:gridCol>
                <a:gridCol w="935428">
                  <a:extLst>
                    <a:ext uri="{9D8B030D-6E8A-4147-A177-3AD203B41FA5}">
                      <a16:colId xmlns:a16="http://schemas.microsoft.com/office/drawing/2014/main" val="20001"/>
                    </a:ext>
                  </a:extLst>
                </a:gridCol>
              </a:tblGrid>
              <a:tr h="368480">
                <a:tc>
                  <a:txBody>
                    <a:bodyPr/>
                    <a:lstStyle/>
                    <a:p>
                      <a:pPr algn="l" rtl="1"/>
                      <a:r>
                        <a:rPr lang="en-US" sz="1200" dirty="0"/>
                        <a:t>Port</a:t>
                      </a:r>
                      <a:endParaRPr lang="he-IL" sz="1200" dirty="0"/>
                    </a:p>
                  </a:txBody>
                  <a:tcPr/>
                </a:tc>
                <a:tc>
                  <a:txBody>
                    <a:bodyPr/>
                    <a:lstStyle/>
                    <a:p>
                      <a:pPr algn="l" rtl="1"/>
                      <a:r>
                        <a:rPr lang="en-US" sz="1200" dirty="0"/>
                        <a:t>MAC Add</a:t>
                      </a:r>
                      <a:endParaRPr lang="he-IL" sz="1200" dirty="0"/>
                    </a:p>
                  </a:txBody>
                  <a:tcPr/>
                </a:tc>
                <a:extLst>
                  <a:ext uri="{0D108BD9-81ED-4DB2-BD59-A6C34878D82A}">
                    <a16:rowId xmlns:a16="http://schemas.microsoft.com/office/drawing/2014/main" val="10000"/>
                  </a:ext>
                </a:extLst>
              </a:tr>
              <a:tr h="368480">
                <a:tc>
                  <a:txBody>
                    <a:bodyPr/>
                    <a:lstStyle/>
                    <a:p>
                      <a:pPr algn="l" rtl="1"/>
                      <a:r>
                        <a:rPr lang="en-US" sz="1200" dirty="0"/>
                        <a:t>Fa0/4</a:t>
                      </a:r>
                      <a:endParaRPr lang="he-IL" sz="1200" dirty="0"/>
                    </a:p>
                  </a:txBody>
                  <a:tcPr/>
                </a:tc>
                <a:tc>
                  <a:txBody>
                    <a:bodyPr/>
                    <a:lstStyle/>
                    <a:p>
                      <a:pPr algn="l" rtl="1"/>
                      <a:r>
                        <a:rPr lang="en-US" sz="1200" dirty="0"/>
                        <a:t>Mike</a:t>
                      </a:r>
                      <a:endParaRPr lang="he-IL" sz="1200" dirty="0"/>
                    </a:p>
                  </a:txBody>
                  <a:tcPr/>
                </a:tc>
                <a:extLst>
                  <a:ext uri="{0D108BD9-81ED-4DB2-BD59-A6C34878D82A}">
                    <a16:rowId xmlns:a16="http://schemas.microsoft.com/office/drawing/2014/main" val="10001"/>
                  </a:ext>
                </a:extLst>
              </a:tr>
            </a:tbl>
          </a:graphicData>
        </a:graphic>
      </p:graphicFrame>
      <p:graphicFrame>
        <p:nvGraphicFramePr>
          <p:cNvPr id="13" name="טבלה 12"/>
          <p:cNvGraphicFramePr>
            <a:graphicFrameLocks noGrp="1"/>
          </p:cNvGraphicFramePr>
          <p:nvPr>
            <p:extLst>
              <p:ext uri="{D42A27DB-BD31-4B8C-83A1-F6EECF244321}">
                <p14:modId xmlns:p14="http://schemas.microsoft.com/office/powerpoint/2010/main" val="3487719618"/>
              </p:ext>
            </p:extLst>
          </p:nvPr>
        </p:nvGraphicFramePr>
        <p:xfrm>
          <a:off x="1250606" y="4621619"/>
          <a:ext cx="1516910" cy="736960"/>
        </p:xfrm>
        <a:graphic>
          <a:graphicData uri="http://schemas.openxmlformats.org/drawingml/2006/table">
            <a:tbl>
              <a:tblPr rtl="1" firstRow="1" bandRow="1">
                <a:tableStyleId>{5C22544A-7EE6-4342-B048-85BDC9FD1C3A}</a:tableStyleId>
              </a:tblPr>
              <a:tblGrid>
                <a:gridCol w="581482">
                  <a:extLst>
                    <a:ext uri="{9D8B030D-6E8A-4147-A177-3AD203B41FA5}">
                      <a16:colId xmlns:a16="http://schemas.microsoft.com/office/drawing/2014/main" val="20000"/>
                    </a:ext>
                  </a:extLst>
                </a:gridCol>
                <a:gridCol w="935428">
                  <a:extLst>
                    <a:ext uri="{9D8B030D-6E8A-4147-A177-3AD203B41FA5}">
                      <a16:colId xmlns:a16="http://schemas.microsoft.com/office/drawing/2014/main" val="20001"/>
                    </a:ext>
                  </a:extLst>
                </a:gridCol>
              </a:tblGrid>
              <a:tr h="368480">
                <a:tc>
                  <a:txBody>
                    <a:bodyPr/>
                    <a:lstStyle/>
                    <a:p>
                      <a:pPr algn="l" rtl="1"/>
                      <a:r>
                        <a:rPr lang="en-US" sz="1200" dirty="0"/>
                        <a:t>Port</a:t>
                      </a:r>
                      <a:endParaRPr lang="he-IL" sz="1200" dirty="0"/>
                    </a:p>
                  </a:txBody>
                  <a:tcPr/>
                </a:tc>
                <a:tc>
                  <a:txBody>
                    <a:bodyPr/>
                    <a:lstStyle/>
                    <a:p>
                      <a:pPr algn="l" rtl="1"/>
                      <a:r>
                        <a:rPr lang="en-US" sz="1200" dirty="0"/>
                        <a:t>MAC Add</a:t>
                      </a:r>
                      <a:endParaRPr lang="he-IL" sz="1200" dirty="0"/>
                    </a:p>
                  </a:txBody>
                  <a:tcPr/>
                </a:tc>
                <a:extLst>
                  <a:ext uri="{0D108BD9-81ED-4DB2-BD59-A6C34878D82A}">
                    <a16:rowId xmlns:a16="http://schemas.microsoft.com/office/drawing/2014/main" val="10000"/>
                  </a:ext>
                </a:extLst>
              </a:tr>
              <a:tr h="368480">
                <a:tc>
                  <a:txBody>
                    <a:bodyPr/>
                    <a:lstStyle/>
                    <a:p>
                      <a:pPr algn="l" rtl="1"/>
                      <a:r>
                        <a:rPr lang="en-US" sz="1200" dirty="0"/>
                        <a:t>G0/1</a:t>
                      </a:r>
                      <a:endParaRPr lang="he-IL" sz="1200" dirty="0"/>
                    </a:p>
                  </a:txBody>
                  <a:tcPr/>
                </a:tc>
                <a:tc>
                  <a:txBody>
                    <a:bodyPr/>
                    <a:lstStyle/>
                    <a:p>
                      <a:pPr algn="l" rtl="1"/>
                      <a:r>
                        <a:rPr lang="en-US" sz="1200" dirty="0"/>
                        <a:t>Mike</a:t>
                      </a:r>
                      <a:endParaRPr lang="he-IL" sz="1200" dirty="0"/>
                    </a:p>
                  </a:txBody>
                  <a:tcPr/>
                </a:tc>
                <a:extLst>
                  <a:ext uri="{0D108BD9-81ED-4DB2-BD59-A6C34878D82A}">
                    <a16:rowId xmlns:a16="http://schemas.microsoft.com/office/drawing/2014/main" val="10001"/>
                  </a:ext>
                </a:extLst>
              </a:tr>
            </a:tbl>
          </a:graphicData>
        </a:graphic>
      </p:graphicFrame>
      <p:pic>
        <p:nvPicPr>
          <p:cNvPr id="14"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848" y="5230600"/>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355" y="4350786"/>
            <a:ext cx="376053" cy="37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6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4.44444E-6 L 0.07682 0.00232 " pathEditMode="relative" rAng="0" ptsTypes="AA">
                                      <p:cBhvr>
                                        <p:cTn id="6" dur="2000" fill="hold"/>
                                        <p:tgtEl>
                                          <p:spTgt spid="10"/>
                                        </p:tgtEl>
                                        <p:attrNameLst>
                                          <p:attrName>ppt_x</p:attrName>
                                          <p:attrName>ppt_y</p:attrName>
                                        </p:attrNameLst>
                                      </p:cBhvr>
                                      <p:rCtr x="3841" y="116"/>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4.79167E-6 3.7037E-6 L -0.04244 -0.12477 " pathEditMode="relative" rAng="0" ptsTypes="AA">
                                      <p:cBhvr>
                                        <p:cTn id="20" dur="2000" fill="hold"/>
                                        <p:tgtEl>
                                          <p:spTgt spid="14"/>
                                        </p:tgtEl>
                                        <p:attrNameLst>
                                          <p:attrName>ppt_x</p:attrName>
                                          <p:attrName>ppt_y</p:attrName>
                                        </p:attrNameLst>
                                      </p:cBhvr>
                                      <p:rCtr x="-2122" y="-6250"/>
                                    </p:animMotion>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00065 -0.00024 L -0.04297 0.12361 " pathEditMode="relative" rAng="0" ptsTypes="AA">
                                      <p:cBhvr>
                                        <p:cTn id="29" dur="2000" fill="hold"/>
                                        <p:tgtEl>
                                          <p:spTgt spid="15"/>
                                        </p:tgtEl>
                                        <p:attrNameLst>
                                          <p:attrName>ppt_x</p:attrName>
                                          <p:attrName>ppt_y</p:attrName>
                                        </p:attrNameLst>
                                      </p:cBhvr>
                                      <p:rCtr x="-2187" y="6181"/>
                                    </p:animMotion>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482014"/>
            <a:ext cx="8596668" cy="1320800"/>
          </a:xfrm>
        </p:spPr>
        <p:txBody>
          <a:bodyPr>
            <a:normAutofit/>
          </a:bodyPr>
          <a:lstStyle/>
          <a:p>
            <a:r>
              <a:rPr lang="en-US" sz="4000" dirty="0"/>
              <a:t>Why do we need STP?</a:t>
            </a:r>
            <a:endParaRPr lang="he-IL" sz="4000"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7</a:t>
            </a:fld>
            <a:endParaRPr lang="en-US"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096" y="3561105"/>
            <a:ext cx="3847144" cy="2845382"/>
          </a:xfrm>
          <a:prstGeom prst="rect">
            <a:avLst/>
          </a:prstGeom>
        </p:spPr>
      </p:pic>
      <p:sp>
        <p:nvSpPr>
          <p:cNvPr id="3" name="מציין מיקום תוכן 2"/>
          <p:cNvSpPr>
            <a:spLocks noGrp="1"/>
          </p:cNvSpPr>
          <p:nvPr>
            <p:ph idx="1"/>
          </p:nvPr>
        </p:nvSpPr>
        <p:spPr>
          <a:xfrm>
            <a:off x="677334" y="1260378"/>
            <a:ext cx="8596668" cy="3880773"/>
          </a:xfrm>
        </p:spPr>
        <p:txBody>
          <a:bodyPr/>
          <a:lstStyle/>
          <a:p>
            <a:pPr marL="0" indent="0">
              <a:buNone/>
            </a:pPr>
            <a:r>
              <a:rPr lang="he-IL" dirty="0">
                <a:solidFill>
                  <a:srgbClr val="00B0F0"/>
                </a:solidFill>
              </a:rPr>
              <a:t>3.</a:t>
            </a:r>
            <a:r>
              <a:rPr lang="he-IL" dirty="0"/>
              <a:t> מחשבים מעבדים את אותו </a:t>
            </a:r>
            <a:r>
              <a:rPr lang="en-US" dirty="0"/>
              <a:t>Frame</a:t>
            </a:r>
            <a:r>
              <a:rPr lang="he-IL" dirty="0"/>
              <a:t> מספר פעמים-מחשבים בטופולוגיה מקבלים עותקים של אותו ה-</a:t>
            </a:r>
            <a:r>
              <a:rPr lang="en-US" dirty="0"/>
              <a:t>Frame</a:t>
            </a:r>
            <a:r>
              <a:rPr lang="he-IL" dirty="0"/>
              <a:t> מספר רב של פעמיים ובכל פעם הם חייבים לעבד אותו, כלומר לאסוף את ה-</a:t>
            </a:r>
            <a:r>
              <a:rPr lang="en-US" dirty="0"/>
              <a:t>Frame</a:t>
            </a:r>
            <a:r>
              <a:rPr lang="he-IL" dirty="0"/>
              <a:t> ולוודא שהוא לא נשלח לכתובת ה-</a:t>
            </a:r>
            <a:r>
              <a:rPr lang="en-US" dirty="0"/>
              <a:t>MAC</a:t>
            </a:r>
            <a:r>
              <a:rPr lang="he-IL" dirty="0"/>
              <a:t> שלהם.</a:t>
            </a:r>
          </a:p>
          <a:p>
            <a:pPr>
              <a:buFont typeface="Wingdings" panose="05000000000000000000" pitchFamily="2" charset="2"/>
              <a:buChar char="v"/>
            </a:pPr>
            <a:r>
              <a:rPr lang="he-IL" dirty="0"/>
              <a:t>נדגים על הטופולוגיה שלנו. נניח שמייק שולח </a:t>
            </a:r>
            <a:r>
              <a:rPr lang="en-US" dirty="0"/>
              <a:t>Frame</a:t>
            </a:r>
            <a:r>
              <a:rPr lang="he-IL" dirty="0"/>
              <a:t> לפיטר אבל אף אחד מהמתגים לא מכיר כתובת ה-</a:t>
            </a:r>
            <a:r>
              <a:rPr lang="en-US" dirty="0"/>
              <a:t>MAC</a:t>
            </a:r>
            <a:r>
              <a:rPr lang="he-IL" dirty="0"/>
              <a:t> של פיטר. במצב כזה המתגים יבצעו </a:t>
            </a:r>
            <a:r>
              <a:rPr lang="en-US" dirty="0"/>
              <a:t>Flooding</a:t>
            </a:r>
            <a:r>
              <a:rPr lang="he-IL" dirty="0"/>
              <a:t> של ה-</a:t>
            </a:r>
            <a:r>
              <a:rPr lang="en-US" dirty="0"/>
              <a:t>Frame</a:t>
            </a:r>
            <a:r>
              <a:rPr lang="he-IL" dirty="0"/>
              <a:t>. כלומר, </a:t>
            </a:r>
            <a:r>
              <a:rPr lang="en-US" dirty="0"/>
              <a:t>S2</a:t>
            </a:r>
            <a:r>
              <a:rPr lang="he-IL" dirty="0"/>
              <a:t> ישלח עותק של ה-</a:t>
            </a:r>
            <a:r>
              <a:rPr lang="en-US" dirty="0"/>
              <a:t>Frame</a:t>
            </a:r>
            <a:r>
              <a:rPr lang="he-IL" dirty="0"/>
              <a:t> גם ל-</a:t>
            </a:r>
            <a:r>
              <a:rPr lang="en-US" dirty="0"/>
              <a:t>S3</a:t>
            </a:r>
            <a:r>
              <a:rPr lang="he-IL" dirty="0"/>
              <a:t> וגם ל-</a:t>
            </a:r>
            <a:r>
              <a:rPr lang="en-US" dirty="0"/>
              <a:t>S1</a:t>
            </a:r>
            <a:r>
              <a:rPr lang="he-IL" dirty="0"/>
              <a:t>. </a:t>
            </a:r>
            <a:r>
              <a:rPr lang="en-US" dirty="0"/>
              <a:t>S1</a:t>
            </a:r>
            <a:r>
              <a:rPr lang="he-IL" dirty="0"/>
              <a:t> ו-</a:t>
            </a:r>
            <a:r>
              <a:rPr lang="en-US" dirty="0"/>
              <a:t>S3</a:t>
            </a:r>
            <a:r>
              <a:rPr lang="he-IL" dirty="0"/>
              <a:t> יציפו את ה-</a:t>
            </a:r>
            <a:r>
              <a:rPr lang="en-US" dirty="0"/>
              <a:t>Frame</a:t>
            </a:r>
            <a:r>
              <a:rPr lang="he-IL" dirty="0"/>
              <a:t> ויגרמו ללופ. </a:t>
            </a:r>
            <a:r>
              <a:rPr lang="en-US" dirty="0"/>
              <a:t>S1</a:t>
            </a:r>
            <a:r>
              <a:rPr lang="he-IL" dirty="0"/>
              <a:t> ישלח כמובן עותק של ה-</a:t>
            </a:r>
            <a:r>
              <a:rPr lang="en-US" dirty="0"/>
              <a:t>Frame</a:t>
            </a:r>
            <a:r>
              <a:rPr lang="he-IL" dirty="0"/>
              <a:t> לפיטר דרך ממשק </a:t>
            </a:r>
            <a:r>
              <a:rPr lang="en-US" dirty="0"/>
              <a:t>Fa0/5</a:t>
            </a:r>
            <a:r>
              <a:rPr lang="he-IL" dirty="0"/>
              <a:t>. הבעיה היא שפיטר יקבל את אותו </a:t>
            </a:r>
            <a:r>
              <a:rPr lang="en-US" dirty="0"/>
              <a:t>Frame</a:t>
            </a:r>
            <a:r>
              <a:rPr lang="he-IL" dirty="0"/>
              <a:t> מספר רב של פעמים. דבר שיכול לגרום לקריסה של התוכנה על המחשב של פיטר.</a:t>
            </a:r>
          </a:p>
        </p:txBody>
      </p:sp>
      <p:pic>
        <p:nvPicPr>
          <p:cNvPr id="7"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034" y="5365898"/>
            <a:ext cx="295023" cy="2950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968" y="5703630"/>
            <a:ext cx="295023" cy="2950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700" y="4473613"/>
            <a:ext cx="295023" cy="2950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788" y="4473613"/>
            <a:ext cx="295023" cy="2950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458" y="5356971"/>
            <a:ext cx="295023" cy="2950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031" y="5719272"/>
            <a:ext cx="295023" cy="29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375E-6 4.81481E-6 L 0.04075 -0.12385 " pathEditMode="relative" rAng="0" ptsTypes="AA">
                                      <p:cBhvr>
                                        <p:cTn id="14" dur="2000" fill="hold"/>
                                        <p:tgtEl>
                                          <p:spTgt spid="7"/>
                                        </p:tgtEl>
                                        <p:attrNameLst>
                                          <p:attrName>ppt_x</p:attrName>
                                          <p:attrName>ppt_y</p:attrName>
                                        </p:attrNameLst>
                                      </p:cBhvr>
                                      <p:rCtr x="2031" y="-6204"/>
                                    </p:animMotion>
                                  </p:childTnLst>
                                </p:cTn>
                              </p:par>
                              <p:par>
                                <p:cTn id="15" presetID="42" presetClass="path" presetSubtype="0" accel="50000" decel="50000" fill="hold" nodeType="withEffect">
                                  <p:stCondLst>
                                    <p:cond delay="0"/>
                                  </p:stCondLst>
                                  <p:childTnLst>
                                    <p:animMotion origin="layout" path="M -2.91667E-6 -7.40741E-7 L 0.0724 0.00162 " pathEditMode="relative" rAng="0" ptsTypes="AA">
                                      <p:cBhvr>
                                        <p:cTn id="16" dur="2000" fill="hold"/>
                                        <p:tgtEl>
                                          <p:spTgt spid="8"/>
                                        </p:tgtEl>
                                        <p:attrNameLst>
                                          <p:attrName>ppt_x</p:attrName>
                                          <p:attrName>ppt_y</p:attrName>
                                        </p:attrNameLst>
                                      </p:cBhvr>
                                      <p:rCtr x="3620" y="69"/>
                                    </p:animMotion>
                                  </p:childTnLst>
                                </p:cTn>
                              </p:par>
                            </p:childTnLst>
                          </p:cTn>
                        </p:par>
                      </p:childTnLst>
                    </p:cTn>
                  </p:par>
                  <p:par>
                    <p:cTn id="17" fill="hold">
                      <p:stCondLst>
                        <p:cond delay="indefinite"/>
                      </p:stCondLst>
                      <p:childTnLst>
                        <p:par>
                          <p:cTn id="18" fill="hold">
                            <p:stCondLst>
                              <p:cond delay="0"/>
                            </p:stCondLst>
                            <p:childTnLst>
                              <p:par>
                                <p:cTn id="19" presetID="6" presetClass="exit" presetSubtype="32" fill="hold" nodeType="clickEffect">
                                  <p:stCondLst>
                                    <p:cond delay="0"/>
                                  </p:stCondLst>
                                  <p:childTnLst>
                                    <p:animEffect transition="out" filter="circle(out)">
                                      <p:cBhvr>
                                        <p:cTn id="20" dur="2000"/>
                                        <p:tgtEl>
                                          <p:spTgt spid="7"/>
                                        </p:tgtEl>
                                      </p:cBhvr>
                                    </p:animEffect>
                                    <p:set>
                                      <p:cBhvr>
                                        <p:cTn id="21" dur="1" fill="hold">
                                          <p:stCondLst>
                                            <p:cond delay="1999"/>
                                          </p:stCondLst>
                                        </p:cTn>
                                        <p:tgtEl>
                                          <p:spTgt spid="7"/>
                                        </p:tgtEl>
                                        <p:attrNameLst>
                                          <p:attrName>style.visibility</p:attrName>
                                        </p:attrNameLst>
                                      </p:cBhvr>
                                      <p:to>
                                        <p:strVal val="hidden"/>
                                      </p:to>
                                    </p:set>
                                  </p:childTnLst>
                                </p:cTn>
                              </p:par>
                              <p:par>
                                <p:cTn id="22" presetID="6" presetClass="exit" presetSubtype="32" fill="hold" nodeType="withEffect">
                                  <p:stCondLst>
                                    <p:cond delay="0"/>
                                  </p:stCondLst>
                                  <p:childTnLst>
                                    <p:animEffect transition="out" filter="circle(out)">
                                      <p:cBhvr>
                                        <p:cTn id="23" dur="2000"/>
                                        <p:tgtEl>
                                          <p:spTgt spid="8"/>
                                        </p:tgtEl>
                                      </p:cBhvr>
                                    </p:animEffect>
                                    <p:set>
                                      <p:cBhvr>
                                        <p:cTn id="24" dur="1" fill="hold">
                                          <p:stCondLst>
                                            <p:cond delay="19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par>
                                <p:cTn id="30" presetID="6"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par>
                                <p:cTn id="33" presetID="6" presetClass="entr" presetSubtype="16"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2000"/>
                                        <p:tgtEl>
                                          <p:spTgt spid="12"/>
                                        </p:tgtEl>
                                      </p:cBhvr>
                                    </p:animEffect>
                                  </p:childTnLst>
                                </p:cTn>
                              </p:par>
                              <p:par>
                                <p:cTn id="36" presetID="6" presetClass="entr" presetSubtype="16"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ircle(in)">
                                      <p:cBhvr>
                                        <p:cTn id="38" dur="2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2.08333E-7 -2.59259E-6 L -0.0401 0.13009 " pathEditMode="relative" rAng="0" ptsTypes="AA">
                                      <p:cBhvr>
                                        <p:cTn id="42" dur="2000" fill="hold"/>
                                        <p:tgtEl>
                                          <p:spTgt spid="10"/>
                                        </p:tgtEl>
                                        <p:attrNameLst>
                                          <p:attrName>ppt_x</p:attrName>
                                          <p:attrName>ppt_y</p:attrName>
                                        </p:attrNameLst>
                                      </p:cBhvr>
                                      <p:rCtr x="-1979" y="6551"/>
                                    </p:animMotion>
                                  </p:childTnLst>
                                </p:cTn>
                              </p:par>
                              <p:par>
                                <p:cTn id="43" presetID="42" presetClass="path" presetSubtype="0" accel="50000" decel="50000" fill="hold" nodeType="withEffect">
                                  <p:stCondLst>
                                    <p:cond delay="0"/>
                                  </p:stCondLst>
                                  <p:childTnLst>
                                    <p:animMotion origin="layout" path="M -6.25E-7 -2.59259E-6 L 0.03399 0.1287 " pathEditMode="relative" rAng="0" ptsTypes="AA">
                                      <p:cBhvr>
                                        <p:cTn id="44" dur="2000" fill="hold"/>
                                        <p:tgtEl>
                                          <p:spTgt spid="11"/>
                                        </p:tgtEl>
                                        <p:attrNameLst>
                                          <p:attrName>ppt_x</p:attrName>
                                          <p:attrName>ppt_y</p:attrName>
                                        </p:attrNameLst>
                                      </p:cBhvr>
                                      <p:rCtr x="1706" y="6551"/>
                                    </p:animMotion>
                                  </p:childTnLst>
                                </p:cTn>
                              </p:par>
                              <p:par>
                                <p:cTn id="45" presetID="42" presetClass="path" presetSubtype="0" accel="50000" decel="50000" fill="hold" nodeType="withEffect">
                                  <p:stCondLst>
                                    <p:cond delay="0"/>
                                  </p:stCondLst>
                                  <p:childTnLst>
                                    <p:animMotion origin="layout" path="M 5E-6 3.7037E-6 L -0.03398 -0.12871 " pathEditMode="relative" rAng="0" ptsTypes="AA">
                                      <p:cBhvr>
                                        <p:cTn id="46" dur="2000" fill="hold"/>
                                        <p:tgtEl>
                                          <p:spTgt spid="12"/>
                                        </p:tgtEl>
                                        <p:attrNameLst>
                                          <p:attrName>ppt_x</p:attrName>
                                          <p:attrName>ppt_y</p:attrName>
                                        </p:attrNameLst>
                                      </p:cBhvr>
                                      <p:rCtr x="-1706" y="-6273"/>
                                    </p:animMotion>
                                  </p:childTnLst>
                                </p:cTn>
                              </p:par>
                              <p:par>
                                <p:cTn id="47" presetID="42" presetClass="path" presetSubtype="0" accel="50000" decel="50000" fill="hold" nodeType="withEffect">
                                  <p:stCondLst>
                                    <p:cond delay="0"/>
                                  </p:stCondLst>
                                  <p:childTnLst>
                                    <p:animMotion origin="layout" path="M 2.5E-6 4.44444E-6 L -0.07162 -0.00232 " pathEditMode="relative" rAng="0" ptsTypes="AA">
                                      <p:cBhvr>
                                        <p:cTn id="48" dur="2000" fill="hold"/>
                                        <p:tgtEl>
                                          <p:spTgt spid="13"/>
                                        </p:tgtEl>
                                        <p:attrNameLst>
                                          <p:attrName>ppt_x</p:attrName>
                                          <p:attrName>ppt_y</p:attrName>
                                        </p:attrNameLst>
                                      </p:cBhvr>
                                      <p:rCtr x="-3594"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4000" dirty="0"/>
              <a:t>What does STP do?</a:t>
            </a:r>
            <a:endParaRPr lang="he-IL" sz="4000" dirty="0"/>
          </a:p>
        </p:txBody>
      </p:sp>
      <p:sp>
        <p:nvSpPr>
          <p:cNvPr id="3" name="מציין מיקום תוכן 2"/>
          <p:cNvSpPr>
            <a:spLocks noGrp="1"/>
          </p:cNvSpPr>
          <p:nvPr>
            <p:ph idx="1"/>
          </p:nvPr>
        </p:nvSpPr>
        <p:spPr/>
        <p:txBody>
          <a:bodyPr/>
          <a:lstStyle/>
          <a:p>
            <a:r>
              <a:rPr lang="he-IL" dirty="0"/>
              <a:t>המטרה של פרוטוקול </a:t>
            </a:r>
            <a:r>
              <a:rPr lang="en-US" dirty="0"/>
              <a:t> STP</a:t>
            </a:r>
            <a:r>
              <a:rPr lang="he-IL" dirty="0"/>
              <a:t> היא למנוע מחבילות מידע להסתובב בלופ ברשת. הוא עושה זאת ע"י כך שהוא מגדיר את הממשקים של המתג במצב </a:t>
            </a:r>
            <a:r>
              <a:rPr lang="en-US" dirty="0">
                <a:solidFill>
                  <a:srgbClr val="FF0000"/>
                </a:solidFill>
              </a:rPr>
              <a:t>Blocking</a:t>
            </a:r>
            <a:r>
              <a:rPr lang="he-IL" dirty="0">
                <a:solidFill>
                  <a:srgbClr val="FF0000"/>
                </a:solidFill>
              </a:rPr>
              <a:t> </a:t>
            </a:r>
            <a:r>
              <a:rPr lang="he-IL" dirty="0"/>
              <a:t>או </a:t>
            </a:r>
            <a:r>
              <a:rPr lang="en-US" dirty="0">
                <a:solidFill>
                  <a:srgbClr val="00B0F0"/>
                </a:solidFill>
              </a:rPr>
              <a:t>Forwarding</a:t>
            </a:r>
            <a:r>
              <a:rPr lang="he-IL" dirty="0"/>
              <a:t>. ע"י תרגום פשוט אפשר לבין שממשק במצב </a:t>
            </a:r>
            <a:r>
              <a:rPr lang="en-US" dirty="0">
                <a:solidFill>
                  <a:srgbClr val="00B0F0"/>
                </a:solidFill>
              </a:rPr>
              <a:t>Forwarding</a:t>
            </a:r>
            <a:r>
              <a:rPr lang="he-IL" dirty="0">
                <a:solidFill>
                  <a:srgbClr val="00B0F0"/>
                </a:solidFill>
              </a:rPr>
              <a:t> </a:t>
            </a:r>
            <a:r>
              <a:rPr lang="he-IL" dirty="0"/>
              <a:t>מעביר מידע כרגיל, לעומת ממשק במצב </a:t>
            </a:r>
            <a:r>
              <a:rPr lang="en-US" dirty="0">
                <a:solidFill>
                  <a:srgbClr val="FF0000"/>
                </a:solidFill>
              </a:rPr>
              <a:t>Blocking</a:t>
            </a:r>
            <a:r>
              <a:rPr lang="he-IL" dirty="0">
                <a:solidFill>
                  <a:srgbClr val="FF0000"/>
                </a:solidFill>
              </a:rPr>
              <a:t> </a:t>
            </a:r>
            <a:r>
              <a:rPr lang="he-IL" dirty="0"/>
              <a:t>שאינו לומד כתובות </a:t>
            </a:r>
            <a:r>
              <a:rPr lang="en-US" dirty="0"/>
              <a:t>MAC</a:t>
            </a:r>
            <a:r>
              <a:rPr lang="he-IL" dirty="0"/>
              <a:t> ואינו מעביר מידע למעט חבילות מידע (עדכונים) של פרוטוקול ה-</a:t>
            </a:r>
            <a:r>
              <a:rPr lang="en-US" dirty="0"/>
              <a:t>STP</a:t>
            </a:r>
            <a:r>
              <a:rPr lang="he-IL" dirty="0"/>
              <a:t>.</a:t>
            </a:r>
          </a:p>
          <a:p>
            <a:r>
              <a:rPr lang="he-IL" dirty="0"/>
              <a:t>כיצד מצבים אלו פותרים לנו את בעיית הלופים. נדגים זאת על הטופולוגיה שהשתמשנו בה עד כה, אלא שהפעם פרוטוקול ה-</a:t>
            </a:r>
            <a:r>
              <a:rPr lang="en-US" dirty="0"/>
              <a:t>STP</a:t>
            </a:r>
            <a:r>
              <a:rPr lang="he-IL" dirty="0"/>
              <a:t> נמצא בתמונה.</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8</a:t>
            </a:fld>
            <a:endParaRPr lang="en-US" dirty="0"/>
          </a:p>
        </p:txBody>
      </p:sp>
      <p:pic>
        <p:nvPicPr>
          <p:cNvPr id="2050" name="Picture 2"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085080" y="4625311"/>
            <a:ext cx="1781175"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0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262270"/>
            <a:ext cx="8596668" cy="1320800"/>
          </a:xfrm>
        </p:spPr>
        <p:txBody>
          <a:bodyPr>
            <a:normAutofit/>
          </a:bodyPr>
          <a:lstStyle/>
          <a:p>
            <a:r>
              <a:rPr lang="en-US" sz="4000" dirty="0"/>
              <a:t>What does STP do?</a:t>
            </a:r>
            <a:endParaRPr lang="he-IL" sz="4000"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519954A3-9DFD-4C44-94BA-B95130A3BA1C}" type="slidenum">
              <a:rPr lang="en-US" smtClean="0"/>
              <a:t>9</a:t>
            </a:fld>
            <a:endParaRPr lang="en-US"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993" y="2850524"/>
            <a:ext cx="4986528" cy="3688080"/>
          </a:xfrm>
          <a:prstGeom prst="rect">
            <a:avLst/>
          </a:prstGeom>
        </p:spPr>
      </p:pic>
      <p:sp>
        <p:nvSpPr>
          <p:cNvPr id="3" name="מציין מיקום תוכן 2"/>
          <p:cNvSpPr>
            <a:spLocks noGrp="1"/>
          </p:cNvSpPr>
          <p:nvPr>
            <p:ph idx="1"/>
          </p:nvPr>
        </p:nvSpPr>
        <p:spPr>
          <a:xfrm>
            <a:off x="602512" y="1083156"/>
            <a:ext cx="8671490" cy="3880773"/>
          </a:xfrm>
        </p:spPr>
        <p:txBody>
          <a:bodyPr/>
          <a:lstStyle/>
          <a:p>
            <a:r>
              <a:rPr lang="he-IL" dirty="0"/>
              <a:t>בעיית הלופים תיפתר בקלות אם </a:t>
            </a:r>
            <a:r>
              <a:rPr lang="en-US" dirty="0"/>
              <a:t>STP</a:t>
            </a:r>
            <a:r>
              <a:rPr lang="he-IL" dirty="0"/>
              <a:t> יגדיר את ממשק </a:t>
            </a:r>
            <a:r>
              <a:rPr lang="en-US" dirty="0"/>
              <a:t>G0/2</a:t>
            </a:r>
            <a:r>
              <a:rPr lang="he-IL" dirty="0"/>
              <a:t> של </a:t>
            </a:r>
            <a:r>
              <a:rPr lang="en-US" dirty="0"/>
              <a:t>S2</a:t>
            </a:r>
            <a:r>
              <a:rPr lang="he-IL" dirty="0"/>
              <a:t> במצב </a:t>
            </a:r>
            <a:r>
              <a:rPr lang="en-US" dirty="0">
                <a:solidFill>
                  <a:srgbClr val="FF0000"/>
                </a:solidFill>
              </a:rPr>
              <a:t>Blocking</a:t>
            </a:r>
            <a:r>
              <a:rPr lang="en-US" dirty="0"/>
              <a:t> </a:t>
            </a:r>
            <a:r>
              <a:rPr lang="he-IL" dirty="0">
                <a:solidFill>
                  <a:srgbClr val="FF0000"/>
                </a:solidFill>
              </a:rPr>
              <a:t> </a:t>
            </a:r>
            <a:r>
              <a:rPr lang="he-IL" dirty="0"/>
              <a:t>כעט,  </a:t>
            </a:r>
            <a:r>
              <a:rPr lang="en-US" dirty="0"/>
              <a:t>Frame</a:t>
            </a:r>
            <a:r>
              <a:rPr lang="he-IL" dirty="0"/>
              <a:t> שנשלח בצורת </a:t>
            </a:r>
            <a:r>
              <a:rPr lang="en-US" dirty="0"/>
              <a:t>Broadcast</a:t>
            </a:r>
            <a:r>
              <a:rPr lang="he-IL" dirty="0"/>
              <a:t> מהמחשב של מייק יגיע ל-</a:t>
            </a:r>
            <a:r>
              <a:rPr lang="en-US" dirty="0"/>
              <a:t>S2</a:t>
            </a:r>
            <a:r>
              <a:rPr lang="he-IL" dirty="0"/>
              <a:t>. אבל </a:t>
            </a:r>
            <a:r>
              <a:rPr lang="en-US" dirty="0"/>
              <a:t>S2</a:t>
            </a:r>
            <a:r>
              <a:rPr lang="he-IL" dirty="0"/>
              <a:t> יעביר אותו רק ל-</a:t>
            </a:r>
            <a:r>
              <a:rPr lang="en-US" dirty="0"/>
              <a:t>S1</a:t>
            </a:r>
            <a:r>
              <a:rPr lang="he-IL" dirty="0"/>
              <a:t> ולא ל-</a:t>
            </a:r>
            <a:r>
              <a:rPr lang="en-US" dirty="0"/>
              <a:t>S3</a:t>
            </a:r>
            <a:r>
              <a:rPr lang="he-IL" dirty="0"/>
              <a:t> וזאת בגלל שהממשק דרכו הוא מחובר ל-</a:t>
            </a:r>
            <a:r>
              <a:rPr lang="en-US" dirty="0"/>
              <a:t>S3</a:t>
            </a:r>
            <a:r>
              <a:rPr lang="he-IL" dirty="0"/>
              <a:t> נמצא במצב </a:t>
            </a:r>
            <a:r>
              <a:rPr lang="en-US" dirty="0">
                <a:solidFill>
                  <a:srgbClr val="FF0000"/>
                </a:solidFill>
              </a:rPr>
              <a:t>Blocking</a:t>
            </a:r>
            <a:r>
              <a:rPr lang="en-US" dirty="0"/>
              <a:t> </a:t>
            </a:r>
            <a:r>
              <a:rPr lang="he-IL" dirty="0"/>
              <a:t>. </a:t>
            </a:r>
            <a:r>
              <a:rPr lang="en-US" dirty="0"/>
              <a:t>S1</a:t>
            </a:r>
            <a:r>
              <a:rPr lang="he-IL" dirty="0"/>
              <a:t> יציף את ה-</a:t>
            </a:r>
            <a:r>
              <a:rPr lang="en-US" dirty="0"/>
              <a:t>Frame</a:t>
            </a:r>
            <a:r>
              <a:rPr lang="he-IL" dirty="0"/>
              <a:t> דרך כל הממשקים ויגיע בין היתר ל-</a:t>
            </a:r>
            <a:r>
              <a:rPr lang="en-US" dirty="0"/>
              <a:t>S3</a:t>
            </a:r>
            <a:r>
              <a:rPr lang="he-IL" dirty="0"/>
              <a:t>, אשר גם הוא יציף את ה-</a:t>
            </a:r>
            <a:r>
              <a:rPr lang="en-US" dirty="0"/>
              <a:t>Frame</a:t>
            </a:r>
            <a:r>
              <a:rPr lang="he-IL" dirty="0"/>
              <a:t> דרך כל הממשקים, כולל דרך ממשק </a:t>
            </a:r>
            <a:r>
              <a:rPr lang="en-US" dirty="0"/>
              <a:t>G0/1</a:t>
            </a:r>
            <a:r>
              <a:rPr lang="he-IL" dirty="0"/>
              <a:t> לכיוון </a:t>
            </a:r>
            <a:r>
              <a:rPr lang="en-US" dirty="0"/>
              <a:t>S2</a:t>
            </a:r>
            <a:r>
              <a:rPr lang="he-IL" dirty="0"/>
              <a:t>. </a:t>
            </a:r>
            <a:r>
              <a:rPr lang="en-US" dirty="0"/>
              <a:t>S2</a:t>
            </a:r>
            <a:r>
              <a:rPr lang="he-IL" dirty="0"/>
              <a:t> יקבל את ה-</a:t>
            </a:r>
            <a:r>
              <a:rPr lang="en-US" dirty="0"/>
              <a:t>Frame</a:t>
            </a:r>
            <a:r>
              <a:rPr lang="he-IL" dirty="0"/>
              <a:t>, אבל הוא יתעלם ממנו משום שממשק </a:t>
            </a:r>
            <a:r>
              <a:rPr lang="en-US" dirty="0"/>
              <a:t>G0/2</a:t>
            </a:r>
            <a:r>
              <a:rPr lang="he-IL" dirty="0"/>
              <a:t> נמצא במצב </a:t>
            </a:r>
            <a:r>
              <a:rPr lang="en-US" dirty="0">
                <a:solidFill>
                  <a:srgbClr val="FF0000"/>
                </a:solidFill>
              </a:rPr>
              <a:t>Blocking</a:t>
            </a:r>
            <a:r>
              <a:rPr lang="en-US" dirty="0"/>
              <a:t> </a:t>
            </a:r>
            <a:r>
              <a:rPr lang="he-IL" dirty="0"/>
              <a:t>, וכך הלופ נעצר.</a:t>
            </a:r>
          </a:p>
        </p:txBody>
      </p:sp>
      <p:pic>
        <p:nvPicPr>
          <p:cNvPr id="1026" name="Picture 2" descr="תמונה קשור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86637" y="5450564"/>
            <a:ext cx="695725" cy="695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759" y="5206632"/>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403" y="4155477"/>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776" y="5648456"/>
            <a:ext cx="376053" cy="3760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תוצאת תמונה עבור ‪no acce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5051" y="5706140"/>
            <a:ext cx="298316" cy="27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0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1.66667E-6 -4.07407E-6 L 0.05247 -0.14676 " pathEditMode="relative" rAng="0" ptsTypes="AA">
                                      <p:cBhvr>
                                        <p:cTn id="16" dur="2000" fill="hold"/>
                                        <p:tgtEl>
                                          <p:spTgt spid="9"/>
                                        </p:tgtEl>
                                        <p:attrNameLst>
                                          <p:attrName>ppt_x</p:attrName>
                                          <p:attrName>ppt_y</p:attrName>
                                        </p:attrNameLst>
                                      </p:cBhvr>
                                      <p:rCtr x="2617" y="-7338"/>
                                    </p:animMotion>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ircle(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29167E-6 -3.33333E-6 L 0.0513 0.15023 " pathEditMode="relative" rAng="0" ptsTypes="AA">
                                      <p:cBhvr>
                                        <p:cTn id="25" dur="2000" fill="hold"/>
                                        <p:tgtEl>
                                          <p:spTgt spid="10"/>
                                        </p:tgtEl>
                                        <p:attrNameLst>
                                          <p:attrName>ppt_x</p:attrName>
                                          <p:attrName>ppt_y</p:attrName>
                                        </p:attrNameLst>
                                      </p:cBhvr>
                                      <p:rCtr x="2565" y="7500"/>
                                    </p:animMotion>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3.95833E-6 4.07407E-6 L -0.03295 0.00023 " pathEditMode="relative" rAng="0" ptsTypes="AA">
                                      <p:cBhvr>
                                        <p:cTn id="34" dur="2000" fill="hold"/>
                                        <p:tgtEl>
                                          <p:spTgt spid="11"/>
                                        </p:tgtEl>
                                        <p:attrNameLst>
                                          <p:attrName>ppt_x</p:attrName>
                                          <p:attrName>ppt_y</p:attrName>
                                        </p:attrNameLst>
                                      </p:cBhvr>
                                      <p:rCtr x="-1654" y="0"/>
                                    </p:animMotion>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animEffect transition="in" filter="wheel(1)">
                                      <p:cBhvr>
                                        <p:cTn id="39"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1166</TotalTime>
  <Words>2549</Words>
  <Application>Microsoft Office PowerPoint</Application>
  <PresentationFormat>מסך רחב</PresentationFormat>
  <Paragraphs>206</Paragraphs>
  <Slides>25</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25</vt:i4>
      </vt:variant>
    </vt:vector>
  </HeadingPairs>
  <TitlesOfParts>
    <vt:vector size="32" baseType="lpstr">
      <vt:lpstr>Arial</vt:lpstr>
      <vt:lpstr>Calibri</vt:lpstr>
      <vt:lpstr>Gisha</vt:lpstr>
      <vt:lpstr>Trebuchet MS</vt:lpstr>
      <vt:lpstr>Wingdings</vt:lpstr>
      <vt:lpstr>Wingdings 3</vt:lpstr>
      <vt:lpstr>פיאה</vt:lpstr>
      <vt:lpstr>STP</vt:lpstr>
      <vt:lpstr>במפגש זה...</vt:lpstr>
      <vt:lpstr>What is STP?</vt:lpstr>
      <vt:lpstr>Why do we need STP?</vt:lpstr>
      <vt:lpstr>Why do we need STP?</vt:lpstr>
      <vt:lpstr>Why do we need STP?</vt:lpstr>
      <vt:lpstr>Why do we need STP?</vt:lpstr>
      <vt:lpstr>What does STP do?</vt:lpstr>
      <vt:lpstr>What does STP do?</vt:lpstr>
      <vt:lpstr>How does STP works?</vt:lpstr>
      <vt:lpstr>How does STP works?</vt:lpstr>
      <vt:lpstr>How does STP works?</vt:lpstr>
      <vt:lpstr>How does STP works?</vt:lpstr>
      <vt:lpstr>How does STP works?</vt:lpstr>
      <vt:lpstr>How does STP works?</vt:lpstr>
      <vt:lpstr>Topology Change…</vt:lpstr>
      <vt:lpstr>STP Port Modes</vt:lpstr>
      <vt:lpstr>Topology Change…</vt:lpstr>
      <vt:lpstr>מצגת של PowerPoint‏</vt:lpstr>
      <vt:lpstr>RSTP</vt:lpstr>
      <vt:lpstr>PortFast</vt:lpstr>
      <vt:lpstr>BPDU Guard</vt:lpstr>
      <vt:lpstr>EtherChannel</vt:lpstr>
      <vt:lpstr>Command Page</vt:lpstr>
      <vt:lpstr>מצגת של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STP</dc:title>
  <dc:creator>Israel Vazana</dc:creator>
  <cp:lastModifiedBy>Israel Vazana</cp:lastModifiedBy>
  <cp:revision>156</cp:revision>
  <dcterms:created xsi:type="dcterms:W3CDTF">2016-11-07T14:20:46Z</dcterms:created>
  <dcterms:modified xsi:type="dcterms:W3CDTF">2017-02-01T10:09:35Z</dcterms:modified>
</cp:coreProperties>
</file>