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0066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0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2863D-FF1E-4858-891F-22E9A765A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5E6F7-C307-4DED-B2C2-0842C45D3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9C99A-84C2-40D5-A142-6966E4649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221F-6CD0-49A3-ACBD-3530C1FB0D90}" type="datetimeFigureOut">
              <a:rPr lang="he-IL" smtClean="0"/>
              <a:t>י"א/אדר/תש"פ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C58A1-D97A-45AF-8B54-082609366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5D873-6B68-4F48-A7A5-E2F802A75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8EEC-84FE-4129-BDF9-BC288757B83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23241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D9ECD-0323-4416-865A-92B1C86A8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6C8402-4ED3-4107-8424-026B838DF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16EC2-C10A-4812-B2BA-941F19CA9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221F-6CD0-49A3-ACBD-3530C1FB0D90}" type="datetimeFigureOut">
              <a:rPr lang="he-IL" smtClean="0"/>
              <a:t>י"א/אדר/תש"פ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467E2-7063-4630-AAC0-B9291EB8B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B836A-258C-46FA-A1C8-A09C12A39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8EEC-84FE-4129-BDF9-BC288757B83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8755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7AA208-2B7A-44A3-9F1F-092F95EE1F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72E84-7D94-4A5E-BBAB-FB838599D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39590-EA9E-4529-9567-5C722482B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221F-6CD0-49A3-ACBD-3530C1FB0D90}" type="datetimeFigureOut">
              <a:rPr lang="he-IL" smtClean="0"/>
              <a:t>י"א/אדר/תש"פ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39370-9161-400C-A5E1-F9E134CDE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4450E-2EF9-4B47-9700-102A50345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8EEC-84FE-4129-BDF9-BC288757B83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4663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A4EC9-40A6-4A3F-8738-1C71CC226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10B77-59C1-41CF-BC78-692FEF92B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E903A-D291-4265-A45E-D07D2DA5B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221F-6CD0-49A3-ACBD-3530C1FB0D90}" type="datetimeFigureOut">
              <a:rPr lang="he-IL" smtClean="0"/>
              <a:t>י"א/אדר/תש"פ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FCC3D-790B-4974-8A30-A6822C38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4871A-D4C2-4487-84E4-07015FD36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8EEC-84FE-4129-BDF9-BC288757B83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3249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36253-76AF-4988-A079-0062163DF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12BC2-E2F7-4D94-9278-5A3D48EBD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42923-8941-4AAD-B1B6-D807510DF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221F-6CD0-49A3-ACBD-3530C1FB0D90}" type="datetimeFigureOut">
              <a:rPr lang="he-IL" smtClean="0"/>
              <a:t>י"א/אדר/תש"פ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9880B-C7FA-4254-B1C7-708B9DA2C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604E6-3E06-4FFF-B6F3-77E8D3B8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8EEC-84FE-4129-BDF9-BC288757B83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045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0862-9423-42C1-B4ED-A430F6010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645E6-D0F0-4B13-923B-6D06893B8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E84488-126A-4001-8CFE-2E24EE0ED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EB05D-37D2-4E4D-B75C-49A7149E2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221F-6CD0-49A3-ACBD-3530C1FB0D90}" type="datetimeFigureOut">
              <a:rPr lang="he-IL" smtClean="0"/>
              <a:t>י"א/אדר/תש"פ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F689CF-B868-4E9E-9DEB-051D8C16A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A9921-EA99-49DA-A9A2-B0E0B4D14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8EEC-84FE-4129-BDF9-BC288757B83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2600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76051-498E-457A-9A0E-5EB4813E8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C0ECA-35BD-4E79-AE57-7C4F31CE1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00627-C94E-437A-9FDF-31A41EBBC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AA1540-C8DE-4187-BA26-746CAB3452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D9728A-619A-4391-9221-B48D2FEAD2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0C3235-5250-4404-A1DB-BE0996E0C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221F-6CD0-49A3-ACBD-3530C1FB0D90}" type="datetimeFigureOut">
              <a:rPr lang="he-IL" smtClean="0"/>
              <a:t>י"א/אדר/תש"פ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BEBB7D-69DF-42F4-9C5B-BB564798F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A24090-9155-45A8-AE6F-63B328659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8EEC-84FE-4129-BDF9-BC288757B83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2516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C36B-7248-4F95-8506-10836FC4A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9B9D3F-0047-4D4F-99E5-436C6AD58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221F-6CD0-49A3-ACBD-3530C1FB0D90}" type="datetimeFigureOut">
              <a:rPr lang="he-IL" smtClean="0"/>
              <a:t>י"א/אדר/תש"פ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D24EF6-F66B-42DF-9B37-C1E1F64AB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BED178-F6B6-4ED3-9030-6970C52E8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8EEC-84FE-4129-BDF9-BC288757B83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8560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9DACF2-7C7A-44F7-9DF8-313D77E18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221F-6CD0-49A3-ACBD-3530C1FB0D90}" type="datetimeFigureOut">
              <a:rPr lang="he-IL" smtClean="0"/>
              <a:t>י"א/אדר/תש"פ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7E186F-1F3A-4A37-92EE-A7F583B2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17BDDD-3EBF-497D-AAF2-C316BFBE3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8EEC-84FE-4129-BDF9-BC288757B83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9088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0698C-B524-49C8-959A-A9B9E2F14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2C317-EE05-4829-A4C7-BB3005E49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F671F-F9B3-4879-9B26-85C875829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DBC534-D9FA-4897-8313-350CF7D78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221F-6CD0-49A3-ACBD-3530C1FB0D90}" type="datetimeFigureOut">
              <a:rPr lang="he-IL" smtClean="0"/>
              <a:t>י"א/אדר/תש"פ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4BCFD-E050-453E-A014-C71415DDD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8DA94-622D-470B-9516-D6989CC6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8EEC-84FE-4129-BDF9-BC288757B83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75244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3CAEE-320F-4950-8B02-A0AA2B86D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FA1D3B-3AD6-4B86-BBF3-C294DDAE2D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3B853-CBF0-412E-92F8-49A306F54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A8ACC-B0B1-4F47-8850-2B8FA5CCC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221F-6CD0-49A3-ACBD-3530C1FB0D90}" type="datetimeFigureOut">
              <a:rPr lang="he-IL" smtClean="0"/>
              <a:t>י"א/אדר/תש"פ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1B953-CFF7-4541-B6EA-25640526E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A392B-8F9B-4BDA-A7D1-E5FB4AEC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8EEC-84FE-4129-BDF9-BC288757B83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5528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B4D5B6-F0C6-4728-B755-C9662D9C2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E8593-36CF-4834-A8B5-DCFB9B770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C0E0E-FB5B-48B0-9D7F-F166C8D355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8221F-6CD0-49A3-ACBD-3530C1FB0D90}" type="datetimeFigureOut">
              <a:rPr lang="he-IL" smtClean="0"/>
              <a:t>י"א/אדר/תש"פ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8B6DB-0DC4-436D-A357-554710147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93BE8-CE75-4F7B-B406-263CB772A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78EEC-84FE-4129-BDF9-BC288757B83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35270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 descr="Users">
            <a:extLst>
              <a:ext uri="{FF2B5EF4-FFF2-40B4-BE49-F238E27FC236}">
                <a16:creationId xmlns:a16="http://schemas.microsoft.com/office/drawing/2014/main" id="{A4079A3B-A47A-4046-A234-90D980352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91299" y="4611048"/>
            <a:ext cx="969899" cy="9698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9DE0CDB-24CE-48CC-9843-0933B175F8B5}"/>
              </a:ext>
            </a:extLst>
          </p:cNvPr>
          <p:cNvSpPr txBox="1"/>
          <p:nvPr/>
        </p:nvSpPr>
        <p:spPr>
          <a:xfrm>
            <a:off x="1437180" y="5447452"/>
            <a:ext cx="2066336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>
                <a:solidFill>
                  <a:srgbClr val="002060"/>
                </a:solidFill>
              </a:rPr>
              <a:t>Online Health Community -</a:t>
            </a:r>
            <a:br>
              <a:rPr lang="en-US" sz="1600" b="1" dirty="0">
                <a:solidFill>
                  <a:srgbClr val="002060"/>
                </a:solidFill>
              </a:rPr>
            </a:br>
            <a:r>
              <a:rPr lang="en-US" sz="1600" b="1" dirty="0">
                <a:solidFill>
                  <a:srgbClr val="002060"/>
                </a:solidFill>
              </a:rPr>
              <a:t> Target Language</a:t>
            </a:r>
            <a:endParaRPr lang="he-IL" sz="1600" b="1" dirty="0">
              <a:solidFill>
                <a:srgbClr val="00206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948730-6B93-4D66-B261-E645B27DEF54}"/>
              </a:ext>
            </a:extLst>
          </p:cNvPr>
          <p:cNvSpPr txBox="1"/>
          <p:nvPr/>
        </p:nvSpPr>
        <p:spPr>
          <a:xfrm>
            <a:off x="3266869" y="4522271"/>
            <a:ext cx="1262691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Forum </a:t>
            </a:r>
          </a:p>
          <a:p>
            <a:pPr algn="ctr"/>
            <a:r>
              <a:rPr lang="en-US" sz="1600" b="1" dirty="0"/>
              <a:t>Post</a:t>
            </a:r>
            <a:endParaRPr lang="he-IL" sz="16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9ACB0F-788E-4494-A75D-352C35A0A1FF}"/>
              </a:ext>
            </a:extLst>
          </p:cNvPr>
          <p:cNvSpPr txBox="1"/>
          <p:nvPr/>
        </p:nvSpPr>
        <p:spPr>
          <a:xfrm>
            <a:off x="4636953" y="5450208"/>
            <a:ext cx="1541811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>
                <a:solidFill>
                  <a:srgbClr val="002060"/>
                </a:solidFill>
              </a:rPr>
              <a:t>High Recall Matcher</a:t>
            </a:r>
            <a:endParaRPr lang="he-IL" sz="1600" b="1" dirty="0">
              <a:solidFill>
                <a:srgbClr val="002060"/>
              </a:solidFill>
            </a:endParaRPr>
          </a:p>
        </p:txBody>
      </p:sp>
      <p:sp>
        <p:nvSpPr>
          <p:cNvPr id="19" name="Right Arrow 11">
            <a:extLst>
              <a:ext uri="{FF2B5EF4-FFF2-40B4-BE49-F238E27FC236}">
                <a16:creationId xmlns:a16="http://schemas.microsoft.com/office/drawing/2014/main" id="{058CFF40-0FB4-44EA-B230-329914690C24}"/>
              </a:ext>
            </a:extLst>
          </p:cNvPr>
          <p:cNvSpPr/>
          <p:nvPr/>
        </p:nvSpPr>
        <p:spPr>
          <a:xfrm rot="16200000">
            <a:off x="4672014" y="3944662"/>
            <a:ext cx="1172971" cy="159797"/>
          </a:xfrm>
          <a:prstGeom prst="rightArrow">
            <a:avLst/>
          </a:prstGeom>
          <a:solidFill>
            <a:srgbClr val="EAEAEA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954687-12FA-41C8-B087-419ACB73F509}"/>
              </a:ext>
            </a:extLst>
          </p:cNvPr>
          <p:cNvSpPr txBox="1"/>
          <p:nvPr/>
        </p:nvSpPr>
        <p:spPr>
          <a:xfrm>
            <a:off x="4115571" y="3689745"/>
            <a:ext cx="115622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b="1" dirty="0"/>
              <a:t>Finding matches in the UMLS</a:t>
            </a:r>
            <a:endParaRPr lang="he-IL" sz="12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F64B0B-B048-4405-87BB-41ADA79E2C17}"/>
              </a:ext>
            </a:extLst>
          </p:cNvPr>
          <p:cNvSpPr txBox="1"/>
          <p:nvPr/>
        </p:nvSpPr>
        <p:spPr>
          <a:xfrm>
            <a:off x="5888275" y="4522525"/>
            <a:ext cx="199742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Medical terms with CUI and STR</a:t>
            </a:r>
            <a:endParaRPr lang="he-IL" sz="1600" b="1" dirty="0"/>
          </a:p>
        </p:txBody>
      </p:sp>
      <p:pic>
        <p:nvPicPr>
          <p:cNvPr id="28" name="Graphic 27" descr="Magnifying glass">
            <a:extLst>
              <a:ext uri="{FF2B5EF4-FFF2-40B4-BE49-F238E27FC236}">
                <a16:creationId xmlns:a16="http://schemas.microsoft.com/office/drawing/2014/main" id="{7E0FB098-F259-4299-B410-99731E7325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23975" y="4710952"/>
            <a:ext cx="736500" cy="7365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81D76C0-4076-4F4C-B4A4-AF3B5E46290A}"/>
              </a:ext>
            </a:extLst>
          </p:cNvPr>
          <p:cNvSpPr txBox="1"/>
          <p:nvPr/>
        </p:nvSpPr>
        <p:spPr>
          <a:xfrm>
            <a:off x="7665450" y="5447452"/>
            <a:ext cx="2246929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>
                <a:solidFill>
                  <a:srgbClr val="002060"/>
                </a:solidFill>
              </a:rPr>
              <a:t>Contextual Relevance model</a:t>
            </a:r>
            <a:endParaRPr lang="he-IL" sz="1600" b="1" dirty="0">
              <a:solidFill>
                <a:srgbClr val="00206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A36BA5-8B4F-4B7B-AFF0-7D48098A5FCE}"/>
              </a:ext>
            </a:extLst>
          </p:cNvPr>
          <p:cNvSpPr txBox="1"/>
          <p:nvPr/>
        </p:nvSpPr>
        <p:spPr>
          <a:xfrm>
            <a:off x="7738906" y="4763483"/>
            <a:ext cx="212001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b="1" dirty="0"/>
              <a:t>UMLS Relatedness</a:t>
            </a:r>
            <a:endParaRPr lang="he-IL" sz="14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EF8137-853E-4D75-B31B-48ACB03E17C9}"/>
              </a:ext>
            </a:extLst>
          </p:cNvPr>
          <p:cNvSpPr txBox="1"/>
          <p:nvPr/>
        </p:nvSpPr>
        <p:spPr>
          <a:xfrm>
            <a:off x="7787746" y="5095998"/>
            <a:ext cx="2022333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b="1" dirty="0"/>
              <a:t>Additional</a:t>
            </a:r>
            <a:r>
              <a:rPr lang="en-US" sz="1600" b="1" dirty="0"/>
              <a:t> </a:t>
            </a:r>
            <a:r>
              <a:rPr lang="en-US" sz="1400" b="1" dirty="0"/>
              <a:t>features</a:t>
            </a:r>
            <a:endParaRPr lang="he-IL" sz="16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7022F6-0E99-4147-975B-B5150DD950D7}"/>
              </a:ext>
            </a:extLst>
          </p:cNvPr>
          <p:cNvSpPr txBox="1"/>
          <p:nvPr/>
        </p:nvSpPr>
        <p:spPr>
          <a:xfrm>
            <a:off x="7898704" y="4389421"/>
            <a:ext cx="180041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b="1" dirty="0"/>
              <a:t>Language Model</a:t>
            </a:r>
            <a:endParaRPr lang="he-IL" sz="1400" b="1" dirty="0"/>
          </a:p>
        </p:txBody>
      </p:sp>
      <p:pic>
        <p:nvPicPr>
          <p:cNvPr id="47" name="Graphic 46" descr="Brain">
            <a:extLst>
              <a:ext uri="{FF2B5EF4-FFF2-40B4-BE49-F238E27FC236}">
                <a16:creationId xmlns:a16="http://schemas.microsoft.com/office/drawing/2014/main" id="{CA22512F-8F07-4D75-9F30-5494DB5989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36183" y="1829957"/>
            <a:ext cx="809079" cy="809079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DCC8EFA6-BE1F-4EBF-8043-3C871452E0D4}"/>
              </a:ext>
            </a:extLst>
          </p:cNvPr>
          <p:cNvSpPr txBox="1"/>
          <p:nvPr/>
        </p:nvSpPr>
        <p:spPr>
          <a:xfrm>
            <a:off x="456250" y="3077368"/>
            <a:ext cx="1676895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>
                <a:solidFill>
                  <a:srgbClr val="002060"/>
                </a:solidFill>
              </a:rPr>
              <a:t>Transliteration model</a:t>
            </a:r>
            <a:endParaRPr lang="he-IL" sz="1600" b="1" dirty="0">
              <a:solidFill>
                <a:srgbClr val="00206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4FB9DF7-570F-4B59-A003-F45A1CFB7073}"/>
              </a:ext>
            </a:extLst>
          </p:cNvPr>
          <p:cNvSpPr txBox="1"/>
          <p:nvPr/>
        </p:nvSpPr>
        <p:spPr>
          <a:xfrm>
            <a:off x="2022074" y="1643002"/>
            <a:ext cx="183550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b="1" dirty="0"/>
              <a:t>Inference on </a:t>
            </a:r>
          </a:p>
          <a:p>
            <a:pPr algn="ctr"/>
            <a:r>
              <a:rPr lang="en-US" sz="1200" b="1" dirty="0"/>
              <a:t>UMLS STR to </a:t>
            </a:r>
          </a:p>
          <a:p>
            <a:pPr algn="ctr"/>
            <a:r>
              <a:rPr lang="en-US" sz="1200" b="1" dirty="0"/>
              <a:t>produce </a:t>
            </a:r>
          </a:p>
          <a:p>
            <a:pPr algn="ctr"/>
            <a:r>
              <a:rPr lang="en-US" sz="1200" b="1" dirty="0"/>
              <a:t>transliteration</a:t>
            </a:r>
            <a:endParaRPr lang="he-IL" sz="1200" b="1" dirty="0"/>
          </a:p>
        </p:txBody>
      </p:sp>
      <p:pic>
        <p:nvPicPr>
          <p:cNvPr id="55" name="Graphic 54" descr="First aid kit">
            <a:extLst>
              <a:ext uri="{FF2B5EF4-FFF2-40B4-BE49-F238E27FC236}">
                <a16:creationId xmlns:a16="http://schemas.microsoft.com/office/drawing/2014/main" id="{861B52C2-4054-4817-AAB0-EF972DECC4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6979" y="1926156"/>
            <a:ext cx="475318" cy="475318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ED2DFA13-C51F-4370-A921-5A5F6278C261}"/>
              </a:ext>
            </a:extLst>
          </p:cNvPr>
          <p:cNvSpPr txBox="1"/>
          <p:nvPr/>
        </p:nvSpPr>
        <p:spPr>
          <a:xfrm>
            <a:off x="8137" y="2279685"/>
            <a:ext cx="159345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b="1" dirty="0"/>
              <a:t>English </a:t>
            </a:r>
          </a:p>
          <a:p>
            <a:pPr algn="ctr"/>
            <a:r>
              <a:rPr lang="en-US" sz="1200" b="1" dirty="0"/>
              <a:t>medical </a:t>
            </a:r>
          </a:p>
          <a:p>
            <a:pPr algn="ctr"/>
            <a:r>
              <a:rPr lang="en-US" sz="1200" b="1" dirty="0"/>
              <a:t>terms</a:t>
            </a:r>
            <a:endParaRPr lang="he-IL" sz="12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C77B6B8-B2DE-403F-A124-0C63771447C3}"/>
              </a:ext>
            </a:extLst>
          </p:cNvPr>
          <p:cNvSpPr txBox="1"/>
          <p:nvPr/>
        </p:nvSpPr>
        <p:spPr>
          <a:xfrm>
            <a:off x="1135152" y="2760782"/>
            <a:ext cx="1180726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b="1" dirty="0"/>
              <a:t>Self-supervision</a:t>
            </a:r>
            <a:endParaRPr lang="he-IL" sz="1100" b="1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23632C9-4087-4324-BFB2-F9BAE85D8FC6}"/>
              </a:ext>
            </a:extLst>
          </p:cNvPr>
          <p:cNvSpPr/>
          <p:nvPr/>
        </p:nvSpPr>
        <p:spPr>
          <a:xfrm>
            <a:off x="10510887" y="4668365"/>
            <a:ext cx="1073070" cy="1064493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Relevant Medical Terms</a:t>
            </a:r>
            <a:endParaRPr lang="he-IL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8" name="Table 4">
                <a:extLst>
                  <a:ext uri="{FF2B5EF4-FFF2-40B4-BE49-F238E27FC236}">
                    <a16:creationId xmlns:a16="http://schemas.microsoft.com/office/drawing/2014/main" id="{EA22DFD3-57C1-460B-A43B-30CC97C0B1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4307850"/>
                  </p:ext>
                </p:extLst>
              </p:nvPr>
            </p:nvGraphicFramePr>
            <p:xfrm>
              <a:off x="3792407" y="1708732"/>
              <a:ext cx="4732764" cy="1640798"/>
            </p:xfrm>
            <a:graphic>
              <a:graphicData uri="http://schemas.openxmlformats.org/drawingml/2006/table">
                <a:tbl>
                  <a:tblPr rtl="1" firstRow="1" firstCol="1" bandRow="1">
                    <a:tableStyleId>{0505E3EF-67EA-436B-97B2-0124C06EBD24}</a:tableStyleId>
                  </a:tblPr>
                  <a:tblGrid>
                    <a:gridCol w="450854">
                      <a:extLst>
                        <a:ext uri="{9D8B030D-6E8A-4147-A177-3AD203B41FA5}">
                          <a16:colId xmlns:a16="http://schemas.microsoft.com/office/drawing/2014/main" val="3355436786"/>
                        </a:ext>
                      </a:extLst>
                    </a:gridCol>
                    <a:gridCol w="1055949">
                      <a:extLst>
                        <a:ext uri="{9D8B030D-6E8A-4147-A177-3AD203B41FA5}">
                          <a16:colId xmlns:a16="http://schemas.microsoft.com/office/drawing/2014/main" val="3845712394"/>
                        </a:ext>
                      </a:extLst>
                    </a:gridCol>
                    <a:gridCol w="882306">
                      <a:extLst>
                        <a:ext uri="{9D8B030D-6E8A-4147-A177-3AD203B41FA5}">
                          <a16:colId xmlns:a16="http://schemas.microsoft.com/office/drawing/2014/main" val="2787597048"/>
                        </a:ext>
                      </a:extLst>
                    </a:gridCol>
                    <a:gridCol w="2343655">
                      <a:extLst>
                        <a:ext uri="{9D8B030D-6E8A-4147-A177-3AD203B41FA5}">
                          <a16:colId xmlns:a16="http://schemas.microsoft.com/office/drawing/2014/main" val="919506745"/>
                        </a:ext>
                      </a:extLst>
                    </a:gridCol>
                  </a:tblGrid>
                  <a:tr h="567643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2000" dirty="0"/>
                            <a:t>...</a:t>
                          </a:r>
                          <a:endParaRPr lang="he-IL" sz="2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2000" dirty="0"/>
                            <a:t>STR</a:t>
                          </a:r>
                          <a:endParaRPr lang="he-IL" sz="2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2000" dirty="0"/>
                            <a:t>CUI</a:t>
                          </a:r>
                          <a:endParaRPr lang="he-IL" sz="2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2000" dirty="0"/>
                            <a:t>Transliterated STR</a:t>
                          </a:r>
                          <a:endParaRPr lang="he-IL" sz="20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35345990"/>
                      </a:ext>
                    </a:extLst>
                  </a:tr>
                  <a:tr h="280898">
                    <a:tc>
                      <a:txBody>
                        <a:bodyPr/>
                        <a:lstStyle/>
                        <a:p>
                          <a:pPr algn="ctr" rtl="1"/>
                          <a:endParaRPr lang="he-IL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endParaRPr lang="he-IL" sz="16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endParaRPr lang="he-IL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endParaRPr lang="he-IL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16087878"/>
                      </a:ext>
                    </a:extLst>
                  </a:tr>
                  <a:tr h="402595">
                    <a:tc>
                      <a:txBody>
                        <a:bodyPr/>
                        <a:lstStyle/>
                        <a:p>
                          <a:pPr algn="ctr" rtl="1"/>
                          <a:endParaRPr lang="he-IL" sz="1600">
                            <a:latin typeface="Calibri (body)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600" u="none" strike="noStrike" dirty="0">
                              <a:effectLst/>
                            </a:rPr>
                            <a:t>Hemoglobin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(body)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600" u="none" strike="noStrike" dirty="0">
                              <a:effectLst/>
                            </a:rPr>
                            <a:t>C0019046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(body)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smtClean="0"/>
                                  </m:ctrlPr>
                                </m:sSubPr>
                                <m:e>
                                  <m:r>
                                    <a:rPr lang="en-US" sz="1600" smtClean="0"/>
                                    <m:t>𝐜</m:t>
                                  </m:r>
                                </m:e>
                                <m:sub>
                                  <m:r>
                                    <a:rPr lang="en-US" sz="1600" smtClean="0"/>
                                    <m:t>𝟏</m:t>
                                  </m:r>
                                </m:sub>
                              </m:sSub>
                              <m:r>
                                <a:rPr lang="he-IL" sz="1600" smtClean="0"/>
                                <m:t>∘</m:t>
                              </m:r>
                              <m:sSub>
                                <m:sSubPr>
                                  <m:ctrlPr>
                                    <a:rPr lang="en-US" sz="1600" smtClean="0"/>
                                  </m:ctrlPr>
                                </m:sSubPr>
                                <m:e>
                                  <m:r>
                                    <a:rPr lang="en-US" sz="1600" smtClean="0"/>
                                    <m:t>𝐜</m:t>
                                  </m:r>
                                </m:e>
                                <m:sub>
                                  <m:r>
                                    <a:rPr lang="en-US" sz="1600" smtClean="0"/>
                                    <m:t>𝟐</m:t>
                                  </m:r>
                                </m:sub>
                              </m:sSub>
                              <m:r>
                                <a:rPr lang="he-IL" sz="1600" smtClean="0"/>
                                <m:t>∘</m:t>
                              </m:r>
                              <m:r>
                                <a:rPr lang="en-US" sz="1600" smtClean="0"/>
                                <m:t>…</m:t>
                              </m:r>
                              <m:r>
                                <a:rPr lang="he-IL" sz="1600" smtClean="0"/>
                                <m:t>∘</m:t>
                              </m:r>
                              <m:sSub>
                                <m:sSubPr>
                                  <m:ctrlPr>
                                    <a:rPr lang="en-US" sz="1600" smtClean="0"/>
                                  </m:ctrlPr>
                                </m:sSubPr>
                                <m:e>
                                  <m:r>
                                    <a:rPr lang="en-US" sz="1600" smtClean="0"/>
                                    <m:t>𝐜</m:t>
                                  </m:r>
                                </m:e>
                                <m:sub>
                                  <m:r>
                                    <a:rPr lang="en-US" sz="1600" smtClean="0"/>
                                    <m:t>𝐤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dirty="0"/>
                            <a:t> </a:t>
                          </a:r>
                          <a:endParaRPr lang="he-IL" sz="1600" b="1" dirty="0">
                            <a:latin typeface="Calibri (body)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51013634"/>
                      </a:ext>
                    </a:extLst>
                  </a:tr>
                  <a:tr h="280898">
                    <a:tc>
                      <a:txBody>
                        <a:bodyPr/>
                        <a:lstStyle/>
                        <a:p>
                          <a:pPr algn="ctr" rtl="1"/>
                          <a:endParaRPr lang="he-IL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endParaRPr lang="he-IL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endParaRPr lang="he-IL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endParaRPr lang="he-IL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9859323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8" name="Table 4">
                <a:extLst>
                  <a:ext uri="{FF2B5EF4-FFF2-40B4-BE49-F238E27FC236}">
                    <a16:creationId xmlns:a16="http://schemas.microsoft.com/office/drawing/2014/main" id="{EA22DFD3-57C1-460B-A43B-30CC97C0B1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4307850"/>
                  </p:ext>
                </p:extLst>
              </p:nvPr>
            </p:nvGraphicFramePr>
            <p:xfrm>
              <a:off x="3792407" y="1708732"/>
              <a:ext cx="4732764" cy="1640798"/>
            </p:xfrm>
            <a:graphic>
              <a:graphicData uri="http://schemas.openxmlformats.org/drawingml/2006/table">
                <a:tbl>
                  <a:tblPr rtl="1" firstRow="1" firstCol="1" bandRow="1">
                    <a:tableStyleId>{0505E3EF-67EA-436B-97B2-0124C06EBD24}</a:tableStyleId>
                  </a:tblPr>
                  <a:tblGrid>
                    <a:gridCol w="450854">
                      <a:extLst>
                        <a:ext uri="{9D8B030D-6E8A-4147-A177-3AD203B41FA5}">
                          <a16:colId xmlns:a16="http://schemas.microsoft.com/office/drawing/2014/main" val="3355436786"/>
                        </a:ext>
                      </a:extLst>
                    </a:gridCol>
                    <a:gridCol w="1055949">
                      <a:extLst>
                        <a:ext uri="{9D8B030D-6E8A-4147-A177-3AD203B41FA5}">
                          <a16:colId xmlns:a16="http://schemas.microsoft.com/office/drawing/2014/main" val="3845712394"/>
                        </a:ext>
                      </a:extLst>
                    </a:gridCol>
                    <a:gridCol w="882306">
                      <a:extLst>
                        <a:ext uri="{9D8B030D-6E8A-4147-A177-3AD203B41FA5}">
                          <a16:colId xmlns:a16="http://schemas.microsoft.com/office/drawing/2014/main" val="2787597048"/>
                        </a:ext>
                      </a:extLst>
                    </a:gridCol>
                    <a:gridCol w="2343655">
                      <a:extLst>
                        <a:ext uri="{9D8B030D-6E8A-4147-A177-3AD203B41FA5}">
                          <a16:colId xmlns:a16="http://schemas.microsoft.com/office/drawing/2014/main" val="919506745"/>
                        </a:ext>
                      </a:extLst>
                    </a:gridCol>
                  </a:tblGrid>
                  <a:tr h="567643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2000" dirty="0"/>
                            <a:t>...</a:t>
                          </a:r>
                          <a:endParaRPr lang="he-IL" sz="2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2000" dirty="0"/>
                            <a:t>STR</a:t>
                          </a:r>
                          <a:endParaRPr lang="he-IL" sz="2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2000" dirty="0"/>
                            <a:t>CUI</a:t>
                          </a:r>
                          <a:endParaRPr lang="he-IL" sz="2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2000" dirty="0"/>
                            <a:t>Transliterated STR</a:t>
                          </a:r>
                          <a:endParaRPr lang="he-IL" sz="20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3534599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1"/>
                          <a:endParaRPr lang="he-IL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endParaRPr lang="he-IL" sz="16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endParaRPr lang="he-IL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endParaRPr lang="he-IL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16087878"/>
                      </a:ext>
                    </a:extLst>
                  </a:tr>
                  <a:tr h="402595">
                    <a:tc>
                      <a:txBody>
                        <a:bodyPr/>
                        <a:lstStyle/>
                        <a:p>
                          <a:pPr algn="ctr" rtl="1"/>
                          <a:endParaRPr lang="he-IL" sz="1600">
                            <a:latin typeface="Calibri (body)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600" u="none" strike="noStrike" dirty="0">
                              <a:effectLst/>
                            </a:rPr>
                            <a:t>Hemoglobin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(body)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600" u="none" strike="noStrike" dirty="0">
                              <a:effectLst/>
                            </a:rPr>
                            <a:t>C0019046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(body)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102078" t="-227273" r="-519" b="-86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101363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1"/>
                          <a:endParaRPr lang="he-IL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endParaRPr lang="he-IL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endParaRPr lang="he-IL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endParaRPr lang="he-IL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985932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C2B7EFB6-7BEF-4FA7-9F76-B77C60BE176B}"/>
              </a:ext>
            </a:extLst>
          </p:cNvPr>
          <p:cNvSpPr/>
          <p:nvPr/>
        </p:nvSpPr>
        <p:spPr>
          <a:xfrm>
            <a:off x="6158789" y="923915"/>
            <a:ext cx="23830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UMLS </a:t>
            </a:r>
            <a:b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MRCONSO.RRF</a:t>
            </a:r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DAEF8D51-6B35-4958-9618-7236DCD7CECD}"/>
              </a:ext>
            </a:extLst>
          </p:cNvPr>
          <p:cNvSpPr/>
          <p:nvPr/>
        </p:nvSpPr>
        <p:spPr>
          <a:xfrm rot="16200000">
            <a:off x="4869803" y="465726"/>
            <a:ext cx="191813" cy="219040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F0024D-CDB1-4093-B0DE-9D256D921F37}"/>
              </a:ext>
            </a:extLst>
          </p:cNvPr>
          <p:cNvSpPr txBox="1"/>
          <p:nvPr/>
        </p:nvSpPr>
        <p:spPr>
          <a:xfrm>
            <a:off x="3898215" y="1069741"/>
            <a:ext cx="19924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Additional column</a:t>
            </a:r>
            <a:endParaRPr lang="he-IL" b="1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CDE35D3-4114-4A7F-9CA8-966A514538EC}"/>
              </a:ext>
            </a:extLst>
          </p:cNvPr>
          <p:cNvGrpSpPr/>
          <p:nvPr/>
        </p:nvGrpSpPr>
        <p:grpSpPr>
          <a:xfrm>
            <a:off x="7952642" y="4385472"/>
            <a:ext cx="1720361" cy="1064493"/>
            <a:chOff x="7885111" y="4660414"/>
            <a:chExt cx="1937277" cy="119283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E925410-6A7D-4AF6-A087-78F77037D7B5}"/>
                </a:ext>
              </a:extLst>
            </p:cNvPr>
            <p:cNvSpPr/>
            <p:nvPr/>
          </p:nvSpPr>
          <p:spPr>
            <a:xfrm>
              <a:off x="7926412" y="4712689"/>
              <a:ext cx="1846424" cy="10943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37E905C-0086-45C6-B38A-4522E2EBFE40}"/>
                </a:ext>
              </a:extLst>
            </p:cNvPr>
            <p:cNvSpPr/>
            <p:nvPr/>
          </p:nvSpPr>
          <p:spPr>
            <a:xfrm>
              <a:off x="7885111" y="4660414"/>
              <a:ext cx="1937277" cy="11928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5" name="Arrow: Right 4">
            <a:extLst>
              <a:ext uri="{FF2B5EF4-FFF2-40B4-BE49-F238E27FC236}">
                <a16:creationId xmlns:a16="http://schemas.microsoft.com/office/drawing/2014/main" id="{DDD91D41-E382-4924-A54B-7FF20CF83321}"/>
              </a:ext>
            </a:extLst>
          </p:cNvPr>
          <p:cNvSpPr/>
          <p:nvPr/>
        </p:nvSpPr>
        <p:spPr>
          <a:xfrm>
            <a:off x="9903143" y="5031335"/>
            <a:ext cx="452583" cy="33855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E94903-2D79-452A-97F0-8CD23DF3BFBA}"/>
              </a:ext>
            </a:extLst>
          </p:cNvPr>
          <p:cNvSpPr txBox="1"/>
          <p:nvPr/>
        </p:nvSpPr>
        <p:spPr>
          <a:xfrm>
            <a:off x="5364517" y="3689694"/>
            <a:ext cx="126269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b="1" dirty="0"/>
              <a:t>Receiving </a:t>
            </a:r>
          </a:p>
          <a:p>
            <a:pPr algn="ctr"/>
            <a:r>
              <a:rPr lang="en-US" sz="1200" b="1" dirty="0"/>
              <a:t>CUI and STR (English)</a:t>
            </a:r>
            <a:endParaRPr lang="he-IL" sz="1200" b="1" dirty="0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5F078D52-5D1E-43BF-BC80-713885407083}"/>
              </a:ext>
            </a:extLst>
          </p:cNvPr>
          <p:cNvSpPr/>
          <p:nvPr/>
        </p:nvSpPr>
        <p:spPr>
          <a:xfrm>
            <a:off x="3267568" y="5070178"/>
            <a:ext cx="1383321" cy="33037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E4EEE467-8E77-4C6F-AD3D-7A419305A8FB}"/>
              </a:ext>
            </a:extLst>
          </p:cNvPr>
          <p:cNvSpPr/>
          <p:nvPr/>
        </p:nvSpPr>
        <p:spPr>
          <a:xfrm>
            <a:off x="2408820" y="2465384"/>
            <a:ext cx="1136819" cy="33037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DF0F77-6233-4A3B-BAA3-2313CDF19123}"/>
              </a:ext>
            </a:extLst>
          </p:cNvPr>
          <p:cNvSpPr/>
          <p:nvPr/>
        </p:nvSpPr>
        <p:spPr>
          <a:xfrm>
            <a:off x="3783171" y="1710112"/>
            <a:ext cx="2349755" cy="164079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BE507FD-E342-4AA1-9315-BE1EC9012F28}"/>
              </a:ext>
            </a:extLst>
          </p:cNvPr>
          <p:cNvGrpSpPr/>
          <p:nvPr/>
        </p:nvGrpSpPr>
        <p:grpSpPr>
          <a:xfrm>
            <a:off x="427385" y="1708732"/>
            <a:ext cx="1835502" cy="1385454"/>
            <a:chOff x="7885111" y="4660414"/>
            <a:chExt cx="1937277" cy="1192836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D6E58A6-2A03-4B47-84BA-ECED58C41EFB}"/>
                </a:ext>
              </a:extLst>
            </p:cNvPr>
            <p:cNvSpPr/>
            <p:nvPr/>
          </p:nvSpPr>
          <p:spPr>
            <a:xfrm>
              <a:off x="7926412" y="4712689"/>
              <a:ext cx="1846424" cy="10943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D85279A-F549-4067-A672-01C23AF18971}"/>
                </a:ext>
              </a:extLst>
            </p:cNvPr>
            <p:cNvSpPr/>
            <p:nvPr/>
          </p:nvSpPr>
          <p:spPr>
            <a:xfrm>
              <a:off x="7885111" y="4660414"/>
              <a:ext cx="1937277" cy="11928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73" name="Right Arrow 11">
            <a:extLst>
              <a:ext uri="{FF2B5EF4-FFF2-40B4-BE49-F238E27FC236}">
                <a16:creationId xmlns:a16="http://schemas.microsoft.com/office/drawing/2014/main" id="{004C9765-934B-455D-A07B-81C6D03611DF}"/>
              </a:ext>
            </a:extLst>
          </p:cNvPr>
          <p:cNvSpPr/>
          <p:nvPr/>
        </p:nvSpPr>
        <p:spPr>
          <a:xfrm>
            <a:off x="1027973" y="2173712"/>
            <a:ext cx="196454" cy="140350"/>
          </a:xfrm>
          <a:prstGeom prst="rightArrow">
            <a:avLst/>
          </a:prstGeom>
          <a:solidFill>
            <a:srgbClr val="EAEAEA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Arrow: Curved Left 24">
            <a:extLst>
              <a:ext uri="{FF2B5EF4-FFF2-40B4-BE49-F238E27FC236}">
                <a16:creationId xmlns:a16="http://schemas.microsoft.com/office/drawing/2014/main" id="{A9D51476-5E2B-4646-A9AC-6445F4854110}"/>
              </a:ext>
            </a:extLst>
          </p:cNvPr>
          <p:cNvSpPr/>
          <p:nvPr/>
        </p:nvSpPr>
        <p:spPr>
          <a:xfrm rot="5618058">
            <a:off x="1592524" y="2457227"/>
            <a:ext cx="212009" cy="410333"/>
          </a:xfrm>
          <a:prstGeom prst="curvedLeftArrow">
            <a:avLst/>
          </a:prstGeom>
          <a:solidFill>
            <a:srgbClr val="EAEAEA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he-IL" sz="1400" kern="0">
              <a:solidFill>
                <a:schemeClr val="bg1"/>
              </a:solidFill>
              <a:latin typeface="Arial" pitchFamily="34" charset="0"/>
              <a:cs typeface="Arial" panose="020B0604020202020204" pitchFamily="34" charset="0"/>
            </a:endParaRPr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4E19EF6D-7772-4F6E-9F39-7FC5E08E4B14}"/>
              </a:ext>
            </a:extLst>
          </p:cNvPr>
          <p:cNvSpPr/>
          <p:nvPr/>
        </p:nvSpPr>
        <p:spPr>
          <a:xfrm>
            <a:off x="6178764" y="5074213"/>
            <a:ext cx="1383321" cy="33037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6" name="Right Arrow 11">
            <a:extLst>
              <a:ext uri="{FF2B5EF4-FFF2-40B4-BE49-F238E27FC236}">
                <a16:creationId xmlns:a16="http://schemas.microsoft.com/office/drawing/2014/main" id="{515426FD-F1C6-4856-919E-6CF50A671E8F}"/>
              </a:ext>
            </a:extLst>
          </p:cNvPr>
          <p:cNvSpPr/>
          <p:nvPr/>
        </p:nvSpPr>
        <p:spPr>
          <a:xfrm rot="5400000">
            <a:off x="4860649" y="3944662"/>
            <a:ext cx="1172971" cy="159797"/>
          </a:xfrm>
          <a:prstGeom prst="rightArrow">
            <a:avLst/>
          </a:prstGeom>
          <a:solidFill>
            <a:srgbClr val="EAEAEA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301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77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Yehonatan Bitton</dc:creator>
  <cp:lastModifiedBy>Yehonatan Bitton</cp:lastModifiedBy>
  <cp:revision>39</cp:revision>
  <dcterms:created xsi:type="dcterms:W3CDTF">2020-03-07T19:10:24Z</dcterms:created>
  <dcterms:modified xsi:type="dcterms:W3CDTF">2020-03-07T22:20:08Z</dcterms:modified>
</cp:coreProperties>
</file>