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31"/>
  </p:normalViewPr>
  <p:slideViewPr>
    <p:cSldViewPr snapToGrid="0" snapToObjects="1">
      <p:cViewPr>
        <p:scale>
          <a:sx n="110" d="100"/>
          <a:sy n="110" d="100"/>
        </p:scale>
        <p:origin x="1144"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9936938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26680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97358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1076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38047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17868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0036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1559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68865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76973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11519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41663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33399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80039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76659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15935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75254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685800" y="1583342"/>
            <a:ext cx="7772400" cy="1159856"/>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1" name="Shape 11"/>
          <p:cNvSpPr txBox="1">
            <a:spLocks noGrp="1"/>
          </p:cNvSpPr>
          <p:nvPr>
            <p:ph type="subTitle" idx="1"/>
          </p:nvPr>
        </p:nvSpPr>
        <p:spPr>
          <a:xfrm>
            <a:off x="685800" y="2840053"/>
            <a:ext cx="7772400" cy="784737"/>
          </a:xfrm>
          <a:prstGeom prst="rect">
            <a:avLst/>
          </a:prstGeom>
        </p:spPr>
        <p:txBody>
          <a:bodyPr lIns="91425" tIns="91425" rIns="91425" bIns="91425" anchor="t" anchorCtr="0"/>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a:endParaRPr/>
          </a:p>
        </p:txBody>
      </p:sp>
      <p:sp>
        <p:nvSpPr>
          <p:cNvPr id="12" name="Shape 12"/>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250"/>
          </a:xfrm>
          <a:prstGeom prst="rect">
            <a:avLst/>
          </a:prstGeom>
        </p:spPr>
        <p:txBody>
          <a:bodyPr lIns="91425" tIns="91425" rIns="91425" bIns="91425" anchor="b" anchorCtr="0"/>
          <a:lstStyle>
            <a:lvl1pPr lvl="0">
              <a:spcBef>
                <a:spcPts val="0"/>
              </a:spcBef>
              <a:buClr>
                <a:srgbClr val="00ADEF"/>
              </a:buClr>
              <a:defRPr>
                <a:solidFill>
                  <a:srgbClr val="00ADEF"/>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 name="Shape 15"/>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 name="Shape 16"/>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25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05978"/>
            <a:ext cx="8229600" cy="85725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5"/>
        <p:cNvGrpSpPr/>
        <p:nvPr/>
      </p:nvGrpSpPr>
      <p:grpSpPr>
        <a:xfrm>
          <a:off x="0" y="0"/>
          <a:ext cx="0" cy="0"/>
          <a:chOff x="0" y="0"/>
          <a:chExt cx="0" cy="0"/>
        </a:xfrm>
      </p:grpSpPr>
      <p:sp>
        <p:nvSpPr>
          <p:cNvPr id="26" name="Shape 26"/>
          <p:cNvSpPr txBox="1">
            <a:spLocks noGrp="1"/>
          </p:cNvSpPr>
          <p:nvPr>
            <p:ph type="body" idx="1"/>
          </p:nvPr>
        </p:nvSpPr>
        <p:spPr>
          <a:xfrm>
            <a:off x="457200" y="4406309"/>
            <a:ext cx="8229600" cy="519520"/>
          </a:xfrm>
          <a:prstGeom prst="rect">
            <a:avLst/>
          </a:prstGeom>
        </p:spPr>
        <p:txBody>
          <a:bodyPr lIns="91425" tIns="91425" rIns="91425" bIns="91425" anchor="t" anchorCtr="0"/>
          <a:lstStyle>
            <a:lvl1pPr lvl="0" algn="ctr">
              <a:spcBef>
                <a:spcPts val="360"/>
              </a:spcBef>
              <a:buSzPct val="100000"/>
              <a:buNone/>
              <a:defRPr sz="1800"/>
            </a:lvl1pPr>
          </a:lstStyle>
          <a:p>
            <a:endParaRPr/>
          </a:p>
        </p:txBody>
      </p:sp>
      <p:sp>
        <p:nvSpPr>
          <p:cNvPr id="27" name="Shape 27"/>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Subtitle + Text">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1664100" y="2379650"/>
            <a:ext cx="5815799" cy="2105099"/>
          </a:xfrm>
          <a:prstGeom prst="rect">
            <a:avLst/>
          </a:prstGeom>
        </p:spPr>
        <p:txBody>
          <a:bodyPr lIns="91425" tIns="91425" rIns="91425" bIns="91425" anchor="t" anchorCtr="0"/>
          <a:lstStyle>
            <a:lvl1pPr lvl="0" rtl="0">
              <a:spcBef>
                <a:spcPts val="0"/>
              </a:spcBef>
              <a:buClr>
                <a:srgbClr val="000000"/>
              </a:buClr>
              <a:buSzPct val="100000"/>
              <a:defRPr sz="1800">
                <a:solidFill>
                  <a:srgbClr val="000000"/>
                </a:solidFill>
              </a:defRPr>
            </a:lvl1pPr>
            <a:lvl2pPr lvl="1" rtl="0">
              <a:spcBef>
                <a:spcPts val="0"/>
              </a:spcBef>
              <a:buClr>
                <a:srgbClr val="000000"/>
              </a:buClr>
              <a:buSzPct val="100000"/>
              <a:defRPr sz="1800">
                <a:solidFill>
                  <a:srgbClr val="000000"/>
                </a:solidFill>
              </a:defRPr>
            </a:lvl2pPr>
            <a:lvl3pPr lvl="2" rtl="0">
              <a:spcBef>
                <a:spcPts val="0"/>
              </a:spcBef>
              <a:buClr>
                <a:srgbClr val="000000"/>
              </a:buClr>
              <a:buSzPct val="100000"/>
              <a:defRPr sz="1800">
                <a:solidFill>
                  <a:srgbClr val="000000"/>
                </a:solidFill>
              </a:defRPr>
            </a:lvl3pPr>
            <a:lvl4pPr lvl="3" rtl="0">
              <a:spcBef>
                <a:spcPts val="0"/>
              </a:spcBef>
              <a:buClr>
                <a:srgbClr val="000000"/>
              </a:buClr>
              <a:defRPr>
                <a:solidFill>
                  <a:srgbClr val="000000"/>
                </a:solidFill>
              </a:defRPr>
            </a:lvl4pPr>
            <a:lvl5pPr lvl="4" rtl="0">
              <a:spcBef>
                <a:spcPts val="0"/>
              </a:spcBef>
              <a:buClr>
                <a:srgbClr val="000000"/>
              </a:buClr>
              <a:defRPr>
                <a:solidFill>
                  <a:srgbClr val="000000"/>
                </a:solidFill>
              </a:defRPr>
            </a:lvl5pPr>
            <a:lvl6pPr lvl="5" rtl="0">
              <a:spcBef>
                <a:spcPts val="0"/>
              </a:spcBef>
              <a:buClr>
                <a:srgbClr val="000000"/>
              </a:buClr>
              <a:defRPr>
                <a:solidFill>
                  <a:srgbClr val="000000"/>
                </a:solidFill>
              </a:defRPr>
            </a:lvl6pPr>
            <a:lvl7pPr lvl="6" rtl="0">
              <a:spcBef>
                <a:spcPts val="0"/>
              </a:spcBef>
              <a:buClr>
                <a:srgbClr val="000000"/>
              </a:buClr>
              <a:defRPr>
                <a:solidFill>
                  <a:srgbClr val="000000"/>
                </a:solidFill>
              </a:defRPr>
            </a:lvl7pPr>
            <a:lvl8pPr lvl="7" rtl="0">
              <a:spcBef>
                <a:spcPts val="0"/>
              </a:spcBef>
              <a:buClr>
                <a:srgbClr val="000000"/>
              </a:buClr>
              <a:defRPr>
                <a:solidFill>
                  <a:srgbClr val="000000"/>
                </a:solidFill>
              </a:defRPr>
            </a:lvl8pPr>
            <a:lvl9pPr lvl="8" rtl="0">
              <a:spcBef>
                <a:spcPts val="0"/>
              </a:spcBef>
              <a:buClr>
                <a:srgbClr val="000000"/>
              </a:buClr>
              <a:defRPr>
                <a:solidFill>
                  <a:srgbClr val="000000"/>
                </a:solidFill>
              </a:defRPr>
            </a:lvl9pPr>
          </a:lstStyle>
          <a:p>
            <a:endParaRPr/>
          </a:p>
        </p:txBody>
      </p:sp>
      <p:sp>
        <p:nvSpPr>
          <p:cNvPr id="30" name="Shape 30"/>
          <p:cNvSpPr txBox="1">
            <a:spLocks noGrp="1"/>
          </p:cNvSpPr>
          <p:nvPr>
            <p:ph type="title"/>
          </p:nvPr>
        </p:nvSpPr>
        <p:spPr>
          <a:xfrm>
            <a:off x="1664100" y="1038650"/>
            <a:ext cx="5815799" cy="708600"/>
          </a:xfrm>
          <a:prstGeom prst="rect">
            <a:avLst/>
          </a:prstGeom>
        </p:spPr>
        <p:txBody>
          <a:bodyPr lIns="91425" tIns="91425" rIns="91425" bIns="91425" anchor="t" anchorCtr="0"/>
          <a:lstStyle>
            <a:lvl1pPr lvl="0" algn="l" rtl="0">
              <a:spcBef>
                <a:spcPts val="0"/>
              </a:spcBef>
              <a:buNone/>
              <a:defRPr sz="3600" b="1">
                <a:solidFill>
                  <a:srgbClr val="00ADEF"/>
                </a:solidFill>
                <a:latin typeface="Roboto Condensed"/>
                <a:ea typeface="Roboto Condensed"/>
                <a:cs typeface="Roboto Condensed"/>
                <a:sym typeface="Roboto Condensed"/>
              </a:defRPr>
            </a:lvl1pPr>
            <a:lvl2pPr lvl="1" rtl="0">
              <a:spcBef>
                <a:spcPts val="0"/>
              </a:spcBef>
              <a:buNone/>
              <a:defRPr sz="3600">
                <a:solidFill>
                  <a:srgbClr val="0088CC"/>
                </a:solidFill>
              </a:defRPr>
            </a:lvl2pPr>
            <a:lvl3pPr lvl="2" rtl="0">
              <a:spcBef>
                <a:spcPts val="0"/>
              </a:spcBef>
              <a:buNone/>
              <a:defRPr sz="3600">
                <a:solidFill>
                  <a:srgbClr val="0088CC"/>
                </a:solidFill>
              </a:defRPr>
            </a:lvl3pPr>
            <a:lvl4pPr lvl="3" rtl="0">
              <a:spcBef>
                <a:spcPts val="0"/>
              </a:spcBef>
              <a:buNone/>
              <a:defRPr sz="3600">
                <a:solidFill>
                  <a:srgbClr val="0088CC"/>
                </a:solidFill>
              </a:defRPr>
            </a:lvl4pPr>
            <a:lvl5pPr lvl="4" rtl="0">
              <a:spcBef>
                <a:spcPts val="0"/>
              </a:spcBef>
              <a:buNone/>
              <a:defRPr sz="3600">
                <a:solidFill>
                  <a:srgbClr val="0088CC"/>
                </a:solidFill>
              </a:defRPr>
            </a:lvl5pPr>
            <a:lvl6pPr lvl="5" rtl="0">
              <a:spcBef>
                <a:spcPts val="0"/>
              </a:spcBef>
              <a:buNone/>
              <a:defRPr sz="3600">
                <a:solidFill>
                  <a:srgbClr val="0088CC"/>
                </a:solidFill>
              </a:defRPr>
            </a:lvl6pPr>
            <a:lvl7pPr lvl="6" rtl="0">
              <a:spcBef>
                <a:spcPts val="0"/>
              </a:spcBef>
              <a:buNone/>
              <a:defRPr sz="3600">
                <a:solidFill>
                  <a:srgbClr val="0088CC"/>
                </a:solidFill>
              </a:defRPr>
            </a:lvl7pPr>
            <a:lvl8pPr lvl="7" rtl="0">
              <a:spcBef>
                <a:spcPts val="0"/>
              </a:spcBef>
              <a:buNone/>
              <a:defRPr sz="3600">
                <a:solidFill>
                  <a:srgbClr val="0088CC"/>
                </a:solidFill>
              </a:defRPr>
            </a:lvl8pPr>
            <a:lvl9pPr lvl="8" rtl="0">
              <a:spcBef>
                <a:spcPts val="0"/>
              </a:spcBef>
              <a:buNone/>
              <a:defRPr sz="3600">
                <a:solidFill>
                  <a:srgbClr val="0088CC"/>
                </a:solidFill>
              </a:defRPr>
            </a:lvl9pPr>
          </a:lstStyle>
          <a:p>
            <a:endParaRPr/>
          </a:p>
        </p:txBody>
      </p:sp>
      <p:sp>
        <p:nvSpPr>
          <p:cNvPr id="31" name="Shape 31"/>
          <p:cNvSpPr txBox="1">
            <a:spLocks noGrp="1"/>
          </p:cNvSpPr>
          <p:nvPr>
            <p:ph type="subTitle" idx="2"/>
          </p:nvPr>
        </p:nvSpPr>
        <p:spPr>
          <a:xfrm>
            <a:off x="1664100" y="1671050"/>
            <a:ext cx="5815799" cy="708600"/>
          </a:xfrm>
          <a:prstGeom prst="rect">
            <a:avLst/>
          </a:prstGeom>
        </p:spPr>
        <p:txBody>
          <a:bodyPr lIns="91425" tIns="91425" rIns="91425" bIns="91425" anchor="t" anchorCtr="0"/>
          <a:lstStyle>
            <a:lvl1pPr lvl="0" rtl="0">
              <a:spcBef>
                <a:spcPts val="0"/>
              </a:spcBef>
              <a:buNone/>
              <a:defRPr sz="2800">
                <a:solidFill>
                  <a:srgbClr val="999999"/>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pic>
        <p:nvPicPr>
          <p:cNvPr id="32" name="Shape 32" descr="300x300-Logo-Arrow-BLACK.png"/>
          <p:cNvPicPr preferRelativeResize="0"/>
          <p:nvPr/>
        </p:nvPicPr>
        <p:blipFill>
          <a:blip r:embed="rId2">
            <a:alphaModFix/>
          </a:blip>
          <a:stretch>
            <a:fillRect/>
          </a:stretch>
        </p:blipFill>
        <p:spPr>
          <a:xfrm>
            <a:off x="8435400" y="0"/>
            <a:ext cx="708600" cy="708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3"/>
        <p:cNvGrpSpPr/>
        <p:nvPr/>
      </p:nvGrpSpPr>
      <p:grpSpPr>
        <a:xfrm>
          <a:off x="0" y="0"/>
          <a:ext cx="0" cy="0"/>
          <a:chOff x="0" y="0"/>
          <a:chExt cx="0" cy="0"/>
        </a:xfrm>
      </p:grpSpPr>
      <p:sp>
        <p:nvSpPr>
          <p:cNvPr id="34" name="Shape 34"/>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lvl="0">
              <a:spcBef>
                <a:spcPts val="0"/>
              </a:spcBef>
              <a:buClr>
                <a:schemeClr val="dk1"/>
              </a:buClr>
              <a:buSzPct val="100000"/>
              <a:buNone/>
              <a:defRPr sz="3600" b="1">
                <a:solidFill>
                  <a:schemeClr val="dk1"/>
                </a:solidFill>
              </a:defRPr>
            </a:lvl1pPr>
            <a:lvl2pPr lvl="1">
              <a:spcBef>
                <a:spcPts val="0"/>
              </a:spcBef>
              <a:buClr>
                <a:schemeClr val="dk1"/>
              </a:buClr>
              <a:buSzPct val="100000"/>
              <a:buNone/>
              <a:defRPr sz="3600" b="1">
                <a:solidFill>
                  <a:schemeClr val="dk1"/>
                </a:solidFill>
              </a:defRPr>
            </a:lvl2pPr>
            <a:lvl3pPr lvl="2">
              <a:spcBef>
                <a:spcPts val="0"/>
              </a:spcBef>
              <a:buClr>
                <a:schemeClr val="dk1"/>
              </a:buClr>
              <a:buSzPct val="100000"/>
              <a:buNone/>
              <a:defRPr sz="3600" b="1">
                <a:solidFill>
                  <a:schemeClr val="dk1"/>
                </a:solidFill>
              </a:defRPr>
            </a:lvl3pPr>
            <a:lvl4pPr lvl="3">
              <a:spcBef>
                <a:spcPts val="0"/>
              </a:spcBef>
              <a:buClr>
                <a:schemeClr val="dk1"/>
              </a:buClr>
              <a:buSzPct val="100000"/>
              <a:buNone/>
              <a:defRPr sz="3600" b="1">
                <a:solidFill>
                  <a:schemeClr val="dk1"/>
                </a:solidFill>
              </a:defRPr>
            </a:lvl4pPr>
            <a:lvl5pPr lvl="4">
              <a:spcBef>
                <a:spcPts val="0"/>
              </a:spcBef>
              <a:buClr>
                <a:schemeClr val="dk1"/>
              </a:buClr>
              <a:buSzPct val="100000"/>
              <a:buNone/>
              <a:defRPr sz="3600" b="1">
                <a:solidFill>
                  <a:schemeClr val="dk1"/>
                </a:solidFill>
              </a:defRPr>
            </a:lvl5pPr>
            <a:lvl6pPr lvl="5">
              <a:spcBef>
                <a:spcPts val="0"/>
              </a:spcBef>
              <a:buClr>
                <a:schemeClr val="dk1"/>
              </a:buClr>
              <a:buSzPct val="100000"/>
              <a:buNone/>
              <a:defRPr sz="3600" b="1">
                <a:solidFill>
                  <a:schemeClr val="dk1"/>
                </a:solidFill>
              </a:defRPr>
            </a:lvl6pPr>
            <a:lvl7pPr lvl="6">
              <a:spcBef>
                <a:spcPts val="0"/>
              </a:spcBef>
              <a:buClr>
                <a:schemeClr val="dk1"/>
              </a:buClr>
              <a:buSzPct val="100000"/>
              <a:buNone/>
              <a:defRPr sz="3600" b="1">
                <a:solidFill>
                  <a:schemeClr val="dk1"/>
                </a:solidFill>
              </a:defRPr>
            </a:lvl7pPr>
            <a:lvl8pPr lvl="7">
              <a:spcBef>
                <a:spcPts val="0"/>
              </a:spcBef>
              <a:buClr>
                <a:schemeClr val="dk1"/>
              </a:buClr>
              <a:buSzPct val="100000"/>
              <a:buNone/>
              <a:defRPr sz="3600" b="1">
                <a:solidFill>
                  <a:schemeClr val="dk1"/>
                </a:solidFill>
              </a:defRPr>
            </a:lvl8pPr>
            <a:lvl9pPr lvl="8">
              <a:spcBef>
                <a:spcPts val="0"/>
              </a:spcBef>
              <a:buClr>
                <a:schemeClr val="dk1"/>
              </a:buClr>
              <a:buSzPct val="100000"/>
              <a:buNone/>
              <a:defRPr sz="3600" b="1">
                <a:solidFill>
                  <a:schemeClr val="dk1"/>
                </a:solidFill>
              </a:defRPr>
            </a:lvl9pPr>
          </a:lstStyle>
          <a:p>
            <a:endParaRPr/>
          </a:p>
        </p:txBody>
      </p:sp>
      <p:sp>
        <p:nvSpPr>
          <p:cNvPr id="7" name="Shape 7"/>
          <p:cNvSpPr txBox="1">
            <a:spLocks noGrp="1"/>
          </p:cNvSpPr>
          <p:nvPr>
            <p:ph type="body" idx="1"/>
          </p:nvPr>
        </p:nvSpPr>
        <p:spPr>
          <a:xfrm>
            <a:off x="457200" y="1200150"/>
            <a:ext cx="8229600" cy="3725680"/>
          </a:xfrm>
          <a:prstGeom prst="rect">
            <a:avLst/>
          </a:prstGeom>
          <a:noFill/>
          <a:ln>
            <a:noFill/>
          </a:ln>
        </p:spPr>
        <p:txBody>
          <a:bodyPr lIns="91425" tIns="91425" rIns="91425" bIns="91425" anchor="t" anchorCtr="0"/>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a:endParaRPr/>
          </a:p>
        </p:txBody>
      </p:sp>
      <p:sp>
        <p:nvSpPr>
          <p:cNvPr id="8" name="Shape 8"/>
          <p:cNvSpPr txBox="1">
            <a:spLocks noGrp="1"/>
          </p:cNvSpPr>
          <p:nvPr>
            <p:ph type="sldNum" idx="12"/>
          </p:nvPr>
        </p:nvSpPr>
        <p:spPr>
          <a:xfrm>
            <a:off x="8556791" y="4749850"/>
            <a:ext cx="548699" cy="393524"/>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300">
                <a:solidFill>
                  <a:schemeClr val="dk1"/>
                </a:solidFill>
              </a:rPr>
              <a:t>‹#›</a:t>
            </a:fld>
            <a:endParaRPr lang="en"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ruby-doc.org/core-2.2.1/Enumerable.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en.wikipedia.org/wiki/Caesar_ciphe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rubymonk.com/learning/books/1-ruby-primer/chapters/1-arrays/lessons/2-arrays-introdu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ruby-doc.org/core-2.2.0/Array.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ruby-doc.org/core-2.2.0/Hash.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ctrTitle"/>
          </p:nvPr>
        </p:nvSpPr>
        <p:spPr>
          <a:xfrm>
            <a:off x="685800" y="1583342"/>
            <a:ext cx="7772400" cy="1159856"/>
          </a:xfrm>
          <a:prstGeom prst="rect">
            <a:avLst/>
          </a:prstGeom>
        </p:spPr>
        <p:txBody>
          <a:bodyPr lIns="91425" tIns="91425" rIns="91425" bIns="91425" anchor="b" anchorCtr="0">
            <a:noAutofit/>
          </a:bodyPr>
          <a:lstStyle/>
          <a:p>
            <a:pPr lvl="0">
              <a:spcBef>
                <a:spcPts val="0"/>
              </a:spcBef>
              <a:buNone/>
            </a:pPr>
            <a:r>
              <a:rPr lang="en"/>
              <a:t>Intro To Ruby</a:t>
            </a:r>
          </a:p>
        </p:txBody>
      </p:sp>
      <p:sp>
        <p:nvSpPr>
          <p:cNvPr id="40" name="Shape 40"/>
          <p:cNvSpPr txBox="1">
            <a:spLocks noGrp="1"/>
          </p:cNvSpPr>
          <p:nvPr>
            <p:ph type="subTitle" idx="1"/>
          </p:nvPr>
        </p:nvSpPr>
        <p:spPr>
          <a:xfrm>
            <a:off x="685800" y="2840053"/>
            <a:ext cx="7772400" cy="784737"/>
          </a:xfrm>
          <a:prstGeom prst="rect">
            <a:avLst/>
          </a:prstGeom>
        </p:spPr>
        <p:txBody>
          <a:bodyPr lIns="91425" tIns="91425" rIns="91425" bIns="91425" anchor="t" anchorCtr="0">
            <a:noAutofit/>
          </a:bodyPr>
          <a:lstStyle/>
          <a:p>
            <a:pPr lvl="0">
              <a:spcBef>
                <a:spcPts val="0"/>
              </a:spcBef>
              <a:buNone/>
            </a:pPr>
            <a:r>
              <a:rPr lang="en"/>
              <a:t>Week 3</a:t>
            </a:r>
          </a:p>
        </p:txBody>
      </p:sp>
      <p:pic>
        <p:nvPicPr>
          <p:cNvPr id="41" name="Shape 41" descr="PresentationLogoRampUp.png"/>
          <p:cNvPicPr preferRelativeResize="0"/>
          <p:nvPr/>
        </p:nvPicPr>
        <p:blipFill>
          <a:blip r:embed="rId3">
            <a:alphaModFix/>
          </a:blip>
          <a:stretch>
            <a:fillRect/>
          </a:stretch>
        </p:blipFill>
        <p:spPr>
          <a:xfrm>
            <a:off x="0" y="0"/>
            <a:ext cx="9144000" cy="1028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lgn="ctr">
              <a:spcBef>
                <a:spcPts val="0"/>
              </a:spcBef>
              <a:buNone/>
            </a:pPr>
            <a:r>
              <a:rPr lang="en"/>
              <a:t>Iterators - Each/Map</a:t>
            </a:r>
          </a:p>
        </p:txBody>
      </p:sp>
      <p:sp>
        <p:nvSpPr>
          <p:cNvPr id="95" name="Shape 95"/>
          <p:cNvSpPr txBox="1">
            <a:spLocks noGrp="1"/>
          </p:cNvSpPr>
          <p:nvPr>
            <p:ph type="body" idx="1"/>
          </p:nvPr>
        </p:nvSpPr>
        <p:spPr>
          <a:xfrm>
            <a:off x="457200" y="1063375"/>
            <a:ext cx="8229600" cy="3725699"/>
          </a:xfrm>
          <a:prstGeom prst="rect">
            <a:avLst/>
          </a:prstGeom>
        </p:spPr>
        <p:txBody>
          <a:bodyPr lIns="91425" tIns="91425" rIns="91425" bIns="91425" anchor="t" anchorCtr="0">
            <a:noAutofit/>
          </a:bodyPr>
          <a:lstStyle/>
          <a:p>
            <a:pPr lvl="0" rtl="0">
              <a:spcBef>
                <a:spcPts val="0"/>
              </a:spcBef>
              <a:buNone/>
            </a:pPr>
            <a:r>
              <a:rPr lang="en" sz="1400" dirty="0">
                <a:solidFill>
                  <a:srgbClr val="333333"/>
                </a:solidFill>
                <a:highlight>
                  <a:srgbClr val="FFFFFF"/>
                </a:highlight>
              </a:rPr>
              <a:t>An iterator is just a Ruby method that repeatedly invokes a block of code. The code block is just the bit that contains the instructions to be repeated, and those instructions can be just about anything you like!</a:t>
            </a:r>
          </a:p>
          <a:p>
            <a:pPr lvl="0" rtl="0">
              <a:spcBef>
                <a:spcPts val="0"/>
              </a:spcBef>
              <a:buNone/>
            </a:pPr>
            <a:endParaRPr sz="1400" dirty="0">
              <a:solidFill>
                <a:srgbClr val="333333"/>
              </a:solidFill>
              <a:highlight>
                <a:srgbClr val="FFFFFF"/>
              </a:highlight>
            </a:endParaRPr>
          </a:p>
          <a:p>
            <a:pPr lvl="0" algn="l" rtl="0">
              <a:spcBef>
                <a:spcPts val="0"/>
              </a:spcBef>
              <a:buNone/>
            </a:pPr>
            <a:r>
              <a:rPr lang="en" sz="1400" b="1" dirty="0"/>
              <a:t>array = [1,2,3,4,5]</a:t>
            </a:r>
          </a:p>
          <a:p>
            <a:pPr lvl="0" rtl="0">
              <a:spcBef>
                <a:spcPts val="0"/>
              </a:spcBef>
              <a:buNone/>
            </a:pPr>
            <a:r>
              <a:rPr lang="en" sz="1400" dirty="0" err="1"/>
              <a:t>array.each</a:t>
            </a:r>
            <a:r>
              <a:rPr lang="en" sz="1400" dirty="0"/>
              <a:t> </a:t>
            </a:r>
            <a:r>
              <a:rPr lang="en" sz="1400" dirty="0">
                <a:solidFill>
                  <a:srgbClr val="FF0000"/>
                </a:solidFill>
              </a:rPr>
              <a:t>do</a:t>
            </a:r>
            <a:r>
              <a:rPr lang="en" sz="1400" dirty="0"/>
              <a:t> |x|</a:t>
            </a:r>
          </a:p>
          <a:p>
            <a:pPr lvl="0" rtl="0">
              <a:spcBef>
                <a:spcPts val="0"/>
              </a:spcBef>
              <a:buNone/>
            </a:pPr>
            <a:r>
              <a:rPr lang="en" sz="1400" dirty="0"/>
              <a:t>  puts x + 1</a:t>
            </a:r>
          </a:p>
          <a:p>
            <a:pPr lvl="0" rtl="0">
              <a:spcBef>
                <a:spcPts val="0"/>
              </a:spcBef>
              <a:buNone/>
            </a:pPr>
            <a:r>
              <a:rPr lang="en" sz="1400" dirty="0">
                <a:solidFill>
                  <a:srgbClr val="FF0000"/>
                </a:solidFill>
              </a:rPr>
              <a:t>end</a:t>
            </a:r>
          </a:p>
          <a:p>
            <a:pPr lvl="0" rtl="0">
              <a:spcBef>
                <a:spcPts val="0"/>
              </a:spcBef>
              <a:buNone/>
            </a:pPr>
            <a:endParaRPr lang="en-US" sz="1400" dirty="0" smtClean="0">
              <a:solidFill>
                <a:srgbClr val="000000"/>
              </a:solidFill>
            </a:endParaRPr>
          </a:p>
          <a:p>
            <a:pPr lvl="0" rtl="0">
              <a:spcBef>
                <a:spcPts val="0"/>
              </a:spcBef>
              <a:buNone/>
            </a:pPr>
            <a:endParaRPr lang="en-US" sz="1400" dirty="0">
              <a:solidFill>
                <a:srgbClr val="000000"/>
              </a:solidFill>
            </a:endParaRPr>
          </a:p>
          <a:p>
            <a:pPr lvl="0" rtl="0">
              <a:spcBef>
                <a:spcPts val="0"/>
              </a:spcBef>
              <a:buNone/>
            </a:pPr>
            <a:endParaRPr sz="1400" dirty="0">
              <a:solidFill>
                <a:srgbClr val="000000"/>
              </a:solidFill>
            </a:endParaRPr>
          </a:p>
          <a:p>
            <a:pPr lvl="0" rtl="0">
              <a:spcBef>
                <a:spcPts val="0"/>
              </a:spcBef>
              <a:buNone/>
            </a:pPr>
            <a:r>
              <a:rPr lang="en" sz="1400" dirty="0">
                <a:solidFill>
                  <a:srgbClr val="000000"/>
                </a:solidFill>
              </a:rPr>
              <a:t>Each element is represented by the variable in between the | |. You can name it anything you want. Inside the do and end is the instructions to be repeated. They are used commonly instead of loops</a:t>
            </a:r>
          </a:p>
          <a:p>
            <a:pPr lvl="0" rtl="0">
              <a:spcBef>
                <a:spcPts val="0"/>
              </a:spcBef>
              <a:buNone/>
            </a:pPr>
            <a:endParaRPr sz="1400" dirty="0">
              <a:solidFill>
                <a:srgbClr val="000000"/>
              </a:solidFill>
            </a:endParaRPr>
          </a:p>
          <a:p>
            <a:pPr lvl="0" rtl="0">
              <a:spcBef>
                <a:spcPts val="0"/>
              </a:spcBef>
              <a:buNone/>
            </a:pPr>
            <a:r>
              <a:rPr lang="en" sz="1400" dirty="0">
                <a:solidFill>
                  <a:srgbClr val="000000"/>
                </a:solidFill>
              </a:rPr>
              <a:t>Each and Map/collect are similar. The main difference is that map/collect transforms and returns a new array while each does not. Map/Collect supports calculations but doesn’t not return evaluate conditionals</a:t>
            </a:r>
          </a:p>
        </p:txBody>
      </p:sp>
      <p:sp>
        <p:nvSpPr>
          <p:cNvPr id="96" name="Shape 96"/>
          <p:cNvSpPr txBox="1"/>
          <p:nvPr/>
        </p:nvSpPr>
        <p:spPr>
          <a:xfrm>
            <a:off x="4573375" y="2083875"/>
            <a:ext cx="3804900" cy="1264200"/>
          </a:xfrm>
          <a:prstGeom prst="rect">
            <a:avLst/>
          </a:prstGeom>
          <a:noFill/>
          <a:ln>
            <a:noFill/>
          </a:ln>
        </p:spPr>
        <p:txBody>
          <a:bodyPr lIns="91425" tIns="91425" rIns="91425" bIns="91425" anchor="t" anchorCtr="0">
            <a:noAutofit/>
          </a:bodyPr>
          <a:lstStyle/>
          <a:p>
            <a:pPr lvl="0" rtl="0">
              <a:spcBef>
                <a:spcPts val="0"/>
              </a:spcBef>
              <a:buNone/>
            </a:pPr>
            <a:r>
              <a:rPr lang="en" b="1"/>
              <a:t>hash = { “first_name” =&gt; “Bobby”,</a:t>
            </a:r>
          </a:p>
          <a:p>
            <a:pPr lvl="0" rtl="0">
              <a:spcBef>
                <a:spcPts val="0"/>
              </a:spcBef>
              <a:buNone/>
            </a:pPr>
            <a:r>
              <a:rPr lang="en" b="1"/>
              <a:t>            “last_name” =&gt; “Lee” } </a:t>
            </a:r>
          </a:p>
          <a:p>
            <a:pPr lvl="0" rtl="0">
              <a:spcBef>
                <a:spcPts val="0"/>
              </a:spcBef>
              <a:buNone/>
            </a:pPr>
            <a:endParaRPr b="1"/>
          </a:p>
          <a:p>
            <a:pPr lvl="0" rtl="0">
              <a:spcBef>
                <a:spcPts val="0"/>
              </a:spcBef>
              <a:buNone/>
            </a:pPr>
            <a:r>
              <a:rPr lang="en"/>
              <a:t>hash.</a:t>
            </a:r>
            <a:r>
              <a:rPr lang="en">
                <a:solidFill>
                  <a:srgbClr val="FF0000"/>
                </a:solidFill>
              </a:rPr>
              <a:t>each</a:t>
            </a:r>
            <a:r>
              <a:rPr lang="en"/>
              <a:t> do |k,v|</a:t>
            </a:r>
          </a:p>
          <a:p>
            <a:pPr lvl="0" rtl="0">
              <a:spcBef>
                <a:spcPts val="0"/>
              </a:spcBef>
              <a:buNone/>
            </a:pPr>
            <a:r>
              <a:rPr lang="en"/>
              <a:t>   puts “my #{k} is #{v}”</a:t>
            </a:r>
          </a:p>
          <a:p>
            <a:pPr lvl="0">
              <a:spcBef>
                <a:spcPts val="0"/>
              </a:spcBef>
              <a:buNone/>
            </a:pPr>
            <a:r>
              <a:rPr lang="en">
                <a:solidFill>
                  <a:srgbClr val="FF0000"/>
                </a:solidFill>
              </a:rPr>
              <a:t>end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lgn="ctr">
              <a:spcBef>
                <a:spcPts val="0"/>
              </a:spcBef>
              <a:buNone/>
            </a:pPr>
            <a:r>
              <a:rPr lang="en"/>
              <a:t>Iterators - Times/Select</a:t>
            </a:r>
          </a:p>
        </p:txBody>
      </p:sp>
      <p:sp>
        <p:nvSpPr>
          <p:cNvPr id="102" name="Shape 10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1400"/>
              <a:t>If you want to do something repeatedly a certain amount of times you can use the times method</a:t>
            </a:r>
          </a:p>
          <a:p>
            <a:pPr lvl="0" rtl="0">
              <a:spcBef>
                <a:spcPts val="0"/>
              </a:spcBef>
              <a:buNone/>
            </a:pPr>
            <a:r>
              <a:rPr lang="en" sz="1400" b="1"/>
              <a:t>10.times { puts “Hello” }</a:t>
            </a:r>
          </a:p>
          <a:p>
            <a:pPr lvl="0" rtl="0">
              <a:spcBef>
                <a:spcPts val="0"/>
              </a:spcBef>
              <a:buNone/>
            </a:pPr>
            <a:endParaRPr sz="1400"/>
          </a:p>
          <a:p>
            <a:pPr lvl="0" rtl="0">
              <a:spcBef>
                <a:spcPts val="0"/>
              </a:spcBef>
              <a:buNone/>
            </a:pPr>
            <a:r>
              <a:rPr lang="en" sz="1400"/>
              <a:t>If you have some sort of conditionals that you want to iterate through a collection you can use the select method. It will return a new array. </a:t>
            </a:r>
          </a:p>
          <a:p>
            <a:pPr lvl="0" rtl="0">
              <a:spcBef>
                <a:spcPts val="0"/>
              </a:spcBef>
              <a:buNone/>
            </a:pPr>
            <a:endParaRPr sz="1400"/>
          </a:p>
          <a:p>
            <a:pPr lvl="0" algn="ctr" rtl="0">
              <a:spcBef>
                <a:spcPts val="0"/>
              </a:spcBef>
              <a:buNone/>
            </a:pPr>
            <a:r>
              <a:rPr lang="en" sz="1400" b="1"/>
              <a:t>numbers = [1,2,3,4,5,6,7,8,9,10]</a:t>
            </a:r>
          </a:p>
          <a:p>
            <a:pPr lvl="0" rtl="0">
              <a:spcBef>
                <a:spcPts val="0"/>
              </a:spcBef>
              <a:buNone/>
            </a:pPr>
            <a:endParaRPr sz="1400"/>
          </a:p>
          <a:p>
            <a:pPr lvl="0" rtl="0">
              <a:spcBef>
                <a:spcPts val="0"/>
              </a:spcBef>
              <a:buNone/>
            </a:pPr>
            <a:r>
              <a:rPr lang="en" sz="1400"/>
              <a:t>numbers.select </a:t>
            </a:r>
            <a:r>
              <a:rPr lang="en" sz="1400">
                <a:solidFill>
                  <a:srgbClr val="FF0000"/>
                </a:solidFill>
              </a:rPr>
              <a:t>do</a:t>
            </a:r>
            <a:r>
              <a:rPr lang="en" sz="1400"/>
              <a:t> |number|</a:t>
            </a:r>
          </a:p>
          <a:p>
            <a:pPr lvl="0" rtl="0">
              <a:spcBef>
                <a:spcPts val="0"/>
              </a:spcBef>
              <a:buNone/>
            </a:pPr>
            <a:r>
              <a:rPr lang="en" sz="1400"/>
              <a:t>    number.even?</a:t>
            </a:r>
          </a:p>
          <a:p>
            <a:pPr lvl="0" rtl="0">
              <a:spcBef>
                <a:spcPts val="0"/>
              </a:spcBef>
              <a:buNone/>
            </a:pPr>
            <a:r>
              <a:rPr lang="en" sz="1400">
                <a:solidFill>
                  <a:srgbClr val="FF0000"/>
                </a:solidFill>
              </a:rPr>
              <a:t>end</a:t>
            </a:r>
          </a:p>
          <a:p>
            <a:pPr lvl="0">
              <a:spcBef>
                <a:spcPts val="0"/>
              </a:spcBef>
              <a:buNone/>
            </a:pP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lgn="ctr">
              <a:spcBef>
                <a:spcPts val="0"/>
              </a:spcBef>
              <a:buNone/>
            </a:pPr>
            <a:r>
              <a:rPr lang="en"/>
              <a:t>Enumerables</a:t>
            </a:r>
          </a:p>
        </p:txBody>
      </p:sp>
      <p:sp>
        <p:nvSpPr>
          <p:cNvPr id="108" name="Shape 10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1400" dirty="0">
                <a:solidFill>
                  <a:srgbClr val="000000"/>
                </a:solidFill>
              </a:rPr>
              <a:t>The Enumerable module provides a set of methods to traverse, search, sort, and manipulate collections. Aside from the methods available for Array and Hashes in the </a:t>
            </a:r>
            <a:r>
              <a:rPr lang="en" sz="1400" dirty="0" err="1">
                <a:solidFill>
                  <a:srgbClr val="000000"/>
                </a:solidFill>
              </a:rPr>
              <a:t>RubyDocs</a:t>
            </a:r>
            <a:r>
              <a:rPr lang="en" sz="1400" dirty="0">
                <a:solidFill>
                  <a:srgbClr val="000000"/>
                </a:solidFill>
              </a:rPr>
              <a:t> there is also the </a:t>
            </a:r>
            <a:r>
              <a:rPr lang="en" sz="1400" dirty="0" err="1">
                <a:solidFill>
                  <a:srgbClr val="000000"/>
                </a:solidFill>
              </a:rPr>
              <a:t>Enumerables</a:t>
            </a:r>
            <a:r>
              <a:rPr lang="en" sz="1400" dirty="0">
                <a:solidFill>
                  <a:srgbClr val="000000"/>
                </a:solidFill>
              </a:rPr>
              <a:t> module that you can use on collections. </a:t>
            </a:r>
            <a:r>
              <a:rPr lang="en" sz="1400" u="sng" dirty="0">
                <a:solidFill>
                  <a:schemeClr val="hlink"/>
                </a:solidFill>
                <a:hlinkClick r:id="rId3"/>
              </a:rPr>
              <a:t>http://ruby-doc.org/core-2.2.1/Enumerable.html</a:t>
            </a:r>
          </a:p>
          <a:p>
            <a:pPr lvl="0" rtl="0">
              <a:spcBef>
                <a:spcPts val="0"/>
              </a:spcBef>
              <a:buNone/>
            </a:pPr>
            <a:endParaRPr sz="1400" dirty="0">
              <a:solidFill>
                <a:srgbClr val="000000"/>
              </a:solidFill>
            </a:endParaRPr>
          </a:p>
          <a:p>
            <a:pPr lvl="0" algn="ctr" rtl="0">
              <a:spcBef>
                <a:spcPts val="0"/>
              </a:spcBef>
              <a:buNone/>
            </a:pPr>
            <a:r>
              <a:rPr lang="en" sz="1400" b="1" dirty="0">
                <a:solidFill>
                  <a:srgbClr val="000000"/>
                </a:solidFill>
              </a:rPr>
              <a:t>numbers = [0, 5, 2, 9, 7, 6, 8, 3, 1, 4]</a:t>
            </a:r>
          </a:p>
          <a:p>
            <a:pPr lvl="0" rtl="0">
              <a:spcBef>
                <a:spcPts val="0"/>
              </a:spcBef>
              <a:buNone/>
            </a:pPr>
            <a:endParaRPr sz="1400" dirty="0">
              <a:solidFill>
                <a:srgbClr val="000000"/>
              </a:solidFill>
            </a:endParaRPr>
          </a:p>
          <a:p>
            <a:pPr marL="457200" lvl="0" indent="-317500" rtl="0">
              <a:spcBef>
                <a:spcPts val="0"/>
              </a:spcBef>
              <a:buClr>
                <a:srgbClr val="000000"/>
              </a:buClr>
              <a:buSzPct val="100000"/>
              <a:buAutoNum type="arabicPeriod"/>
            </a:pPr>
            <a:r>
              <a:rPr lang="en" sz="1400" dirty="0" err="1">
                <a:solidFill>
                  <a:srgbClr val="000000"/>
                </a:solidFill>
              </a:rPr>
              <a:t>numbers.sort</a:t>
            </a:r>
            <a:endParaRPr lang="en" sz="1400" dirty="0">
              <a:solidFill>
                <a:srgbClr val="000000"/>
              </a:solidFill>
            </a:endParaRPr>
          </a:p>
          <a:p>
            <a:pPr marL="457200" lvl="0" indent="-317500" rtl="0">
              <a:spcBef>
                <a:spcPts val="0"/>
              </a:spcBef>
              <a:buClr>
                <a:srgbClr val="000000"/>
              </a:buClr>
              <a:buSzPct val="100000"/>
              <a:buAutoNum type="arabicPeriod"/>
            </a:pPr>
            <a:r>
              <a:rPr lang="en" sz="1400" dirty="0" err="1">
                <a:solidFill>
                  <a:srgbClr val="000000"/>
                </a:solidFill>
              </a:rPr>
              <a:t>numbers.inject</a:t>
            </a:r>
            <a:r>
              <a:rPr lang="en" sz="1400" dirty="0" smtClean="0">
                <a:solidFill>
                  <a:srgbClr val="000000"/>
                </a:solidFill>
              </a:rPr>
              <a:t>(:+)</a:t>
            </a:r>
            <a:r>
              <a:rPr lang="en-US" sz="1400" dirty="0" smtClean="0">
                <a:solidFill>
                  <a:srgbClr val="000000"/>
                </a:solidFill>
              </a:rPr>
              <a:t>  </a:t>
            </a:r>
            <a:r>
              <a:rPr lang="en-US" sz="1400" b="1" dirty="0" smtClean="0">
                <a:solidFill>
                  <a:srgbClr val="000000"/>
                </a:solidFill>
              </a:rPr>
              <a:t>(suggested to ignore)</a:t>
            </a:r>
            <a:endParaRPr lang="en" sz="1400" b="1" dirty="0">
              <a:solidFill>
                <a:srgbClr val="000000"/>
              </a:solidFill>
            </a:endParaRPr>
          </a:p>
          <a:p>
            <a:pPr marL="457200" lvl="0" indent="-317500" rtl="0">
              <a:spcBef>
                <a:spcPts val="0"/>
              </a:spcBef>
              <a:buClr>
                <a:srgbClr val="000000"/>
              </a:buClr>
              <a:buSzPct val="100000"/>
              <a:buAutoNum type="arabicPeriod"/>
            </a:pPr>
            <a:r>
              <a:rPr lang="en" sz="1400" dirty="0" err="1">
                <a:solidFill>
                  <a:srgbClr val="000000"/>
                </a:solidFill>
              </a:rPr>
              <a:t>numbers.find</a:t>
            </a:r>
            <a:r>
              <a:rPr lang="en" sz="1400" dirty="0">
                <a:solidFill>
                  <a:srgbClr val="000000"/>
                </a:solidFill>
              </a:rPr>
              <a:t> { |number| number == 1 </a:t>
            </a:r>
            <a:r>
              <a:rPr lang="en" sz="1400" dirty="0" smtClean="0">
                <a:solidFill>
                  <a:srgbClr val="000000"/>
                </a:solidFill>
              </a:rPr>
              <a:t>}</a:t>
            </a:r>
            <a:r>
              <a:rPr lang="en-US" sz="1400" dirty="0" smtClean="0">
                <a:solidFill>
                  <a:srgbClr val="000000"/>
                </a:solidFill>
              </a:rPr>
              <a:t> – </a:t>
            </a:r>
            <a:r>
              <a:rPr lang="en-US" sz="1200" dirty="0" smtClean="0">
                <a:solidFill>
                  <a:srgbClr val="000000"/>
                </a:solidFill>
              </a:rPr>
              <a:t>finds first number in array that matches your given criteria</a:t>
            </a:r>
            <a:endParaRPr lang="en" sz="1200" dirty="0">
              <a:solidFill>
                <a:srgbClr val="000000"/>
              </a:solidFill>
            </a:endParaRPr>
          </a:p>
          <a:p>
            <a:pPr marL="457200" lvl="0" indent="-317500" rtl="0">
              <a:spcBef>
                <a:spcPts val="0"/>
              </a:spcBef>
              <a:buClr>
                <a:srgbClr val="000000"/>
              </a:buClr>
              <a:buSzPct val="100000"/>
              <a:buAutoNum type="arabicPeriod"/>
            </a:pPr>
            <a:r>
              <a:rPr lang="en" sz="1400" dirty="0" err="1">
                <a:solidFill>
                  <a:srgbClr val="000000"/>
                </a:solidFill>
              </a:rPr>
              <a:t>numbers.count</a:t>
            </a:r>
            <a:endParaRPr lang="en" sz="1400" dirty="0">
              <a:solidFill>
                <a:srgbClr val="000000"/>
              </a:solidFill>
            </a:endParaRPr>
          </a:p>
          <a:p>
            <a:pPr marL="457200" lvl="0" indent="-317500" rtl="0">
              <a:spcBef>
                <a:spcPts val="0"/>
              </a:spcBef>
              <a:buClr>
                <a:srgbClr val="000000"/>
              </a:buClr>
              <a:buSzPct val="100000"/>
              <a:buAutoNum type="arabicPeriod"/>
            </a:pPr>
            <a:r>
              <a:rPr lang="en" sz="1400" dirty="0" err="1">
                <a:solidFill>
                  <a:srgbClr val="000000"/>
                </a:solidFill>
              </a:rPr>
              <a:t>numbers.max</a:t>
            </a:r>
            <a:endParaRPr lang="en" sz="1400" dirty="0">
              <a:solidFill>
                <a:srgbClr val="000000"/>
              </a:solidFill>
            </a:endParaRPr>
          </a:p>
          <a:p>
            <a:pPr lvl="0" algn="ctr">
              <a:spcBef>
                <a:spcPts val="0"/>
              </a:spcBef>
              <a:buNone/>
            </a:pPr>
            <a:endParaRPr sz="1400" dirty="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lgn="ctr">
              <a:spcBef>
                <a:spcPts val="0"/>
              </a:spcBef>
              <a:buNone/>
            </a:pPr>
            <a:r>
              <a:rPr lang="en"/>
              <a:t>Range</a:t>
            </a:r>
          </a:p>
        </p:txBody>
      </p:sp>
      <p:sp>
        <p:nvSpPr>
          <p:cNvPr id="114" name="Shape 11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1400"/>
              <a:t>Ranges in Ruby represents an interval - a set of values with a beginning and an end. You can create a range by doing: </a:t>
            </a:r>
          </a:p>
          <a:p>
            <a:pPr marL="457200" lvl="0" indent="-317500" rtl="0">
              <a:spcBef>
                <a:spcPts val="0"/>
              </a:spcBef>
              <a:buSzPct val="100000"/>
              <a:buAutoNum type="arabicPeriod"/>
            </a:pPr>
            <a:r>
              <a:rPr lang="en" sz="1400"/>
              <a:t>1..5 includes 5</a:t>
            </a:r>
          </a:p>
          <a:p>
            <a:pPr marL="457200" lvl="0" indent="-317500" rtl="0">
              <a:spcBef>
                <a:spcPts val="0"/>
              </a:spcBef>
              <a:buSzPct val="100000"/>
              <a:buAutoNum type="arabicPeriod"/>
            </a:pPr>
            <a:r>
              <a:rPr lang="en" sz="1400"/>
              <a:t>1...5 which excludes 5</a:t>
            </a:r>
          </a:p>
          <a:p>
            <a:pPr marL="457200" lvl="0" indent="-317500" rtl="0">
              <a:spcBef>
                <a:spcPts val="0"/>
              </a:spcBef>
              <a:buSzPct val="100000"/>
              <a:buAutoNum type="arabicPeriod"/>
            </a:pPr>
            <a:r>
              <a:rPr lang="en" sz="1400"/>
              <a:t>Range.new(1, 5)</a:t>
            </a:r>
          </a:p>
          <a:p>
            <a:pPr lvl="0" rtl="0">
              <a:spcBef>
                <a:spcPts val="0"/>
              </a:spcBef>
              <a:buNone/>
            </a:pPr>
            <a:endParaRPr sz="1400"/>
          </a:p>
          <a:p>
            <a:pPr lvl="0" rtl="0">
              <a:spcBef>
                <a:spcPts val="0"/>
              </a:spcBef>
              <a:buNone/>
            </a:pPr>
            <a:r>
              <a:rPr lang="en" sz="1400"/>
              <a:t>You can also iterate through a range.</a:t>
            </a:r>
          </a:p>
          <a:p>
            <a:pPr lvl="0" rtl="0">
              <a:spcBef>
                <a:spcPts val="0"/>
              </a:spcBef>
              <a:buNone/>
            </a:pPr>
            <a:endParaRPr sz="1400"/>
          </a:p>
          <a:p>
            <a:pPr lvl="0" rtl="0">
              <a:spcBef>
                <a:spcPts val="0"/>
              </a:spcBef>
              <a:buNone/>
            </a:pPr>
            <a:r>
              <a:rPr lang="en" sz="1400"/>
              <a:t>(1..10).each </a:t>
            </a:r>
            <a:r>
              <a:rPr lang="en" sz="1400">
                <a:solidFill>
                  <a:srgbClr val="FF0000"/>
                </a:solidFill>
              </a:rPr>
              <a:t>do</a:t>
            </a:r>
            <a:r>
              <a:rPr lang="en" sz="1400"/>
              <a:t> |number|</a:t>
            </a:r>
          </a:p>
          <a:p>
            <a:pPr lvl="0" rtl="0">
              <a:spcBef>
                <a:spcPts val="0"/>
              </a:spcBef>
              <a:buNone/>
            </a:pPr>
            <a:r>
              <a:rPr lang="en" sz="1400"/>
              <a:t>    puts number</a:t>
            </a:r>
          </a:p>
          <a:p>
            <a:pPr lvl="0">
              <a:spcBef>
                <a:spcPts val="0"/>
              </a:spcBef>
              <a:buNone/>
            </a:pPr>
            <a:r>
              <a:rPr lang="en" sz="1400">
                <a:solidFill>
                  <a:srgbClr val="FF0000"/>
                </a:solidFill>
              </a:rPr>
              <a:t>end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lgn="ctr">
              <a:spcBef>
                <a:spcPts val="0"/>
              </a:spcBef>
              <a:buNone/>
            </a:pPr>
            <a:r>
              <a:rPr lang="en"/>
              <a:t>Leap Year Challenge</a:t>
            </a:r>
          </a:p>
        </p:txBody>
      </p:sp>
      <p:sp>
        <p:nvSpPr>
          <p:cNvPr id="120" name="Shape 12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spcBef>
                <a:spcPts val="0"/>
              </a:spcBef>
              <a:buNone/>
            </a:pPr>
            <a:r>
              <a:rPr lang="en" sz="1100">
                <a:highlight>
                  <a:srgbClr val="FFFFFF"/>
                </a:highlight>
                <a:latin typeface="Times New Roman"/>
                <a:ea typeface="Times New Roman"/>
                <a:cs typeface="Times New Roman"/>
                <a:sym typeface="Times New Roman"/>
              </a:rPr>
              <a:t> </a:t>
            </a:r>
            <a:r>
              <a:rPr lang="en" sz="1400">
                <a:highlight>
                  <a:srgbClr val="FFFFFF"/>
                </a:highlight>
              </a:rPr>
              <a:t>Write a program which will ask for a starting year and an ending year, and then puts all of the leap years between them (and including them, if they are also leap years). Leap years are years divisible by four (like 1984 and 2004). However, years divisible by 100 are </a:t>
            </a:r>
            <a:r>
              <a:rPr lang="en" sz="1400" i="1">
                <a:highlight>
                  <a:srgbClr val="FFFFFF"/>
                </a:highlight>
              </a:rPr>
              <a:t>not</a:t>
            </a:r>
            <a:r>
              <a:rPr lang="en" sz="1400">
                <a:highlight>
                  <a:srgbClr val="FFFFFF"/>
                </a:highlight>
              </a:rPr>
              <a:t> leap years (such as 1800 and 1900) </a:t>
            </a:r>
            <a:r>
              <a:rPr lang="en" sz="1400" b="1" i="1">
                <a:highlight>
                  <a:srgbClr val="FFFFFF"/>
                </a:highlight>
              </a:rPr>
              <a:t>unless</a:t>
            </a:r>
            <a:r>
              <a:rPr lang="en" sz="1400">
                <a:highlight>
                  <a:srgbClr val="FFFFFF"/>
                </a:highlight>
              </a:rPr>
              <a:t> they are divisible by 400 (like 1600 and 2000, which were in fact leap years).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lgn="ctr">
              <a:spcBef>
                <a:spcPts val="0"/>
              </a:spcBef>
              <a:buNone/>
            </a:pPr>
            <a:r>
              <a:rPr lang="en"/>
              <a:t>Lab</a:t>
            </a:r>
          </a:p>
        </p:txBody>
      </p:sp>
      <p:sp>
        <p:nvSpPr>
          <p:cNvPr id="126" name="Shape 126"/>
          <p:cNvSpPr txBox="1">
            <a:spLocks noGrp="1"/>
          </p:cNvSpPr>
          <p:nvPr>
            <p:ph type="body" idx="1"/>
          </p:nvPr>
        </p:nvSpPr>
        <p:spPr>
          <a:xfrm>
            <a:off x="457200" y="1063375"/>
            <a:ext cx="8229600" cy="3725699"/>
          </a:xfrm>
          <a:prstGeom prst="rect">
            <a:avLst/>
          </a:prstGeom>
        </p:spPr>
        <p:txBody>
          <a:bodyPr lIns="91425" tIns="91425" rIns="91425" bIns="91425" anchor="t" anchorCtr="0">
            <a:noAutofit/>
          </a:bodyPr>
          <a:lstStyle/>
          <a:p>
            <a:pPr lvl="0" rtl="0">
              <a:spcBef>
                <a:spcPts val="0"/>
              </a:spcBef>
              <a:buNone/>
            </a:pPr>
            <a:r>
              <a:rPr lang="en" sz="1400"/>
              <a:t>Build an application that can encrypt and decrypt a string. For example:</a:t>
            </a:r>
          </a:p>
          <a:p>
            <a:pPr lvl="0" rtl="0">
              <a:spcBef>
                <a:spcPts val="0"/>
              </a:spcBef>
              <a:buNone/>
            </a:pPr>
            <a:endParaRPr sz="1400"/>
          </a:p>
          <a:p>
            <a:pPr lvl="0" rtl="0">
              <a:spcBef>
                <a:spcPts val="0"/>
              </a:spcBef>
              <a:buNone/>
            </a:pPr>
            <a:r>
              <a:rPr lang="en" sz="1400"/>
              <a:t>encrypt(“This is a secret”)</a:t>
            </a:r>
          </a:p>
          <a:p>
            <a:pPr lvl="0" rtl="0">
              <a:spcBef>
                <a:spcPts val="0"/>
              </a:spcBef>
              <a:buNone/>
            </a:pPr>
            <a:r>
              <a:rPr lang="en" sz="1400"/>
              <a:t>should return something like “jhsdakha%j3jb”</a:t>
            </a:r>
          </a:p>
          <a:p>
            <a:pPr lvl="0" rtl="0">
              <a:spcBef>
                <a:spcPts val="0"/>
              </a:spcBef>
              <a:buNone/>
            </a:pPr>
            <a:endParaRPr sz="1400"/>
          </a:p>
          <a:p>
            <a:pPr lvl="0" rtl="0">
              <a:spcBef>
                <a:spcPts val="0"/>
              </a:spcBef>
              <a:buNone/>
            </a:pPr>
            <a:r>
              <a:rPr lang="en" sz="1400"/>
              <a:t>You should also be able to decrypt the encrypted message.</a:t>
            </a:r>
          </a:p>
          <a:p>
            <a:pPr lvl="0" rtl="0">
              <a:spcBef>
                <a:spcPts val="0"/>
              </a:spcBef>
              <a:buNone/>
            </a:pPr>
            <a:endParaRPr sz="1400"/>
          </a:p>
          <a:p>
            <a:pPr lvl="0" rtl="0">
              <a:spcBef>
                <a:spcPts val="0"/>
              </a:spcBef>
              <a:buNone/>
            </a:pPr>
            <a:r>
              <a:rPr lang="en" sz="1400"/>
              <a:t>decrypt(“jhsdakha%j3jb”)</a:t>
            </a:r>
          </a:p>
          <a:p>
            <a:pPr lvl="0" rtl="0">
              <a:spcBef>
                <a:spcPts val="0"/>
              </a:spcBef>
              <a:buNone/>
            </a:pPr>
            <a:r>
              <a:rPr lang="en" sz="1400"/>
              <a:t>it should return “This is a secret”</a:t>
            </a:r>
          </a:p>
          <a:p>
            <a:pPr lvl="0" rtl="0">
              <a:spcBef>
                <a:spcPts val="0"/>
              </a:spcBef>
              <a:buNone/>
            </a:pPr>
            <a:endParaRPr sz="1400"/>
          </a:p>
          <a:p>
            <a:pPr lvl="0" rtl="0">
              <a:spcBef>
                <a:spcPts val="0"/>
              </a:spcBef>
              <a:buNone/>
            </a:pPr>
            <a:r>
              <a:rPr lang="en" sz="1400"/>
              <a:t>Bonus: Implement a Caesar Cipher encryption which is a simple encryption method by shifting the letters down a certain number. You’ll need the encrypted string and the correct number shifted.</a:t>
            </a:r>
          </a:p>
          <a:p>
            <a:pPr lvl="0" rtl="0">
              <a:spcBef>
                <a:spcPts val="0"/>
              </a:spcBef>
              <a:buNone/>
            </a:pPr>
            <a:r>
              <a:rPr lang="en" sz="1400"/>
              <a:t>encrypt(“this is a secret”, 5)</a:t>
            </a:r>
          </a:p>
          <a:p>
            <a:pPr lvl="0">
              <a:spcBef>
                <a:spcPts val="0"/>
              </a:spcBef>
              <a:buNone/>
            </a:pPr>
            <a:r>
              <a:rPr lang="en" sz="1400" u="sng">
                <a:solidFill>
                  <a:schemeClr val="hlink"/>
                </a:solidFill>
                <a:hlinkClick r:id="rId3"/>
              </a:rPr>
              <a:t>http://en.wikipedia.org/wiki/Caesar_cipher</a:t>
            </a:r>
          </a:p>
        </p:txBody>
      </p:sp>
      <p:sp>
        <p:nvSpPr>
          <p:cNvPr id="127" name="Shape 127"/>
          <p:cNvSpPr txBox="1"/>
          <p:nvPr/>
        </p:nvSpPr>
        <p:spPr>
          <a:xfrm>
            <a:off x="5143500" y="1602450"/>
            <a:ext cx="3361799" cy="741899"/>
          </a:xfrm>
          <a:prstGeom prst="rect">
            <a:avLst/>
          </a:prstGeom>
          <a:noFill/>
          <a:ln>
            <a:noFill/>
          </a:ln>
        </p:spPr>
        <p:txBody>
          <a:bodyPr lIns="91425" tIns="91425" rIns="91425" bIns="91425" anchor="t" anchorCtr="0">
            <a:noAutofit/>
          </a:bodyPr>
          <a:lstStyle/>
          <a:p>
            <a:pPr lvl="0">
              <a:spcBef>
                <a:spcPts val="0"/>
              </a:spcBef>
              <a:buNone/>
            </a:pPr>
            <a:r>
              <a:rPr lang="en" b="1"/>
              <a:t>Be prepared to present this in front of the class next week!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lgn="ctr">
              <a:spcBef>
                <a:spcPts val="0"/>
              </a:spcBef>
              <a:buNone/>
            </a:pPr>
            <a:r>
              <a:rPr lang="en"/>
              <a:t>Additional Resources</a:t>
            </a:r>
          </a:p>
        </p:txBody>
      </p:sp>
      <p:sp>
        <p:nvSpPr>
          <p:cNvPr id="133" name="Shape 13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1400"/>
              <a:t>For a more in-depth explanation of the material that you learned today: </a:t>
            </a:r>
          </a:p>
          <a:p>
            <a:pPr lvl="0" rtl="0">
              <a:spcBef>
                <a:spcPts val="0"/>
              </a:spcBef>
              <a:buNone/>
            </a:pPr>
            <a:endParaRPr sz="1400"/>
          </a:p>
          <a:p>
            <a:pPr lvl="0" rtl="0">
              <a:spcBef>
                <a:spcPts val="0"/>
              </a:spcBef>
              <a:buNone/>
            </a:pPr>
            <a:r>
              <a:rPr lang="en" sz="1400" u="sng">
                <a:solidFill>
                  <a:schemeClr val="hlink"/>
                </a:solidFill>
                <a:hlinkClick r:id="rId3"/>
              </a:rPr>
              <a:t>https://rubymonk.com/learning/books/1-ruby-primer/chapters/1-arrays/lessons/2-arrays-introduction</a:t>
            </a:r>
          </a:p>
          <a:p>
            <a:pPr lvl="0" rtl="0">
              <a:spcBef>
                <a:spcPts val="0"/>
              </a:spcBef>
              <a:buNone/>
            </a:pPr>
            <a:endParaRPr sz="1400"/>
          </a:p>
          <a:p>
            <a:pPr lvl="0">
              <a:spcBef>
                <a:spcPts val="0"/>
              </a:spcBef>
              <a:buNone/>
            </a:pPr>
            <a:r>
              <a:rPr lang="en" sz="1400"/>
              <a:t>Finish and stop at </a:t>
            </a:r>
            <a:r>
              <a:rPr lang="en" sz="1400" b="1"/>
              <a:t>4.1 Hashes, in and out.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lgn="ctr">
              <a:spcBef>
                <a:spcPts val="0"/>
              </a:spcBef>
              <a:buNone/>
            </a:pPr>
            <a:r>
              <a:rPr lang="en"/>
              <a:t>Review</a:t>
            </a:r>
          </a:p>
        </p:txBody>
      </p:sp>
      <p:sp>
        <p:nvSpPr>
          <p:cNvPr id="47" name="Shape 4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1400"/>
              <a:t>What does each one return?</a:t>
            </a:r>
          </a:p>
          <a:p>
            <a:pPr lvl="0" rtl="0">
              <a:spcBef>
                <a:spcPts val="0"/>
              </a:spcBef>
              <a:buNone/>
            </a:pPr>
            <a:r>
              <a:rPr lang="en" sz="1400"/>
              <a:t>true || true </a:t>
            </a:r>
          </a:p>
          <a:p>
            <a:pPr lvl="0" rtl="0">
              <a:spcBef>
                <a:spcPts val="0"/>
              </a:spcBef>
              <a:buNone/>
            </a:pPr>
            <a:r>
              <a:rPr lang="en" sz="1400"/>
              <a:t>true || false</a:t>
            </a:r>
          </a:p>
          <a:p>
            <a:pPr lvl="0" rtl="0">
              <a:spcBef>
                <a:spcPts val="0"/>
              </a:spcBef>
              <a:buNone/>
            </a:pPr>
            <a:r>
              <a:rPr lang="en" sz="1400"/>
              <a:t>false || true</a:t>
            </a:r>
          </a:p>
          <a:p>
            <a:pPr lvl="0" rtl="0">
              <a:spcBef>
                <a:spcPts val="0"/>
              </a:spcBef>
              <a:buNone/>
            </a:pPr>
            <a:r>
              <a:rPr lang="en" sz="1400"/>
              <a:t>true &amp;&amp; false</a:t>
            </a:r>
          </a:p>
          <a:p>
            <a:pPr lvl="0" rtl="0">
              <a:spcBef>
                <a:spcPts val="0"/>
              </a:spcBef>
              <a:buNone/>
            </a:pPr>
            <a:r>
              <a:rPr lang="en" sz="1400"/>
              <a:t>true &amp;&amp; true</a:t>
            </a:r>
          </a:p>
          <a:p>
            <a:pPr lvl="0" rtl="0">
              <a:spcBef>
                <a:spcPts val="0"/>
              </a:spcBef>
              <a:buNone/>
            </a:pPr>
            <a:endParaRPr sz="1400"/>
          </a:p>
          <a:p>
            <a:pPr lvl="0" rtl="0">
              <a:spcBef>
                <a:spcPts val="0"/>
              </a:spcBef>
              <a:buNone/>
            </a:pPr>
            <a:r>
              <a:rPr lang="en" sz="1400"/>
              <a:t>what are the steps to committing a file to git?</a:t>
            </a:r>
          </a:p>
          <a:p>
            <a:pPr lvl="0" rtl="0">
              <a:spcBef>
                <a:spcPts val="0"/>
              </a:spcBef>
              <a:buNone/>
            </a:pPr>
            <a:endParaRPr sz="1400"/>
          </a:p>
          <a:p>
            <a:pPr lvl="0" rtl="0">
              <a:spcBef>
                <a:spcPts val="0"/>
              </a:spcBef>
              <a:buNone/>
            </a:pPr>
            <a:endParaRPr sz="1400"/>
          </a:p>
          <a:p>
            <a:pPr lvl="0">
              <a:spcBef>
                <a:spcPts val="0"/>
              </a:spcBef>
              <a:buNone/>
            </a:pPr>
            <a:r>
              <a:rPr lang="en" sz="1400"/>
              <a:t>What is the difference between git and github?</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lgn="ctr">
              <a:spcBef>
                <a:spcPts val="0"/>
              </a:spcBef>
              <a:buNone/>
            </a:pPr>
            <a:endParaRPr/>
          </a:p>
        </p:txBody>
      </p:sp>
      <p:sp>
        <p:nvSpPr>
          <p:cNvPr id="53" name="Shape 5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lgn="ctr" rtl="0">
              <a:spcBef>
                <a:spcPts val="0"/>
              </a:spcBef>
              <a:buNone/>
            </a:pPr>
            <a:r>
              <a:rPr lang="en"/>
              <a:t>Show and Tell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lgn="ctr">
              <a:spcBef>
                <a:spcPts val="0"/>
              </a:spcBef>
              <a:buNone/>
            </a:pPr>
            <a:r>
              <a:rPr lang="en"/>
              <a:t>Why is this Important?</a:t>
            </a:r>
          </a:p>
        </p:txBody>
      </p:sp>
      <p:sp>
        <p:nvSpPr>
          <p:cNvPr id="59" name="Shape 5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spcBef>
                <a:spcPts val="0"/>
              </a:spcBef>
              <a:buNone/>
            </a:pPr>
            <a:r>
              <a:rPr lang="en" sz="1400">
                <a:highlight>
                  <a:srgbClr val="FFFFFF"/>
                </a:highlight>
                <a:latin typeface="Open Sans"/>
                <a:ea typeface="Open Sans"/>
                <a:cs typeface="Open Sans"/>
                <a:sym typeface="Open Sans"/>
              </a:rPr>
              <a:t>Collections in Ruby are important because it allows you to group multiple objects into one. Today we will learn about two important collections, arrays and hashes. Ruby provides powerful methods that can easily operate on the elements in the collections.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lgn="ctr">
              <a:spcBef>
                <a:spcPts val="0"/>
              </a:spcBef>
              <a:buNone/>
            </a:pPr>
            <a:r>
              <a:rPr lang="en"/>
              <a:t>Arrays</a:t>
            </a:r>
          </a:p>
        </p:txBody>
      </p:sp>
      <p:sp>
        <p:nvSpPr>
          <p:cNvPr id="65" name="Shape 65"/>
          <p:cNvSpPr txBox="1">
            <a:spLocks noGrp="1"/>
          </p:cNvSpPr>
          <p:nvPr>
            <p:ph type="body" idx="1"/>
          </p:nvPr>
        </p:nvSpPr>
        <p:spPr>
          <a:xfrm>
            <a:off x="457200" y="1063375"/>
            <a:ext cx="8229600" cy="3725699"/>
          </a:xfrm>
          <a:prstGeom prst="rect">
            <a:avLst/>
          </a:prstGeom>
        </p:spPr>
        <p:txBody>
          <a:bodyPr lIns="91425" tIns="91425" rIns="91425" bIns="91425" anchor="t" anchorCtr="0">
            <a:noAutofit/>
          </a:bodyPr>
          <a:lstStyle/>
          <a:p>
            <a:pPr lvl="0" rtl="0">
              <a:spcBef>
                <a:spcPts val="0"/>
              </a:spcBef>
              <a:buNone/>
            </a:pPr>
            <a:r>
              <a:rPr lang="en" sz="1400" dirty="0"/>
              <a:t>In Ruby, an array is an ordered collection of objects. It is an instance of the Array class. The objects inside the array are often referred to as </a:t>
            </a:r>
            <a:r>
              <a:rPr lang="en" sz="1400" b="1" i="1" dirty="0"/>
              <a:t>elements</a:t>
            </a:r>
            <a:r>
              <a:rPr lang="en" sz="1400" dirty="0"/>
              <a:t>. Arrays do not have to consist of the same data type. They have integer index values. You can create an array in a couple of ways:</a:t>
            </a:r>
          </a:p>
          <a:p>
            <a:pPr marL="457200" lvl="0" indent="-317500" rtl="0">
              <a:spcBef>
                <a:spcPts val="0"/>
              </a:spcBef>
              <a:buSzPct val="100000"/>
              <a:buAutoNum type="arabicPeriod"/>
            </a:pPr>
            <a:r>
              <a:rPr lang="en" sz="1400" dirty="0"/>
              <a:t>array = [ 1, “mom”, 1.24, nil, true] - creates an array using literal constructors [] with elements.</a:t>
            </a:r>
          </a:p>
          <a:p>
            <a:pPr marL="457200" lvl="0" indent="-317500" rtl="0">
              <a:spcBef>
                <a:spcPts val="0"/>
              </a:spcBef>
              <a:buSzPct val="100000"/>
              <a:buAutoNum type="arabicPeriod"/>
            </a:pPr>
            <a:r>
              <a:rPr lang="en" sz="1400" dirty="0"/>
              <a:t>array = </a:t>
            </a:r>
            <a:r>
              <a:rPr lang="en" sz="1400" dirty="0" err="1"/>
              <a:t>Array.new</a:t>
            </a:r>
            <a:r>
              <a:rPr lang="en" sz="1400" dirty="0"/>
              <a:t> - creates a new empty array.</a:t>
            </a:r>
          </a:p>
          <a:p>
            <a:pPr marL="457200" lvl="0" indent="-317500" rtl="0">
              <a:spcBef>
                <a:spcPts val="0"/>
              </a:spcBef>
              <a:buSzPct val="100000"/>
              <a:buAutoNum type="arabicPeriod"/>
            </a:pPr>
            <a:r>
              <a:rPr lang="en" sz="1400" dirty="0"/>
              <a:t>array = </a:t>
            </a:r>
            <a:r>
              <a:rPr lang="en" sz="1400" dirty="0" err="1"/>
              <a:t>Array.new</a:t>
            </a:r>
            <a:r>
              <a:rPr lang="en" sz="1400" dirty="0"/>
              <a:t>(3) - creates an array that has three </a:t>
            </a:r>
            <a:r>
              <a:rPr lang="en" sz="1400" dirty="0" err="1"/>
              <a:t>nils</a:t>
            </a:r>
            <a:r>
              <a:rPr lang="en" sz="1400" dirty="0"/>
              <a:t> -&gt; [nil, nil, nil]</a:t>
            </a:r>
          </a:p>
          <a:p>
            <a:pPr marL="457200" lvl="0" indent="-317500" rtl="0">
              <a:spcBef>
                <a:spcPts val="0"/>
              </a:spcBef>
              <a:buSzPct val="100000"/>
              <a:buAutoNum type="arabicPeriod"/>
            </a:pPr>
            <a:r>
              <a:rPr lang="en" sz="1400" dirty="0"/>
              <a:t>array = </a:t>
            </a:r>
            <a:r>
              <a:rPr lang="en" sz="1400" dirty="0" err="1"/>
              <a:t>Array.new</a:t>
            </a:r>
            <a:r>
              <a:rPr lang="en" sz="1400" dirty="0"/>
              <a:t>(3, true) - creates an array that contains three trues -&gt; [true, true, true]</a:t>
            </a:r>
          </a:p>
          <a:p>
            <a:pPr lvl="0" rtl="0">
              <a:spcBef>
                <a:spcPts val="0"/>
              </a:spcBef>
              <a:buNone/>
            </a:pPr>
            <a:endParaRPr sz="1400" dirty="0"/>
          </a:p>
          <a:p>
            <a:pPr lvl="0" algn="ctr" rtl="0">
              <a:spcBef>
                <a:spcPts val="0"/>
              </a:spcBef>
              <a:buNone/>
            </a:pPr>
            <a:r>
              <a:rPr lang="en" sz="1400" b="1" dirty="0"/>
              <a:t>array = [ 1, “two”, 4.25, nil, true, false, 4 ]</a:t>
            </a:r>
          </a:p>
          <a:p>
            <a:pPr lvl="0" algn="ctr" rtl="0">
              <a:spcBef>
                <a:spcPts val="0"/>
              </a:spcBef>
              <a:buNone/>
            </a:pPr>
            <a:endParaRPr sz="1400" b="1" dirty="0"/>
          </a:p>
          <a:p>
            <a:pPr lvl="0" rtl="0">
              <a:spcBef>
                <a:spcPts val="0"/>
              </a:spcBef>
              <a:buNone/>
            </a:pPr>
            <a:r>
              <a:rPr lang="en" sz="1400" dirty="0"/>
              <a:t>To access an element in an array you can look it up by it’s index value.</a:t>
            </a:r>
          </a:p>
          <a:p>
            <a:pPr marL="457200" lvl="0" indent="-317500" rtl="0">
              <a:spcBef>
                <a:spcPts val="0"/>
              </a:spcBef>
              <a:buSzPct val="100000"/>
              <a:buAutoNum type="arabicPeriod"/>
            </a:pPr>
            <a:r>
              <a:rPr lang="en" sz="1400" dirty="0"/>
              <a:t>array[0] will return 1</a:t>
            </a:r>
          </a:p>
          <a:p>
            <a:pPr marL="457200" lvl="0" indent="-317500" rtl="0">
              <a:spcBef>
                <a:spcPts val="0"/>
              </a:spcBef>
              <a:buSzPct val="100000"/>
              <a:buAutoNum type="arabicPeriod"/>
            </a:pPr>
            <a:r>
              <a:rPr lang="en" sz="1400" dirty="0"/>
              <a:t>array[3] will return nil</a:t>
            </a:r>
          </a:p>
          <a:p>
            <a:pPr marL="457200" lvl="0" indent="-317500" rtl="0">
              <a:spcBef>
                <a:spcPts val="0"/>
              </a:spcBef>
              <a:buSzPct val="100000"/>
              <a:buAutoNum type="arabicPeriod"/>
            </a:pPr>
            <a:r>
              <a:rPr lang="en" sz="1400" dirty="0" err="1"/>
              <a:t>array.first</a:t>
            </a:r>
            <a:r>
              <a:rPr lang="en" sz="1400" dirty="0"/>
              <a:t> will return the first element which is 1</a:t>
            </a:r>
          </a:p>
          <a:p>
            <a:pPr marL="457200" lvl="0" indent="-317500" rtl="0">
              <a:spcBef>
                <a:spcPts val="0"/>
              </a:spcBef>
              <a:buSzPct val="100000"/>
              <a:buAutoNum type="arabicPeriod"/>
            </a:pPr>
            <a:r>
              <a:rPr lang="en" sz="1400" dirty="0" err="1"/>
              <a:t>array.last</a:t>
            </a:r>
            <a:r>
              <a:rPr lang="en" sz="1400" dirty="0"/>
              <a:t> will return the last element which is 4</a:t>
            </a:r>
          </a:p>
          <a:p>
            <a:pPr lvl="0">
              <a:spcBef>
                <a:spcPts val="0"/>
              </a:spcBef>
              <a:buNone/>
            </a:pP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lgn="ctr">
              <a:spcBef>
                <a:spcPts val="0"/>
              </a:spcBef>
              <a:buNone/>
            </a:pPr>
            <a:r>
              <a:rPr lang="en"/>
              <a:t>Arrays - Continued</a:t>
            </a:r>
          </a:p>
        </p:txBody>
      </p:sp>
      <p:sp>
        <p:nvSpPr>
          <p:cNvPr id="71" name="Shape 7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1400" dirty="0"/>
              <a:t>Arrays in Ruby are dynamic arrays. That means by default you can add as many elements as you want without having to </a:t>
            </a:r>
            <a:r>
              <a:rPr lang="en" sz="1400" dirty="0" err="1"/>
              <a:t>preallocate</a:t>
            </a:r>
            <a:r>
              <a:rPr lang="en" sz="1400" dirty="0"/>
              <a:t> space for them. </a:t>
            </a:r>
          </a:p>
          <a:p>
            <a:pPr lvl="0" rtl="0">
              <a:spcBef>
                <a:spcPts val="0"/>
              </a:spcBef>
              <a:buNone/>
            </a:pPr>
            <a:endParaRPr sz="1400" dirty="0"/>
          </a:p>
          <a:p>
            <a:pPr lvl="0" rtl="0">
              <a:spcBef>
                <a:spcPts val="0"/>
              </a:spcBef>
              <a:buNone/>
            </a:pPr>
            <a:r>
              <a:rPr lang="en" sz="1400" dirty="0"/>
              <a:t>basket = [] - </a:t>
            </a:r>
            <a:r>
              <a:rPr lang="en" sz="1400" i="1" dirty="0"/>
              <a:t>this initializes and creates an empty array</a:t>
            </a:r>
          </a:p>
          <a:p>
            <a:pPr lvl="0" rtl="0">
              <a:spcBef>
                <a:spcPts val="0"/>
              </a:spcBef>
              <a:buNone/>
            </a:pPr>
            <a:endParaRPr sz="1400" dirty="0"/>
          </a:p>
          <a:p>
            <a:pPr lvl="0" rtl="0">
              <a:spcBef>
                <a:spcPts val="0"/>
              </a:spcBef>
              <a:buNone/>
            </a:pPr>
            <a:r>
              <a:rPr lang="en" sz="1400" dirty="0"/>
              <a:t>To add an element to an array you can do the following:</a:t>
            </a:r>
          </a:p>
          <a:p>
            <a:pPr marL="457200" lvl="0" indent="-317500" rtl="0">
              <a:spcBef>
                <a:spcPts val="0"/>
              </a:spcBef>
              <a:buSzPct val="100000"/>
              <a:buAutoNum type="arabicPeriod"/>
            </a:pPr>
            <a:r>
              <a:rPr lang="en" sz="1400" dirty="0" err="1"/>
              <a:t>basket.push</a:t>
            </a:r>
            <a:r>
              <a:rPr lang="en" sz="1400" dirty="0"/>
              <a:t>(“apple</a:t>
            </a:r>
            <a:r>
              <a:rPr lang="en" sz="1400" dirty="0" smtClean="0"/>
              <a:t>”)</a:t>
            </a:r>
            <a:r>
              <a:rPr lang="en-US" sz="1400" dirty="0" smtClean="0"/>
              <a:t> - add to back</a:t>
            </a:r>
          </a:p>
          <a:p>
            <a:pPr marL="457200" lvl="0" indent="-317500" rtl="0">
              <a:spcBef>
                <a:spcPts val="0"/>
              </a:spcBef>
              <a:buSzPct val="100000"/>
              <a:buAutoNum type="arabicPeriod"/>
            </a:pPr>
            <a:r>
              <a:rPr lang="en-US" sz="1400" dirty="0" err="1" smtClean="0"/>
              <a:t>basket.unshift</a:t>
            </a:r>
            <a:r>
              <a:rPr lang="en-US" sz="1400" dirty="0" smtClean="0"/>
              <a:t> (”apple”) - add to front</a:t>
            </a:r>
            <a:endParaRPr lang="en" sz="1400" dirty="0"/>
          </a:p>
          <a:p>
            <a:pPr marL="457200" lvl="0" indent="-317500" rtl="0">
              <a:spcBef>
                <a:spcPts val="0"/>
              </a:spcBef>
              <a:buSzPct val="100000"/>
              <a:buAutoNum type="arabicPeriod"/>
            </a:pPr>
            <a:r>
              <a:rPr lang="en" sz="1400" dirty="0"/>
              <a:t>basket &lt;&lt; “orange</a:t>
            </a:r>
            <a:r>
              <a:rPr lang="en" sz="1400" dirty="0" smtClean="0"/>
              <a:t>”</a:t>
            </a:r>
            <a:r>
              <a:rPr lang="en-US" sz="1400" dirty="0" smtClean="0"/>
              <a:t> – add to back</a:t>
            </a:r>
            <a:endParaRPr lang="en" sz="1400" dirty="0"/>
          </a:p>
          <a:p>
            <a:pPr marL="457200" lvl="0" indent="-317500" rtl="0">
              <a:spcBef>
                <a:spcPts val="0"/>
              </a:spcBef>
              <a:buSzPct val="100000"/>
              <a:buAutoNum type="arabicPeriod"/>
            </a:pPr>
            <a:r>
              <a:rPr lang="en" sz="1400" dirty="0"/>
              <a:t>basket[2] = “pear”</a:t>
            </a:r>
          </a:p>
          <a:p>
            <a:pPr lvl="0" rtl="0">
              <a:spcBef>
                <a:spcPts val="0"/>
              </a:spcBef>
              <a:buNone/>
            </a:pPr>
            <a:r>
              <a:rPr lang="en" sz="1400" dirty="0"/>
              <a:t>To remove an element from an array you can do the following:</a:t>
            </a:r>
          </a:p>
          <a:p>
            <a:pPr marL="457200" lvl="0" indent="-317500" rtl="0">
              <a:spcBef>
                <a:spcPts val="0"/>
              </a:spcBef>
              <a:buSzPct val="100000"/>
              <a:buAutoNum type="arabicPeriod"/>
            </a:pPr>
            <a:r>
              <a:rPr lang="en" sz="1400" dirty="0" err="1"/>
              <a:t>basket.pop</a:t>
            </a:r>
            <a:r>
              <a:rPr lang="en" sz="1400" dirty="0"/>
              <a:t> - removes the last element in the array</a:t>
            </a:r>
          </a:p>
          <a:p>
            <a:pPr marL="457200" lvl="0" indent="-317500" rtl="0">
              <a:spcBef>
                <a:spcPts val="0"/>
              </a:spcBef>
              <a:buSzPct val="100000"/>
              <a:buAutoNum type="arabicPeriod"/>
            </a:pPr>
            <a:r>
              <a:rPr lang="en" sz="1400" dirty="0" err="1"/>
              <a:t>basket.shift</a:t>
            </a:r>
            <a:r>
              <a:rPr lang="en" sz="1400" dirty="0"/>
              <a:t> - removes the first element in the array</a:t>
            </a:r>
          </a:p>
          <a:p>
            <a:pPr marL="457200" lvl="0" indent="-317500" rtl="0">
              <a:spcBef>
                <a:spcPts val="0"/>
              </a:spcBef>
              <a:buSzPct val="100000"/>
              <a:buAutoNum type="arabicPeriod"/>
            </a:pPr>
            <a:r>
              <a:rPr lang="en" sz="1400" dirty="0" err="1"/>
              <a:t>basket.delete</a:t>
            </a:r>
            <a:r>
              <a:rPr lang="en" sz="1400" dirty="0"/>
              <a:t>(“orange”) - finds the element and deletes it - if more than one deletes all</a:t>
            </a:r>
          </a:p>
          <a:p>
            <a:pPr marL="457200" lvl="0" indent="-317500" rtl="0">
              <a:spcBef>
                <a:spcPts val="0"/>
              </a:spcBef>
              <a:buSzPct val="100000"/>
              <a:buAutoNum type="arabicPeriod"/>
            </a:pPr>
            <a:r>
              <a:rPr lang="en" sz="1400" dirty="0" err="1"/>
              <a:t>basket.delete_at</a:t>
            </a:r>
            <a:r>
              <a:rPr lang="en" sz="1400" dirty="0"/>
              <a:t>(1) - finds the element at that index and deletes it</a:t>
            </a:r>
            <a:r>
              <a:rPr lang="en" sz="1400" dirty="0" smtClean="0"/>
              <a:t>.</a:t>
            </a:r>
            <a:endParaRPr lang="en-US" sz="1400" dirty="0" smtClean="0"/>
          </a:p>
          <a:p>
            <a:pPr marL="457200" lvl="0" indent="-317500" rtl="0">
              <a:spcBef>
                <a:spcPts val="0"/>
              </a:spcBef>
              <a:buSzPct val="100000"/>
              <a:buAutoNum type="arabicPeriod"/>
            </a:pPr>
            <a:endParaRPr lang="en" sz="1400" dirty="0"/>
          </a:p>
          <a:p>
            <a:pPr lvl="0">
              <a:spcBef>
                <a:spcPts val="0"/>
              </a:spcBef>
              <a:buNone/>
            </a:pPr>
            <a:endParaRPr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lgn="ctr">
              <a:spcBef>
                <a:spcPts val="0"/>
              </a:spcBef>
              <a:buNone/>
            </a:pPr>
            <a:r>
              <a:rPr lang="en"/>
              <a:t>Array - Continued</a:t>
            </a:r>
          </a:p>
        </p:txBody>
      </p:sp>
      <p:sp>
        <p:nvSpPr>
          <p:cNvPr id="77" name="Shape 77"/>
          <p:cNvSpPr txBox="1">
            <a:spLocks noGrp="1"/>
          </p:cNvSpPr>
          <p:nvPr>
            <p:ph type="body" idx="1"/>
          </p:nvPr>
        </p:nvSpPr>
        <p:spPr>
          <a:xfrm>
            <a:off x="457200" y="1007350"/>
            <a:ext cx="8229600" cy="3725699"/>
          </a:xfrm>
          <a:prstGeom prst="rect">
            <a:avLst/>
          </a:prstGeom>
        </p:spPr>
        <p:txBody>
          <a:bodyPr lIns="91425" tIns="91425" rIns="91425" bIns="91425" anchor="t" anchorCtr="0">
            <a:noAutofit/>
          </a:bodyPr>
          <a:lstStyle/>
          <a:p>
            <a:pPr lvl="0" rtl="0">
              <a:spcBef>
                <a:spcPts val="0"/>
              </a:spcBef>
              <a:buNone/>
            </a:pPr>
            <a:r>
              <a:rPr lang="en" sz="1400" dirty="0"/>
              <a:t>Let’s play with some standard methods that Arrays has in IRB: </a:t>
            </a:r>
            <a:r>
              <a:rPr lang="en" sz="1400" u="sng" dirty="0">
                <a:solidFill>
                  <a:schemeClr val="hlink"/>
                </a:solidFill>
                <a:hlinkClick r:id="rId3"/>
              </a:rPr>
              <a:t>http://ruby-doc.org/core-2.2.0/Array.html</a:t>
            </a:r>
          </a:p>
          <a:p>
            <a:pPr lvl="0" algn="ctr" rtl="0">
              <a:spcBef>
                <a:spcPts val="0"/>
              </a:spcBef>
              <a:buNone/>
            </a:pPr>
            <a:r>
              <a:rPr lang="en" sz="1400" dirty="0"/>
              <a:t>cars = [“ford”, “</a:t>
            </a:r>
            <a:r>
              <a:rPr lang="en" sz="1400" dirty="0" err="1"/>
              <a:t>honda</a:t>
            </a:r>
            <a:r>
              <a:rPr lang="en" sz="1400" dirty="0"/>
              <a:t>”, “</a:t>
            </a:r>
            <a:r>
              <a:rPr lang="en" sz="1400" dirty="0" err="1"/>
              <a:t>nissan</a:t>
            </a:r>
            <a:r>
              <a:rPr lang="en" sz="1400" dirty="0"/>
              <a:t>”, “</a:t>
            </a:r>
            <a:r>
              <a:rPr lang="en" sz="1400" dirty="0" err="1"/>
              <a:t>cadillac</a:t>
            </a:r>
            <a:r>
              <a:rPr lang="en" sz="1400" dirty="0"/>
              <a:t>”, “</a:t>
            </a:r>
            <a:r>
              <a:rPr lang="en" sz="1400" dirty="0" err="1"/>
              <a:t>toyota</a:t>
            </a:r>
            <a:r>
              <a:rPr lang="en" sz="1400" dirty="0"/>
              <a:t>”, “</a:t>
            </a:r>
            <a:r>
              <a:rPr lang="en" sz="1400" dirty="0" err="1"/>
              <a:t>buick</a:t>
            </a:r>
            <a:r>
              <a:rPr lang="en" sz="1400" dirty="0"/>
              <a:t>”]</a:t>
            </a:r>
          </a:p>
          <a:p>
            <a:pPr marL="457200" lvl="0" indent="-317500" rtl="0">
              <a:spcBef>
                <a:spcPts val="0"/>
              </a:spcBef>
              <a:buSzPct val="100000"/>
              <a:buAutoNum type="arabicPeriod"/>
            </a:pPr>
            <a:r>
              <a:rPr lang="en" sz="1400" dirty="0" err="1"/>
              <a:t>cars.length</a:t>
            </a:r>
            <a:endParaRPr lang="en" sz="1400" dirty="0"/>
          </a:p>
          <a:p>
            <a:pPr marL="457200" lvl="0" indent="-317500" rtl="0">
              <a:spcBef>
                <a:spcPts val="0"/>
              </a:spcBef>
              <a:buSzPct val="100000"/>
              <a:buAutoNum type="arabicPeriod"/>
            </a:pPr>
            <a:r>
              <a:rPr lang="en" sz="1400" dirty="0" err="1"/>
              <a:t>cars.empty</a:t>
            </a:r>
            <a:r>
              <a:rPr lang="en" sz="1400" dirty="0"/>
              <a:t>?</a:t>
            </a:r>
          </a:p>
          <a:p>
            <a:pPr marL="457200" lvl="0" indent="-317500" rtl="0">
              <a:spcBef>
                <a:spcPts val="0"/>
              </a:spcBef>
              <a:buSzPct val="100000"/>
              <a:buAutoNum type="arabicPeriod"/>
            </a:pPr>
            <a:r>
              <a:rPr lang="en" sz="1400" dirty="0" err="1"/>
              <a:t>cars.include</a:t>
            </a:r>
            <a:r>
              <a:rPr lang="en" sz="1400" dirty="0"/>
              <a:t>?(“</a:t>
            </a:r>
            <a:r>
              <a:rPr lang="en" sz="1400" dirty="0" err="1"/>
              <a:t>mercedes</a:t>
            </a:r>
            <a:r>
              <a:rPr lang="en" sz="1400" dirty="0"/>
              <a:t>”)</a:t>
            </a:r>
          </a:p>
          <a:p>
            <a:pPr marL="457200" lvl="0" indent="-317500" rtl="0">
              <a:spcBef>
                <a:spcPts val="0"/>
              </a:spcBef>
              <a:buSzPct val="100000"/>
              <a:buAutoNum type="arabicPeriod"/>
            </a:pPr>
            <a:r>
              <a:rPr lang="en" sz="1400" dirty="0" err="1" smtClean="0"/>
              <a:t>cars.sort</a:t>
            </a:r>
            <a:r>
              <a:rPr lang="en-US" sz="1400" dirty="0" smtClean="0"/>
              <a:t> (add ! to permanently change array)</a:t>
            </a:r>
            <a:endParaRPr lang="en" sz="1400" dirty="0"/>
          </a:p>
          <a:p>
            <a:pPr marL="457200" indent="-317500">
              <a:buFontTx/>
              <a:buAutoNum type="arabicPeriod"/>
            </a:pPr>
            <a:r>
              <a:rPr lang="en" sz="1400" dirty="0" err="1" smtClean="0"/>
              <a:t>cars.shuffle</a:t>
            </a:r>
            <a:r>
              <a:rPr lang="en-US" sz="1400" dirty="0"/>
              <a:t> (add ! to permanently change array</a:t>
            </a:r>
            <a:r>
              <a:rPr lang="en-US" sz="1400" dirty="0" smtClean="0"/>
              <a:t>)</a:t>
            </a:r>
            <a:endParaRPr lang="en" sz="1400" dirty="0"/>
          </a:p>
          <a:p>
            <a:pPr marL="457200" indent="-317500">
              <a:buFontTx/>
              <a:buAutoNum type="arabicPeriod"/>
            </a:pPr>
            <a:r>
              <a:rPr lang="en" sz="1400" dirty="0" err="1" smtClean="0"/>
              <a:t>cars.rotate</a:t>
            </a:r>
            <a:r>
              <a:rPr lang="en-US" sz="1400" dirty="0"/>
              <a:t> (add ! to permanently change array</a:t>
            </a:r>
            <a:r>
              <a:rPr lang="en-US" sz="1400" dirty="0" smtClean="0"/>
              <a:t>)</a:t>
            </a:r>
            <a:endParaRPr lang="en" sz="1400" dirty="0"/>
          </a:p>
          <a:p>
            <a:pPr marL="457200" indent="-317500">
              <a:buFontTx/>
              <a:buAutoNum type="arabicPeriod"/>
            </a:pPr>
            <a:r>
              <a:rPr lang="en" sz="1400" dirty="0" err="1" smtClean="0"/>
              <a:t>cars.reverse</a:t>
            </a:r>
            <a:r>
              <a:rPr lang="en-US" sz="1400" dirty="0"/>
              <a:t> (add ! to permanently change array</a:t>
            </a:r>
            <a:r>
              <a:rPr lang="en-US" sz="1400" dirty="0" smtClean="0"/>
              <a:t>)</a:t>
            </a:r>
            <a:endParaRPr lang="en" sz="1400" dirty="0"/>
          </a:p>
          <a:p>
            <a:pPr marL="457200" lvl="0" indent="-317500" rtl="0">
              <a:spcBef>
                <a:spcPts val="0"/>
              </a:spcBef>
              <a:buSzPct val="100000"/>
              <a:buAutoNum type="arabicPeriod"/>
            </a:pPr>
            <a:r>
              <a:rPr lang="en" sz="1400" dirty="0" err="1"/>
              <a:t>cars.join</a:t>
            </a:r>
            <a:r>
              <a:rPr lang="en" sz="1400" dirty="0"/>
              <a:t>(“ “)</a:t>
            </a:r>
          </a:p>
          <a:p>
            <a:pPr lvl="0" rtl="0">
              <a:spcBef>
                <a:spcPts val="0"/>
              </a:spcBef>
              <a:buNone/>
            </a:pPr>
            <a:r>
              <a:rPr lang="en" sz="1400" dirty="0"/>
              <a:t>Try to do </a:t>
            </a:r>
            <a:r>
              <a:rPr lang="en" sz="1400" b="1" dirty="0" err="1"/>
              <a:t>cars.sort</a:t>
            </a:r>
            <a:r>
              <a:rPr lang="en" sz="1400" dirty="0"/>
              <a:t> again and then type </a:t>
            </a:r>
            <a:r>
              <a:rPr lang="en" sz="1400" b="1" dirty="0"/>
              <a:t>cars</a:t>
            </a:r>
            <a:r>
              <a:rPr lang="en" sz="1400" dirty="0"/>
              <a:t>. What did you notice? Calling the sort method on car doesn’t change or mutate cars. You can assign it a new variable like this:</a:t>
            </a:r>
          </a:p>
          <a:p>
            <a:pPr lvl="0" rtl="0">
              <a:spcBef>
                <a:spcPts val="0"/>
              </a:spcBef>
              <a:buNone/>
            </a:pPr>
            <a:r>
              <a:rPr lang="en" sz="1400" dirty="0" err="1"/>
              <a:t>sorted_cars</a:t>
            </a:r>
            <a:r>
              <a:rPr lang="en" sz="1400" dirty="0"/>
              <a:t> = </a:t>
            </a:r>
            <a:r>
              <a:rPr lang="en" sz="1400" dirty="0" err="1"/>
              <a:t>cars.sort</a:t>
            </a:r>
            <a:endParaRPr lang="en" sz="1400" dirty="0"/>
          </a:p>
          <a:p>
            <a:pPr lvl="0" rtl="0">
              <a:spcBef>
                <a:spcPts val="0"/>
              </a:spcBef>
              <a:buNone/>
            </a:pPr>
            <a:r>
              <a:rPr lang="en" sz="1400" dirty="0"/>
              <a:t>but what if you wanted cars itself to be permanently changed? You can add the bang(!) method</a:t>
            </a:r>
          </a:p>
          <a:p>
            <a:pPr lvl="0">
              <a:spcBef>
                <a:spcPts val="0"/>
              </a:spcBef>
              <a:buNone/>
            </a:pPr>
            <a:r>
              <a:rPr lang="en" sz="1400" dirty="0" err="1"/>
              <a:t>cars.sort</a:t>
            </a:r>
            <a:r>
              <a:rPr lang="en" sz="140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lgn="ctr">
              <a:spcBef>
                <a:spcPts val="0"/>
              </a:spcBef>
              <a:buNone/>
            </a:pPr>
            <a:r>
              <a:rPr lang="en"/>
              <a:t>Hashes</a:t>
            </a:r>
          </a:p>
        </p:txBody>
      </p:sp>
      <p:sp>
        <p:nvSpPr>
          <p:cNvPr id="83" name="Shape 8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1400" dirty="0">
                <a:solidFill>
                  <a:srgbClr val="333333"/>
                </a:solidFill>
                <a:highlight>
                  <a:srgbClr val="FFFFFF"/>
                </a:highlight>
              </a:rPr>
              <a:t>A Hash is a dictionary-like collection of unique keys and their values. Also called associative arrays, they are similar to Arrays, but where an Array uses integers as its index, a Hash allows you to use any object type. To create a hash:</a:t>
            </a:r>
          </a:p>
          <a:p>
            <a:pPr lvl="0" rtl="0">
              <a:spcBef>
                <a:spcPts val="0"/>
              </a:spcBef>
              <a:buNone/>
            </a:pPr>
            <a:endParaRPr sz="1400" dirty="0">
              <a:solidFill>
                <a:srgbClr val="333333"/>
              </a:solidFill>
              <a:highlight>
                <a:srgbClr val="FFFFFF"/>
              </a:highlight>
            </a:endParaRPr>
          </a:p>
          <a:p>
            <a:pPr marL="457200" lvl="0" indent="-317500" rtl="0">
              <a:spcBef>
                <a:spcPts val="0"/>
              </a:spcBef>
              <a:buClr>
                <a:srgbClr val="333333"/>
              </a:buClr>
              <a:buSzPct val="100000"/>
              <a:buAutoNum type="arabicPeriod"/>
            </a:pPr>
            <a:r>
              <a:rPr lang="en" sz="1400" dirty="0">
                <a:solidFill>
                  <a:srgbClr val="333333"/>
                </a:solidFill>
                <a:highlight>
                  <a:srgbClr val="FFFFFF"/>
                </a:highlight>
              </a:rPr>
              <a:t>hash = </a:t>
            </a:r>
            <a:r>
              <a:rPr lang="en" sz="1400" dirty="0" err="1">
                <a:solidFill>
                  <a:srgbClr val="333333"/>
                </a:solidFill>
                <a:highlight>
                  <a:srgbClr val="FFFFFF"/>
                </a:highlight>
              </a:rPr>
              <a:t>Hash.new</a:t>
            </a:r>
            <a:r>
              <a:rPr lang="en" sz="1400" dirty="0">
                <a:solidFill>
                  <a:srgbClr val="333333"/>
                </a:solidFill>
                <a:highlight>
                  <a:srgbClr val="FFFFFF"/>
                </a:highlight>
              </a:rPr>
              <a:t> and then hash[“</a:t>
            </a:r>
            <a:r>
              <a:rPr lang="en" sz="1400" dirty="0" err="1">
                <a:solidFill>
                  <a:srgbClr val="333333"/>
                </a:solidFill>
                <a:highlight>
                  <a:srgbClr val="FFFFFF"/>
                </a:highlight>
              </a:rPr>
              <a:t>first_name</a:t>
            </a:r>
            <a:r>
              <a:rPr lang="en" sz="1400" dirty="0">
                <a:solidFill>
                  <a:srgbClr val="333333"/>
                </a:solidFill>
                <a:highlight>
                  <a:srgbClr val="FFFFFF"/>
                </a:highlight>
              </a:rPr>
              <a:t>”] = “Bobby”</a:t>
            </a:r>
          </a:p>
          <a:p>
            <a:pPr marL="457200" lvl="0" indent="-317500" rtl="0">
              <a:spcBef>
                <a:spcPts val="0"/>
              </a:spcBef>
              <a:buClr>
                <a:srgbClr val="333333"/>
              </a:buClr>
              <a:buSzPct val="100000"/>
              <a:buAutoNum type="arabicPeriod"/>
            </a:pPr>
            <a:r>
              <a:rPr lang="en" sz="1400" dirty="0">
                <a:solidFill>
                  <a:srgbClr val="333333"/>
                </a:solidFill>
                <a:highlight>
                  <a:srgbClr val="FFFFFF"/>
                </a:highlight>
              </a:rPr>
              <a:t>hash = { “</a:t>
            </a:r>
            <a:r>
              <a:rPr lang="en" sz="1400" dirty="0" err="1">
                <a:solidFill>
                  <a:srgbClr val="333333"/>
                </a:solidFill>
                <a:highlight>
                  <a:srgbClr val="FFFFFF"/>
                </a:highlight>
              </a:rPr>
              <a:t>first_name</a:t>
            </a:r>
            <a:r>
              <a:rPr lang="en" sz="1400" dirty="0">
                <a:solidFill>
                  <a:srgbClr val="333333"/>
                </a:solidFill>
                <a:highlight>
                  <a:srgbClr val="FFFFFF"/>
                </a:highlight>
              </a:rPr>
              <a:t>” =&gt; “Bobby”, “</a:t>
            </a:r>
            <a:r>
              <a:rPr lang="en" sz="1400" dirty="0" err="1">
                <a:solidFill>
                  <a:srgbClr val="333333"/>
                </a:solidFill>
                <a:highlight>
                  <a:srgbClr val="FFFFFF"/>
                </a:highlight>
              </a:rPr>
              <a:t>last_name</a:t>
            </a:r>
            <a:r>
              <a:rPr lang="en" sz="1400" dirty="0">
                <a:solidFill>
                  <a:srgbClr val="333333"/>
                </a:solidFill>
                <a:highlight>
                  <a:srgbClr val="FFFFFF"/>
                </a:highlight>
              </a:rPr>
              <a:t>” =&gt; “Lee” }</a:t>
            </a:r>
          </a:p>
          <a:p>
            <a:pPr marL="457200" lvl="0" indent="-317500" rtl="0">
              <a:spcBef>
                <a:spcPts val="0"/>
              </a:spcBef>
              <a:buClr>
                <a:srgbClr val="333333"/>
              </a:buClr>
              <a:buSzPct val="100000"/>
              <a:buAutoNum type="arabicPeriod"/>
            </a:pPr>
            <a:r>
              <a:rPr lang="en" sz="1400" dirty="0">
                <a:solidFill>
                  <a:srgbClr val="333333"/>
                </a:solidFill>
                <a:highlight>
                  <a:srgbClr val="FFFFFF"/>
                </a:highlight>
              </a:rPr>
              <a:t>hash = { :</a:t>
            </a:r>
            <a:r>
              <a:rPr lang="en" sz="1400" dirty="0" err="1">
                <a:solidFill>
                  <a:srgbClr val="333333"/>
                </a:solidFill>
                <a:highlight>
                  <a:srgbClr val="FFFFFF"/>
                </a:highlight>
              </a:rPr>
              <a:t>first_name</a:t>
            </a:r>
            <a:r>
              <a:rPr lang="en" sz="1400" dirty="0">
                <a:solidFill>
                  <a:srgbClr val="333333"/>
                </a:solidFill>
                <a:highlight>
                  <a:srgbClr val="FFFFFF"/>
                </a:highlight>
              </a:rPr>
              <a:t> =&gt; “Bobby”, :</a:t>
            </a:r>
            <a:r>
              <a:rPr lang="en" sz="1400" dirty="0" err="1">
                <a:solidFill>
                  <a:srgbClr val="333333"/>
                </a:solidFill>
                <a:highlight>
                  <a:srgbClr val="FFFFFF"/>
                </a:highlight>
              </a:rPr>
              <a:t>last_name</a:t>
            </a:r>
            <a:r>
              <a:rPr lang="en" sz="1400" dirty="0">
                <a:solidFill>
                  <a:srgbClr val="333333"/>
                </a:solidFill>
                <a:highlight>
                  <a:srgbClr val="FFFFFF"/>
                </a:highlight>
              </a:rPr>
              <a:t> =&gt; “Lee”}</a:t>
            </a:r>
          </a:p>
          <a:p>
            <a:pPr marL="457200" lvl="0" indent="-317500" rtl="0">
              <a:spcBef>
                <a:spcPts val="0"/>
              </a:spcBef>
              <a:buClr>
                <a:srgbClr val="333333"/>
              </a:buClr>
              <a:buSzPct val="100000"/>
              <a:buAutoNum type="arabicPeriod"/>
            </a:pPr>
            <a:r>
              <a:rPr lang="en" sz="1400" dirty="0">
                <a:solidFill>
                  <a:srgbClr val="333333"/>
                </a:solidFill>
                <a:highlight>
                  <a:srgbClr val="FFFFFF"/>
                </a:highlight>
              </a:rPr>
              <a:t>hash = { </a:t>
            </a:r>
            <a:r>
              <a:rPr lang="en" sz="1400" dirty="0" err="1">
                <a:solidFill>
                  <a:srgbClr val="333333"/>
                </a:solidFill>
                <a:highlight>
                  <a:srgbClr val="FFFFFF"/>
                </a:highlight>
              </a:rPr>
              <a:t>first_name</a:t>
            </a:r>
            <a:r>
              <a:rPr lang="en" sz="1400" dirty="0">
                <a:solidFill>
                  <a:srgbClr val="333333"/>
                </a:solidFill>
                <a:highlight>
                  <a:srgbClr val="FFFFFF"/>
                </a:highlight>
              </a:rPr>
              <a:t>: “Bobby”, </a:t>
            </a:r>
            <a:r>
              <a:rPr lang="en" sz="1400" dirty="0" err="1">
                <a:solidFill>
                  <a:srgbClr val="333333"/>
                </a:solidFill>
                <a:highlight>
                  <a:srgbClr val="FFFFFF"/>
                </a:highlight>
              </a:rPr>
              <a:t>last_name</a:t>
            </a:r>
            <a:r>
              <a:rPr lang="en" sz="1400" dirty="0">
                <a:solidFill>
                  <a:srgbClr val="333333"/>
                </a:solidFill>
                <a:highlight>
                  <a:srgbClr val="FFFFFF"/>
                </a:highlight>
              </a:rPr>
              <a:t>: “Lee” }</a:t>
            </a:r>
          </a:p>
          <a:p>
            <a:pPr lvl="0" rtl="0">
              <a:spcBef>
                <a:spcPts val="0"/>
              </a:spcBef>
              <a:buNone/>
            </a:pPr>
            <a:endParaRPr sz="1400" dirty="0">
              <a:solidFill>
                <a:srgbClr val="333333"/>
              </a:solidFill>
              <a:highlight>
                <a:srgbClr val="FFFFFF"/>
              </a:highlight>
            </a:endParaRPr>
          </a:p>
          <a:p>
            <a:pPr lvl="0" rtl="0">
              <a:spcBef>
                <a:spcPts val="0"/>
              </a:spcBef>
              <a:buNone/>
            </a:pPr>
            <a:r>
              <a:rPr lang="en" sz="1400" dirty="0">
                <a:solidFill>
                  <a:srgbClr val="333333"/>
                </a:solidFill>
                <a:highlight>
                  <a:srgbClr val="FFFFFF"/>
                </a:highlight>
              </a:rPr>
              <a:t>You can look up a value by giving it the key or you can look up the key by its value</a:t>
            </a:r>
          </a:p>
          <a:p>
            <a:pPr marL="457200" lvl="0" indent="-317500" rtl="0">
              <a:spcBef>
                <a:spcPts val="0"/>
              </a:spcBef>
              <a:buClr>
                <a:srgbClr val="333333"/>
              </a:buClr>
              <a:buSzPct val="100000"/>
              <a:buAutoNum type="arabicPeriod"/>
            </a:pPr>
            <a:r>
              <a:rPr lang="en" sz="1400" dirty="0">
                <a:solidFill>
                  <a:srgbClr val="333333"/>
                </a:solidFill>
                <a:highlight>
                  <a:srgbClr val="FFFFFF"/>
                </a:highlight>
              </a:rPr>
              <a:t>hash[“</a:t>
            </a:r>
            <a:r>
              <a:rPr lang="en" sz="1400" dirty="0" err="1">
                <a:solidFill>
                  <a:srgbClr val="333333"/>
                </a:solidFill>
                <a:highlight>
                  <a:srgbClr val="FFFFFF"/>
                </a:highlight>
              </a:rPr>
              <a:t>first_name</a:t>
            </a:r>
            <a:r>
              <a:rPr lang="en" sz="1400" dirty="0">
                <a:solidFill>
                  <a:srgbClr val="333333"/>
                </a:solidFill>
                <a:highlight>
                  <a:srgbClr val="FFFFFF"/>
                </a:highlight>
              </a:rPr>
              <a:t>”]</a:t>
            </a:r>
          </a:p>
          <a:p>
            <a:pPr marL="457200" lvl="0" indent="-317500" rtl="0">
              <a:spcBef>
                <a:spcPts val="0"/>
              </a:spcBef>
              <a:buClr>
                <a:srgbClr val="333333"/>
              </a:buClr>
              <a:buSzPct val="100000"/>
              <a:buAutoNum type="arabicPeriod"/>
            </a:pPr>
            <a:r>
              <a:rPr lang="en" sz="1400" dirty="0" err="1">
                <a:solidFill>
                  <a:srgbClr val="333333"/>
                </a:solidFill>
                <a:highlight>
                  <a:srgbClr val="FFFFFF"/>
                </a:highlight>
              </a:rPr>
              <a:t>hash.key</a:t>
            </a:r>
            <a:r>
              <a:rPr lang="en" sz="1400" dirty="0">
                <a:solidFill>
                  <a:srgbClr val="333333"/>
                </a:solidFill>
                <a:highlight>
                  <a:srgbClr val="FFFFFF"/>
                </a:highlight>
              </a:rPr>
              <a:t>(“Bobby”)</a:t>
            </a:r>
          </a:p>
          <a:p>
            <a:pPr lvl="0" rtl="0">
              <a:spcBef>
                <a:spcPts val="0"/>
              </a:spcBef>
              <a:buNone/>
            </a:pPr>
            <a:endParaRPr sz="1400" dirty="0">
              <a:solidFill>
                <a:srgbClr val="333333"/>
              </a:solidFill>
              <a:highlight>
                <a:srgbClr val="FFFFFF"/>
              </a:highlight>
            </a:endParaRPr>
          </a:p>
          <a:p>
            <a:pPr lvl="0">
              <a:spcBef>
                <a:spcPts val="0"/>
              </a:spcBef>
              <a:buNone/>
            </a:pPr>
            <a:endParaRPr sz="1400" dirty="0">
              <a:solidFill>
                <a:srgbClr val="333333"/>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lgn="ctr">
              <a:spcBef>
                <a:spcPts val="0"/>
              </a:spcBef>
              <a:buNone/>
            </a:pPr>
            <a:r>
              <a:rPr lang="en"/>
              <a:t>Hashes - Continued</a:t>
            </a:r>
          </a:p>
        </p:txBody>
      </p:sp>
      <p:sp>
        <p:nvSpPr>
          <p:cNvPr id="89" name="Shape 8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1400" dirty="0"/>
              <a:t>Like Arrays, a hash is an instance of the Hash class. Refer to the docs for methods you can use for hashes.  </a:t>
            </a:r>
            <a:r>
              <a:rPr lang="en" sz="1400" u="sng" dirty="0">
                <a:solidFill>
                  <a:schemeClr val="hlink"/>
                </a:solidFill>
                <a:hlinkClick r:id="rId3"/>
              </a:rPr>
              <a:t>http://ruby-doc.org/core-2.2.0/Hash.html</a:t>
            </a:r>
          </a:p>
          <a:p>
            <a:pPr lvl="0" rtl="0">
              <a:spcBef>
                <a:spcPts val="0"/>
              </a:spcBef>
              <a:buNone/>
            </a:pPr>
            <a:endParaRPr sz="1400" dirty="0"/>
          </a:p>
          <a:p>
            <a:pPr lvl="0" algn="ctr" rtl="0">
              <a:spcBef>
                <a:spcPts val="0"/>
              </a:spcBef>
              <a:buNone/>
            </a:pPr>
            <a:r>
              <a:rPr lang="en" sz="1400" b="1" dirty="0" err="1"/>
              <a:t>personal_information</a:t>
            </a:r>
            <a:r>
              <a:rPr lang="en" sz="1400" b="1" dirty="0"/>
              <a:t> = { “</a:t>
            </a:r>
            <a:r>
              <a:rPr lang="en" sz="1400" b="1" dirty="0" err="1"/>
              <a:t>first_name</a:t>
            </a:r>
            <a:r>
              <a:rPr lang="en" sz="1400" b="1" dirty="0"/>
              <a:t>” =&gt; “John”, “</a:t>
            </a:r>
            <a:r>
              <a:rPr lang="en" sz="1400" b="1" dirty="0" err="1"/>
              <a:t>last_name</a:t>
            </a:r>
            <a:r>
              <a:rPr lang="en" sz="1400" b="1" dirty="0"/>
              <a:t>” =&gt; “Doe” }</a:t>
            </a:r>
          </a:p>
          <a:p>
            <a:pPr lvl="0" algn="ctr" rtl="0">
              <a:spcBef>
                <a:spcPts val="0"/>
              </a:spcBef>
              <a:buNone/>
            </a:pPr>
            <a:endParaRPr sz="1400" b="1" dirty="0"/>
          </a:p>
          <a:p>
            <a:pPr lvl="0" rtl="0">
              <a:spcBef>
                <a:spcPts val="0"/>
              </a:spcBef>
              <a:buNone/>
            </a:pPr>
            <a:r>
              <a:rPr lang="en" sz="1400" dirty="0"/>
              <a:t>You can add to a hash by:</a:t>
            </a:r>
          </a:p>
          <a:p>
            <a:pPr marL="457200" lvl="0" indent="-317500" rtl="0">
              <a:spcBef>
                <a:spcPts val="0"/>
              </a:spcBef>
              <a:buSzPct val="100000"/>
              <a:buAutoNum type="arabicPeriod"/>
            </a:pPr>
            <a:r>
              <a:rPr lang="en" sz="1400" dirty="0" err="1"/>
              <a:t>personal_information</a:t>
            </a:r>
            <a:r>
              <a:rPr lang="en" sz="1400" dirty="0"/>
              <a:t>[“</a:t>
            </a:r>
            <a:r>
              <a:rPr lang="en" sz="1400" dirty="0" err="1"/>
              <a:t>phone_number</a:t>
            </a:r>
            <a:r>
              <a:rPr lang="en" sz="1400" dirty="0"/>
              <a:t>”] = “1234567”</a:t>
            </a:r>
          </a:p>
          <a:p>
            <a:pPr lvl="0" rtl="0">
              <a:spcBef>
                <a:spcPts val="0"/>
              </a:spcBef>
              <a:buNone/>
            </a:pPr>
            <a:endParaRPr sz="1400" dirty="0"/>
          </a:p>
          <a:p>
            <a:pPr lvl="0" rtl="0">
              <a:spcBef>
                <a:spcPts val="0"/>
              </a:spcBef>
              <a:buNone/>
            </a:pPr>
            <a:r>
              <a:rPr lang="en" sz="1400" dirty="0"/>
              <a:t>You can get all the keys or all the values like this:</a:t>
            </a:r>
          </a:p>
          <a:p>
            <a:pPr marL="457200" lvl="0" indent="-317500" rtl="0">
              <a:spcBef>
                <a:spcPts val="0"/>
              </a:spcBef>
              <a:buSzPct val="100000"/>
              <a:buAutoNum type="arabicPeriod"/>
            </a:pPr>
            <a:r>
              <a:rPr lang="en" sz="1400" dirty="0" err="1"/>
              <a:t>personal_information.keys</a:t>
            </a:r>
            <a:endParaRPr lang="en" sz="1400" dirty="0"/>
          </a:p>
          <a:p>
            <a:pPr marL="457200" lvl="0" indent="-317500" rtl="0">
              <a:spcBef>
                <a:spcPts val="0"/>
              </a:spcBef>
              <a:buSzPct val="100000"/>
              <a:buAutoNum type="arabicPeriod"/>
            </a:pPr>
            <a:r>
              <a:rPr lang="en" sz="1400" dirty="0" err="1" smtClean="0"/>
              <a:t>personal_information.values</a:t>
            </a:r>
            <a:endParaRPr lang="en-US" sz="1400" dirty="0" smtClean="0"/>
          </a:p>
          <a:p>
            <a:pPr lvl="0" rtl="0">
              <a:spcBef>
                <a:spcPts val="0"/>
              </a:spcBef>
              <a:buNone/>
            </a:pPr>
            <a:endParaRPr lang="en-US" sz="1400" dirty="0"/>
          </a:p>
          <a:p>
            <a:pPr lvl="0" rtl="0">
              <a:spcBef>
                <a:spcPts val="0"/>
              </a:spcBef>
              <a:buNone/>
            </a:pPr>
            <a:r>
              <a:rPr lang="en-US" sz="1400" dirty="0" smtClean="0"/>
              <a:t>.key?(“”) – checks if given key is in hash</a:t>
            </a:r>
            <a:endParaRPr sz="1400" dirty="0"/>
          </a:p>
          <a:p>
            <a:r>
              <a:rPr lang="en-US" sz="1400" dirty="0" smtClean="0"/>
              <a:t>.value?(“”) </a:t>
            </a:r>
            <a:r>
              <a:rPr lang="en-US" sz="1400" dirty="0"/>
              <a:t>– checks if given </a:t>
            </a:r>
            <a:r>
              <a:rPr lang="en-US" sz="1400" dirty="0" smtClean="0"/>
              <a:t>value </a:t>
            </a:r>
            <a:r>
              <a:rPr lang="en-US" sz="1400" dirty="0"/>
              <a:t>is in </a:t>
            </a:r>
            <a:r>
              <a:rPr lang="en-US" sz="1400" dirty="0" smtClean="0"/>
              <a:t>hash</a:t>
            </a:r>
            <a:endParaRPr lang="en-US" sz="1400" dirty="0"/>
          </a:p>
          <a:p>
            <a:pPr lvl="0" rtl="0">
              <a:spcBef>
                <a:spcPts val="0"/>
              </a:spcBef>
              <a:buNone/>
            </a:pPr>
            <a:endParaRPr sz="1400" dirty="0"/>
          </a:p>
          <a:p>
            <a:pPr lvl="0" rtl="0">
              <a:spcBef>
                <a:spcPts val="0"/>
              </a:spcBef>
              <a:buNone/>
            </a:pPr>
            <a:endParaRPr sz="1400" dirty="0"/>
          </a:p>
        </p:txBody>
      </p:sp>
    </p:spTree>
  </p:cSld>
  <p:clrMapOvr>
    <a:masterClrMapping/>
  </p:clrMapOvr>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2630</TotalTime>
  <Words>1469</Words>
  <Application>Microsoft Macintosh PowerPoint</Application>
  <PresentationFormat>On-screen Show (16:9)</PresentationFormat>
  <Paragraphs>160</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Times New Roman</vt:lpstr>
      <vt:lpstr>Arial</vt:lpstr>
      <vt:lpstr>Open Sans</vt:lpstr>
      <vt:lpstr>Roboto Condensed</vt:lpstr>
      <vt:lpstr>simple-light</vt:lpstr>
      <vt:lpstr>Intro To Ruby</vt:lpstr>
      <vt:lpstr>Review</vt:lpstr>
      <vt:lpstr>Show and Tell</vt:lpstr>
      <vt:lpstr>Why is this Important?</vt:lpstr>
      <vt:lpstr>Arrays</vt:lpstr>
      <vt:lpstr>Arrays - Continued</vt:lpstr>
      <vt:lpstr>Array - Continued</vt:lpstr>
      <vt:lpstr>Hashes</vt:lpstr>
      <vt:lpstr>Hashes - Continued</vt:lpstr>
      <vt:lpstr>Iterators - Each/Map</vt:lpstr>
      <vt:lpstr>Iterators - Times/Select</vt:lpstr>
      <vt:lpstr>Enumerables</vt:lpstr>
      <vt:lpstr>Range</vt:lpstr>
      <vt:lpstr>Leap Year Challenge</vt:lpstr>
      <vt:lpstr>Lab</vt:lpstr>
      <vt:lpstr>Additional Resources</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Ruby</dc:title>
  <cp:lastModifiedBy>Tatjana Meschede</cp:lastModifiedBy>
  <cp:revision>8</cp:revision>
  <dcterms:modified xsi:type="dcterms:W3CDTF">2016-09-01T19:08:42Z</dcterms:modified>
</cp:coreProperties>
</file>