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Condensed"/>
      <p:regular r:id="rId25"/>
      <p:bold r:id="rId26"/>
      <p:italic r:id="rId27"/>
      <p:boldItalic r:id="rId28"/>
    </p:embeddedFont>
    <p:embeddedFont>
      <p:font typeface="Source Sans Pro"/>
      <p:regular r:id="rId29"/>
      <p:bold r:id="rId30"/>
      <p:italic r:id="rId31"/>
      <p:boldItalic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087887F5-C887-4526-AF94-18029191C40A}">
  <a:tblStyle styleId="{087887F5-C887-4526-AF94-18029191C40A}" styleName="Table_0">
    <a:wholeTbl>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Condensed-bold.fntdata"/><Relationship Id="rId25" Type="http://schemas.openxmlformats.org/officeDocument/2006/relationships/font" Target="fonts/RobotoCondensed-regular.fntdata"/><Relationship Id="rId28" Type="http://schemas.openxmlformats.org/officeDocument/2006/relationships/font" Target="fonts/RobotoCondensed-boldItalic.fntdata"/><Relationship Id="rId27" Type="http://schemas.openxmlformats.org/officeDocument/2006/relationships/font" Target="fonts/RobotoCondense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SansPr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SansPro-italic.fntdata"/><Relationship Id="rId30" Type="http://schemas.openxmlformats.org/officeDocument/2006/relationships/font" Target="fonts/SourceSansPro-bold.fntdata"/><Relationship Id="rId11" Type="http://schemas.openxmlformats.org/officeDocument/2006/relationships/slide" Target="slides/slide6.xml"/><Relationship Id="rId33" Type="http://schemas.openxmlformats.org/officeDocument/2006/relationships/font" Target="fonts/OpenSans-regular.fntdata"/><Relationship Id="rId10" Type="http://schemas.openxmlformats.org/officeDocument/2006/relationships/slide" Target="slides/slide5.xml"/><Relationship Id="rId32" Type="http://schemas.openxmlformats.org/officeDocument/2006/relationships/font" Target="fonts/SourceSansPro-boldItalic.fntdata"/><Relationship Id="rId13" Type="http://schemas.openxmlformats.org/officeDocument/2006/relationships/slide" Target="slides/slide8.xml"/><Relationship Id="rId35" Type="http://schemas.openxmlformats.org/officeDocument/2006/relationships/font" Target="fonts/OpenSans-italic.fntdata"/><Relationship Id="rId12" Type="http://schemas.openxmlformats.org/officeDocument/2006/relationships/slide" Target="slides/slide7.xml"/><Relationship Id="rId34" Type="http://schemas.openxmlformats.org/officeDocument/2006/relationships/font" Target="fonts/OpenSans-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 name="Shape 37"/>
        <p:cNvGrpSpPr/>
        <p:nvPr/>
      </p:nvGrpSpPr>
      <p:grpSpPr>
        <a:xfrm>
          <a:off x="0" y="0"/>
          <a:ext cx="0" cy="0"/>
          <a:chOff x="0" y="0"/>
          <a:chExt cx="0" cy="0"/>
        </a:xfrm>
      </p:grpSpPr>
      <p:sp>
        <p:nvSpPr>
          <p:cNvPr id="38" name="Shape 38"/>
          <p:cNvSpPr/>
          <p:nvPr>
            <p:ph idx="2" type="sldImg"/>
          </p:nvPr>
        </p:nvSpPr>
        <p:spPr>
          <a:xfrm>
            <a:off x="381162" y="685800"/>
            <a:ext cx="6096299" cy="3429000"/>
          </a:xfrm>
          <a:custGeom>
            <a:pathLst>
              <a:path extrusionOk="0" h="120000" w="120000">
                <a:moveTo>
                  <a:pt x="0" y="0"/>
                </a:moveTo>
                <a:lnTo>
                  <a:pt x="120000" y="0"/>
                </a:lnTo>
                <a:lnTo>
                  <a:pt x="120000" y="120000"/>
                </a:lnTo>
                <a:lnTo>
                  <a:pt x="0" y="120000"/>
                </a:lnTo>
                <a:close/>
              </a:path>
            </a:pathLst>
          </a:custGeom>
        </p:spPr>
      </p:sp>
      <p:sp>
        <p:nvSpPr>
          <p:cNvPr id="39" name="Shape 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Demonstrate with live code</a:t>
            </a:r>
          </a:p>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Examples in live code will be helpful</a:t>
            </a:r>
          </a:p>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Live code demonstration is necessary</a:t>
            </a:r>
          </a:p>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162" y="685800"/>
            <a:ext cx="6096299"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Please walk through some live code to demonstrate Fixnum and Floats</a:t>
            </a:r>
          </a:p>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Please walk through some live code to demonstrate Fixnum and Floats</a:t>
            </a:r>
          </a:p>
          <a:p>
            <a:pPr lvl="0" rtl="0">
              <a:spcBef>
                <a:spcPts val="0"/>
              </a:spcBef>
              <a:buClr>
                <a:schemeClr val="dk1"/>
              </a:buClr>
              <a:buSzPct val="100000"/>
              <a:buFont typeface="Arial"/>
              <a:buNone/>
            </a:pPr>
            <a:r>
              <a:t/>
            </a:r>
            <a:endParaRPr>
              <a:solidFill>
                <a:schemeClr val="dk1"/>
              </a:solidFill>
            </a:endParaRPr>
          </a:p>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Please live code to demonstrate these operators</a:t>
            </a:r>
          </a:p>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bg>
      <p:bgPr>
        <a:solidFill>
          <a:srgbClr val="000000"/>
        </a:solidFill>
      </p:bgPr>
    </p:bg>
    <p:spTree>
      <p:nvGrpSpPr>
        <p:cNvPr id="8" name="Shape 8"/>
        <p:cNvGrpSpPr/>
        <p:nvPr/>
      </p:nvGrpSpPr>
      <p:grpSpPr>
        <a:xfrm>
          <a:off x="0" y="0"/>
          <a:ext cx="0" cy="0"/>
          <a:chOff x="0" y="0"/>
          <a:chExt cx="0" cy="0"/>
        </a:xfrm>
      </p:grpSpPr>
      <p:sp>
        <p:nvSpPr>
          <p:cNvPr id="9" name="Shape 9"/>
          <p:cNvSpPr txBox="1"/>
          <p:nvPr>
            <p:ph type="title"/>
          </p:nvPr>
        </p:nvSpPr>
        <p:spPr>
          <a:xfrm>
            <a:off x="1437600" y="2250050"/>
            <a:ext cx="6268800" cy="708600"/>
          </a:xfrm>
          <a:prstGeom prst="rect">
            <a:avLst/>
          </a:prstGeom>
          <a:noFill/>
        </p:spPr>
        <p:txBody>
          <a:bodyPr anchorCtr="0" anchor="ctr" bIns="91425" lIns="91425" rIns="91425" tIns="91425"/>
          <a:lstStyle>
            <a:lvl1pPr lvl="0" rtl="0">
              <a:spcBef>
                <a:spcPts val="0"/>
              </a:spcBef>
              <a:buNone/>
              <a:defRPr b="1" sz="3600">
                <a:solidFill>
                  <a:srgbClr val="FFFFFF"/>
                </a:solidFill>
                <a:latin typeface="Source Sans Pro"/>
                <a:ea typeface="Source Sans Pro"/>
                <a:cs typeface="Source Sans Pro"/>
                <a:sym typeface="Source Sans Pro"/>
              </a:defRPr>
            </a:lvl1pPr>
            <a:lvl2pPr lvl="1" rtl="0">
              <a:spcBef>
                <a:spcPts val="0"/>
              </a:spcBef>
              <a:buNone/>
              <a:defRPr>
                <a:solidFill>
                  <a:srgbClr val="34424B"/>
                </a:solidFill>
                <a:latin typeface="Source Sans Pro"/>
                <a:ea typeface="Source Sans Pro"/>
                <a:cs typeface="Source Sans Pro"/>
                <a:sym typeface="Source Sans Pro"/>
              </a:defRPr>
            </a:lvl2pPr>
            <a:lvl3pPr lvl="2" rtl="0">
              <a:spcBef>
                <a:spcPts val="0"/>
              </a:spcBef>
              <a:buNone/>
              <a:defRPr>
                <a:solidFill>
                  <a:srgbClr val="34424B"/>
                </a:solidFill>
                <a:latin typeface="Source Sans Pro"/>
                <a:ea typeface="Source Sans Pro"/>
                <a:cs typeface="Source Sans Pro"/>
                <a:sym typeface="Source Sans Pro"/>
              </a:defRPr>
            </a:lvl3pPr>
            <a:lvl4pPr lvl="3" rtl="0">
              <a:spcBef>
                <a:spcPts val="0"/>
              </a:spcBef>
              <a:buNone/>
              <a:defRPr>
                <a:solidFill>
                  <a:srgbClr val="34424B"/>
                </a:solidFill>
                <a:latin typeface="Source Sans Pro"/>
                <a:ea typeface="Source Sans Pro"/>
                <a:cs typeface="Source Sans Pro"/>
                <a:sym typeface="Source Sans Pro"/>
              </a:defRPr>
            </a:lvl4pPr>
            <a:lvl5pPr lvl="4" rtl="0">
              <a:spcBef>
                <a:spcPts val="0"/>
              </a:spcBef>
              <a:buNone/>
              <a:defRPr>
                <a:solidFill>
                  <a:srgbClr val="34424B"/>
                </a:solidFill>
                <a:latin typeface="Source Sans Pro"/>
                <a:ea typeface="Source Sans Pro"/>
                <a:cs typeface="Source Sans Pro"/>
                <a:sym typeface="Source Sans Pro"/>
              </a:defRPr>
            </a:lvl5pPr>
            <a:lvl6pPr lvl="5" rtl="0">
              <a:spcBef>
                <a:spcPts val="0"/>
              </a:spcBef>
              <a:buNone/>
              <a:defRPr>
                <a:solidFill>
                  <a:srgbClr val="34424B"/>
                </a:solidFill>
                <a:latin typeface="Source Sans Pro"/>
                <a:ea typeface="Source Sans Pro"/>
                <a:cs typeface="Source Sans Pro"/>
                <a:sym typeface="Source Sans Pro"/>
              </a:defRPr>
            </a:lvl6pPr>
            <a:lvl7pPr lvl="6" rtl="0">
              <a:spcBef>
                <a:spcPts val="0"/>
              </a:spcBef>
              <a:buNone/>
              <a:defRPr>
                <a:solidFill>
                  <a:srgbClr val="34424B"/>
                </a:solidFill>
                <a:latin typeface="Source Sans Pro"/>
                <a:ea typeface="Source Sans Pro"/>
                <a:cs typeface="Source Sans Pro"/>
                <a:sym typeface="Source Sans Pro"/>
              </a:defRPr>
            </a:lvl7pPr>
            <a:lvl8pPr lvl="7" rtl="0">
              <a:spcBef>
                <a:spcPts val="0"/>
              </a:spcBef>
              <a:buNone/>
              <a:defRPr>
                <a:solidFill>
                  <a:srgbClr val="34424B"/>
                </a:solidFill>
                <a:latin typeface="Source Sans Pro"/>
                <a:ea typeface="Source Sans Pro"/>
                <a:cs typeface="Source Sans Pro"/>
                <a:sym typeface="Source Sans Pro"/>
              </a:defRPr>
            </a:lvl8pPr>
            <a:lvl9pPr lvl="8" rtl="0">
              <a:spcBef>
                <a:spcPts val="0"/>
              </a:spcBef>
              <a:buNone/>
              <a:defRPr>
                <a:solidFill>
                  <a:srgbClr val="34424B"/>
                </a:solidFill>
                <a:latin typeface="Source Sans Pro"/>
                <a:ea typeface="Source Sans Pro"/>
                <a:cs typeface="Source Sans Pro"/>
                <a:sym typeface="Source Sans Pro"/>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Text">
    <p:spTree>
      <p:nvGrpSpPr>
        <p:cNvPr id="10" name="Shape 10"/>
        <p:cNvGrpSpPr/>
        <p:nvPr/>
      </p:nvGrpSpPr>
      <p:grpSpPr>
        <a:xfrm>
          <a:off x="0" y="0"/>
          <a:ext cx="0" cy="0"/>
          <a:chOff x="0" y="0"/>
          <a:chExt cx="0" cy="0"/>
        </a:xfrm>
      </p:grpSpPr>
      <p:sp>
        <p:nvSpPr>
          <p:cNvPr id="11" name="Shape 11"/>
          <p:cNvSpPr txBox="1"/>
          <p:nvPr>
            <p:ph idx="1" type="body"/>
          </p:nvPr>
        </p:nvSpPr>
        <p:spPr>
          <a:xfrm>
            <a:off x="1664100" y="1680150"/>
            <a:ext cx="5815799" cy="2870700"/>
          </a:xfrm>
          <a:prstGeom prst="rect">
            <a:avLst/>
          </a:prstGeom>
        </p:spPr>
        <p:txBody>
          <a:bodyPr anchorCtr="0" anchor="t" bIns="91425" lIns="91425" rIns="91425" tIns="91425"/>
          <a:lstStyle>
            <a:lvl1pPr lvl="0">
              <a:spcBef>
                <a:spcPts val="0"/>
              </a:spcBef>
              <a:buClr>
                <a:srgbClr val="000000"/>
              </a:buClr>
              <a:buSzPct val="100000"/>
              <a:defRPr sz="1800">
                <a:solidFill>
                  <a:srgbClr val="000000"/>
                </a:solidFill>
              </a:defRPr>
            </a:lvl1pPr>
            <a:lvl2pPr lvl="1">
              <a:spcBef>
                <a:spcPts val="0"/>
              </a:spcBef>
              <a:buClr>
                <a:srgbClr val="000000"/>
              </a:buClr>
              <a:buSzPct val="100000"/>
              <a:defRPr sz="1800">
                <a:solidFill>
                  <a:srgbClr val="000000"/>
                </a:solidFill>
              </a:defRPr>
            </a:lvl2pPr>
            <a:lvl3pPr lvl="2">
              <a:spcBef>
                <a:spcPts val="0"/>
              </a:spcBef>
              <a:buClr>
                <a:srgbClr val="000000"/>
              </a:buClr>
              <a:buSzPct val="100000"/>
              <a:defRPr sz="1800">
                <a:solidFill>
                  <a:srgbClr val="000000"/>
                </a:solidFill>
              </a:defRPr>
            </a:lvl3pPr>
            <a:lvl4pPr lvl="3">
              <a:spcBef>
                <a:spcPts val="0"/>
              </a:spcBef>
              <a:buClr>
                <a:srgbClr val="000000"/>
              </a:buClr>
              <a:defRPr>
                <a:solidFill>
                  <a:srgbClr val="000000"/>
                </a:solidFill>
              </a:defRPr>
            </a:lvl4pPr>
            <a:lvl5pPr lvl="4">
              <a:spcBef>
                <a:spcPts val="0"/>
              </a:spcBef>
              <a:buClr>
                <a:srgbClr val="000000"/>
              </a:buClr>
              <a:defRPr>
                <a:solidFill>
                  <a:srgbClr val="000000"/>
                </a:solidFill>
              </a:defRPr>
            </a:lvl5pPr>
            <a:lvl6pPr lvl="5">
              <a:spcBef>
                <a:spcPts val="0"/>
              </a:spcBef>
              <a:buClr>
                <a:srgbClr val="000000"/>
              </a:buClr>
              <a:defRPr>
                <a:solidFill>
                  <a:srgbClr val="000000"/>
                </a:solidFill>
              </a:defRPr>
            </a:lvl6pPr>
            <a:lvl7pPr lvl="6">
              <a:spcBef>
                <a:spcPts val="0"/>
              </a:spcBef>
              <a:buClr>
                <a:srgbClr val="000000"/>
              </a:buClr>
              <a:defRPr>
                <a:solidFill>
                  <a:srgbClr val="000000"/>
                </a:solidFill>
              </a:defRPr>
            </a:lvl7pPr>
            <a:lvl8pPr lvl="7">
              <a:spcBef>
                <a:spcPts val="0"/>
              </a:spcBef>
              <a:buClr>
                <a:srgbClr val="000000"/>
              </a:buClr>
              <a:defRPr>
                <a:solidFill>
                  <a:srgbClr val="000000"/>
                </a:solidFill>
              </a:defRPr>
            </a:lvl8pPr>
            <a:lvl9pPr lvl="8">
              <a:spcBef>
                <a:spcPts val="0"/>
              </a:spcBef>
              <a:buClr>
                <a:srgbClr val="000000"/>
              </a:buClr>
              <a:defRPr>
                <a:solidFill>
                  <a:srgbClr val="000000"/>
                </a:solidFill>
              </a:defRPr>
            </a:lvl9pPr>
          </a:lstStyle>
          <a:p/>
        </p:txBody>
      </p:sp>
      <p:sp>
        <p:nvSpPr>
          <p:cNvPr id="12" name="Shape 12"/>
          <p:cNvSpPr txBox="1"/>
          <p:nvPr>
            <p:ph type="title"/>
          </p:nvPr>
        </p:nvSpPr>
        <p:spPr>
          <a:xfrm>
            <a:off x="1664100" y="1047750"/>
            <a:ext cx="5815799" cy="708600"/>
          </a:xfrm>
          <a:prstGeom prst="rect">
            <a:avLst/>
          </a:prstGeom>
        </p:spPr>
        <p:txBody>
          <a:bodyPr anchorCtr="0" anchor="t" bIns="91425" lIns="91425" rIns="91425" tIns="91425"/>
          <a:lstStyle>
            <a:lvl1pPr lvl="0" rtl="0" algn="l">
              <a:spcBef>
                <a:spcPts val="0"/>
              </a:spcBef>
              <a:buNone/>
              <a:defRPr b="1" sz="3600">
                <a:solidFill>
                  <a:srgbClr val="00ADEF"/>
                </a:solidFill>
                <a:latin typeface="Roboto Condensed"/>
                <a:ea typeface="Roboto Condensed"/>
                <a:cs typeface="Roboto Condensed"/>
                <a:sym typeface="Roboto Condensed"/>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pic>
        <p:nvPicPr>
          <p:cNvPr descr="300x300-Logo-Arrow-BLACK.png" id="13" name="Shape 13"/>
          <p:cNvPicPr preferRelativeResize="0"/>
          <p:nvPr/>
        </p:nvPicPr>
        <p:blipFill>
          <a:blip r:embed="rId2">
            <a:alphaModFix/>
          </a:blip>
          <a:stretch>
            <a:fillRect/>
          </a:stretch>
        </p:blipFill>
        <p:spPr>
          <a:xfrm>
            <a:off x="8435400" y="0"/>
            <a:ext cx="708600" cy="7086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Title + Subtitle + Text">
    <p:spTree>
      <p:nvGrpSpPr>
        <p:cNvPr id="14" name="Shape 14"/>
        <p:cNvGrpSpPr/>
        <p:nvPr/>
      </p:nvGrpSpPr>
      <p:grpSpPr>
        <a:xfrm>
          <a:off x="0" y="0"/>
          <a:ext cx="0" cy="0"/>
          <a:chOff x="0" y="0"/>
          <a:chExt cx="0" cy="0"/>
        </a:xfrm>
      </p:grpSpPr>
      <p:sp>
        <p:nvSpPr>
          <p:cNvPr id="15" name="Shape 15"/>
          <p:cNvSpPr txBox="1"/>
          <p:nvPr>
            <p:ph idx="1" type="body"/>
          </p:nvPr>
        </p:nvSpPr>
        <p:spPr>
          <a:xfrm>
            <a:off x="1664100" y="2379650"/>
            <a:ext cx="5815799" cy="2105099"/>
          </a:xfrm>
          <a:prstGeom prst="rect">
            <a:avLst/>
          </a:prstGeom>
        </p:spPr>
        <p:txBody>
          <a:bodyPr anchorCtr="0" anchor="t" bIns="91425" lIns="91425" rIns="91425" tIns="91425"/>
          <a:lstStyle>
            <a:lvl1pPr lvl="0" rtl="0">
              <a:spcBef>
                <a:spcPts val="0"/>
              </a:spcBef>
              <a:buClr>
                <a:srgbClr val="000000"/>
              </a:buClr>
              <a:buSzPct val="100000"/>
              <a:defRPr sz="1800">
                <a:solidFill>
                  <a:srgbClr val="000000"/>
                </a:solidFill>
              </a:defRPr>
            </a:lvl1pPr>
            <a:lvl2pPr lvl="1" rtl="0">
              <a:spcBef>
                <a:spcPts val="0"/>
              </a:spcBef>
              <a:buClr>
                <a:srgbClr val="000000"/>
              </a:buClr>
              <a:buSzPct val="100000"/>
              <a:defRPr sz="1800">
                <a:solidFill>
                  <a:srgbClr val="000000"/>
                </a:solidFill>
              </a:defRPr>
            </a:lvl2pPr>
            <a:lvl3pPr lvl="2" rtl="0">
              <a:spcBef>
                <a:spcPts val="0"/>
              </a:spcBef>
              <a:buClr>
                <a:srgbClr val="000000"/>
              </a:buClr>
              <a:buSzPct val="100000"/>
              <a:defRPr sz="1800">
                <a:solidFill>
                  <a:srgbClr val="000000"/>
                </a:solidFill>
              </a:defRPr>
            </a:lvl3pPr>
            <a:lvl4pPr lvl="3" rtl="0">
              <a:spcBef>
                <a:spcPts val="0"/>
              </a:spcBef>
              <a:buClr>
                <a:srgbClr val="000000"/>
              </a:buClr>
              <a:defRPr>
                <a:solidFill>
                  <a:srgbClr val="000000"/>
                </a:solidFill>
              </a:defRPr>
            </a:lvl4pPr>
            <a:lvl5pPr lvl="4" rtl="0">
              <a:spcBef>
                <a:spcPts val="0"/>
              </a:spcBef>
              <a:buClr>
                <a:srgbClr val="000000"/>
              </a:buClr>
              <a:defRPr>
                <a:solidFill>
                  <a:srgbClr val="000000"/>
                </a:solidFill>
              </a:defRPr>
            </a:lvl5pPr>
            <a:lvl6pPr lvl="5" rtl="0">
              <a:spcBef>
                <a:spcPts val="0"/>
              </a:spcBef>
              <a:buClr>
                <a:srgbClr val="000000"/>
              </a:buClr>
              <a:defRPr>
                <a:solidFill>
                  <a:srgbClr val="000000"/>
                </a:solidFill>
              </a:defRPr>
            </a:lvl6pPr>
            <a:lvl7pPr lvl="6" rtl="0">
              <a:spcBef>
                <a:spcPts val="0"/>
              </a:spcBef>
              <a:buClr>
                <a:srgbClr val="000000"/>
              </a:buClr>
              <a:defRPr>
                <a:solidFill>
                  <a:srgbClr val="000000"/>
                </a:solidFill>
              </a:defRPr>
            </a:lvl7pPr>
            <a:lvl8pPr lvl="7" rtl="0">
              <a:spcBef>
                <a:spcPts val="0"/>
              </a:spcBef>
              <a:buClr>
                <a:srgbClr val="000000"/>
              </a:buClr>
              <a:defRPr>
                <a:solidFill>
                  <a:srgbClr val="000000"/>
                </a:solidFill>
              </a:defRPr>
            </a:lvl8pPr>
            <a:lvl9pPr lvl="8" rtl="0">
              <a:spcBef>
                <a:spcPts val="0"/>
              </a:spcBef>
              <a:buClr>
                <a:srgbClr val="000000"/>
              </a:buClr>
              <a:defRPr>
                <a:solidFill>
                  <a:srgbClr val="000000"/>
                </a:solidFill>
              </a:defRPr>
            </a:lvl9pPr>
          </a:lstStyle>
          <a:p/>
        </p:txBody>
      </p:sp>
      <p:sp>
        <p:nvSpPr>
          <p:cNvPr id="16" name="Shape 16"/>
          <p:cNvSpPr txBox="1"/>
          <p:nvPr>
            <p:ph type="title"/>
          </p:nvPr>
        </p:nvSpPr>
        <p:spPr>
          <a:xfrm>
            <a:off x="1664100" y="1038650"/>
            <a:ext cx="5815799" cy="708600"/>
          </a:xfrm>
          <a:prstGeom prst="rect">
            <a:avLst/>
          </a:prstGeom>
        </p:spPr>
        <p:txBody>
          <a:bodyPr anchorCtr="0" anchor="t" bIns="91425" lIns="91425" rIns="91425" tIns="91425"/>
          <a:lstStyle>
            <a:lvl1pPr lvl="0" rtl="0" algn="l">
              <a:spcBef>
                <a:spcPts val="0"/>
              </a:spcBef>
              <a:buNone/>
              <a:defRPr b="1" sz="3600">
                <a:solidFill>
                  <a:srgbClr val="00ADEF"/>
                </a:solidFill>
                <a:latin typeface="Roboto Condensed"/>
                <a:ea typeface="Roboto Condensed"/>
                <a:cs typeface="Roboto Condensed"/>
                <a:sym typeface="Roboto Condensed"/>
              </a:defRPr>
            </a:lvl1pPr>
            <a:lvl2pPr lvl="1" rtl="0">
              <a:spcBef>
                <a:spcPts val="0"/>
              </a:spcBef>
              <a:buNone/>
              <a:defRPr sz="3600">
                <a:solidFill>
                  <a:srgbClr val="0088CC"/>
                </a:solidFill>
              </a:defRPr>
            </a:lvl2pPr>
            <a:lvl3pPr lvl="2" rtl="0">
              <a:spcBef>
                <a:spcPts val="0"/>
              </a:spcBef>
              <a:buNone/>
              <a:defRPr sz="3600">
                <a:solidFill>
                  <a:srgbClr val="0088CC"/>
                </a:solidFill>
              </a:defRPr>
            </a:lvl3pPr>
            <a:lvl4pPr lvl="3" rtl="0">
              <a:spcBef>
                <a:spcPts val="0"/>
              </a:spcBef>
              <a:buNone/>
              <a:defRPr sz="3600">
                <a:solidFill>
                  <a:srgbClr val="0088CC"/>
                </a:solidFill>
              </a:defRPr>
            </a:lvl4pPr>
            <a:lvl5pPr lvl="4" rtl="0">
              <a:spcBef>
                <a:spcPts val="0"/>
              </a:spcBef>
              <a:buNone/>
              <a:defRPr sz="3600">
                <a:solidFill>
                  <a:srgbClr val="0088CC"/>
                </a:solidFill>
              </a:defRPr>
            </a:lvl5pPr>
            <a:lvl6pPr lvl="5" rtl="0">
              <a:spcBef>
                <a:spcPts val="0"/>
              </a:spcBef>
              <a:buNone/>
              <a:defRPr sz="3600">
                <a:solidFill>
                  <a:srgbClr val="0088CC"/>
                </a:solidFill>
              </a:defRPr>
            </a:lvl6pPr>
            <a:lvl7pPr lvl="6" rtl="0">
              <a:spcBef>
                <a:spcPts val="0"/>
              </a:spcBef>
              <a:buNone/>
              <a:defRPr sz="3600">
                <a:solidFill>
                  <a:srgbClr val="0088CC"/>
                </a:solidFill>
              </a:defRPr>
            </a:lvl7pPr>
            <a:lvl8pPr lvl="7" rtl="0">
              <a:spcBef>
                <a:spcPts val="0"/>
              </a:spcBef>
              <a:buNone/>
              <a:defRPr sz="3600">
                <a:solidFill>
                  <a:srgbClr val="0088CC"/>
                </a:solidFill>
              </a:defRPr>
            </a:lvl8pPr>
            <a:lvl9pPr lvl="8" rtl="0">
              <a:spcBef>
                <a:spcPts val="0"/>
              </a:spcBef>
              <a:buNone/>
              <a:defRPr sz="3600">
                <a:solidFill>
                  <a:srgbClr val="0088CC"/>
                </a:solidFill>
              </a:defRPr>
            </a:lvl9pPr>
          </a:lstStyle>
          <a:p/>
        </p:txBody>
      </p:sp>
      <p:sp>
        <p:nvSpPr>
          <p:cNvPr id="17" name="Shape 17"/>
          <p:cNvSpPr txBox="1"/>
          <p:nvPr>
            <p:ph idx="2" type="subTitle"/>
          </p:nvPr>
        </p:nvSpPr>
        <p:spPr>
          <a:xfrm>
            <a:off x="1664100" y="1671050"/>
            <a:ext cx="5815799" cy="708600"/>
          </a:xfrm>
          <a:prstGeom prst="rect">
            <a:avLst/>
          </a:prstGeom>
        </p:spPr>
        <p:txBody>
          <a:bodyPr anchorCtr="0" anchor="t" bIns="91425" lIns="91425" rIns="91425" tIns="91425"/>
          <a:lstStyle>
            <a:lvl1pPr lvl="0" rtl="0">
              <a:spcBef>
                <a:spcPts val="0"/>
              </a:spcBef>
              <a:buNone/>
              <a:defRPr sz="2800">
                <a:solidFill>
                  <a:srgbClr val="999999"/>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a:spcBef>
                <a:spcPts val="0"/>
              </a:spcBef>
              <a:buNone/>
              <a:defRPr/>
            </a:lvl9pPr>
          </a:lstStyle>
          <a:p/>
        </p:txBody>
      </p:sp>
      <p:pic>
        <p:nvPicPr>
          <p:cNvPr descr="300x300-Logo-Arrow-BLACK.png" id="18" name="Shape 18"/>
          <p:cNvPicPr preferRelativeResize="0"/>
          <p:nvPr/>
        </p:nvPicPr>
        <p:blipFill>
          <a:blip r:embed="rId2">
            <a:alphaModFix/>
          </a:blip>
          <a:stretch>
            <a:fillRect/>
          </a:stretch>
        </p:blipFill>
        <p:spPr>
          <a:xfrm>
            <a:off x="8435400" y="0"/>
            <a:ext cx="708600" cy="708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Rule of Three">
    <p:spTree>
      <p:nvGrpSpPr>
        <p:cNvPr id="19" name="Shape 19"/>
        <p:cNvGrpSpPr/>
        <p:nvPr/>
      </p:nvGrpSpPr>
      <p:grpSpPr>
        <a:xfrm>
          <a:off x="0" y="0"/>
          <a:ext cx="0" cy="0"/>
          <a:chOff x="0" y="0"/>
          <a:chExt cx="0" cy="0"/>
        </a:xfrm>
      </p:grpSpPr>
      <p:sp>
        <p:nvSpPr>
          <p:cNvPr id="20" name="Shape 20"/>
          <p:cNvSpPr/>
          <p:nvPr/>
        </p:nvSpPr>
        <p:spPr>
          <a:xfrm>
            <a:off x="2124300" y="1848075"/>
            <a:ext cx="4895400" cy="839399"/>
          </a:xfrm>
          <a:prstGeom prst="rect">
            <a:avLst/>
          </a:prstGeom>
          <a:solidFill>
            <a:srgbClr val="00ADEF"/>
          </a:solid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sz="2800">
              <a:solidFill>
                <a:srgbClr val="FFFFFF"/>
              </a:solidFill>
              <a:latin typeface="Open Sans"/>
              <a:ea typeface="Open Sans"/>
              <a:cs typeface="Open Sans"/>
              <a:sym typeface="Open Sans"/>
            </a:endParaRPr>
          </a:p>
        </p:txBody>
      </p:sp>
      <p:sp>
        <p:nvSpPr>
          <p:cNvPr id="21" name="Shape 21"/>
          <p:cNvSpPr/>
          <p:nvPr/>
        </p:nvSpPr>
        <p:spPr>
          <a:xfrm>
            <a:off x="2124300" y="2840425"/>
            <a:ext cx="4895400" cy="839399"/>
          </a:xfrm>
          <a:prstGeom prst="rect">
            <a:avLst/>
          </a:prstGeom>
          <a:solidFill>
            <a:srgbClr val="00ADEF"/>
          </a:solid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sz="2800">
              <a:solidFill>
                <a:srgbClr val="FFFFFF"/>
              </a:solidFill>
              <a:latin typeface="Open Sans"/>
              <a:ea typeface="Open Sans"/>
              <a:cs typeface="Open Sans"/>
              <a:sym typeface="Open Sans"/>
            </a:endParaRPr>
          </a:p>
        </p:txBody>
      </p:sp>
      <p:sp>
        <p:nvSpPr>
          <p:cNvPr id="22" name="Shape 22"/>
          <p:cNvSpPr/>
          <p:nvPr/>
        </p:nvSpPr>
        <p:spPr>
          <a:xfrm>
            <a:off x="2124300" y="3832775"/>
            <a:ext cx="4895400" cy="839399"/>
          </a:xfrm>
          <a:prstGeom prst="rect">
            <a:avLst/>
          </a:prstGeom>
          <a:solidFill>
            <a:srgbClr val="FF5C46"/>
          </a:solid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sz="2800">
              <a:solidFill>
                <a:srgbClr val="FFFFFF"/>
              </a:solidFill>
              <a:latin typeface="Open Sans"/>
              <a:ea typeface="Open Sans"/>
              <a:cs typeface="Open Sans"/>
              <a:sym typeface="Open Sans"/>
            </a:endParaRPr>
          </a:p>
        </p:txBody>
      </p:sp>
      <p:sp>
        <p:nvSpPr>
          <p:cNvPr id="23" name="Shape 23"/>
          <p:cNvSpPr txBox="1"/>
          <p:nvPr>
            <p:ph idx="1" type="body"/>
          </p:nvPr>
        </p:nvSpPr>
        <p:spPr>
          <a:xfrm>
            <a:off x="2124310" y="3802408"/>
            <a:ext cx="4895400" cy="839399"/>
          </a:xfrm>
          <a:prstGeom prst="rect">
            <a:avLst/>
          </a:prstGeom>
        </p:spPr>
        <p:txBody>
          <a:bodyPr anchorCtr="0" anchor="ctr" bIns="91425" lIns="91425" rIns="91425" tIns="91425"/>
          <a:lstStyle>
            <a:lvl1pPr lvl="0" rtl="0" algn="ctr">
              <a:spcBef>
                <a:spcPts val="0"/>
              </a:spcBef>
              <a:buClr>
                <a:srgbClr val="FFFFFF"/>
              </a:buClr>
              <a:buSzPct val="100000"/>
              <a:defRPr sz="1800">
                <a:solidFill>
                  <a:srgbClr val="FFFFFF"/>
                </a:solidFill>
              </a:defRPr>
            </a:lvl1pPr>
            <a:lvl2pPr lvl="1" rtl="0" algn="ctr">
              <a:spcBef>
                <a:spcPts val="0"/>
              </a:spcBef>
              <a:buClr>
                <a:srgbClr val="FFFFFF"/>
              </a:buClr>
              <a:buSzPct val="100000"/>
              <a:defRPr sz="1800">
                <a:solidFill>
                  <a:srgbClr val="FFFFFF"/>
                </a:solidFill>
              </a:defRPr>
            </a:lvl2pPr>
            <a:lvl3pPr lvl="2" rtl="0" algn="ctr">
              <a:spcBef>
                <a:spcPts val="0"/>
              </a:spcBef>
              <a:buClr>
                <a:srgbClr val="FFFFFF"/>
              </a:buClr>
              <a:buSzPct val="100000"/>
              <a:defRPr sz="1800">
                <a:solidFill>
                  <a:srgbClr val="FFFFFF"/>
                </a:solidFill>
              </a:defRPr>
            </a:lvl3pPr>
            <a:lvl4pPr lvl="3" rtl="0" algn="ctr">
              <a:spcBef>
                <a:spcPts val="0"/>
              </a:spcBef>
              <a:buClr>
                <a:srgbClr val="FFFFFF"/>
              </a:buClr>
              <a:defRPr>
                <a:solidFill>
                  <a:srgbClr val="FFFFFF"/>
                </a:solidFill>
              </a:defRPr>
            </a:lvl4pPr>
            <a:lvl5pPr lvl="4" rtl="0" algn="ctr">
              <a:spcBef>
                <a:spcPts val="0"/>
              </a:spcBef>
              <a:buClr>
                <a:srgbClr val="FFFFFF"/>
              </a:buClr>
              <a:defRPr>
                <a:solidFill>
                  <a:srgbClr val="FFFFFF"/>
                </a:solidFill>
              </a:defRPr>
            </a:lvl5pPr>
            <a:lvl6pPr lvl="5" rtl="0" algn="ctr">
              <a:spcBef>
                <a:spcPts val="0"/>
              </a:spcBef>
              <a:buClr>
                <a:srgbClr val="FFFFFF"/>
              </a:buClr>
              <a:defRPr>
                <a:solidFill>
                  <a:srgbClr val="FFFFFF"/>
                </a:solidFill>
              </a:defRPr>
            </a:lvl6pPr>
            <a:lvl7pPr lvl="6" rtl="0" algn="ctr">
              <a:spcBef>
                <a:spcPts val="0"/>
              </a:spcBef>
              <a:buClr>
                <a:srgbClr val="FFFFFF"/>
              </a:buClr>
              <a:defRPr>
                <a:solidFill>
                  <a:srgbClr val="FFFFFF"/>
                </a:solidFill>
              </a:defRPr>
            </a:lvl7pPr>
            <a:lvl8pPr lvl="7" rtl="0" algn="ctr">
              <a:spcBef>
                <a:spcPts val="0"/>
              </a:spcBef>
              <a:buClr>
                <a:srgbClr val="FFFFFF"/>
              </a:buClr>
              <a:defRPr>
                <a:solidFill>
                  <a:srgbClr val="FFFFFF"/>
                </a:solidFill>
              </a:defRPr>
            </a:lvl8pPr>
            <a:lvl9pPr lvl="8" algn="ctr">
              <a:spcBef>
                <a:spcPts val="0"/>
              </a:spcBef>
              <a:buClr>
                <a:srgbClr val="FFFFFF"/>
              </a:buClr>
              <a:defRPr>
                <a:solidFill>
                  <a:srgbClr val="FFFFFF"/>
                </a:solidFill>
              </a:defRPr>
            </a:lvl9pPr>
          </a:lstStyle>
          <a:p/>
        </p:txBody>
      </p:sp>
      <p:sp>
        <p:nvSpPr>
          <p:cNvPr id="24" name="Shape 24"/>
          <p:cNvSpPr txBox="1"/>
          <p:nvPr>
            <p:ph type="title"/>
          </p:nvPr>
        </p:nvSpPr>
        <p:spPr>
          <a:xfrm>
            <a:off x="1267350" y="836800"/>
            <a:ext cx="6609299" cy="709199"/>
          </a:xfrm>
          <a:prstGeom prst="rect">
            <a:avLst/>
          </a:prstGeom>
        </p:spPr>
        <p:txBody>
          <a:bodyPr anchorCtr="0" anchor="t" bIns="91425" lIns="91425" rIns="91425" tIns="91425"/>
          <a:lstStyle>
            <a:lvl1pPr lvl="0" rtl="0">
              <a:spcBef>
                <a:spcPts val="0"/>
              </a:spcBef>
              <a:buNone/>
              <a:defRPr b="1" sz="3600">
                <a:solidFill>
                  <a:srgbClr val="00ADEF"/>
                </a:solidFill>
                <a:latin typeface="Roboto Condensed"/>
                <a:ea typeface="Roboto Condensed"/>
                <a:cs typeface="Roboto Condensed"/>
                <a:sym typeface="Roboto Condensed"/>
              </a:defRPr>
            </a:lvl1pPr>
            <a:lvl2pPr lvl="1" rtl="0">
              <a:spcBef>
                <a:spcPts val="0"/>
              </a:spcBef>
              <a:buNone/>
              <a:defRPr sz="3600">
                <a:solidFill>
                  <a:srgbClr val="00ADEF"/>
                </a:solidFill>
              </a:defRPr>
            </a:lvl2pPr>
            <a:lvl3pPr lvl="2" rtl="0">
              <a:spcBef>
                <a:spcPts val="0"/>
              </a:spcBef>
              <a:buNone/>
              <a:defRPr sz="3600">
                <a:solidFill>
                  <a:srgbClr val="00ADEF"/>
                </a:solidFill>
              </a:defRPr>
            </a:lvl3pPr>
            <a:lvl4pPr lvl="3" rtl="0">
              <a:spcBef>
                <a:spcPts val="0"/>
              </a:spcBef>
              <a:buNone/>
              <a:defRPr sz="3600">
                <a:solidFill>
                  <a:srgbClr val="00ADEF"/>
                </a:solidFill>
              </a:defRPr>
            </a:lvl4pPr>
            <a:lvl5pPr lvl="4" rtl="0">
              <a:spcBef>
                <a:spcPts val="0"/>
              </a:spcBef>
              <a:buNone/>
              <a:defRPr sz="3600">
                <a:solidFill>
                  <a:srgbClr val="00ADEF"/>
                </a:solidFill>
              </a:defRPr>
            </a:lvl5pPr>
            <a:lvl6pPr lvl="5" rtl="0">
              <a:spcBef>
                <a:spcPts val="0"/>
              </a:spcBef>
              <a:buNone/>
              <a:defRPr sz="3600">
                <a:solidFill>
                  <a:srgbClr val="00ADEF"/>
                </a:solidFill>
              </a:defRPr>
            </a:lvl6pPr>
            <a:lvl7pPr lvl="6" rtl="0">
              <a:spcBef>
                <a:spcPts val="0"/>
              </a:spcBef>
              <a:buNone/>
              <a:defRPr sz="3600">
                <a:solidFill>
                  <a:srgbClr val="00ADEF"/>
                </a:solidFill>
              </a:defRPr>
            </a:lvl7pPr>
            <a:lvl8pPr lvl="7" rtl="0">
              <a:spcBef>
                <a:spcPts val="0"/>
              </a:spcBef>
              <a:buNone/>
              <a:defRPr sz="3600">
                <a:solidFill>
                  <a:srgbClr val="00ADEF"/>
                </a:solidFill>
              </a:defRPr>
            </a:lvl8pPr>
            <a:lvl9pPr lvl="8" rtl="0">
              <a:spcBef>
                <a:spcPts val="0"/>
              </a:spcBef>
              <a:buNone/>
              <a:defRPr sz="3600">
                <a:solidFill>
                  <a:srgbClr val="00ADEF"/>
                </a:solidFill>
              </a:defRPr>
            </a:lvl9pPr>
          </a:lstStyle>
          <a:p/>
        </p:txBody>
      </p:sp>
      <p:pic>
        <p:nvPicPr>
          <p:cNvPr descr="300x300-Logo-Arrow-BLACK.png" id="25" name="Shape 25"/>
          <p:cNvPicPr preferRelativeResize="0"/>
          <p:nvPr/>
        </p:nvPicPr>
        <p:blipFill>
          <a:blip r:embed="rId2">
            <a:alphaModFix/>
          </a:blip>
          <a:stretch>
            <a:fillRect/>
          </a:stretch>
        </p:blipFill>
        <p:spPr>
          <a:xfrm>
            <a:off x="8435400" y="0"/>
            <a:ext cx="708600" cy="708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26" name="Shape 2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_1">
    <p:spTree>
      <p:nvGrpSpPr>
        <p:cNvPr id="27" name="Shape 27"/>
        <p:cNvGrpSpPr/>
        <p:nvPr/>
      </p:nvGrpSpPr>
      <p:grpSpPr>
        <a:xfrm>
          <a:off x="0" y="0"/>
          <a:ext cx="0" cy="0"/>
          <a:chOff x="0" y="0"/>
          <a:chExt cx="0" cy="0"/>
        </a:xfrm>
      </p:grpSpPr>
      <p:sp>
        <p:nvSpPr>
          <p:cNvPr id="28" name="Shape 28"/>
          <p:cNvSpPr txBox="1"/>
          <p:nvPr>
            <p:ph type="ctrTitle"/>
          </p:nvPr>
        </p:nvSpPr>
        <p:spPr>
          <a:xfrm>
            <a:off x="685800" y="1583342"/>
            <a:ext cx="7772400" cy="1159799"/>
          </a:xfrm>
          <a:prstGeom prst="rect">
            <a:avLst/>
          </a:prstGeom>
        </p:spPr>
        <p:txBody>
          <a:bodyPr anchorCtr="0" anchor="b" bIns="91425" lIns="91425" rIns="91425" tIns="91425"/>
          <a:lstStyle>
            <a:lvl1pPr lvl="0" rtl="0" algn="ctr">
              <a:spcBef>
                <a:spcPts val="0"/>
              </a:spcBef>
              <a:buSzPct val="100000"/>
              <a:defRPr sz="4800"/>
            </a:lvl1pPr>
            <a:lvl2pPr lvl="1" rtl="0" algn="ctr">
              <a:spcBef>
                <a:spcPts val="0"/>
              </a:spcBef>
              <a:buSzPct val="100000"/>
              <a:defRPr sz="4800"/>
            </a:lvl2pPr>
            <a:lvl3pPr lvl="2" rtl="0" algn="ctr">
              <a:spcBef>
                <a:spcPts val="0"/>
              </a:spcBef>
              <a:buSzPct val="100000"/>
              <a:defRPr sz="4800"/>
            </a:lvl3pPr>
            <a:lvl4pPr lvl="3" rtl="0" algn="ctr">
              <a:spcBef>
                <a:spcPts val="0"/>
              </a:spcBef>
              <a:buSzPct val="100000"/>
              <a:defRPr sz="4800"/>
            </a:lvl4pPr>
            <a:lvl5pPr lvl="4" rtl="0" algn="ctr">
              <a:spcBef>
                <a:spcPts val="0"/>
              </a:spcBef>
              <a:buSzPct val="100000"/>
              <a:defRPr sz="4800"/>
            </a:lvl5pPr>
            <a:lvl6pPr lvl="5" rtl="0" algn="ctr">
              <a:spcBef>
                <a:spcPts val="0"/>
              </a:spcBef>
              <a:buSzPct val="100000"/>
              <a:defRPr sz="4800"/>
            </a:lvl6pPr>
            <a:lvl7pPr lvl="6" rtl="0" algn="ctr">
              <a:spcBef>
                <a:spcPts val="0"/>
              </a:spcBef>
              <a:buSzPct val="100000"/>
              <a:defRPr sz="4800"/>
            </a:lvl7pPr>
            <a:lvl8pPr lvl="7" rtl="0" algn="ctr">
              <a:spcBef>
                <a:spcPts val="0"/>
              </a:spcBef>
              <a:buSzPct val="100000"/>
              <a:defRPr sz="4800"/>
            </a:lvl8pPr>
            <a:lvl9pPr lvl="8" rtl="0" algn="ctr">
              <a:spcBef>
                <a:spcPts val="0"/>
              </a:spcBef>
              <a:buSzPct val="100000"/>
              <a:defRPr sz="4800"/>
            </a:lvl9pPr>
          </a:lstStyle>
          <a:p/>
        </p:txBody>
      </p:sp>
      <p:sp>
        <p:nvSpPr>
          <p:cNvPr id="29" name="Shape 29"/>
          <p:cNvSpPr txBox="1"/>
          <p:nvPr>
            <p:ph idx="1" type="subTitle"/>
          </p:nvPr>
        </p:nvSpPr>
        <p:spPr>
          <a:xfrm>
            <a:off x="685800" y="2840053"/>
            <a:ext cx="7772400" cy="784799"/>
          </a:xfrm>
          <a:prstGeom prst="rect">
            <a:avLst/>
          </a:prstGeom>
        </p:spPr>
        <p:txBody>
          <a:bodyPr anchorCtr="0" anchor="t" bIns="91425" lIns="91425" rIns="91425" tIns="91425"/>
          <a:lstStyle>
            <a:lvl1pPr lvl="0" rtl="0" algn="ctr">
              <a:spcBef>
                <a:spcPts val="0"/>
              </a:spcBef>
              <a:buClr>
                <a:schemeClr val="dk2"/>
              </a:buClr>
              <a:buNone/>
              <a:defRPr>
                <a:solidFill>
                  <a:schemeClr val="dk2"/>
                </a:solidFill>
              </a:defRPr>
            </a:lvl1pPr>
            <a:lvl2pPr lvl="1" rtl="0" algn="ctr">
              <a:spcBef>
                <a:spcPts val="0"/>
              </a:spcBef>
              <a:buClr>
                <a:schemeClr val="dk2"/>
              </a:buClr>
              <a:buSzPct val="100000"/>
              <a:buNone/>
              <a:defRPr sz="3000">
                <a:solidFill>
                  <a:schemeClr val="dk2"/>
                </a:solidFill>
              </a:defRPr>
            </a:lvl2pPr>
            <a:lvl3pPr lvl="2" rtl="0" algn="ctr">
              <a:spcBef>
                <a:spcPts val="0"/>
              </a:spcBef>
              <a:buClr>
                <a:schemeClr val="dk2"/>
              </a:buClr>
              <a:buSzPct val="100000"/>
              <a:buNone/>
              <a:defRPr sz="3000">
                <a:solidFill>
                  <a:schemeClr val="dk2"/>
                </a:solidFill>
              </a:defRPr>
            </a:lvl3pPr>
            <a:lvl4pPr lvl="3" rtl="0" algn="ctr">
              <a:spcBef>
                <a:spcPts val="0"/>
              </a:spcBef>
              <a:buClr>
                <a:schemeClr val="dk2"/>
              </a:buClr>
              <a:buSzPct val="100000"/>
              <a:buNone/>
              <a:defRPr sz="3000">
                <a:solidFill>
                  <a:schemeClr val="dk2"/>
                </a:solidFill>
              </a:defRPr>
            </a:lvl4pPr>
            <a:lvl5pPr lvl="4" rtl="0" algn="ctr">
              <a:spcBef>
                <a:spcPts val="0"/>
              </a:spcBef>
              <a:buClr>
                <a:schemeClr val="dk2"/>
              </a:buClr>
              <a:buSzPct val="100000"/>
              <a:buNone/>
              <a:defRPr sz="3000">
                <a:solidFill>
                  <a:schemeClr val="dk2"/>
                </a:solidFill>
              </a:defRPr>
            </a:lvl5pPr>
            <a:lvl6pPr lvl="5" rtl="0" algn="ctr">
              <a:spcBef>
                <a:spcPts val="0"/>
              </a:spcBef>
              <a:buClr>
                <a:schemeClr val="dk2"/>
              </a:buClr>
              <a:buSzPct val="100000"/>
              <a:buNone/>
              <a:defRPr sz="3000">
                <a:solidFill>
                  <a:schemeClr val="dk2"/>
                </a:solidFill>
              </a:defRPr>
            </a:lvl6pPr>
            <a:lvl7pPr lvl="6" rtl="0" algn="ctr">
              <a:spcBef>
                <a:spcPts val="0"/>
              </a:spcBef>
              <a:buClr>
                <a:schemeClr val="dk2"/>
              </a:buClr>
              <a:buSzPct val="100000"/>
              <a:buNone/>
              <a:defRPr sz="3000">
                <a:solidFill>
                  <a:schemeClr val="dk2"/>
                </a:solidFill>
              </a:defRPr>
            </a:lvl7pPr>
            <a:lvl8pPr lvl="7" rtl="0" algn="ctr">
              <a:spcBef>
                <a:spcPts val="0"/>
              </a:spcBef>
              <a:buClr>
                <a:schemeClr val="dk2"/>
              </a:buClr>
              <a:buSzPct val="100000"/>
              <a:buNone/>
              <a:defRPr sz="3000">
                <a:solidFill>
                  <a:schemeClr val="dk2"/>
                </a:solidFill>
              </a:defRPr>
            </a:lvl8pPr>
            <a:lvl9pPr lvl="8" rtl="0" algn="ctr">
              <a:spcBef>
                <a:spcPts val="0"/>
              </a:spcBef>
              <a:buClr>
                <a:schemeClr val="dk2"/>
              </a:buClr>
              <a:buSzPct val="100000"/>
              <a:buNone/>
              <a:defRPr sz="3000">
                <a:solidFill>
                  <a:schemeClr val="dk2"/>
                </a:solidFill>
              </a:defRPr>
            </a:lvl9pPr>
          </a:lstStyle>
          <a:p/>
        </p:txBody>
      </p:sp>
      <p:sp>
        <p:nvSpPr>
          <p:cNvPr id="30" name="Shape 30"/>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_AND_BODY_1">
    <p:spTree>
      <p:nvGrpSpPr>
        <p:cNvPr id="31" name="Shape 31"/>
        <p:cNvGrpSpPr/>
        <p:nvPr/>
      </p:nvGrpSpPr>
      <p:grpSpPr>
        <a:xfrm>
          <a:off x="0" y="0"/>
          <a:ext cx="0" cy="0"/>
          <a:chOff x="0" y="0"/>
          <a:chExt cx="0" cy="0"/>
        </a:xfrm>
      </p:grpSpPr>
      <p:sp>
        <p:nvSpPr>
          <p:cNvPr id="32" name="Shape 32"/>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3" name="Shape 33"/>
          <p:cNvSpPr txBox="1"/>
          <p:nvPr>
            <p:ph idx="1" type="body"/>
          </p:nvPr>
        </p:nvSpPr>
        <p:spPr>
          <a:xfrm>
            <a:off x="457200" y="1200150"/>
            <a:ext cx="8229600" cy="37256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4" name="Shape 34"/>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1">
    <p:spTree>
      <p:nvGrpSpPr>
        <p:cNvPr id="35" name="Shape 35"/>
        <p:cNvGrpSpPr/>
        <p:nvPr/>
      </p:nvGrpSpPr>
      <p:grpSpPr>
        <a:xfrm>
          <a:off x="0" y="0"/>
          <a:ext cx="0" cy="0"/>
          <a:chOff x="0" y="0"/>
          <a:chExt cx="0" cy="0"/>
        </a:xfrm>
      </p:grpSpPr>
      <p:sp>
        <p:nvSpPr>
          <p:cNvPr id="36" name="Shape 36"/>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b" bIns="91425" lIns="91425" rIns="91425" tIns="91425"/>
          <a:lstStyle>
            <a:lvl1pPr lvl="0" algn="ctr">
              <a:spcBef>
                <a:spcPts val="0"/>
              </a:spcBef>
              <a:buSzPct val="100000"/>
              <a:buFont typeface="Open Sans"/>
              <a:buNone/>
              <a:defRPr sz="4400">
                <a:latin typeface="Open Sans"/>
                <a:ea typeface="Open Sans"/>
                <a:cs typeface="Open Sans"/>
                <a:sym typeface="Open Sans"/>
              </a:defRPr>
            </a:lvl1pPr>
            <a:lvl2pPr lvl="1">
              <a:spcBef>
                <a:spcPts val="0"/>
              </a:spcBef>
              <a:buClr>
                <a:schemeClr val="dk1"/>
              </a:buClr>
              <a:buSzPct val="100000"/>
              <a:buFont typeface="Open Sans"/>
              <a:buNone/>
              <a:defRPr b="1" sz="3600">
                <a:solidFill>
                  <a:schemeClr val="dk1"/>
                </a:solidFill>
                <a:latin typeface="Open Sans"/>
                <a:ea typeface="Open Sans"/>
                <a:cs typeface="Open Sans"/>
                <a:sym typeface="Open Sans"/>
              </a:defRPr>
            </a:lvl2pPr>
            <a:lvl3pPr lvl="2">
              <a:spcBef>
                <a:spcPts val="0"/>
              </a:spcBef>
              <a:buClr>
                <a:schemeClr val="dk1"/>
              </a:buClr>
              <a:buSzPct val="100000"/>
              <a:buFont typeface="Open Sans"/>
              <a:buNone/>
              <a:defRPr b="1" sz="3600">
                <a:solidFill>
                  <a:schemeClr val="dk1"/>
                </a:solidFill>
                <a:latin typeface="Open Sans"/>
                <a:ea typeface="Open Sans"/>
                <a:cs typeface="Open Sans"/>
                <a:sym typeface="Open Sans"/>
              </a:defRPr>
            </a:lvl3pPr>
            <a:lvl4pPr lvl="3">
              <a:spcBef>
                <a:spcPts val="0"/>
              </a:spcBef>
              <a:buClr>
                <a:schemeClr val="dk1"/>
              </a:buClr>
              <a:buSzPct val="100000"/>
              <a:buFont typeface="Open Sans"/>
              <a:buNone/>
              <a:defRPr b="1" sz="3600">
                <a:solidFill>
                  <a:schemeClr val="dk1"/>
                </a:solidFill>
                <a:latin typeface="Open Sans"/>
                <a:ea typeface="Open Sans"/>
                <a:cs typeface="Open Sans"/>
                <a:sym typeface="Open Sans"/>
              </a:defRPr>
            </a:lvl4pPr>
            <a:lvl5pPr lvl="4">
              <a:spcBef>
                <a:spcPts val="0"/>
              </a:spcBef>
              <a:buClr>
                <a:schemeClr val="dk1"/>
              </a:buClr>
              <a:buSzPct val="100000"/>
              <a:buFont typeface="Open Sans"/>
              <a:buNone/>
              <a:defRPr b="1" sz="3600">
                <a:solidFill>
                  <a:schemeClr val="dk1"/>
                </a:solidFill>
                <a:latin typeface="Open Sans"/>
                <a:ea typeface="Open Sans"/>
                <a:cs typeface="Open Sans"/>
                <a:sym typeface="Open Sans"/>
              </a:defRPr>
            </a:lvl5pPr>
            <a:lvl6pPr lvl="5">
              <a:spcBef>
                <a:spcPts val="0"/>
              </a:spcBef>
              <a:buClr>
                <a:schemeClr val="dk1"/>
              </a:buClr>
              <a:buSzPct val="100000"/>
              <a:buFont typeface="Open Sans"/>
              <a:buNone/>
              <a:defRPr b="1" sz="3600">
                <a:solidFill>
                  <a:schemeClr val="dk1"/>
                </a:solidFill>
                <a:latin typeface="Open Sans"/>
                <a:ea typeface="Open Sans"/>
                <a:cs typeface="Open Sans"/>
                <a:sym typeface="Open Sans"/>
              </a:defRPr>
            </a:lvl6pPr>
            <a:lvl7pPr lvl="6">
              <a:spcBef>
                <a:spcPts val="0"/>
              </a:spcBef>
              <a:buClr>
                <a:schemeClr val="dk1"/>
              </a:buClr>
              <a:buSzPct val="100000"/>
              <a:buFont typeface="Open Sans"/>
              <a:buNone/>
              <a:defRPr b="1" sz="3600">
                <a:solidFill>
                  <a:schemeClr val="dk1"/>
                </a:solidFill>
                <a:latin typeface="Open Sans"/>
                <a:ea typeface="Open Sans"/>
                <a:cs typeface="Open Sans"/>
                <a:sym typeface="Open Sans"/>
              </a:defRPr>
            </a:lvl7pPr>
            <a:lvl8pPr lvl="7">
              <a:spcBef>
                <a:spcPts val="0"/>
              </a:spcBef>
              <a:buClr>
                <a:schemeClr val="dk1"/>
              </a:buClr>
              <a:buSzPct val="100000"/>
              <a:buFont typeface="Open Sans"/>
              <a:buNone/>
              <a:defRPr b="1" sz="3600">
                <a:solidFill>
                  <a:schemeClr val="dk1"/>
                </a:solidFill>
                <a:latin typeface="Open Sans"/>
                <a:ea typeface="Open Sans"/>
                <a:cs typeface="Open Sans"/>
                <a:sym typeface="Open Sans"/>
              </a:defRPr>
            </a:lvl8pPr>
            <a:lvl9pPr lvl="8">
              <a:spcBef>
                <a:spcPts val="0"/>
              </a:spcBef>
              <a:buClr>
                <a:schemeClr val="dk1"/>
              </a:buClr>
              <a:buSzPct val="100000"/>
              <a:buFont typeface="Open Sans"/>
              <a:buNone/>
              <a:defRPr b="1" sz="3600">
                <a:solidFill>
                  <a:schemeClr val="dk1"/>
                </a:solidFill>
                <a:latin typeface="Open Sans"/>
                <a:ea typeface="Open Sans"/>
                <a:cs typeface="Open Sans"/>
                <a:sym typeface="Open Sans"/>
              </a:defRPr>
            </a:lvl9pPr>
          </a:lstStyle>
          <a:p/>
        </p:txBody>
      </p:sp>
      <p:sp>
        <p:nvSpPr>
          <p:cNvPr id="7" name="Shape 7"/>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lvl="0">
              <a:spcBef>
                <a:spcPts val="600"/>
              </a:spcBef>
              <a:buClr>
                <a:srgbClr val="434343"/>
              </a:buClr>
              <a:buSzPct val="100000"/>
              <a:buFont typeface="Open Sans"/>
              <a:defRPr sz="3000">
                <a:solidFill>
                  <a:srgbClr val="434343"/>
                </a:solidFill>
                <a:latin typeface="Open Sans"/>
                <a:ea typeface="Open Sans"/>
                <a:cs typeface="Open Sans"/>
                <a:sym typeface="Open Sans"/>
              </a:defRPr>
            </a:lvl1pPr>
            <a:lvl2pPr lvl="1">
              <a:spcBef>
                <a:spcPts val="480"/>
              </a:spcBef>
              <a:buClr>
                <a:srgbClr val="434343"/>
              </a:buClr>
              <a:buSzPct val="100000"/>
              <a:buFont typeface="Open Sans"/>
              <a:defRPr sz="2400">
                <a:solidFill>
                  <a:srgbClr val="434343"/>
                </a:solidFill>
                <a:latin typeface="Open Sans"/>
                <a:ea typeface="Open Sans"/>
                <a:cs typeface="Open Sans"/>
                <a:sym typeface="Open Sans"/>
              </a:defRPr>
            </a:lvl2pPr>
            <a:lvl3pPr lvl="2">
              <a:spcBef>
                <a:spcPts val="480"/>
              </a:spcBef>
              <a:buClr>
                <a:srgbClr val="434343"/>
              </a:buClr>
              <a:buSzPct val="100000"/>
              <a:buFont typeface="Open Sans"/>
              <a:defRPr sz="2400">
                <a:solidFill>
                  <a:srgbClr val="434343"/>
                </a:solidFill>
                <a:latin typeface="Open Sans"/>
                <a:ea typeface="Open Sans"/>
                <a:cs typeface="Open Sans"/>
                <a:sym typeface="Open Sans"/>
              </a:defRPr>
            </a:lvl3pPr>
            <a:lvl4pPr lvl="3">
              <a:spcBef>
                <a:spcPts val="360"/>
              </a:spcBef>
              <a:buClr>
                <a:srgbClr val="434343"/>
              </a:buClr>
              <a:buSzPct val="100000"/>
              <a:buFont typeface="Open Sans"/>
              <a:defRPr sz="1800">
                <a:solidFill>
                  <a:srgbClr val="434343"/>
                </a:solidFill>
                <a:latin typeface="Open Sans"/>
                <a:ea typeface="Open Sans"/>
                <a:cs typeface="Open Sans"/>
                <a:sym typeface="Open Sans"/>
              </a:defRPr>
            </a:lvl4pPr>
            <a:lvl5pPr lvl="4">
              <a:spcBef>
                <a:spcPts val="360"/>
              </a:spcBef>
              <a:buClr>
                <a:srgbClr val="434343"/>
              </a:buClr>
              <a:buSzPct val="100000"/>
              <a:buFont typeface="Open Sans"/>
              <a:defRPr sz="1800">
                <a:solidFill>
                  <a:srgbClr val="434343"/>
                </a:solidFill>
                <a:latin typeface="Open Sans"/>
                <a:ea typeface="Open Sans"/>
                <a:cs typeface="Open Sans"/>
                <a:sym typeface="Open Sans"/>
              </a:defRPr>
            </a:lvl5pPr>
            <a:lvl6pPr lvl="5">
              <a:spcBef>
                <a:spcPts val="360"/>
              </a:spcBef>
              <a:buClr>
                <a:srgbClr val="434343"/>
              </a:buClr>
              <a:buSzPct val="100000"/>
              <a:buFont typeface="Open Sans"/>
              <a:defRPr sz="1800">
                <a:solidFill>
                  <a:srgbClr val="434343"/>
                </a:solidFill>
                <a:latin typeface="Open Sans"/>
                <a:ea typeface="Open Sans"/>
                <a:cs typeface="Open Sans"/>
                <a:sym typeface="Open Sans"/>
              </a:defRPr>
            </a:lvl6pPr>
            <a:lvl7pPr lvl="6">
              <a:spcBef>
                <a:spcPts val="360"/>
              </a:spcBef>
              <a:buClr>
                <a:srgbClr val="434343"/>
              </a:buClr>
              <a:buSzPct val="100000"/>
              <a:buFont typeface="Open Sans"/>
              <a:defRPr sz="1800">
                <a:solidFill>
                  <a:srgbClr val="434343"/>
                </a:solidFill>
                <a:latin typeface="Open Sans"/>
                <a:ea typeface="Open Sans"/>
                <a:cs typeface="Open Sans"/>
                <a:sym typeface="Open Sans"/>
              </a:defRPr>
            </a:lvl7pPr>
            <a:lvl8pPr lvl="7">
              <a:spcBef>
                <a:spcPts val="360"/>
              </a:spcBef>
              <a:buClr>
                <a:srgbClr val="434343"/>
              </a:buClr>
              <a:buSzPct val="100000"/>
              <a:buFont typeface="Open Sans"/>
              <a:defRPr sz="1800">
                <a:solidFill>
                  <a:srgbClr val="434343"/>
                </a:solidFill>
                <a:latin typeface="Open Sans"/>
                <a:ea typeface="Open Sans"/>
                <a:cs typeface="Open Sans"/>
                <a:sym typeface="Open Sans"/>
              </a:defRPr>
            </a:lvl8pPr>
            <a:lvl9pPr lvl="8">
              <a:spcBef>
                <a:spcPts val="360"/>
              </a:spcBef>
              <a:buClr>
                <a:srgbClr val="434343"/>
              </a:buClr>
              <a:buSzPct val="100000"/>
              <a:buFont typeface="Open Sans"/>
              <a:defRPr sz="1800">
                <a:solidFill>
                  <a:srgbClr val="434343"/>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hyperlink" Target="https://twitter.com/startupinst" TargetMode="External"/><Relationship Id="rId4" Type="http://schemas.openxmlformats.org/officeDocument/2006/relationships/hyperlink" Target="http://instagram.com/startupinstitute" TargetMode="External"/><Relationship Id="rId9" Type="http://schemas.openxmlformats.org/officeDocument/2006/relationships/image" Target="../media/image04.png"/><Relationship Id="rId5" Type="http://schemas.openxmlformats.org/officeDocument/2006/relationships/image" Target="../media/image02.png"/><Relationship Id="rId6" Type="http://schemas.openxmlformats.org/officeDocument/2006/relationships/image" Target="../media/image03.png"/><Relationship Id="rId7" Type="http://schemas.openxmlformats.org/officeDocument/2006/relationships/image" Target="../media/image00.png"/><Relationship Id="rId8" Type="http://schemas.openxmlformats.org/officeDocument/2006/relationships/hyperlink" Target="http://www.facebook.com/StartupIns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hyperlink" Target="https://twitter.com/startupinst" TargetMode="External"/><Relationship Id="rId4" Type="http://schemas.openxmlformats.org/officeDocument/2006/relationships/hyperlink" Target="http://instagram.com/startupinstitute" TargetMode="External"/><Relationship Id="rId9" Type="http://schemas.openxmlformats.org/officeDocument/2006/relationships/image" Target="../media/image04.png"/><Relationship Id="rId5" Type="http://schemas.openxmlformats.org/officeDocument/2006/relationships/image" Target="../media/image02.png"/><Relationship Id="rId6" Type="http://schemas.openxmlformats.org/officeDocument/2006/relationships/image" Target="../media/image03.png"/><Relationship Id="rId7" Type="http://schemas.openxmlformats.org/officeDocument/2006/relationships/image" Target="../media/image00.png"/><Relationship Id="rId8" Type="http://schemas.openxmlformats.org/officeDocument/2006/relationships/hyperlink" Target="http://www.facebook.com/StartupIns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ruby-doc.org/core-2.2.0/String.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ruby-doc.org/core-2.2.0/Fixnum.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ruby-doc.org/core-2.2.0/Float.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40" name="Shape 40"/>
        <p:cNvGrpSpPr/>
        <p:nvPr/>
      </p:nvGrpSpPr>
      <p:grpSpPr>
        <a:xfrm>
          <a:off x="0" y="0"/>
          <a:ext cx="0" cy="0"/>
          <a:chOff x="0" y="0"/>
          <a:chExt cx="0" cy="0"/>
        </a:xfrm>
      </p:grpSpPr>
      <p:sp>
        <p:nvSpPr>
          <p:cNvPr id="41" name="Shape 41"/>
          <p:cNvSpPr txBox="1"/>
          <p:nvPr>
            <p:ph idx="4294967295" type="title"/>
          </p:nvPr>
        </p:nvSpPr>
        <p:spPr>
          <a:xfrm>
            <a:off x="1437600" y="1946550"/>
            <a:ext cx="6268800" cy="1250399"/>
          </a:xfrm>
          <a:prstGeom prst="rect">
            <a:avLst/>
          </a:prstGeom>
        </p:spPr>
        <p:txBody>
          <a:bodyPr anchorCtr="0" anchor="b" bIns="91425" lIns="91425" rIns="91425" tIns="91425">
            <a:noAutofit/>
          </a:bodyPr>
          <a:lstStyle/>
          <a:p>
            <a:pPr lvl="0" rtl="0">
              <a:spcBef>
                <a:spcPts val="0"/>
              </a:spcBef>
              <a:buNone/>
            </a:pPr>
            <a:r>
              <a:rPr b="1" lang="en" sz="3600">
                <a:latin typeface="Source Sans Pro"/>
                <a:ea typeface="Source Sans Pro"/>
                <a:cs typeface="Source Sans Pro"/>
                <a:sym typeface="Source Sans Pro"/>
              </a:rPr>
              <a:t>INTRO TO RUBY - WEEK 1</a:t>
            </a:r>
          </a:p>
        </p:txBody>
      </p:sp>
      <p:sp>
        <p:nvSpPr>
          <p:cNvPr id="42" name="Shape 42"/>
          <p:cNvSpPr txBox="1"/>
          <p:nvPr/>
        </p:nvSpPr>
        <p:spPr>
          <a:xfrm>
            <a:off x="3462887" y="4633450"/>
            <a:ext cx="1267199" cy="347400"/>
          </a:xfrm>
          <a:prstGeom prst="rect">
            <a:avLst/>
          </a:prstGeom>
          <a:noFill/>
          <a:ln>
            <a:noFill/>
          </a:ln>
        </p:spPr>
        <p:txBody>
          <a:bodyPr anchorCtr="0" anchor="ctr" bIns="91425" lIns="91425" rIns="91425" tIns="91425">
            <a:noAutofit/>
          </a:bodyPr>
          <a:lstStyle/>
          <a:p>
            <a:pPr lvl="0" rtl="0">
              <a:spcBef>
                <a:spcPts val="0"/>
              </a:spcBef>
              <a:buNone/>
            </a:pPr>
            <a:r>
              <a:rPr lang="en">
                <a:latin typeface="Open Sans"/>
                <a:ea typeface="Open Sans"/>
                <a:cs typeface="Open Sans"/>
                <a:sym typeface="Open Sans"/>
                <a:hlinkClick r:id="rId3"/>
              </a:rPr>
              <a:t>@startupinst</a:t>
            </a:r>
          </a:p>
        </p:txBody>
      </p:sp>
      <p:sp>
        <p:nvSpPr>
          <p:cNvPr id="43" name="Shape 43"/>
          <p:cNvSpPr txBox="1"/>
          <p:nvPr/>
        </p:nvSpPr>
        <p:spPr>
          <a:xfrm>
            <a:off x="6989787" y="4633450"/>
            <a:ext cx="1573500" cy="347400"/>
          </a:xfrm>
          <a:prstGeom prst="rect">
            <a:avLst/>
          </a:prstGeom>
          <a:noFill/>
          <a:ln>
            <a:noFill/>
          </a:ln>
        </p:spPr>
        <p:txBody>
          <a:bodyPr anchorCtr="0" anchor="ctr" bIns="91425" lIns="91425" rIns="91425" tIns="91425">
            <a:noAutofit/>
          </a:bodyPr>
          <a:lstStyle/>
          <a:p>
            <a:pPr lvl="0" rtl="0">
              <a:spcBef>
                <a:spcPts val="0"/>
              </a:spcBef>
              <a:buNone/>
            </a:pPr>
            <a:r>
              <a:rPr lang="en">
                <a:latin typeface="Open Sans"/>
                <a:ea typeface="Open Sans"/>
                <a:cs typeface="Open Sans"/>
                <a:sym typeface="Open Sans"/>
                <a:hlinkClick r:id="rId4"/>
              </a:rPr>
              <a:t>startupinstitute</a:t>
            </a:r>
          </a:p>
        </p:txBody>
      </p:sp>
      <p:pic>
        <p:nvPicPr>
          <p:cNvPr descr="facebook.png" id="44" name="Shape 44"/>
          <p:cNvPicPr preferRelativeResize="0"/>
          <p:nvPr/>
        </p:nvPicPr>
        <p:blipFill>
          <a:blip r:embed="rId5">
            <a:alphaModFix/>
          </a:blip>
          <a:stretch>
            <a:fillRect/>
          </a:stretch>
        </p:blipFill>
        <p:spPr>
          <a:xfrm>
            <a:off x="4868787" y="4628374"/>
            <a:ext cx="357550" cy="357550"/>
          </a:xfrm>
          <a:prstGeom prst="rect">
            <a:avLst/>
          </a:prstGeom>
          <a:noFill/>
          <a:ln>
            <a:noFill/>
          </a:ln>
        </p:spPr>
      </p:pic>
      <p:pic>
        <p:nvPicPr>
          <p:cNvPr descr="instagram.png" id="45" name="Shape 45"/>
          <p:cNvPicPr preferRelativeResize="0"/>
          <p:nvPr/>
        </p:nvPicPr>
        <p:blipFill>
          <a:blip r:embed="rId6">
            <a:alphaModFix/>
          </a:blip>
          <a:stretch>
            <a:fillRect/>
          </a:stretch>
        </p:blipFill>
        <p:spPr>
          <a:xfrm>
            <a:off x="6632237" y="4628378"/>
            <a:ext cx="357550" cy="357550"/>
          </a:xfrm>
          <a:prstGeom prst="rect">
            <a:avLst/>
          </a:prstGeom>
          <a:noFill/>
          <a:ln>
            <a:noFill/>
          </a:ln>
        </p:spPr>
      </p:pic>
      <p:pic>
        <p:nvPicPr>
          <p:cNvPr descr="twitter.png" id="46" name="Shape 46"/>
          <p:cNvPicPr preferRelativeResize="0"/>
          <p:nvPr/>
        </p:nvPicPr>
        <p:blipFill>
          <a:blip r:embed="rId7">
            <a:alphaModFix/>
          </a:blip>
          <a:stretch>
            <a:fillRect/>
          </a:stretch>
        </p:blipFill>
        <p:spPr>
          <a:xfrm>
            <a:off x="3105337" y="4628370"/>
            <a:ext cx="357550" cy="357550"/>
          </a:xfrm>
          <a:prstGeom prst="rect">
            <a:avLst/>
          </a:prstGeom>
          <a:noFill/>
          <a:ln>
            <a:noFill/>
          </a:ln>
        </p:spPr>
      </p:pic>
      <p:sp>
        <p:nvSpPr>
          <p:cNvPr id="47" name="Shape 47"/>
          <p:cNvSpPr txBox="1"/>
          <p:nvPr/>
        </p:nvSpPr>
        <p:spPr>
          <a:xfrm>
            <a:off x="5226337" y="4633450"/>
            <a:ext cx="1267199" cy="347400"/>
          </a:xfrm>
          <a:prstGeom prst="rect">
            <a:avLst/>
          </a:prstGeom>
          <a:noFill/>
          <a:ln>
            <a:noFill/>
          </a:ln>
        </p:spPr>
        <p:txBody>
          <a:bodyPr anchorCtr="0" anchor="ctr" bIns="91425" lIns="91425" rIns="91425" tIns="91425">
            <a:noAutofit/>
          </a:bodyPr>
          <a:lstStyle/>
          <a:p>
            <a:pPr lvl="0" rtl="0">
              <a:spcBef>
                <a:spcPts val="0"/>
              </a:spcBef>
              <a:buNone/>
            </a:pPr>
            <a:r>
              <a:rPr lang="en">
                <a:latin typeface="Open Sans"/>
                <a:ea typeface="Open Sans"/>
                <a:cs typeface="Open Sans"/>
                <a:sym typeface="Open Sans"/>
                <a:hlinkClick r:id="rId8"/>
              </a:rPr>
              <a:t>/startupinst</a:t>
            </a:r>
          </a:p>
        </p:txBody>
      </p:sp>
      <p:sp>
        <p:nvSpPr>
          <p:cNvPr id="48" name="Shape 48"/>
          <p:cNvSpPr txBox="1"/>
          <p:nvPr/>
        </p:nvSpPr>
        <p:spPr>
          <a:xfrm>
            <a:off x="580712" y="4633450"/>
            <a:ext cx="2442599" cy="347400"/>
          </a:xfrm>
          <a:prstGeom prst="rect">
            <a:avLst/>
          </a:prstGeom>
          <a:noFill/>
          <a:ln>
            <a:noFill/>
          </a:ln>
        </p:spPr>
        <p:txBody>
          <a:bodyPr anchorCtr="0" anchor="ctr" bIns="91425" lIns="91425" rIns="91425" tIns="91425">
            <a:noAutofit/>
          </a:bodyPr>
          <a:lstStyle/>
          <a:p>
            <a:pPr lvl="0" rtl="0">
              <a:spcBef>
                <a:spcPts val="0"/>
              </a:spcBef>
              <a:buNone/>
            </a:pPr>
            <a:r>
              <a:rPr lang="en">
                <a:latin typeface="Open Sans"/>
                <a:ea typeface="Open Sans"/>
                <a:cs typeface="Open Sans"/>
                <a:sym typeface="Open Sans"/>
              </a:rPr>
              <a:t>www.startupinstitute.com</a:t>
            </a:r>
          </a:p>
        </p:txBody>
      </p:sp>
      <p:pic>
        <p:nvPicPr>
          <p:cNvPr descr="PresentationLogoRampUp.png" id="49" name="Shape 49"/>
          <p:cNvPicPr preferRelativeResize="0"/>
          <p:nvPr/>
        </p:nvPicPr>
        <p:blipFill>
          <a:blip r:embed="rId9">
            <a:alphaModFix/>
          </a:blip>
          <a:stretch>
            <a:fillRect/>
          </a:stretch>
        </p:blipFill>
        <p:spPr>
          <a:xfrm>
            <a:off x="0" y="0"/>
            <a:ext cx="9144000" cy="1028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idx="1" type="body"/>
          </p:nvPr>
        </p:nvSpPr>
        <p:spPr>
          <a:xfrm>
            <a:off x="1664100" y="1709275"/>
            <a:ext cx="5815799" cy="2870700"/>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en" sz="1400"/>
              <a:t>Ruby uses assignment operators to assign the value to a variable.</a:t>
            </a:r>
          </a:p>
          <a:p>
            <a:pPr lvl="0" rtl="0">
              <a:spcBef>
                <a:spcPts val="0"/>
              </a:spcBef>
              <a:buClr>
                <a:schemeClr val="dk1"/>
              </a:buClr>
              <a:buSzPct val="78571"/>
              <a:buFont typeface="Arial"/>
              <a:buNone/>
            </a:pPr>
            <a:r>
              <a:rPr lang="en" sz="1400"/>
              <a:t> </a:t>
            </a:r>
          </a:p>
          <a:p>
            <a:pPr indent="-317500" lvl="0" marL="457200" rtl="0">
              <a:spcBef>
                <a:spcPts val="0"/>
              </a:spcBef>
              <a:buClr>
                <a:srgbClr val="000000"/>
              </a:buClr>
              <a:buSzPct val="100000"/>
              <a:buAutoNum type="arabicPeriod"/>
            </a:pPr>
            <a:r>
              <a:rPr lang="en" sz="1400"/>
              <a:t>= : Simple assignment. name = “John”</a:t>
            </a:r>
          </a:p>
          <a:p>
            <a:pPr indent="-317500" lvl="0" marL="457200" rtl="0">
              <a:spcBef>
                <a:spcPts val="0"/>
              </a:spcBef>
              <a:buClr>
                <a:srgbClr val="000000"/>
              </a:buClr>
              <a:buSzPct val="100000"/>
              <a:buAutoNum type="arabicPeriod"/>
            </a:pPr>
            <a:r>
              <a:rPr lang="en" sz="1400"/>
              <a:t>+= : </a:t>
            </a:r>
            <a:r>
              <a:rPr i="1" lang="en" sz="1400"/>
              <a:t>a += 2</a:t>
            </a:r>
            <a:r>
              <a:rPr lang="en" sz="1400"/>
              <a:t> is a simplified version of </a:t>
            </a:r>
            <a:r>
              <a:rPr i="1" lang="en" sz="1400"/>
              <a:t>a = a + 2</a:t>
            </a:r>
          </a:p>
          <a:p>
            <a:pPr indent="-317500" lvl="0" marL="457200" rtl="0">
              <a:spcBef>
                <a:spcPts val="0"/>
              </a:spcBef>
              <a:buClr>
                <a:srgbClr val="000000"/>
              </a:buClr>
              <a:buSzPct val="100000"/>
              <a:buAutoNum type="arabicPeriod"/>
            </a:pPr>
            <a:r>
              <a:rPr lang="en" sz="1400"/>
              <a:t>-= :  </a:t>
            </a:r>
            <a:r>
              <a:rPr i="1" lang="en" sz="1400"/>
              <a:t>a -= 2</a:t>
            </a:r>
            <a:r>
              <a:rPr lang="en" sz="1400"/>
              <a:t> is a simplified version of </a:t>
            </a:r>
            <a:r>
              <a:rPr i="1" lang="en" sz="1400"/>
              <a:t>a = a - 2</a:t>
            </a:r>
          </a:p>
          <a:p>
            <a:pPr indent="-317500" lvl="0" marL="457200" rtl="0">
              <a:spcBef>
                <a:spcPts val="0"/>
              </a:spcBef>
              <a:buClr>
                <a:srgbClr val="000000"/>
              </a:buClr>
              <a:buSzPct val="100000"/>
              <a:buAutoNum type="arabicPeriod"/>
            </a:pPr>
            <a:r>
              <a:rPr lang="en" sz="1400"/>
              <a:t>*= : </a:t>
            </a:r>
            <a:r>
              <a:rPr i="1" lang="en" sz="1400"/>
              <a:t>a *= 2</a:t>
            </a:r>
            <a:r>
              <a:rPr lang="en" sz="1400"/>
              <a:t> is the same as </a:t>
            </a:r>
            <a:r>
              <a:rPr i="1" lang="en" sz="1400"/>
              <a:t>a = a * 2</a:t>
            </a:r>
          </a:p>
          <a:p>
            <a:pPr indent="-317500" lvl="0" marL="457200" rtl="0">
              <a:spcBef>
                <a:spcPts val="0"/>
              </a:spcBef>
              <a:buClr>
                <a:srgbClr val="000000"/>
              </a:buClr>
              <a:buSzPct val="100000"/>
              <a:buAutoNum type="arabicPeriod"/>
            </a:pPr>
            <a:r>
              <a:rPr lang="en" sz="1400"/>
              <a:t>/= : </a:t>
            </a:r>
            <a:r>
              <a:rPr i="1" lang="en" sz="1400"/>
              <a:t>a /= 2</a:t>
            </a:r>
            <a:r>
              <a:rPr lang="en" sz="1400"/>
              <a:t> is the same as a = a / 2</a:t>
            </a:r>
          </a:p>
          <a:p>
            <a:pPr indent="-317500" lvl="0" marL="457200" rtl="0">
              <a:spcBef>
                <a:spcPts val="0"/>
              </a:spcBef>
              <a:buClr>
                <a:srgbClr val="000000"/>
              </a:buClr>
              <a:buSzPct val="100000"/>
              <a:buAutoNum type="arabicPeriod"/>
            </a:pPr>
            <a:r>
              <a:rPr lang="en" sz="1400"/>
              <a:t>%= : </a:t>
            </a:r>
            <a:r>
              <a:rPr i="1" lang="en" sz="1400"/>
              <a:t>a %= 2</a:t>
            </a:r>
            <a:r>
              <a:rPr lang="en" sz="1400"/>
              <a:t> is the same as </a:t>
            </a:r>
            <a:r>
              <a:rPr i="1" lang="en" sz="1400"/>
              <a:t>a = a % 2</a:t>
            </a:r>
          </a:p>
          <a:p>
            <a:pPr indent="-317500" lvl="0" marL="457200" rtl="0">
              <a:spcBef>
                <a:spcPts val="0"/>
              </a:spcBef>
              <a:buClr>
                <a:srgbClr val="000000"/>
              </a:buClr>
              <a:buSzPct val="100000"/>
              <a:buAutoNum type="arabicPeriod"/>
            </a:pPr>
            <a:r>
              <a:rPr lang="en" sz="1400"/>
              <a:t>**= :  </a:t>
            </a:r>
            <a:r>
              <a:rPr i="1" lang="en" sz="1400"/>
              <a:t>a **= 2</a:t>
            </a:r>
            <a:r>
              <a:rPr lang="en" sz="1400"/>
              <a:t> is the same as </a:t>
            </a:r>
            <a:r>
              <a:rPr i="1" lang="en" sz="1400"/>
              <a:t>a = a ** 2</a:t>
            </a:r>
          </a:p>
          <a:p>
            <a:pPr lvl="0" rtl="0">
              <a:spcBef>
                <a:spcPts val="0"/>
              </a:spcBef>
              <a:buClr>
                <a:schemeClr val="dk1"/>
              </a:buClr>
              <a:buSzPct val="78571"/>
              <a:buFont typeface="Arial"/>
              <a:buNone/>
            </a:pPr>
            <a:r>
              <a:t/>
            </a:r>
            <a:endParaRPr sz="1400"/>
          </a:p>
          <a:p>
            <a:pPr lvl="0" rtl="0">
              <a:spcBef>
                <a:spcPts val="0"/>
              </a:spcBef>
              <a:buClr>
                <a:schemeClr val="dk1"/>
              </a:buClr>
              <a:buSzPct val="78571"/>
              <a:buFont typeface="Arial"/>
              <a:buNone/>
            </a:pPr>
            <a:r>
              <a:rPr lang="en" sz="1400"/>
              <a:t>Ruby also supports parallel assignment:</a:t>
            </a:r>
          </a:p>
          <a:p>
            <a:pPr lvl="0" rtl="0">
              <a:spcBef>
                <a:spcPts val="0"/>
              </a:spcBef>
              <a:buClr>
                <a:schemeClr val="dk1"/>
              </a:buClr>
              <a:buSzPct val="78571"/>
              <a:buFont typeface="Arial"/>
              <a:buNone/>
            </a:pPr>
            <a:r>
              <a:rPr lang="en" sz="1400"/>
              <a:t>a, b, c = 2, 3 ,4 is the same as a = 2, b = 3, c = 4 </a:t>
            </a:r>
          </a:p>
          <a:p>
            <a:pPr lvl="0" rtl="0">
              <a:spcBef>
                <a:spcPts val="0"/>
              </a:spcBef>
              <a:buClr>
                <a:schemeClr val="dk1"/>
              </a:buClr>
              <a:buSzPct val="78571"/>
              <a:buFont typeface="Arial"/>
              <a:buNone/>
            </a:pPr>
            <a:r>
              <a:t/>
            </a:r>
            <a:endParaRPr sz="1400"/>
          </a:p>
          <a:p>
            <a:pPr lvl="0">
              <a:spcBef>
                <a:spcPts val="0"/>
              </a:spcBef>
              <a:buNone/>
            </a:pPr>
            <a:r>
              <a:t/>
            </a:r>
            <a:endParaRPr sz="1400"/>
          </a:p>
        </p:txBody>
      </p:sp>
      <p:sp>
        <p:nvSpPr>
          <p:cNvPr id="105" name="Shape 105"/>
          <p:cNvSpPr txBox="1"/>
          <p:nvPr>
            <p:ph type="title"/>
          </p:nvPr>
        </p:nvSpPr>
        <p:spPr>
          <a:xfrm>
            <a:off x="1664100" y="431425"/>
            <a:ext cx="5815799" cy="708600"/>
          </a:xfrm>
          <a:prstGeom prst="rect">
            <a:avLst/>
          </a:prstGeom>
        </p:spPr>
        <p:txBody>
          <a:bodyPr anchorCtr="0" anchor="t" bIns="91425" lIns="91425" rIns="91425" tIns="91425">
            <a:noAutofit/>
          </a:bodyPr>
          <a:lstStyle/>
          <a:p>
            <a:pPr lvl="0">
              <a:spcBef>
                <a:spcPts val="0"/>
              </a:spcBef>
              <a:buNone/>
            </a:pPr>
            <a:r>
              <a:rPr lang="en">
                <a:latin typeface="Source Sans Pro"/>
                <a:ea typeface="Source Sans Pro"/>
                <a:cs typeface="Source Sans Pro"/>
                <a:sym typeface="Source Sans Pro"/>
              </a:rPr>
              <a:t>RUBY ASSIGNMENT OPERATORS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idx="1" type="body"/>
          </p:nvPr>
        </p:nvSpPr>
        <p:spPr>
          <a:xfrm>
            <a:off x="1664100" y="1433625"/>
            <a:ext cx="5815799" cy="28707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t>In Ruby, the True and False booleans each have their own class. </a:t>
            </a:r>
            <a:r>
              <a:rPr i="1" lang="en" sz="1200" u="sng"/>
              <a:t>True</a:t>
            </a:r>
            <a:r>
              <a:rPr lang="en" sz="1200"/>
              <a:t> is an instance of TrueClass and </a:t>
            </a:r>
            <a:r>
              <a:rPr i="1" lang="en" sz="1200" u="sng"/>
              <a:t>False</a:t>
            </a:r>
            <a:r>
              <a:rPr lang="en" sz="1200"/>
              <a:t> is an instance of FalseClass.</a:t>
            </a:r>
          </a:p>
          <a:p>
            <a:pPr lvl="0" rtl="0">
              <a:spcBef>
                <a:spcPts val="0"/>
              </a:spcBef>
              <a:buClr>
                <a:schemeClr val="dk1"/>
              </a:buClr>
              <a:buSzPct val="91666"/>
              <a:buFont typeface="Arial"/>
              <a:buNone/>
            </a:pPr>
            <a:r>
              <a:rPr lang="en" sz="1200"/>
              <a:t> </a:t>
            </a:r>
          </a:p>
          <a:p>
            <a:pPr lvl="0" rtl="0">
              <a:spcBef>
                <a:spcPts val="0"/>
              </a:spcBef>
              <a:buClr>
                <a:schemeClr val="dk1"/>
              </a:buClr>
              <a:buSzPct val="91666"/>
              <a:buFont typeface="Arial"/>
              <a:buNone/>
            </a:pPr>
            <a:r>
              <a:rPr lang="en" sz="1200"/>
              <a:t>Every Ruby expression evaluates to an object. Every Ruby object in turn can be used in a conditional statement which means every object ultimately must evaluate to a boolean value.</a:t>
            </a:r>
          </a:p>
          <a:p>
            <a:pPr lvl="0" rtl="0">
              <a:spcBef>
                <a:spcPts val="0"/>
              </a:spcBef>
              <a:buClr>
                <a:schemeClr val="dk1"/>
              </a:buClr>
              <a:buSzPct val="91666"/>
              <a:buFont typeface="Arial"/>
              <a:buNone/>
            </a:pPr>
            <a:r>
              <a:rPr lang="en" sz="1200"/>
              <a:t>Most objects in Ruby will have a boolean value of </a:t>
            </a:r>
            <a:r>
              <a:rPr b="1" i="1" lang="en" sz="1200"/>
              <a:t>true</a:t>
            </a:r>
            <a:r>
              <a:rPr lang="en" sz="1200"/>
              <a:t>. Only two objects have a boolean value of </a:t>
            </a:r>
            <a:r>
              <a:rPr b="1" i="1" lang="en" sz="1200"/>
              <a:t>false</a:t>
            </a:r>
            <a:r>
              <a:rPr lang="en" sz="1200"/>
              <a:t>, they are </a:t>
            </a:r>
            <a:r>
              <a:rPr b="1" i="1" lang="en" sz="1200"/>
              <a:t>false</a:t>
            </a:r>
            <a:r>
              <a:rPr lang="en" sz="1200"/>
              <a:t> and </a:t>
            </a:r>
            <a:r>
              <a:rPr b="1" i="1" lang="en" sz="1200"/>
              <a:t>nil</a:t>
            </a:r>
            <a:r>
              <a:rPr lang="en" sz="1200"/>
              <a:t>.</a:t>
            </a:r>
          </a:p>
          <a:p>
            <a:pPr lvl="0" rtl="0">
              <a:spcBef>
                <a:spcPts val="0"/>
              </a:spcBef>
              <a:buClr>
                <a:schemeClr val="dk1"/>
              </a:buClr>
              <a:buSzPct val="91666"/>
              <a:buFont typeface="Arial"/>
              <a:buNone/>
            </a:pPr>
            <a:r>
              <a:t/>
            </a:r>
            <a:endParaRPr sz="1200"/>
          </a:p>
          <a:p>
            <a:pPr lvl="0" rtl="0">
              <a:spcBef>
                <a:spcPts val="0"/>
              </a:spcBef>
              <a:buClr>
                <a:schemeClr val="dk1"/>
              </a:buClr>
              <a:buSzPct val="91666"/>
              <a:buFont typeface="Arial"/>
              <a:buNone/>
            </a:pPr>
            <a:r>
              <a:rPr lang="en" sz="1200"/>
              <a:t>Nil is a special non-entity object it derives from NilClass. </a:t>
            </a:r>
            <a:r>
              <a:rPr b="1" i="1" lang="en" sz="1200"/>
              <a:t>nil</a:t>
            </a:r>
            <a:r>
              <a:rPr lang="en" sz="1200"/>
              <a:t> denotes the absence of a value, result or a state of being that is undetermined.  Nil however does </a:t>
            </a:r>
            <a:r>
              <a:rPr b="1" lang="en" sz="1200"/>
              <a:t>not</a:t>
            </a:r>
            <a:r>
              <a:rPr lang="en" sz="1200"/>
              <a:t> mean it is empty.</a:t>
            </a:r>
          </a:p>
          <a:p>
            <a:pPr lvl="0" rtl="0">
              <a:spcBef>
                <a:spcPts val="0"/>
              </a:spcBef>
              <a:buClr>
                <a:schemeClr val="dk1"/>
              </a:buClr>
              <a:buSzPct val="91666"/>
              <a:buFont typeface="Arial"/>
              <a:buNone/>
            </a:pPr>
            <a:r>
              <a:t/>
            </a:r>
            <a:endParaRPr sz="1200"/>
          </a:p>
          <a:p>
            <a:pPr lvl="0" rtl="0">
              <a:spcBef>
                <a:spcPts val="0"/>
              </a:spcBef>
              <a:buClr>
                <a:schemeClr val="dk1"/>
              </a:buClr>
              <a:buSzPct val="91666"/>
              <a:buFont typeface="Arial"/>
              <a:buNone/>
            </a:pPr>
            <a:r>
              <a:rPr lang="en" sz="1200"/>
              <a:t>Like Fixnum, true, false, and nil can only have one instance of itself.</a:t>
            </a:r>
          </a:p>
          <a:p>
            <a:pPr lvl="0">
              <a:spcBef>
                <a:spcPts val="0"/>
              </a:spcBef>
              <a:buNone/>
            </a:pPr>
            <a:r>
              <a:t/>
            </a:r>
            <a:endParaRPr sz="1200"/>
          </a:p>
        </p:txBody>
      </p:sp>
      <p:sp>
        <p:nvSpPr>
          <p:cNvPr id="111" name="Shape 111"/>
          <p:cNvSpPr txBox="1"/>
          <p:nvPr>
            <p:ph type="title"/>
          </p:nvPr>
        </p:nvSpPr>
        <p:spPr>
          <a:xfrm>
            <a:off x="1664100" y="644325"/>
            <a:ext cx="5815799" cy="708600"/>
          </a:xfrm>
          <a:prstGeom prst="rect">
            <a:avLst/>
          </a:prstGeom>
        </p:spPr>
        <p:txBody>
          <a:bodyPr anchorCtr="0" anchor="t" bIns="91425" lIns="91425" rIns="91425" tIns="91425">
            <a:noAutofit/>
          </a:bodyPr>
          <a:lstStyle/>
          <a:p>
            <a:pPr lvl="0">
              <a:spcBef>
                <a:spcPts val="0"/>
              </a:spcBef>
              <a:buNone/>
            </a:pPr>
            <a:r>
              <a:rPr lang="en">
                <a:latin typeface="Source Sans Pro"/>
                <a:ea typeface="Source Sans Pro"/>
                <a:cs typeface="Source Sans Pro"/>
                <a:sym typeface="Source Sans Pro"/>
              </a:rPr>
              <a:t>BOOLEAN &amp; NIL</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idx="1" type="body"/>
          </p:nvPr>
        </p:nvSpPr>
        <p:spPr>
          <a:xfrm>
            <a:off x="1036500" y="923350"/>
            <a:ext cx="7071000" cy="2852999"/>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solidFill>
                  <a:srgbClr val="434343"/>
                </a:solidFill>
              </a:rPr>
              <a:t>Variables are a way of assigning a “label” that represents a value or a block of code. It provides context and allows you to reference it quick and easily. There are many types of variables. Local variables have limited scope which means it is only visible in a limited part of the program.</a:t>
            </a:r>
          </a:p>
          <a:p>
            <a:pPr lvl="0" rtl="0">
              <a:spcBef>
                <a:spcPts val="0"/>
              </a:spcBef>
              <a:buClr>
                <a:schemeClr val="dk1"/>
              </a:buClr>
              <a:buSzPct val="91666"/>
              <a:buFont typeface="Arial"/>
              <a:buNone/>
            </a:pPr>
            <a:r>
              <a:t/>
            </a:r>
            <a:endParaRPr sz="1200">
              <a:solidFill>
                <a:srgbClr val="434343"/>
              </a:solidFill>
            </a:endParaRPr>
          </a:p>
          <a:p>
            <a:pPr lvl="0" rtl="0">
              <a:spcBef>
                <a:spcPts val="0"/>
              </a:spcBef>
              <a:buClr>
                <a:schemeClr val="dk1"/>
              </a:buClr>
              <a:buSzPct val="91666"/>
              <a:buFont typeface="Arial"/>
              <a:buNone/>
            </a:pPr>
            <a:r>
              <a:rPr lang="en" sz="1200">
                <a:solidFill>
                  <a:srgbClr val="434343"/>
                </a:solidFill>
              </a:rPr>
              <a:t>Valid local variable formats:</a:t>
            </a:r>
          </a:p>
          <a:p>
            <a:pPr indent="-304800" lvl="0" marL="457200" rtl="0">
              <a:spcBef>
                <a:spcPts val="0"/>
              </a:spcBef>
              <a:buClr>
                <a:srgbClr val="434343"/>
              </a:buClr>
              <a:buSzPct val="100000"/>
              <a:buAutoNum type="arabicPeriod"/>
            </a:pPr>
            <a:r>
              <a:rPr b="1" lang="en" sz="1200">
                <a:solidFill>
                  <a:srgbClr val="434343"/>
                </a:solidFill>
              </a:rPr>
              <a:t>x </a:t>
            </a:r>
          </a:p>
          <a:p>
            <a:pPr indent="-304800" lvl="0" marL="457200" rtl="0">
              <a:spcBef>
                <a:spcPts val="0"/>
              </a:spcBef>
              <a:buClr>
                <a:srgbClr val="434343"/>
              </a:buClr>
              <a:buSzPct val="100000"/>
              <a:buAutoNum type="arabicPeriod"/>
            </a:pPr>
            <a:r>
              <a:rPr b="1" lang="en" sz="1200">
                <a:solidFill>
                  <a:srgbClr val="434343"/>
                </a:solidFill>
              </a:rPr>
              <a:t>_x</a:t>
            </a:r>
          </a:p>
          <a:p>
            <a:pPr indent="-304800" lvl="0" marL="457200" rtl="0">
              <a:spcBef>
                <a:spcPts val="0"/>
              </a:spcBef>
              <a:buClr>
                <a:srgbClr val="434343"/>
              </a:buClr>
              <a:buSzPct val="100000"/>
              <a:buAutoNum type="arabicPeriod"/>
            </a:pPr>
            <a:r>
              <a:rPr b="1" lang="en" sz="1200">
                <a:solidFill>
                  <a:srgbClr val="434343"/>
                </a:solidFill>
              </a:rPr>
              <a:t>address</a:t>
            </a:r>
          </a:p>
          <a:p>
            <a:pPr indent="-304800" lvl="0" marL="457200" rtl="0">
              <a:spcBef>
                <a:spcPts val="0"/>
              </a:spcBef>
              <a:buClr>
                <a:srgbClr val="434343"/>
              </a:buClr>
              <a:buSzPct val="100000"/>
              <a:buAutoNum type="arabicPeriod"/>
            </a:pPr>
            <a:r>
              <a:rPr b="1" lang="en" sz="1200">
                <a:solidFill>
                  <a:srgbClr val="434343"/>
                </a:solidFill>
              </a:rPr>
              <a:t>first_name</a:t>
            </a:r>
          </a:p>
          <a:p>
            <a:pPr indent="-304800" lvl="0" marL="457200" rtl="0">
              <a:spcBef>
                <a:spcPts val="0"/>
              </a:spcBef>
              <a:buClr>
                <a:srgbClr val="434343"/>
              </a:buClr>
              <a:buSzPct val="100000"/>
              <a:buAutoNum type="arabicPeriod"/>
            </a:pPr>
            <a:r>
              <a:rPr b="1" lang="en" sz="1200">
                <a:solidFill>
                  <a:srgbClr val="434343"/>
                </a:solidFill>
              </a:rPr>
              <a:t>person1</a:t>
            </a:r>
          </a:p>
          <a:p>
            <a:pPr indent="-304800" lvl="0" marL="457200" rtl="0">
              <a:spcBef>
                <a:spcPts val="0"/>
              </a:spcBef>
              <a:buClr>
                <a:srgbClr val="434343"/>
              </a:buClr>
              <a:buSzPct val="100000"/>
              <a:buAutoNum type="arabicPeriod"/>
            </a:pPr>
            <a:r>
              <a:rPr b="1" lang="en" sz="1200">
                <a:solidFill>
                  <a:srgbClr val="434343"/>
                </a:solidFill>
              </a:rPr>
              <a:t>phone_NUMBER</a:t>
            </a:r>
          </a:p>
          <a:p>
            <a:pPr indent="-304800" lvl="0" marL="457200" rtl="0">
              <a:spcBef>
                <a:spcPts val="0"/>
              </a:spcBef>
              <a:buClr>
                <a:srgbClr val="434343"/>
              </a:buClr>
              <a:buSzPct val="100000"/>
              <a:buAutoNum type="arabicPeriod"/>
            </a:pPr>
            <a:r>
              <a:rPr b="1" lang="en" sz="1200">
                <a:solidFill>
                  <a:srgbClr val="434343"/>
                </a:solidFill>
              </a:rPr>
              <a:t>_</a:t>
            </a:r>
          </a:p>
          <a:p>
            <a:pPr lvl="0" rtl="0">
              <a:spcBef>
                <a:spcPts val="0"/>
              </a:spcBef>
              <a:buClr>
                <a:schemeClr val="dk1"/>
              </a:buClr>
              <a:buSzPct val="91666"/>
              <a:buFont typeface="Arial"/>
              <a:buNone/>
            </a:pPr>
            <a:r>
              <a:t/>
            </a:r>
            <a:endParaRPr b="1" sz="1200">
              <a:solidFill>
                <a:srgbClr val="434343"/>
              </a:solidFill>
            </a:endParaRPr>
          </a:p>
          <a:p>
            <a:pPr lvl="0" rtl="0">
              <a:spcBef>
                <a:spcPts val="0"/>
              </a:spcBef>
              <a:buClr>
                <a:schemeClr val="dk1"/>
              </a:buClr>
              <a:buSzPct val="91666"/>
              <a:buFont typeface="Arial"/>
              <a:buNone/>
            </a:pPr>
            <a:r>
              <a:rPr lang="en" sz="1200">
                <a:solidFill>
                  <a:srgbClr val="434343"/>
                </a:solidFill>
              </a:rPr>
              <a:t>Local variables cannot start with a number and should not start with a capitalized letter. Conventional Ruby style prefers </a:t>
            </a:r>
            <a:r>
              <a:rPr i="1" lang="en" sz="1200">
                <a:solidFill>
                  <a:srgbClr val="434343"/>
                </a:solidFill>
              </a:rPr>
              <a:t>under_score</a:t>
            </a:r>
            <a:r>
              <a:rPr lang="en" sz="1200">
                <a:solidFill>
                  <a:srgbClr val="434343"/>
                </a:solidFill>
              </a:rPr>
              <a:t>  names over </a:t>
            </a:r>
            <a:r>
              <a:rPr i="1" lang="en" sz="1200">
                <a:solidFill>
                  <a:srgbClr val="434343"/>
                </a:solidFill>
              </a:rPr>
              <a:t>camelCase</a:t>
            </a:r>
            <a:r>
              <a:rPr lang="en" sz="1200">
                <a:solidFill>
                  <a:srgbClr val="434343"/>
                </a:solidFill>
              </a:rPr>
              <a:t> names for local variables. Examples 1 - 4 are the most commonly used ways to name a local variable. Try it out in IRB. You can assign most things to a local variable.</a:t>
            </a:r>
          </a:p>
          <a:p>
            <a:pPr lvl="0">
              <a:spcBef>
                <a:spcPts val="0"/>
              </a:spcBef>
              <a:buNone/>
            </a:pPr>
            <a:r>
              <a:t/>
            </a:r>
            <a:endParaRPr sz="1200"/>
          </a:p>
        </p:txBody>
      </p:sp>
      <p:sp>
        <p:nvSpPr>
          <p:cNvPr id="117" name="Shape 117"/>
          <p:cNvSpPr txBox="1"/>
          <p:nvPr>
            <p:ph type="title"/>
          </p:nvPr>
        </p:nvSpPr>
        <p:spPr>
          <a:xfrm>
            <a:off x="1664100" y="341800"/>
            <a:ext cx="5815799" cy="708600"/>
          </a:xfrm>
          <a:prstGeom prst="rect">
            <a:avLst/>
          </a:prstGeom>
        </p:spPr>
        <p:txBody>
          <a:bodyPr anchorCtr="0" anchor="t" bIns="91425" lIns="91425" rIns="91425" tIns="91425">
            <a:noAutofit/>
          </a:bodyPr>
          <a:lstStyle/>
          <a:p>
            <a:pPr lvl="0">
              <a:spcBef>
                <a:spcPts val="0"/>
              </a:spcBef>
              <a:buNone/>
            </a:pPr>
            <a:r>
              <a:rPr lang="en">
                <a:latin typeface="Source Sans Pro"/>
                <a:ea typeface="Source Sans Pro"/>
                <a:cs typeface="Source Sans Pro"/>
                <a:sym typeface="Source Sans Pro"/>
              </a:rPr>
              <a:t>LOCAL VARIABLES</a:t>
            </a:r>
          </a:p>
        </p:txBody>
      </p:sp>
      <p:sp>
        <p:nvSpPr>
          <p:cNvPr id="118" name="Shape 118"/>
          <p:cNvSpPr txBox="1"/>
          <p:nvPr/>
        </p:nvSpPr>
        <p:spPr>
          <a:xfrm>
            <a:off x="4191725" y="1836150"/>
            <a:ext cx="3000000" cy="1772099"/>
          </a:xfrm>
          <a:prstGeom prst="rect">
            <a:avLst/>
          </a:prstGeom>
          <a:noFill/>
          <a:ln>
            <a:noFill/>
          </a:ln>
        </p:spPr>
        <p:txBody>
          <a:bodyPr anchorCtr="0" anchor="ctr" bIns="91425" lIns="91425" rIns="91425" tIns="91425">
            <a:noAutofit/>
          </a:bodyPr>
          <a:lstStyle/>
          <a:p>
            <a:pPr lvl="0" rtl="0">
              <a:spcBef>
                <a:spcPts val="0"/>
              </a:spcBef>
              <a:buNone/>
            </a:pPr>
            <a:r>
              <a:rPr lang="en" sz="1200">
                <a:solidFill>
                  <a:schemeClr val="dk1"/>
                </a:solidFill>
                <a:latin typeface="Open Sans"/>
                <a:ea typeface="Open Sans"/>
                <a:cs typeface="Open Sans"/>
                <a:sym typeface="Open Sans"/>
              </a:rPr>
              <a:t>When assigning values the local variable must be on the left hand side and the value on the right hand side.</a:t>
            </a:r>
          </a:p>
          <a:p>
            <a:pPr lvl="0" rtl="0">
              <a:spcBef>
                <a:spcPts val="0"/>
              </a:spcBef>
              <a:buNone/>
            </a:pPr>
            <a:r>
              <a:t/>
            </a:r>
            <a:endParaRPr sz="1200">
              <a:solidFill>
                <a:schemeClr val="dk1"/>
              </a:solidFill>
              <a:latin typeface="Open Sans"/>
              <a:ea typeface="Open Sans"/>
              <a:cs typeface="Open Sans"/>
              <a:sym typeface="Open Sans"/>
            </a:endParaRPr>
          </a:p>
          <a:p>
            <a:pPr lvl="0" rtl="0">
              <a:spcBef>
                <a:spcPts val="0"/>
              </a:spcBef>
              <a:buNone/>
            </a:pPr>
            <a:r>
              <a:rPr lang="en" sz="1200">
                <a:solidFill>
                  <a:schemeClr val="dk1"/>
                </a:solidFill>
                <a:latin typeface="Open Sans"/>
                <a:ea typeface="Open Sans"/>
                <a:cs typeface="Open Sans"/>
                <a:sym typeface="Open Sans"/>
              </a:rPr>
              <a:t>valid:</a:t>
            </a:r>
          </a:p>
          <a:p>
            <a:pPr lvl="0" rtl="0">
              <a:spcBef>
                <a:spcPts val="0"/>
              </a:spcBef>
              <a:buNone/>
            </a:pPr>
            <a:r>
              <a:rPr lang="en" sz="1200">
                <a:solidFill>
                  <a:schemeClr val="dk1"/>
                </a:solidFill>
                <a:latin typeface="Open Sans"/>
                <a:ea typeface="Open Sans"/>
                <a:cs typeface="Open Sans"/>
                <a:sym typeface="Open Sans"/>
              </a:rPr>
              <a:t>name = “Johnny”</a:t>
            </a:r>
          </a:p>
          <a:p>
            <a:pPr lvl="0" rtl="0">
              <a:spcBef>
                <a:spcPts val="0"/>
              </a:spcBef>
              <a:buNone/>
            </a:pPr>
            <a:r>
              <a:t/>
            </a:r>
            <a:endParaRPr sz="1200">
              <a:solidFill>
                <a:schemeClr val="dk1"/>
              </a:solidFill>
              <a:latin typeface="Open Sans"/>
              <a:ea typeface="Open Sans"/>
              <a:cs typeface="Open Sans"/>
              <a:sym typeface="Open Sans"/>
            </a:endParaRPr>
          </a:p>
          <a:p>
            <a:pPr lvl="0" rtl="0">
              <a:spcBef>
                <a:spcPts val="0"/>
              </a:spcBef>
              <a:buNone/>
            </a:pPr>
            <a:r>
              <a:rPr lang="en" sz="1200">
                <a:solidFill>
                  <a:schemeClr val="dk1"/>
                </a:solidFill>
                <a:latin typeface="Open Sans"/>
                <a:ea typeface="Open Sans"/>
                <a:cs typeface="Open Sans"/>
                <a:sym typeface="Open Sans"/>
              </a:rPr>
              <a:t>invalid:</a:t>
            </a:r>
          </a:p>
          <a:p>
            <a:pPr lvl="0" rtl="0">
              <a:spcBef>
                <a:spcPts val="0"/>
              </a:spcBef>
              <a:buNone/>
            </a:pPr>
            <a:r>
              <a:rPr lang="en" sz="1200">
                <a:solidFill>
                  <a:schemeClr val="dk1"/>
                </a:solidFill>
                <a:latin typeface="Open Sans"/>
                <a:ea typeface="Open Sans"/>
                <a:cs typeface="Open Sans"/>
                <a:sym typeface="Open Sans"/>
              </a:rPr>
              <a:t>“Johnny” = name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idx="1" type="body"/>
          </p:nvPr>
        </p:nvSpPr>
        <p:spPr>
          <a:xfrm>
            <a:off x="818025" y="1220700"/>
            <a:ext cx="7508100" cy="2870700"/>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en" sz="1400"/>
              <a:t>As we’ve mentioned before IRB is an interactive shell that let’s you run Ruby code in real time. Once you exit out of it all the code you’ve written are gone. Alternatively, you can write code in a text editor and save it with the .rb file extension. We will be using the Sublime 2 Text Editor. </a:t>
            </a:r>
          </a:p>
          <a:p>
            <a:pPr lvl="0" rtl="0">
              <a:spcBef>
                <a:spcPts val="0"/>
              </a:spcBef>
              <a:buClr>
                <a:schemeClr val="dk1"/>
              </a:buClr>
              <a:buSzPct val="78571"/>
              <a:buFont typeface="Arial"/>
              <a:buNone/>
            </a:pPr>
            <a:r>
              <a:rPr lang="en" sz="1400"/>
              <a:t>In a file, your code is evaluated from top to bottom. Line 1 always runs before Line 2.</a:t>
            </a:r>
          </a:p>
          <a:p>
            <a:pPr lvl="0" rtl="0">
              <a:spcBef>
                <a:spcPts val="0"/>
              </a:spcBef>
              <a:buClr>
                <a:schemeClr val="dk1"/>
              </a:buClr>
              <a:buSzPct val="78571"/>
              <a:buFont typeface="Arial"/>
              <a:buNone/>
            </a:pPr>
            <a:r>
              <a:t/>
            </a:r>
            <a:endParaRPr sz="1400"/>
          </a:p>
          <a:p>
            <a:pPr lvl="0" rtl="0">
              <a:spcBef>
                <a:spcPts val="0"/>
              </a:spcBef>
              <a:buClr>
                <a:schemeClr val="dk1"/>
              </a:buClr>
              <a:buSzPct val="78571"/>
              <a:buFont typeface="Arial"/>
              <a:buNone/>
            </a:pPr>
            <a:r>
              <a:rPr lang="en" sz="1400"/>
              <a:t>To execute the code in your file:</a:t>
            </a:r>
          </a:p>
          <a:p>
            <a:pPr indent="-317500" lvl="0" marL="457200" rtl="0">
              <a:spcBef>
                <a:spcPts val="0"/>
              </a:spcBef>
              <a:buClr>
                <a:srgbClr val="000000"/>
              </a:buClr>
              <a:buSzPct val="100000"/>
              <a:buAutoNum type="arabicPeriod"/>
            </a:pPr>
            <a:r>
              <a:rPr lang="en" sz="1400"/>
              <a:t>Make sure you save the file with the latest changes.</a:t>
            </a:r>
          </a:p>
          <a:p>
            <a:pPr indent="-317500" lvl="0" marL="457200" rtl="0">
              <a:spcBef>
                <a:spcPts val="0"/>
              </a:spcBef>
              <a:buClr>
                <a:srgbClr val="000000"/>
              </a:buClr>
              <a:buSzPct val="100000"/>
              <a:buAutoNum type="arabicPeriod"/>
            </a:pPr>
            <a:r>
              <a:rPr lang="en" sz="1400"/>
              <a:t>Run your file by typing </a:t>
            </a:r>
            <a:r>
              <a:rPr b="1" i="1" lang="en" sz="1400"/>
              <a:t>ruby filename.rb</a:t>
            </a:r>
          </a:p>
          <a:p>
            <a:pPr lvl="0" rtl="0">
              <a:spcBef>
                <a:spcPts val="0"/>
              </a:spcBef>
              <a:buClr>
                <a:schemeClr val="dk1"/>
              </a:buClr>
              <a:buSzPct val="78571"/>
              <a:buFont typeface="Arial"/>
              <a:buNone/>
            </a:pPr>
            <a:r>
              <a:t/>
            </a:r>
            <a:endParaRPr sz="1400"/>
          </a:p>
          <a:p>
            <a:pPr lvl="0" rtl="0">
              <a:spcBef>
                <a:spcPts val="0"/>
              </a:spcBef>
              <a:buClr>
                <a:schemeClr val="dk1"/>
              </a:buClr>
              <a:buSzPct val="78571"/>
              <a:buFont typeface="Arial"/>
              <a:buNone/>
            </a:pPr>
            <a:r>
              <a:rPr lang="en" sz="1400"/>
              <a:t>Notice that executing a file does not output anything in the console. It simply runs, executes the code and exit out of it. It will only output something if there is an error or you explicitly tell it to with “puts” or “print.” </a:t>
            </a:r>
          </a:p>
          <a:p>
            <a:pPr lvl="0" rtl="0">
              <a:spcBef>
                <a:spcPts val="0"/>
              </a:spcBef>
              <a:buClr>
                <a:schemeClr val="dk1"/>
              </a:buClr>
              <a:buSzPct val="78571"/>
              <a:buFont typeface="Arial"/>
              <a:buNone/>
            </a:pPr>
            <a:r>
              <a:t/>
            </a:r>
            <a:endParaRPr sz="1400"/>
          </a:p>
          <a:p>
            <a:pPr lvl="0" rtl="0">
              <a:spcBef>
                <a:spcPts val="0"/>
              </a:spcBef>
              <a:buClr>
                <a:schemeClr val="dk1"/>
              </a:buClr>
              <a:buSzPct val="78571"/>
              <a:buFont typeface="Arial"/>
              <a:buNone/>
            </a:pPr>
            <a:r>
              <a:t/>
            </a:r>
            <a:endParaRPr sz="1400"/>
          </a:p>
          <a:p>
            <a:pPr lvl="0" rtl="0">
              <a:spcBef>
                <a:spcPts val="0"/>
              </a:spcBef>
              <a:buClr>
                <a:schemeClr val="dk1"/>
              </a:buClr>
              <a:buSzPct val="78571"/>
              <a:buFont typeface="Arial"/>
              <a:buNone/>
            </a:pPr>
            <a:r>
              <a:t/>
            </a:r>
            <a:endParaRPr sz="1400"/>
          </a:p>
          <a:p>
            <a:pPr lvl="0" rtl="0">
              <a:spcBef>
                <a:spcPts val="0"/>
              </a:spcBef>
              <a:buClr>
                <a:schemeClr val="dk1"/>
              </a:buClr>
              <a:buSzPct val="78571"/>
              <a:buFont typeface="Arial"/>
              <a:buNone/>
            </a:pPr>
            <a:r>
              <a:rPr lang="en" sz="1400"/>
              <a:t> </a:t>
            </a:r>
          </a:p>
          <a:p>
            <a:pPr lvl="0">
              <a:spcBef>
                <a:spcPts val="0"/>
              </a:spcBef>
              <a:buNone/>
            </a:pPr>
            <a:r>
              <a:t/>
            </a:r>
            <a:endParaRPr sz="1400"/>
          </a:p>
        </p:txBody>
      </p:sp>
      <p:sp>
        <p:nvSpPr>
          <p:cNvPr id="124" name="Shape 124"/>
          <p:cNvSpPr txBox="1"/>
          <p:nvPr>
            <p:ph type="title"/>
          </p:nvPr>
        </p:nvSpPr>
        <p:spPr>
          <a:xfrm>
            <a:off x="2538175" y="431425"/>
            <a:ext cx="3490499" cy="708600"/>
          </a:xfrm>
          <a:prstGeom prst="rect">
            <a:avLst/>
          </a:prstGeom>
        </p:spPr>
        <p:txBody>
          <a:bodyPr anchorCtr="0" anchor="t" bIns="91425" lIns="91425" rIns="91425" tIns="91425">
            <a:noAutofit/>
          </a:bodyPr>
          <a:lstStyle/>
          <a:p>
            <a:pPr lvl="0">
              <a:spcBef>
                <a:spcPts val="0"/>
              </a:spcBef>
              <a:buNone/>
            </a:pPr>
            <a:r>
              <a:rPr lang="en">
                <a:latin typeface="Source Sans Pro"/>
                <a:ea typeface="Source Sans Pro"/>
                <a:cs typeface="Source Sans Pro"/>
                <a:sym typeface="Source Sans Pro"/>
              </a:rPr>
              <a:t>IRB VS SUBLIME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idx="1" type="body"/>
          </p:nvPr>
        </p:nvSpPr>
        <p:spPr>
          <a:xfrm>
            <a:off x="1664100" y="1285700"/>
            <a:ext cx="6661799" cy="2870700"/>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en" sz="1400"/>
              <a:t>The </a:t>
            </a:r>
            <a:r>
              <a:rPr b="1" lang="en" sz="1400"/>
              <a:t>puts</a:t>
            </a:r>
            <a:r>
              <a:rPr lang="en" sz="1400"/>
              <a:t>, short for "put string", and </a:t>
            </a:r>
            <a:r>
              <a:rPr b="1" lang="en" sz="1400"/>
              <a:t>print</a:t>
            </a:r>
            <a:r>
              <a:rPr lang="en" sz="1400"/>
              <a:t> commands are both used to display the results of evaluating Ruby code.</a:t>
            </a:r>
            <a:r>
              <a:rPr lang="en" sz="1400"/>
              <a:t> The primary difference between the two is that puts adds a new line after executing while print does not. </a:t>
            </a:r>
          </a:p>
          <a:p>
            <a:pPr lvl="0" rtl="0">
              <a:spcBef>
                <a:spcPts val="0"/>
              </a:spcBef>
              <a:buClr>
                <a:schemeClr val="dk1"/>
              </a:buClr>
              <a:buSzPct val="78571"/>
              <a:buFont typeface="Arial"/>
              <a:buNone/>
            </a:pPr>
            <a:r>
              <a:t/>
            </a:r>
            <a:endParaRPr sz="1400"/>
          </a:p>
          <a:p>
            <a:pPr lvl="0" rtl="0">
              <a:spcBef>
                <a:spcPts val="0"/>
              </a:spcBef>
              <a:buClr>
                <a:schemeClr val="dk1"/>
              </a:buClr>
              <a:buSzPct val="78571"/>
              <a:buFont typeface="Arial"/>
              <a:buNone/>
            </a:pPr>
            <a:r>
              <a:rPr lang="en" sz="1400"/>
              <a:t>name1 = “Joe”</a:t>
            </a:r>
          </a:p>
          <a:p>
            <a:pPr lvl="0" rtl="0">
              <a:spcBef>
                <a:spcPts val="0"/>
              </a:spcBef>
              <a:buClr>
                <a:schemeClr val="dk1"/>
              </a:buClr>
              <a:buSzPct val="78571"/>
              <a:buFont typeface="Arial"/>
              <a:buNone/>
            </a:pPr>
            <a:r>
              <a:rPr lang="en" sz="1400"/>
              <a:t>name2 = “Dan”</a:t>
            </a:r>
          </a:p>
          <a:p>
            <a:pPr lvl="0" rtl="0">
              <a:spcBef>
                <a:spcPts val="0"/>
              </a:spcBef>
              <a:buClr>
                <a:schemeClr val="dk1"/>
              </a:buClr>
              <a:buSzPct val="78571"/>
              <a:buFont typeface="Arial"/>
              <a:buNone/>
            </a:pPr>
            <a:r>
              <a:t/>
            </a:r>
            <a:endParaRPr sz="1400"/>
          </a:p>
          <a:p>
            <a:pPr lvl="0" rtl="0">
              <a:spcBef>
                <a:spcPts val="0"/>
              </a:spcBef>
              <a:buClr>
                <a:schemeClr val="dk1"/>
              </a:buClr>
              <a:buSzPct val="78571"/>
              <a:buFont typeface="Arial"/>
              <a:buNone/>
            </a:pPr>
            <a:r>
              <a:rPr lang="en" sz="1400"/>
              <a:t>puts name1 </a:t>
            </a:r>
          </a:p>
          <a:p>
            <a:pPr lvl="0" rtl="0">
              <a:spcBef>
                <a:spcPts val="0"/>
              </a:spcBef>
              <a:buClr>
                <a:schemeClr val="dk1"/>
              </a:buClr>
              <a:buSzPct val="78571"/>
              <a:buFont typeface="Arial"/>
              <a:buNone/>
            </a:pPr>
            <a:r>
              <a:rPr lang="en" sz="1400"/>
              <a:t>puts name2</a:t>
            </a:r>
          </a:p>
          <a:p>
            <a:pPr lvl="0" rtl="0">
              <a:spcBef>
                <a:spcPts val="0"/>
              </a:spcBef>
              <a:buClr>
                <a:schemeClr val="dk1"/>
              </a:buClr>
              <a:buSzPct val="78571"/>
              <a:buFont typeface="Arial"/>
              <a:buNone/>
            </a:pPr>
            <a:r>
              <a:t/>
            </a:r>
            <a:endParaRPr sz="1400"/>
          </a:p>
          <a:p>
            <a:pPr lvl="0" rtl="0">
              <a:spcBef>
                <a:spcPts val="0"/>
              </a:spcBef>
              <a:buClr>
                <a:schemeClr val="dk1"/>
              </a:buClr>
              <a:buSzPct val="78571"/>
              <a:buFont typeface="Arial"/>
              <a:buNone/>
            </a:pPr>
            <a:r>
              <a:rPr lang="en" sz="1400"/>
              <a:t>print name1</a:t>
            </a:r>
          </a:p>
          <a:p>
            <a:pPr lvl="0" rtl="0">
              <a:spcBef>
                <a:spcPts val="0"/>
              </a:spcBef>
              <a:buClr>
                <a:schemeClr val="dk1"/>
              </a:buClr>
              <a:buSzPct val="78571"/>
              <a:buFont typeface="Arial"/>
              <a:buNone/>
            </a:pPr>
            <a:r>
              <a:rPr lang="en" sz="1400"/>
              <a:t>print name2</a:t>
            </a:r>
          </a:p>
          <a:p>
            <a:pPr lvl="0" rtl="0">
              <a:spcBef>
                <a:spcPts val="0"/>
              </a:spcBef>
              <a:buClr>
                <a:schemeClr val="dk1"/>
              </a:buClr>
              <a:buSzPct val="78571"/>
              <a:buFont typeface="Arial"/>
              <a:buNone/>
            </a:pPr>
            <a:r>
              <a:t/>
            </a:r>
            <a:endParaRPr sz="1400"/>
          </a:p>
          <a:p>
            <a:pPr lvl="0">
              <a:spcBef>
                <a:spcPts val="0"/>
              </a:spcBef>
              <a:buNone/>
            </a:pPr>
            <a:r>
              <a:t/>
            </a:r>
            <a:endParaRPr sz="1200"/>
          </a:p>
        </p:txBody>
      </p:sp>
      <p:sp>
        <p:nvSpPr>
          <p:cNvPr id="130" name="Shape 130"/>
          <p:cNvSpPr txBox="1"/>
          <p:nvPr>
            <p:ph type="title"/>
          </p:nvPr>
        </p:nvSpPr>
        <p:spPr>
          <a:xfrm>
            <a:off x="1664100" y="577100"/>
            <a:ext cx="5815799" cy="708600"/>
          </a:xfrm>
          <a:prstGeom prst="rect">
            <a:avLst/>
          </a:prstGeom>
        </p:spPr>
        <p:txBody>
          <a:bodyPr anchorCtr="0" anchor="t" bIns="91425" lIns="91425" rIns="91425" tIns="91425">
            <a:noAutofit/>
          </a:bodyPr>
          <a:lstStyle/>
          <a:p>
            <a:pPr lvl="0">
              <a:spcBef>
                <a:spcPts val="0"/>
              </a:spcBef>
              <a:buNone/>
            </a:pPr>
            <a:r>
              <a:rPr lang="en">
                <a:latin typeface="Source Sans Pro"/>
                <a:ea typeface="Source Sans Pro"/>
                <a:cs typeface="Source Sans Pro"/>
                <a:sym typeface="Source Sans Pro"/>
              </a:rPr>
              <a:t>PRINT &amp; PUTS</a:t>
            </a:r>
          </a:p>
        </p:txBody>
      </p:sp>
      <p:sp>
        <p:nvSpPr>
          <p:cNvPr id="131" name="Shape 131"/>
          <p:cNvSpPr txBox="1"/>
          <p:nvPr/>
        </p:nvSpPr>
        <p:spPr>
          <a:xfrm>
            <a:off x="4609325" y="2386850"/>
            <a:ext cx="3000000" cy="2267400"/>
          </a:xfrm>
          <a:prstGeom prst="rect">
            <a:avLst/>
          </a:prstGeom>
          <a:noFill/>
          <a:ln>
            <a:noFill/>
          </a:ln>
        </p:spPr>
        <p:txBody>
          <a:bodyPr anchorCtr="0" anchor="ctr" bIns="91425" lIns="91425" rIns="91425" tIns="91425">
            <a:noAutofit/>
          </a:bodyPr>
          <a:lstStyle/>
          <a:p>
            <a:pPr lvl="0" rtl="0">
              <a:spcBef>
                <a:spcPts val="0"/>
              </a:spcBef>
              <a:buNone/>
            </a:pPr>
            <a:r>
              <a:rPr lang="en">
                <a:latin typeface="Open Sans"/>
                <a:ea typeface="Open Sans"/>
                <a:cs typeface="Open Sans"/>
                <a:sym typeface="Open Sans"/>
              </a:rPr>
              <a:t>You can manually add a new line by adding “</a:t>
            </a:r>
            <a:r>
              <a:rPr i="1" lang="en">
                <a:latin typeface="Open Sans"/>
                <a:ea typeface="Open Sans"/>
                <a:cs typeface="Open Sans"/>
                <a:sym typeface="Open Sans"/>
              </a:rPr>
              <a:t>\n</a:t>
            </a:r>
            <a:r>
              <a:rPr lang="en">
                <a:latin typeface="Open Sans"/>
                <a:ea typeface="Open Sans"/>
                <a:cs typeface="Open Sans"/>
                <a:sym typeface="Open Sans"/>
              </a:rPr>
              <a:t>” to your string.</a:t>
            </a:r>
          </a:p>
          <a:p>
            <a:pPr lvl="0" rtl="0">
              <a:spcBef>
                <a:spcPts val="0"/>
              </a:spcBef>
              <a:buNone/>
            </a:pPr>
            <a:r>
              <a:t/>
            </a:r>
            <a:endParaRPr>
              <a:latin typeface="Open Sans"/>
              <a:ea typeface="Open Sans"/>
              <a:cs typeface="Open Sans"/>
              <a:sym typeface="Open Sans"/>
            </a:endParaRPr>
          </a:p>
          <a:p>
            <a:pPr lvl="0" rtl="0">
              <a:spcBef>
                <a:spcPts val="0"/>
              </a:spcBef>
              <a:buNone/>
            </a:pPr>
            <a:r>
              <a:rPr lang="en">
                <a:latin typeface="Open Sans"/>
                <a:ea typeface="Open Sans"/>
                <a:cs typeface="Open Sans"/>
                <a:sym typeface="Open Sans"/>
              </a:rPr>
              <a:t>name1 = “</a:t>
            </a:r>
            <a:r>
              <a:rPr i="1" lang="en">
                <a:latin typeface="Open Sans"/>
                <a:ea typeface="Open Sans"/>
                <a:cs typeface="Open Sans"/>
                <a:sym typeface="Open Sans"/>
              </a:rPr>
              <a:t>Joe \n</a:t>
            </a:r>
            <a:r>
              <a:rPr lang="en">
                <a:latin typeface="Open Sans"/>
                <a:ea typeface="Open Sans"/>
                <a:cs typeface="Open Sans"/>
                <a:sym typeface="Open Sans"/>
              </a:rPr>
              <a:t>”</a:t>
            </a:r>
          </a:p>
          <a:p>
            <a:pPr lvl="0" rtl="0">
              <a:spcBef>
                <a:spcPts val="0"/>
              </a:spcBef>
              <a:buNone/>
            </a:pPr>
            <a:r>
              <a:rPr lang="en">
                <a:latin typeface="Open Sans"/>
                <a:ea typeface="Open Sans"/>
                <a:cs typeface="Open Sans"/>
                <a:sym typeface="Open Sans"/>
              </a:rPr>
              <a:t>name2 = “</a:t>
            </a:r>
            <a:r>
              <a:rPr i="1" lang="en">
                <a:latin typeface="Open Sans"/>
                <a:ea typeface="Open Sans"/>
                <a:cs typeface="Open Sans"/>
                <a:sym typeface="Open Sans"/>
              </a:rPr>
              <a:t>Dan \n</a:t>
            </a:r>
            <a:r>
              <a:rPr lang="en">
                <a:latin typeface="Open Sans"/>
                <a:ea typeface="Open Sans"/>
                <a:cs typeface="Open Sans"/>
                <a:sym typeface="Open Sans"/>
              </a:rPr>
              <a:t>”</a:t>
            </a:r>
          </a:p>
          <a:p>
            <a:pPr lvl="0" rtl="0">
              <a:spcBef>
                <a:spcPts val="0"/>
              </a:spcBef>
              <a:buNone/>
            </a:pPr>
            <a:r>
              <a:t/>
            </a:r>
            <a:endParaRPr>
              <a:latin typeface="Open Sans"/>
              <a:ea typeface="Open Sans"/>
              <a:cs typeface="Open Sans"/>
              <a:sym typeface="Open Sans"/>
            </a:endParaRPr>
          </a:p>
          <a:p>
            <a:pPr lvl="0" rtl="0">
              <a:spcBef>
                <a:spcPts val="0"/>
              </a:spcBef>
              <a:buNone/>
            </a:pPr>
            <a:r>
              <a:rPr lang="en">
                <a:latin typeface="Open Sans"/>
                <a:ea typeface="Open Sans"/>
                <a:cs typeface="Open Sans"/>
                <a:sym typeface="Open Sans"/>
              </a:rPr>
              <a:t>print name1</a:t>
            </a:r>
          </a:p>
          <a:p>
            <a:pPr lvl="0" rtl="0">
              <a:spcBef>
                <a:spcPts val="0"/>
              </a:spcBef>
              <a:buNone/>
            </a:pPr>
            <a:r>
              <a:rPr lang="en">
                <a:latin typeface="Open Sans"/>
                <a:ea typeface="Open Sans"/>
                <a:cs typeface="Open Sans"/>
                <a:sym typeface="Open Sans"/>
              </a:rPr>
              <a:t>print name2</a:t>
            </a:r>
          </a:p>
          <a:p>
            <a:pPr lvl="0" rtl="0">
              <a:spcBef>
                <a:spcPts val="0"/>
              </a:spcBef>
              <a:buNone/>
            </a:pPr>
            <a:r>
              <a:t/>
            </a:r>
            <a:endParaRPr>
              <a:latin typeface="Open Sans"/>
              <a:ea typeface="Open Sans"/>
              <a:cs typeface="Open Sans"/>
              <a:sym typeface="Open Sans"/>
            </a:endParaRPr>
          </a:p>
          <a:p>
            <a:pPr lvl="0" rtl="0">
              <a:spcBef>
                <a:spcPts val="0"/>
              </a:spcBef>
              <a:buNone/>
            </a:pPr>
            <a:r>
              <a:rPr lang="en">
                <a:latin typeface="Open Sans"/>
                <a:ea typeface="Open Sans"/>
                <a:cs typeface="Open Sans"/>
                <a:sym typeface="Open Sans"/>
              </a:rPr>
              <a:t>will give you the same results as puts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idx="1" type="body"/>
          </p:nvPr>
        </p:nvSpPr>
        <p:spPr>
          <a:xfrm>
            <a:off x="1664100" y="1214725"/>
            <a:ext cx="5815799" cy="708600"/>
          </a:xfrm>
          <a:prstGeom prst="rect">
            <a:avLst/>
          </a:prstGeom>
        </p:spPr>
        <p:txBody>
          <a:bodyPr anchorCtr="0" anchor="t" bIns="91425" lIns="91425" rIns="91425" tIns="91425">
            <a:noAutofit/>
          </a:bodyPr>
          <a:lstStyle/>
          <a:p>
            <a:pPr lvl="0" rtl="0">
              <a:spcBef>
                <a:spcPts val="0"/>
              </a:spcBef>
              <a:buNone/>
            </a:pPr>
            <a:r>
              <a:rPr lang="en" sz="1200">
                <a:solidFill>
                  <a:srgbClr val="434343"/>
                </a:solidFill>
              </a:rPr>
              <a:t>Ruby methods are very similar to functions in any other programming language. Ruby methods are used to bundle one or more repeatable statements into a single unit. Method names should begin with a lowercase.</a:t>
            </a:r>
          </a:p>
          <a:p>
            <a:pPr lvl="0" rtl="0">
              <a:spcBef>
                <a:spcPts val="0"/>
              </a:spcBef>
              <a:buClr>
                <a:schemeClr val="dk1"/>
              </a:buClr>
              <a:buSzPct val="91666"/>
              <a:buFont typeface="Arial"/>
              <a:buNone/>
            </a:pPr>
            <a:r>
              <a:t/>
            </a:r>
            <a:endParaRPr sz="1200">
              <a:solidFill>
                <a:srgbClr val="434343"/>
              </a:solidFill>
            </a:endParaRPr>
          </a:p>
          <a:p>
            <a:pPr lvl="0" rtl="0">
              <a:spcBef>
                <a:spcPts val="0"/>
              </a:spcBef>
              <a:buClr>
                <a:schemeClr val="dk1"/>
              </a:buClr>
              <a:buSzPct val="91666"/>
              <a:buFont typeface="Arial"/>
              <a:buNone/>
            </a:pPr>
            <a:r>
              <a:t/>
            </a:r>
            <a:endParaRPr sz="1200">
              <a:solidFill>
                <a:srgbClr val="434343"/>
              </a:solidFill>
            </a:endParaRPr>
          </a:p>
          <a:p>
            <a:pPr lvl="0" rtl="0">
              <a:spcBef>
                <a:spcPts val="0"/>
              </a:spcBef>
              <a:buClr>
                <a:schemeClr val="dk1"/>
              </a:buClr>
              <a:buSzPct val="91666"/>
              <a:buFont typeface="Arial"/>
              <a:buNone/>
            </a:pPr>
            <a:r>
              <a:t/>
            </a:r>
            <a:endParaRPr sz="1200">
              <a:solidFill>
                <a:srgbClr val="FF9900"/>
              </a:solidFill>
            </a:endParaRPr>
          </a:p>
          <a:p>
            <a:pPr lvl="0">
              <a:spcBef>
                <a:spcPts val="0"/>
              </a:spcBef>
              <a:buNone/>
            </a:pPr>
            <a:r>
              <a:t/>
            </a:r>
            <a:endParaRPr sz="1200"/>
          </a:p>
        </p:txBody>
      </p:sp>
      <p:sp>
        <p:nvSpPr>
          <p:cNvPr id="137" name="Shape 137"/>
          <p:cNvSpPr txBox="1"/>
          <p:nvPr>
            <p:ph type="title"/>
          </p:nvPr>
        </p:nvSpPr>
        <p:spPr>
          <a:xfrm>
            <a:off x="1664100" y="423600"/>
            <a:ext cx="5815799" cy="708600"/>
          </a:xfrm>
          <a:prstGeom prst="rect">
            <a:avLst/>
          </a:prstGeom>
        </p:spPr>
        <p:txBody>
          <a:bodyPr anchorCtr="0" anchor="t" bIns="91425" lIns="91425" rIns="91425" tIns="91425">
            <a:noAutofit/>
          </a:bodyPr>
          <a:lstStyle/>
          <a:p>
            <a:pPr lvl="0">
              <a:spcBef>
                <a:spcPts val="0"/>
              </a:spcBef>
              <a:buNone/>
            </a:pPr>
            <a:r>
              <a:rPr lang="en">
                <a:latin typeface="Source Sans Pro"/>
                <a:ea typeface="Source Sans Pro"/>
                <a:cs typeface="Source Sans Pro"/>
                <a:sym typeface="Source Sans Pro"/>
              </a:rPr>
              <a:t>RUBY METHODS</a:t>
            </a:r>
          </a:p>
        </p:txBody>
      </p:sp>
      <p:sp>
        <p:nvSpPr>
          <p:cNvPr id="138" name="Shape 138"/>
          <p:cNvSpPr txBox="1"/>
          <p:nvPr/>
        </p:nvSpPr>
        <p:spPr>
          <a:xfrm>
            <a:off x="128800" y="2936700"/>
            <a:ext cx="2719200" cy="913199"/>
          </a:xfrm>
          <a:prstGeom prst="rect">
            <a:avLst/>
          </a:prstGeom>
          <a:noFill/>
          <a:ln>
            <a:noFill/>
          </a:ln>
        </p:spPr>
        <p:txBody>
          <a:bodyPr anchorCtr="0" anchor="ctr" bIns="91425" lIns="91425" rIns="91425" tIns="91425">
            <a:noAutofit/>
          </a:bodyPr>
          <a:lstStyle/>
          <a:p>
            <a:pPr lvl="0" rtl="0">
              <a:spcBef>
                <a:spcPts val="0"/>
              </a:spcBef>
              <a:buNone/>
            </a:pPr>
            <a:r>
              <a:t/>
            </a:r>
            <a:endParaRPr sz="1200">
              <a:solidFill>
                <a:schemeClr val="dk1"/>
              </a:solidFill>
              <a:latin typeface="Open Sans"/>
              <a:ea typeface="Open Sans"/>
              <a:cs typeface="Open Sans"/>
              <a:sym typeface="Open Sans"/>
            </a:endParaRPr>
          </a:p>
        </p:txBody>
      </p:sp>
      <p:sp>
        <p:nvSpPr>
          <p:cNvPr id="139" name="Shape 139"/>
          <p:cNvSpPr txBox="1"/>
          <p:nvPr/>
        </p:nvSpPr>
        <p:spPr>
          <a:xfrm>
            <a:off x="592525" y="3865750"/>
            <a:ext cx="3000000" cy="1302300"/>
          </a:xfrm>
          <a:prstGeom prst="rect">
            <a:avLst/>
          </a:prstGeom>
          <a:noFill/>
          <a:ln>
            <a:noFill/>
          </a:ln>
        </p:spPr>
        <p:txBody>
          <a:bodyPr anchorCtr="0" anchor="ctr" bIns="91425" lIns="91425" rIns="91425" tIns="91425">
            <a:noAutofit/>
          </a:bodyPr>
          <a:lstStyle/>
          <a:p>
            <a:pPr lvl="0" rtl="0">
              <a:spcBef>
                <a:spcPts val="0"/>
              </a:spcBef>
              <a:buNone/>
            </a:pPr>
            <a:r>
              <a:rPr lang="en" sz="1200">
                <a:solidFill>
                  <a:schemeClr val="dk1"/>
                </a:solidFill>
                <a:latin typeface="Open Sans"/>
                <a:ea typeface="Open Sans"/>
                <a:cs typeface="Open Sans"/>
                <a:sym typeface="Open Sans"/>
              </a:rPr>
              <a:t>A method can have parameters:</a:t>
            </a:r>
          </a:p>
          <a:p>
            <a:pPr lvl="0" rtl="0">
              <a:spcBef>
                <a:spcPts val="0"/>
              </a:spcBef>
              <a:buNone/>
            </a:pPr>
            <a:r>
              <a:t/>
            </a:r>
            <a:endParaRPr sz="1200">
              <a:solidFill>
                <a:schemeClr val="dk1"/>
              </a:solidFill>
              <a:latin typeface="Open Sans"/>
              <a:ea typeface="Open Sans"/>
              <a:cs typeface="Open Sans"/>
              <a:sym typeface="Open Sans"/>
            </a:endParaRPr>
          </a:p>
          <a:p>
            <a:pPr lvl="0" rtl="0">
              <a:spcBef>
                <a:spcPts val="0"/>
              </a:spcBef>
              <a:buNone/>
            </a:pPr>
            <a:r>
              <a:rPr lang="en" sz="1200">
                <a:solidFill>
                  <a:srgbClr val="FF003E"/>
                </a:solidFill>
                <a:latin typeface="Open Sans"/>
                <a:ea typeface="Open Sans"/>
                <a:cs typeface="Open Sans"/>
                <a:sym typeface="Open Sans"/>
              </a:rPr>
              <a:t>def</a:t>
            </a:r>
            <a:r>
              <a:rPr lang="en" sz="1200">
                <a:solidFill>
                  <a:schemeClr val="dk1"/>
                </a:solidFill>
                <a:latin typeface="Open Sans"/>
                <a:ea typeface="Open Sans"/>
                <a:cs typeface="Open Sans"/>
                <a:sym typeface="Open Sans"/>
              </a:rPr>
              <a:t> </a:t>
            </a:r>
            <a:r>
              <a:rPr b="1" lang="en" sz="1200">
                <a:solidFill>
                  <a:schemeClr val="dk1"/>
                </a:solidFill>
                <a:latin typeface="Open Sans"/>
                <a:ea typeface="Open Sans"/>
                <a:cs typeface="Open Sans"/>
                <a:sym typeface="Open Sans"/>
              </a:rPr>
              <a:t>say_something(</a:t>
            </a:r>
            <a:r>
              <a:rPr i="1" lang="en" sz="1200">
                <a:solidFill>
                  <a:schemeClr val="dk1"/>
                </a:solidFill>
                <a:latin typeface="Open Sans"/>
                <a:ea typeface="Open Sans"/>
                <a:cs typeface="Open Sans"/>
                <a:sym typeface="Open Sans"/>
              </a:rPr>
              <a:t>word</a:t>
            </a:r>
            <a:r>
              <a:rPr b="1" lang="en" sz="1200">
                <a:solidFill>
                  <a:schemeClr val="dk1"/>
                </a:solidFill>
                <a:latin typeface="Open Sans"/>
                <a:ea typeface="Open Sans"/>
                <a:cs typeface="Open Sans"/>
                <a:sym typeface="Open Sans"/>
              </a:rPr>
              <a:t>)</a:t>
            </a:r>
          </a:p>
          <a:p>
            <a:pPr lvl="0" rtl="0">
              <a:spcBef>
                <a:spcPts val="0"/>
              </a:spcBef>
              <a:buNone/>
            </a:pPr>
            <a:r>
              <a:rPr b="1" lang="en" sz="1200">
                <a:solidFill>
                  <a:schemeClr val="dk1"/>
                </a:solidFill>
                <a:latin typeface="Open Sans"/>
                <a:ea typeface="Open Sans"/>
                <a:cs typeface="Open Sans"/>
                <a:sym typeface="Open Sans"/>
              </a:rPr>
              <a:t>   puts word</a:t>
            </a:r>
          </a:p>
          <a:p>
            <a:pPr lvl="0" rtl="0">
              <a:spcBef>
                <a:spcPts val="0"/>
              </a:spcBef>
              <a:buNone/>
            </a:pPr>
            <a:r>
              <a:rPr lang="en" sz="1200">
                <a:solidFill>
                  <a:srgbClr val="FF003E"/>
                </a:solidFill>
                <a:latin typeface="Open Sans"/>
                <a:ea typeface="Open Sans"/>
                <a:cs typeface="Open Sans"/>
                <a:sym typeface="Open Sans"/>
              </a:rPr>
              <a:t>end</a:t>
            </a:r>
          </a:p>
          <a:p>
            <a:pPr lvl="0" rtl="0">
              <a:spcBef>
                <a:spcPts val="0"/>
              </a:spcBef>
              <a:buNone/>
            </a:pPr>
            <a:r>
              <a:t/>
            </a:r>
            <a:endParaRPr b="1" sz="1200">
              <a:solidFill>
                <a:schemeClr val="dk1"/>
              </a:solidFill>
              <a:latin typeface="Open Sans"/>
              <a:ea typeface="Open Sans"/>
              <a:cs typeface="Open Sans"/>
              <a:sym typeface="Open Sans"/>
            </a:endParaRPr>
          </a:p>
          <a:p>
            <a:pPr lvl="0" rtl="0">
              <a:spcBef>
                <a:spcPts val="0"/>
              </a:spcBef>
              <a:buNone/>
            </a:pPr>
            <a:r>
              <a:t/>
            </a:r>
            <a:endParaRPr sz="1200">
              <a:solidFill>
                <a:schemeClr val="dk1"/>
              </a:solidFill>
              <a:latin typeface="Open Sans"/>
              <a:ea typeface="Open Sans"/>
              <a:cs typeface="Open Sans"/>
              <a:sym typeface="Open Sans"/>
            </a:endParaRPr>
          </a:p>
        </p:txBody>
      </p:sp>
      <p:sp>
        <p:nvSpPr>
          <p:cNvPr id="140" name="Shape 140"/>
          <p:cNvSpPr txBox="1"/>
          <p:nvPr/>
        </p:nvSpPr>
        <p:spPr>
          <a:xfrm>
            <a:off x="2858125" y="4397850"/>
            <a:ext cx="1233599" cy="913199"/>
          </a:xfrm>
          <a:prstGeom prst="rect">
            <a:avLst/>
          </a:prstGeom>
          <a:noFill/>
          <a:ln>
            <a:noFill/>
          </a:ln>
        </p:spPr>
        <p:txBody>
          <a:bodyPr anchorCtr="0" anchor="ctr" bIns="91425" lIns="91425" rIns="91425" tIns="91425">
            <a:noAutofit/>
          </a:bodyPr>
          <a:lstStyle/>
          <a:p>
            <a:pPr lvl="0" rtl="0">
              <a:spcBef>
                <a:spcPts val="0"/>
              </a:spcBef>
              <a:buNone/>
            </a:pPr>
            <a:r>
              <a:rPr lang="en" sz="1000">
                <a:solidFill>
                  <a:schemeClr val="dk1"/>
                </a:solidFill>
              </a:rPr>
              <a:t>parameter</a:t>
            </a:r>
          </a:p>
        </p:txBody>
      </p:sp>
      <p:cxnSp>
        <p:nvCxnSpPr>
          <p:cNvPr id="141" name="Shape 141"/>
          <p:cNvCxnSpPr/>
          <p:nvPr/>
        </p:nvCxnSpPr>
        <p:spPr>
          <a:xfrm>
            <a:off x="2405950" y="4397850"/>
            <a:ext cx="401399" cy="427499"/>
          </a:xfrm>
          <a:prstGeom prst="straightConnector1">
            <a:avLst/>
          </a:prstGeom>
          <a:noFill/>
          <a:ln cap="flat" cmpd="sng" w="19050">
            <a:solidFill>
              <a:schemeClr val="dk2"/>
            </a:solidFill>
            <a:prstDash val="solid"/>
            <a:round/>
            <a:headEnd len="lg" w="lg" type="none"/>
            <a:tailEnd len="lg" w="lg" type="none"/>
          </a:ln>
        </p:spPr>
      </p:cxnSp>
      <p:sp>
        <p:nvSpPr>
          <p:cNvPr id="142" name="Shape 142"/>
          <p:cNvSpPr txBox="1"/>
          <p:nvPr/>
        </p:nvSpPr>
        <p:spPr>
          <a:xfrm>
            <a:off x="5590025" y="3735650"/>
            <a:ext cx="3000000" cy="1193699"/>
          </a:xfrm>
          <a:prstGeom prst="rect">
            <a:avLst/>
          </a:prstGeom>
          <a:noFill/>
          <a:ln>
            <a:noFill/>
          </a:ln>
        </p:spPr>
        <p:txBody>
          <a:bodyPr anchorCtr="0" anchor="ctr" bIns="91425" lIns="91425" rIns="91425" tIns="91425">
            <a:noAutofit/>
          </a:bodyPr>
          <a:lstStyle/>
          <a:p>
            <a:pPr lvl="0" rtl="0">
              <a:spcBef>
                <a:spcPts val="0"/>
              </a:spcBef>
              <a:buNone/>
            </a:pPr>
            <a:r>
              <a:t/>
            </a:r>
            <a:endParaRPr sz="1200">
              <a:solidFill>
                <a:schemeClr val="dk1"/>
              </a:solidFill>
              <a:latin typeface="Open Sans"/>
              <a:ea typeface="Open Sans"/>
              <a:cs typeface="Open Sans"/>
              <a:sym typeface="Open Sans"/>
            </a:endParaRPr>
          </a:p>
          <a:p>
            <a:pPr lvl="0" rtl="0">
              <a:spcBef>
                <a:spcPts val="0"/>
              </a:spcBef>
              <a:buNone/>
            </a:pPr>
            <a:r>
              <a:rPr lang="en" sz="1200">
                <a:solidFill>
                  <a:schemeClr val="dk1"/>
                </a:solidFill>
                <a:latin typeface="Open Sans"/>
                <a:ea typeface="Open Sans"/>
                <a:cs typeface="Open Sans"/>
                <a:sym typeface="Open Sans"/>
              </a:rPr>
              <a:t>Methods can have multiple parameters.</a:t>
            </a:r>
          </a:p>
          <a:p>
            <a:pPr lvl="0" rtl="0">
              <a:spcBef>
                <a:spcPts val="0"/>
              </a:spcBef>
              <a:buNone/>
            </a:pPr>
            <a:r>
              <a:rPr lang="en" sz="1200">
                <a:solidFill>
                  <a:schemeClr val="dk1"/>
                </a:solidFill>
                <a:latin typeface="Open Sans"/>
                <a:ea typeface="Open Sans"/>
                <a:cs typeface="Open Sans"/>
                <a:sym typeface="Open Sans"/>
              </a:rPr>
              <a:t>The last value in a method is the return value. </a:t>
            </a:r>
          </a:p>
          <a:p>
            <a:pPr lvl="0" rtl="0">
              <a:spcBef>
                <a:spcPts val="0"/>
              </a:spcBef>
              <a:buNone/>
            </a:pPr>
            <a:r>
              <a:t/>
            </a:r>
            <a:endParaRPr sz="1200">
              <a:solidFill>
                <a:schemeClr val="dk1"/>
              </a:solidFill>
              <a:latin typeface="Open Sans"/>
              <a:ea typeface="Open Sans"/>
              <a:cs typeface="Open Sans"/>
              <a:sym typeface="Open Sans"/>
            </a:endParaRPr>
          </a:p>
        </p:txBody>
      </p:sp>
      <p:sp>
        <p:nvSpPr>
          <p:cNvPr id="143" name="Shape 143"/>
          <p:cNvSpPr txBox="1"/>
          <p:nvPr/>
        </p:nvSpPr>
        <p:spPr>
          <a:xfrm>
            <a:off x="3770400" y="2502925"/>
            <a:ext cx="1603199" cy="1023599"/>
          </a:xfrm>
          <a:prstGeom prst="rect">
            <a:avLst/>
          </a:prstGeom>
          <a:noFill/>
          <a:ln>
            <a:noFill/>
          </a:ln>
        </p:spPr>
        <p:txBody>
          <a:bodyPr anchorCtr="0" anchor="t" bIns="91425" lIns="91425" rIns="91425" tIns="91425">
            <a:noAutofit/>
          </a:bodyPr>
          <a:lstStyle/>
          <a:p>
            <a:pPr lvl="0" rtl="0">
              <a:spcBef>
                <a:spcPts val="600"/>
              </a:spcBef>
              <a:buClr>
                <a:schemeClr val="dk1"/>
              </a:buClr>
              <a:buSzPct val="91666"/>
              <a:buFont typeface="Arial"/>
              <a:buNone/>
            </a:pPr>
            <a:r>
              <a:rPr lang="en" sz="1200">
                <a:solidFill>
                  <a:srgbClr val="FF003E"/>
                </a:solidFill>
                <a:latin typeface="Open Sans"/>
                <a:ea typeface="Open Sans"/>
                <a:cs typeface="Open Sans"/>
                <a:sym typeface="Open Sans"/>
              </a:rPr>
              <a:t>def</a:t>
            </a:r>
            <a:r>
              <a:rPr lang="en" sz="1200">
                <a:solidFill>
                  <a:srgbClr val="FF9900"/>
                </a:solidFill>
                <a:latin typeface="Open Sans"/>
                <a:ea typeface="Open Sans"/>
                <a:cs typeface="Open Sans"/>
                <a:sym typeface="Open Sans"/>
              </a:rPr>
              <a:t> </a:t>
            </a:r>
            <a:r>
              <a:rPr b="1" lang="en" sz="1200">
                <a:solidFill>
                  <a:schemeClr val="dk1"/>
                </a:solidFill>
                <a:latin typeface="Open Sans"/>
                <a:ea typeface="Open Sans"/>
                <a:cs typeface="Open Sans"/>
                <a:sym typeface="Open Sans"/>
              </a:rPr>
              <a:t>say_hello</a:t>
            </a:r>
          </a:p>
          <a:p>
            <a:pPr lvl="0" rtl="0">
              <a:spcBef>
                <a:spcPts val="600"/>
              </a:spcBef>
              <a:buClr>
                <a:schemeClr val="dk1"/>
              </a:buClr>
              <a:buSzPct val="91666"/>
              <a:buFont typeface="Arial"/>
              <a:buNone/>
            </a:pPr>
            <a:r>
              <a:rPr lang="en" sz="1200">
                <a:solidFill>
                  <a:srgbClr val="999999"/>
                </a:solidFill>
                <a:latin typeface="Open Sans"/>
                <a:ea typeface="Open Sans"/>
                <a:cs typeface="Open Sans"/>
                <a:sym typeface="Open Sans"/>
              </a:rPr>
              <a:t>   </a:t>
            </a:r>
            <a:r>
              <a:rPr b="1" lang="en" sz="1200">
                <a:solidFill>
                  <a:schemeClr val="dk1"/>
                </a:solidFill>
                <a:latin typeface="Open Sans"/>
                <a:ea typeface="Open Sans"/>
                <a:cs typeface="Open Sans"/>
                <a:sym typeface="Open Sans"/>
              </a:rPr>
              <a:t>puts “hello”</a:t>
            </a:r>
          </a:p>
          <a:p>
            <a:pPr lvl="0" rtl="0">
              <a:spcBef>
                <a:spcPts val="600"/>
              </a:spcBef>
              <a:buClr>
                <a:schemeClr val="dk1"/>
              </a:buClr>
              <a:buSzPct val="91666"/>
              <a:buFont typeface="Arial"/>
              <a:buNone/>
            </a:pPr>
            <a:r>
              <a:rPr lang="en" sz="1200">
                <a:solidFill>
                  <a:srgbClr val="FF003E"/>
                </a:solidFill>
                <a:latin typeface="Open Sans"/>
                <a:ea typeface="Open Sans"/>
                <a:cs typeface="Open Sans"/>
                <a:sym typeface="Open Sans"/>
              </a:rPr>
              <a:t>end</a:t>
            </a:r>
          </a:p>
        </p:txBody>
      </p:sp>
      <p:cxnSp>
        <p:nvCxnSpPr>
          <p:cNvPr id="144" name="Shape 144"/>
          <p:cNvCxnSpPr/>
          <p:nvPr/>
        </p:nvCxnSpPr>
        <p:spPr>
          <a:xfrm rot="10800000">
            <a:off x="2959824" y="2785875"/>
            <a:ext cx="711000" cy="0"/>
          </a:xfrm>
          <a:prstGeom prst="straightConnector1">
            <a:avLst/>
          </a:prstGeom>
          <a:noFill/>
          <a:ln cap="flat" cmpd="sng" w="19050">
            <a:solidFill>
              <a:schemeClr val="dk2"/>
            </a:solidFill>
            <a:prstDash val="solid"/>
            <a:round/>
            <a:headEnd len="lg" w="lg" type="none"/>
            <a:tailEnd len="lg" w="lg" type="none"/>
          </a:ln>
        </p:spPr>
      </p:cxnSp>
      <p:cxnSp>
        <p:nvCxnSpPr>
          <p:cNvPr id="145" name="Shape 145"/>
          <p:cNvCxnSpPr/>
          <p:nvPr/>
        </p:nvCxnSpPr>
        <p:spPr>
          <a:xfrm flipH="1" rot="10800000">
            <a:off x="4891625" y="2546400"/>
            <a:ext cx="585599" cy="208499"/>
          </a:xfrm>
          <a:prstGeom prst="straightConnector1">
            <a:avLst/>
          </a:prstGeom>
          <a:noFill/>
          <a:ln cap="flat" cmpd="sng" w="19050">
            <a:solidFill>
              <a:schemeClr val="dk2"/>
            </a:solidFill>
            <a:prstDash val="solid"/>
            <a:round/>
            <a:headEnd len="lg" w="lg" type="none"/>
            <a:tailEnd len="lg" w="lg" type="none"/>
          </a:ln>
        </p:spPr>
      </p:cxnSp>
      <p:cxnSp>
        <p:nvCxnSpPr>
          <p:cNvPr id="146" name="Shape 146"/>
          <p:cNvCxnSpPr/>
          <p:nvPr/>
        </p:nvCxnSpPr>
        <p:spPr>
          <a:xfrm rot="10800000">
            <a:off x="4840075" y="3115400"/>
            <a:ext cx="484799" cy="366899"/>
          </a:xfrm>
          <a:prstGeom prst="straightConnector1">
            <a:avLst/>
          </a:prstGeom>
          <a:noFill/>
          <a:ln cap="flat" cmpd="sng" w="19050">
            <a:solidFill>
              <a:schemeClr val="dk2"/>
            </a:solidFill>
            <a:prstDash val="solid"/>
            <a:round/>
            <a:headEnd len="lg" w="lg" type="none"/>
            <a:tailEnd len="lg" w="lg" type="none"/>
          </a:ln>
        </p:spPr>
      </p:cxnSp>
      <p:cxnSp>
        <p:nvCxnSpPr>
          <p:cNvPr id="147" name="Shape 147"/>
          <p:cNvCxnSpPr/>
          <p:nvPr/>
        </p:nvCxnSpPr>
        <p:spPr>
          <a:xfrm>
            <a:off x="3213775" y="3388000"/>
            <a:ext cx="522299" cy="0"/>
          </a:xfrm>
          <a:prstGeom prst="straightConnector1">
            <a:avLst/>
          </a:prstGeom>
          <a:noFill/>
          <a:ln cap="flat" cmpd="sng" w="19050">
            <a:solidFill>
              <a:schemeClr val="dk2"/>
            </a:solidFill>
            <a:prstDash val="solid"/>
            <a:round/>
            <a:headEnd len="lg" w="lg" type="none"/>
            <a:tailEnd len="lg" w="lg" type="none"/>
          </a:ln>
        </p:spPr>
      </p:cxnSp>
      <p:sp>
        <p:nvSpPr>
          <p:cNvPr id="148" name="Shape 148"/>
          <p:cNvSpPr txBox="1"/>
          <p:nvPr/>
        </p:nvSpPr>
        <p:spPr>
          <a:xfrm>
            <a:off x="2807350" y="2404938"/>
            <a:ext cx="1131899" cy="333599"/>
          </a:xfrm>
          <a:prstGeom prst="rect">
            <a:avLst/>
          </a:prstGeom>
          <a:noFill/>
          <a:ln>
            <a:noFill/>
          </a:ln>
        </p:spPr>
        <p:txBody>
          <a:bodyPr anchorCtr="0" anchor="t" bIns="91425" lIns="91425" rIns="91425" tIns="91425">
            <a:noAutofit/>
          </a:bodyPr>
          <a:lstStyle/>
          <a:p>
            <a:pPr lvl="0" rtl="0">
              <a:spcBef>
                <a:spcPts val="0"/>
              </a:spcBef>
              <a:buNone/>
            </a:pPr>
            <a:r>
              <a:rPr lang="en" sz="1000">
                <a:latin typeface="Open Sans"/>
                <a:ea typeface="Open Sans"/>
                <a:cs typeface="Open Sans"/>
                <a:sym typeface="Open Sans"/>
              </a:rPr>
              <a:t>define keyword</a:t>
            </a:r>
          </a:p>
        </p:txBody>
      </p:sp>
      <p:sp>
        <p:nvSpPr>
          <p:cNvPr id="149" name="Shape 149"/>
          <p:cNvSpPr txBox="1"/>
          <p:nvPr/>
        </p:nvSpPr>
        <p:spPr>
          <a:xfrm>
            <a:off x="5477225" y="2363150"/>
            <a:ext cx="1066500" cy="271200"/>
          </a:xfrm>
          <a:prstGeom prst="rect">
            <a:avLst/>
          </a:prstGeom>
          <a:noFill/>
          <a:ln>
            <a:noFill/>
          </a:ln>
        </p:spPr>
        <p:txBody>
          <a:bodyPr anchorCtr="0" anchor="t" bIns="91425" lIns="91425" rIns="91425" tIns="91425">
            <a:noAutofit/>
          </a:bodyPr>
          <a:lstStyle/>
          <a:p>
            <a:pPr lvl="0" rtl="0">
              <a:spcBef>
                <a:spcPts val="0"/>
              </a:spcBef>
              <a:buNone/>
            </a:pPr>
            <a:r>
              <a:rPr lang="en" sz="1000">
                <a:latin typeface="Open Sans"/>
                <a:ea typeface="Open Sans"/>
                <a:cs typeface="Open Sans"/>
                <a:sym typeface="Open Sans"/>
              </a:rPr>
              <a:t>method name</a:t>
            </a:r>
          </a:p>
        </p:txBody>
      </p:sp>
      <p:sp>
        <p:nvSpPr>
          <p:cNvPr id="150" name="Shape 150"/>
          <p:cNvSpPr txBox="1"/>
          <p:nvPr/>
        </p:nvSpPr>
        <p:spPr>
          <a:xfrm>
            <a:off x="5324875" y="3377975"/>
            <a:ext cx="522299" cy="271200"/>
          </a:xfrm>
          <a:prstGeom prst="rect">
            <a:avLst/>
          </a:prstGeom>
          <a:noFill/>
          <a:ln>
            <a:noFill/>
          </a:ln>
        </p:spPr>
        <p:txBody>
          <a:bodyPr anchorCtr="0" anchor="t" bIns="91425" lIns="91425" rIns="91425" tIns="91425">
            <a:noAutofit/>
          </a:bodyPr>
          <a:lstStyle/>
          <a:p>
            <a:pPr lvl="0" rtl="0">
              <a:spcBef>
                <a:spcPts val="0"/>
              </a:spcBef>
              <a:buNone/>
            </a:pPr>
            <a:r>
              <a:rPr lang="en" sz="1000">
                <a:latin typeface="Open Sans"/>
                <a:ea typeface="Open Sans"/>
                <a:cs typeface="Open Sans"/>
                <a:sym typeface="Open Sans"/>
              </a:rPr>
              <a:t>string</a:t>
            </a:r>
          </a:p>
        </p:txBody>
      </p:sp>
      <p:sp>
        <p:nvSpPr>
          <p:cNvPr id="151" name="Shape 151"/>
          <p:cNvSpPr txBox="1"/>
          <p:nvPr/>
        </p:nvSpPr>
        <p:spPr>
          <a:xfrm>
            <a:off x="2735000" y="3097800"/>
            <a:ext cx="965100" cy="161699"/>
          </a:xfrm>
          <a:prstGeom prst="rect">
            <a:avLst/>
          </a:prstGeom>
          <a:noFill/>
          <a:ln>
            <a:noFill/>
          </a:ln>
        </p:spPr>
        <p:txBody>
          <a:bodyPr anchorCtr="0" anchor="t" bIns="91425" lIns="91425" rIns="91425" tIns="91425">
            <a:noAutofit/>
          </a:bodyPr>
          <a:lstStyle/>
          <a:p>
            <a:pPr lvl="0" rtl="0">
              <a:spcBef>
                <a:spcPts val="0"/>
              </a:spcBef>
              <a:buNone/>
            </a:pPr>
            <a:r>
              <a:rPr lang="en" sz="1000">
                <a:latin typeface="Open Sans"/>
                <a:ea typeface="Open Sans"/>
                <a:cs typeface="Open Sans"/>
                <a:sym typeface="Open Sans"/>
              </a:rPr>
              <a:t>end keyword</a:t>
            </a:r>
          </a:p>
        </p:txBody>
      </p:sp>
      <p:cxnSp>
        <p:nvCxnSpPr>
          <p:cNvPr id="152" name="Shape 152"/>
          <p:cNvCxnSpPr/>
          <p:nvPr/>
        </p:nvCxnSpPr>
        <p:spPr>
          <a:xfrm rot="10800000">
            <a:off x="4273275" y="3175774"/>
            <a:ext cx="202799" cy="473400"/>
          </a:xfrm>
          <a:prstGeom prst="straightConnector1">
            <a:avLst/>
          </a:prstGeom>
          <a:noFill/>
          <a:ln cap="flat" cmpd="sng" w="19050">
            <a:solidFill>
              <a:schemeClr val="dk2"/>
            </a:solidFill>
            <a:prstDash val="solid"/>
            <a:round/>
            <a:headEnd len="lg" w="lg" type="none"/>
            <a:tailEnd len="lg" w="lg" type="none"/>
          </a:ln>
        </p:spPr>
      </p:cxnSp>
      <p:sp>
        <p:nvSpPr>
          <p:cNvPr id="153" name="Shape 153"/>
          <p:cNvSpPr txBox="1"/>
          <p:nvPr/>
        </p:nvSpPr>
        <p:spPr>
          <a:xfrm>
            <a:off x="4273275" y="3594550"/>
            <a:ext cx="914099" cy="271200"/>
          </a:xfrm>
          <a:prstGeom prst="rect">
            <a:avLst/>
          </a:prstGeom>
          <a:noFill/>
          <a:ln>
            <a:noFill/>
          </a:ln>
        </p:spPr>
        <p:txBody>
          <a:bodyPr anchorCtr="0" anchor="t" bIns="91425" lIns="91425" rIns="91425" tIns="91425">
            <a:noAutofit/>
          </a:bodyPr>
          <a:lstStyle/>
          <a:p>
            <a:pPr lvl="0" rtl="0">
              <a:spcBef>
                <a:spcPts val="0"/>
              </a:spcBef>
              <a:buNone/>
            </a:pPr>
            <a:r>
              <a:rPr lang="en" sz="1000">
                <a:latin typeface="Open Sans"/>
                <a:ea typeface="Open Sans"/>
                <a:cs typeface="Open Sans"/>
                <a:sym typeface="Open Sans"/>
              </a:rPr>
              <a:t>put string</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idx="1" type="body"/>
          </p:nvPr>
        </p:nvSpPr>
        <p:spPr>
          <a:xfrm>
            <a:off x="1109375" y="1355175"/>
            <a:ext cx="7384800" cy="2870700"/>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en" sz="1400"/>
              <a:t>There are times where user input is necessary for a program to run. Ruby has the </a:t>
            </a:r>
            <a:r>
              <a:rPr b="1" lang="en" sz="1400"/>
              <a:t>gets</a:t>
            </a:r>
            <a:r>
              <a:rPr lang="en" sz="1400"/>
              <a:t> method which prompts the user for input in the console. Try the following:</a:t>
            </a:r>
          </a:p>
          <a:p>
            <a:pPr lvl="0" rtl="0" algn="ctr">
              <a:spcBef>
                <a:spcPts val="0"/>
              </a:spcBef>
              <a:buClr>
                <a:schemeClr val="dk1"/>
              </a:buClr>
              <a:buSzPct val="78571"/>
              <a:buFont typeface="Arial"/>
              <a:buNone/>
            </a:pPr>
            <a:r>
              <a:rPr lang="en" sz="1400"/>
              <a:t>puts “What is your name?”</a:t>
            </a:r>
          </a:p>
          <a:p>
            <a:pPr lvl="0" rtl="0" algn="ctr">
              <a:spcBef>
                <a:spcPts val="0"/>
              </a:spcBef>
              <a:buClr>
                <a:schemeClr val="dk1"/>
              </a:buClr>
              <a:buSzPct val="78571"/>
              <a:buFont typeface="Arial"/>
              <a:buNone/>
            </a:pPr>
            <a:r>
              <a:rPr lang="en" sz="1400"/>
              <a:t>name = gets.chomp</a:t>
            </a:r>
          </a:p>
          <a:p>
            <a:pPr lvl="0" rtl="0" algn="ctr">
              <a:spcBef>
                <a:spcPts val="0"/>
              </a:spcBef>
              <a:buClr>
                <a:schemeClr val="dk1"/>
              </a:buClr>
              <a:buSzPct val="78571"/>
              <a:buFont typeface="Arial"/>
              <a:buNone/>
            </a:pPr>
            <a:r>
              <a:rPr lang="en" sz="1400"/>
              <a:t>puts name + “is your name”</a:t>
            </a:r>
          </a:p>
          <a:p>
            <a:pPr lvl="0" rtl="0" algn="ctr">
              <a:spcBef>
                <a:spcPts val="0"/>
              </a:spcBef>
              <a:buClr>
                <a:schemeClr val="dk1"/>
              </a:buClr>
              <a:buSzPct val="78571"/>
              <a:buFont typeface="Arial"/>
              <a:buNone/>
            </a:pPr>
            <a:r>
              <a:t/>
            </a:r>
            <a:endParaRPr sz="1400"/>
          </a:p>
          <a:p>
            <a:pPr lvl="0" rtl="0">
              <a:spcBef>
                <a:spcPts val="0"/>
              </a:spcBef>
              <a:buClr>
                <a:schemeClr val="dk1"/>
              </a:buClr>
              <a:buSzPct val="78571"/>
              <a:buFont typeface="Arial"/>
              <a:buNone/>
            </a:pPr>
            <a:r>
              <a:rPr b="1" lang="en" sz="1400"/>
              <a:t>gets </a:t>
            </a:r>
            <a:r>
              <a:rPr lang="en" sz="1400"/>
              <a:t>automatically adds a newline to your string. We use the </a:t>
            </a:r>
            <a:r>
              <a:rPr b="1" lang="en" sz="1400"/>
              <a:t>chomp</a:t>
            </a:r>
            <a:r>
              <a:rPr lang="en" sz="1400"/>
              <a:t> method to remove that newline. Try the above without the </a:t>
            </a:r>
            <a:r>
              <a:rPr b="1" lang="en" sz="1400"/>
              <a:t>chomp</a:t>
            </a:r>
            <a:r>
              <a:rPr lang="en" sz="1400"/>
              <a:t> method.</a:t>
            </a:r>
          </a:p>
          <a:p>
            <a:pPr lvl="0" rtl="0">
              <a:spcBef>
                <a:spcPts val="0"/>
              </a:spcBef>
              <a:buClr>
                <a:schemeClr val="dk1"/>
              </a:buClr>
              <a:buSzPct val="78571"/>
              <a:buFont typeface="Arial"/>
              <a:buNone/>
            </a:pPr>
            <a:r>
              <a:t/>
            </a:r>
            <a:endParaRPr sz="1400"/>
          </a:p>
          <a:p>
            <a:pPr lvl="0" rtl="0">
              <a:spcBef>
                <a:spcPts val="0"/>
              </a:spcBef>
              <a:buClr>
                <a:schemeClr val="dk1"/>
              </a:buClr>
              <a:buSzPct val="78571"/>
              <a:buFont typeface="Arial"/>
              <a:buNone/>
            </a:pPr>
            <a:r>
              <a:rPr b="1" lang="en" sz="1400"/>
              <a:t>gets</a:t>
            </a:r>
            <a:r>
              <a:rPr lang="en" sz="1400"/>
              <a:t> will always return a string. If a user inputs a number you will need to convert it to a Fixnum. Thankfully Ruby provides a method that turns a string like “2” into a Fixnum by using the </a:t>
            </a:r>
            <a:r>
              <a:rPr b="1" i="1" lang="en" sz="1400"/>
              <a:t>to_i </a:t>
            </a:r>
            <a:r>
              <a:rPr lang="en" sz="1400"/>
              <a:t>method.</a:t>
            </a:r>
          </a:p>
          <a:p>
            <a:pPr lvl="0" rtl="0">
              <a:spcBef>
                <a:spcPts val="0"/>
              </a:spcBef>
              <a:buClr>
                <a:schemeClr val="dk1"/>
              </a:buClr>
              <a:buSzPct val="78571"/>
              <a:buFont typeface="Arial"/>
              <a:buNone/>
            </a:pPr>
            <a:r>
              <a:t/>
            </a:r>
            <a:endParaRPr sz="1400"/>
          </a:p>
          <a:p>
            <a:pPr lvl="0">
              <a:spcBef>
                <a:spcPts val="0"/>
              </a:spcBef>
              <a:buNone/>
            </a:pPr>
            <a:r>
              <a:t/>
            </a:r>
            <a:endParaRPr sz="1200"/>
          </a:p>
        </p:txBody>
      </p:sp>
      <p:sp>
        <p:nvSpPr>
          <p:cNvPr id="159" name="Shape 159"/>
          <p:cNvSpPr txBox="1"/>
          <p:nvPr>
            <p:ph type="title"/>
          </p:nvPr>
        </p:nvSpPr>
        <p:spPr>
          <a:xfrm>
            <a:off x="1664100" y="588325"/>
            <a:ext cx="5815799" cy="708600"/>
          </a:xfrm>
          <a:prstGeom prst="rect">
            <a:avLst/>
          </a:prstGeom>
        </p:spPr>
        <p:txBody>
          <a:bodyPr anchorCtr="0" anchor="t" bIns="91425" lIns="91425" rIns="91425" tIns="91425">
            <a:noAutofit/>
          </a:bodyPr>
          <a:lstStyle/>
          <a:p>
            <a:pPr lvl="0">
              <a:spcBef>
                <a:spcPts val="0"/>
              </a:spcBef>
              <a:buNone/>
            </a:pPr>
            <a:r>
              <a:rPr lang="en">
                <a:latin typeface="Source Sans Pro"/>
                <a:ea typeface="Source Sans Pro"/>
                <a:cs typeface="Source Sans Pro"/>
                <a:sym typeface="Source Sans Pro"/>
              </a:rPr>
              <a:t>ASKING FOR USER INPUT</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1664100" y="532275"/>
            <a:ext cx="5815799" cy="708600"/>
          </a:xfrm>
          <a:prstGeom prst="rect">
            <a:avLst/>
          </a:prstGeom>
        </p:spPr>
        <p:txBody>
          <a:bodyPr anchorCtr="0" anchor="t" bIns="91425" lIns="91425" rIns="91425" tIns="91425">
            <a:noAutofit/>
          </a:bodyPr>
          <a:lstStyle/>
          <a:p>
            <a:pPr lvl="0">
              <a:spcBef>
                <a:spcPts val="0"/>
              </a:spcBef>
              <a:buNone/>
            </a:pPr>
            <a:r>
              <a:rPr lang="en">
                <a:latin typeface="Source Sans Pro"/>
                <a:ea typeface="Source Sans Pro"/>
                <a:cs typeface="Source Sans Pro"/>
                <a:sym typeface="Source Sans Pro"/>
              </a:rPr>
              <a:t>RUBY KEYWORDS</a:t>
            </a:r>
          </a:p>
        </p:txBody>
      </p:sp>
      <p:graphicFrame>
        <p:nvGraphicFramePr>
          <p:cNvPr id="165" name="Shape 165"/>
          <p:cNvGraphicFramePr/>
          <p:nvPr/>
        </p:nvGraphicFramePr>
        <p:xfrm>
          <a:off x="1878125" y="1823625"/>
          <a:ext cx="3000000" cy="3000000"/>
        </p:xfrm>
        <a:graphic>
          <a:graphicData uri="http://schemas.openxmlformats.org/drawingml/2006/table">
            <a:tbl>
              <a:tblPr>
                <a:noFill/>
                <a:tableStyleId>{087887F5-C887-4526-AF94-18029191C40A}</a:tableStyleId>
              </a:tblPr>
              <a:tblGrid>
                <a:gridCol w="1262900"/>
                <a:gridCol w="1262900"/>
                <a:gridCol w="1262900"/>
                <a:gridCol w="1262900"/>
              </a:tblGrid>
              <a:tr h="277625">
                <a:tc>
                  <a:txBody>
                    <a:bodyPr>
                      <a:noAutofit/>
                    </a:bodyPr>
                    <a:lstStyle/>
                    <a:p>
                      <a:pPr lvl="0" rtl="0" algn="ctr">
                        <a:spcBef>
                          <a:spcPts val="0"/>
                        </a:spcBef>
                        <a:buNone/>
                      </a:pPr>
                      <a:r>
                        <a:rPr lang="en" sz="800">
                          <a:latin typeface="Open Sans"/>
                          <a:ea typeface="Open Sans"/>
                          <a:cs typeface="Open Sans"/>
                          <a:sym typeface="Open Sans"/>
                        </a:rPr>
                        <a:t>BEGIN</a:t>
                      </a:r>
                    </a:p>
                  </a:txBody>
                  <a:tcPr marT="91425" marB="91425" marR="91425" marL="91425"/>
                </a:tc>
                <a:tc>
                  <a:txBody>
                    <a:bodyPr>
                      <a:noAutofit/>
                    </a:bodyPr>
                    <a:lstStyle/>
                    <a:p>
                      <a:pPr lvl="0" rtl="0" algn="ctr">
                        <a:spcBef>
                          <a:spcPts val="0"/>
                        </a:spcBef>
                        <a:buNone/>
                      </a:pPr>
                      <a:r>
                        <a:rPr lang="en" sz="800">
                          <a:latin typeface="Open Sans"/>
                          <a:ea typeface="Open Sans"/>
                          <a:cs typeface="Open Sans"/>
                          <a:sym typeface="Open Sans"/>
                        </a:rPr>
                        <a:t>do</a:t>
                      </a:r>
                    </a:p>
                  </a:txBody>
                  <a:tcPr marT="91425" marB="91425" marR="91425" marL="91425"/>
                </a:tc>
                <a:tc>
                  <a:txBody>
                    <a:bodyPr>
                      <a:noAutofit/>
                    </a:bodyPr>
                    <a:lstStyle/>
                    <a:p>
                      <a:pPr lvl="0" rtl="0" algn="ctr">
                        <a:spcBef>
                          <a:spcPts val="0"/>
                        </a:spcBef>
                        <a:buNone/>
                      </a:pPr>
                      <a:r>
                        <a:rPr lang="en" sz="800">
                          <a:latin typeface="Open Sans"/>
                          <a:ea typeface="Open Sans"/>
                          <a:cs typeface="Open Sans"/>
                          <a:sym typeface="Open Sans"/>
                        </a:rPr>
                        <a:t>next</a:t>
                      </a:r>
                    </a:p>
                  </a:txBody>
                  <a:tcPr marT="91425" marB="91425" marR="91425" marL="91425"/>
                </a:tc>
                <a:tc>
                  <a:txBody>
                    <a:bodyPr>
                      <a:noAutofit/>
                    </a:bodyPr>
                    <a:lstStyle/>
                    <a:p>
                      <a:pPr lvl="0" rtl="0" algn="ctr">
                        <a:spcBef>
                          <a:spcPts val="0"/>
                        </a:spcBef>
                        <a:buNone/>
                      </a:pPr>
                      <a:r>
                        <a:rPr lang="en" sz="800">
                          <a:latin typeface="Open Sans"/>
                          <a:ea typeface="Open Sans"/>
                          <a:cs typeface="Open Sans"/>
                          <a:sym typeface="Open Sans"/>
                        </a:rPr>
                        <a:t>then</a:t>
                      </a:r>
                    </a:p>
                  </a:txBody>
                  <a:tcPr marT="91425" marB="91425" marR="91425" marL="91425"/>
                </a:tc>
              </a:tr>
              <a:tr h="277625">
                <a:tc>
                  <a:txBody>
                    <a:bodyPr>
                      <a:noAutofit/>
                    </a:bodyPr>
                    <a:lstStyle/>
                    <a:p>
                      <a:pPr lvl="0" rtl="0" algn="ctr">
                        <a:spcBef>
                          <a:spcPts val="0"/>
                        </a:spcBef>
                        <a:buNone/>
                      </a:pPr>
                      <a:r>
                        <a:rPr lang="en" sz="800">
                          <a:latin typeface="Open Sans"/>
                          <a:ea typeface="Open Sans"/>
                          <a:cs typeface="Open Sans"/>
                          <a:sym typeface="Open Sans"/>
                        </a:rPr>
                        <a:t>END</a:t>
                      </a:r>
                    </a:p>
                  </a:txBody>
                  <a:tcPr marT="91425" marB="91425" marR="91425" marL="91425"/>
                </a:tc>
                <a:tc>
                  <a:txBody>
                    <a:bodyPr>
                      <a:noAutofit/>
                    </a:bodyPr>
                    <a:lstStyle/>
                    <a:p>
                      <a:pPr lvl="0" rtl="0" algn="ctr">
                        <a:spcBef>
                          <a:spcPts val="0"/>
                        </a:spcBef>
                        <a:buNone/>
                      </a:pPr>
                      <a:r>
                        <a:rPr lang="en" sz="800">
                          <a:latin typeface="Open Sans"/>
                          <a:ea typeface="Open Sans"/>
                          <a:cs typeface="Open Sans"/>
                          <a:sym typeface="Open Sans"/>
                        </a:rPr>
                        <a:t>else</a:t>
                      </a:r>
                    </a:p>
                  </a:txBody>
                  <a:tcPr marT="91425" marB="91425" marR="91425" marL="91425"/>
                </a:tc>
                <a:tc>
                  <a:txBody>
                    <a:bodyPr>
                      <a:noAutofit/>
                    </a:bodyPr>
                    <a:lstStyle/>
                    <a:p>
                      <a:pPr lvl="0" rtl="0" algn="ctr">
                        <a:spcBef>
                          <a:spcPts val="0"/>
                        </a:spcBef>
                        <a:buNone/>
                      </a:pPr>
                      <a:r>
                        <a:rPr lang="en" sz="800">
                          <a:latin typeface="Open Sans"/>
                          <a:ea typeface="Open Sans"/>
                          <a:cs typeface="Open Sans"/>
                          <a:sym typeface="Open Sans"/>
                        </a:rPr>
                        <a:t>nil</a:t>
                      </a:r>
                    </a:p>
                  </a:txBody>
                  <a:tcPr marT="91425" marB="91425" marR="91425" marL="91425"/>
                </a:tc>
                <a:tc>
                  <a:txBody>
                    <a:bodyPr>
                      <a:noAutofit/>
                    </a:bodyPr>
                    <a:lstStyle/>
                    <a:p>
                      <a:pPr lvl="0" rtl="0" algn="ctr">
                        <a:spcBef>
                          <a:spcPts val="0"/>
                        </a:spcBef>
                        <a:buNone/>
                      </a:pPr>
                      <a:r>
                        <a:rPr lang="en" sz="800">
                          <a:latin typeface="Open Sans"/>
                          <a:ea typeface="Open Sans"/>
                          <a:cs typeface="Open Sans"/>
                          <a:sym typeface="Open Sans"/>
                        </a:rPr>
                        <a:t>true</a:t>
                      </a:r>
                    </a:p>
                  </a:txBody>
                  <a:tcPr marT="91425" marB="91425" marR="91425" marL="91425"/>
                </a:tc>
              </a:tr>
              <a:tr h="277625">
                <a:tc>
                  <a:txBody>
                    <a:bodyPr>
                      <a:noAutofit/>
                    </a:bodyPr>
                    <a:lstStyle/>
                    <a:p>
                      <a:pPr lvl="0" rtl="0" algn="ctr">
                        <a:spcBef>
                          <a:spcPts val="0"/>
                        </a:spcBef>
                        <a:buNone/>
                      </a:pPr>
                      <a:r>
                        <a:rPr lang="en" sz="800">
                          <a:latin typeface="Open Sans"/>
                          <a:ea typeface="Open Sans"/>
                          <a:cs typeface="Open Sans"/>
                          <a:sym typeface="Open Sans"/>
                        </a:rPr>
                        <a:t>alias</a:t>
                      </a:r>
                    </a:p>
                  </a:txBody>
                  <a:tcPr marT="91425" marB="91425" marR="91425" marL="91425"/>
                </a:tc>
                <a:tc>
                  <a:txBody>
                    <a:bodyPr>
                      <a:noAutofit/>
                    </a:bodyPr>
                    <a:lstStyle/>
                    <a:p>
                      <a:pPr lvl="0" rtl="0" algn="ctr">
                        <a:spcBef>
                          <a:spcPts val="0"/>
                        </a:spcBef>
                        <a:buNone/>
                      </a:pPr>
                      <a:r>
                        <a:rPr lang="en" sz="800">
                          <a:latin typeface="Open Sans"/>
                          <a:ea typeface="Open Sans"/>
                          <a:cs typeface="Open Sans"/>
                          <a:sym typeface="Open Sans"/>
                        </a:rPr>
                        <a:t>elsif</a:t>
                      </a:r>
                    </a:p>
                  </a:txBody>
                  <a:tcPr marT="91425" marB="91425" marR="91425" marL="91425"/>
                </a:tc>
                <a:tc>
                  <a:txBody>
                    <a:bodyPr>
                      <a:noAutofit/>
                    </a:bodyPr>
                    <a:lstStyle/>
                    <a:p>
                      <a:pPr lvl="0" rtl="0" algn="ctr">
                        <a:spcBef>
                          <a:spcPts val="0"/>
                        </a:spcBef>
                        <a:buNone/>
                      </a:pPr>
                      <a:r>
                        <a:rPr lang="en" sz="800">
                          <a:latin typeface="Open Sans"/>
                          <a:ea typeface="Open Sans"/>
                          <a:cs typeface="Open Sans"/>
                          <a:sym typeface="Open Sans"/>
                        </a:rPr>
                        <a:t>not</a:t>
                      </a:r>
                    </a:p>
                  </a:txBody>
                  <a:tcPr marT="91425" marB="91425" marR="91425" marL="91425"/>
                </a:tc>
                <a:tc>
                  <a:txBody>
                    <a:bodyPr>
                      <a:noAutofit/>
                    </a:bodyPr>
                    <a:lstStyle/>
                    <a:p>
                      <a:pPr lvl="0" rtl="0" algn="ctr">
                        <a:spcBef>
                          <a:spcPts val="0"/>
                        </a:spcBef>
                        <a:buNone/>
                      </a:pPr>
                      <a:r>
                        <a:rPr lang="en" sz="800">
                          <a:latin typeface="Open Sans"/>
                          <a:ea typeface="Open Sans"/>
                          <a:cs typeface="Open Sans"/>
                          <a:sym typeface="Open Sans"/>
                        </a:rPr>
                        <a:t>undef</a:t>
                      </a:r>
                    </a:p>
                  </a:txBody>
                  <a:tcPr marT="91425" marB="91425" marR="91425" marL="91425"/>
                </a:tc>
              </a:tr>
              <a:tr h="277625">
                <a:tc>
                  <a:txBody>
                    <a:bodyPr>
                      <a:noAutofit/>
                    </a:bodyPr>
                    <a:lstStyle/>
                    <a:p>
                      <a:pPr lvl="0" rtl="0" algn="ctr">
                        <a:spcBef>
                          <a:spcPts val="0"/>
                        </a:spcBef>
                        <a:buNone/>
                      </a:pPr>
                      <a:r>
                        <a:rPr lang="en" sz="800">
                          <a:latin typeface="Open Sans"/>
                          <a:ea typeface="Open Sans"/>
                          <a:cs typeface="Open Sans"/>
                          <a:sym typeface="Open Sans"/>
                        </a:rPr>
                        <a:t>and</a:t>
                      </a:r>
                    </a:p>
                  </a:txBody>
                  <a:tcPr marT="91425" marB="91425" marR="91425" marL="91425"/>
                </a:tc>
                <a:tc>
                  <a:txBody>
                    <a:bodyPr>
                      <a:noAutofit/>
                    </a:bodyPr>
                    <a:lstStyle/>
                    <a:p>
                      <a:pPr lvl="0" rtl="0" algn="ctr">
                        <a:spcBef>
                          <a:spcPts val="0"/>
                        </a:spcBef>
                        <a:buNone/>
                      </a:pPr>
                      <a:r>
                        <a:rPr lang="en" sz="800">
                          <a:latin typeface="Open Sans"/>
                          <a:ea typeface="Open Sans"/>
                          <a:cs typeface="Open Sans"/>
                          <a:sym typeface="Open Sans"/>
                        </a:rPr>
                        <a:t>end</a:t>
                      </a:r>
                    </a:p>
                  </a:txBody>
                  <a:tcPr marT="91425" marB="91425" marR="91425" marL="91425"/>
                </a:tc>
                <a:tc>
                  <a:txBody>
                    <a:bodyPr>
                      <a:noAutofit/>
                    </a:bodyPr>
                    <a:lstStyle/>
                    <a:p>
                      <a:pPr lvl="0" rtl="0" algn="ctr">
                        <a:spcBef>
                          <a:spcPts val="0"/>
                        </a:spcBef>
                        <a:buNone/>
                      </a:pPr>
                      <a:r>
                        <a:rPr lang="en" sz="800">
                          <a:latin typeface="Open Sans"/>
                          <a:ea typeface="Open Sans"/>
                          <a:cs typeface="Open Sans"/>
                          <a:sym typeface="Open Sans"/>
                        </a:rPr>
                        <a:t>or</a:t>
                      </a:r>
                    </a:p>
                  </a:txBody>
                  <a:tcPr marT="91425" marB="91425" marR="91425" marL="91425"/>
                </a:tc>
                <a:tc>
                  <a:txBody>
                    <a:bodyPr>
                      <a:noAutofit/>
                    </a:bodyPr>
                    <a:lstStyle/>
                    <a:p>
                      <a:pPr lvl="0" rtl="0" algn="ctr">
                        <a:spcBef>
                          <a:spcPts val="0"/>
                        </a:spcBef>
                        <a:buNone/>
                      </a:pPr>
                      <a:r>
                        <a:rPr lang="en" sz="800">
                          <a:latin typeface="Open Sans"/>
                          <a:ea typeface="Open Sans"/>
                          <a:cs typeface="Open Sans"/>
                          <a:sym typeface="Open Sans"/>
                        </a:rPr>
                        <a:t>unless</a:t>
                      </a:r>
                    </a:p>
                  </a:txBody>
                  <a:tcPr marT="91425" marB="91425" marR="91425" marL="91425"/>
                </a:tc>
              </a:tr>
              <a:tr h="277625">
                <a:tc>
                  <a:txBody>
                    <a:bodyPr>
                      <a:noAutofit/>
                    </a:bodyPr>
                    <a:lstStyle/>
                    <a:p>
                      <a:pPr lvl="0" rtl="0" algn="ctr">
                        <a:spcBef>
                          <a:spcPts val="0"/>
                        </a:spcBef>
                        <a:buNone/>
                      </a:pPr>
                      <a:r>
                        <a:rPr lang="en" sz="800">
                          <a:latin typeface="Open Sans"/>
                          <a:ea typeface="Open Sans"/>
                          <a:cs typeface="Open Sans"/>
                          <a:sym typeface="Open Sans"/>
                        </a:rPr>
                        <a:t>begin</a:t>
                      </a:r>
                    </a:p>
                  </a:txBody>
                  <a:tcPr marT="91425" marB="91425" marR="91425" marL="91425"/>
                </a:tc>
                <a:tc>
                  <a:txBody>
                    <a:bodyPr>
                      <a:noAutofit/>
                    </a:bodyPr>
                    <a:lstStyle/>
                    <a:p>
                      <a:pPr lvl="0" rtl="0" algn="ctr">
                        <a:spcBef>
                          <a:spcPts val="0"/>
                        </a:spcBef>
                        <a:buNone/>
                      </a:pPr>
                      <a:r>
                        <a:rPr lang="en" sz="800">
                          <a:latin typeface="Open Sans"/>
                          <a:ea typeface="Open Sans"/>
                          <a:cs typeface="Open Sans"/>
                          <a:sym typeface="Open Sans"/>
                        </a:rPr>
                        <a:t>ensure</a:t>
                      </a:r>
                    </a:p>
                  </a:txBody>
                  <a:tcPr marT="91425" marB="91425" marR="91425" marL="91425"/>
                </a:tc>
                <a:tc>
                  <a:txBody>
                    <a:bodyPr>
                      <a:noAutofit/>
                    </a:bodyPr>
                    <a:lstStyle/>
                    <a:p>
                      <a:pPr lvl="0" rtl="0" algn="ctr">
                        <a:spcBef>
                          <a:spcPts val="0"/>
                        </a:spcBef>
                        <a:buNone/>
                      </a:pPr>
                      <a:r>
                        <a:rPr lang="en" sz="800">
                          <a:latin typeface="Open Sans"/>
                          <a:ea typeface="Open Sans"/>
                          <a:cs typeface="Open Sans"/>
                          <a:sym typeface="Open Sans"/>
                        </a:rPr>
                        <a:t>redo</a:t>
                      </a:r>
                    </a:p>
                  </a:txBody>
                  <a:tcPr marT="91425" marB="91425" marR="91425" marL="91425"/>
                </a:tc>
                <a:tc>
                  <a:txBody>
                    <a:bodyPr>
                      <a:noAutofit/>
                    </a:bodyPr>
                    <a:lstStyle/>
                    <a:p>
                      <a:pPr lvl="0" rtl="0" algn="ctr">
                        <a:spcBef>
                          <a:spcPts val="0"/>
                        </a:spcBef>
                        <a:buNone/>
                      </a:pPr>
                      <a:r>
                        <a:rPr lang="en" sz="800">
                          <a:latin typeface="Open Sans"/>
                          <a:ea typeface="Open Sans"/>
                          <a:cs typeface="Open Sans"/>
                          <a:sym typeface="Open Sans"/>
                        </a:rPr>
                        <a:t>until</a:t>
                      </a:r>
                    </a:p>
                  </a:txBody>
                  <a:tcPr marT="91425" marB="91425" marR="91425" marL="91425"/>
                </a:tc>
              </a:tr>
              <a:tr h="277625">
                <a:tc>
                  <a:txBody>
                    <a:bodyPr>
                      <a:noAutofit/>
                    </a:bodyPr>
                    <a:lstStyle/>
                    <a:p>
                      <a:pPr lvl="0" rtl="0" algn="ctr">
                        <a:spcBef>
                          <a:spcPts val="0"/>
                        </a:spcBef>
                        <a:buNone/>
                      </a:pPr>
                      <a:r>
                        <a:rPr lang="en" sz="800">
                          <a:latin typeface="Open Sans"/>
                          <a:ea typeface="Open Sans"/>
                          <a:cs typeface="Open Sans"/>
                          <a:sym typeface="Open Sans"/>
                        </a:rPr>
                        <a:t>break</a:t>
                      </a:r>
                    </a:p>
                  </a:txBody>
                  <a:tcPr marT="91425" marB="91425" marR="91425" marL="91425"/>
                </a:tc>
                <a:tc>
                  <a:txBody>
                    <a:bodyPr>
                      <a:noAutofit/>
                    </a:bodyPr>
                    <a:lstStyle/>
                    <a:p>
                      <a:pPr lvl="0" rtl="0" algn="ctr">
                        <a:spcBef>
                          <a:spcPts val="0"/>
                        </a:spcBef>
                        <a:buNone/>
                      </a:pPr>
                      <a:r>
                        <a:rPr lang="en" sz="800">
                          <a:latin typeface="Open Sans"/>
                          <a:ea typeface="Open Sans"/>
                          <a:cs typeface="Open Sans"/>
                          <a:sym typeface="Open Sans"/>
                        </a:rPr>
                        <a:t>false</a:t>
                      </a:r>
                    </a:p>
                  </a:txBody>
                  <a:tcPr marT="91425" marB="91425" marR="91425" marL="91425"/>
                </a:tc>
                <a:tc>
                  <a:txBody>
                    <a:bodyPr>
                      <a:noAutofit/>
                    </a:bodyPr>
                    <a:lstStyle/>
                    <a:p>
                      <a:pPr lvl="0" rtl="0" algn="ctr">
                        <a:spcBef>
                          <a:spcPts val="0"/>
                        </a:spcBef>
                        <a:buNone/>
                      </a:pPr>
                      <a:r>
                        <a:rPr lang="en" sz="800">
                          <a:latin typeface="Open Sans"/>
                          <a:ea typeface="Open Sans"/>
                          <a:cs typeface="Open Sans"/>
                          <a:sym typeface="Open Sans"/>
                        </a:rPr>
                        <a:t>rescue</a:t>
                      </a:r>
                    </a:p>
                  </a:txBody>
                  <a:tcPr marT="91425" marB="91425" marR="91425" marL="91425"/>
                </a:tc>
                <a:tc>
                  <a:txBody>
                    <a:bodyPr>
                      <a:noAutofit/>
                    </a:bodyPr>
                    <a:lstStyle/>
                    <a:p>
                      <a:pPr lvl="0" rtl="0" algn="ctr">
                        <a:spcBef>
                          <a:spcPts val="0"/>
                        </a:spcBef>
                        <a:buNone/>
                      </a:pPr>
                      <a:r>
                        <a:rPr lang="en" sz="800">
                          <a:latin typeface="Open Sans"/>
                          <a:ea typeface="Open Sans"/>
                          <a:cs typeface="Open Sans"/>
                          <a:sym typeface="Open Sans"/>
                        </a:rPr>
                        <a:t>when</a:t>
                      </a:r>
                    </a:p>
                  </a:txBody>
                  <a:tcPr marT="91425" marB="91425" marR="91425" marL="91425"/>
                </a:tc>
              </a:tr>
              <a:tr h="277625">
                <a:tc>
                  <a:txBody>
                    <a:bodyPr>
                      <a:noAutofit/>
                    </a:bodyPr>
                    <a:lstStyle/>
                    <a:p>
                      <a:pPr lvl="0" rtl="0" algn="ctr">
                        <a:spcBef>
                          <a:spcPts val="0"/>
                        </a:spcBef>
                        <a:buNone/>
                      </a:pPr>
                      <a:r>
                        <a:rPr lang="en" sz="800">
                          <a:latin typeface="Open Sans"/>
                          <a:ea typeface="Open Sans"/>
                          <a:cs typeface="Open Sans"/>
                          <a:sym typeface="Open Sans"/>
                        </a:rPr>
                        <a:t>case</a:t>
                      </a:r>
                    </a:p>
                  </a:txBody>
                  <a:tcPr marT="91425" marB="91425" marR="91425" marL="91425"/>
                </a:tc>
                <a:tc>
                  <a:txBody>
                    <a:bodyPr>
                      <a:noAutofit/>
                    </a:bodyPr>
                    <a:lstStyle/>
                    <a:p>
                      <a:pPr lvl="0" rtl="0" algn="ctr">
                        <a:spcBef>
                          <a:spcPts val="0"/>
                        </a:spcBef>
                        <a:buNone/>
                      </a:pPr>
                      <a:r>
                        <a:rPr lang="en" sz="800">
                          <a:latin typeface="Open Sans"/>
                          <a:ea typeface="Open Sans"/>
                          <a:cs typeface="Open Sans"/>
                          <a:sym typeface="Open Sans"/>
                        </a:rPr>
                        <a:t>for</a:t>
                      </a:r>
                    </a:p>
                  </a:txBody>
                  <a:tcPr marT="91425" marB="91425" marR="91425" marL="91425"/>
                </a:tc>
                <a:tc>
                  <a:txBody>
                    <a:bodyPr>
                      <a:noAutofit/>
                    </a:bodyPr>
                    <a:lstStyle/>
                    <a:p>
                      <a:pPr lvl="0" rtl="0" algn="ctr">
                        <a:spcBef>
                          <a:spcPts val="0"/>
                        </a:spcBef>
                        <a:buNone/>
                      </a:pPr>
                      <a:r>
                        <a:rPr lang="en" sz="800">
                          <a:latin typeface="Open Sans"/>
                          <a:ea typeface="Open Sans"/>
                          <a:cs typeface="Open Sans"/>
                          <a:sym typeface="Open Sans"/>
                        </a:rPr>
                        <a:t>retry</a:t>
                      </a:r>
                    </a:p>
                  </a:txBody>
                  <a:tcPr marT="91425" marB="91425" marR="91425" marL="91425"/>
                </a:tc>
                <a:tc>
                  <a:txBody>
                    <a:bodyPr>
                      <a:noAutofit/>
                    </a:bodyPr>
                    <a:lstStyle/>
                    <a:p>
                      <a:pPr lvl="0" rtl="0" algn="ctr">
                        <a:spcBef>
                          <a:spcPts val="0"/>
                        </a:spcBef>
                        <a:buNone/>
                      </a:pPr>
                      <a:r>
                        <a:rPr lang="en" sz="800">
                          <a:latin typeface="Open Sans"/>
                          <a:ea typeface="Open Sans"/>
                          <a:cs typeface="Open Sans"/>
                          <a:sym typeface="Open Sans"/>
                        </a:rPr>
                        <a:t>while</a:t>
                      </a:r>
                    </a:p>
                  </a:txBody>
                  <a:tcPr marT="91425" marB="91425" marR="91425" marL="91425"/>
                </a:tc>
              </a:tr>
              <a:tr h="277625">
                <a:tc>
                  <a:txBody>
                    <a:bodyPr>
                      <a:noAutofit/>
                    </a:bodyPr>
                    <a:lstStyle/>
                    <a:p>
                      <a:pPr lvl="0" rtl="0" algn="ctr">
                        <a:spcBef>
                          <a:spcPts val="0"/>
                        </a:spcBef>
                        <a:buNone/>
                      </a:pPr>
                      <a:r>
                        <a:rPr lang="en" sz="800">
                          <a:latin typeface="Open Sans"/>
                          <a:ea typeface="Open Sans"/>
                          <a:cs typeface="Open Sans"/>
                          <a:sym typeface="Open Sans"/>
                        </a:rPr>
                        <a:t>class</a:t>
                      </a:r>
                    </a:p>
                  </a:txBody>
                  <a:tcPr marT="91425" marB="91425" marR="91425" marL="91425"/>
                </a:tc>
                <a:tc>
                  <a:txBody>
                    <a:bodyPr>
                      <a:noAutofit/>
                    </a:bodyPr>
                    <a:lstStyle/>
                    <a:p>
                      <a:pPr lvl="0" rtl="0" algn="ctr">
                        <a:spcBef>
                          <a:spcPts val="0"/>
                        </a:spcBef>
                        <a:buNone/>
                      </a:pPr>
                      <a:r>
                        <a:rPr lang="en" sz="800">
                          <a:latin typeface="Open Sans"/>
                          <a:ea typeface="Open Sans"/>
                          <a:cs typeface="Open Sans"/>
                          <a:sym typeface="Open Sans"/>
                        </a:rPr>
                        <a:t>if</a:t>
                      </a:r>
                    </a:p>
                  </a:txBody>
                  <a:tcPr marT="91425" marB="91425" marR="91425" marL="91425"/>
                </a:tc>
                <a:tc>
                  <a:txBody>
                    <a:bodyPr>
                      <a:noAutofit/>
                    </a:bodyPr>
                    <a:lstStyle/>
                    <a:p>
                      <a:pPr lvl="0" rtl="0" algn="ctr">
                        <a:spcBef>
                          <a:spcPts val="0"/>
                        </a:spcBef>
                        <a:buNone/>
                      </a:pPr>
                      <a:r>
                        <a:rPr lang="en" sz="800">
                          <a:latin typeface="Open Sans"/>
                          <a:ea typeface="Open Sans"/>
                          <a:cs typeface="Open Sans"/>
                          <a:sym typeface="Open Sans"/>
                        </a:rPr>
                        <a:t>return</a:t>
                      </a:r>
                    </a:p>
                  </a:txBody>
                  <a:tcPr marT="91425" marB="91425" marR="91425" marL="91425"/>
                </a:tc>
                <a:tc>
                  <a:txBody>
                    <a:bodyPr>
                      <a:noAutofit/>
                    </a:bodyPr>
                    <a:lstStyle/>
                    <a:p>
                      <a:pPr lvl="0" rtl="0" algn="ctr">
                        <a:spcBef>
                          <a:spcPts val="0"/>
                        </a:spcBef>
                        <a:buNone/>
                      </a:pPr>
                      <a:r>
                        <a:rPr lang="en" sz="800">
                          <a:latin typeface="Open Sans"/>
                          <a:ea typeface="Open Sans"/>
                          <a:cs typeface="Open Sans"/>
                          <a:sym typeface="Open Sans"/>
                        </a:rPr>
                        <a:t>while</a:t>
                      </a:r>
                    </a:p>
                  </a:txBody>
                  <a:tcPr marT="91425" marB="91425" marR="91425" marL="91425"/>
                </a:tc>
              </a:tr>
              <a:tr h="277625">
                <a:tc>
                  <a:txBody>
                    <a:bodyPr>
                      <a:noAutofit/>
                    </a:bodyPr>
                    <a:lstStyle/>
                    <a:p>
                      <a:pPr lvl="0" rtl="0" algn="ctr">
                        <a:spcBef>
                          <a:spcPts val="0"/>
                        </a:spcBef>
                        <a:buNone/>
                      </a:pPr>
                      <a:r>
                        <a:rPr lang="en" sz="800">
                          <a:latin typeface="Open Sans"/>
                          <a:ea typeface="Open Sans"/>
                          <a:cs typeface="Open Sans"/>
                          <a:sym typeface="Open Sans"/>
                        </a:rPr>
                        <a:t>def</a:t>
                      </a:r>
                    </a:p>
                  </a:txBody>
                  <a:tcPr marT="91425" marB="91425" marR="91425" marL="91425"/>
                </a:tc>
                <a:tc>
                  <a:txBody>
                    <a:bodyPr>
                      <a:noAutofit/>
                    </a:bodyPr>
                    <a:lstStyle/>
                    <a:p>
                      <a:pPr lvl="0" rtl="0" algn="ctr">
                        <a:spcBef>
                          <a:spcPts val="0"/>
                        </a:spcBef>
                        <a:buNone/>
                      </a:pPr>
                      <a:r>
                        <a:rPr lang="en" sz="800">
                          <a:latin typeface="Open Sans"/>
                          <a:ea typeface="Open Sans"/>
                          <a:cs typeface="Open Sans"/>
                          <a:sym typeface="Open Sans"/>
                        </a:rPr>
                        <a:t>in</a:t>
                      </a:r>
                    </a:p>
                  </a:txBody>
                  <a:tcPr marT="91425" marB="91425" marR="91425" marL="91425"/>
                </a:tc>
                <a:tc>
                  <a:txBody>
                    <a:bodyPr>
                      <a:noAutofit/>
                    </a:bodyPr>
                    <a:lstStyle/>
                    <a:p>
                      <a:pPr lvl="0" rtl="0" algn="ctr">
                        <a:spcBef>
                          <a:spcPts val="0"/>
                        </a:spcBef>
                        <a:buNone/>
                      </a:pPr>
                      <a:r>
                        <a:rPr lang="en" sz="800">
                          <a:latin typeface="Open Sans"/>
                          <a:ea typeface="Open Sans"/>
                          <a:cs typeface="Open Sans"/>
                          <a:sym typeface="Open Sans"/>
                        </a:rPr>
                        <a:t>self</a:t>
                      </a:r>
                    </a:p>
                  </a:txBody>
                  <a:tcPr marT="91425" marB="91425" marR="91425" marL="91425"/>
                </a:tc>
                <a:tc>
                  <a:txBody>
                    <a:bodyPr>
                      <a:noAutofit/>
                    </a:bodyPr>
                    <a:lstStyle/>
                    <a:p>
                      <a:pPr lvl="0" rtl="0" algn="ctr">
                        <a:spcBef>
                          <a:spcPts val="0"/>
                        </a:spcBef>
                        <a:buNone/>
                      </a:pPr>
                      <a:r>
                        <a:rPr lang="en" sz="800">
                          <a:latin typeface="Open Sans"/>
                          <a:ea typeface="Open Sans"/>
                          <a:cs typeface="Open Sans"/>
                          <a:sym typeface="Open Sans"/>
                        </a:rPr>
                        <a:t>__FILE__</a:t>
                      </a:r>
                    </a:p>
                  </a:txBody>
                  <a:tcPr marT="91425" marB="91425" marR="91425" marL="91425"/>
                </a:tc>
              </a:tr>
              <a:tr h="277625">
                <a:tc>
                  <a:txBody>
                    <a:bodyPr>
                      <a:noAutofit/>
                    </a:bodyPr>
                    <a:lstStyle/>
                    <a:p>
                      <a:pPr lvl="0" rtl="0" algn="ctr">
                        <a:spcBef>
                          <a:spcPts val="0"/>
                        </a:spcBef>
                        <a:buNone/>
                      </a:pPr>
                      <a:r>
                        <a:rPr lang="en" sz="800">
                          <a:latin typeface="Open Sans"/>
                          <a:ea typeface="Open Sans"/>
                          <a:cs typeface="Open Sans"/>
                          <a:sym typeface="Open Sans"/>
                        </a:rPr>
                        <a:t>defined?</a:t>
                      </a:r>
                    </a:p>
                  </a:txBody>
                  <a:tcPr marT="91425" marB="91425" marR="91425" marL="91425"/>
                </a:tc>
                <a:tc>
                  <a:txBody>
                    <a:bodyPr>
                      <a:noAutofit/>
                    </a:bodyPr>
                    <a:lstStyle/>
                    <a:p>
                      <a:pPr lvl="0" rtl="0" algn="ctr">
                        <a:spcBef>
                          <a:spcPts val="0"/>
                        </a:spcBef>
                        <a:buNone/>
                      </a:pPr>
                      <a:r>
                        <a:rPr lang="en" sz="800">
                          <a:latin typeface="Open Sans"/>
                          <a:ea typeface="Open Sans"/>
                          <a:cs typeface="Open Sans"/>
                          <a:sym typeface="Open Sans"/>
                        </a:rPr>
                        <a:t>module</a:t>
                      </a:r>
                    </a:p>
                  </a:txBody>
                  <a:tcPr marT="91425" marB="91425" marR="91425" marL="91425"/>
                </a:tc>
                <a:tc>
                  <a:txBody>
                    <a:bodyPr>
                      <a:noAutofit/>
                    </a:bodyPr>
                    <a:lstStyle/>
                    <a:p>
                      <a:pPr lvl="0" rtl="0" algn="ctr">
                        <a:spcBef>
                          <a:spcPts val="0"/>
                        </a:spcBef>
                        <a:buNone/>
                      </a:pPr>
                      <a:r>
                        <a:rPr lang="en" sz="800">
                          <a:latin typeface="Open Sans"/>
                          <a:ea typeface="Open Sans"/>
                          <a:cs typeface="Open Sans"/>
                          <a:sym typeface="Open Sans"/>
                        </a:rPr>
                        <a:t>super</a:t>
                      </a:r>
                    </a:p>
                  </a:txBody>
                  <a:tcPr marT="91425" marB="91425" marR="91425" marL="91425"/>
                </a:tc>
                <a:tc>
                  <a:txBody>
                    <a:bodyPr>
                      <a:noAutofit/>
                    </a:bodyPr>
                    <a:lstStyle/>
                    <a:p>
                      <a:pPr lvl="0" rtl="0" algn="ctr">
                        <a:spcBef>
                          <a:spcPts val="0"/>
                        </a:spcBef>
                        <a:buNone/>
                      </a:pPr>
                      <a:r>
                        <a:rPr lang="en" sz="800">
                          <a:latin typeface="Open Sans"/>
                          <a:ea typeface="Open Sans"/>
                          <a:cs typeface="Open Sans"/>
                          <a:sym typeface="Open Sans"/>
                        </a:rPr>
                        <a:t>__LINE__</a:t>
                      </a:r>
                    </a:p>
                  </a:txBody>
                  <a:tcPr marT="91425" marB="91425" marR="91425" marL="91425"/>
                </a:tc>
              </a:tr>
            </a:tbl>
          </a:graphicData>
        </a:graphic>
      </p:graphicFrame>
      <p:sp>
        <p:nvSpPr>
          <p:cNvPr id="166" name="Shape 166"/>
          <p:cNvSpPr txBox="1"/>
          <p:nvPr/>
        </p:nvSpPr>
        <p:spPr>
          <a:xfrm>
            <a:off x="818050" y="1309400"/>
            <a:ext cx="7944899" cy="266399"/>
          </a:xfrm>
          <a:prstGeom prst="rect">
            <a:avLst/>
          </a:prstGeom>
          <a:noFill/>
          <a:ln>
            <a:noFill/>
          </a:ln>
        </p:spPr>
        <p:txBody>
          <a:bodyPr anchorCtr="0" anchor="ctr" bIns="91425" lIns="91425" rIns="91425" tIns="91425">
            <a:noAutofit/>
          </a:bodyPr>
          <a:lstStyle/>
          <a:p>
            <a:pPr lvl="0" rtl="0">
              <a:spcBef>
                <a:spcPts val="600"/>
              </a:spcBef>
              <a:buNone/>
            </a:pPr>
            <a:r>
              <a:rPr lang="en">
                <a:solidFill>
                  <a:srgbClr val="434343"/>
                </a:solidFill>
                <a:latin typeface="Open Sans"/>
                <a:ea typeface="Open Sans"/>
                <a:cs typeface="Open Sans"/>
                <a:sym typeface="Open Sans"/>
              </a:rPr>
              <a:t>This is the list of reserved words in Ruby that you should not use as constants or variables.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idx="1" type="body"/>
          </p:nvPr>
        </p:nvSpPr>
        <p:spPr>
          <a:xfrm>
            <a:off x="1019725" y="1198300"/>
            <a:ext cx="7283999" cy="2870700"/>
          </a:xfrm>
          <a:prstGeom prst="rect">
            <a:avLst/>
          </a:prstGeom>
        </p:spPr>
        <p:txBody>
          <a:bodyPr anchorCtr="0" anchor="t" bIns="91425" lIns="91425" rIns="91425" tIns="91425">
            <a:noAutofit/>
          </a:bodyPr>
          <a:lstStyle/>
          <a:p>
            <a:pPr indent="-317500" lvl="0" marL="457200" rtl="0">
              <a:spcBef>
                <a:spcPts val="400"/>
              </a:spcBef>
              <a:buClr>
                <a:srgbClr val="434343"/>
              </a:buClr>
              <a:buSzPct val="100000"/>
              <a:buAutoNum type="arabicPeriod"/>
            </a:pPr>
            <a:r>
              <a:rPr lang="en" sz="1400">
                <a:solidFill>
                  <a:srgbClr val="434343"/>
                </a:solidFill>
              </a:rPr>
              <a:t>Create a method that takes a celsius argument and convert it from celsius to fahrenheit. Or vice versa</a:t>
            </a:r>
          </a:p>
          <a:p>
            <a:pPr lvl="0" rtl="0">
              <a:spcBef>
                <a:spcPts val="400"/>
              </a:spcBef>
              <a:buClr>
                <a:schemeClr val="dk1"/>
              </a:buClr>
              <a:buSzPct val="78571"/>
              <a:buFont typeface="Arial"/>
              <a:buNone/>
            </a:pPr>
            <a:r>
              <a:t/>
            </a:r>
            <a:endParaRPr sz="1400">
              <a:solidFill>
                <a:srgbClr val="434343"/>
              </a:solidFill>
            </a:endParaRPr>
          </a:p>
          <a:p>
            <a:pPr indent="-317500" lvl="0" marL="457200" rtl="0">
              <a:spcBef>
                <a:spcPts val="400"/>
              </a:spcBef>
              <a:buClr>
                <a:srgbClr val="434343"/>
              </a:buClr>
              <a:buSzPct val="100000"/>
              <a:buAutoNum type="arabicPeriod"/>
            </a:pPr>
            <a:r>
              <a:rPr lang="en" sz="1400">
                <a:solidFill>
                  <a:srgbClr val="434343"/>
                </a:solidFill>
              </a:rPr>
              <a:t>Create a method that asks for a user input and converts it to fahrenheit. Or vice versa.</a:t>
            </a:r>
          </a:p>
          <a:p>
            <a:pPr lvl="0" rtl="0">
              <a:spcBef>
                <a:spcPts val="400"/>
              </a:spcBef>
              <a:buClr>
                <a:schemeClr val="dk1"/>
              </a:buClr>
              <a:buSzPct val="78571"/>
              <a:buFont typeface="Arial"/>
              <a:buNone/>
            </a:pPr>
            <a:r>
              <a:t/>
            </a:r>
            <a:endParaRPr sz="1400">
              <a:solidFill>
                <a:srgbClr val="434343"/>
              </a:solidFill>
            </a:endParaRPr>
          </a:p>
          <a:p>
            <a:pPr indent="-317500" lvl="0" marL="457200" rtl="0">
              <a:spcBef>
                <a:spcPts val="400"/>
              </a:spcBef>
              <a:buClr>
                <a:srgbClr val="434343"/>
              </a:buClr>
              <a:buSzPct val="100000"/>
              <a:buAutoNum type="arabicPeriod"/>
            </a:pPr>
            <a:r>
              <a:rPr lang="en" sz="1400">
                <a:solidFill>
                  <a:srgbClr val="434343"/>
                </a:solidFill>
              </a:rPr>
              <a:t>Write a program that asks for a name and an age. Have it output something like “Bob was born in 1985”</a:t>
            </a:r>
          </a:p>
          <a:p>
            <a:pPr lvl="0" rtl="0">
              <a:spcBef>
                <a:spcPts val="400"/>
              </a:spcBef>
              <a:buClr>
                <a:schemeClr val="dk1"/>
              </a:buClr>
              <a:buSzPct val="78571"/>
              <a:buFont typeface="Arial"/>
              <a:buNone/>
            </a:pPr>
            <a:r>
              <a:t/>
            </a:r>
            <a:endParaRPr sz="1400">
              <a:solidFill>
                <a:srgbClr val="434343"/>
              </a:solidFill>
            </a:endParaRPr>
          </a:p>
          <a:p>
            <a:pPr indent="-317500" lvl="0" marL="457200" rtl="0">
              <a:spcBef>
                <a:spcPts val="400"/>
              </a:spcBef>
              <a:buClr>
                <a:srgbClr val="434343"/>
              </a:buClr>
              <a:buSzPct val="100000"/>
              <a:buAutoNum type="arabicPeriod"/>
            </a:pPr>
            <a:r>
              <a:rPr lang="en" sz="1400">
                <a:solidFill>
                  <a:srgbClr val="434343"/>
                </a:solidFill>
              </a:rPr>
              <a:t>Write a mad lib program. Users are prompted for verbs, nouns, and adjectives and then it should output a paragraph using those words.</a:t>
            </a:r>
          </a:p>
          <a:p>
            <a:pPr lvl="0" rtl="0">
              <a:spcBef>
                <a:spcPts val="400"/>
              </a:spcBef>
              <a:buClr>
                <a:schemeClr val="dk1"/>
              </a:buClr>
              <a:buSzPct val="78571"/>
              <a:buFont typeface="Arial"/>
              <a:buNone/>
            </a:pPr>
            <a:r>
              <a:t/>
            </a:r>
            <a:endParaRPr sz="1400">
              <a:solidFill>
                <a:srgbClr val="434343"/>
              </a:solidFill>
            </a:endParaRPr>
          </a:p>
          <a:p>
            <a:pPr lvl="0" rtl="0" algn="ctr">
              <a:spcBef>
                <a:spcPts val="400"/>
              </a:spcBef>
              <a:buClr>
                <a:schemeClr val="dk1"/>
              </a:buClr>
              <a:buSzPct val="78571"/>
              <a:buFont typeface="Arial"/>
              <a:buNone/>
            </a:pPr>
            <a:r>
              <a:rPr b="1" lang="en" sz="1400">
                <a:solidFill>
                  <a:srgbClr val="434343"/>
                </a:solidFill>
              </a:rPr>
              <a:t>Be prepared to present one of the above labs in class next week!</a:t>
            </a:r>
          </a:p>
          <a:p>
            <a:pPr lvl="0" rtl="0">
              <a:spcBef>
                <a:spcPts val="400"/>
              </a:spcBef>
              <a:buClr>
                <a:schemeClr val="dk1"/>
              </a:buClr>
              <a:buSzPct val="78571"/>
              <a:buFont typeface="Arial"/>
              <a:buNone/>
            </a:pPr>
            <a:r>
              <a:t/>
            </a:r>
            <a:endParaRPr sz="1400">
              <a:solidFill>
                <a:srgbClr val="434343"/>
              </a:solidFill>
            </a:endParaRPr>
          </a:p>
          <a:p>
            <a:pPr lvl="0" rtl="0">
              <a:spcBef>
                <a:spcPts val="400"/>
              </a:spcBef>
              <a:buClr>
                <a:schemeClr val="dk1"/>
              </a:buClr>
              <a:buSzPct val="78571"/>
              <a:buFont typeface="Arial"/>
              <a:buNone/>
            </a:pPr>
            <a:r>
              <a:t/>
            </a:r>
            <a:endParaRPr sz="1400">
              <a:solidFill>
                <a:srgbClr val="434343"/>
              </a:solidFill>
            </a:endParaRPr>
          </a:p>
          <a:p>
            <a:pPr lvl="0">
              <a:spcBef>
                <a:spcPts val="0"/>
              </a:spcBef>
              <a:buNone/>
            </a:pPr>
            <a:r>
              <a:t/>
            </a:r>
            <a:endParaRPr sz="1400"/>
          </a:p>
        </p:txBody>
      </p:sp>
      <p:sp>
        <p:nvSpPr>
          <p:cNvPr id="172" name="Shape 172"/>
          <p:cNvSpPr txBox="1"/>
          <p:nvPr>
            <p:ph type="title"/>
          </p:nvPr>
        </p:nvSpPr>
        <p:spPr>
          <a:xfrm>
            <a:off x="1664100" y="431425"/>
            <a:ext cx="5815799" cy="708600"/>
          </a:xfrm>
          <a:prstGeom prst="rect">
            <a:avLst/>
          </a:prstGeom>
        </p:spPr>
        <p:txBody>
          <a:bodyPr anchorCtr="0" anchor="t" bIns="91425" lIns="91425" rIns="91425" tIns="91425">
            <a:noAutofit/>
          </a:bodyPr>
          <a:lstStyle/>
          <a:p>
            <a:pPr lvl="0">
              <a:spcBef>
                <a:spcPts val="0"/>
              </a:spcBef>
              <a:buNone/>
            </a:pPr>
            <a:r>
              <a:rPr lang="en">
                <a:latin typeface="Source Sans Pro"/>
                <a:ea typeface="Source Sans Pro"/>
                <a:cs typeface="Source Sans Pro"/>
                <a:sym typeface="Source Sans Pro"/>
              </a:rPr>
              <a:t>LABS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76" name="Shape 176"/>
        <p:cNvGrpSpPr/>
        <p:nvPr/>
      </p:nvGrpSpPr>
      <p:grpSpPr>
        <a:xfrm>
          <a:off x="0" y="0"/>
          <a:ext cx="0" cy="0"/>
          <a:chOff x="0" y="0"/>
          <a:chExt cx="0" cy="0"/>
        </a:xfrm>
      </p:grpSpPr>
      <p:sp>
        <p:nvSpPr>
          <p:cNvPr id="177" name="Shape 177"/>
          <p:cNvSpPr txBox="1"/>
          <p:nvPr>
            <p:ph idx="4294967295" type="title"/>
          </p:nvPr>
        </p:nvSpPr>
        <p:spPr>
          <a:xfrm>
            <a:off x="1437600" y="1946550"/>
            <a:ext cx="6268800" cy="1250399"/>
          </a:xfrm>
          <a:prstGeom prst="rect">
            <a:avLst/>
          </a:prstGeom>
        </p:spPr>
        <p:txBody>
          <a:bodyPr anchorCtr="0" anchor="b" bIns="91425" lIns="91425" rIns="91425" tIns="91425">
            <a:noAutofit/>
          </a:bodyPr>
          <a:lstStyle/>
          <a:p>
            <a:pPr lvl="0" rtl="0">
              <a:spcBef>
                <a:spcPts val="0"/>
              </a:spcBef>
              <a:buNone/>
            </a:pPr>
            <a:r>
              <a:rPr b="1" lang="en" sz="3600">
                <a:latin typeface="Source Sans Pro"/>
                <a:ea typeface="Source Sans Pro"/>
                <a:cs typeface="Source Sans Pro"/>
                <a:sym typeface="Source Sans Pro"/>
              </a:rPr>
              <a:t>INTRO TO RUBY - WEEK 1</a:t>
            </a:r>
          </a:p>
        </p:txBody>
      </p:sp>
      <p:sp>
        <p:nvSpPr>
          <p:cNvPr id="178" name="Shape 178"/>
          <p:cNvSpPr txBox="1"/>
          <p:nvPr/>
        </p:nvSpPr>
        <p:spPr>
          <a:xfrm>
            <a:off x="3462887" y="4633450"/>
            <a:ext cx="1267199" cy="347400"/>
          </a:xfrm>
          <a:prstGeom prst="rect">
            <a:avLst/>
          </a:prstGeom>
          <a:noFill/>
          <a:ln>
            <a:noFill/>
          </a:ln>
        </p:spPr>
        <p:txBody>
          <a:bodyPr anchorCtr="0" anchor="ctr" bIns="91425" lIns="91425" rIns="91425" tIns="91425">
            <a:noAutofit/>
          </a:bodyPr>
          <a:lstStyle/>
          <a:p>
            <a:pPr lvl="0" rtl="0">
              <a:spcBef>
                <a:spcPts val="0"/>
              </a:spcBef>
              <a:buNone/>
            </a:pPr>
            <a:r>
              <a:rPr lang="en">
                <a:latin typeface="Open Sans"/>
                <a:ea typeface="Open Sans"/>
                <a:cs typeface="Open Sans"/>
                <a:sym typeface="Open Sans"/>
                <a:hlinkClick r:id="rId3"/>
              </a:rPr>
              <a:t>@startupinst</a:t>
            </a:r>
          </a:p>
        </p:txBody>
      </p:sp>
      <p:sp>
        <p:nvSpPr>
          <p:cNvPr id="179" name="Shape 179"/>
          <p:cNvSpPr txBox="1"/>
          <p:nvPr/>
        </p:nvSpPr>
        <p:spPr>
          <a:xfrm>
            <a:off x="6989787" y="4633450"/>
            <a:ext cx="1573500" cy="347400"/>
          </a:xfrm>
          <a:prstGeom prst="rect">
            <a:avLst/>
          </a:prstGeom>
          <a:noFill/>
          <a:ln>
            <a:noFill/>
          </a:ln>
        </p:spPr>
        <p:txBody>
          <a:bodyPr anchorCtr="0" anchor="ctr" bIns="91425" lIns="91425" rIns="91425" tIns="91425">
            <a:noAutofit/>
          </a:bodyPr>
          <a:lstStyle/>
          <a:p>
            <a:pPr lvl="0" rtl="0">
              <a:spcBef>
                <a:spcPts val="0"/>
              </a:spcBef>
              <a:buNone/>
            </a:pPr>
            <a:r>
              <a:rPr lang="en">
                <a:latin typeface="Open Sans"/>
                <a:ea typeface="Open Sans"/>
                <a:cs typeface="Open Sans"/>
                <a:sym typeface="Open Sans"/>
                <a:hlinkClick r:id="rId4"/>
              </a:rPr>
              <a:t>startupinstitute</a:t>
            </a:r>
          </a:p>
        </p:txBody>
      </p:sp>
      <p:pic>
        <p:nvPicPr>
          <p:cNvPr descr="facebook.png" id="180" name="Shape 180"/>
          <p:cNvPicPr preferRelativeResize="0"/>
          <p:nvPr/>
        </p:nvPicPr>
        <p:blipFill>
          <a:blip r:embed="rId5">
            <a:alphaModFix/>
          </a:blip>
          <a:stretch>
            <a:fillRect/>
          </a:stretch>
        </p:blipFill>
        <p:spPr>
          <a:xfrm>
            <a:off x="4868787" y="4628374"/>
            <a:ext cx="357550" cy="357550"/>
          </a:xfrm>
          <a:prstGeom prst="rect">
            <a:avLst/>
          </a:prstGeom>
          <a:noFill/>
          <a:ln>
            <a:noFill/>
          </a:ln>
        </p:spPr>
      </p:pic>
      <p:pic>
        <p:nvPicPr>
          <p:cNvPr descr="instagram.png" id="181" name="Shape 181"/>
          <p:cNvPicPr preferRelativeResize="0"/>
          <p:nvPr/>
        </p:nvPicPr>
        <p:blipFill>
          <a:blip r:embed="rId6">
            <a:alphaModFix/>
          </a:blip>
          <a:stretch>
            <a:fillRect/>
          </a:stretch>
        </p:blipFill>
        <p:spPr>
          <a:xfrm>
            <a:off x="6632237" y="4628378"/>
            <a:ext cx="357550" cy="357550"/>
          </a:xfrm>
          <a:prstGeom prst="rect">
            <a:avLst/>
          </a:prstGeom>
          <a:noFill/>
          <a:ln>
            <a:noFill/>
          </a:ln>
        </p:spPr>
      </p:pic>
      <p:pic>
        <p:nvPicPr>
          <p:cNvPr descr="twitter.png" id="182" name="Shape 182"/>
          <p:cNvPicPr preferRelativeResize="0"/>
          <p:nvPr/>
        </p:nvPicPr>
        <p:blipFill>
          <a:blip r:embed="rId7">
            <a:alphaModFix/>
          </a:blip>
          <a:stretch>
            <a:fillRect/>
          </a:stretch>
        </p:blipFill>
        <p:spPr>
          <a:xfrm>
            <a:off x="3105337" y="4628370"/>
            <a:ext cx="357550" cy="357550"/>
          </a:xfrm>
          <a:prstGeom prst="rect">
            <a:avLst/>
          </a:prstGeom>
          <a:noFill/>
          <a:ln>
            <a:noFill/>
          </a:ln>
        </p:spPr>
      </p:pic>
      <p:sp>
        <p:nvSpPr>
          <p:cNvPr id="183" name="Shape 183"/>
          <p:cNvSpPr txBox="1"/>
          <p:nvPr/>
        </p:nvSpPr>
        <p:spPr>
          <a:xfrm>
            <a:off x="5226337" y="4633450"/>
            <a:ext cx="1267199" cy="347400"/>
          </a:xfrm>
          <a:prstGeom prst="rect">
            <a:avLst/>
          </a:prstGeom>
          <a:noFill/>
          <a:ln>
            <a:noFill/>
          </a:ln>
        </p:spPr>
        <p:txBody>
          <a:bodyPr anchorCtr="0" anchor="ctr" bIns="91425" lIns="91425" rIns="91425" tIns="91425">
            <a:noAutofit/>
          </a:bodyPr>
          <a:lstStyle/>
          <a:p>
            <a:pPr lvl="0" rtl="0">
              <a:spcBef>
                <a:spcPts val="0"/>
              </a:spcBef>
              <a:buNone/>
            </a:pPr>
            <a:r>
              <a:rPr lang="en">
                <a:latin typeface="Open Sans"/>
                <a:ea typeface="Open Sans"/>
                <a:cs typeface="Open Sans"/>
                <a:sym typeface="Open Sans"/>
                <a:hlinkClick r:id="rId8"/>
              </a:rPr>
              <a:t>/startupinst</a:t>
            </a:r>
          </a:p>
        </p:txBody>
      </p:sp>
      <p:sp>
        <p:nvSpPr>
          <p:cNvPr id="184" name="Shape 184"/>
          <p:cNvSpPr txBox="1"/>
          <p:nvPr/>
        </p:nvSpPr>
        <p:spPr>
          <a:xfrm>
            <a:off x="580712" y="4633450"/>
            <a:ext cx="2442599" cy="347400"/>
          </a:xfrm>
          <a:prstGeom prst="rect">
            <a:avLst/>
          </a:prstGeom>
          <a:noFill/>
          <a:ln>
            <a:noFill/>
          </a:ln>
        </p:spPr>
        <p:txBody>
          <a:bodyPr anchorCtr="0" anchor="ctr" bIns="91425" lIns="91425" rIns="91425" tIns="91425">
            <a:noAutofit/>
          </a:bodyPr>
          <a:lstStyle/>
          <a:p>
            <a:pPr lvl="0" rtl="0">
              <a:spcBef>
                <a:spcPts val="0"/>
              </a:spcBef>
              <a:buNone/>
            </a:pPr>
            <a:r>
              <a:rPr lang="en">
                <a:latin typeface="Open Sans"/>
                <a:ea typeface="Open Sans"/>
                <a:cs typeface="Open Sans"/>
                <a:sym typeface="Open Sans"/>
              </a:rPr>
              <a:t>www.startupinstitute.com</a:t>
            </a:r>
          </a:p>
        </p:txBody>
      </p:sp>
      <p:pic>
        <p:nvPicPr>
          <p:cNvPr descr="PresentationLogoRampUp.png" id="185" name="Shape 185"/>
          <p:cNvPicPr preferRelativeResize="0"/>
          <p:nvPr/>
        </p:nvPicPr>
        <p:blipFill>
          <a:blip r:embed="rId9">
            <a:alphaModFix/>
          </a:blip>
          <a:stretch>
            <a:fillRect/>
          </a:stretch>
        </p:blipFill>
        <p:spPr>
          <a:xfrm>
            <a:off x="0" y="0"/>
            <a:ext cx="9144000" cy="102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idx="1" type="body"/>
          </p:nvPr>
        </p:nvSpPr>
        <p:spPr>
          <a:xfrm>
            <a:off x="1664100" y="1680150"/>
            <a:ext cx="5815799" cy="2870700"/>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en" sz="1400"/>
              <a:t>Every program needs data to operate on. Today we will be learning about the different types of data structures in Ruby. You will also learn basic Unix commands and how to execute your Ruby code. </a:t>
            </a:r>
          </a:p>
        </p:txBody>
      </p:sp>
      <p:sp>
        <p:nvSpPr>
          <p:cNvPr id="55" name="Shape 55"/>
          <p:cNvSpPr txBox="1"/>
          <p:nvPr>
            <p:ph type="title"/>
          </p:nvPr>
        </p:nvSpPr>
        <p:spPr>
          <a:xfrm>
            <a:off x="1664100" y="1047750"/>
            <a:ext cx="5815799" cy="708600"/>
          </a:xfrm>
          <a:prstGeom prst="rect">
            <a:avLst/>
          </a:prstGeom>
        </p:spPr>
        <p:txBody>
          <a:bodyPr anchorCtr="0" anchor="t" bIns="91425" lIns="91425" rIns="91425" tIns="91425">
            <a:noAutofit/>
          </a:bodyPr>
          <a:lstStyle/>
          <a:p>
            <a:pPr lvl="0" rtl="0">
              <a:spcBef>
                <a:spcPts val="0"/>
              </a:spcBef>
              <a:buNone/>
            </a:pPr>
            <a:r>
              <a:rPr lang="en">
                <a:latin typeface="Source Sans Pro"/>
                <a:ea typeface="Source Sans Pro"/>
                <a:cs typeface="Source Sans Pro"/>
                <a:sym typeface="Source Sans Pro"/>
              </a:rPr>
              <a:t>Why is this important?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idx="1" type="body"/>
          </p:nvPr>
        </p:nvSpPr>
        <p:spPr>
          <a:xfrm>
            <a:off x="1664100" y="1680150"/>
            <a:ext cx="5815799" cy="2870700"/>
          </a:xfrm>
          <a:prstGeom prst="rect">
            <a:avLst/>
          </a:prstGeom>
        </p:spPr>
        <p:txBody>
          <a:bodyPr anchorCtr="0" anchor="t" bIns="91425" lIns="91425" rIns="91425" tIns="91425">
            <a:noAutofit/>
          </a:bodyPr>
          <a:lstStyle/>
          <a:p>
            <a:pPr lvl="0" rtl="0" algn="l">
              <a:lnSpc>
                <a:spcPct val="100000"/>
              </a:lnSpc>
              <a:spcBef>
                <a:spcPts val="0"/>
              </a:spcBef>
              <a:buClr>
                <a:schemeClr val="dk1"/>
              </a:buClr>
              <a:buSzPct val="78571"/>
              <a:buFont typeface="Arial"/>
              <a:buNone/>
            </a:pPr>
            <a:r>
              <a:rPr lang="en" sz="1400"/>
              <a:t>“Ruby is a general-purpose, object-oriented, interpreted programming language designed and written by Yukihiro Matsumoto (known widely as “Matz”). It was introduced in 1994 and became popular in Japan during the 1990s. It’s known and admired for its expressiveness—its ability to do a lot with relatively little code—and the elegance and visual smoothness of its syntax and style. Ruby has proven useful and productive in a wide variety of programming contexts, ranging from administrative scripting to device embedding, from web development to PDF document processing.”</a:t>
            </a:r>
          </a:p>
          <a:p>
            <a:pPr indent="-317500" lvl="0" marL="457200" rtl="0" algn="ctr">
              <a:spcBef>
                <a:spcPts val="0"/>
              </a:spcBef>
              <a:buClr>
                <a:srgbClr val="000000"/>
              </a:buClr>
              <a:buSzPct val="100000"/>
              <a:buChar char="-"/>
            </a:pPr>
            <a:r>
              <a:rPr lang="en" sz="1400"/>
              <a:t>David Black, </a:t>
            </a:r>
            <a:r>
              <a:rPr i="1" lang="en" sz="1400"/>
              <a:t>author of The Well Grounded Rubyist</a:t>
            </a:r>
          </a:p>
          <a:p>
            <a:pPr lvl="0" rtl="0">
              <a:spcBef>
                <a:spcPts val="0"/>
              </a:spcBef>
              <a:buClr>
                <a:schemeClr val="dk1"/>
              </a:buClr>
              <a:buSzPct val="78571"/>
              <a:buFont typeface="Arial"/>
              <a:buNone/>
            </a:pPr>
            <a:r>
              <a:t/>
            </a:r>
            <a:endParaRPr sz="1400"/>
          </a:p>
          <a:p>
            <a:pPr lvl="0">
              <a:spcBef>
                <a:spcPts val="0"/>
              </a:spcBef>
              <a:buNone/>
            </a:pPr>
            <a:r>
              <a:t/>
            </a:r>
            <a:endParaRPr sz="1400"/>
          </a:p>
        </p:txBody>
      </p:sp>
      <p:sp>
        <p:nvSpPr>
          <p:cNvPr id="61" name="Shape 61"/>
          <p:cNvSpPr txBox="1"/>
          <p:nvPr>
            <p:ph type="title"/>
          </p:nvPr>
        </p:nvSpPr>
        <p:spPr>
          <a:xfrm>
            <a:off x="1664100" y="1047750"/>
            <a:ext cx="5815799" cy="708600"/>
          </a:xfrm>
          <a:prstGeom prst="rect">
            <a:avLst/>
          </a:prstGeom>
        </p:spPr>
        <p:txBody>
          <a:bodyPr anchorCtr="0" anchor="t" bIns="91425" lIns="91425" rIns="91425" tIns="91425">
            <a:noAutofit/>
          </a:bodyPr>
          <a:lstStyle/>
          <a:p>
            <a:pPr lvl="0">
              <a:spcBef>
                <a:spcPts val="0"/>
              </a:spcBef>
              <a:buNone/>
            </a:pPr>
            <a:r>
              <a:rPr lang="en">
                <a:latin typeface="Source Sans Pro"/>
                <a:ea typeface="Source Sans Pro"/>
                <a:cs typeface="Source Sans Pro"/>
                <a:sym typeface="Source Sans Pro"/>
              </a:rPr>
              <a:t>WHAT IS RUBY?</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idx="1" type="body"/>
          </p:nvPr>
        </p:nvSpPr>
        <p:spPr>
          <a:xfrm>
            <a:off x="1664100" y="1377600"/>
            <a:ext cx="5815799" cy="3709800"/>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b="1" lang="en" sz="1400"/>
              <a:t>pwd </a:t>
            </a:r>
            <a:r>
              <a:rPr lang="en" sz="1400"/>
              <a:t>- present working directory, tells you where you are</a:t>
            </a:r>
          </a:p>
          <a:p>
            <a:pPr lvl="0" rtl="0">
              <a:spcBef>
                <a:spcPts val="0"/>
              </a:spcBef>
              <a:buClr>
                <a:schemeClr val="dk1"/>
              </a:buClr>
              <a:buSzPct val="78571"/>
              <a:buFont typeface="Arial"/>
              <a:buNone/>
            </a:pPr>
            <a:r>
              <a:rPr b="1" lang="en" sz="1400"/>
              <a:t>ls</a:t>
            </a:r>
            <a:r>
              <a:rPr lang="en" sz="1400"/>
              <a:t> - lists your files</a:t>
            </a:r>
          </a:p>
          <a:p>
            <a:pPr lvl="0" rtl="0">
              <a:spcBef>
                <a:spcPts val="0"/>
              </a:spcBef>
              <a:buClr>
                <a:schemeClr val="dk1"/>
              </a:buClr>
              <a:buSzPct val="78571"/>
              <a:buFont typeface="Arial"/>
              <a:buNone/>
            </a:pPr>
            <a:r>
              <a:rPr b="1" lang="en" sz="1400"/>
              <a:t>cd</a:t>
            </a:r>
            <a:r>
              <a:rPr lang="en" sz="1400"/>
              <a:t> </a:t>
            </a:r>
            <a:r>
              <a:rPr i="1" lang="en" sz="1400"/>
              <a:t>foldername</a:t>
            </a:r>
            <a:r>
              <a:rPr lang="en" sz="1400"/>
              <a:t> - changes directory</a:t>
            </a:r>
          </a:p>
          <a:p>
            <a:pPr lvl="0" rtl="0">
              <a:spcBef>
                <a:spcPts val="0"/>
              </a:spcBef>
              <a:buClr>
                <a:schemeClr val="dk1"/>
              </a:buClr>
              <a:buSzPct val="78571"/>
              <a:buFont typeface="Arial"/>
              <a:buNone/>
            </a:pPr>
            <a:r>
              <a:rPr b="1" lang="en" sz="1400"/>
              <a:t>cp</a:t>
            </a:r>
            <a:r>
              <a:rPr lang="en" sz="1400"/>
              <a:t> </a:t>
            </a:r>
            <a:r>
              <a:rPr i="1" lang="en" sz="1400"/>
              <a:t>fromfilename tofilename</a:t>
            </a:r>
            <a:r>
              <a:rPr lang="en" sz="1400"/>
              <a:t> - copies a file</a:t>
            </a:r>
          </a:p>
          <a:p>
            <a:pPr lvl="0" rtl="0">
              <a:spcBef>
                <a:spcPts val="0"/>
              </a:spcBef>
              <a:buClr>
                <a:schemeClr val="dk1"/>
              </a:buClr>
              <a:buSzPct val="78571"/>
              <a:buFont typeface="Arial"/>
              <a:buNone/>
            </a:pPr>
            <a:r>
              <a:rPr b="1" lang="en" sz="1400"/>
              <a:t>rm</a:t>
            </a:r>
            <a:r>
              <a:rPr lang="en" sz="1400"/>
              <a:t> </a:t>
            </a:r>
            <a:r>
              <a:rPr b="1" lang="en" sz="1400"/>
              <a:t>- i</a:t>
            </a:r>
            <a:r>
              <a:rPr lang="en" sz="1400"/>
              <a:t> </a:t>
            </a:r>
            <a:r>
              <a:rPr i="1" lang="en" sz="1400"/>
              <a:t>filename</a:t>
            </a:r>
            <a:r>
              <a:rPr lang="en" sz="1400"/>
              <a:t> - deletes a file interactively</a:t>
            </a:r>
          </a:p>
          <a:p>
            <a:pPr lvl="0" rtl="0">
              <a:spcBef>
                <a:spcPts val="0"/>
              </a:spcBef>
              <a:buClr>
                <a:schemeClr val="dk1"/>
              </a:buClr>
              <a:buSzPct val="78571"/>
              <a:buFont typeface="Arial"/>
              <a:buNone/>
            </a:pPr>
            <a:r>
              <a:rPr b="1" lang="en" sz="1400"/>
              <a:t>rm</a:t>
            </a:r>
            <a:r>
              <a:rPr lang="en" sz="1400"/>
              <a:t> </a:t>
            </a:r>
            <a:r>
              <a:rPr b="1" lang="en" sz="1400"/>
              <a:t>-r</a:t>
            </a:r>
            <a:r>
              <a:rPr lang="en" sz="1400"/>
              <a:t> </a:t>
            </a:r>
            <a:r>
              <a:rPr i="1" lang="en" sz="1400"/>
              <a:t>foldername</a:t>
            </a:r>
            <a:r>
              <a:rPr lang="en" sz="1400"/>
              <a:t> - deletes directory and </a:t>
            </a:r>
            <a:r>
              <a:rPr b="1" lang="en" sz="1400"/>
              <a:t>everything</a:t>
            </a:r>
            <a:r>
              <a:rPr lang="en" sz="1400"/>
              <a:t> in it</a:t>
            </a:r>
          </a:p>
          <a:p>
            <a:pPr lvl="0" rtl="0">
              <a:spcBef>
                <a:spcPts val="0"/>
              </a:spcBef>
              <a:buClr>
                <a:schemeClr val="dk1"/>
              </a:buClr>
              <a:buSzPct val="78571"/>
              <a:buFont typeface="Arial"/>
              <a:buNone/>
            </a:pPr>
            <a:r>
              <a:rPr b="1" lang="en" sz="1400"/>
              <a:t>mkdir</a:t>
            </a:r>
            <a:r>
              <a:rPr lang="en" sz="1400"/>
              <a:t> </a:t>
            </a:r>
            <a:r>
              <a:rPr i="1" lang="en" sz="1400"/>
              <a:t>foldername</a:t>
            </a:r>
            <a:r>
              <a:rPr lang="en" sz="1400"/>
              <a:t> - creates a new folder</a:t>
            </a:r>
          </a:p>
          <a:p>
            <a:pPr lvl="0" rtl="0">
              <a:spcBef>
                <a:spcPts val="0"/>
              </a:spcBef>
              <a:buClr>
                <a:schemeClr val="dk1"/>
              </a:buClr>
              <a:buSzPct val="78571"/>
              <a:buFont typeface="Arial"/>
              <a:buNone/>
            </a:pPr>
            <a:r>
              <a:rPr b="1" lang="en" sz="1400"/>
              <a:t>mv</a:t>
            </a:r>
            <a:r>
              <a:rPr lang="en" sz="1400"/>
              <a:t> </a:t>
            </a:r>
            <a:r>
              <a:rPr i="1" lang="en" sz="1400"/>
              <a:t>fromfilename tofilename </a:t>
            </a:r>
            <a:r>
              <a:rPr lang="en" sz="1400"/>
              <a:t> - moves or rename file</a:t>
            </a:r>
          </a:p>
          <a:p>
            <a:pPr lvl="0" rtl="0">
              <a:spcBef>
                <a:spcPts val="0"/>
              </a:spcBef>
              <a:buClr>
                <a:schemeClr val="dk1"/>
              </a:buClr>
              <a:buSzPct val="78571"/>
              <a:buFont typeface="Arial"/>
              <a:buNone/>
            </a:pPr>
            <a:r>
              <a:rPr b="1" lang="en" sz="1400"/>
              <a:t>touch</a:t>
            </a:r>
            <a:r>
              <a:rPr lang="en" sz="1400"/>
              <a:t> </a:t>
            </a:r>
            <a:r>
              <a:rPr i="1" lang="en" sz="1400"/>
              <a:t>filename </a:t>
            </a:r>
            <a:r>
              <a:rPr lang="en" sz="1400"/>
              <a:t>- creates new file</a:t>
            </a:r>
          </a:p>
          <a:p>
            <a:pPr lvl="0" rtl="0">
              <a:spcBef>
                <a:spcPts val="0"/>
              </a:spcBef>
              <a:buClr>
                <a:schemeClr val="dk1"/>
              </a:buClr>
              <a:buSzPct val="78571"/>
              <a:buFont typeface="Arial"/>
              <a:buNone/>
            </a:pPr>
            <a:r>
              <a:t/>
            </a:r>
            <a:endParaRPr sz="1400"/>
          </a:p>
          <a:p>
            <a:pPr lvl="0" rtl="0">
              <a:spcBef>
                <a:spcPts val="0"/>
              </a:spcBef>
              <a:buClr>
                <a:schemeClr val="dk1"/>
              </a:buClr>
              <a:buSzPct val="78571"/>
              <a:buFont typeface="Arial"/>
              <a:buNone/>
            </a:pPr>
            <a:r>
              <a:rPr lang="en" sz="1400"/>
              <a:t>Use </a:t>
            </a:r>
            <a:r>
              <a:rPr b="1" lang="en" sz="1400"/>
              <a:t>Up</a:t>
            </a:r>
            <a:r>
              <a:rPr lang="en" sz="1400"/>
              <a:t> arrow to see history</a:t>
            </a:r>
          </a:p>
          <a:p>
            <a:pPr lvl="0" rtl="0">
              <a:spcBef>
                <a:spcPts val="0"/>
              </a:spcBef>
              <a:buClr>
                <a:schemeClr val="dk1"/>
              </a:buClr>
              <a:buSzPct val="78571"/>
              <a:buFont typeface="Arial"/>
              <a:buNone/>
            </a:pPr>
            <a:r>
              <a:rPr lang="en" sz="1400"/>
              <a:t>Use </a:t>
            </a:r>
            <a:r>
              <a:rPr b="1" lang="en" sz="1400"/>
              <a:t>Tab</a:t>
            </a:r>
            <a:r>
              <a:rPr lang="en" sz="1400"/>
              <a:t> to auto- complete</a:t>
            </a:r>
          </a:p>
          <a:p>
            <a:pPr lvl="0" rtl="0">
              <a:spcBef>
                <a:spcPts val="0"/>
              </a:spcBef>
              <a:buClr>
                <a:schemeClr val="dk1"/>
              </a:buClr>
              <a:buSzPct val="78571"/>
              <a:buFont typeface="Arial"/>
              <a:buNone/>
            </a:pPr>
            <a:r>
              <a:t/>
            </a:r>
            <a:endParaRPr sz="1400"/>
          </a:p>
          <a:p>
            <a:pPr lvl="0">
              <a:spcBef>
                <a:spcPts val="0"/>
              </a:spcBef>
              <a:buNone/>
            </a:pPr>
            <a:r>
              <a:t/>
            </a:r>
            <a:endParaRPr sz="1400"/>
          </a:p>
        </p:txBody>
      </p:sp>
      <p:sp>
        <p:nvSpPr>
          <p:cNvPr id="67" name="Shape 67"/>
          <p:cNvSpPr txBox="1"/>
          <p:nvPr>
            <p:ph type="title"/>
          </p:nvPr>
        </p:nvSpPr>
        <p:spPr>
          <a:xfrm>
            <a:off x="1664100" y="498675"/>
            <a:ext cx="5815799" cy="708600"/>
          </a:xfrm>
          <a:prstGeom prst="rect">
            <a:avLst/>
          </a:prstGeom>
        </p:spPr>
        <p:txBody>
          <a:bodyPr anchorCtr="0" anchor="t" bIns="91425" lIns="91425" rIns="91425" tIns="91425">
            <a:noAutofit/>
          </a:bodyPr>
          <a:lstStyle/>
          <a:p>
            <a:pPr lvl="0">
              <a:spcBef>
                <a:spcPts val="0"/>
              </a:spcBef>
              <a:buNone/>
            </a:pPr>
            <a:r>
              <a:rPr lang="en">
                <a:latin typeface="Source Sans Pro"/>
                <a:ea typeface="Source Sans Pro"/>
                <a:cs typeface="Source Sans Pro"/>
                <a:sym typeface="Source Sans Pro"/>
              </a:rPr>
              <a:t>BASIC UNIX COMMANDS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idx="1" type="body"/>
          </p:nvPr>
        </p:nvSpPr>
        <p:spPr>
          <a:xfrm>
            <a:off x="1664100" y="1879600"/>
            <a:ext cx="5815799" cy="28707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t>Strings are instances of the </a:t>
            </a:r>
            <a:r>
              <a:rPr lang="en" sz="1200">
                <a:solidFill>
                  <a:srgbClr val="FF003E"/>
                </a:solidFill>
              </a:rPr>
              <a:t>String</a:t>
            </a:r>
            <a:r>
              <a:rPr lang="en" sz="1200"/>
              <a:t> class. You can create strings like this:</a:t>
            </a:r>
          </a:p>
          <a:p>
            <a:pPr lvl="0" rtl="0">
              <a:spcBef>
                <a:spcPts val="0"/>
              </a:spcBef>
              <a:buClr>
                <a:schemeClr val="dk1"/>
              </a:buClr>
              <a:buSzPct val="91666"/>
              <a:buFont typeface="Arial"/>
              <a:buNone/>
            </a:pPr>
            <a:r>
              <a:t/>
            </a:r>
            <a:endParaRPr sz="1200"/>
          </a:p>
          <a:p>
            <a:pPr indent="-304800" lvl="0" marL="457200" rtl="0">
              <a:spcBef>
                <a:spcPts val="0"/>
              </a:spcBef>
              <a:buClr>
                <a:srgbClr val="000000"/>
              </a:buClr>
              <a:buSzPct val="100000"/>
              <a:buAutoNum type="arabicPeriod"/>
            </a:pPr>
            <a:r>
              <a:rPr lang="en" sz="1200"/>
              <a:t>String.new(‘hello’)</a:t>
            </a:r>
          </a:p>
          <a:p>
            <a:pPr indent="-304800" lvl="0" marL="457200" rtl="0">
              <a:spcBef>
                <a:spcPts val="0"/>
              </a:spcBef>
              <a:buClr>
                <a:srgbClr val="000000"/>
              </a:buClr>
              <a:buSzPct val="100000"/>
              <a:buAutoNum type="arabicPeriod"/>
            </a:pPr>
            <a:r>
              <a:rPr lang="en" sz="1200"/>
              <a:t>“hello”</a:t>
            </a:r>
          </a:p>
          <a:p>
            <a:pPr indent="-304800" lvl="0" marL="457200" rtl="0">
              <a:spcBef>
                <a:spcPts val="0"/>
              </a:spcBef>
              <a:buClr>
                <a:srgbClr val="000000"/>
              </a:buClr>
              <a:buSzPct val="100000"/>
              <a:buAutoNum type="arabicPeriod"/>
            </a:pPr>
            <a:r>
              <a:rPr lang="en" sz="1200"/>
              <a:t>‘hello’</a:t>
            </a:r>
          </a:p>
          <a:p>
            <a:pPr lvl="0" rtl="0">
              <a:spcBef>
                <a:spcPts val="0"/>
              </a:spcBef>
              <a:buClr>
                <a:schemeClr val="dk1"/>
              </a:buClr>
              <a:buSzPct val="91666"/>
              <a:buFont typeface="Arial"/>
              <a:buNone/>
            </a:pPr>
            <a:r>
              <a:t/>
            </a:r>
            <a:endParaRPr sz="1200"/>
          </a:p>
          <a:p>
            <a:pPr lvl="0" rtl="0">
              <a:spcBef>
                <a:spcPts val="0"/>
              </a:spcBef>
              <a:buClr>
                <a:schemeClr val="dk1"/>
              </a:buClr>
              <a:buSzPct val="91666"/>
              <a:buFont typeface="Arial"/>
              <a:buNone/>
            </a:pPr>
            <a:r>
              <a:rPr lang="en" sz="1200"/>
              <a:t>Since strings are instances of the String class. They have over 75 standards methods that you can take advantage of. You can refer to the Ruby Documentation to see the complete list provided here: </a:t>
            </a:r>
            <a:r>
              <a:rPr lang="en" sz="1200" u="sng">
                <a:hlinkClick r:id="rId3"/>
              </a:rPr>
              <a:t>http://ruby-doc.org/core-2.2.0/String.html</a:t>
            </a:r>
          </a:p>
          <a:p>
            <a:pPr lvl="0" rtl="0">
              <a:spcBef>
                <a:spcPts val="0"/>
              </a:spcBef>
              <a:buClr>
                <a:schemeClr val="dk1"/>
              </a:buClr>
              <a:buSzPct val="91666"/>
              <a:buFont typeface="Arial"/>
              <a:buNone/>
            </a:pPr>
            <a:r>
              <a:t/>
            </a:r>
            <a:endParaRPr sz="1200"/>
          </a:p>
          <a:p>
            <a:pPr lvl="0" rtl="0">
              <a:spcBef>
                <a:spcPts val="0"/>
              </a:spcBef>
              <a:buClr>
                <a:schemeClr val="dk1"/>
              </a:buClr>
              <a:buSzPct val="91666"/>
              <a:buFont typeface="Arial"/>
              <a:buNone/>
            </a:pPr>
            <a:r>
              <a:rPr lang="en" sz="1200"/>
              <a:t>Let’s try a couple on the next slide!</a:t>
            </a:r>
          </a:p>
          <a:p>
            <a:pPr lvl="0" rtl="0">
              <a:spcBef>
                <a:spcPts val="0"/>
              </a:spcBef>
              <a:buClr>
                <a:schemeClr val="dk1"/>
              </a:buClr>
              <a:buSzPct val="91666"/>
              <a:buFont typeface="Arial"/>
              <a:buNone/>
            </a:pPr>
            <a:r>
              <a:t/>
            </a:r>
            <a:endParaRPr sz="1200"/>
          </a:p>
          <a:p>
            <a:pPr lvl="0" rtl="0">
              <a:spcBef>
                <a:spcPts val="0"/>
              </a:spcBef>
              <a:buClr>
                <a:schemeClr val="dk1"/>
              </a:buClr>
              <a:buSzPct val="91666"/>
              <a:buFont typeface="Arial"/>
              <a:buNone/>
            </a:pPr>
            <a:r>
              <a:t/>
            </a:r>
            <a:endParaRPr sz="1200"/>
          </a:p>
          <a:p>
            <a:pPr lvl="0">
              <a:spcBef>
                <a:spcPts val="0"/>
              </a:spcBef>
              <a:buNone/>
            </a:pPr>
            <a:r>
              <a:t/>
            </a:r>
            <a:endParaRPr sz="1200"/>
          </a:p>
        </p:txBody>
      </p:sp>
      <p:sp>
        <p:nvSpPr>
          <p:cNvPr id="73" name="Shape 73"/>
          <p:cNvSpPr txBox="1"/>
          <p:nvPr>
            <p:ph type="title"/>
          </p:nvPr>
        </p:nvSpPr>
        <p:spPr>
          <a:xfrm>
            <a:off x="1664100" y="621925"/>
            <a:ext cx="5815799" cy="708600"/>
          </a:xfrm>
          <a:prstGeom prst="rect">
            <a:avLst/>
          </a:prstGeom>
        </p:spPr>
        <p:txBody>
          <a:bodyPr anchorCtr="0" anchor="t" bIns="91425" lIns="91425" rIns="91425" tIns="91425">
            <a:noAutofit/>
          </a:bodyPr>
          <a:lstStyle/>
          <a:p>
            <a:pPr lvl="0">
              <a:spcBef>
                <a:spcPts val="0"/>
              </a:spcBef>
              <a:buNone/>
            </a:pPr>
            <a:r>
              <a:rPr lang="en">
                <a:latin typeface="Source Sans Pro"/>
                <a:ea typeface="Source Sans Pro"/>
                <a:cs typeface="Source Sans Pro"/>
                <a:sym typeface="Source Sans Pro"/>
              </a:rPr>
              <a:t>BASIC RUBY DATA TYPES - STRINGS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idx="1" type="body"/>
          </p:nvPr>
        </p:nvSpPr>
        <p:spPr>
          <a:xfrm>
            <a:off x="1664100" y="1927425"/>
            <a:ext cx="5815799" cy="30246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solidFill>
                  <a:schemeClr val="dk1"/>
                </a:solidFill>
              </a:rPr>
              <a:t>Type </a:t>
            </a:r>
            <a:r>
              <a:rPr b="1" lang="en" sz="1200">
                <a:solidFill>
                  <a:schemeClr val="dk1"/>
                </a:solidFill>
              </a:rPr>
              <a:t>irb</a:t>
            </a:r>
            <a:r>
              <a:rPr lang="en" sz="1200">
                <a:solidFill>
                  <a:schemeClr val="dk1"/>
                </a:solidFill>
              </a:rPr>
              <a:t> into your console. </a:t>
            </a:r>
            <a:r>
              <a:rPr b="1" lang="en" sz="1200">
                <a:solidFill>
                  <a:schemeClr val="dk1"/>
                </a:solidFill>
              </a:rPr>
              <a:t>IRB</a:t>
            </a:r>
            <a:r>
              <a:rPr lang="en" sz="1200">
                <a:solidFill>
                  <a:schemeClr val="dk1"/>
                </a:solidFill>
              </a:rPr>
              <a:t> stands for Interactive Ruby shell which is a program that provides an environment where you can execute ruby commands with immediate response and allows experimenting in real time. </a:t>
            </a:r>
          </a:p>
          <a:p>
            <a:pPr lvl="0" rtl="0">
              <a:spcBef>
                <a:spcPts val="0"/>
              </a:spcBef>
              <a:buNone/>
            </a:pPr>
            <a:r>
              <a:rPr lang="en" sz="1200">
                <a:solidFill>
                  <a:schemeClr val="dk1"/>
                </a:solidFill>
              </a:rPr>
              <a:t>Now try this:</a:t>
            </a:r>
          </a:p>
          <a:p>
            <a:pPr lvl="0" rtl="0">
              <a:spcBef>
                <a:spcPts val="0"/>
              </a:spcBef>
              <a:buClr>
                <a:schemeClr val="dk1"/>
              </a:buClr>
              <a:buSzPct val="91666"/>
              <a:buFont typeface="Arial"/>
              <a:buNone/>
            </a:pPr>
            <a:r>
              <a:t/>
            </a:r>
            <a:endParaRPr sz="1200">
              <a:solidFill>
                <a:schemeClr val="dk1"/>
              </a:solidFill>
            </a:endParaRPr>
          </a:p>
          <a:p>
            <a:pPr lvl="0" rtl="0">
              <a:spcBef>
                <a:spcPts val="0"/>
              </a:spcBef>
              <a:buClr>
                <a:schemeClr val="dk1"/>
              </a:buClr>
              <a:buSzPct val="91666"/>
              <a:buFont typeface="Arial"/>
              <a:buNone/>
            </a:pPr>
            <a:r>
              <a:rPr b="1" lang="en" sz="1200">
                <a:solidFill>
                  <a:schemeClr val="dk1"/>
                </a:solidFill>
              </a:rPr>
              <a:t>‘hello’.capitalize</a:t>
            </a:r>
          </a:p>
          <a:p>
            <a:pPr lvl="0" rtl="0">
              <a:spcBef>
                <a:spcPts val="0"/>
              </a:spcBef>
              <a:buClr>
                <a:schemeClr val="dk1"/>
              </a:buClr>
              <a:buSzPct val="91666"/>
              <a:buFont typeface="Arial"/>
              <a:buNone/>
            </a:pPr>
            <a:r>
              <a:t/>
            </a:r>
            <a:endParaRPr b="1" sz="1200">
              <a:solidFill>
                <a:schemeClr val="dk1"/>
              </a:solidFill>
            </a:endParaRPr>
          </a:p>
          <a:p>
            <a:pPr lvl="0" rtl="0">
              <a:spcBef>
                <a:spcPts val="0"/>
              </a:spcBef>
              <a:buClr>
                <a:schemeClr val="dk1"/>
              </a:buClr>
              <a:buSzPct val="91666"/>
              <a:buFont typeface="Arial"/>
              <a:buNone/>
            </a:pPr>
            <a:r>
              <a:rPr b="1" lang="en" sz="1200">
                <a:solidFill>
                  <a:schemeClr val="dk1"/>
                </a:solidFill>
              </a:rPr>
              <a:t>‘shouting’.upcase</a:t>
            </a:r>
          </a:p>
          <a:p>
            <a:pPr lvl="0" rtl="0">
              <a:spcBef>
                <a:spcPts val="0"/>
              </a:spcBef>
              <a:buClr>
                <a:schemeClr val="dk1"/>
              </a:buClr>
              <a:buSzPct val="91666"/>
              <a:buFont typeface="Arial"/>
              <a:buNone/>
            </a:pPr>
            <a:r>
              <a:t/>
            </a:r>
            <a:endParaRPr b="1" sz="1200">
              <a:solidFill>
                <a:schemeClr val="dk1"/>
              </a:solidFill>
            </a:endParaRPr>
          </a:p>
          <a:p>
            <a:pPr lvl="0" rtl="0">
              <a:spcBef>
                <a:spcPts val="0"/>
              </a:spcBef>
              <a:buClr>
                <a:schemeClr val="dk1"/>
              </a:buClr>
              <a:buSzPct val="91666"/>
              <a:buFont typeface="Arial"/>
              <a:buNone/>
            </a:pPr>
            <a:r>
              <a:rPr b="1" lang="en" sz="1200">
                <a:solidFill>
                  <a:schemeClr val="dk1"/>
                </a:solidFill>
              </a:rPr>
              <a:t>‘interactive ruby’.reverse</a:t>
            </a:r>
          </a:p>
          <a:p>
            <a:pPr lvl="0" rtl="0">
              <a:spcBef>
                <a:spcPts val="0"/>
              </a:spcBef>
              <a:buClr>
                <a:schemeClr val="dk1"/>
              </a:buClr>
              <a:buSzPct val="91666"/>
              <a:buFont typeface="Arial"/>
              <a:buNone/>
            </a:pPr>
            <a:r>
              <a:t/>
            </a:r>
            <a:endParaRPr b="1" sz="1200">
              <a:solidFill>
                <a:schemeClr val="dk1"/>
              </a:solidFill>
            </a:endParaRPr>
          </a:p>
          <a:p>
            <a:pPr lvl="0" rtl="0">
              <a:spcBef>
                <a:spcPts val="0"/>
              </a:spcBef>
              <a:buClr>
                <a:schemeClr val="dk1"/>
              </a:buClr>
              <a:buSzPct val="91666"/>
              <a:buFont typeface="Arial"/>
              <a:buNone/>
            </a:pPr>
            <a:r>
              <a:rPr b="1" lang="en" sz="1200">
                <a:solidFill>
                  <a:schemeClr val="dk1"/>
                </a:solidFill>
              </a:rPr>
              <a:t>‘capitalize’.include?(‘a’)</a:t>
            </a:r>
          </a:p>
          <a:p>
            <a:pPr lvl="0" rtl="0">
              <a:spcBef>
                <a:spcPts val="0"/>
              </a:spcBef>
              <a:buClr>
                <a:schemeClr val="dk1"/>
              </a:buClr>
              <a:buSzPct val="91666"/>
              <a:buFont typeface="Arial"/>
              <a:buNone/>
            </a:pPr>
            <a:r>
              <a:t/>
            </a:r>
            <a:endParaRPr sz="1200">
              <a:solidFill>
                <a:schemeClr val="dk1"/>
              </a:solidFill>
            </a:endParaRPr>
          </a:p>
          <a:p>
            <a:pPr lvl="0" rtl="0">
              <a:spcBef>
                <a:spcPts val="0"/>
              </a:spcBef>
              <a:buClr>
                <a:schemeClr val="dk1"/>
              </a:buClr>
              <a:buSzPct val="91666"/>
              <a:buFont typeface="Arial"/>
              <a:buNone/>
            </a:pPr>
            <a:r>
              <a:rPr lang="en" sz="1200">
                <a:solidFill>
                  <a:schemeClr val="dk1"/>
                </a:solidFill>
              </a:rPr>
              <a:t>Try a couple more on your own! Ruby Docs is your new best friend so take the time to get to know her/him better.</a:t>
            </a:r>
          </a:p>
          <a:p>
            <a:pPr lvl="0" rtl="0">
              <a:spcBef>
                <a:spcPts val="0"/>
              </a:spcBef>
              <a:buClr>
                <a:schemeClr val="dk1"/>
              </a:buClr>
              <a:buSzPct val="91666"/>
              <a:buFont typeface="Arial"/>
              <a:buNone/>
            </a:pPr>
            <a:r>
              <a:t/>
            </a:r>
            <a:endParaRPr sz="1200">
              <a:solidFill>
                <a:schemeClr val="dk1"/>
              </a:solidFill>
            </a:endParaRPr>
          </a:p>
          <a:p>
            <a:pPr lvl="0" rtl="0">
              <a:spcBef>
                <a:spcPts val="0"/>
              </a:spcBef>
              <a:buClr>
                <a:schemeClr val="dk1"/>
              </a:buClr>
              <a:buSzPct val="91666"/>
              <a:buFont typeface="Arial"/>
              <a:buNone/>
            </a:pPr>
            <a:r>
              <a:t/>
            </a:r>
            <a:endParaRPr sz="1200">
              <a:solidFill>
                <a:schemeClr val="dk1"/>
              </a:solidFill>
            </a:endParaRPr>
          </a:p>
          <a:p>
            <a:pPr lvl="0" rtl="0">
              <a:spcBef>
                <a:spcPts val="0"/>
              </a:spcBef>
              <a:buClr>
                <a:schemeClr val="dk1"/>
              </a:buClr>
              <a:buSzPct val="91666"/>
              <a:buFont typeface="Arial"/>
              <a:buNone/>
            </a:pPr>
            <a:r>
              <a:t/>
            </a:r>
            <a:endParaRPr sz="1200">
              <a:solidFill>
                <a:schemeClr val="dk1"/>
              </a:solidFill>
            </a:endParaRPr>
          </a:p>
          <a:p>
            <a:pPr lvl="0">
              <a:spcBef>
                <a:spcPts val="0"/>
              </a:spcBef>
              <a:buNone/>
            </a:pPr>
            <a:r>
              <a:t/>
            </a:r>
            <a:endParaRPr sz="1200"/>
          </a:p>
        </p:txBody>
      </p:sp>
      <p:sp>
        <p:nvSpPr>
          <p:cNvPr id="79" name="Shape 79"/>
          <p:cNvSpPr txBox="1"/>
          <p:nvPr>
            <p:ph type="title"/>
          </p:nvPr>
        </p:nvSpPr>
        <p:spPr>
          <a:xfrm>
            <a:off x="1664100" y="509850"/>
            <a:ext cx="5815799" cy="708600"/>
          </a:xfrm>
          <a:prstGeom prst="rect">
            <a:avLst/>
          </a:prstGeom>
        </p:spPr>
        <p:txBody>
          <a:bodyPr anchorCtr="0" anchor="t" bIns="91425" lIns="91425" rIns="91425" tIns="91425">
            <a:noAutofit/>
          </a:bodyPr>
          <a:lstStyle/>
          <a:p>
            <a:pPr lvl="0" rtl="0">
              <a:spcBef>
                <a:spcPts val="0"/>
              </a:spcBef>
              <a:buClr>
                <a:schemeClr val="dk1"/>
              </a:buClr>
              <a:buSzPct val="30555"/>
              <a:buFont typeface="Arial"/>
              <a:buNone/>
            </a:pPr>
            <a:r>
              <a:rPr lang="en">
                <a:latin typeface="Source Sans Pro"/>
                <a:ea typeface="Source Sans Pro"/>
                <a:cs typeface="Source Sans Pro"/>
                <a:sym typeface="Source Sans Pro"/>
              </a:rPr>
              <a:t>BASIC RUBY DATA TYPES - STRINGS </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idx="1" type="body"/>
          </p:nvPr>
        </p:nvSpPr>
        <p:spPr>
          <a:xfrm>
            <a:off x="1664100" y="1946850"/>
            <a:ext cx="5815799" cy="2870700"/>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en" sz="1400"/>
              <a:t>Integers or whole numbers in ruby are instances of the Fixnum class. Unlike Strings, which can have many instances, there is exactly one instance of each number. Fixnum Ruby Docs: </a:t>
            </a:r>
            <a:r>
              <a:rPr lang="en" sz="1400" u="sng">
                <a:hlinkClick r:id="rId3"/>
              </a:rPr>
              <a:t>http://ruby-doc.org/core-2.2.0/Fixnum.html</a:t>
            </a:r>
          </a:p>
          <a:p>
            <a:pPr lvl="0" rtl="0">
              <a:spcBef>
                <a:spcPts val="0"/>
              </a:spcBef>
              <a:buClr>
                <a:schemeClr val="dk1"/>
              </a:buClr>
              <a:buSzPct val="78571"/>
              <a:buFont typeface="Arial"/>
              <a:buNone/>
            </a:pPr>
            <a:r>
              <a:t/>
            </a:r>
            <a:endParaRPr sz="1400"/>
          </a:p>
          <a:p>
            <a:pPr indent="-317500" lvl="0" marL="457200" rtl="0">
              <a:spcBef>
                <a:spcPts val="0"/>
              </a:spcBef>
              <a:buClr>
                <a:srgbClr val="000000"/>
              </a:buClr>
              <a:buSzPct val="100000"/>
              <a:buAutoNum type="arabicPeriod"/>
            </a:pPr>
            <a:r>
              <a:rPr lang="en" sz="1400"/>
              <a:t>1</a:t>
            </a:r>
          </a:p>
          <a:p>
            <a:pPr indent="-317500" lvl="0" marL="457200" rtl="0">
              <a:spcBef>
                <a:spcPts val="0"/>
              </a:spcBef>
              <a:buClr>
                <a:srgbClr val="000000"/>
              </a:buClr>
              <a:buSzPct val="100000"/>
              <a:buAutoNum type="arabicPeriod"/>
            </a:pPr>
            <a:r>
              <a:rPr lang="en" sz="1400"/>
              <a:t>1234</a:t>
            </a:r>
          </a:p>
          <a:p>
            <a:pPr indent="-317500" lvl="0" marL="457200" rtl="0">
              <a:spcBef>
                <a:spcPts val="0"/>
              </a:spcBef>
              <a:buClr>
                <a:srgbClr val="000000"/>
              </a:buClr>
              <a:buSzPct val="100000"/>
              <a:buAutoNum type="arabicPeriod"/>
            </a:pPr>
            <a:r>
              <a:rPr lang="en" sz="1400"/>
              <a:t>‘3’ is not a number but a string</a:t>
            </a:r>
          </a:p>
          <a:p>
            <a:pPr indent="-317500" lvl="0" marL="457200" rtl="0">
              <a:spcBef>
                <a:spcPts val="0"/>
              </a:spcBef>
              <a:buClr>
                <a:srgbClr val="000000"/>
              </a:buClr>
              <a:buSzPct val="100000"/>
              <a:buAutoNum type="arabicPeriod"/>
            </a:pPr>
            <a:r>
              <a:rPr lang="en" sz="1400"/>
              <a:t>12345678901234567890 is a Bignum</a:t>
            </a:r>
          </a:p>
          <a:p>
            <a:pPr indent="-317500" lvl="0" marL="457200" rtl="0">
              <a:spcBef>
                <a:spcPts val="0"/>
              </a:spcBef>
              <a:buClr>
                <a:srgbClr val="000000"/>
              </a:buClr>
              <a:buSzPct val="100000"/>
              <a:buAutoNum type="arabicPeriod"/>
            </a:pPr>
            <a:r>
              <a:rPr lang="en" sz="1400"/>
              <a:t>123_456 underscores are ignored so it is the same as 123456</a:t>
            </a:r>
          </a:p>
          <a:p>
            <a:pPr lvl="0" rtl="0">
              <a:spcBef>
                <a:spcPts val="0"/>
              </a:spcBef>
              <a:buClr>
                <a:schemeClr val="dk1"/>
              </a:buClr>
              <a:buSzPct val="78571"/>
              <a:buFont typeface="Arial"/>
              <a:buNone/>
            </a:pPr>
            <a:r>
              <a:t/>
            </a:r>
            <a:endParaRPr sz="1400"/>
          </a:p>
          <a:p>
            <a:pPr lvl="0" rtl="0">
              <a:spcBef>
                <a:spcPts val="0"/>
              </a:spcBef>
              <a:buClr>
                <a:schemeClr val="dk1"/>
              </a:buClr>
              <a:buSzPct val="78571"/>
              <a:buFont typeface="Arial"/>
              <a:buNone/>
            </a:pPr>
            <a:r>
              <a:t/>
            </a:r>
            <a:endParaRPr sz="1400"/>
          </a:p>
          <a:p>
            <a:pPr lvl="0">
              <a:spcBef>
                <a:spcPts val="0"/>
              </a:spcBef>
              <a:buNone/>
            </a:pPr>
            <a:r>
              <a:t/>
            </a:r>
            <a:endParaRPr sz="1400"/>
          </a:p>
        </p:txBody>
      </p:sp>
      <p:sp>
        <p:nvSpPr>
          <p:cNvPr id="85" name="Shape 85"/>
          <p:cNvSpPr txBox="1"/>
          <p:nvPr>
            <p:ph type="title"/>
          </p:nvPr>
        </p:nvSpPr>
        <p:spPr>
          <a:xfrm>
            <a:off x="1664100" y="644325"/>
            <a:ext cx="5815799" cy="708600"/>
          </a:xfrm>
          <a:prstGeom prst="rect">
            <a:avLst/>
          </a:prstGeom>
        </p:spPr>
        <p:txBody>
          <a:bodyPr anchorCtr="0" anchor="t" bIns="91425" lIns="91425" rIns="91425" tIns="91425">
            <a:noAutofit/>
          </a:bodyPr>
          <a:lstStyle/>
          <a:p>
            <a:pPr lvl="0">
              <a:spcBef>
                <a:spcPts val="0"/>
              </a:spcBef>
              <a:buNone/>
            </a:pPr>
            <a:r>
              <a:rPr lang="en">
                <a:latin typeface="Source Sans Pro"/>
                <a:ea typeface="Source Sans Pro"/>
                <a:cs typeface="Source Sans Pro"/>
                <a:sym typeface="Source Sans Pro"/>
              </a:rPr>
              <a:t>INTEGER (FIXNUM/BIGNUM) &amp; FLOAT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idx="1" type="body"/>
          </p:nvPr>
        </p:nvSpPr>
        <p:spPr>
          <a:xfrm>
            <a:off x="1664100" y="2213550"/>
            <a:ext cx="5815799" cy="2870700"/>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en" sz="1400">
                <a:solidFill>
                  <a:srgbClr val="434343"/>
                </a:solidFill>
              </a:rPr>
              <a:t>Floating point numbers are instances of the Float class. They are inexact numbers based on double precision floating point representation. Float Ruby Docs Link: </a:t>
            </a:r>
            <a:r>
              <a:rPr lang="en" sz="1400" u="sng">
                <a:solidFill>
                  <a:schemeClr val="hlink"/>
                </a:solidFill>
                <a:hlinkClick r:id="rId3"/>
              </a:rPr>
              <a:t>http://ruby-doc.org/core-2.2.0/Float.html</a:t>
            </a:r>
          </a:p>
          <a:p>
            <a:pPr lvl="0" rtl="0">
              <a:spcBef>
                <a:spcPts val="0"/>
              </a:spcBef>
              <a:buClr>
                <a:schemeClr val="dk1"/>
              </a:buClr>
              <a:buSzPct val="78571"/>
              <a:buFont typeface="Arial"/>
              <a:buNone/>
            </a:pPr>
            <a:r>
              <a:t/>
            </a:r>
            <a:endParaRPr sz="1400">
              <a:solidFill>
                <a:srgbClr val="434343"/>
              </a:solidFill>
            </a:endParaRPr>
          </a:p>
          <a:p>
            <a:pPr indent="-317500" lvl="0" marL="457200" rtl="0">
              <a:spcBef>
                <a:spcPts val="0"/>
              </a:spcBef>
              <a:buClr>
                <a:srgbClr val="434343"/>
              </a:buClr>
              <a:buSzPct val="100000"/>
              <a:buAutoNum type="arabicPeriod"/>
            </a:pPr>
            <a:r>
              <a:rPr lang="en" sz="1400">
                <a:solidFill>
                  <a:srgbClr val="434343"/>
                </a:solidFill>
              </a:rPr>
              <a:t>1.0</a:t>
            </a:r>
          </a:p>
          <a:p>
            <a:pPr indent="-317500" lvl="0" marL="457200" rtl="0">
              <a:spcBef>
                <a:spcPts val="0"/>
              </a:spcBef>
              <a:buClr>
                <a:srgbClr val="434343"/>
              </a:buClr>
              <a:buSzPct val="100000"/>
              <a:buAutoNum type="arabicPeriod"/>
            </a:pPr>
            <a:r>
              <a:rPr lang="en" sz="1400">
                <a:solidFill>
                  <a:srgbClr val="434343"/>
                </a:solidFill>
              </a:rPr>
              <a:t>2.3898438298</a:t>
            </a:r>
          </a:p>
          <a:p>
            <a:pPr indent="-317500" lvl="0" marL="457200" rtl="0">
              <a:spcBef>
                <a:spcPts val="0"/>
              </a:spcBef>
              <a:buClr>
                <a:srgbClr val="434343"/>
              </a:buClr>
              <a:buSzPct val="100000"/>
              <a:buAutoNum type="arabicPeriod"/>
            </a:pPr>
            <a:r>
              <a:rPr lang="en" sz="1400">
                <a:solidFill>
                  <a:srgbClr val="434343"/>
                </a:solidFill>
              </a:rPr>
              <a:t>1231.481</a:t>
            </a:r>
          </a:p>
          <a:p>
            <a:pPr lvl="0" rtl="0">
              <a:spcBef>
                <a:spcPts val="0"/>
              </a:spcBef>
              <a:buClr>
                <a:schemeClr val="dk1"/>
              </a:buClr>
              <a:buSzPct val="78571"/>
              <a:buFont typeface="Arial"/>
              <a:buNone/>
            </a:pPr>
            <a:r>
              <a:t/>
            </a:r>
            <a:endParaRPr sz="1400">
              <a:solidFill>
                <a:srgbClr val="434343"/>
              </a:solidFill>
            </a:endParaRPr>
          </a:p>
          <a:p>
            <a:pPr lvl="0">
              <a:spcBef>
                <a:spcPts val="0"/>
              </a:spcBef>
              <a:buNone/>
            </a:pPr>
            <a:r>
              <a:t/>
            </a:r>
            <a:endParaRPr sz="1400"/>
          </a:p>
        </p:txBody>
      </p:sp>
      <p:sp>
        <p:nvSpPr>
          <p:cNvPr id="91" name="Shape 91"/>
          <p:cNvSpPr txBox="1"/>
          <p:nvPr>
            <p:ph type="title"/>
          </p:nvPr>
        </p:nvSpPr>
        <p:spPr>
          <a:xfrm>
            <a:off x="1664100" y="655550"/>
            <a:ext cx="5815799" cy="708600"/>
          </a:xfrm>
          <a:prstGeom prst="rect">
            <a:avLst/>
          </a:prstGeom>
        </p:spPr>
        <p:txBody>
          <a:bodyPr anchorCtr="0" anchor="t" bIns="91425" lIns="91425" rIns="91425" tIns="91425">
            <a:noAutofit/>
          </a:bodyPr>
          <a:lstStyle/>
          <a:p>
            <a:pPr lvl="0" rtl="0">
              <a:spcBef>
                <a:spcPts val="0"/>
              </a:spcBef>
              <a:buClr>
                <a:schemeClr val="dk1"/>
              </a:buClr>
              <a:buSzPct val="30555"/>
              <a:buFont typeface="Arial"/>
              <a:buNone/>
            </a:pPr>
            <a:r>
              <a:rPr lang="en">
                <a:latin typeface="Source Sans Pro"/>
                <a:ea typeface="Source Sans Pro"/>
                <a:cs typeface="Source Sans Pro"/>
                <a:sym typeface="Source Sans Pro"/>
              </a:rPr>
              <a:t>INTEGER (FIXNUM/BIGNUM) &amp; FLOAT</a:t>
            </a:r>
          </a:p>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idx="1" type="body"/>
          </p:nvPr>
        </p:nvSpPr>
        <p:spPr>
          <a:xfrm>
            <a:off x="1664100" y="1400000"/>
            <a:ext cx="6023099" cy="3216899"/>
          </a:xfrm>
          <a:prstGeom prst="rect">
            <a:avLst/>
          </a:prstGeom>
        </p:spPr>
        <p:txBody>
          <a:bodyPr anchorCtr="0" anchor="t" bIns="91425" lIns="91425" rIns="91425" tIns="91425">
            <a:noAutofit/>
          </a:bodyPr>
          <a:lstStyle/>
          <a:p>
            <a:pPr lvl="0" rtl="0">
              <a:spcBef>
                <a:spcPts val="0"/>
              </a:spcBef>
              <a:buNone/>
            </a:pPr>
            <a:r>
              <a:rPr lang="en" sz="1200"/>
              <a:t>Ruby arithmetic operators allows you to perform basic math functions with numbers. </a:t>
            </a:r>
          </a:p>
          <a:p>
            <a:pPr lvl="0" rtl="0">
              <a:spcBef>
                <a:spcPts val="0"/>
              </a:spcBef>
              <a:buClr>
                <a:schemeClr val="dk1"/>
              </a:buClr>
              <a:buSzPct val="91666"/>
              <a:buFont typeface="Arial"/>
              <a:buNone/>
            </a:pPr>
            <a:r>
              <a:t/>
            </a:r>
            <a:endParaRPr sz="1200"/>
          </a:p>
          <a:p>
            <a:pPr indent="-304800" lvl="0" marL="457200" rtl="0">
              <a:spcBef>
                <a:spcPts val="0"/>
              </a:spcBef>
              <a:buClr>
                <a:srgbClr val="000000"/>
              </a:buClr>
              <a:buSzPct val="100000"/>
              <a:buAutoNum type="arabicPeriod"/>
            </a:pPr>
            <a:r>
              <a:rPr lang="en" sz="1200"/>
              <a:t>+  : addition  10 + 10 returns 20</a:t>
            </a:r>
          </a:p>
          <a:p>
            <a:pPr indent="-304800" lvl="0" marL="457200" rtl="0">
              <a:spcBef>
                <a:spcPts val="0"/>
              </a:spcBef>
              <a:buClr>
                <a:srgbClr val="000000"/>
              </a:buClr>
              <a:buSzPct val="100000"/>
              <a:buAutoNum type="arabicPeriod"/>
            </a:pPr>
            <a:r>
              <a:rPr lang="en" sz="1200"/>
              <a:t>-   : subtraction  20 - 10 returns 10</a:t>
            </a:r>
          </a:p>
          <a:p>
            <a:pPr indent="-304800" lvl="0" marL="457200" rtl="0">
              <a:spcBef>
                <a:spcPts val="0"/>
              </a:spcBef>
              <a:buClr>
                <a:srgbClr val="000000"/>
              </a:buClr>
              <a:buSzPct val="100000"/>
              <a:buAutoNum type="arabicPeriod"/>
            </a:pPr>
            <a:r>
              <a:rPr lang="en" sz="1200"/>
              <a:t>*   : Multiplication 10 * 10 returns 100</a:t>
            </a:r>
          </a:p>
          <a:p>
            <a:pPr indent="-304800" lvl="0" marL="457200" rtl="0">
              <a:spcBef>
                <a:spcPts val="0"/>
              </a:spcBef>
              <a:buClr>
                <a:srgbClr val="000000"/>
              </a:buClr>
              <a:buSzPct val="100000"/>
              <a:buAutoNum type="arabicPeriod"/>
            </a:pPr>
            <a:r>
              <a:rPr lang="en" sz="1200"/>
              <a:t>/   : Division 10 / 5 returns 2</a:t>
            </a:r>
          </a:p>
          <a:p>
            <a:pPr indent="-304800" lvl="0" marL="457200" rtl="0">
              <a:spcBef>
                <a:spcPts val="0"/>
              </a:spcBef>
              <a:buClr>
                <a:srgbClr val="000000"/>
              </a:buClr>
              <a:buSzPct val="100000"/>
              <a:buAutoNum type="arabicPeriod"/>
            </a:pPr>
            <a:r>
              <a:rPr lang="en" sz="1200"/>
              <a:t>% : Modulus  5 % 4 returns 1</a:t>
            </a:r>
          </a:p>
          <a:p>
            <a:pPr indent="-304800" lvl="0" marL="457200" rtl="0">
              <a:spcBef>
                <a:spcPts val="0"/>
              </a:spcBef>
              <a:buClr>
                <a:srgbClr val="000000"/>
              </a:buClr>
              <a:buSzPct val="100000"/>
              <a:buAutoNum type="arabicPeriod"/>
            </a:pPr>
            <a:r>
              <a:rPr lang="en" sz="1200"/>
              <a:t>** : Exponent 2 ** 3 returns 8</a:t>
            </a:r>
          </a:p>
          <a:p>
            <a:pPr lvl="0" rtl="0">
              <a:spcBef>
                <a:spcPts val="0"/>
              </a:spcBef>
              <a:buClr>
                <a:schemeClr val="dk1"/>
              </a:buClr>
              <a:buSzPct val="91666"/>
              <a:buFont typeface="Arial"/>
              <a:buNone/>
            </a:pPr>
            <a:r>
              <a:t/>
            </a:r>
            <a:endParaRPr sz="1200"/>
          </a:p>
          <a:p>
            <a:pPr lvl="0" rtl="0">
              <a:spcBef>
                <a:spcPts val="0"/>
              </a:spcBef>
              <a:buClr>
                <a:schemeClr val="dk1"/>
              </a:buClr>
              <a:buSzPct val="91666"/>
              <a:buFont typeface="Arial"/>
              <a:buNone/>
            </a:pPr>
            <a:r>
              <a:rPr lang="en" sz="1200"/>
              <a:t>Some can also manipulate strings. Try this in IRB:</a:t>
            </a:r>
          </a:p>
          <a:p>
            <a:pPr indent="-304800" lvl="0" marL="457200" rtl="0">
              <a:spcBef>
                <a:spcPts val="0"/>
              </a:spcBef>
              <a:buClr>
                <a:srgbClr val="000000"/>
              </a:buClr>
              <a:buSzPct val="100000"/>
              <a:buAutoNum type="arabicPeriod"/>
            </a:pPr>
            <a:r>
              <a:rPr lang="en" sz="1200"/>
              <a:t>‘hello’ + ‘world’</a:t>
            </a:r>
          </a:p>
          <a:p>
            <a:pPr indent="-304800" lvl="0" marL="457200" rtl="0">
              <a:spcBef>
                <a:spcPts val="0"/>
              </a:spcBef>
              <a:buClr>
                <a:srgbClr val="000000"/>
              </a:buClr>
              <a:buSzPct val="100000"/>
              <a:buAutoNum type="arabicPeriod"/>
            </a:pPr>
            <a:r>
              <a:rPr lang="en" sz="1200"/>
              <a:t>‘hello’ * 3</a:t>
            </a:r>
          </a:p>
          <a:p>
            <a:pPr indent="-304800" lvl="0" marL="457200" rtl="0">
              <a:spcBef>
                <a:spcPts val="0"/>
              </a:spcBef>
              <a:buClr>
                <a:srgbClr val="434343"/>
              </a:buClr>
              <a:buSzPct val="100000"/>
              <a:buAutoNum type="arabicPeriod"/>
            </a:pPr>
            <a:r>
              <a:rPr lang="en" sz="1200"/>
              <a:t>‘1’ + ‘1’</a:t>
            </a:r>
          </a:p>
          <a:p>
            <a:pPr lvl="0" rtl="0">
              <a:spcBef>
                <a:spcPts val="0"/>
              </a:spcBef>
              <a:buClr>
                <a:schemeClr val="dk1"/>
              </a:buClr>
              <a:buSzPct val="91666"/>
              <a:buFont typeface="Arial"/>
              <a:buNone/>
            </a:pPr>
            <a:r>
              <a:t/>
            </a:r>
            <a:endParaRPr sz="1200"/>
          </a:p>
          <a:p>
            <a:pPr lvl="0" rtl="0">
              <a:spcBef>
                <a:spcPts val="0"/>
              </a:spcBef>
              <a:buClr>
                <a:schemeClr val="dk1"/>
              </a:buClr>
              <a:buSzPct val="91666"/>
              <a:buFont typeface="Arial"/>
              <a:buNone/>
            </a:pPr>
            <a:r>
              <a:t/>
            </a:r>
            <a:endParaRPr sz="1200"/>
          </a:p>
          <a:p>
            <a:pPr lvl="0" rtl="0">
              <a:spcBef>
                <a:spcPts val="0"/>
              </a:spcBef>
              <a:buClr>
                <a:schemeClr val="dk1"/>
              </a:buClr>
              <a:buSzPct val="91666"/>
              <a:buFont typeface="Arial"/>
              <a:buNone/>
            </a:pPr>
            <a:r>
              <a:t/>
            </a:r>
            <a:endParaRPr sz="1200"/>
          </a:p>
          <a:p>
            <a:pPr lvl="0">
              <a:spcBef>
                <a:spcPts val="0"/>
              </a:spcBef>
              <a:buNone/>
            </a:pPr>
            <a:r>
              <a:t/>
            </a:r>
            <a:endParaRPr sz="1200"/>
          </a:p>
        </p:txBody>
      </p:sp>
      <p:sp>
        <p:nvSpPr>
          <p:cNvPr id="97" name="Shape 97"/>
          <p:cNvSpPr txBox="1"/>
          <p:nvPr>
            <p:ph type="title"/>
          </p:nvPr>
        </p:nvSpPr>
        <p:spPr>
          <a:xfrm>
            <a:off x="1664100" y="532275"/>
            <a:ext cx="5815799" cy="708600"/>
          </a:xfrm>
          <a:prstGeom prst="rect">
            <a:avLst/>
          </a:prstGeom>
        </p:spPr>
        <p:txBody>
          <a:bodyPr anchorCtr="0" anchor="t" bIns="91425" lIns="91425" rIns="91425" tIns="91425">
            <a:noAutofit/>
          </a:bodyPr>
          <a:lstStyle/>
          <a:p>
            <a:pPr lvl="0">
              <a:spcBef>
                <a:spcPts val="0"/>
              </a:spcBef>
              <a:buNone/>
            </a:pPr>
            <a:r>
              <a:rPr lang="en">
                <a:latin typeface="Source Sans Pro"/>
                <a:ea typeface="Source Sans Pro"/>
                <a:cs typeface="Source Sans Pro"/>
                <a:sym typeface="Source Sans Pro"/>
              </a:rPr>
              <a:t>ARITHMETIC OPERATORS</a:t>
            </a:r>
          </a:p>
        </p:txBody>
      </p:sp>
      <p:sp>
        <p:nvSpPr>
          <p:cNvPr id="98" name="Shape 98"/>
          <p:cNvSpPr txBox="1"/>
          <p:nvPr/>
        </p:nvSpPr>
        <p:spPr>
          <a:xfrm>
            <a:off x="5736000" y="1864200"/>
            <a:ext cx="2108399" cy="1415100"/>
          </a:xfrm>
          <a:prstGeom prst="rect">
            <a:avLst/>
          </a:prstGeom>
          <a:noFill/>
          <a:ln>
            <a:noFill/>
          </a:ln>
        </p:spPr>
        <p:txBody>
          <a:bodyPr anchorCtr="0" anchor="t" bIns="91425" lIns="91425" rIns="91425" tIns="91425">
            <a:noAutofit/>
          </a:bodyPr>
          <a:lstStyle/>
          <a:p>
            <a:pPr lvl="0" rtl="0" algn="ctr">
              <a:spcBef>
                <a:spcPts val="0"/>
              </a:spcBef>
              <a:buNone/>
            </a:pPr>
            <a:r>
              <a:rPr lang="en" sz="1200" u="sng">
                <a:latin typeface="Open Sans"/>
                <a:ea typeface="Open Sans"/>
                <a:cs typeface="Open Sans"/>
                <a:sym typeface="Open Sans"/>
              </a:rPr>
              <a:t>Operator Precedence</a:t>
            </a:r>
          </a:p>
          <a:p>
            <a:pPr lvl="0" rtl="0" algn="ctr">
              <a:spcBef>
                <a:spcPts val="0"/>
              </a:spcBef>
              <a:buNone/>
            </a:pPr>
            <a:r>
              <a:t/>
            </a:r>
            <a:endParaRPr sz="1200">
              <a:latin typeface="Open Sans"/>
              <a:ea typeface="Open Sans"/>
              <a:cs typeface="Open Sans"/>
              <a:sym typeface="Open Sans"/>
            </a:endParaRPr>
          </a:p>
          <a:p>
            <a:pPr indent="-304800" lvl="0" marL="457200" rtl="0">
              <a:spcBef>
                <a:spcPts val="0"/>
              </a:spcBef>
              <a:buSzPct val="100000"/>
              <a:buFont typeface="Open Sans"/>
              <a:buAutoNum type="arabicPeriod"/>
            </a:pPr>
            <a:r>
              <a:rPr lang="en" sz="1200">
                <a:latin typeface="Open Sans"/>
                <a:ea typeface="Open Sans"/>
                <a:cs typeface="Open Sans"/>
                <a:sym typeface="Open Sans"/>
              </a:rPr>
              <a:t>**</a:t>
            </a:r>
          </a:p>
          <a:p>
            <a:pPr indent="-304800" lvl="0" marL="457200" rtl="0">
              <a:spcBef>
                <a:spcPts val="0"/>
              </a:spcBef>
              <a:buSzPct val="100000"/>
              <a:buFont typeface="Open Sans"/>
              <a:buAutoNum type="arabicPeriod"/>
            </a:pPr>
            <a:r>
              <a:rPr lang="en" sz="1200">
                <a:latin typeface="Open Sans"/>
                <a:ea typeface="Open Sans"/>
                <a:cs typeface="Open Sans"/>
                <a:sym typeface="Open Sans"/>
              </a:rPr>
              <a:t>*</a:t>
            </a:r>
          </a:p>
          <a:p>
            <a:pPr indent="-304800" lvl="0" marL="457200" rtl="0">
              <a:spcBef>
                <a:spcPts val="0"/>
              </a:spcBef>
              <a:buSzPct val="100000"/>
              <a:buFont typeface="Open Sans"/>
              <a:buAutoNum type="arabicPeriod"/>
            </a:pPr>
            <a:r>
              <a:rPr lang="en" sz="1200">
                <a:latin typeface="Open Sans"/>
                <a:ea typeface="Open Sans"/>
                <a:cs typeface="Open Sans"/>
                <a:sym typeface="Open Sans"/>
              </a:rPr>
              <a:t>/</a:t>
            </a:r>
          </a:p>
          <a:p>
            <a:pPr indent="-304800" lvl="0" marL="457200" rtl="0">
              <a:spcBef>
                <a:spcPts val="0"/>
              </a:spcBef>
              <a:buSzPct val="100000"/>
              <a:buFont typeface="Open Sans"/>
              <a:buAutoNum type="arabicPeriod"/>
            </a:pPr>
            <a:r>
              <a:rPr lang="en" sz="1200">
                <a:latin typeface="Open Sans"/>
                <a:ea typeface="Open Sans"/>
                <a:cs typeface="Open Sans"/>
                <a:sym typeface="Open Sans"/>
              </a:rPr>
              <a:t>%</a:t>
            </a:r>
          </a:p>
          <a:p>
            <a:pPr indent="-304800" lvl="0" marL="457200" rtl="0">
              <a:spcBef>
                <a:spcPts val="0"/>
              </a:spcBef>
              <a:buSzPct val="100000"/>
              <a:buFont typeface="Open Sans"/>
              <a:buAutoNum type="arabicPeriod"/>
            </a:pPr>
            <a:r>
              <a:rPr lang="en" sz="1200">
                <a:latin typeface="Open Sans"/>
                <a:ea typeface="Open Sans"/>
                <a:cs typeface="Open Sans"/>
                <a:sym typeface="Open Sans"/>
              </a:rPr>
              <a:t>+</a:t>
            </a:r>
          </a:p>
          <a:p>
            <a:pPr indent="-304800" lvl="0" marL="457200" rtl="0">
              <a:spcBef>
                <a:spcPts val="0"/>
              </a:spcBef>
              <a:buSzPct val="100000"/>
              <a:buFont typeface="Open Sans"/>
              <a:buAutoNum type="arabicPeriod"/>
            </a:pPr>
            <a:r>
              <a:rPr lang="en" sz="1200">
                <a:latin typeface="Open Sans"/>
                <a:ea typeface="Open Sans"/>
                <a:cs typeface="Open Sans"/>
                <a:sym typeface="Open Sans"/>
              </a:rPr>
              <a:t>-</a:t>
            </a:r>
          </a:p>
        </p:txBody>
      </p:sp>
      <p:sp>
        <p:nvSpPr>
          <p:cNvPr id="99" name="Shape 99"/>
          <p:cNvSpPr txBox="1"/>
          <p:nvPr/>
        </p:nvSpPr>
        <p:spPr>
          <a:xfrm>
            <a:off x="5736000" y="3606625"/>
            <a:ext cx="2706000" cy="1175099"/>
          </a:xfrm>
          <a:prstGeom prst="rect">
            <a:avLst/>
          </a:prstGeom>
          <a:noFill/>
          <a:ln>
            <a:noFill/>
          </a:ln>
        </p:spPr>
        <p:txBody>
          <a:bodyPr anchorCtr="0" anchor="t" bIns="91425" lIns="91425" rIns="91425" tIns="91425">
            <a:noAutofit/>
          </a:bodyPr>
          <a:lstStyle/>
          <a:p>
            <a:pPr lvl="0" rtl="0">
              <a:spcBef>
                <a:spcPts val="0"/>
              </a:spcBef>
              <a:buNone/>
            </a:pPr>
            <a:r>
              <a:rPr lang="en" sz="1200">
                <a:latin typeface="Open Sans"/>
                <a:ea typeface="Open Sans"/>
                <a:cs typeface="Open Sans"/>
                <a:sym typeface="Open Sans"/>
              </a:rPr>
              <a:t>You can override precedence by using parentheses:</a:t>
            </a:r>
          </a:p>
          <a:p>
            <a:pPr lvl="0" rtl="0">
              <a:spcBef>
                <a:spcPts val="0"/>
              </a:spcBef>
              <a:buNone/>
            </a:pPr>
            <a:r>
              <a:t/>
            </a:r>
            <a:endParaRPr sz="1200">
              <a:latin typeface="Open Sans"/>
              <a:ea typeface="Open Sans"/>
              <a:cs typeface="Open Sans"/>
              <a:sym typeface="Open Sans"/>
            </a:endParaRPr>
          </a:p>
          <a:p>
            <a:pPr lvl="0" rtl="0">
              <a:spcBef>
                <a:spcPts val="0"/>
              </a:spcBef>
              <a:buNone/>
            </a:pPr>
            <a:r>
              <a:rPr lang="en" sz="1200">
                <a:latin typeface="Open Sans"/>
                <a:ea typeface="Open Sans"/>
                <a:cs typeface="Open Sans"/>
                <a:sym typeface="Open Sans"/>
              </a:rPr>
              <a:t>2 + 4 * 5 returns 22</a:t>
            </a:r>
          </a:p>
          <a:p>
            <a:pPr lvl="0" rtl="0">
              <a:spcBef>
                <a:spcPts val="0"/>
              </a:spcBef>
              <a:buNone/>
            </a:pPr>
            <a:r>
              <a:rPr lang="en" sz="1200">
                <a:latin typeface="Open Sans"/>
                <a:ea typeface="Open Sans"/>
                <a:cs typeface="Open Sans"/>
                <a:sym typeface="Open Sans"/>
              </a:rPr>
              <a:t>(2+4) * 5 returns 30</a:t>
            </a:r>
          </a:p>
        </p:txBody>
      </p:sp>
    </p:spTree>
  </p:cSld>
  <p:clrMapOvr>
    <a:masterClrMapping/>
  </p:clrMapOvr>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