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Condensed"/>
      <p:regular r:id="rId26"/>
      <p:bold r:id="rId27"/>
      <p:italic r:id="rId28"/>
      <p:boldItalic r:id="rId29"/>
    </p:embeddedFont>
    <p:embeddedFont>
      <p:font typeface="Source Sans Pro"/>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Condensed-regular.fntdata"/><Relationship Id="rId25" Type="http://schemas.openxmlformats.org/officeDocument/2006/relationships/slide" Target="slides/slide21.xml"/><Relationship Id="rId28" Type="http://schemas.openxmlformats.org/officeDocument/2006/relationships/font" Target="fonts/RobotoCondensed-italic.fntdata"/><Relationship Id="rId27" Type="http://schemas.openxmlformats.org/officeDocument/2006/relationships/font" Target="fonts/RobotoCondense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Condensed-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bold.fntdata"/><Relationship Id="rId30" Type="http://schemas.openxmlformats.org/officeDocument/2006/relationships/font" Target="fonts/SourceSansPro-regular.fntdata"/><Relationship Id="rId11" Type="http://schemas.openxmlformats.org/officeDocument/2006/relationships/slide" Target="slides/slide7.xml"/><Relationship Id="rId33" Type="http://schemas.openxmlformats.org/officeDocument/2006/relationships/font" Target="fonts/SourceSansPro-boldItalic.fntdata"/><Relationship Id="rId10" Type="http://schemas.openxmlformats.org/officeDocument/2006/relationships/slide" Target="slides/slide6.xml"/><Relationship Id="rId32" Type="http://schemas.openxmlformats.org/officeDocument/2006/relationships/font" Target="fonts/SourceSansPro-italic.fntdata"/><Relationship Id="rId13" Type="http://schemas.openxmlformats.org/officeDocument/2006/relationships/slide" Target="slides/slide9.xml"/><Relationship Id="rId35" Type="http://schemas.openxmlformats.org/officeDocument/2006/relationships/font" Target="fonts/OpenSans-bold.fntdata"/><Relationship Id="rId12" Type="http://schemas.openxmlformats.org/officeDocument/2006/relationships/slide" Target="slides/slide8.xml"/><Relationship Id="rId34" Type="http://schemas.openxmlformats.org/officeDocument/2006/relationships/font" Target="fonts/OpenSans-regular.fntdata"/><Relationship Id="rId15" Type="http://schemas.openxmlformats.org/officeDocument/2006/relationships/slide" Target="slides/slide11.xml"/><Relationship Id="rId37" Type="http://schemas.openxmlformats.org/officeDocument/2006/relationships/font" Target="fonts/OpenSans-boldItalic.fntdata"/><Relationship Id="rId14" Type="http://schemas.openxmlformats.org/officeDocument/2006/relationships/slide" Target="slides/slide10.xml"/><Relationship Id="rId36"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381162" y="685800"/>
            <a:ext cx="6096299" cy="3429000"/>
          </a:xfrm>
          <a:custGeom>
            <a:pathLst>
              <a:path extrusionOk="0" h="120000" w="120000">
                <a:moveTo>
                  <a:pt x="0" y="0"/>
                </a:moveTo>
                <a:lnTo>
                  <a:pt x="120000" y="0"/>
                </a:lnTo>
                <a:lnTo>
                  <a:pt x="120000" y="120000"/>
                </a:lnTo>
                <a:lnTo>
                  <a:pt x="0" y="120000"/>
                </a:lnTo>
                <a:close/>
              </a:path>
            </a:pathLst>
          </a:custGeom>
        </p:spPr>
      </p:sp>
      <p:sp>
        <p:nvSpPr>
          <p:cNvPr id="37" name="Shape 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Ask students to plug in and show the code from their lab work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solidFill>
          <a:srgbClr val="000000"/>
        </a:solidFill>
      </p:bgPr>
    </p:bg>
    <p:spTree>
      <p:nvGrpSpPr>
        <p:cNvPr id="8" name="Shape 8"/>
        <p:cNvGrpSpPr/>
        <p:nvPr/>
      </p:nvGrpSpPr>
      <p:grpSpPr>
        <a:xfrm>
          <a:off x="0" y="0"/>
          <a:ext cx="0" cy="0"/>
          <a:chOff x="0" y="0"/>
          <a:chExt cx="0" cy="0"/>
        </a:xfrm>
      </p:grpSpPr>
      <p:sp>
        <p:nvSpPr>
          <p:cNvPr id="9" name="Shape 9"/>
          <p:cNvSpPr txBox="1"/>
          <p:nvPr>
            <p:ph type="title"/>
          </p:nvPr>
        </p:nvSpPr>
        <p:spPr>
          <a:xfrm>
            <a:off x="1437600" y="2250050"/>
            <a:ext cx="6268800" cy="708600"/>
          </a:xfrm>
          <a:prstGeom prst="rect">
            <a:avLst/>
          </a:prstGeom>
          <a:noFill/>
        </p:spPr>
        <p:txBody>
          <a:bodyPr anchorCtr="0" anchor="ctr" bIns="91425" lIns="91425" rIns="91425" tIns="91425"/>
          <a:lstStyle>
            <a:lvl1pPr lvl="0" rtl="0">
              <a:spcBef>
                <a:spcPts val="0"/>
              </a:spcBef>
              <a:buNone/>
              <a:defRPr b="1" sz="3600">
                <a:solidFill>
                  <a:srgbClr val="FFFFFF"/>
                </a:solidFill>
                <a:latin typeface="Source Sans Pro"/>
                <a:ea typeface="Source Sans Pro"/>
                <a:cs typeface="Source Sans Pro"/>
                <a:sym typeface="Source Sans Pro"/>
              </a:defRPr>
            </a:lvl1pPr>
            <a:lvl2pPr lvl="1" rtl="0">
              <a:spcBef>
                <a:spcPts val="0"/>
              </a:spcBef>
              <a:buNone/>
              <a:defRPr>
                <a:solidFill>
                  <a:srgbClr val="34424B"/>
                </a:solidFill>
                <a:latin typeface="Source Sans Pro"/>
                <a:ea typeface="Source Sans Pro"/>
                <a:cs typeface="Source Sans Pro"/>
                <a:sym typeface="Source Sans Pro"/>
              </a:defRPr>
            </a:lvl2pPr>
            <a:lvl3pPr lvl="2" rtl="0">
              <a:spcBef>
                <a:spcPts val="0"/>
              </a:spcBef>
              <a:buNone/>
              <a:defRPr>
                <a:solidFill>
                  <a:srgbClr val="34424B"/>
                </a:solidFill>
                <a:latin typeface="Source Sans Pro"/>
                <a:ea typeface="Source Sans Pro"/>
                <a:cs typeface="Source Sans Pro"/>
                <a:sym typeface="Source Sans Pro"/>
              </a:defRPr>
            </a:lvl3pPr>
            <a:lvl4pPr lvl="3" rtl="0">
              <a:spcBef>
                <a:spcPts val="0"/>
              </a:spcBef>
              <a:buNone/>
              <a:defRPr>
                <a:solidFill>
                  <a:srgbClr val="34424B"/>
                </a:solidFill>
                <a:latin typeface="Source Sans Pro"/>
                <a:ea typeface="Source Sans Pro"/>
                <a:cs typeface="Source Sans Pro"/>
                <a:sym typeface="Source Sans Pro"/>
              </a:defRPr>
            </a:lvl4pPr>
            <a:lvl5pPr lvl="4" rtl="0">
              <a:spcBef>
                <a:spcPts val="0"/>
              </a:spcBef>
              <a:buNone/>
              <a:defRPr>
                <a:solidFill>
                  <a:srgbClr val="34424B"/>
                </a:solidFill>
                <a:latin typeface="Source Sans Pro"/>
                <a:ea typeface="Source Sans Pro"/>
                <a:cs typeface="Source Sans Pro"/>
                <a:sym typeface="Source Sans Pro"/>
              </a:defRPr>
            </a:lvl5pPr>
            <a:lvl6pPr lvl="5" rtl="0">
              <a:spcBef>
                <a:spcPts val="0"/>
              </a:spcBef>
              <a:buNone/>
              <a:defRPr>
                <a:solidFill>
                  <a:srgbClr val="34424B"/>
                </a:solidFill>
                <a:latin typeface="Source Sans Pro"/>
                <a:ea typeface="Source Sans Pro"/>
                <a:cs typeface="Source Sans Pro"/>
                <a:sym typeface="Source Sans Pro"/>
              </a:defRPr>
            </a:lvl6pPr>
            <a:lvl7pPr lvl="6" rtl="0">
              <a:spcBef>
                <a:spcPts val="0"/>
              </a:spcBef>
              <a:buNone/>
              <a:defRPr>
                <a:solidFill>
                  <a:srgbClr val="34424B"/>
                </a:solidFill>
                <a:latin typeface="Source Sans Pro"/>
                <a:ea typeface="Source Sans Pro"/>
                <a:cs typeface="Source Sans Pro"/>
                <a:sym typeface="Source Sans Pro"/>
              </a:defRPr>
            </a:lvl7pPr>
            <a:lvl8pPr lvl="7" rtl="0">
              <a:spcBef>
                <a:spcPts val="0"/>
              </a:spcBef>
              <a:buNone/>
              <a:defRPr>
                <a:solidFill>
                  <a:srgbClr val="34424B"/>
                </a:solidFill>
                <a:latin typeface="Source Sans Pro"/>
                <a:ea typeface="Source Sans Pro"/>
                <a:cs typeface="Source Sans Pro"/>
                <a:sym typeface="Source Sans Pro"/>
              </a:defRPr>
            </a:lvl8pPr>
            <a:lvl9pPr lvl="8" rtl="0">
              <a:spcBef>
                <a:spcPts val="0"/>
              </a:spcBef>
              <a:buNone/>
              <a:defRPr>
                <a:solidFill>
                  <a:srgbClr val="34424B"/>
                </a:solidFill>
                <a:latin typeface="Source Sans Pro"/>
                <a:ea typeface="Source Sans Pro"/>
                <a:cs typeface="Source Sans Pro"/>
                <a:sym typeface="Source Sans Pr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Text">
    <p:spTree>
      <p:nvGrpSpPr>
        <p:cNvPr id="10" name="Shape 10"/>
        <p:cNvGrpSpPr/>
        <p:nvPr/>
      </p:nvGrpSpPr>
      <p:grpSpPr>
        <a:xfrm>
          <a:off x="0" y="0"/>
          <a:ext cx="0" cy="0"/>
          <a:chOff x="0" y="0"/>
          <a:chExt cx="0" cy="0"/>
        </a:xfrm>
      </p:grpSpPr>
      <p:sp>
        <p:nvSpPr>
          <p:cNvPr id="11" name="Shape 11"/>
          <p:cNvSpPr txBox="1"/>
          <p:nvPr>
            <p:ph idx="1" type="body"/>
          </p:nvPr>
        </p:nvSpPr>
        <p:spPr>
          <a:xfrm>
            <a:off x="1664100" y="1680150"/>
            <a:ext cx="5815799" cy="2870700"/>
          </a:xfrm>
          <a:prstGeom prst="rect">
            <a:avLst/>
          </a:prstGeom>
        </p:spPr>
        <p:txBody>
          <a:bodyPr anchorCtr="0" anchor="t" bIns="91425" lIns="91425" rIns="91425" tIns="91425"/>
          <a:lstStyle>
            <a:lvl1pPr lvl="0">
              <a:spcBef>
                <a:spcPts val="0"/>
              </a:spcBef>
              <a:buClr>
                <a:srgbClr val="000000"/>
              </a:buClr>
              <a:buSzPct val="100000"/>
              <a:defRPr sz="1800">
                <a:solidFill>
                  <a:srgbClr val="000000"/>
                </a:solidFill>
              </a:defRPr>
            </a:lvl1pPr>
            <a:lvl2pPr lvl="1">
              <a:spcBef>
                <a:spcPts val="0"/>
              </a:spcBef>
              <a:buClr>
                <a:srgbClr val="000000"/>
              </a:buClr>
              <a:buSzPct val="100000"/>
              <a:defRPr sz="1800">
                <a:solidFill>
                  <a:srgbClr val="000000"/>
                </a:solidFill>
              </a:defRPr>
            </a:lvl2pPr>
            <a:lvl3pPr lvl="2">
              <a:spcBef>
                <a:spcPts val="0"/>
              </a:spcBef>
              <a:buClr>
                <a:srgbClr val="000000"/>
              </a:buClr>
              <a:buSzPct val="100000"/>
              <a:defRPr sz="1800">
                <a:solidFill>
                  <a:srgbClr val="000000"/>
                </a:solidFill>
              </a:defRPr>
            </a:lvl3pPr>
            <a:lvl4pPr lvl="3">
              <a:spcBef>
                <a:spcPts val="0"/>
              </a:spcBef>
              <a:buClr>
                <a:srgbClr val="000000"/>
              </a:buClr>
              <a:defRPr>
                <a:solidFill>
                  <a:srgbClr val="000000"/>
                </a:solidFill>
              </a:defRPr>
            </a:lvl4pPr>
            <a:lvl5pPr lvl="4">
              <a:spcBef>
                <a:spcPts val="0"/>
              </a:spcBef>
              <a:buClr>
                <a:srgbClr val="000000"/>
              </a:buClr>
              <a:defRPr>
                <a:solidFill>
                  <a:srgbClr val="000000"/>
                </a:solidFill>
              </a:defRPr>
            </a:lvl5pPr>
            <a:lvl6pPr lvl="5">
              <a:spcBef>
                <a:spcPts val="0"/>
              </a:spcBef>
              <a:buClr>
                <a:srgbClr val="000000"/>
              </a:buClr>
              <a:defRPr>
                <a:solidFill>
                  <a:srgbClr val="000000"/>
                </a:solidFill>
              </a:defRPr>
            </a:lvl6pPr>
            <a:lvl7pPr lvl="6">
              <a:spcBef>
                <a:spcPts val="0"/>
              </a:spcBef>
              <a:buClr>
                <a:srgbClr val="000000"/>
              </a:buClr>
              <a:defRPr>
                <a:solidFill>
                  <a:srgbClr val="000000"/>
                </a:solidFill>
              </a:defRPr>
            </a:lvl7pPr>
            <a:lvl8pPr lvl="7">
              <a:spcBef>
                <a:spcPts val="0"/>
              </a:spcBef>
              <a:buClr>
                <a:srgbClr val="000000"/>
              </a:buClr>
              <a:defRPr>
                <a:solidFill>
                  <a:srgbClr val="000000"/>
                </a:solidFill>
              </a:defRPr>
            </a:lvl8pPr>
            <a:lvl9pPr lvl="8">
              <a:spcBef>
                <a:spcPts val="0"/>
              </a:spcBef>
              <a:buClr>
                <a:srgbClr val="000000"/>
              </a:buClr>
              <a:defRPr>
                <a:solidFill>
                  <a:srgbClr val="000000"/>
                </a:solidFill>
              </a:defRPr>
            </a:lvl9pPr>
          </a:lstStyle>
          <a:p/>
        </p:txBody>
      </p:sp>
      <p:sp>
        <p:nvSpPr>
          <p:cNvPr id="12" name="Shape 12"/>
          <p:cNvSpPr txBox="1"/>
          <p:nvPr>
            <p:ph type="title"/>
          </p:nvPr>
        </p:nvSpPr>
        <p:spPr>
          <a:xfrm>
            <a:off x="1664100" y="1047750"/>
            <a:ext cx="5815799" cy="708600"/>
          </a:xfrm>
          <a:prstGeom prst="rect">
            <a:avLst/>
          </a:prstGeom>
        </p:spPr>
        <p:txBody>
          <a:bodyPr anchorCtr="0" anchor="t" bIns="91425" lIns="91425" rIns="91425" tIns="91425"/>
          <a:lstStyle>
            <a:lvl1pPr lvl="0" rtl="0" algn="l">
              <a:spcBef>
                <a:spcPts val="0"/>
              </a:spcBef>
              <a:buNone/>
              <a:defRPr b="1" sz="3600">
                <a:solidFill>
                  <a:srgbClr val="00ADEF"/>
                </a:solidFill>
                <a:latin typeface="Roboto Condensed"/>
                <a:ea typeface="Roboto Condensed"/>
                <a:cs typeface="Roboto Condensed"/>
                <a:sym typeface="Roboto Condensed"/>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descr="300x300-Logo-Arrow-BLACK.png" id="13" name="Shape 13"/>
          <p:cNvPicPr preferRelativeResize="0"/>
          <p:nvPr/>
        </p:nvPicPr>
        <p:blipFill>
          <a:blip r:embed="rId2">
            <a:alphaModFix/>
          </a:blip>
          <a:stretch>
            <a:fillRect/>
          </a:stretch>
        </p:blipFill>
        <p:spPr>
          <a:xfrm>
            <a:off x="8435400" y="0"/>
            <a:ext cx="708600" cy="708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Title + Subtitle + Text">
    <p:spTree>
      <p:nvGrpSpPr>
        <p:cNvPr id="14" name="Shape 14"/>
        <p:cNvGrpSpPr/>
        <p:nvPr/>
      </p:nvGrpSpPr>
      <p:grpSpPr>
        <a:xfrm>
          <a:off x="0" y="0"/>
          <a:ext cx="0" cy="0"/>
          <a:chOff x="0" y="0"/>
          <a:chExt cx="0" cy="0"/>
        </a:xfrm>
      </p:grpSpPr>
      <p:sp>
        <p:nvSpPr>
          <p:cNvPr id="15" name="Shape 15"/>
          <p:cNvSpPr txBox="1"/>
          <p:nvPr>
            <p:ph idx="1" type="body"/>
          </p:nvPr>
        </p:nvSpPr>
        <p:spPr>
          <a:xfrm>
            <a:off x="1664100" y="2379650"/>
            <a:ext cx="5815799" cy="2105099"/>
          </a:xfrm>
          <a:prstGeom prst="rect">
            <a:avLst/>
          </a:prstGeom>
        </p:spPr>
        <p:txBody>
          <a:bodyPr anchorCtr="0" anchor="t" bIns="91425" lIns="91425" rIns="91425" tIns="91425"/>
          <a:lstStyle>
            <a:lvl1pPr lvl="0" rtl="0">
              <a:spcBef>
                <a:spcPts val="0"/>
              </a:spcBef>
              <a:buClr>
                <a:srgbClr val="000000"/>
              </a:buClr>
              <a:buSzPct val="100000"/>
              <a:defRPr sz="1800">
                <a:solidFill>
                  <a:srgbClr val="000000"/>
                </a:solidFill>
              </a:defRPr>
            </a:lvl1pPr>
            <a:lvl2pPr lvl="1" rtl="0">
              <a:spcBef>
                <a:spcPts val="0"/>
              </a:spcBef>
              <a:buClr>
                <a:srgbClr val="000000"/>
              </a:buClr>
              <a:buSzPct val="100000"/>
              <a:defRPr sz="1800">
                <a:solidFill>
                  <a:srgbClr val="000000"/>
                </a:solidFill>
              </a:defRPr>
            </a:lvl2pPr>
            <a:lvl3pPr lvl="2" rtl="0">
              <a:spcBef>
                <a:spcPts val="0"/>
              </a:spcBef>
              <a:buClr>
                <a:srgbClr val="000000"/>
              </a:buClr>
              <a:buSzPct val="100000"/>
              <a:defRPr sz="1800">
                <a:solidFill>
                  <a:srgbClr val="000000"/>
                </a:solidFill>
              </a:defRPr>
            </a:lvl3pPr>
            <a:lvl4pPr lvl="3" rtl="0">
              <a:spcBef>
                <a:spcPts val="0"/>
              </a:spcBef>
              <a:buClr>
                <a:srgbClr val="000000"/>
              </a:buClr>
              <a:defRPr>
                <a:solidFill>
                  <a:srgbClr val="000000"/>
                </a:solidFill>
              </a:defRPr>
            </a:lvl4pPr>
            <a:lvl5pPr lvl="4" rtl="0">
              <a:spcBef>
                <a:spcPts val="0"/>
              </a:spcBef>
              <a:buClr>
                <a:srgbClr val="000000"/>
              </a:buClr>
              <a:defRPr>
                <a:solidFill>
                  <a:srgbClr val="000000"/>
                </a:solidFill>
              </a:defRPr>
            </a:lvl5pPr>
            <a:lvl6pPr lvl="5" rtl="0">
              <a:spcBef>
                <a:spcPts val="0"/>
              </a:spcBef>
              <a:buClr>
                <a:srgbClr val="000000"/>
              </a:buClr>
              <a:defRPr>
                <a:solidFill>
                  <a:srgbClr val="000000"/>
                </a:solidFill>
              </a:defRPr>
            </a:lvl6pPr>
            <a:lvl7pPr lvl="6" rtl="0">
              <a:spcBef>
                <a:spcPts val="0"/>
              </a:spcBef>
              <a:buClr>
                <a:srgbClr val="000000"/>
              </a:buClr>
              <a:defRPr>
                <a:solidFill>
                  <a:srgbClr val="000000"/>
                </a:solidFill>
              </a:defRPr>
            </a:lvl7pPr>
            <a:lvl8pPr lvl="7" rtl="0">
              <a:spcBef>
                <a:spcPts val="0"/>
              </a:spcBef>
              <a:buClr>
                <a:srgbClr val="000000"/>
              </a:buClr>
              <a:defRPr>
                <a:solidFill>
                  <a:srgbClr val="000000"/>
                </a:solidFill>
              </a:defRPr>
            </a:lvl8pPr>
            <a:lvl9pPr lvl="8" rtl="0">
              <a:spcBef>
                <a:spcPts val="0"/>
              </a:spcBef>
              <a:buClr>
                <a:srgbClr val="000000"/>
              </a:buClr>
              <a:defRPr>
                <a:solidFill>
                  <a:srgbClr val="000000"/>
                </a:solidFill>
              </a:defRPr>
            </a:lvl9pPr>
          </a:lstStyle>
          <a:p/>
        </p:txBody>
      </p:sp>
      <p:sp>
        <p:nvSpPr>
          <p:cNvPr id="16" name="Shape 16"/>
          <p:cNvSpPr txBox="1"/>
          <p:nvPr>
            <p:ph type="title"/>
          </p:nvPr>
        </p:nvSpPr>
        <p:spPr>
          <a:xfrm>
            <a:off x="1664100" y="1038650"/>
            <a:ext cx="5815799" cy="708600"/>
          </a:xfrm>
          <a:prstGeom prst="rect">
            <a:avLst/>
          </a:prstGeom>
        </p:spPr>
        <p:txBody>
          <a:bodyPr anchorCtr="0" anchor="t" bIns="91425" lIns="91425" rIns="91425" tIns="91425"/>
          <a:lstStyle>
            <a:lvl1pPr lvl="0" rtl="0" algn="l">
              <a:spcBef>
                <a:spcPts val="0"/>
              </a:spcBef>
              <a:buNone/>
              <a:defRPr b="1" sz="3600">
                <a:solidFill>
                  <a:srgbClr val="00ADEF"/>
                </a:solidFill>
                <a:latin typeface="Roboto Condensed"/>
                <a:ea typeface="Roboto Condensed"/>
                <a:cs typeface="Roboto Condensed"/>
                <a:sym typeface="Roboto Condensed"/>
              </a:defRPr>
            </a:lvl1pPr>
            <a:lvl2pPr lvl="1" rtl="0">
              <a:spcBef>
                <a:spcPts val="0"/>
              </a:spcBef>
              <a:buNone/>
              <a:defRPr sz="3600">
                <a:solidFill>
                  <a:srgbClr val="0088CC"/>
                </a:solidFill>
              </a:defRPr>
            </a:lvl2pPr>
            <a:lvl3pPr lvl="2" rtl="0">
              <a:spcBef>
                <a:spcPts val="0"/>
              </a:spcBef>
              <a:buNone/>
              <a:defRPr sz="3600">
                <a:solidFill>
                  <a:srgbClr val="0088CC"/>
                </a:solidFill>
              </a:defRPr>
            </a:lvl3pPr>
            <a:lvl4pPr lvl="3" rtl="0">
              <a:spcBef>
                <a:spcPts val="0"/>
              </a:spcBef>
              <a:buNone/>
              <a:defRPr sz="3600">
                <a:solidFill>
                  <a:srgbClr val="0088CC"/>
                </a:solidFill>
              </a:defRPr>
            </a:lvl4pPr>
            <a:lvl5pPr lvl="4" rtl="0">
              <a:spcBef>
                <a:spcPts val="0"/>
              </a:spcBef>
              <a:buNone/>
              <a:defRPr sz="3600">
                <a:solidFill>
                  <a:srgbClr val="0088CC"/>
                </a:solidFill>
              </a:defRPr>
            </a:lvl5pPr>
            <a:lvl6pPr lvl="5" rtl="0">
              <a:spcBef>
                <a:spcPts val="0"/>
              </a:spcBef>
              <a:buNone/>
              <a:defRPr sz="3600">
                <a:solidFill>
                  <a:srgbClr val="0088CC"/>
                </a:solidFill>
              </a:defRPr>
            </a:lvl6pPr>
            <a:lvl7pPr lvl="6" rtl="0">
              <a:spcBef>
                <a:spcPts val="0"/>
              </a:spcBef>
              <a:buNone/>
              <a:defRPr sz="3600">
                <a:solidFill>
                  <a:srgbClr val="0088CC"/>
                </a:solidFill>
              </a:defRPr>
            </a:lvl7pPr>
            <a:lvl8pPr lvl="7" rtl="0">
              <a:spcBef>
                <a:spcPts val="0"/>
              </a:spcBef>
              <a:buNone/>
              <a:defRPr sz="3600">
                <a:solidFill>
                  <a:srgbClr val="0088CC"/>
                </a:solidFill>
              </a:defRPr>
            </a:lvl8pPr>
            <a:lvl9pPr lvl="8" rtl="0">
              <a:spcBef>
                <a:spcPts val="0"/>
              </a:spcBef>
              <a:buNone/>
              <a:defRPr sz="3600">
                <a:solidFill>
                  <a:srgbClr val="0088CC"/>
                </a:solidFill>
              </a:defRPr>
            </a:lvl9pPr>
          </a:lstStyle>
          <a:p/>
        </p:txBody>
      </p:sp>
      <p:sp>
        <p:nvSpPr>
          <p:cNvPr id="17" name="Shape 17"/>
          <p:cNvSpPr txBox="1"/>
          <p:nvPr>
            <p:ph idx="2" type="subTitle"/>
          </p:nvPr>
        </p:nvSpPr>
        <p:spPr>
          <a:xfrm>
            <a:off x="1664100" y="1671050"/>
            <a:ext cx="5815799" cy="708600"/>
          </a:xfrm>
          <a:prstGeom prst="rect">
            <a:avLst/>
          </a:prstGeom>
        </p:spPr>
        <p:txBody>
          <a:bodyPr anchorCtr="0" anchor="t" bIns="91425" lIns="91425" rIns="91425" tIns="91425"/>
          <a:lstStyle>
            <a:lvl1pPr lvl="0" rtl="0">
              <a:spcBef>
                <a:spcPts val="0"/>
              </a:spcBef>
              <a:buNone/>
              <a:defRPr sz="2800">
                <a:solidFill>
                  <a:srgbClr val="99999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p:txBody>
      </p:sp>
      <p:pic>
        <p:nvPicPr>
          <p:cNvPr descr="300x300-Logo-Arrow-BLACK.png" id="18" name="Shape 18"/>
          <p:cNvPicPr preferRelativeResize="0"/>
          <p:nvPr/>
        </p:nvPicPr>
        <p:blipFill>
          <a:blip r:embed="rId2">
            <a:alphaModFix/>
          </a:blip>
          <a:stretch>
            <a:fillRect/>
          </a:stretch>
        </p:blipFill>
        <p:spPr>
          <a:xfrm>
            <a:off x="8435400" y="0"/>
            <a:ext cx="708600" cy="708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Rule of Three">
    <p:spTree>
      <p:nvGrpSpPr>
        <p:cNvPr id="19" name="Shape 19"/>
        <p:cNvGrpSpPr/>
        <p:nvPr/>
      </p:nvGrpSpPr>
      <p:grpSpPr>
        <a:xfrm>
          <a:off x="0" y="0"/>
          <a:ext cx="0" cy="0"/>
          <a:chOff x="0" y="0"/>
          <a:chExt cx="0" cy="0"/>
        </a:xfrm>
      </p:grpSpPr>
      <p:sp>
        <p:nvSpPr>
          <p:cNvPr id="20" name="Shape 20"/>
          <p:cNvSpPr/>
          <p:nvPr/>
        </p:nvSpPr>
        <p:spPr>
          <a:xfrm>
            <a:off x="2124300" y="1848075"/>
            <a:ext cx="4895400" cy="839399"/>
          </a:xfrm>
          <a:prstGeom prst="rect">
            <a:avLst/>
          </a:prstGeom>
          <a:solidFill>
            <a:srgbClr val="00ADEF"/>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2800">
              <a:solidFill>
                <a:srgbClr val="FFFFFF"/>
              </a:solidFill>
              <a:latin typeface="Open Sans"/>
              <a:ea typeface="Open Sans"/>
              <a:cs typeface="Open Sans"/>
              <a:sym typeface="Open Sans"/>
            </a:endParaRPr>
          </a:p>
        </p:txBody>
      </p:sp>
      <p:sp>
        <p:nvSpPr>
          <p:cNvPr id="21" name="Shape 21"/>
          <p:cNvSpPr/>
          <p:nvPr/>
        </p:nvSpPr>
        <p:spPr>
          <a:xfrm>
            <a:off x="2124300" y="2840425"/>
            <a:ext cx="4895400" cy="839399"/>
          </a:xfrm>
          <a:prstGeom prst="rect">
            <a:avLst/>
          </a:prstGeom>
          <a:solidFill>
            <a:srgbClr val="00ADEF"/>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2800">
              <a:solidFill>
                <a:srgbClr val="FFFFFF"/>
              </a:solidFill>
              <a:latin typeface="Open Sans"/>
              <a:ea typeface="Open Sans"/>
              <a:cs typeface="Open Sans"/>
              <a:sym typeface="Open Sans"/>
            </a:endParaRPr>
          </a:p>
        </p:txBody>
      </p:sp>
      <p:sp>
        <p:nvSpPr>
          <p:cNvPr id="22" name="Shape 22"/>
          <p:cNvSpPr/>
          <p:nvPr/>
        </p:nvSpPr>
        <p:spPr>
          <a:xfrm>
            <a:off x="2124300" y="3832775"/>
            <a:ext cx="4895400" cy="839399"/>
          </a:xfrm>
          <a:prstGeom prst="rect">
            <a:avLst/>
          </a:prstGeom>
          <a:solidFill>
            <a:srgbClr val="FF5C46"/>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2800">
              <a:solidFill>
                <a:srgbClr val="FFFFFF"/>
              </a:solidFill>
              <a:latin typeface="Open Sans"/>
              <a:ea typeface="Open Sans"/>
              <a:cs typeface="Open Sans"/>
              <a:sym typeface="Open Sans"/>
            </a:endParaRPr>
          </a:p>
        </p:txBody>
      </p:sp>
      <p:sp>
        <p:nvSpPr>
          <p:cNvPr id="23" name="Shape 23"/>
          <p:cNvSpPr txBox="1"/>
          <p:nvPr>
            <p:ph idx="1" type="body"/>
          </p:nvPr>
        </p:nvSpPr>
        <p:spPr>
          <a:xfrm>
            <a:off x="2124310" y="3802408"/>
            <a:ext cx="4895400" cy="839399"/>
          </a:xfrm>
          <a:prstGeom prst="rect">
            <a:avLst/>
          </a:prstGeom>
        </p:spPr>
        <p:txBody>
          <a:bodyPr anchorCtr="0" anchor="ctr" bIns="91425" lIns="91425" rIns="91425" tIns="91425"/>
          <a:lstStyle>
            <a:lvl1pPr lvl="0" rtl="0" algn="ctr">
              <a:spcBef>
                <a:spcPts val="0"/>
              </a:spcBef>
              <a:buClr>
                <a:srgbClr val="FFFFFF"/>
              </a:buClr>
              <a:buSzPct val="100000"/>
              <a:defRPr sz="1800">
                <a:solidFill>
                  <a:srgbClr val="FFFFFF"/>
                </a:solidFill>
              </a:defRPr>
            </a:lvl1pPr>
            <a:lvl2pPr lvl="1" rtl="0" algn="ctr">
              <a:spcBef>
                <a:spcPts val="0"/>
              </a:spcBef>
              <a:buClr>
                <a:srgbClr val="FFFFFF"/>
              </a:buClr>
              <a:buSzPct val="100000"/>
              <a:defRPr sz="1800">
                <a:solidFill>
                  <a:srgbClr val="FFFFFF"/>
                </a:solidFill>
              </a:defRPr>
            </a:lvl2pPr>
            <a:lvl3pPr lvl="2" rtl="0" algn="ctr">
              <a:spcBef>
                <a:spcPts val="0"/>
              </a:spcBef>
              <a:buClr>
                <a:srgbClr val="FFFFFF"/>
              </a:buClr>
              <a:buSzPct val="100000"/>
              <a:defRPr sz="1800">
                <a:solidFill>
                  <a:srgbClr val="FFFFFF"/>
                </a:solidFill>
              </a:defRPr>
            </a:lvl3pPr>
            <a:lvl4pPr lvl="3" rtl="0" algn="ctr">
              <a:spcBef>
                <a:spcPts val="0"/>
              </a:spcBef>
              <a:buClr>
                <a:srgbClr val="FFFFFF"/>
              </a:buClr>
              <a:defRPr>
                <a:solidFill>
                  <a:srgbClr val="FFFFFF"/>
                </a:solidFill>
              </a:defRPr>
            </a:lvl4pPr>
            <a:lvl5pPr lvl="4" rtl="0" algn="ctr">
              <a:spcBef>
                <a:spcPts val="0"/>
              </a:spcBef>
              <a:buClr>
                <a:srgbClr val="FFFFFF"/>
              </a:buClr>
              <a:defRPr>
                <a:solidFill>
                  <a:srgbClr val="FFFFFF"/>
                </a:solidFill>
              </a:defRPr>
            </a:lvl5pPr>
            <a:lvl6pPr lvl="5" rtl="0" algn="ctr">
              <a:spcBef>
                <a:spcPts val="0"/>
              </a:spcBef>
              <a:buClr>
                <a:srgbClr val="FFFFFF"/>
              </a:buClr>
              <a:defRPr>
                <a:solidFill>
                  <a:srgbClr val="FFFFFF"/>
                </a:solidFill>
              </a:defRPr>
            </a:lvl6pPr>
            <a:lvl7pPr lvl="6" rtl="0" algn="ctr">
              <a:spcBef>
                <a:spcPts val="0"/>
              </a:spcBef>
              <a:buClr>
                <a:srgbClr val="FFFFFF"/>
              </a:buClr>
              <a:defRPr>
                <a:solidFill>
                  <a:srgbClr val="FFFFFF"/>
                </a:solidFill>
              </a:defRPr>
            </a:lvl7pPr>
            <a:lvl8pPr lvl="7" rtl="0" algn="ctr">
              <a:spcBef>
                <a:spcPts val="0"/>
              </a:spcBef>
              <a:buClr>
                <a:srgbClr val="FFFFFF"/>
              </a:buClr>
              <a:defRPr>
                <a:solidFill>
                  <a:srgbClr val="FFFFFF"/>
                </a:solidFill>
              </a:defRPr>
            </a:lvl8pPr>
            <a:lvl9pPr lvl="8" algn="ctr">
              <a:spcBef>
                <a:spcPts val="0"/>
              </a:spcBef>
              <a:buClr>
                <a:srgbClr val="FFFFFF"/>
              </a:buClr>
              <a:defRPr>
                <a:solidFill>
                  <a:srgbClr val="FFFFFF"/>
                </a:solidFill>
              </a:defRPr>
            </a:lvl9pPr>
          </a:lstStyle>
          <a:p/>
        </p:txBody>
      </p:sp>
      <p:sp>
        <p:nvSpPr>
          <p:cNvPr id="24" name="Shape 24"/>
          <p:cNvSpPr txBox="1"/>
          <p:nvPr>
            <p:ph type="title"/>
          </p:nvPr>
        </p:nvSpPr>
        <p:spPr>
          <a:xfrm>
            <a:off x="1267350" y="836800"/>
            <a:ext cx="6609299" cy="709199"/>
          </a:xfrm>
          <a:prstGeom prst="rect">
            <a:avLst/>
          </a:prstGeom>
        </p:spPr>
        <p:txBody>
          <a:bodyPr anchorCtr="0" anchor="t" bIns="91425" lIns="91425" rIns="91425" tIns="91425"/>
          <a:lstStyle>
            <a:lvl1pPr lvl="0" rtl="0">
              <a:spcBef>
                <a:spcPts val="0"/>
              </a:spcBef>
              <a:buNone/>
              <a:defRPr b="1" sz="3600">
                <a:solidFill>
                  <a:srgbClr val="00ADEF"/>
                </a:solidFill>
                <a:latin typeface="Roboto Condensed"/>
                <a:ea typeface="Roboto Condensed"/>
                <a:cs typeface="Roboto Condensed"/>
                <a:sym typeface="Roboto Condensed"/>
              </a:defRPr>
            </a:lvl1pPr>
            <a:lvl2pPr lvl="1" rtl="0">
              <a:spcBef>
                <a:spcPts val="0"/>
              </a:spcBef>
              <a:buNone/>
              <a:defRPr sz="3600">
                <a:solidFill>
                  <a:srgbClr val="00ADEF"/>
                </a:solidFill>
              </a:defRPr>
            </a:lvl2pPr>
            <a:lvl3pPr lvl="2" rtl="0">
              <a:spcBef>
                <a:spcPts val="0"/>
              </a:spcBef>
              <a:buNone/>
              <a:defRPr sz="3600">
                <a:solidFill>
                  <a:srgbClr val="00ADEF"/>
                </a:solidFill>
              </a:defRPr>
            </a:lvl3pPr>
            <a:lvl4pPr lvl="3" rtl="0">
              <a:spcBef>
                <a:spcPts val="0"/>
              </a:spcBef>
              <a:buNone/>
              <a:defRPr sz="3600">
                <a:solidFill>
                  <a:srgbClr val="00ADEF"/>
                </a:solidFill>
              </a:defRPr>
            </a:lvl4pPr>
            <a:lvl5pPr lvl="4" rtl="0">
              <a:spcBef>
                <a:spcPts val="0"/>
              </a:spcBef>
              <a:buNone/>
              <a:defRPr sz="3600">
                <a:solidFill>
                  <a:srgbClr val="00ADEF"/>
                </a:solidFill>
              </a:defRPr>
            </a:lvl5pPr>
            <a:lvl6pPr lvl="5" rtl="0">
              <a:spcBef>
                <a:spcPts val="0"/>
              </a:spcBef>
              <a:buNone/>
              <a:defRPr sz="3600">
                <a:solidFill>
                  <a:srgbClr val="00ADEF"/>
                </a:solidFill>
              </a:defRPr>
            </a:lvl6pPr>
            <a:lvl7pPr lvl="6" rtl="0">
              <a:spcBef>
                <a:spcPts val="0"/>
              </a:spcBef>
              <a:buNone/>
              <a:defRPr sz="3600">
                <a:solidFill>
                  <a:srgbClr val="00ADEF"/>
                </a:solidFill>
              </a:defRPr>
            </a:lvl7pPr>
            <a:lvl8pPr lvl="7" rtl="0">
              <a:spcBef>
                <a:spcPts val="0"/>
              </a:spcBef>
              <a:buNone/>
              <a:defRPr sz="3600">
                <a:solidFill>
                  <a:srgbClr val="00ADEF"/>
                </a:solidFill>
              </a:defRPr>
            </a:lvl8pPr>
            <a:lvl9pPr lvl="8" rtl="0">
              <a:spcBef>
                <a:spcPts val="0"/>
              </a:spcBef>
              <a:buNone/>
              <a:defRPr sz="3600">
                <a:solidFill>
                  <a:srgbClr val="00ADEF"/>
                </a:solidFill>
              </a:defRPr>
            </a:lvl9pPr>
          </a:lstStyle>
          <a:p/>
        </p:txBody>
      </p:sp>
      <p:pic>
        <p:nvPicPr>
          <p:cNvPr descr="300x300-Logo-Arrow-BLACK.png" id="25" name="Shape 25"/>
          <p:cNvPicPr preferRelativeResize="0"/>
          <p:nvPr/>
        </p:nvPicPr>
        <p:blipFill>
          <a:blip r:embed="rId2">
            <a:alphaModFix/>
          </a:blip>
          <a:stretch>
            <a:fillRect/>
          </a:stretch>
        </p:blipFill>
        <p:spPr>
          <a:xfrm>
            <a:off x="8435400" y="0"/>
            <a:ext cx="708600" cy="708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26" name="Shape 2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1">
    <p:spTree>
      <p:nvGrpSpPr>
        <p:cNvPr id="27" name="Shape 27"/>
        <p:cNvGrpSpPr/>
        <p:nvPr/>
      </p:nvGrpSpPr>
      <p:grpSpPr>
        <a:xfrm>
          <a:off x="0" y="0"/>
          <a:ext cx="0" cy="0"/>
          <a:chOff x="0" y="0"/>
          <a:chExt cx="0" cy="0"/>
        </a:xfrm>
      </p:grpSpPr>
      <p:sp>
        <p:nvSpPr>
          <p:cNvPr id="28" name="Shape 28"/>
          <p:cNvSpPr txBox="1"/>
          <p:nvPr>
            <p:ph type="ctrTitle"/>
          </p:nvPr>
        </p:nvSpPr>
        <p:spPr>
          <a:xfrm>
            <a:off x="685800" y="1583342"/>
            <a:ext cx="7772400" cy="1159799"/>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29" name="Shape 29"/>
          <p:cNvSpPr txBox="1"/>
          <p:nvPr>
            <p:ph idx="1" type="subTitle"/>
          </p:nvPr>
        </p:nvSpPr>
        <p:spPr>
          <a:xfrm>
            <a:off x="685800" y="2840053"/>
            <a:ext cx="7772400" cy="784799"/>
          </a:xfrm>
          <a:prstGeom prst="rect">
            <a:avLst/>
          </a:prstGeom>
        </p:spPr>
        <p:txBody>
          <a:bodyPr anchorCtr="0" anchor="t" bIns="91425" lIns="91425" rIns="91425" tIns="91425"/>
          <a:lstStyle>
            <a:lvl1pPr lvl="0" rtl="0" algn="ctr">
              <a:spcBef>
                <a:spcPts val="0"/>
              </a:spcBef>
              <a:buClr>
                <a:schemeClr val="dk2"/>
              </a:buClr>
              <a:buNone/>
              <a:defRPr>
                <a:solidFill>
                  <a:schemeClr val="dk2"/>
                </a:solidFill>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
        <p:nvSpPr>
          <p:cNvPr id="30" name="Shape 30"/>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AND_BODY_1">
    <p:spTree>
      <p:nvGrpSpPr>
        <p:cNvPr id="31" name="Shape 31"/>
        <p:cNvGrpSpPr/>
        <p:nvPr/>
      </p:nvGrpSpPr>
      <p:grpSpPr>
        <a:xfrm>
          <a:off x="0" y="0"/>
          <a:ext cx="0" cy="0"/>
          <a:chOff x="0" y="0"/>
          <a:chExt cx="0" cy="0"/>
        </a:xfrm>
      </p:grpSpPr>
      <p:sp>
        <p:nvSpPr>
          <p:cNvPr id="32" name="Shape 32"/>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 type="body"/>
          </p:nvPr>
        </p:nvSpPr>
        <p:spPr>
          <a:xfrm>
            <a:off x="457200" y="1200150"/>
            <a:ext cx="8229600" cy="3725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lgn="ctr">
              <a:spcBef>
                <a:spcPts val="0"/>
              </a:spcBef>
              <a:buSzPct val="100000"/>
              <a:buFont typeface="Open Sans"/>
              <a:buNone/>
              <a:defRPr sz="4400">
                <a:latin typeface="Open Sans"/>
                <a:ea typeface="Open Sans"/>
                <a:cs typeface="Open Sans"/>
                <a:sym typeface="Open Sans"/>
              </a:defRPr>
            </a:lvl1pPr>
            <a:lvl2pPr lvl="1">
              <a:spcBef>
                <a:spcPts val="0"/>
              </a:spcBef>
              <a:buClr>
                <a:schemeClr val="dk1"/>
              </a:buClr>
              <a:buSzPct val="100000"/>
              <a:buFont typeface="Open Sans"/>
              <a:buNone/>
              <a:defRPr b="1" sz="3600">
                <a:solidFill>
                  <a:schemeClr val="dk1"/>
                </a:solidFill>
                <a:latin typeface="Open Sans"/>
                <a:ea typeface="Open Sans"/>
                <a:cs typeface="Open Sans"/>
                <a:sym typeface="Open Sans"/>
              </a:defRPr>
            </a:lvl2pPr>
            <a:lvl3pPr lvl="2">
              <a:spcBef>
                <a:spcPts val="0"/>
              </a:spcBef>
              <a:buClr>
                <a:schemeClr val="dk1"/>
              </a:buClr>
              <a:buSzPct val="100000"/>
              <a:buFont typeface="Open Sans"/>
              <a:buNone/>
              <a:defRPr b="1" sz="3600">
                <a:solidFill>
                  <a:schemeClr val="dk1"/>
                </a:solidFill>
                <a:latin typeface="Open Sans"/>
                <a:ea typeface="Open Sans"/>
                <a:cs typeface="Open Sans"/>
                <a:sym typeface="Open Sans"/>
              </a:defRPr>
            </a:lvl3pPr>
            <a:lvl4pPr lvl="3">
              <a:spcBef>
                <a:spcPts val="0"/>
              </a:spcBef>
              <a:buClr>
                <a:schemeClr val="dk1"/>
              </a:buClr>
              <a:buSzPct val="100000"/>
              <a:buFont typeface="Open Sans"/>
              <a:buNone/>
              <a:defRPr b="1" sz="3600">
                <a:solidFill>
                  <a:schemeClr val="dk1"/>
                </a:solidFill>
                <a:latin typeface="Open Sans"/>
                <a:ea typeface="Open Sans"/>
                <a:cs typeface="Open Sans"/>
                <a:sym typeface="Open Sans"/>
              </a:defRPr>
            </a:lvl4pPr>
            <a:lvl5pPr lvl="4">
              <a:spcBef>
                <a:spcPts val="0"/>
              </a:spcBef>
              <a:buClr>
                <a:schemeClr val="dk1"/>
              </a:buClr>
              <a:buSzPct val="100000"/>
              <a:buFont typeface="Open Sans"/>
              <a:buNone/>
              <a:defRPr b="1" sz="3600">
                <a:solidFill>
                  <a:schemeClr val="dk1"/>
                </a:solidFill>
                <a:latin typeface="Open Sans"/>
                <a:ea typeface="Open Sans"/>
                <a:cs typeface="Open Sans"/>
                <a:sym typeface="Open Sans"/>
              </a:defRPr>
            </a:lvl5pPr>
            <a:lvl6pPr lvl="5">
              <a:spcBef>
                <a:spcPts val="0"/>
              </a:spcBef>
              <a:buClr>
                <a:schemeClr val="dk1"/>
              </a:buClr>
              <a:buSzPct val="100000"/>
              <a:buFont typeface="Open Sans"/>
              <a:buNone/>
              <a:defRPr b="1" sz="3600">
                <a:solidFill>
                  <a:schemeClr val="dk1"/>
                </a:solidFill>
                <a:latin typeface="Open Sans"/>
                <a:ea typeface="Open Sans"/>
                <a:cs typeface="Open Sans"/>
                <a:sym typeface="Open Sans"/>
              </a:defRPr>
            </a:lvl6pPr>
            <a:lvl7pPr lvl="6">
              <a:spcBef>
                <a:spcPts val="0"/>
              </a:spcBef>
              <a:buClr>
                <a:schemeClr val="dk1"/>
              </a:buClr>
              <a:buSzPct val="100000"/>
              <a:buFont typeface="Open Sans"/>
              <a:buNone/>
              <a:defRPr b="1" sz="3600">
                <a:solidFill>
                  <a:schemeClr val="dk1"/>
                </a:solidFill>
                <a:latin typeface="Open Sans"/>
                <a:ea typeface="Open Sans"/>
                <a:cs typeface="Open Sans"/>
                <a:sym typeface="Open Sans"/>
              </a:defRPr>
            </a:lvl7pPr>
            <a:lvl8pPr lvl="7">
              <a:spcBef>
                <a:spcPts val="0"/>
              </a:spcBef>
              <a:buClr>
                <a:schemeClr val="dk1"/>
              </a:buClr>
              <a:buSzPct val="100000"/>
              <a:buFont typeface="Open Sans"/>
              <a:buNone/>
              <a:defRPr b="1" sz="3600">
                <a:solidFill>
                  <a:schemeClr val="dk1"/>
                </a:solidFill>
                <a:latin typeface="Open Sans"/>
                <a:ea typeface="Open Sans"/>
                <a:cs typeface="Open Sans"/>
                <a:sym typeface="Open Sans"/>
              </a:defRPr>
            </a:lvl8pPr>
            <a:lvl9pPr lvl="8">
              <a:spcBef>
                <a:spcPts val="0"/>
              </a:spcBef>
              <a:buClr>
                <a:schemeClr val="dk1"/>
              </a:buClr>
              <a:buSzPct val="100000"/>
              <a:buFont typeface="Open Sans"/>
              <a:buNone/>
              <a:defRPr b="1" sz="3600">
                <a:solidFill>
                  <a:schemeClr val="dk1"/>
                </a:solidFill>
                <a:latin typeface="Open Sans"/>
                <a:ea typeface="Open Sans"/>
                <a:cs typeface="Open Sans"/>
                <a:sym typeface="Open Sans"/>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rgbClr val="434343"/>
              </a:buClr>
              <a:buSzPct val="100000"/>
              <a:buFont typeface="Open Sans"/>
              <a:defRPr sz="3000">
                <a:solidFill>
                  <a:srgbClr val="434343"/>
                </a:solidFill>
                <a:latin typeface="Open Sans"/>
                <a:ea typeface="Open Sans"/>
                <a:cs typeface="Open Sans"/>
                <a:sym typeface="Open Sans"/>
              </a:defRPr>
            </a:lvl1pPr>
            <a:lvl2pPr lvl="1">
              <a:spcBef>
                <a:spcPts val="480"/>
              </a:spcBef>
              <a:buClr>
                <a:srgbClr val="434343"/>
              </a:buClr>
              <a:buSzPct val="100000"/>
              <a:buFont typeface="Open Sans"/>
              <a:defRPr sz="2400">
                <a:solidFill>
                  <a:srgbClr val="434343"/>
                </a:solidFill>
                <a:latin typeface="Open Sans"/>
                <a:ea typeface="Open Sans"/>
                <a:cs typeface="Open Sans"/>
                <a:sym typeface="Open Sans"/>
              </a:defRPr>
            </a:lvl2pPr>
            <a:lvl3pPr lvl="2">
              <a:spcBef>
                <a:spcPts val="480"/>
              </a:spcBef>
              <a:buClr>
                <a:srgbClr val="434343"/>
              </a:buClr>
              <a:buSzPct val="100000"/>
              <a:buFont typeface="Open Sans"/>
              <a:defRPr sz="2400">
                <a:solidFill>
                  <a:srgbClr val="434343"/>
                </a:solidFill>
                <a:latin typeface="Open Sans"/>
                <a:ea typeface="Open Sans"/>
                <a:cs typeface="Open Sans"/>
                <a:sym typeface="Open Sans"/>
              </a:defRPr>
            </a:lvl3pPr>
            <a:lvl4pPr lvl="3">
              <a:spcBef>
                <a:spcPts val="360"/>
              </a:spcBef>
              <a:buClr>
                <a:srgbClr val="434343"/>
              </a:buClr>
              <a:buSzPct val="100000"/>
              <a:buFont typeface="Open Sans"/>
              <a:defRPr sz="1800">
                <a:solidFill>
                  <a:srgbClr val="434343"/>
                </a:solidFill>
                <a:latin typeface="Open Sans"/>
                <a:ea typeface="Open Sans"/>
                <a:cs typeface="Open Sans"/>
                <a:sym typeface="Open Sans"/>
              </a:defRPr>
            </a:lvl4pPr>
            <a:lvl5pPr lvl="4">
              <a:spcBef>
                <a:spcPts val="360"/>
              </a:spcBef>
              <a:buClr>
                <a:srgbClr val="434343"/>
              </a:buClr>
              <a:buSzPct val="100000"/>
              <a:buFont typeface="Open Sans"/>
              <a:defRPr sz="1800">
                <a:solidFill>
                  <a:srgbClr val="434343"/>
                </a:solidFill>
                <a:latin typeface="Open Sans"/>
                <a:ea typeface="Open Sans"/>
                <a:cs typeface="Open Sans"/>
                <a:sym typeface="Open Sans"/>
              </a:defRPr>
            </a:lvl5pPr>
            <a:lvl6pPr lvl="5">
              <a:spcBef>
                <a:spcPts val="360"/>
              </a:spcBef>
              <a:buClr>
                <a:srgbClr val="434343"/>
              </a:buClr>
              <a:buSzPct val="100000"/>
              <a:buFont typeface="Open Sans"/>
              <a:defRPr sz="1800">
                <a:solidFill>
                  <a:srgbClr val="434343"/>
                </a:solidFill>
                <a:latin typeface="Open Sans"/>
                <a:ea typeface="Open Sans"/>
                <a:cs typeface="Open Sans"/>
                <a:sym typeface="Open Sans"/>
              </a:defRPr>
            </a:lvl6pPr>
            <a:lvl7pPr lvl="6">
              <a:spcBef>
                <a:spcPts val="360"/>
              </a:spcBef>
              <a:buClr>
                <a:srgbClr val="434343"/>
              </a:buClr>
              <a:buSzPct val="100000"/>
              <a:buFont typeface="Open Sans"/>
              <a:defRPr sz="1800">
                <a:solidFill>
                  <a:srgbClr val="434343"/>
                </a:solidFill>
                <a:latin typeface="Open Sans"/>
                <a:ea typeface="Open Sans"/>
                <a:cs typeface="Open Sans"/>
                <a:sym typeface="Open Sans"/>
              </a:defRPr>
            </a:lvl7pPr>
            <a:lvl8pPr lvl="7">
              <a:spcBef>
                <a:spcPts val="360"/>
              </a:spcBef>
              <a:buClr>
                <a:srgbClr val="434343"/>
              </a:buClr>
              <a:buSzPct val="100000"/>
              <a:buFont typeface="Open Sans"/>
              <a:defRPr sz="1800">
                <a:solidFill>
                  <a:srgbClr val="434343"/>
                </a:solidFill>
                <a:latin typeface="Open Sans"/>
                <a:ea typeface="Open Sans"/>
                <a:cs typeface="Open Sans"/>
                <a:sym typeface="Open Sans"/>
              </a:defRPr>
            </a:lvl8pPr>
            <a:lvl9pPr lvl="8">
              <a:spcBef>
                <a:spcPts val="360"/>
              </a:spcBef>
              <a:buClr>
                <a:srgbClr val="434343"/>
              </a:buClr>
              <a:buSzPct val="100000"/>
              <a:buFont typeface="Open Sans"/>
              <a:defRPr sz="1800">
                <a:solidFill>
                  <a:srgbClr val="434343"/>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hyperlink" Target="https://twitter.com/startupinst" TargetMode="External"/><Relationship Id="rId4" Type="http://schemas.openxmlformats.org/officeDocument/2006/relationships/hyperlink" Target="http://instagram.com/startupinstitute" TargetMode="External"/><Relationship Id="rId9" Type="http://schemas.openxmlformats.org/officeDocument/2006/relationships/image" Target="../media/image00.png"/><Relationship Id="rId5" Type="http://schemas.openxmlformats.org/officeDocument/2006/relationships/image" Target="../media/image02.png"/><Relationship Id="rId6" Type="http://schemas.openxmlformats.org/officeDocument/2006/relationships/image" Target="../media/image03.png"/><Relationship Id="rId7" Type="http://schemas.openxmlformats.org/officeDocument/2006/relationships/image" Target="../media/image01.png"/><Relationship Id="rId8" Type="http://schemas.openxmlformats.org/officeDocument/2006/relationships/hyperlink" Target="http://www.facebook.com/StartupIns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hyperlink" Target="https://github.com/username/rampup.git" TargetMode="External"/><Relationship Id="rId4" Type="http://schemas.openxmlformats.org/officeDocument/2006/relationships/hyperlink" Target="https://github.com/username/rampup.g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38" name="Shape 38"/>
        <p:cNvGrpSpPr/>
        <p:nvPr/>
      </p:nvGrpSpPr>
      <p:grpSpPr>
        <a:xfrm>
          <a:off x="0" y="0"/>
          <a:ext cx="0" cy="0"/>
          <a:chOff x="0" y="0"/>
          <a:chExt cx="0" cy="0"/>
        </a:xfrm>
      </p:grpSpPr>
      <p:sp>
        <p:nvSpPr>
          <p:cNvPr id="39" name="Shape 39"/>
          <p:cNvSpPr txBox="1"/>
          <p:nvPr>
            <p:ph idx="4294967295" type="title"/>
          </p:nvPr>
        </p:nvSpPr>
        <p:spPr>
          <a:xfrm>
            <a:off x="1437600" y="1946550"/>
            <a:ext cx="6268800" cy="1250399"/>
          </a:xfrm>
          <a:prstGeom prst="rect">
            <a:avLst/>
          </a:prstGeom>
        </p:spPr>
        <p:txBody>
          <a:bodyPr anchorCtr="0" anchor="b" bIns="91425" lIns="91425" rIns="91425" tIns="91425">
            <a:noAutofit/>
          </a:bodyPr>
          <a:lstStyle/>
          <a:p>
            <a:pPr lvl="0" rtl="0">
              <a:spcBef>
                <a:spcPts val="0"/>
              </a:spcBef>
              <a:buNone/>
            </a:pPr>
            <a:r>
              <a:t/>
            </a:r>
            <a:endParaRPr b="1" sz="3600">
              <a:latin typeface="Source Sans Pro"/>
              <a:ea typeface="Source Sans Pro"/>
              <a:cs typeface="Source Sans Pro"/>
              <a:sym typeface="Source Sans Pro"/>
            </a:endParaRPr>
          </a:p>
          <a:p>
            <a:pPr lvl="0" rtl="0">
              <a:spcBef>
                <a:spcPts val="0"/>
              </a:spcBef>
              <a:buNone/>
            </a:pPr>
            <a:r>
              <a:t/>
            </a:r>
            <a:endParaRPr b="1" sz="3600">
              <a:latin typeface="Source Sans Pro"/>
              <a:ea typeface="Source Sans Pro"/>
              <a:cs typeface="Source Sans Pro"/>
              <a:sym typeface="Source Sans Pro"/>
            </a:endParaRPr>
          </a:p>
          <a:p>
            <a:pPr lvl="0" rtl="0">
              <a:spcBef>
                <a:spcPts val="0"/>
              </a:spcBef>
              <a:buNone/>
            </a:pPr>
            <a:r>
              <a:rPr b="1" lang="en" sz="3600">
                <a:latin typeface="Source Sans Pro"/>
                <a:ea typeface="Source Sans Pro"/>
                <a:cs typeface="Source Sans Pro"/>
                <a:sym typeface="Source Sans Pro"/>
              </a:rPr>
              <a:t>INTRO TO RUBY </a:t>
            </a:r>
          </a:p>
          <a:p>
            <a:pPr lvl="0" rtl="0">
              <a:spcBef>
                <a:spcPts val="0"/>
              </a:spcBef>
              <a:buNone/>
            </a:pPr>
            <a:r>
              <a:rPr b="1" lang="en" sz="3600">
                <a:latin typeface="Source Sans Pro"/>
                <a:ea typeface="Source Sans Pro"/>
                <a:cs typeface="Source Sans Pro"/>
                <a:sym typeface="Source Sans Pro"/>
              </a:rPr>
              <a:t>WEEK 2</a:t>
            </a:r>
          </a:p>
        </p:txBody>
      </p:sp>
      <p:sp>
        <p:nvSpPr>
          <p:cNvPr id="40" name="Shape 40"/>
          <p:cNvSpPr txBox="1"/>
          <p:nvPr/>
        </p:nvSpPr>
        <p:spPr>
          <a:xfrm>
            <a:off x="3462887" y="4633450"/>
            <a:ext cx="1267199" cy="347400"/>
          </a:xfrm>
          <a:prstGeom prst="rect">
            <a:avLst/>
          </a:prstGeom>
          <a:noFill/>
          <a:ln>
            <a:noFill/>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hlinkClick r:id="rId3"/>
              </a:rPr>
              <a:t>@startupinst</a:t>
            </a:r>
          </a:p>
        </p:txBody>
      </p:sp>
      <p:sp>
        <p:nvSpPr>
          <p:cNvPr id="41" name="Shape 41"/>
          <p:cNvSpPr txBox="1"/>
          <p:nvPr/>
        </p:nvSpPr>
        <p:spPr>
          <a:xfrm>
            <a:off x="6989787" y="4633450"/>
            <a:ext cx="1573500" cy="347400"/>
          </a:xfrm>
          <a:prstGeom prst="rect">
            <a:avLst/>
          </a:prstGeom>
          <a:noFill/>
          <a:ln>
            <a:noFill/>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hlinkClick r:id="rId4"/>
              </a:rPr>
              <a:t>startupinstitute</a:t>
            </a:r>
          </a:p>
        </p:txBody>
      </p:sp>
      <p:pic>
        <p:nvPicPr>
          <p:cNvPr descr="facebook.png" id="42" name="Shape 42"/>
          <p:cNvPicPr preferRelativeResize="0"/>
          <p:nvPr/>
        </p:nvPicPr>
        <p:blipFill>
          <a:blip r:embed="rId5">
            <a:alphaModFix/>
          </a:blip>
          <a:stretch>
            <a:fillRect/>
          </a:stretch>
        </p:blipFill>
        <p:spPr>
          <a:xfrm>
            <a:off x="4868787" y="4628374"/>
            <a:ext cx="357550" cy="357550"/>
          </a:xfrm>
          <a:prstGeom prst="rect">
            <a:avLst/>
          </a:prstGeom>
          <a:noFill/>
          <a:ln>
            <a:noFill/>
          </a:ln>
        </p:spPr>
      </p:pic>
      <p:pic>
        <p:nvPicPr>
          <p:cNvPr descr="instagram.png" id="43" name="Shape 43"/>
          <p:cNvPicPr preferRelativeResize="0"/>
          <p:nvPr/>
        </p:nvPicPr>
        <p:blipFill>
          <a:blip r:embed="rId6">
            <a:alphaModFix/>
          </a:blip>
          <a:stretch>
            <a:fillRect/>
          </a:stretch>
        </p:blipFill>
        <p:spPr>
          <a:xfrm>
            <a:off x="6632237" y="4628378"/>
            <a:ext cx="357550" cy="357550"/>
          </a:xfrm>
          <a:prstGeom prst="rect">
            <a:avLst/>
          </a:prstGeom>
          <a:noFill/>
          <a:ln>
            <a:noFill/>
          </a:ln>
        </p:spPr>
      </p:pic>
      <p:pic>
        <p:nvPicPr>
          <p:cNvPr descr="twitter.png" id="44" name="Shape 44"/>
          <p:cNvPicPr preferRelativeResize="0"/>
          <p:nvPr/>
        </p:nvPicPr>
        <p:blipFill>
          <a:blip r:embed="rId7">
            <a:alphaModFix/>
          </a:blip>
          <a:stretch>
            <a:fillRect/>
          </a:stretch>
        </p:blipFill>
        <p:spPr>
          <a:xfrm>
            <a:off x="3105337" y="4628370"/>
            <a:ext cx="357550" cy="357550"/>
          </a:xfrm>
          <a:prstGeom prst="rect">
            <a:avLst/>
          </a:prstGeom>
          <a:noFill/>
          <a:ln>
            <a:noFill/>
          </a:ln>
        </p:spPr>
      </p:pic>
      <p:sp>
        <p:nvSpPr>
          <p:cNvPr id="45" name="Shape 45"/>
          <p:cNvSpPr txBox="1"/>
          <p:nvPr/>
        </p:nvSpPr>
        <p:spPr>
          <a:xfrm>
            <a:off x="5226337" y="4633450"/>
            <a:ext cx="1267199" cy="347400"/>
          </a:xfrm>
          <a:prstGeom prst="rect">
            <a:avLst/>
          </a:prstGeom>
          <a:noFill/>
          <a:ln>
            <a:noFill/>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hlinkClick r:id="rId8"/>
              </a:rPr>
              <a:t>/startupinst</a:t>
            </a:r>
          </a:p>
        </p:txBody>
      </p:sp>
      <p:sp>
        <p:nvSpPr>
          <p:cNvPr id="46" name="Shape 46"/>
          <p:cNvSpPr txBox="1"/>
          <p:nvPr/>
        </p:nvSpPr>
        <p:spPr>
          <a:xfrm>
            <a:off x="580712" y="4633450"/>
            <a:ext cx="2442599" cy="347400"/>
          </a:xfrm>
          <a:prstGeom prst="rect">
            <a:avLst/>
          </a:prstGeom>
          <a:noFill/>
          <a:ln>
            <a:noFill/>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rPr>
              <a:t>www.startupinstitute.com</a:t>
            </a:r>
          </a:p>
        </p:txBody>
      </p:sp>
      <p:pic>
        <p:nvPicPr>
          <p:cNvPr descr="PresentationLogoRampUp.png" id="47" name="Shape 47"/>
          <p:cNvPicPr preferRelativeResize="0"/>
          <p:nvPr/>
        </p:nvPicPr>
        <p:blipFill>
          <a:blip r:embed="rId9">
            <a:alphaModFix/>
          </a:blip>
          <a:stretch>
            <a:fillRect/>
          </a:stretch>
        </p:blipFill>
        <p:spPr>
          <a:xfrm>
            <a:off x="0" y="0"/>
            <a:ext cx="9144000" cy="102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idx="1" type="body"/>
          </p:nvPr>
        </p:nvSpPr>
        <p:spPr>
          <a:xfrm>
            <a:off x="1140150" y="1485175"/>
            <a:ext cx="6863699" cy="2870700"/>
          </a:xfrm>
          <a:prstGeom prst="rect">
            <a:avLst/>
          </a:prstGeom>
        </p:spPr>
        <p:txBody>
          <a:bodyPr anchorCtr="0" anchor="t" bIns="91425" lIns="91425" rIns="91425" tIns="91425">
            <a:noAutofit/>
          </a:bodyPr>
          <a:lstStyle/>
          <a:p>
            <a:pPr lvl="0" rtl="0">
              <a:spcBef>
                <a:spcPts val="0"/>
              </a:spcBef>
              <a:buNone/>
            </a:pPr>
            <a:r>
              <a:rPr lang="en" sz="1200"/>
              <a:t>The IF statement is one of the first type of branching you learn when programming. If it is true, do one thing; If it’s not, do something else. Like this:</a:t>
            </a:r>
          </a:p>
          <a:p>
            <a:pPr lvl="0" rtl="0">
              <a:spcBef>
                <a:spcPts val="0"/>
              </a:spcBef>
              <a:buClr>
                <a:schemeClr val="dk1"/>
              </a:buClr>
              <a:buSzPct val="91666"/>
              <a:buFont typeface="Arial"/>
              <a:buNone/>
            </a:pPr>
            <a:br>
              <a:rPr lang="en" sz="1200"/>
            </a:br>
            <a:r>
              <a:rPr i="1" lang="en" sz="1200"/>
              <a:t>puts “what is your name?”</a:t>
            </a:r>
          </a:p>
          <a:p>
            <a:pPr lvl="0" rtl="0">
              <a:spcBef>
                <a:spcPts val="0"/>
              </a:spcBef>
              <a:buClr>
                <a:schemeClr val="dk1"/>
              </a:buClr>
              <a:buSzPct val="91666"/>
              <a:buFont typeface="Arial"/>
              <a:buNone/>
            </a:pPr>
            <a:r>
              <a:rPr b="1" i="1" lang="en" sz="1200"/>
              <a:t>name</a:t>
            </a:r>
            <a:r>
              <a:rPr i="1" lang="en" sz="1200"/>
              <a:t> = gets.chomp</a:t>
            </a:r>
          </a:p>
          <a:p>
            <a:pPr lvl="0" rtl="0">
              <a:spcBef>
                <a:spcPts val="0"/>
              </a:spcBef>
              <a:buClr>
                <a:schemeClr val="dk1"/>
              </a:buClr>
              <a:buSzPct val="91666"/>
              <a:buFont typeface="Arial"/>
              <a:buNone/>
            </a:pPr>
            <a:r>
              <a:rPr i="1" lang="en" sz="1200">
                <a:solidFill>
                  <a:srgbClr val="FF003E"/>
                </a:solidFill>
              </a:rPr>
              <a:t>if</a:t>
            </a:r>
            <a:r>
              <a:rPr i="1" lang="en" sz="1200">
                <a:solidFill>
                  <a:srgbClr val="434343"/>
                </a:solidFill>
              </a:rPr>
              <a:t> </a:t>
            </a:r>
            <a:r>
              <a:rPr b="1" i="1" lang="en" sz="1200"/>
              <a:t>name</a:t>
            </a:r>
            <a:r>
              <a:rPr i="1" lang="en" sz="1200"/>
              <a:t> == “bob”</a:t>
            </a:r>
          </a:p>
          <a:p>
            <a:pPr lvl="0" rtl="0">
              <a:spcBef>
                <a:spcPts val="0"/>
              </a:spcBef>
              <a:buClr>
                <a:schemeClr val="dk1"/>
              </a:buClr>
              <a:buSzPct val="91666"/>
              <a:buFont typeface="Arial"/>
              <a:buNone/>
            </a:pPr>
            <a:r>
              <a:rPr i="1" lang="en" sz="1200"/>
              <a:t>  puts “Great name!”</a:t>
            </a:r>
          </a:p>
          <a:p>
            <a:pPr lvl="0" rtl="0">
              <a:spcBef>
                <a:spcPts val="0"/>
              </a:spcBef>
              <a:buClr>
                <a:schemeClr val="dk1"/>
              </a:buClr>
              <a:buSzPct val="91666"/>
              <a:buFont typeface="Arial"/>
              <a:buNone/>
            </a:pPr>
            <a:r>
              <a:rPr i="1" lang="en" sz="1200">
                <a:solidFill>
                  <a:srgbClr val="FF003E"/>
                </a:solidFill>
              </a:rPr>
              <a:t>elsif</a:t>
            </a:r>
            <a:r>
              <a:rPr i="1" lang="en" sz="1200">
                <a:solidFill>
                  <a:srgbClr val="434343"/>
                </a:solidFill>
              </a:rPr>
              <a:t> </a:t>
            </a:r>
            <a:r>
              <a:rPr b="1" i="1" lang="en" sz="1200"/>
              <a:t>name</a:t>
            </a:r>
            <a:r>
              <a:rPr i="1" lang="en" sz="1200"/>
              <a:t> == “joe”</a:t>
            </a:r>
          </a:p>
          <a:p>
            <a:pPr lvl="0" rtl="0">
              <a:spcBef>
                <a:spcPts val="0"/>
              </a:spcBef>
              <a:buClr>
                <a:schemeClr val="dk1"/>
              </a:buClr>
              <a:buSzPct val="91666"/>
              <a:buFont typeface="Arial"/>
              <a:buNone/>
            </a:pPr>
            <a:r>
              <a:rPr i="1" lang="en" sz="1200"/>
              <a:t>   puts “That’s a pretty common name”</a:t>
            </a:r>
          </a:p>
          <a:p>
            <a:pPr lvl="0" rtl="0">
              <a:spcBef>
                <a:spcPts val="0"/>
              </a:spcBef>
              <a:buClr>
                <a:schemeClr val="dk1"/>
              </a:buClr>
              <a:buSzPct val="91666"/>
              <a:buFont typeface="Arial"/>
              <a:buNone/>
            </a:pPr>
            <a:r>
              <a:rPr i="1" lang="en" sz="1200">
                <a:solidFill>
                  <a:srgbClr val="FF003E"/>
                </a:solidFill>
              </a:rPr>
              <a:t>else</a:t>
            </a:r>
          </a:p>
          <a:p>
            <a:pPr lvl="0" rtl="0">
              <a:spcBef>
                <a:spcPts val="0"/>
              </a:spcBef>
              <a:buClr>
                <a:schemeClr val="dk1"/>
              </a:buClr>
              <a:buSzPct val="91666"/>
              <a:buFont typeface="Arial"/>
              <a:buNone/>
            </a:pPr>
            <a:r>
              <a:rPr i="1" lang="en" sz="1200">
                <a:solidFill>
                  <a:srgbClr val="434343"/>
                </a:solidFill>
              </a:rPr>
              <a:t>   </a:t>
            </a:r>
            <a:r>
              <a:rPr i="1" lang="en" sz="1200"/>
              <a:t>puts “Never heard of that name before”</a:t>
            </a:r>
          </a:p>
          <a:p>
            <a:pPr lvl="0" rtl="0">
              <a:spcBef>
                <a:spcPts val="0"/>
              </a:spcBef>
              <a:buClr>
                <a:schemeClr val="dk1"/>
              </a:buClr>
              <a:buSzPct val="91666"/>
              <a:buFont typeface="Arial"/>
              <a:buNone/>
            </a:pPr>
            <a:r>
              <a:rPr i="1" lang="en" sz="1200">
                <a:solidFill>
                  <a:srgbClr val="FF003E"/>
                </a:solidFill>
              </a:rPr>
              <a:t>end</a:t>
            </a:r>
          </a:p>
          <a:p>
            <a:pPr lvl="0" rtl="0">
              <a:spcBef>
                <a:spcPts val="0"/>
              </a:spcBef>
              <a:buClr>
                <a:schemeClr val="dk1"/>
              </a:buClr>
              <a:buSzPct val="100000"/>
              <a:buFont typeface="Arial"/>
              <a:buNone/>
            </a:pPr>
            <a:r>
              <a:t/>
            </a:r>
            <a:endParaRPr sz="1100">
              <a:solidFill>
                <a:srgbClr val="434343"/>
              </a:solidFill>
            </a:endParaRPr>
          </a:p>
          <a:p>
            <a:pPr lvl="0">
              <a:spcBef>
                <a:spcPts val="0"/>
              </a:spcBef>
              <a:buNone/>
            </a:pPr>
            <a:r>
              <a:t/>
            </a:r>
            <a:endParaRPr sz="1100"/>
          </a:p>
        </p:txBody>
      </p:sp>
      <p:sp>
        <p:nvSpPr>
          <p:cNvPr id="111" name="Shape 111"/>
          <p:cNvSpPr txBox="1"/>
          <p:nvPr>
            <p:ph type="title"/>
          </p:nvPr>
        </p:nvSpPr>
        <p:spPr>
          <a:xfrm>
            <a:off x="1664100" y="375375"/>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CONTROL FLOW - IF CONDITIONAL</a:t>
            </a:r>
          </a:p>
        </p:txBody>
      </p:sp>
      <p:sp>
        <p:nvSpPr>
          <p:cNvPr id="112" name="Shape 112"/>
          <p:cNvSpPr txBox="1"/>
          <p:nvPr/>
        </p:nvSpPr>
        <p:spPr>
          <a:xfrm>
            <a:off x="4261200" y="1972375"/>
            <a:ext cx="3218700" cy="2383499"/>
          </a:xfrm>
          <a:prstGeom prst="rect">
            <a:avLst/>
          </a:prstGeom>
          <a:noFill/>
          <a:ln>
            <a:noFill/>
          </a:ln>
        </p:spPr>
        <p:txBody>
          <a:bodyPr anchorCtr="0" anchor="ctr" bIns="91425" lIns="91425" rIns="91425" tIns="91425">
            <a:noAutofit/>
          </a:bodyPr>
          <a:lstStyle/>
          <a:p>
            <a:pPr lvl="0" rtl="0">
              <a:spcBef>
                <a:spcPts val="0"/>
              </a:spcBef>
              <a:buNone/>
            </a:pPr>
            <a:r>
              <a:t/>
            </a:r>
            <a:endParaRPr b="1" sz="1100">
              <a:latin typeface="Open Sans"/>
              <a:ea typeface="Open Sans"/>
              <a:cs typeface="Open Sans"/>
              <a:sym typeface="Open Sans"/>
            </a:endParaRPr>
          </a:p>
          <a:p>
            <a:pPr lvl="0" rtl="0">
              <a:spcBef>
                <a:spcPts val="0"/>
              </a:spcBef>
              <a:buNone/>
            </a:pPr>
            <a:r>
              <a:t/>
            </a:r>
            <a:endParaRPr b="1" sz="1100">
              <a:latin typeface="Open Sans"/>
              <a:ea typeface="Open Sans"/>
              <a:cs typeface="Open Sans"/>
              <a:sym typeface="Open Sans"/>
            </a:endParaRPr>
          </a:p>
          <a:p>
            <a:pPr lvl="0" rtl="0">
              <a:spcBef>
                <a:spcPts val="0"/>
              </a:spcBef>
              <a:buNone/>
            </a:pPr>
            <a:r>
              <a:rPr b="1" lang="en" sz="1200">
                <a:latin typeface="Open Sans"/>
                <a:ea typeface="Open Sans"/>
                <a:cs typeface="Open Sans"/>
                <a:sym typeface="Open Sans"/>
              </a:rPr>
              <a:t>If</a:t>
            </a:r>
            <a:r>
              <a:rPr lang="en" sz="1200">
                <a:latin typeface="Open Sans"/>
                <a:ea typeface="Open Sans"/>
                <a:cs typeface="Open Sans"/>
                <a:sym typeface="Open Sans"/>
              </a:rPr>
              <a:t> as a modifier: When you have an if statement without elsif or else Ruby allows you to write it like this:</a:t>
            </a:r>
          </a:p>
          <a:p>
            <a:pPr lvl="0" rtl="0">
              <a:spcBef>
                <a:spcPts val="0"/>
              </a:spcBef>
              <a:buNone/>
            </a:pPr>
            <a:r>
              <a:t/>
            </a:r>
            <a:endParaRPr sz="1200">
              <a:latin typeface="Open Sans"/>
              <a:ea typeface="Open Sans"/>
              <a:cs typeface="Open Sans"/>
              <a:sym typeface="Open Sans"/>
            </a:endParaRPr>
          </a:p>
          <a:p>
            <a:pPr lvl="0" rtl="0">
              <a:spcBef>
                <a:spcPts val="0"/>
              </a:spcBef>
              <a:buNone/>
            </a:pPr>
            <a:r>
              <a:rPr i="1" lang="en" sz="1200">
                <a:latin typeface="Open Sans"/>
                <a:ea typeface="Open Sans"/>
                <a:cs typeface="Open Sans"/>
                <a:sym typeface="Open Sans"/>
              </a:rPr>
              <a:t>puts “Great name!” </a:t>
            </a:r>
            <a:r>
              <a:rPr i="1" lang="en" sz="1200">
                <a:solidFill>
                  <a:srgbClr val="FF003E"/>
                </a:solidFill>
                <a:latin typeface="Open Sans"/>
                <a:ea typeface="Open Sans"/>
                <a:cs typeface="Open Sans"/>
                <a:sym typeface="Open Sans"/>
              </a:rPr>
              <a:t>if </a:t>
            </a:r>
            <a:r>
              <a:rPr i="1" lang="en" sz="1200">
                <a:latin typeface="Open Sans"/>
                <a:ea typeface="Open Sans"/>
                <a:cs typeface="Open Sans"/>
                <a:sym typeface="Open Sans"/>
              </a:rPr>
              <a:t>name == “bob”</a:t>
            </a:r>
          </a:p>
          <a:p>
            <a:pPr lvl="0" rtl="0">
              <a:spcBef>
                <a:spcPts val="0"/>
              </a:spcBef>
              <a:buNone/>
            </a:pPr>
            <a:r>
              <a:t/>
            </a:r>
            <a:endParaRPr sz="1200">
              <a:solidFill>
                <a:schemeClr val="dk1"/>
              </a:solidFill>
              <a:latin typeface="Open Sans"/>
              <a:ea typeface="Open Sans"/>
              <a:cs typeface="Open Sans"/>
              <a:sym typeface="Open Sans"/>
            </a:endParaRPr>
          </a:p>
          <a:p>
            <a:pPr lvl="0" rtl="0">
              <a:spcBef>
                <a:spcPts val="0"/>
              </a:spcBef>
              <a:buNone/>
            </a:pPr>
            <a:r>
              <a:rPr lang="en" sz="1200">
                <a:latin typeface="Open Sans"/>
                <a:ea typeface="Open Sans"/>
                <a:cs typeface="Open Sans"/>
                <a:sym typeface="Open Sans"/>
              </a:rPr>
              <a:t>Isn’t Ruby just so eloquent? YES! And as a bonus you can also write </a:t>
            </a:r>
            <a:r>
              <a:rPr b="1" lang="en" sz="1200">
                <a:latin typeface="Open Sans"/>
                <a:ea typeface="Open Sans"/>
                <a:cs typeface="Open Sans"/>
                <a:sym typeface="Open Sans"/>
              </a:rPr>
              <a:t>If</a:t>
            </a:r>
            <a:r>
              <a:rPr lang="en" sz="1200">
                <a:latin typeface="Open Sans"/>
                <a:ea typeface="Open Sans"/>
                <a:cs typeface="Open Sans"/>
                <a:sym typeface="Open Sans"/>
              </a:rPr>
              <a:t> statements like this:</a:t>
            </a:r>
          </a:p>
          <a:p>
            <a:pPr lvl="0" rtl="0">
              <a:spcBef>
                <a:spcPts val="0"/>
              </a:spcBef>
              <a:buNone/>
            </a:pPr>
            <a:r>
              <a:t/>
            </a:r>
            <a:endParaRPr sz="1200">
              <a:solidFill>
                <a:schemeClr val="dk1"/>
              </a:solidFill>
              <a:latin typeface="Open Sans"/>
              <a:ea typeface="Open Sans"/>
              <a:cs typeface="Open Sans"/>
              <a:sym typeface="Open Sans"/>
            </a:endParaRPr>
          </a:p>
          <a:p>
            <a:pPr lvl="0" rtl="0">
              <a:spcBef>
                <a:spcPts val="0"/>
              </a:spcBef>
              <a:buNone/>
            </a:pPr>
            <a:r>
              <a:rPr lang="en" sz="1200">
                <a:solidFill>
                  <a:srgbClr val="FF003E"/>
                </a:solidFill>
                <a:latin typeface="Open Sans"/>
                <a:ea typeface="Open Sans"/>
                <a:cs typeface="Open Sans"/>
                <a:sym typeface="Open Sans"/>
              </a:rPr>
              <a:t>if </a:t>
            </a:r>
            <a:r>
              <a:rPr lang="en" sz="1200">
                <a:solidFill>
                  <a:schemeClr val="dk1"/>
                </a:solidFill>
                <a:latin typeface="Open Sans"/>
                <a:ea typeface="Open Sans"/>
                <a:cs typeface="Open Sans"/>
                <a:sym typeface="Open Sans"/>
              </a:rPr>
              <a:t>name == “joe” </a:t>
            </a:r>
            <a:r>
              <a:rPr lang="en" sz="1200">
                <a:solidFill>
                  <a:srgbClr val="FF003E"/>
                </a:solidFill>
                <a:latin typeface="Open Sans"/>
                <a:ea typeface="Open Sans"/>
                <a:cs typeface="Open Sans"/>
                <a:sym typeface="Open Sans"/>
              </a:rPr>
              <a:t>then</a:t>
            </a:r>
            <a:r>
              <a:rPr lang="en" sz="1200">
                <a:solidFill>
                  <a:schemeClr val="dk1"/>
                </a:solidFill>
                <a:latin typeface="Open Sans"/>
                <a:ea typeface="Open Sans"/>
                <a:cs typeface="Open Sans"/>
                <a:sym typeface="Open Sans"/>
              </a:rPr>
              <a:t> puts “That’s a pretty common name”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idx="1" type="body"/>
          </p:nvPr>
        </p:nvSpPr>
        <p:spPr>
          <a:xfrm>
            <a:off x="702450" y="828025"/>
            <a:ext cx="7739099" cy="4038599"/>
          </a:xfrm>
          <a:prstGeom prst="rect">
            <a:avLst/>
          </a:prstGeom>
        </p:spPr>
        <p:txBody>
          <a:bodyPr anchorCtr="0" anchor="t" bIns="91425" lIns="91425" rIns="91425" tIns="91425">
            <a:noAutofit/>
          </a:bodyPr>
          <a:lstStyle/>
          <a:p>
            <a:pPr lvl="0" rtl="0">
              <a:spcBef>
                <a:spcPts val="0"/>
              </a:spcBef>
              <a:buNone/>
            </a:pPr>
            <a:r>
              <a:rPr lang="en"/>
              <a:t>Make a ruby program that uses </a:t>
            </a:r>
            <a:r>
              <a:rPr i="1" lang="en"/>
              <a:t>puts</a:t>
            </a:r>
            <a:r>
              <a:rPr lang="en"/>
              <a:t> to print the following text:</a:t>
            </a:r>
          </a:p>
          <a:p>
            <a:pPr lvl="0" rtl="0">
              <a:spcBef>
                <a:spcPts val="0"/>
              </a:spcBef>
              <a:buNone/>
            </a:pPr>
            <a:r>
              <a:t/>
            </a:r>
            <a:endParaRPr/>
          </a:p>
          <a:p>
            <a:pPr lvl="0" rtl="0">
              <a:spcBef>
                <a:spcPts val="0"/>
              </a:spcBef>
              <a:buNone/>
            </a:pPr>
            <a:r>
              <a:rPr i="1" lang="en"/>
              <a:t>“You’re a traveler on a long journey. After many miles, you come to a fork in the road. To the North is a small village.  To the East is dark cave. Which way do you go? North or East?”</a:t>
            </a:r>
          </a:p>
          <a:p>
            <a:pPr lvl="0" rtl="0">
              <a:spcBef>
                <a:spcPts val="0"/>
              </a:spcBef>
              <a:buNone/>
            </a:pPr>
            <a:r>
              <a:t/>
            </a:r>
            <a:endParaRPr/>
          </a:p>
          <a:p>
            <a:pPr lvl="0" rtl="0">
              <a:spcBef>
                <a:spcPts val="0"/>
              </a:spcBef>
              <a:buNone/>
            </a:pPr>
            <a:r>
              <a:rPr lang="en"/>
              <a:t>Then use </a:t>
            </a:r>
            <a:r>
              <a:rPr i="1" lang="en"/>
              <a:t>gets</a:t>
            </a:r>
            <a:r>
              <a:rPr lang="en"/>
              <a:t> to store the user’s answer in a variable called </a:t>
            </a:r>
            <a:r>
              <a:rPr i="1" lang="en"/>
              <a:t>direction</a:t>
            </a:r>
            <a:r>
              <a:rPr lang="en"/>
              <a:t>.</a:t>
            </a:r>
          </a:p>
          <a:p>
            <a:pPr lvl="0" rtl="0">
              <a:spcBef>
                <a:spcPts val="0"/>
              </a:spcBef>
              <a:buNone/>
            </a:pPr>
            <a:r>
              <a:t/>
            </a:r>
            <a:endParaRPr/>
          </a:p>
          <a:p>
            <a:pPr lvl="0" rtl="0">
              <a:spcBef>
                <a:spcPts val="0"/>
              </a:spcBef>
              <a:buNone/>
            </a:pPr>
            <a:r>
              <a:rPr lang="en"/>
              <a:t>Then use the </a:t>
            </a:r>
            <a:r>
              <a:rPr i="1" lang="en"/>
              <a:t>direction</a:t>
            </a:r>
            <a:r>
              <a:rPr lang="en"/>
              <a:t> variable in an if/else conditional:</a:t>
            </a:r>
          </a:p>
          <a:p>
            <a:pPr lvl="0" rtl="0">
              <a:spcBef>
                <a:spcPts val="0"/>
              </a:spcBef>
              <a:buNone/>
            </a:pPr>
            <a:r>
              <a:rPr lang="en"/>
              <a:t>What happens when the user chooses North?</a:t>
            </a:r>
          </a:p>
          <a:p>
            <a:pPr lvl="0" rtl="0">
              <a:spcBef>
                <a:spcPts val="0"/>
              </a:spcBef>
              <a:buNone/>
            </a:pPr>
            <a:r>
              <a:rPr lang="en"/>
              <a:t>What happens when the user chooses East?</a:t>
            </a:r>
          </a:p>
          <a:p>
            <a:pPr lvl="0">
              <a:spcBef>
                <a:spcPts val="0"/>
              </a:spcBef>
              <a:buNone/>
            </a:pPr>
            <a:r>
              <a:t/>
            </a:r>
            <a:endParaRPr/>
          </a:p>
        </p:txBody>
      </p:sp>
      <p:sp>
        <p:nvSpPr>
          <p:cNvPr id="118" name="Shape 118"/>
          <p:cNvSpPr txBox="1"/>
          <p:nvPr>
            <p:ph type="title"/>
          </p:nvPr>
        </p:nvSpPr>
        <p:spPr>
          <a:xfrm>
            <a:off x="1664100" y="209125"/>
            <a:ext cx="5815799" cy="708600"/>
          </a:xfrm>
          <a:prstGeom prst="rect">
            <a:avLst/>
          </a:prstGeom>
        </p:spPr>
        <p:txBody>
          <a:bodyPr anchorCtr="0" anchor="t" bIns="91425" lIns="91425" rIns="91425" tIns="91425">
            <a:noAutofit/>
          </a:bodyPr>
          <a:lstStyle/>
          <a:p>
            <a:pPr lvl="0">
              <a:spcBef>
                <a:spcPts val="0"/>
              </a:spcBef>
              <a:buNone/>
            </a:pPr>
            <a:r>
              <a:rPr lang="en"/>
              <a:t>Interactive Story	Game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885275" y="996575"/>
            <a:ext cx="7227900" cy="3620099"/>
          </a:xfrm>
          <a:prstGeom prst="rect">
            <a:avLst/>
          </a:prstGeom>
        </p:spPr>
        <p:txBody>
          <a:bodyPr anchorCtr="0" anchor="t" bIns="91425" lIns="91425" rIns="91425" tIns="91425">
            <a:noAutofit/>
          </a:bodyPr>
          <a:lstStyle/>
          <a:p>
            <a:pPr indent="-304800" lvl="0" marL="457200" rtl="0">
              <a:spcBef>
                <a:spcPts val="0"/>
              </a:spcBef>
              <a:buClr>
                <a:srgbClr val="000000"/>
              </a:buClr>
              <a:buSzPct val="100000"/>
              <a:buAutoNum type="arabicPeriod"/>
            </a:pPr>
            <a:r>
              <a:rPr lang="en" sz="1200"/>
              <a:t>|| - Returns true if either side is true. If the left side is true it will never check the right side.</a:t>
            </a:r>
          </a:p>
          <a:p>
            <a:pPr indent="-304800" lvl="0" marL="914400" rtl="0">
              <a:spcBef>
                <a:spcPts val="0"/>
              </a:spcBef>
              <a:buClr>
                <a:srgbClr val="000000"/>
              </a:buClr>
              <a:buSzPct val="100000"/>
              <a:buAutoNum type="alphaLcPeriod"/>
            </a:pPr>
            <a:r>
              <a:rPr b="1" lang="en" sz="1200"/>
              <a:t>true</a:t>
            </a:r>
            <a:r>
              <a:rPr lang="en" sz="1200"/>
              <a:t> || </a:t>
            </a:r>
            <a:r>
              <a:rPr b="1" lang="en" sz="1200"/>
              <a:t>true</a:t>
            </a:r>
            <a:r>
              <a:rPr lang="en" sz="1200"/>
              <a:t> is true</a:t>
            </a:r>
          </a:p>
          <a:p>
            <a:pPr indent="-304800" lvl="0" marL="914400" rtl="0">
              <a:spcBef>
                <a:spcPts val="0"/>
              </a:spcBef>
              <a:buClr>
                <a:srgbClr val="000000"/>
              </a:buClr>
              <a:buSzPct val="100000"/>
              <a:buAutoNum type="alphaLcPeriod"/>
            </a:pPr>
            <a:r>
              <a:rPr b="1" lang="en" sz="1200"/>
              <a:t>false</a:t>
            </a:r>
            <a:r>
              <a:rPr lang="en" sz="1200"/>
              <a:t> || </a:t>
            </a:r>
            <a:r>
              <a:rPr b="1" lang="en" sz="1200"/>
              <a:t>true </a:t>
            </a:r>
            <a:r>
              <a:rPr lang="en" sz="1200"/>
              <a:t>is true</a:t>
            </a:r>
          </a:p>
          <a:p>
            <a:pPr indent="-304800" lvl="0" marL="914400" rtl="0">
              <a:spcBef>
                <a:spcPts val="0"/>
              </a:spcBef>
              <a:buClr>
                <a:srgbClr val="000000"/>
              </a:buClr>
              <a:buSzPct val="100000"/>
              <a:buAutoNum type="alphaLcPeriod"/>
            </a:pPr>
            <a:r>
              <a:rPr b="1" lang="en" sz="1200"/>
              <a:t>true</a:t>
            </a:r>
            <a:r>
              <a:rPr lang="en" sz="1200"/>
              <a:t> || </a:t>
            </a:r>
            <a:r>
              <a:rPr b="1" lang="en" sz="1200"/>
              <a:t>false</a:t>
            </a:r>
            <a:r>
              <a:rPr lang="en" sz="1200"/>
              <a:t> is true</a:t>
            </a:r>
          </a:p>
          <a:p>
            <a:pPr indent="-304800" lvl="0" marL="914400" rtl="0">
              <a:spcBef>
                <a:spcPts val="0"/>
              </a:spcBef>
              <a:buClr>
                <a:srgbClr val="000000"/>
              </a:buClr>
              <a:buSzPct val="100000"/>
              <a:buAutoNum type="alphaLcPeriod"/>
            </a:pPr>
            <a:r>
              <a:rPr b="1" lang="en" sz="1200"/>
              <a:t>false</a:t>
            </a:r>
            <a:r>
              <a:rPr lang="en" sz="1200"/>
              <a:t> || </a:t>
            </a:r>
            <a:r>
              <a:rPr b="1" lang="en" sz="1200"/>
              <a:t>false</a:t>
            </a:r>
            <a:r>
              <a:rPr lang="en" sz="1200"/>
              <a:t> is false</a:t>
            </a:r>
          </a:p>
          <a:p>
            <a:pPr lvl="0" rtl="0">
              <a:spcBef>
                <a:spcPts val="0"/>
              </a:spcBef>
              <a:buClr>
                <a:schemeClr val="dk1"/>
              </a:buClr>
              <a:buSzPct val="91666"/>
              <a:buFont typeface="Arial"/>
              <a:buNone/>
            </a:pPr>
            <a:r>
              <a:t/>
            </a:r>
            <a:endParaRPr sz="1200"/>
          </a:p>
          <a:p>
            <a:pPr indent="-304800" lvl="0" marL="457200" rtl="0">
              <a:spcBef>
                <a:spcPts val="0"/>
              </a:spcBef>
              <a:buClr>
                <a:srgbClr val="000000"/>
              </a:buClr>
              <a:buSzPct val="100000"/>
              <a:buAutoNum type="arabicPeriod"/>
            </a:pPr>
            <a:r>
              <a:rPr lang="en" sz="1200"/>
              <a:t>&amp;&amp; - Returns true if both side is true.</a:t>
            </a:r>
          </a:p>
          <a:p>
            <a:pPr indent="-304800" lvl="0" marL="914400" rtl="0">
              <a:spcBef>
                <a:spcPts val="0"/>
              </a:spcBef>
              <a:buClr>
                <a:srgbClr val="000000"/>
              </a:buClr>
              <a:buSzPct val="100000"/>
              <a:buAutoNum type="alphaLcPeriod"/>
            </a:pPr>
            <a:r>
              <a:rPr b="1" lang="en" sz="1200"/>
              <a:t>true</a:t>
            </a:r>
            <a:r>
              <a:rPr lang="en" sz="1200"/>
              <a:t> &amp;&amp; </a:t>
            </a:r>
            <a:r>
              <a:rPr b="1" lang="en" sz="1200"/>
              <a:t>true</a:t>
            </a:r>
            <a:r>
              <a:rPr lang="en" sz="1200"/>
              <a:t> is true</a:t>
            </a:r>
          </a:p>
          <a:p>
            <a:pPr indent="-304800" lvl="0" marL="914400" rtl="0">
              <a:spcBef>
                <a:spcPts val="0"/>
              </a:spcBef>
              <a:buClr>
                <a:srgbClr val="000000"/>
              </a:buClr>
              <a:buSzPct val="100000"/>
              <a:buAutoNum type="alphaLcPeriod"/>
            </a:pPr>
            <a:r>
              <a:rPr b="1" lang="en" sz="1200"/>
              <a:t>false</a:t>
            </a:r>
            <a:r>
              <a:rPr lang="en" sz="1200"/>
              <a:t> &amp;&amp; </a:t>
            </a:r>
            <a:r>
              <a:rPr b="1" lang="en" sz="1200"/>
              <a:t>true</a:t>
            </a:r>
            <a:r>
              <a:rPr lang="en" sz="1200"/>
              <a:t> is false</a:t>
            </a:r>
          </a:p>
          <a:p>
            <a:pPr indent="-304800" lvl="0" marL="914400" rtl="0">
              <a:spcBef>
                <a:spcPts val="0"/>
              </a:spcBef>
              <a:buClr>
                <a:srgbClr val="000000"/>
              </a:buClr>
              <a:buSzPct val="100000"/>
              <a:buAutoNum type="alphaLcPeriod"/>
            </a:pPr>
            <a:r>
              <a:rPr b="1" lang="en" sz="1200"/>
              <a:t>true</a:t>
            </a:r>
            <a:r>
              <a:rPr lang="en" sz="1200"/>
              <a:t> &amp;&amp; </a:t>
            </a:r>
            <a:r>
              <a:rPr b="1" lang="en" sz="1200"/>
              <a:t>false</a:t>
            </a:r>
            <a:r>
              <a:rPr lang="en" sz="1200"/>
              <a:t> is false</a:t>
            </a:r>
          </a:p>
          <a:p>
            <a:pPr indent="-304800" lvl="0" marL="914400" rtl="0">
              <a:spcBef>
                <a:spcPts val="0"/>
              </a:spcBef>
              <a:buClr>
                <a:srgbClr val="000000"/>
              </a:buClr>
              <a:buSzPct val="100000"/>
              <a:buAutoNum type="alphaLcPeriod"/>
            </a:pPr>
            <a:r>
              <a:rPr b="1" lang="en" sz="1200"/>
              <a:t>false</a:t>
            </a:r>
            <a:r>
              <a:rPr lang="en" sz="1200"/>
              <a:t> &amp;&amp; </a:t>
            </a:r>
            <a:r>
              <a:rPr b="1" lang="en" sz="1200"/>
              <a:t>false</a:t>
            </a:r>
            <a:r>
              <a:rPr lang="en" sz="1200"/>
              <a:t> is false</a:t>
            </a:r>
          </a:p>
          <a:p>
            <a:pPr lvl="0" rtl="0">
              <a:spcBef>
                <a:spcPts val="0"/>
              </a:spcBef>
              <a:buNone/>
            </a:pPr>
            <a:r>
              <a:t/>
            </a:r>
            <a:endParaRPr sz="1200"/>
          </a:p>
          <a:p>
            <a:pPr indent="-304800" lvl="0" marL="457200" rtl="0">
              <a:spcBef>
                <a:spcPts val="0"/>
              </a:spcBef>
              <a:buClr>
                <a:schemeClr val="dk1"/>
              </a:buClr>
              <a:buSzPct val="100000"/>
              <a:buAutoNum type="arabicPeriod"/>
            </a:pPr>
            <a:r>
              <a:rPr lang="en" sz="1200">
                <a:solidFill>
                  <a:schemeClr val="dk1"/>
                </a:solidFill>
              </a:rPr>
              <a:t>or - same as ||</a:t>
            </a:r>
          </a:p>
          <a:p>
            <a:pPr indent="-304800" lvl="0" marL="457200" rtl="0">
              <a:spcBef>
                <a:spcPts val="0"/>
              </a:spcBef>
              <a:buClr>
                <a:schemeClr val="dk1"/>
              </a:buClr>
              <a:buSzPct val="100000"/>
              <a:buAutoNum type="arabicPeriod"/>
            </a:pPr>
            <a:r>
              <a:rPr lang="en" sz="1200">
                <a:solidFill>
                  <a:schemeClr val="dk1"/>
                </a:solidFill>
              </a:rPr>
              <a:t>and - same as &amp;&amp;</a:t>
            </a:r>
          </a:p>
          <a:p>
            <a:pPr indent="-304800" lvl="0" marL="457200" rtl="0">
              <a:spcBef>
                <a:spcPts val="0"/>
              </a:spcBef>
              <a:buClr>
                <a:schemeClr val="dk1"/>
              </a:buClr>
              <a:buSzPct val="100000"/>
              <a:buAutoNum type="arabicPeriod"/>
            </a:pPr>
            <a:r>
              <a:rPr lang="en" sz="1200">
                <a:solidFill>
                  <a:schemeClr val="dk1"/>
                </a:solidFill>
              </a:rPr>
              <a:t>not - reverse logical state </a:t>
            </a:r>
          </a:p>
          <a:p>
            <a:pPr indent="-304800" lvl="0" marL="457200" rtl="0">
              <a:spcBef>
                <a:spcPts val="0"/>
              </a:spcBef>
              <a:buClr>
                <a:schemeClr val="dk1"/>
              </a:buClr>
              <a:buSzPct val="100000"/>
              <a:buAutoNum type="arabicPeriod"/>
            </a:pPr>
            <a:r>
              <a:rPr lang="en" sz="1200">
                <a:solidFill>
                  <a:schemeClr val="dk1"/>
                </a:solidFill>
              </a:rPr>
              <a:t>! - reverse logical state</a:t>
            </a:r>
          </a:p>
          <a:p>
            <a:pPr lvl="0" rtl="0">
              <a:spcBef>
                <a:spcPts val="0"/>
              </a:spcBef>
              <a:buClr>
                <a:schemeClr val="dk1"/>
              </a:buClr>
              <a:buSzPct val="110000"/>
              <a:buFont typeface="Arial"/>
              <a:buNone/>
            </a:pPr>
            <a:r>
              <a:t/>
            </a:r>
            <a:endParaRPr sz="1000"/>
          </a:p>
          <a:p>
            <a:pPr lvl="0" rtl="0">
              <a:spcBef>
                <a:spcPts val="0"/>
              </a:spcBef>
              <a:buClr>
                <a:schemeClr val="dk1"/>
              </a:buClr>
              <a:buSzPct val="110000"/>
              <a:buFont typeface="Arial"/>
              <a:buNone/>
            </a:pPr>
            <a:r>
              <a:t/>
            </a:r>
            <a:endParaRPr sz="1000"/>
          </a:p>
          <a:p>
            <a:pPr lvl="0" rtl="0">
              <a:spcBef>
                <a:spcPts val="0"/>
              </a:spcBef>
              <a:buClr>
                <a:schemeClr val="dk1"/>
              </a:buClr>
              <a:buSzPct val="110000"/>
              <a:buFont typeface="Arial"/>
              <a:buNone/>
            </a:pPr>
            <a:r>
              <a:t/>
            </a:r>
            <a:endParaRPr sz="1000"/>
          </a:p>
          <a:p>
            <a:pPr lvl="0">
              <a:spcBef>
                <a:spcPts val="0"/>
              </a:spcBef>
              <a:buNone/>
            </a:pPr>
            <a:r>
              <a:t/>
            </a:r>
            <a:endParaRPr sz="1000"/>
          </a:p>
        </p:txBody>
      </p:sp>
      <p:sp>
        <p:nvSpPr>
          <p:cNvPr id="124" name="Shape 124"/>
          <p:cNvSpPr txBox="1"/>
          <p:nvPr>
            <p:ph type="title"/>
          </p:nvPr>
        </p:nvSpPr>
        <p:spPr>
          <a:xfrm>
            <a:off x="1664100" y="409000"/>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RUBY LOGICAL OPERATORS</a:t>
            </a:r>
          </a:p>
        </p:txBody>
      </p:sp>
      <p:sp>
        <p:nvSpPr>
          <p:cNvPr id="125" name="Shape 125"/>
          <p:cNvSpPr txBox="1"/>
          <p:nvPr/>
        </p:nvSpPr>
        <p:spPr>
          <a:xfrm>
            <a:off x="4516050" y="1550525"/>
            <a:ext cx="3966899" cy="3000000"/>
          </a:xfrm>
          <a:prstGeom prst="rect">
            <a:avLst/>
          </a:prstGeom>
          <a:noFill/>
          <a:ln>
            <a:noFill/>
          </a:ln>
        </p:spPr>
        <p:txBody>
          <a:bodyPr anchorCtr="0" anchor="ctr" bIns="91425" lIns="91425" rIns="91425" tIns="91425">
            <a:noAutofit/>
          </a:bodyPr>
          <a:lstStyle/>
          <a:p>
            <a:pPr lvl="0" rtl="0">
              <a:spcBef>
                <a:spcPts val="0"/>
              </a:spcBef>
              <a:buNone/>
            </a:pPr>
            <a:r>
              <a:rPr lang="en" sz="1200">
                <a:latin typeface="Open Sans"/>
                <a:ea typeface="Open Sans"/>
                <a:cs typeface="Open Sans"/>
                <a:sym typeface="Open Sans"/>
              </a:rPr>
              <a:t>The </a:t>
            </a:r>
            <a:r>
              <a:rPr b="1" lang="en" sz="1200">
                <a:latin typeface="Open Sans"/>
                <a:ea typeface="Open Sans"/>
                <a:cs typeface="Open Sans"/>
                <a:sym typeface="Open Sans"/>
              </a:rPr>
              <a:t>or </a:t>
            </a:r>
            <a:r>
              <a:rPr lang="en" sz="1200">
                <a:latin typeface="Open Sans"/>
                <a:ea typeface="Open Sans"/>
                <a:cs typeface="Open Sans"/>
                <a:sym typeface="Open Sans"/>
              </a:rPr>
              <a:t>and </a:t>
            </a:r>
            <a:r>
              <a:rPr b="1" lang="en" sz="1200">
                <a:latin typeface="Open Sans"/>
                <a:ea typeface="Open Sans"/>
                <a:cs typeface="Open Sans"/>
                <a:sym typeface="Open Sans"/>
              </a:rPr>
              <a:t>and</a:t>
            </a:r>
            <a:r>
              <a:rPr lang="en" sz="1200">
                <a:latin typeface="Open Sans"/>
                <a:ea typeface="Open Sans"/>
                <a:cs typeface="Open Sans"/>
                <a:sym typeface="Open Sans"/>
              </a:rPr>
              <a:t> are a little bit different from </a:t>
            </a:r>
            <a:r>
              <a:rPr b="1" lang="en" sz="1200">
                <a:latin typeface="Open Sans"/>
                <a:ea typeface="Open Sans"/>
                <a:cs typeface="Open Sans"/>
                <a:sym typeface="Open Sans"/>
              </a:rPr>
              <a:t>|| </a:t>
            </a:r>
            <a:r>
              <a:rPr lang="en" sz="1200">
                <a:latin typeface="Open Sans"/>
                <a:ea typeface="Open Sans"/>
                <a:cs typeface="Open Sans"/>
                <a:sym typeface="Open Sans"/>
              </a:rPr>
              <a:t>and </a:t>
            </a:r>
            <a:r>
              <a:rPr b="1" lang="en" sz="1200">
                <a:latin typeface="Open Sans"/>
                <a:ea typeface="Open Sans"/>
                <a:cs typeface="Open Sans"/>
                <a:sym typeface="Open Sans"/>
              </a:rPr>
              <a:t>&amp;&amp;</a:t>
            </a:r>
          </a:p>
          <a:p>
            <a:pPr lvl="0" rtl="0">
              <a:spcBef>
                <a:spcPts val="0"/>
              </a:spcBef>
              <a:buNone/>
            </a:pPr>
            <a:r>
              <a:t/>
            </a:r>
            <a:endParaRPr sz="1200">
              <a:latin typeface="Open Sans"/>
              <a:ea typeface="Open Sans"/>
              <a:cs typeface="Open Sans"/>
              <a:sym typeface="Open Sans"/>
            </a:endParaRPr>
          </a:p>
          <a:p>
            <a:pPr lvl="0" rtl="0">
              <a:spcBef>
                <a:spcPts val="0"/>
              </a:spcBef>
              <a:buNone/>
            </a:pPr>
            <a:r>
              <a:rPr lang="en" sz="1200">
                <a:latin typeface="Open Sans"/>
                <a:ea typeface="Open Sans"/>
                <a:cs typeface="Open Sans"/>
                <a:sym typeface="Open Sans"/>
              </a:rPr>
              <a:t>when you have something convoluted like this: </a:t>
            </a:r>
          </a:p>
          <a:p>
            <a:pPr lvl="0" rtl="0">
              <a:spcBef>
                <a:spcPts val="0"/>
              </a:spcBef>
              <a:buNone/>
            </a:pPr>
            <a:r>
              <a:t/>
            </a:r>
            <a:endParaRPr sz="1200">
              <a:latin typeface="Open Sans"/>
              <a:ea typeface="Open Sans"/>
              <a:cs typeface="Open Sans"/>
              <a:sym typeface="Open Sans"/>
            </a:endParaRPr>
          </a:p>
          <a:p>
            <a:pPr lvl="0" rtl="0">
              <a:spcBef>
                <a:spcPts val="0"/>
              </a:spcBef>
              <a:buNone/>
            </a:pPr>
            <a:r>
              <a:rPr i="1" lang="en" sz="1200">
                <a:latin typeface="Open Sans"/>
                <a:ea typeface="Open Sans"/>
                <a:cs typeface="Open Sans"/>
                <a:sym typeface="Open Sans"/>
              </a:rPr>
              <a:t>age = </a:t>
            </a:r>
            <a:r>
              <a:rPr b="1" i="1" lang="en" sz="1200">
                <a:latin typeface="Open Sans"/>
                <a:ea typeface="Open Sans"/>
                <a:cs typeface="Open Sans"/>
                <a:sym typeface="Open Sans"/>
              </a:rPr>
              <a:t>15 &amp;&amp; age / 2 </a:t>
            </a:r>
            <a:r>
              <a:rPr lang="en" sz="1200">
                <a:latin typeface="Open Sans"/>
                <a:ea typeface="Open Sans"/>
                <a:cs typeface="Open Sans"/>
                <a:sym typeface="Open Sans"/>
              </a:rPr>
              <a:t> </a:t>
            </a:r>
          </a:p>
          <a:p>
            <a:pPr lvl="0" rtl="0">
              <a:spcBef>
                <a:spcPts val="0"/>
              </a:spcBef>
              <a:buNone/>
            </a:pPr>
            <a:r>
              <a:t/>
            </a:r>
            <a:endParaRPr sz="1200">
              <a:latin typeface="Open Sans"/>
              <a:ea typeface="Open Sans"/>
              <a:cs typeface="Open Sans"/>
              <a:sym typeface="Open Sans"/>
            </a:endParaRPr>
          </a:p>
          <a:p>
            <a:pPr lvl="0" rtl="0">
              <a:spcBef>
                <a:spcPts val="0"/>
              </a:spcBef>
              <a:buNone/>
            </a:pPr>
            <a:r>
              <a:rPr lang="en" sz="1200">
                <a:latin typeface="Open Sans"/>
                <a:ea typeface="Open Sans"/>
                <a:cs typeface="Open Sans"/>
                <a:sym typeface="Open Sans"/>
              </a:rPr>
              <a:t>It gives you an error because it’s reads</a:t>
            </a:r>
          </a:p>
          <a:p>
            <a:pPr lvl="0" rtl="0">
              <a:spcBef>
                <a:spcPts val="0"/>
              </a:spcBef>
              <a:buNone/>
            </a:pPr>
            <a:r>
              <a:t/>
            </a:r>
            <a:endParaRPr sz="1200">
              <a:latin typeface="Open Sans"/>
              <a:ea typeface="Open Sans"/>
              <a:cs typeface="Open Sans"/>
              <a:sym typeface="Open Sans"/>
            </a:endParaRPr>
          </a:p>
          <a:p>
            <a:pPr lvl="0" rtl="0">
              <a:spcBef>
                <a:spcPts val="0"/>
              </a:spcBef>
              <a:buNone/>
            </a:pPr>
            <a:r>
              <a:rPr i="1" lang="en" sz="1200">
                <a:latin typeface="Open Sans"/>
                <a:ea typeface="Open Sans"/>
                <a:cs typeface="Open Sans"/>
                <a:sym typeface="Open Sans"/>
              </a:rPr>
              <a:t>age = </a:t>
            </a:r>
            <a:r>
              <a:rPr b="1" i="1" lang="en" sz="1200">
                <a:latin typeface="Open Sans"/>
                <a:ea typeface="Open Sans"/>
                <a:cs typeface="Open Sans"/>
                <a:sym typeface="Open Sans"/>
              </a:rPr>
              <a:t>(15 &amp;&amp; age) / 2</a:t>
            </a:r>
          </a:p>
          <a:p>
            <a:pPr lvl="0" rtl="0">
              <a:spcBef>
                <a:spcPts val="0"/>
              </a:spcBef>
              <a:buNone/>
            </a:pPr>
            <a:r>
              <a:t/>
            </a:r>
            <a:endParaRPr sz="1200">
              <a:latin typeface="Open Sans"/>
              <a:ea typeface="Open Sans"/>
              <a:cs typeface="Open Sans"/>
              <a:sym typeface="Open Sans"/>
            </a:endParaRPr>
          </a:p>
          <a:p>
            <a:pPr lvl="0" rtl="0">
              <a:spcBef>
                <a:spcPts val="0"/>
              </a:spcBef>
              <a:buNone/>
            </a:pPr>
            <a:r>
              <a:rPr lang="en" sz="1200">
                <a:latin typeface="Open Sans"/>
                <a:ea typeface="Open Sans"/>
                <a:cs typeface="Open Sans"/>
                <a:sym typeface="Open Sans"/>
              </a:rPr>
              <a:t>what you really want is: </a:t>
            </a:r>
            <a:r>
              <a:rPr b="1" i="1" lang="en" sz="1200">
                <a:latin typeface="Open Sans"/>
                <a:ea typeface="Open Sans"/>
                <a:cs typeface="Open Sans"/>
                <a:sym typeface="Open Sans"/>
              </a:rPr>
              <a:t>age = 15 and age / 2</a:t>
            </a:r>
          </a:p>
          <a:p>
            <a:pPr lvl="0" rtl="0">
              <a:spcBef>
                <a:spcPts val="0"/>
              </a:spcBef>
              <a:buNone/>
            </a:pPr>
            <a:r>
              <a:t/>
            </a:r>
            <a:endParaRPr sz="1200">
              <a:latin typeface="Open Sans"/>
              <a:ea typeface="Open Sans"/>
              <a:cs typeface="Open Sans"/>
              <a:sym typeface="Open Sans"/>
            </a:endParaRPr>
          </a:p>
          <a:p>
            <a:pPr lvl="0" rtl="0">
              <a:spcBef>
                <a:spcPts val="0"/>
              </a:spcBef>
              <a:buNone/>
            </a:pPr>
            <a:r>
              <a:rPr lang="en" sz="1200">
                <a:latin typeface="Open Sans"/>
                <a:ea typeface="Open Sans"/>
                <a:cs typeface="Open Sans"/>
                <a:sym typeface="Open Sans"/>
              </a:rPr>
              <a:t>which is the same as: </a:t>
            </a:r>
            <a:r>
              <a:rPr b="1" i="1" lang="en" sz="1200">
                <a:latin typeface="Open Sans"/>
                <a:ea typeface="Open Sans"/>
                <a:cs typeface="Open Sans"/>
                <a:sym typeface="Open Sans"/>
              </a:rPr>
              <a:t>(age = 15) &amp;&amp; (age / 2)</a:t>
            </a:r>
          </a:p>
          <a:p>
            <a:pPr lvl="0" rtl="0">
              <a:spcBef>
                <a:spcPts val="0"/>
              </a:spcBef>
              <a:buNone/>
            </a:pPr>
            <a:r>
              <a:t/>
            </a:r>
            <a:endParaRPr sz="12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idx="1" type="body"/>
          </p:nvPr>
        </p:nvSpPr>
        <p:spPr>
          <a:xfrm>
            <a:off x="1664100" y="1680150"/>
            <a:ext cx="5815799" cy="28707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What if you want to do something over and over and over again until a condition is met? Ruby has the </a:t>
            </a:r>
            <a:r>
              <a:rPr b="1" lang="en" sz="1200"/>
              <a:t>while</a:t>
            </a:r>
            <a:r>
              <a:rPr lang="en" sz="1200"/>
              <a:t> loop for that. A while loop will continue to execute until the condition is false. If it never returns false it will never stop and that’s when we’re in an infinite loop.</a:t>
            </a:r>
          </a:p>
          <a:p>
            <a:pPr lvl="0" rtl="0">
              <a:spcBef>
                <a:spcPts val="0"/>
              </a:spcBef>
              <a:buClr>
                <a:schemeClr val="dk1"/>
              </a:buClr>
              <a:buSzPct val="91666"/>
              <a:buFont typeface="Arial"/>
              <a:buNone/>
            </a:pPr>
            <a:r>
              <a:t/>
            </a:r>
            <a:endParaRPr sz="1200"/>
          </a:p>
          <a:p>
            <a:pPr lvl="0" rtl="0">
              <a:spcBef>
                <a:spcPts val="0"/>
              </a:spcBef>
              <a:buClr>
                <a:schemeClr val="dk1"/>
              </a:buClr>
              <a:buSzPct val="91666"/>
              <a:buFont typeface="Arial"/>
              <a:buNone/>
            </a:pPr>
            <a:r>
              <a:rPr i="1" lang="en" sz="1200"/>
              <a:t>number = 0</a:t>
            </a:r>
          </a:p>
          <a:p>
            <a:pPr lvl="0" rtl="0">
              <a:spcBef>
                <a:spcPts val="0"/>
              </a:spcBef>
              <a:buClr>
                <a:schemeClr val="dk1"/>
              </a:buClr>
              <a:buSzPct val="91666"/>
              <a:buFont typeface="Arial"/>
              <a:buNone/>
            </a:pPr>
            <a:r>
              <a:rPr b="1" i="1" lang="en" sz="1200"/>
              <a:t>while</a:t>
            </a:r>
            <a:r>
              <a:rPr i="1" lang="en" sz="1200"/>
              <a:t> number &lt; 10</a:t>
            </a:r>
          </a:p>
          <a:p>
            <a:pPr lvl="0" rtl="0">
              <a:spcBef>
                <a:spcPts val="0"/>
              </a:spcBef>
              <a:buClr>
                <a:schemeClr val="dk1"/>
              </a:buClr>
              <a:buSzPct val="91666"/>
              <a:buFont typeface="Arial"/>
              <a:buNone/>
            </a:pPr>
            <a:r>
              <a:rPr i="1" lang="en" sz="1200"/>
              <a:t>      puts number</a:t>
            </a:r>
          </a:p>
          <a:p>
            <a:pPr lvl="0" rtl="0">
              <a:spcBef>
                <a:spcPts val="0"/>
              </a:spcBef>
              <a:buClr>
                <a:schemeClr val="dk1"/>
              </a:buClr>
              <a:buSzPct val="91666"/>
              <a:buFont typeface="Arial"/>
              <a:buNone/>
            </a:pPr>
            <a:r>
              <a:rPr i="1" lang="en" sz="1200"/>
              <a:t>      number += 1</a:t>
            </a:r>
          </a:p>
          <a:p>
            <a:pPr lvl="0" rtl="0">
              <a:spcBef>
                <a:spcPts val="0"/>
              </a:spcBef>
              <a:buClr>
                <a:schemeClr val="dk1"/>
              </a:buClr>
              <a:buSzPct val="91666"/>
              <a:buFont typeface="Arial"/>
              <a:buNone/>
            </a:pPr>
            <a:r>
              <a:rPr i="1" lang="en" sz="1200"/>
              <a:t>end</a:t>
            </a:r>
          </a:p>
          <a:p>
            <a:pPr lvl="0" rtl="0">
              <a:spcBef>
                <a:spcPts val="0"/>
              </a:spcBef>
              <a:buClr>
                <a:schemeClr val="dk1"/>
              </a:buClr>
              <a:buSzPct val="91666"/>
              <a:buFont typeface="Arial"/>
              <a:buNone/>
            </a:pPr>
            <a:r>
              <a:t/>
            </a:r>
            <a:endParaRPr sz="1200"/>
          </a:p>
          <a:p>
            <a:pPr lvl="0" rtl="0">
              <a:spcBef>
                <a:spcPts val="0"/>
              </a:spcBef>
              <a:buClr>
                <a:schemeClr val="dk1"/>
              </a:buClr>
              <a:buSzPct val="91666"/>
              <a:buFont typeface="Arial"/>
              <a:buNone/>
            </a:pPr>
            <a:r>
              <a:rPr lang="en" sz="1200"/>
              <a:t>You can also use the break keyword to stop and get out of the loop</a:t>
            </a:r>
          </a:p>
          <a:p>
            <a:pPr lvl="0" rtl="0">
              <a:spcBef>
                <a:spcPts val="0"/>
              </a:spcBef>
              <a:buClr>
                <a:schemeClr val="dk1"/>
              </a:buClr>
              <a:buSzPct val="91666"/>
              <a:buFont typeface="Arial"/>
              <a:buNone/>
            </a:pPr>
            <a:r>
              <a:t/>
            </a:r>
            <a:endParaRPr sz="1200"/>
          </a:p>
          <a:p>
            <a:pPr lvl="0">
              <a:spcBef>
                <a:spcPts val="0"/>
              </a:spcBef>
              <a:buNone/>
            </a:pPr>
            <a:r>
              <a:t/>
            </a:r>
            <a:endParaRPr sz="1200"/>
          </a:p>
        </p:txBody>
      </p:sp>
      <p:sp>
        <p:nvSpPr>
          <p:cNvPr id="131" name="Shape 131"/>
          <p:cNvSpPr txBox="1"/>
          <p:nvPr>
            <p:ph type="title"/>
          </p:nvPr>
        </p:nvSpPr>
        <p:spPr>
          <a:xfrm>
            <a:off x="1664100" y="1047750"/>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WHILE LOOP</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idx="1" type="body"/>
          </p:nvPr>
        </p:nvSpPr>
        <p:spPr>
          <a:xfrm>
            <a:off x="1061850" y="1276725"/>
            <a:ext cx="7020300" cy="2870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Now that you have a pretty good idea of conditionals and comparison operators let’s build a number guessing game! Break into pairs and write a program that does the following</a:t>
            </a:r>
          </a:p>
          <a:p>
            <a:pPr lvl="0" rtl="0">
              <a:spcBef>
                <a:spcPts val="0"/>
              </a:spcBef>
              <a:buClr>
                <a:schemeClr val="dk1"/>
              </a:buClr>
              <a:buSzPct val="78571"/>
              <a:buFont typeface="Arial"/>
              <a:buNone/>
            </a:pPr>
            <a:r>
              <a:t/>
            </a:r>
            <a:endParaRPr sz="1400"/>
          </a:p>
          <a:p>
            <a:pPr indent="-317500" lvl="0" marL="457200" rtl="0">
              <a:spcBef>
                <a:spcPts val="0"/>
              </a:spcBef>
              <a:buClr>
                <a:srgbClr val="000000"/>
              </a:buClr>
              <a:buSzPct val="100000"/>
              <a:buAutoNum type="arabicPeriod"/>
            </a:pPr>
            <a:r>
              <a:rPr lang="en" sz="1400"/>
              <a:t>Randomly chooses a number between 1 and 100 (hint: use rand(100))</a:t>
            </a:r>
          </a:p>
          <a:p>
            <a:pPr indent="-317500" lvl="0" marL="457200" rtl="0">
              <a:spcBef>
                <a:spcPts val="0"/>
              </a:spcBef>
              <a:buClr>
                <a:srgbClr val="000000"/>
              </a:buClr>
              <a:buSzPct val="100000"/>
              <a:buAutoNum type="arabicPeriod"/>
            </a:pPr>
            <a:r>
              <a:rPr lang="en" sz="1400"/>
              <a:t>User has 5 chances to guess the right number</a:t>
            </a:r>
          </a:p>
          <a:p>
            <a:pPr indent="-317500" lvl="0" marL="457200" rtl="0">
              <a:spcBef>
                <a:spcPts val="0"/>
              </a:spcBef>
              <a:buClr>
                <a:srgbClr val="000000"/>
              </a:buClr>
              <a:buSzPct val="100000"/>
              <a:buAutoNum type="arabicPeriod"/>
            </a:pPr>
            <a:r>
              <a:rPr lang="en" sz="1400"/>
              <a:t>Ask for a guess. If they guess right then congratulate them and end the game.</a:t>
            </a:r>
          </a:p>
          <a:p>
            <a:pPr indent="-317500" lvl="0" marL="457200" rtl="0">
              <a:spcBef>
                <a:spcPts val="0"/>
              </a:spcBef>
              <a:buClr>
                <a:srgbClr val="000000"/>
              </a:buClr>
              <a:buSzPct val="100000"/>
              <a:buAutoNum type="arabicPeriod"/>
            </a:pPr>
            <a:r>
              <a:rPr lang="en" sz="1400"/>
              <a:t>If they guess wrong then tell them if it’s higher or lower, tell them how many chances they have left and let them guess again.</a:t>
            </a:r>
          </a:p>
          <a:p>
            <a:pPr indent="-317500" lvl="0" marL="457200" rtl="0">
              <a:spcBef>
                <a:spcPts val="0"/>
              </a:spcBef>
              <a:buClr>
                <a:srgbClr val="000000"/>
              </a:buClr>
              <a:buSzPct val="100000"/>
              <a:buAutoNum type="arabicPeriod"/>
            </a:pPr>
            <a:r>
              <a:rPr lang="en" sz="1400"/>
              <a:t>once all 5 of their chances are used up tell them they have no more chances, show the answer and end the game.</a:t>
            </a:r>
          </a:p>
          <a:p>
            <a:pPr lvl="0" rtl="0">
              <a:spcBef>
                <a:spcPts val="0"/>
              </a:spcBef>
              <a:buClr>
                <a:schemeClr val="dk1"/>
              </a:buClr>
              <a:buSzPct val="78571"/>
              <a:buFont typeface="Arial"/>
              <a:buNone/>
            </a:pPr>
            <a:r>
              <a:rPr lang="en" sz="1400"/>
              <a:t> </a:t>
            </a:r>
          </a:p>
          <a:p>
            <a:pPr lvl="0">
              <a:spcBef>
                <a:spcPts val="0"/>
              </a:spcBef>
              <a:buNone/>
            </a:pPr>
            <a:r>
              <a:t/>
            </a:r>
            <a:endParaRPr/>
          </a:p>
        </p:txBody>
      </p:sp>
      <p:sp>
        <p:nvSpPr>
          <p:cNvPr id="137" name="Shape 137"/>
          <p:cNvSpPr txBox="1"/>
          <p:nvPr>
            <p:ph type="title"/>
          </p:nvPr>
        </p:nvSpPr>
        <p:spPr>
          <a:xfrm>
            <a:off x="1664100" y="431425"/>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NUMBER GUESSING GAME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idx="1" type="body"/>
          </p:nvPr>
        </p:nvSpPr>
        <p:spPr>
          <a:xfrm>
            <a:off x="846000" y="1151250"/>
            <a:ext cx="7451999" cy="34881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Git is a version control system. It allows you to “save” the current version of your code. Technically it takes a snapshot of your code and a pointer to the previous version. To check if you have git installed type ‘</a:t>
            </a:r>
            <a:r>
              <a:rPr b="1" i="1" lang="en" sz="1200"/>
              <a:t>git --version</a:t>
            </a:r>
            <a:r>
              <a:rPr lang="en" sz="1200"/>
              <a:t>’. You should see git version 2.3.1</a:t>
            </a:r>
          </a:p>
          <a:p>
            <a:pPr lvl="0" rtl="0">
              <a:spcBef>
                <a:spcPts val="0"/>
              </a:spcBef>
              <a:buClr>
                <a:schemeClr val="dk1"/>
              </a:buClr>
              <a:buSzPct val="91666"/>
              <a:buFont typeface="Arial"/>
              <a:buNone/>
            </a:pPr>
            <a:r>
              <a:t/>
            </a:r>
            <a:endParaRPr sz="1200"/>
          </a:p>
          <a:p>
            <a:pPr lvl="0" rtl="0">
              <a:spcBef>
                <a:spcPts val="0"/>
              </a:spcBef>
              <a:buClr>
                <a:schemeClr val="dk1"/>
              </a:buClr>
              <a:buSzPct val="91666"/>
              <a:buFont typeface="Arial"/>
              <a:buNone/>
            </a:pPr>
            <a:r>
              <a:rPr lang="en" sz="1200"/>
              <a:t>To start tracking your files make sure you’re in the right directory. We recommend that you create a folder called rampup and work from there throughout the course. Once you’re inside the rampup folder git can start tracking your folder by typing ‘</a:t>
            </a:r>
            <a:r>
              <a:rPr b="1" i="1" lang="en" sz="1200"/>
              <a:t>git init</a:t>
            </a:r>
            <a:r>
              <a:rPr lang="en" sz="1200"/>
              <a:t>.’</a:t>
            </a:r>
          </a:p>
          <a:p>
            <a:pPr lvl="0" rtl="0">
              <a:spcBef>
                <a:spcPts val="0"/>
              </a:spcBef>
              <a:buClr>
                <a:schemeClr val="dk1"/>
              </a:buClr>
              <a:buSzPct val="91666"/>
              <a:buFont typeface="Arial"/>
              <a:buNone/>
            </a:pPr>
            <a:r>
              <a:t/>
            </a:r>
            <a:endParaRPr sz="1200"/>
          </a:p>
          <a:p>
            <a:pPr lvl="0" rtl="0">
              <a:spcBef>
                <a:spcPts val="0"/>
              </a:spcBef>
              <a:buClr>
                <a:schemeClr val="dk1"/>
              </a:buClr>
              <a:buSzPct val="91666"/>
              <a:buFont typeface="Arial"/>
              <a:buNone/>
            </a:pPr>
            <a:r>
              <a:rPr b="1" lang="en" sz="1200"/>
              <a:t>git status</a:t>
            </a:r>
            <a:r>
              <a:rPr lang="en" sz="1200"/>
              <a:t> - shows the status of the files. They can be untracked, modified, unstaged or staged and ready to commit. You will use this frequently to check the status. </a:t>
            </a:r>
          </a:p>
          <a:p>
            <a:pPr lvl="0" rtl="0">
              <a:spcBef>
                <a:spcPts val="0"/>
              </a:spcBef>
              <a:buClr>
                <a:schemeClr val="dk1"/>
              </a:buClr>
              <a:buSzPct val="91666"/>
              <a:buFont typeface="Arial"/>
              <a:buNone/>
            </a:pPr>
            <a:r>
              <a:rPr b="1" lang="en" sz="1200"/>
              <a:t>git add</a:t>
            </a:r>
            <a:r>
              <a:rPr lang="en" sz="1200"/>
              <a:t> </a:t>
            </a:r>
            <a:r>
              <a:rPr i="1" lang="en" sz="1200"/>
              <a:t>filename</a:t>
            </a:r>
            <a:r>
              <a:rPr lang="en" sz="1200"/>
              <a:t> - puts the file into staging area so that it can be committed(saved). It’s usually green. You can add as many files as you like. If you want to add all the changed files you can use </a:t>
            </a:r>
            <a:r>
              <a:rPr b="1" lang="en" sz="1200"/>
              <a:t>git add .</a:t>
            </a:r>
          </a:p>
          <a:p>
            <a:pPr lvl="0" rtl="0">
              <a:spcBef>
                <a:spcPts val="0"/>
              </a:spcBef>
              <a:buClr>
                <a:schemeClr val="dk1"/>
              </a:buClr>
              <a:buSzPct val="91666"/>
              <a:buFont typeface="Arial"/>
              <a:buNone/>
            </a:pPr>
            <a:r>
              <a:rPr b="1" lang="en" sz="1200"/>
              <a:t>git commit -m “descriptive message”</a:t>
            </a:r>
            <a:r>
              <a:rPr lang="en" sz="1200"/>
              <a:t>. This command commits the changes of the files you added. The -m is used to add a message to your commit so you can easily reference what that commit is about.</a:t>
            </a:r>
          </a:p>
          <a:p>
            <a:pPr lvl="0" rtl="0">
              <a:spcBef>
                <a:spcPts val="0"/>
              </a:spcBef>
              <a:buClr>
                <a:schemeClr val="dk1"/>
              </a:buClr>
              <a:buSzPct val="110000"/>
              <a:buFont typeface="Arial"/>
              <a:buNone/>
            </a:pPr>
            <a:r>
              <a:t/>
            </a:r>
            <a:endParaRPr sz="1000"/>
          </a:p>
          <a:p>
            <a:pPr lvl="0" rtl="0">
              <a:spcBef>
                <a:spcPts val="0"/>
              </a:spcBef>
              <a:buClr>
                <a:schemeClr val="dk1"/>
              </a:buClr>
              <a:buSzPct val="110000"/>
              <a:buFont typeface="Arial"/>
              <a:buNone/>
            </a:pPr>
            <a:r>
              <a:t/>
            </a:r>
            <a:endParaRPr sz="1000"/>
          </a:p>
          <a:p>
            <a:pPr lvl="0" rtl="0">
              <a:spcBef>
                <a:spcPts val="0"/>
              </a:spcBef>
              <a:buClr>
                <a:schemeClr val="dk1"/>
              </a:buClr>
              <a:buSzPct val="110000"/>
              <a:buFont typeface="Arial"/>
              <a:buNone/>
            </a:pPr>
            <a:r>
              <a:t/>
            </a:r>
            <a:endParaRPr sz="1000"/>
          </a:p>
          <a:p>
            <a:pPr lvl="0" rtl="0">
              <a:spcBef>
                <a:spcPts val="0"/>
              </a:spcBef>
              <a:buClr>
                <a:schemeClr val="dk1"/>
              </a:buClr>
              <a:buSzPct val="110000"/>
              <a:buFont typeface="Arial"/>
              <a:buNone/>
            </a:pPr>
            <a:r>
              <a:t/>
            </a:r>
            <a:endParaRPr sz="1000"/>
          </a:p>
          <a:p>
            <a:pPr lvl="0" rtl="0">
              <a:spcBef>
                <a:spcPts val="0"/>
              </a:spcBef>
              <a:buClr>
                <a:schemeClr val="dk1"/>
              </a:buClr>
              <a:buSzPct val="110000"/>
              <a:buFont typeface="Arial"/>
              <a:buNone/>
            </a:pPr>
            <a:r>
              <a:t/>
            </a:r>
            <a:endParaRPr sz="1000"/>
          </a:p>
          <a:p>
            <a:pPr lvl="0">
              <a:spcBef>
                <a:spcPts val="0"/>
              </a:spcBef>
              <a:buNone/>
            </a:pPr>
            <a:r>
              <a:t/>
            </a:r>
            <a:endParaRPr sz="1000"/>
          </a:p>
        </p:txBody>
      </p:sp>
      <p:sp>
        <p:nvSpPr>
          <p:cNvPr id="143" name="Shape 143"/>
          <p:cNvSpPr txBox="1"/>
          <p:nvPr>
            <p:ph type="title"/>
          </p:nvPr>
        </p:nvSpPr>
        <p:spPr>
          <a:xfrm>
            <a:off x="1664100" y="308175"/>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GIT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8"/>
            <a:ext cx="8229600" cy="857400"/>
          </a:xfrm>
          <a:prstGeom prst="rect">
            <a:avLst/>
          </a:prstGeom>
        </p:spPr>
        <p:txBody>
          <a:bodyPr anchorCtr="0" anchor="b" bIns="91425" lIns="91425" rIns="91425" tIns="91425">
            <a:noAutofit/>
          </a:bodyPr>
          <a:lstStyle/>
          <a:p>
            <a:pPr lvl="0" algn="ctr">
              <a:spcBef>
                <a:spcPts val="0"/>
              </a:spcBef>
              <a:buNone/>
            </a:pPr>
            <a:r>
              <a:rPr lang="en"/>
              <a:t>Github</a:t>
            </a:r>
          </a:p>
        </p:txBody>
      </p:sp>
      <p:sp>
        <p:nvSpPr>
          <p:cNvPr id="149" name="Shape 14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400"/>
              <a:t>Git and Github are two different things. Github is a social network platform that allows users to share their code which can be either open source or private. You can use git to push code you’ve committed to Github.</a:t>
            </a:r>
          </a:p>
          <a:p>
            <a:pPr lvl="0" rtl="0">
              <a:spcBef>
                <a:spcPts val="0"/>
              </a:spcBef>
              <a:buNone/>
            </a:pPr>
            <a:r>
              <a:t/>
            </a:r>
            <a:endParaRPr sz="1400"/>
          </a:p>
          <a:p>
            <a:pPr indent="-317500" lvl="0" marL="457200" rtl="0">
              <a:spcBef>
                <a:spcPts val="0"/>
              </a:spcBef>
              <a:buSzPct val="100000"/>
              <a:buAutoNum type="arabicPeriod"/>
            </a:pPr>
            <a:r>
              <a:rPr lang="en" sz="1400"/>
              <a:t>Create a new repository called RampUp</a:t>
            </a:r>
          </a:p>
          <a:p>
            <a:pPr indent="-317500" lvl="0" marL="457200" rtl="0">
              <a:spcBef>
                <a:spcPts val="0"/>
              </a:spcBef>
              <a:buSzPct val="100000"/>
              <a:buAutoNum type="arabicPeriod"/>
            </a:pPr>
            <a:r>
              <a:rPr lang="en" sz="1400"/>
              <a:t>Look for the url that looks like </a:t>
            </a:r>
            <a:r>
              <a:rPr lang="en" sz="1400" u="sng">
                <a:solidFill>
                  <a:schemeClr val="hlink"/>
                </a:solidFill>
                <a:hlinkClick r:id="rId3"/>
              </a:rPr>
              <a:t>https://github.com/username/rampup.git</a:t>
            </a:r>
          </a:p>
          <a:p>
            <a:pPr indent="-317500" lvl="0" marL="457200" rtl="0">
              <a:spcBef>
                <a:spcPts val="0"/>
              </a:spcBef>
              <a:buSzPct val="100000"/>
              <a:buAutoNum type="arabicPeriod"/>
            </a:pPr>
            <a:r>
              <a:rPr lang="en" sz="1400"/>
              <a:t>Go to your console make sure you’re in the rampup directory</a:t>
            </a:r>
          </a:p>
          <a:p>
            <a:pPr indent="-317500" lvl="0" marL="457200" rtl="0">
              <a:spcBef>
                <a:spcPts val="0"/>
              </a:spcBef>
              <a:buSzPct val="100000"/>
              <a:buAutoNum type="arabicPeriod"/>
            </a:pPr>
            <a:r>
              <a:rPr lang="en" sz="1400"/>
              <a:t>Type in </a:t>
            </a:r>
            <a:r>
              <a:rPr b="1" lang="en" sz="1400"/>
              <a:t>git remote add origin </a:t>
            </a:r>
            <a:r>
              <a:rPr b="1" lang="en" sz="1400" u="sng">
                <a:solidFill>
                  <a:schemeClr val="hlink"/>
                </a:solidFill>
                <a:hlinkClick r:id="rId4"/>
              </a:rPr>
              <a:t>https://github.com/username/rampup.git</a:t>
            </a:r>
          </a:p>
          <a:p>
            <a:pPr indent="-317500" lvl="0" marL="457200" rtl="0">
              <a:spcBef>
                <a:spcPts val="0"/>
              </a:spcBef>
              <a:buSzPct val="100000"/>
              <a:buAutoNum type="arabicPeriod"/>
            </a:pPr>
            <a:r>
              <a:rPr lang="en" sz="1400"/>
              <a:t>Now you can push your committed code to Github by using </a:t>
            </a:r>
            <a:r>
              <a:rPr b="1" lang="en" sz="1400"/>
              <a:t>git push -u origin master</a:t>
            </a:r>
          </a:p>
          <a:p>
            <a:pPr lvl="0">
              <a:spcBef>
                <a:spcPts val="0"/>
              </a:spcBef>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8"/>
            <a:ext cx="8229600" cy="857400"/>
          </a:xfrm>
          <a:prstGeom prst="rect">
            <a:avLst/>
          </a:prstGeom>
        </p:spPr>
        <p:txBody>
          <a:bodyPr anchorCtr="0" anchor="b" bIns="91425" lIns="91425" rIns="91425" tIns="91425">
            <a:noAutofit/>
          </a:bodyPr>
          <a:lstStyle/>
          <a:p>
            <a:pPr lvl="0" algn="ctr">
              <a:spcBef>
                <a:spcPts val="0"/>
              </a:spcBef>
              <a:buNone/>
            </a:pPr>
            <a:r>
              <a:rPr lang="en"/>
              <a:t>Lab</a:t>
            </a:r>
          </a:p>
        </p:txBody>
      </p:sp>
      <p:sp>
        <p:nvSpPr>
          <p:cNvPr id="155" name="Shape 155"/>
          <p:cNvSpPr txBox="1"/>
          <p:nvPr>
            <p:ph idx="1" type="body"/>
          </p:nvPr>
        </p:nvSpPr>
        <p:spPr>
          <a:xfrm>
            <a:off x="457200" y="1200150"/>
            <a:ext cx="8229600" cy="3035699"/>
          </a:xfrm>
          <a:prstGeom prst="rect">
            <a:avLst/>
          </a:prstGeom>
        </p:spPr>
        <p:txBody>
          <a:bodyPr anchorCtr="0" anchor="t" bIns="91425" lIns="91425" rIns="91425" tIns="91425">
            <a:noAutofit/>
          </a:bodyPr>
          <a:lstStyle/>
          <a:p>
            <a:pPr indent="-317500" lvl="0" marL="457200" rtl="0">
              <a:spcBef>
                <a:spcPts val="0"/>
              </a:spcBef>
              <a:buSzPct val="100000"/>
              <a:buAutoNum type="arabicPeriod"/>
            </a:pPr>
            <a:r>
              <a:rPr lang="en" sz="1400"/>
              <a:t>Write a program that prints out the complete lyrics to “99 bottles of beer on the wall.”</a:t>
            </a:r>
          </a:p>
          <a:p>
            <a:pPr lvl="0" rtl="0">
              <a:spcBef>
                <a:spcPts val="0"/>
              </a:spcBef>
              <a:buNone/>
            </a:pPr>
            <a:r>
              <a:t/>
            </a:r>
            <a:endParaRPr sz="1400"/>
          </a:p>
          <a:p>
            <a:pPr indent="-317500" lvl="0" marL="457200" rtl="0">
              <a:spcBef>
                <a:spcPts val="0"/>
              </a:spcBef>
              <a:buSzPct val="100000"/>
              <a:buAutoNum type="arabicPeriod"/>
            </a:pPr>
            <a:r>
              <a:rPr lang="en" sz="1400">
                <a:solidFill>
                  <a:schemeClr val="dk1"/>
                </a:solidFill>
                <a:highlight>
                  <a:srgbClr val="FFFFFF"/>
                </a:highlight>
              </a:rPr>
              <a:t>Write a Deaf Grandma program. Whatever you say to grandma(user input) she should respond with HUH?!, SPEAK UP SONNY!, unless you shout it(type in all CAPS). If you shout, she can hear you and yells back NO, NOT SINCE 1938! Grandma should shout a different year each time; random between 1930 to 1980. You can’t stop talking to grandma until you shout BYE.</a:t>
            </a:r>
          </a:p>
          <a:p>
            <a:pPr lvl="0" rtl="0">
              <a:spcBef>
                <a:spcPts val="0"/>
              </a:spcBef>
              <a:buNone/>
            </a:pPr>
            <a:r>
              <a:t/>
            </a:r>
            <a:endParaRPr sz="1400">
              <a:solidFill>
                <a:schemeClr val="dk1"/>
              </a:solidFill>
              <a:highlight>
                <a:srgbClr val="FFFFFF"/>
              </a:highlight>
            </a:endParaRPr>
          </a:p>
          <a:p>
            <a:pPr indent="-317500" lvl="0" marL="457200" rtl="0">
              <a:spcBef>
                <a:spcPts val="0"/>
              </a:spcBef>
              <a:buClr>
                <a:schemeClr val="dk1"/>
              </a:buClr>
              <a:buSzPct val="100000"/>
              <a:buAutoNum type="arabicPeriod"/>
            </a:pPr>
            <a:r>
              <a:rPr lang="en" sz="1400">
                <a:solidFill>
                  <a:schemeClr val="dk1"/>
                </a:solidFill>
                <a:highlight>
                  <a:srgbClr val="FFFFFF"/>
                </a:highlight>
              </a:rPr>
              <a:t>Add on to the above. Grandma really loves your company and doesn’t want you to go unless you shout BYE three times in a row. So if you say BYE twice and then something else you have to say BYE three times again.</a:t>
            </a:r>
          </a:p>
          <a:p>
            <a:pPr lvl="0" rtl="0">
              <a:spcBef>
                <a:spcPts val="0"/>
              </a:spcBef>
              <a:buNone/>
            </a:pPr>
            <a:r>
              <a:t/>
            </a:r>
            <a:endParaRPr sz="1400">
              <a:solidFill>
                <a:schemeClr val="dk1"/>
              </a:solidFill>
              <a:highlight>
                <a:srgbClr val="FFFFFF"/>
              </a:highlight>
            </a:endParaRPr>
          </a:p>
          <a:p>
            <a:pPr lvl="0" rtl="0">
              <a:spcBef>
                <a:spcPts val="0"/>
              </a:spcBef>
              <a:buNone/>
            </a:pPr>
            <a:r>
              <a:t/>
            </a:r>
            <a:endParaRPr sz="1400">
              <a:solidFill>
                <a:schemeClr val="dk1"/>
              </a:solidFill>
              <a:highlight>
                <a:srgbClr val="FFFFFF"/>
              </a:highlight>
            </a:endParaRPr>
          </a:p>
          <a:p>
            <a:pPr lvl="0" rtl="0" algn="ctr">
              <a:spcBef>
                <a:spcPts val="0"/>
              </a:spcBef>
              <a:buNone/>
            </a:pPr>
            <a:r>
              <a:rPr b="1" lang="en" sz="1400">
                <a:solidFill>
                  <a:schemeClr val="dk1"/>
                </a:solidFill>
                <a:highlight>
                  <a:srgbClr val="FFFFFF"/>
                </a:highlight>
              </a:rPr>
              <a:t>Be prepared to present one of these in front of the class!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en"/>
              <a:t>Optional Content: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idx="1" type="body"/>
          </p:nvPr>
        </p:nvSpPr>
        <p:spPr>
          <a:xfrm>
            <a:off x="1664100" y="1274475"/>
            <a:ext cx="5815799" cy="28707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b="1" lang="en" sz="1200"/>
              <a:t>Unless</a:t>
            </a:r>
            <a:r>
              <a:rPr lang="en" sz="1200"/>
              <a:t> is the opposite of the </a:t>
            </a:r>
            <a:r>
              <a:rPr b="1" lang="en" sz="1200"/>
              <a:t>If</a:t>
            </a:r>
            <a:r>
              <a:rPr lang="en" sz="1200"/>
              <a:t> statement. In most programming languages, we want to reverse the return of the conditional, we have to negate it, usually with the !(bang) method.</a:t>
            </a:r>
          </a:p>
          <a:p>
            <a:pPr lvl="0" rtl="0">
              <a:spcBef>
                <a:spcPts val="0"/>
              </a:spcBef>
              <a:buClr>
                <a:schemeClr val="dk1"/>
              </a:buClr>
              <a:buSzPct val="91666"/>
              <a:buFont typeface="Arial"/>
              <a:buNone/>
            </a:pPr>
            <a:r>
              <a:t/>
            </a:r>
            <a:endParaRPr sz="1200"/>
          </a:p>
          <a:p>
            <a:pPr lvl="0" rtl="0">
              <a:spcBef>
                <a:spcPts val="0"/>
              </a:spcBef>
              <a:buClr>
                <a:schemeClr val="dk1"/>
              </a:buClr>
              <a:buSzPct val="91666"/>
              <a:buFont typeface="Arial"/>
              <a:buNone/>
            </a:pPr>
            <a:r>
              <a:rPr i="1" lang="en" sz="1200"/>
              <a:t>engine_on = true	</a:t>
            </a:r>
          </a:p>
          <a:p>
            <a:pPr lvl="0" rtl="0">
              <a:spcBef>
                <a:spcPts val="0"/>
              </a:spcBef>
              <a:buClr>
                <a:schemeClr val="dk1"/>
              </a:buClr>
              <a:buSzPct val="91666"/>
              <a:buFont typeface="Arial"/>
              <a:buNone/>
            </a:pPr>
            <a:r>
              <a:rPr b="1" i="1" lang="en" sz="1200"/>
              <a:t>if</a:t>
            </a:r>
            <a:r>
              <a:rPr i="1" lang="en" sz="1200"/>
              <a:t> !engine_on </a:t>
            </a:r>
          </a:p>
          <a:p>
            <a:pPr lvl="0" rtl="0">
              <a:spcBef>
                <a:spcPts val="0"/>
              </a:spcBef>
              <a:buClr>
                <a:schemeClr val="dk1"/>
              </a:buClr>
              <a:buSzPct val="91666"/>
              <a:buFont typeface="Arial"/>
              <a:buNone/>
            </a:pPr>
            <a:r>
              <a:rPr i="1" lang="en" sz="1200"/>
              <a:t>   puts “The engine is off.”</a:t>
            </a:r>
          </a:p>
          <a:p>
            <a:pPr lvl="0" rtl="0">
              <a:spcBef>
                <a:spcPts val="0"/>
              </a:spcBef>
              <a:buClr>
                <a:schemeClr val="dk1"/>
              </a:buClr>
              <a:buSzPct val="91666"/>
              <a:buFont typeface="Arial"/>
              <a:buNone/>
            </a:pPr>
            <a:r>
              <a:rPr i="1" lang="en" sz="1200"/>
              <a:t>end</a:t>
            </a:r>
          </a:p>
          <a:p>
            <a:pPr lvl="0" rtl="0">
              <a:spcBef>
                <a:spcPts val="0"/>
              </a:spcBef>
              <a:buClr>
                <a:schemeClr val="dk1"/>
              </a:buClr>
              <a:buSzPct val="91666"/>
              <a:buFont typeface="Arial"/>
              <a:buNone/>
            </a:pPr>
            <a:r>
              <a:t/>
            </a:r>
            <a:endParaRPr sz="1200"/>
          </a:p>
          <a:p>
            <a:pPr lvl="0" rtl="0">
              <a:spcBef>
                <a:spcPts val="0"/>
              </a:spcBef>
              <a:buClr>
                <a:schemeClr val="dk1"/>
              </a:buClr>
              <a:buSzPct val="91666"/>
              <a:buFont typeface="Arial"/>
              <a:buNone/>
            </a:pPr>
            <a:r>
              <a:rPr lang="en" sz="1200"/>
              <a:t>we can use the unless method instead.</a:t>
            </a:r>
          </a:p>
          <a:p>
            <a:pPr lvl="0" rtl="0">
              <a:spcBef>
                <a:spcPts val="0"/>
              </a:spcBef>
              <a:buClr>
                <a:schemeClr val="dk1"/>
              </a:buClr>
              <a:buSzPct val="91666"/>
              <a:buFont typeface="Arial"/>
              <a:buNone/>
            </a:pPr>
            <a:r>
              <a:rPr b="1" i="1" lang="en" sz="1200"/>
              <a:t>unless</a:t>
            </a:r>
            <a:r>
              <a:rPr i="1" lang="en" sz="1200"/>
              <a:t> engine_on</a:t>
            </a:r>
          </a:p>
          <a:p>
            <a:pPr lvl="0" rtl="0">
              <a:spcBef>
                <a:spcPts val="0"/>
              </a:spcBef>
              <a:buClr>
                <a:schemeClr val="dk1"/>
              </a:buClr>
              <a:buSzPct val="91666"/>
              <a:buFont typeface="Arial"/>
              <a:buNone/>
            </a:pPr>
            <a:r>
              <a:rPr i="1" lang="en" sz="1200"/>
              <a:t>    puts “The engine is off”</a:t>
            </a:r>
          </a:p>
          <a:p>
            <a:pPr lvl="0" rtl="0">
              <a:spcBef>
                <a:spcPts val="0"/>
              </a:spcBef>
              <a:buClr>
                <a:schemeClr val="dk1"/>
              </a:buClr>
              <a:buSzPct val="91666"/>
              <a:buFont typeface="Arial"/>
              <a:buNone/>
            </a:pPr>
            <a:r>
              <a:rPr i="1" lang="en" sz="1200"/>
              <a:t>end</a:t>
            </a:r>
          </a:p>
          <a:p>
            <a:pPr lvl="0">
              <a:spcBef>
                <a:spcPts val="0"/>
              </a:spcBef>
              <a:buNone/>
            </a:pPr>
            <a:r>
              <a:t/>
            </a:r>
            <a:endParaRPr sz="1200"/>
          </a:p>
        </p:txBody>
      </p:sp>
      <p:sp>
        <p:nvSpPr>
          <p:cNvPr id="166" name="Shape 166"/>
          <p:cNvSpPr txBox="1"/>
          <p:nvPr>
            <p:ph type="title"/>
          </p:nvPr>
        </p:nvSpPr>
        <p:spPr>
          <a:xfrm>
            <a:off x="1664100" y="565875"/>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UNLESS</a:t>
            </a:r>
          </a:p>
        </p:txBody>
      </p:sp>
      <p:sp>
        <p:nvSpPr>
          <p:cNvPr id="167" name="Shape 167"/>
          <p:cNvSpPr txBox="1"/>
          <p:nvPr/>
        </p:nvSpPr>
        <p:spPr>
          <a:xfrm>
            <a:off x="4629350" y="1892325"/>
            <a:ext cx="3000000" cy="2109599"/>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latin typeface="Open Sans"/>
                <a:ea typeface="Open Sans"/>
                <a:cs typeface="Open Sans"/>
                <a:sym typeface="Open Sans"/>
              </a:rPr>
              <a:t>Or even better. We can write it with one line:</a:t>
            </a:r>
          </a:p>
          <a:p>
            <a:pPr lvl="0" rtl="0">
              <a:spcBef>
                <a:spcPts val="0"/>
              </a:spcBef>
              <a:buNone/>
            </a:pPr>
            <a:r>
              <a:t/>
            </a:r>
            <a:endParaRPr sz="1200">
              <a:solidFill>
                <a:schemeClr val="dk1"/>
              </a:solidFill>
              <a:latin typeface="Open Sans"/>
              <a:ea typeface="Open Sans"/>
              <a:cs typeface="Open Sans"/>
              <a:sym typeface="Open Sans"/>
            </a:endParaRPr>
          </a:p>
          <a:p>
            <a:pPr lvl="0" rtl="0">
              <a:spcBef>
                <a:spcPts val="0"/>
              </a:spcBef>
              <a:buNone/>
            </a:pPr>
            <a:r>
              <a:rPr i="1" lang="en" sz="1200">
                <a:solidFill>
                  <a:schemeClr val="dk1"/>
                </a:solidFill>
                <a:latin typeface="Open Sans"/>
                <a:ea typeface="Open Sans"/>
                <a:cs typeface="Open Sans"/>
                <a:sym typeface="Open Sans"/>
              </a:rPr>
              <a:t>puts “The engine is off” </a:t>
            </a:r>
            <a:r>
              <a:rPr b="1" i="1" lang="en" sz="1200">
                <a:solidFill>
                  <a:schemeClr val="dk1"/>
                </a:solidFill>
                <a:latin typeface="Open Sans"/>
                <a:ea typeface="Open Sans"/>
                <a:cs typeface="Open Sans"/>
                <a:sym typeface="Open Sans"/>
              </a:rPr>
              <a:t>unless</a:t>
            </a:r>
            <a:r>
              <a:rPr i="1" lang="en" sz="1200">
                <a:solidFill>
                  <a:schemeClr val="dk1"/>
                </a:solidFill>
                <a:latin typeface="Open Sans"/>
                <a:ea typeface="Open Sans"/>
                <a:cs typeface="Open Sans"/>
                <a:sym typeface="Open Sans"/>
              </a:rPr>
              <a:t> engine_on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idx="1" type="body"/>
          </p:nvPr>
        </p:nvSpPr>
        <p:spPr>
          <a:xfrm>
            <a:off x="1664100" y="1680150"/>
            <a:ext cx="5815799" cy="2870700"/>
          </a:xfrm>
          <a:prstGeom prst="rect">
            <a:avLst/>
          </a:prstGeom>
        </p:spPr>
        <p:txBody>
          <a:bodyPr anchorCtr="0" anchor="t" bIns="91425" lIns="91425" rIns="91425" tIns="91425">
            <a:noAutofit/>
          </a:bodyPr>
          <a:lstStyle/>
          <a:p>
            <a:pPr indent="-317500" lvl="0" marL="457200" rtl="0">
              <a:spcBef>
                <a:spcPts val="0"/>
              </a:spcBef>
              <a:buClr>
                <a:srgbClr val="000000"/>
              </a:buClr>
              <a:buSzPct val="100000"/>
              <a:buAutoNum type="arabicPeriod"/>
            </a:pPr>
            <a:r>
              <a:rPr lang="en" sz="1400"/>
              <a:t>Ruby Strings, Fixnum, Float, Boolean, and Nil. </a:t>
            </a:r>
          </a:p>
          <a:p>
            <a:pPr indent="-317500" lvl="0" marL="457200" rtl="0">
              <a:spcBef>
                <a:spcPts val="0"/>
              </a:spcBef>
              <a:buClr>
                <a:srgbClr val="000000"/>
              </a:buClr>
              <a:buSzPct val="100000"/>
              <a:buAutoNum type="arabicPeriod"/>
            </a:pPr>
            <a:r>
              <a:rPr lang="en" sz="1400"/>
              <a:t>Create and assign local variable with assignment operators.</a:t>
            </a:r>
          </a:p>
          <a:p>
            <a:pPr indent="-317500" lvl="0" marL="457200" rtl="0">
              <a:spcBef>
                <a:spcPts val="0"/>
              </a:spcBef>
              <a:buClr>
                <a:srgbClr val="000000"/>
              </a:buClr>
              <a:buSzPct val="100000"/>
              <a:buAutoNum type="arabicPeriod"/>
            </a:pPr>
            <a:r>
              <a:rPr lang="en" sz="1400"/>
              <a:t>Define and Identify methods. </a:t>
            </a:r>
          </a:p>
          <a:p>
            <a:pPr indent="-317500" lvl="0" marL="457200" rtl="0">
              <a:spcBef>
                <a:spcPts val="0"/>
              </a:spcBef>
              <a:buClr>
                <a:srgbClr val="000000"/>
              </a:buClr>
              <a:buSzPct val="100000"/>
              <a:buAutoNum type="arabicPeriod"/>
            </a:pPr>
            <a:r>
              <a:rPr lang="en" sz="1400"/>
              <a:t>Write and execute code in IRB or with a Text Editor.</a:t>
            </a:r>
          </a:p>
          <a:p>
            <a:pPr indent="-317500" lvl="0" marL="457200" rtl="0">
              <a:spcBef>
                <a:spcPts val="0"/>
              </a:spcBef>
              <a:buClr>
                <a:srgbClr val="000000"/>
              </a:buClr>
              <a:buSzPct val="100000"/>
              <a:buAutoNum type="arabicPeriod"/>
            </a:pPr>
            <a:r>
              <a:rPr lang="en" sz="1400"/>
              <a:t>Allow user input and print or put.</a:t>
            </a:r>
          </a:p>
          <a:p>
            <a:pPr lvl="0">
              <a:spcBef>
                <a:spcPts val="0"/>
              </a:spcBef>
              <a:buNone/>
            </a:pPr>
            <a:r>
              <a:t/>
            </a:r>
            <a:endParaRPr/>
          </a:p>
        </p:txBody>
      </p:sp>
      <p:sp>
        <p:nvSpPr>
          <p:cNvPr id="53" name="Shape 53"/>
          <p:cNvSpPr txBox="1"/>
          <p:nvPr>
            <p:ph type="title"/>
          </p:nvPr>
        </p:nvSpPr>
        <p:spPr>
          <a:xfrm>
            <a:off x="1664100" y="1047750"/>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REVIEW</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idx="1" type="body"/>
          </p:nvPr>
        </p:nvSpPr>
        <p:spPr>
          <a:xfrm>
            <a:off x="1507225" y="1184837"/>
            <a:ext cx="5815799" cy="8271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Case statements are similar to the switch/case statements in other languages. If you have many elsifs within your if statement. You can clean it up by using the case/when statement. Like this:</a:t>
            </a:r>
          </a:p>
          <a:p>
            <a:pPr lvl="0">
              <a:spcBef>
                <a:spcPts val="0"/>
              </a:spcBef>
              <a:buNone/>
            </a:pPr>
            <a:r>
              <a:t/>
            </a:r>
            <a:endParaRPr/>
          </a:p>
        </p:txBody>
      </p:sp>
      <p:sp>
        <p:nvSpPr>
          <p:cNvPr id="173" name="Shape 173"/>
          <p:cNvSpPr txBox="1"/>
          <p:nvPr>
            <p:ph type="title"/>
          </p:nvPr>
        </p:nvSpPr>
        <p:spPr>
          <a:xfrm>
            <a:off x="1422000" y="476250"/>
            <a:ext cx="6787199" cy="708600"/>
          </a:xfrm>
          <a:prstGeom prst="rect">
            <a:avLst/>
          </a:prstGeom>
        </p:spPr>
        <p:txBody>
          <a:bodyPr anchorCtr="0" anchor="t" bIns="91425" lIns="91425" rIns="91425" tIns="91425">
            <a:noAutofit/>
          </a:bodyPr>
          <a:lstStyle/>
          <a:p>
            <a:pPr lvl="0">
              <a:spcBef>
                <a:spcPts val="0"/>
              </a:spcBef>
              <a:buNone/>
            </a:pPr>
            <a:r>
              <a:rPr lang="en">
                <a:latin typeface="Open Sans"/>
                <a:ea typeface="Open Sans"/>
                <a:cs typeface="Open Sans"/>
                <a:sym typeface="Open Sans"/>
              </a:rPr>
              <a:t>CASE / WHEN STATEMENT</a:t>
            </a:r>
          </a:p>
        </p:txBody>
      </p:sp>
      <p:sp>
        <p:nvSpPr>
          <p:cNvPr id="174" name="Shape 174"/>
          <p:cNvSpPr txBox="1"/>
          <p:nvPr/>
        </p:nvSpPr>
        <p:spPr>
          <a:xfrm>
            <a:off x="1265125" y="1936900"/>
            <a:ext cx="6299999" cy="3000000"/>
          </a:xfrm>
          <a:prstGeom prst="rect">
            <a:avLst/>
          </a:prstGeom>
          <a:noFill/>
          <a:ln>
            <a:noFill/>
          </a:ln>
        </p:spPr>
        <p:txBody>
          <a:bodyPr anchorCtr="0" anchor="ctr" bIns="91425" lIns="91425" rIns="91425" tIns="91425">
            <a:noAutofit/>
          </a:bodyPr>
          <a:lstStyle/>
          <a:p>
            <a:pPr indent="457200" lvl="0" marL="1828800" rtl="0">
              <a:spcBef>
                <a:spcPts val="600"/>
              </a:spcBef>
              <a:buNone/>
            </a:pPr>
            <a:r>
              <a:rPr lang="en" sz="1200">
                <a:latin typeface="Open Sans"/>
                <a:ea typeface="Open Sans"/>
                <a:cs typeface="Open Sans"/>
                <a:sym typeface="Open Sans"/>
              </a:rPr>
              <a:t>age = 15</a:t>
            </a:r>
          </a:p>
          <a:p>
            <a:pPr indent="457200" lvl="0" marL="1828800" rtl="0">
              <a:spcBef>
                <a:spcPts val="600"/>
              </a:spcBef>
              <a:buNone/>
            </a:pPr>
            <a:r>
              <a:rPr lang="en" sz="1200">
                <a:solidFill>
                  <a:srgbClr val="FF003E"/>
                </a:solidFill>
                <a:latin typeface="Open Sans"/>
                <a:ea typeface="Open Sans"/>
                <a:cs typeface="Open Sans"/>
                <a:sym typeface="Open Sans"/>
              </a:rPr>
              <a:t>case</a:t>
            </a:r>
          </a:p>
          <a:p>
            <a:pPr indent="457200" lvl="0" marL="1828800" rtl="0">
              <a:spcBef>
                <a:spcPts val="600"/>
              </a:spcBef>
              <a:buNone/>
            </a:pPr>
            <a:r>
              <a:rPr lang="en" sz="1200">
                <a:solidFill>
                  <a:srgbClr val="FF003E"/>
                </a:solidFill>
                <a:latin typeface="Open Sans"/>
                <a:ea typeface="Open Sans"/>
                <a:cs typeface="Open Sans"/>
                <a:sym typeface="Open Sans"/>
              </a:rPr>
              <a:t>when</a:t>
            </a:r>
            <a:r>
              <a:rPr lang="en" sz="1200">
                <a:solidFill>
                  <a:schemeClr val="dk1"/>
                </a:solidFill>
                <a:latin typeface="Open Sans"/>
                <a:ea typeface="Open Sans"/>
                <a:cs typeface="Open Sans"/>
                <a:sym typeface="Open Sans"/>
              </a:rPr>
              <a:t> </a:t>
            </a:r>
            <a:r>
              <a:rPr lang="en" sz="1200">
                <a:latin typeface="Open Sans"/>
                <a:ea typeface="Open Sans"/>
                <a:cs typeface="Open Sans"/>
                <a:sym typeface="Open Sans"/>
              </a:rPr>
              <a:t>age == 15</a:t>
            </a:r>
          </a:p>
          <a:p>
            <a:pPr lvl="0" rtl="0">
              <a:spcBef>
                <a:spcPts val="600"/>
              </a:spcBef>
              <a:buNone/>
            </a:pPr>
            <a:r>
              <a:rPr lang="en" sz="1200">
                <a:latin typeface="Open Sans"/>
                <a:ea typeface="Open Sans"/>
                <a:cs typeface="Open Sans"/>
                <a:sym typeface="Open Sans"/>
              </a:rPr>
              <a:t>    					  puts “I’m 15 too!”</a:t>
            </a:r>
          </a:p>
          <a:p>
            <a:pPr indent="457200" lvl="0" marL="1828800" rtl="0">
              <a:spcBef>
                <a:spcPts val="600"/>
              </a:spcBef>
              <a:buNone/>
            </a:pPr>
            <a:r>
              <a:rPr lang="en" sz="1200">
                <a:solidFill>
                  <a:srgbClr val="FF003E"/>
                </a:solidFill>
                <a:latin typeface="Open Sans"/>
                <a:ea typeface="Open Sans"/>
                <a:cs typeface="Open Sans"/>
                <a:sym typeface="Open Sans"/>
              </a:rPr>
              <a:t>when</a:t>
            </a:r>
            <a:r>
              <a:rPr lang="en" sz="1200">
                <a:solidFill>
                  <a:schemeClr val="dk1"/>
                </a:solidFill>
                <a:latin typeface="Open Sans"/>
                <a:ea typeface="Open Sans"/>
                <a:cs typeface="Open Sans"/>
                <a:sym typeface="Open Sans"/>
              </a:rPr>
              <a:t> </a:t>
            </a:r>
            <a:r>
              <a:rPr lang="en" sz="1200">
                <a:latin typeface="Open Sans"/>
                <a:ea typeface="Open Sans"/>
                <a:cs typeface="Open Sans"/>
                <a:sym typeface="Open Sans"/>
              </a:rPr>
              <a:t>age == 14</a:t>
            </a:r>
          </a:p>
          <a:p>
            <a:pPr lvl="0" rtl="0">
              <a:spcBef>
                <a:spcPts val="600"/>
              </a:spcBef>
              <a:buNone/>
            </a:pPr>
            <a:r>
              <a:rPr lang="en" sz="1200">
                <a:latin typeface="Open Sans"/>
                <a:ea typeface="Open Sans"/>
                <a:cs typeface="Open Sans"/>
                <a:sym typeface="Open Sans"/>
              </a:rPr>
              <a:t>   					  puts “You’re one year younger than me”</a:t>
            </a:r>
          </a:p>
          <a:p>
            <a:pPr indent="457200" lvl="0" marL="1828800" rtl="0">
              <a:spcBef>
                <a:spcPts val="600"/>
              </a:spcBef>
              <a:buNone/>
            </a:pPr>
            <a:r>
              <a:rPr lang="en" sz="1200">
                <a:solidFill>
                  <a:srgbClr val="FF003E"/>
                </a:solidFill>
                <a:latin typeface="Open Sans"/>
                <a:ea typeface="Open Sans"/>
                <a:cs typeface="Open Sans"/>
                <a:sym typeface="Open Sans"/>
              </a:rPr>
              <a:t>when</a:t>
            </a:r>
            <a:r>
              <a:rPr lang="en" sz="1200">
                <a:solidFill>
                  <a:schemeClr val="dk1"/>
                </a:solidFill>
                <a:latin typeface="Open Sans"/>
                <a:ea typeface="Open Sans"/>
                <a:cs typeface="Open Sans"/>
                <a:sym typeface="Open Sans"/>
              </a:rPr>
              <a:t> </a:t>
            </a:r>
            <a:r>
              <a:rPr lang="en" sz="1200">
                <a:latin typeface="Open Sans"/>
                <a:ea typeface="Open Sans"/>
                <a:cs typeface="Open Sans"/>
                <a:sym typeface="Open Sans"/>
              </a:rPr>
              <a:t>age == 16</a:t>
            </a:r>
          </a:p>
          <a:p>
            <a:pPr lvl="0" rtl="0">
              <a:spcBef>
                <a:spcPts val="600"/>
              </a:spcBef>
              <a:buNone/>
            </a:pPr>
            <a:r>
              <a:rPr lang="en" sz="1200">
                <a:latin typeface="Open Sans"/>
                <a:ea typeface="Open Sans"/>
                <a:cs typeface="Open Sans"/>
                <a:sym typeface="Open Sans"/>
              </a:rPr>
              <a:t>   					  puts “you’re one year older than me”</a:t>
            </a:r>
          </a:p>
          <a:p>
            <a:pPr indent="457200" lvl="0" marL="1828800" rtl="0">
              <a:spcBef>
                <a:spcPts val="600"/>
              </a:spcBef>
              <a:buNone/>
            </a:pPr>
            <a:r>
              <a:rPr lang="en" sz="1200">
                <a:solidFill>
                  <a:srgbClr val="FF003E"/>
                </a:solidFill>
                <a:latin typeface="Open Sans"/>
                <a:ea typeface="Open Sans"/>
                <a:cs typeface="Open Sans"/>
                <a:sym typeface="Open Sans"/>
              </a:rPr>
              <a:t>when</a:t>
            </a:r>
            <a:r>
              <a:rPr lang="en" sz="1200">
                <a:solidFill>
                  <a:schemeClr val="dk1"/>
                </a:solidFill>
                <a:latin typeface="Open Sans"/>
                <a:ea typeface="Open Sans"/>
                <a:cs typeface="Open Sans"/>
                <a:sym typeface="Open Sans"/>
              </a:rPr>
              <a:t> </a:t>
            </a:r>
            <a:r>
              <a:rPr lang="en" sz="1200">
                <a:latin typeface="Open Sans"/>
                <a:ea typeface="Open Sans"/>
                <a:cs typeface="Open Sans"/>
                <a:sym typeface="Open Sans"/>
              </a:rPr>
              <a:t>age &lt; 14</a:t>
            </a:r>
          </a:p>
          <a:p>
            <a:pPr lvl="0" rtl="0">
              <a:spcBef>
                <a:spcPts val="600"/>
              </a:spcBef>
              <a:buNone/>
            </a:pPr>
            <a:r>
              <a:rPr lang="en" sz="1200">
                <a:latin typeface="Open Sans"/>
                <a:ea typeface="Open Sans"/>
                <a:cs typeface="Open Sans"/>
                <a:sym typeface="Open Sans"/>
              </a:rPr>
              <a:t>   					  puts “you’re just too young”</a:t>
            </a:r>
          </a:p>
          <a:p>
            <a:pPr indent="457200" lvl="0" marL="1828800" rtl="0">
              <a:spcBef>
                <a:spcPts val="600"/>
              </a:spcBef>
              <a:buNone/>
            </a:pPr>
            <a:r>
              <a:rPr lang="en" sz="1200">
                <a:latin typeface="Open Sans"/>
                <a:ea typeface="Open Sans"/>
                <a:cs typeface="Open Sans"/>
                <a:sym typeface="Open Sans"/>
              </a:rPr>
              <a:t>end</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idx="1" type="body"/>
          </p:nvPr>
        </p:nvSpPr>
        <p:spPr>
          <a:xfrm>
            <a:off x="1664100" y="1680150"/>
            <a:ext cx="5815799" cy="2870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The </a:t>
            </a:r>
            <a:r>
              <a:rPr b="1" lang="en" sz="1400"/>
              <a:t>until</a:t>
            </a:r>
            <a:r>
              <a:rPr lang="en" sz="1400"/>
              <a:t> loop is the opposite of the while loop. It will continue the loop until the condition is true.</a:t>
            </a:r>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rPr lang="en" sz="1400"/>
              <a:t>days_left = 7</a:t>
            </a:r>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rPr b="1" lang="en" sz="1400"/>
              <a:t>until</a:t>
            </a:r>
            <a:r>
              <a:rPr lang="en" sz="1400"/>
              <a:t> days_left == 0 </a:t>
            </a:r>
          </a:p>
          <a:p>
            <a:pPr lvl="0" rtl="0">
              <a:spcBef>
                <a:spcPts val="0"/>
              </a:spcBef>
              <a:buClr>
                <a:schemeClr val="dk1"/>
              </a:buClr>
              <a:buSzPct val="78571"/>
              <a:buFont typeface="Arial"/>
              <a:buNone/>
            </a:pPr>
            <a:r>
              <a:rPr lang="en" sz="1400"/>
              <a:t>   puts “There are still #{days_left} days left in the week”</a:t>
            </a:r>
          </a:p>
          <a:p>
            <a:pPr lvl="0" rtl="0">
              <a:spcBef>
                <a:spcPts val="0"/>
              </a:spcBef>
              <a:buClr>
                <a:schemeClr val="dk1"/>
              </a:buClr>
              <a:buSzPct val="78571"/>
              <a:buFont typeface="Arial"/>
              <a:buNone/>
            </a:pPr>
            <a:r>
              <a:rPr lang="en" sz="1400"/>
              <a:t>   days_left -= 1</a:t>
            </a:r>
          </a:p>
          <a:p>
            <a:pPr lvl="0" rtl="0">
              <a:spcBef>
                <a:spcPts val="0"/>
              </a:spcBef>
              <a:buClr>
                <a:schemeClr val="dk1"/>
              </a:buClr>
              <a:buSzPct val="78571"/>
              <a:buFont typeface="Arial"/>
              <a:buNone/>
            </a:pPr>
            <a:r>
              <a:rPr lang="en" sz="1400"/>
              <a:t>end</a:t>
            </a:r>
          </a:p>
          <a:p>
            <a:pPr lvl="0">
              <a:spcBef>
                <a:spcPts val="0"/>
              </a:spcBef>
              <a:buNone/>
            </a:pPr>
            <a:r>
              <a:t/>
            </a:r>
            <a:endParaRPr/>
          </a:p>
        </p:txBody>
      </p:sp>
      <p:sp>
        <p:nvSpPr>
          <p:cNvPr id="180" name="Shape 180"/>
          <p:cNvSpPr txBox="1"/>
          <p:nvPr>
            <p:ph type="title"/>
          </p:nvPr>
        </p:nvSpPr>
        <p:spPr>
          <a:xfrm>
            <a:off x="1664100" y="1047750"/>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UNTIL LOOP</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idx="1" type="body"/>
          </p:nvPr>
        </p:nvSpPr>
        <p:spPr>
          <a:xfrm>
            <a:off x="1439975" y="1039150"/>
            <a:ext cx="6393000" cy="3958799"/>
          </a:xfrm>
          <a:prstGeom prst="rect">
            <a:avLst/>
          </a:prstGeom>
        </p:spPr>
        <p:txBody>
          <a:bodyPr anchorCtr="0" anchor="t" bIns="91425" lIns="91425" rIns="91425" tIns="91425">
            <a:noAutofit/>
          </a:bodyPr>
          <a:lstStyle/>
          <a:p>
            <a:pPr lvl="0" rtl="0">
              <a:spcBef>
                <a:spcPts val="0"/>
              </a:spcBef>
              <a:buNone/>
            </a:pPr>
            <a:r>
              <a:rPr lang="en" sz="1400"/>
              <a:t>What are 2 ways of creating a string?</a:t>
            </a:r>
          </a:p>
          <a:p>
            <a:pPr lvl="0" rtl="0">
              <a:spcBef>
                <a:spcPts val="0"/>
              </a:spcBef>
              <a:buNone/>
            </a:pPr>
            <a:r>
              <a:t/>
            </a:r>
            <a:endParaRPr sz="1400"/>
          </a:p>
          <a:p>
            <a:pPr lvl="0" rtl="0">
              <a:spcBef>
                <a:spcPts val="0"/>
              </a:spcBef>
              <a:buNone/>
            </a:pPr>
            <a:r>
              <a:rPr b="1" lang="en" sz="1400"/>
              <a:t>String.new(“hello”) and “hello” </a:t>
            </a:r>
          </a:p>
          <a:p>
            <a:pPr lvl="0" rtl="0">
              <a:spcBef>
                <a:spcPts val="0"/>
              </a:spcBef>
              <a:buNone/>
            </a:pPr>
            <a:r>
              <a:t/>
            </a:r>
            <a:endParaRPr sz="1400"/>
          </a:p>
          <a:p>
            <a:pPr lvl="0" rtl="0">
              <a:spcBef>
                <a:spcPts val="0"/>
              </a:spcBef>
              <a:buNone/>
            </a:pPr>
            <a:r>
              <a:rPr lang="en" sz="1400"/>
              <a:t>What are the differences between FixNum and Float?</a:t>
            </a:r>
          </a:p>
          <a:p>
            <a:pPr lvl="0" rtl="0">
              <a:spcBef>
                <a:spcPts val="0"/>
              </a:spcBef>
              <a:buNone/>
            </a:pPr>
            <a:r>
              <a:t/>
            </a:r>
            <a:endParaRPr sz="1400"/>
          </a:p>
          <a:p>
            <a:pPr lvl="0" rtl="0">
              <a:spcBef>
                <a:spcPts val="0"/>
              </a:spcBef>
              <a:buNone/>
            </a:pPr>
            <a:r>
              <a:rPr b="1" lang="en" sz="1400"/>
              <a:t>FixNum -  whole numbers</a:t>
            </a:r>
          </a:p>
          <a:p>
            <a:pPr lvl="0" rtl="0">
              <a:spcBef>
                <a:spcPts val="0"/>
              </a:spcBef>
              <a:buNone/>
            </a:pPr>
            <a:r>
              <a:rPr b="1" lang="en" sz="1400"/>
              <a:t>Float -  </a:t>
            </a:r>
            <a:r>
              <a:rPr b="1" lang="en" sz="1400">
                <a:solidFill>
                  <a:srgbClr val="434343"/>
                </a:solidFill>
              </a:rPr>
              <a:t>inexact numbers based on double precision floating point representation.</a:t>
            </a:r>
          </a:p>
          <a:p>
            <a:pPr lvl="0" rtl="0">
              <a:spcBef>
                <a:spcPts val="0"/>
              </a:spcBef>
              <a:buNone/>
            </a:pPr>
            <a:r>
              <a:t/>
            </a:r>
            <a:endParaRPr sz="1400">
              <a:solidFill>
                <a:srgbClr val="434343"/>
              </a:solidFill>
            </a:endParaRPr>
          </a:p>
          <a:p>
            <a:pPr lvl="0" rtl="0">
              <a:spcBef>
                <a:spcPts val="0"/>
              </a:spcBef>
              <a:buNone/>
            </a:pPr>
            <a:r>
              <a:rPr lang="en" sz="1400">
                <a:solidFill>
                  <a:srgbClr val="434343"/>
                </a:solidFill>
              </a:rPr>
              <a:t>What is the order of precedence for Ruby arithmetic operators?</a:t>
            </a:r>
          </a:p>
          <a:p>
            <a:pPr lvl="0" rtl="0">
              <a:spcBef>
                <a:spcPts val="0"/>
              </a:spcBef>
              <a:buNone/>
            </a:pPr>
            <a:r>
              <a:rPr lang="en" sz="1400">
                <a:solidFill>
                  <a:srgbClr val="434343"/>
                </a:solidFill>
              </a:rPr>
              <a:t> </a:t>
            </a:r>
          </a:p>
          <a:p>
            <a:pPr lvl="0" rtl="0">
              <a:spcBef>
                <a:spcPts val="0"/>
              </a:spcBef>
              <a:buNone/>
            </a:pPr>
            <a:r>
              <a:rPr b="1" lang="en" sz="1400">
                <a:solidFill>
                  <a:srgbClr val="434343"/>
                </a:solidFill>
              </a:rPr>
              <a:t>**,  *,  /, %, +, -</a:t>
            </a:r>
          </a:p>
          <a:p>
            <a:pPr lvl="0" rtl="0">
              <a:spcBef>
                <a:spcPts val="0"/>
              </a:spcBef>
              <a:buNone/>
            </a:pPr>
            <a:r>
              <a:t/>
            </a:r>
            <a:endParaRPr sz="1400"/>
          </a:p>
          <a:p>
            <a:pPr lvl="0">
              <a:spcBef>
                <a:spcPts val="0"/>
              </a:spcBef>
              <a:buNone/>
            </a:pPr>
            <a:r>
              <a:t/>
            </a:r>
            <a:endParaRPr sz="1400"/>
          </a:p>
        </p:txBody>
      </p:sp>
      <p:sp>
        <p:nvSpPr>
          <p:cNvPr id="59" name="Shape 59"/>
          <p:cNvSpPr txBox="1"/>
          <p:nvPr>
            <p:ph type="title"/>
          </p:nvPr>
        </p:nvSpPr>
        <p:spPr>
          <a:xfrm>
            <a:off x="1664100" y="330550"/>
            <a:ext cx="5815799" cy="708600"/>
          </a:xfrm>
          <a:prstGeom prst="rect">
            <a:avLst/>
          </a:prstGeom>
        </p:spPr>
        <p:txBody>
          <a:bodyPr anchorCtr="0" anchor="t" bIns="91425" lIns="91425" rIns="91425" tIns="91425">
            <a:noAutofit/>
          </a:bodyPr>
          <a:lstStyle/>
          <a:p>
            <a:pPr lvl="0" algn="ctr">
              <a:spcBef>
                <a:spcPts val="0"/>
              </a:spcBef>
              <a:buNone/>
            </a:pPr>
            <a:r>
              <a:rPr lang="en"/>
              <a:t>Review</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idx="1" type="body"/>
          </p:nvPr>
        </p:nvSpPr>
        <p:spPr>
          <a:xfrm>
            <a:off x="995850" y="781425"/>
            <a:ext cx="7152299" cy="4146299"/>
          </a:xfrm>
          <a:prstGeom prst="rect">
            <a:avLst/>
          </a:prstGeom>
        </p:spPr>
        <p:txBody>
          <a:bodyPr anchorCtr="0" anchor="t" bIns="91425" lIns="91425" rIns="91425" tIns="91425">
            <a:noAutofit/>
          </a:bodyPr>
          <a:lstStyle/>
          <a:p>
            <a:pPr lvl="0" rtl="0">
              <a:spcBef>
                <a:spcPts val="0"/>
              </a:spcBef>
              <a:buNone/>
            </a:pPr>
            <a:r>
              <a:rPr lang="en" sz="1400"/>
              <a:t>What else besides </a:t>
            </a:r>
            <a:r>
              <a:rPr b="1" lang="en" sz="1400"/>
              <a:t>true</a:t>
            </a:r>
            <a:r>
              <a:rPr lang="en" sz="1400"/>
              <a:t> evaluates to true and what evaluates to false?</a:t>
            </a:r>
          </a:p>
          <a:p>
            <a:pPr lvl="0" rtl="0">
              <a:spcBef>
                <a:spcPts val="0"/>
              </a:spcBef>
              <a:buNone/>
            </a:pPr>
            <a:r>
              <a:t/>
            </a:r>
            <a:endParaRPr sz="1400"/>
          </a:p>
          <a:p>
            <a:pPr lvl="0" rtl="0">
              <a:spcBef>
                <a:spcPts val="0"/>
              </a:spcBef>
              <a:buNone/>
            </a:pPr>
            <a:r>
              <a:rPr b="1" lang="en" sz="1400"/>
              <a:t>only false and nil returns false.</a:t>
            </a:r>
          </a:p>
          <a:p>
            <a:pPr lvl="0" rtl="0">
              <a:spcBef>
                <a:spcPts val="0"/>
              </a:spcBef>
              <a:buNone/>
            </a:pPr>
            <a:r>
              <a:t/>
            </a:r>
            <a:endParaRPr/>
          </a:p>
          <a:p>
            <a:pPr lvl="0" rtl="0">
              <a:spcBef>
                <a:spcPts val="0"/>
              </a:spcBef>
              <a:buNone/>
            </a:pPr>
            <a:r>
              <a:rPr lang="en" sz="1400"/>
              <a:t>what is a local variable?</a:t>
            </a:r>
          </a:p>
          <a:p>
            <a:pPr lvl="0" rtl="0">
              <a:spcBef>
                <a:spcPts val="0"/>
              </a:spcBef>
              <a:buNone/>
            </a:pPr>
            <a:r>
              <a:t/>
            </a:r>
            <a:endParaRPr/>
          </a:p>
          <a:p>
            <a:pPr lvl="0" rtl="0">
              <a:spcBef>
                <a:spcPts val="0"/>
              </a:spcBef>
              <a:buNone/>
            </a:pPr>
            <a:r>
              <a:rPr b="1" lang="en" sz="1400">
                <a:solidFill>
                  <a:srgbClr val="434343"/>
                </a:solidFill>
              </a:rPr>
              <a:t>Variables are a way of assigning a “label” that represents a value or a block of code. local variables are limited in scope.</a:t>
            </a:r>
          </a:p>
          <a:p>
            <a:pPr lvl="0" rtl="0">
              <a:spcBef>
                <a:spcPts val="0"/>
              </a:spcBef>
              <a:buNone/>
            </a:pPr>
            <a:r>
              <a:t/>
            </a:r>
            <a:endParaRPr sz="1400">
              <a:solidFill>
                <a:srgbClr val="434343"/>
              </a:solidFill>
            </a:endParaRPr>
          </a:p>
          <a:p>
            <a:pPr lvl="0" rtl="0">
              <a:spcBef>
                <a:spcPts val="0"/>
              </a:spcBef>
              <a:buNone/>
            </a:pPr>
            <a:r>
              <a:rPr lang="en" sz="1400">
                <a:solidFill>
                  <a:srgbClr val="434343"/>
                </a:solidFill>
              </a:rPr>
              <a:t>What does puts and print do? What’s the difference?</a:t>
            </a:r>
          </a:p>
          <a:p>
            <a:pPr lvl="0" rtl="0">
              <a:spcBef>
                <a:spcPts val="0"/>
              </a:spcBef>
              <a:buNone/>
            </a:pPr>
            <a:r>
              <a:t/>
            </a:r>
            <a:endParaRPr sz="1400">
              <a:solidFill>
                <a:srgbClr val="434343"/>
              </a:solidFill>
            </a:endParaRPr>
          </a:p>
          <a:p>
            <a:pPr lvl="0">
              <a:spcBef>
                <a:spcPts val="0"/>
              </a:spcBef>
              <a:buNone/>
            </a:pPr>
            <a:r>
              <a:rPr b="1" lang="en" sz="1400">
                <a:solidFill>
                  <a:srgbClr val="333333"/>
                </a:solidFill>
                <a:highlight>
                  <a:srgbClr val="FFFFFF"/>
                </a:highlight>
                <a:latin typeface="Arial"/>
                <a:ea typeface="Arial"/>
                <a:cs typeface="Arial"/>
                <a:sym typeface="Arial"/>
              </a:rPr>
              <a:t>The puts (short for "put string") and print commands are both used to display the results of evaluating Ruby code. The primary difference between them is that puts adds a newline after executing, and print does not.</a:t>
            </a:r>
          </a:p>
        </p:txBody>
      </p:sp>
      <p:sp>
        <p:nvSpPr>
          <p:cNvPr id="65" name="Shape 65"/>
          <p:cNvSpPr txBox="1"/>
          <p:nvPr>
            <p:ph type="title"/>
          </p:nvPr>
        </p:nvSpPr>
        <p:spPr>
          <a:xfrm>
            <a:off x="1664100" y="72825"/>
            <a:ext cx="5815799" cy="708600"/>
          </a:xfrm>
          <a:prstGeom prst="rect">
            <a:avLst/>
          </a:prstGeom>
        </p:spPr>
        <p:txBody>
          <a:bodyPr anchorCtr="0" anchor="t" bIns="91425" lIns="91425" rIns="91425" tIns="91425">
            <a:noAutofit/>
          </a:bodyPr>
          <a:lstStyle/>
          <a:p>
            <a:pPr lvl="0" algn="ctr">
              <a:spcBef>
                <a:spcPts val="0"/>
              </a:spcBef>
              <a:buNone/>
            </a:pPr>
            <a:r>
              <a:rPr lang="en"/>
              <a:t>Review - Continued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idx="1" type="body"/>
          </p:nvPr>
        </p:nvSpPr>
        <p:spPr>
          <a:xfrm>
            <a:off x="1123350" y="1063800"/>
            <a:ext cx="6897299" cy="4079699"/>
          </a:xfrm>
          <a:prstGeom prst="rect">
            <a:avLst/>
          </a:prstGeom>
        </p:spPr>
        <p:txBody>
          <a:bodyPr anchorCtr="0" anchor="t" bIns="91425" lIns="91425" rIns="91425" tIns="91425">
            <a:noAutofit/>
          </a:bodyPr>
          <a:lstStyle/>
          <a:p>
            <a:pPr lvl="0" rtl="0">
              <a:spcBef>
                <a:spcPts val="0"/>
              </a:spcBef>
              <a:buNone/>
            </a:pPr>
            <a:r>
              <a:rPr lang="en" sz="1400"/>
              <a:t>what is IRB?</a:t>
            </a:r>
          </a:p>
          <a:p>
            <a:pPr lvl="0" rtl="0">
              <a:spcBef>
                <a:spcPts val="0"/>
              </a:spcBef>
              <a:buNone/>
            </a:pPr>
            <a:r>
              <a:rPr lang="en" sz="1400"/>
              <a:t>  </a:t>
            </a:r>
          </a:p>
          <a:p>
            <a:pPr lvl="0" rtl="0">
              <a:spcBef>
                <a:spcPts val="0"/>
              </a:spcBef>
              <a:buNone/>
            </a:pPr>
            <a:r>
              <a:rPr b="1" lang="en" sz="1400"/>
              <a:t>IRB stands for Interactive Ruby. It is </a:t>
            </a:r>
            <a:r>
              <a:rPr b="1" lang="en" sz="1400">
                <a:solidFill>
                  <a:schemeClr val="dk1"/>
                </a:solidFill>
              </a:rPr>
              <a:t>an interactive shell that let’s you run Ruby code in real time.</a:t>
            </a:r>
          </a:p>
          <a:p>
            <a:pPr lvl="0" rtl="0">
              <a:spcBef>
                <a:spcPts val="0"/>
              </a:spcBef>
              <a:buNone/>
            </a:pPr>
            <a:r>
              <a:t/>
            </a:r>
            <a:endParaRPr sz="1400">
              <a:solidFill>
                <a:schemeClr val="dk1"/>
              </a:solidFill>
            </a:endParaRPr>
          </a:p>
          <a:p>
            <a:pPr lvl="0" rtl="0">
              <a:spcBef>
                <a:spcPts val="0"/>
              </a:spcBef>
              <a:buNone/>
            </a:pPr>
            <a:r>
              <a:rPr lang="en" sz="1400">
                <a:solidFill>
                  <a:schemeClr val="dk1"/>
                </a:solidFill>
              </a:rPr>
              <a:t>Fill in the blanks:</a:t>
            </a:r>
          </a:p>
          <a:p>
            <a:pPr lvl="0" rtl="0">
              <a:spcBef>
                <a:spcPts val="0"/>
              </a:spcBef>
              <a:buNone/>
            </a:pPr>
            <a:r>
              <a:t/>
            </a:r>
            <a:endParaRPr sz="1400">
              <a:solidFill>
                <a:schemeClr val="dk1"/>
              </a:solidFill>
            </a:endParaRPr>
          </a:p>
          <a:p>
            <a:pPr lvl="0" rtl="0" algn="ctr">
              <a:spcBef>
                <a:spcPts val="0"/>
              </a:spcBef>
              <a:buNone/>
            </a:pPr>
            <a:r>
              <a:rPr lang="en" sz="1400">
                <a:solidFill>
                  <a:srgbClr val="FF0000"/>
                </a:solidFill>
              </a:rPr>
              <a:t>def</a:t>
            </a:r>
            <a:r>
              <a:rPr lang="en" sz="1400">
                <a:solidFill>
                  <a:schemeClr val="dk1"/>
                </a:solidFill>
              </a:rPr>
              <a:t> greeter(</a:t>
            </a:r>
            <a:r>
              <a:rPr i="1" lang="en" sz="1400">
                <a:solidFill>
                  <a:schemeClr val="dk1"/>
                </a:solidFill>
              </a:rPr>
              <a:t>name</a:t>
            </a:r>
            <a:r>
              <a:rPr lang="en" sz="1400">
                <a:solidFill>
                  <a:schemeClr val="dk1"/>
                </a:solidFill>
              </a:rPr>
              <a:t>)</a:t>
            </a:r>
          </a:p>
          <a:p>
            <a:pPr lvl="0" rtl="0" algn="l">
              <a:spcBef>
                <a:spcPts val="0"/>
              </a:spcBef>
              <a:buNone/>
            </a:pPr>
            <a:r>
              <a:rPr lang="en" sz="1400">
                <a:solidFill>
                  <a:schemeClr val="dk1"/>
                </a:solidFill>
              </a:rPr>
              <a:t>						puts “Hi #{name}”</a:t>
            </a:r>
          </a:p>
          <a:p>
            <a:pPr lvl="0" algn="l">
              <a:spcBef>
                <a:spcPts val="0"/>
              </a:spcBef>
              <a:buNone/>
            </a:pPr>
            <a:r>
              <a:rPr lang="en" sz="1400">
                <a:solidFill>
                  <a:schemeClr val="dk1"/>
                </a:solidFill>
              </a:rPr>
              <a:t>         					       </a:t>
            </a:r>
            <a:r>
              <a:rPr lang="en" sz="1400">
                <a:solidFill>
                  <a:srgbClr val="FF0000"/>
                </a:solidFill>
              </a:rPr>
              <a:t>end</a:t>
            </a:r>
          </a:p>
        </p:txBody>
      </p:sp>
      <p:sp>
        <p:nvSpPr>
          <p:cNvPr id="71" name="Shape 71"/>
          <p:cNvSpPr txBox="1"/>
          <p:nvPr>
            <p:ph type="title"/>
          </p:nvPr>
        </p:nvSpPr>
        <p:spPr>
          <a:xfrm>
            <a:off x="1664100" y="296950"/>
            <a:ext cx="5815799" cy="708600"/>
          </a:xfrm>
          <a:prstGeom prst="rect">
            <a:avLst/>
          </a:prstGeom>
        </p:spPr>
        <p:txBody>
          <a:bodyPr anchorCtr="0" anchor="t" bIns="91425" lIns="91425" rIns="91425" tIns="91425">
            <a:noAutofit/>
          </a:bodyPr>
          <a:lstStyle/>
          <a:p>
            <a:pPr lvl="0" algn="ctr">
              <a:spcBef>
                <a:spcPts val="0"/>
              </a:spcBef>
              <a:buNone/>
            </a:pPr>
            <a:r>
              <a:rPr lang="en"/>
              <a:t>Review - Continued</a:t>
            </a:r>
          </a:p>
        </p:txBody>
      </p:sp>
      <p:cxnSp>
        <p:nvCxnSpPr>
          <p:cNvPr id="72" name="Shape 72"/>
          <p:cNvCxnSpPr/>
          <p:nvPr/>
        </p:nvCxnSpPr>
        <p:spPr>
          <a:xfrm flipH="1" rot="10800000">
            <a:off x="3372975" y="3305650"/>
            <a:ext cx="358499" cy="22499"/>
          </a:xfrm>
          <a:prstGeom prst="straightConnector1">
            <a:avLst/>
          </a:prstGeom>
          <a:noFill/>
          <a:ln cap="flat" cmpd="sng" w="19050">
            <a:solidFill>
              <a:schemeClr val="dk2"/>
            </a:solidFill>
            <a:prstDash val="solid"/>
            <a:round/>
            <a:headEnd len="lg" w="lg" type="none"/>
            <a:tailEnd len="lg" w="lg" type="none"/>
          </a:ln>
        </p:spPr>
      </p:cxnSp>
      <p:cxnSp>
        <p:nvCxnSpPr>
          <p:cNvPr id="73" name="Shape 73"/>
          <p:cNvCxnSpPr/>
          <p:nvPr/>
        </p:nvCxnSpPr>
        <p:spPr>
          <a:xfrm flipH="1" rot="10800000">
            <a:off x="3485025" y="4022850"/>
            <a:ext cx="257700" cy="246599"/>
          </a:xfrm>
          <a:prstGeom prst="straightConnector1">
            <a:avLst/>
          </a:prstGeom>
          <a:noFill/>
          <a:ln cap="flat" cmpd="sng" w="19050">
            <a:solidFill>
              <a:schemeClr val="dk2"/>
            </a:solidFill>
            <a:prstDash val="solid"/>
            <a:round/>
            <a:headEnd len="lg" w="lg" type="none"/>
            <a:tailEnd len="lg" w="lg" type="none"/>
          </a:ln>
        </p:spPr>
      </p:cxnSp>
      <p:cxnSp>
        <p:nvCxnSpPr>
          <p:cNvPr id="74" name="Shape 74"/>
          <p:cNvCxnSpPr/>
          <p:nvPr/>
        </p:nvCxnSpPr>
        <p:spPr>
          <a:xfrm flipH="1">
            <a:off x="4471249" y="2868700"/>
            <a:ext cx="11100" cy="280200"/>
          </a:xfrm>
          <a:prstGeom prst="straightConnector1">
            <a:avLst/>
          </a:prstGeom>
          <a:noFill/>
          <a:ln cap="flat" cmpd="sng" w="19050">
            <a:solidFill>
              <a:schemeClr val="dk2"/>
            </a:solidFill>
            <a:prstDash val="solid"/>
            <a:round/>
            <a:headEnd len="lg" w="lg" type="none"/>
            <a:tailEnd len="lg" w="lg" type="none"/>
          </a:ln>
        </p:spPr>
      </p:cxnSp>
      <p:cxnSp>
        <p:nvCxnSpPr>
          <p:cNvPr id="75" name="Shape 75"/>
          <p:cNvCxnSpPr/>
          <p:nvPr/>
        </p:nvCxnSpPr>
        <p:spPr>
          <a:xfrm flipH="1" rot="10800000">
            <a:off x="5143500" y="2790199"/>
            <a:ext cx="369900" cy="280200"/>
          </a:xfrm>
          <a:prstGeom prst="straightConnector1">
            <a:avLst/>
          </a:prstGeom>
          <a:noFill/>
          <a:ln cap="flat" cmpd="sng" w="19050">
            <a:solidFill>
              <a:schemeClr val="dk2"/>
            </a:solidFill>
            <a:prstDash val="solid"/>
            <a:round/>
            <a:headEnd len="lg" w="lg" type="none"/>
            <a:tailEnd len="lg" w="lg" type="none"/>
          </a:ln>
        </p:spPr>
      </p:cxnSp>
      <p:cxnSp>
        <p:nvCxnSpPr>
          <p:cNvPr id="76" name="Shape 76"/>
          <p:cNvCxnSpPr/>
          <p:nvPr/>
        </p:nvCxnSpPr>
        <p:spPr>
          <a:xfrm rot="10800000">
            <a:off x="5154800" y="3765075"/>
            <a:ext cx="201599" cy="179399"/>
          </a:xfrm>
          <a:prstGeom prst="straightConnector1">
            <a:avLst/>
          </a:prstGeom>
          <a:noFill/>
          <a:ln cap="flat" cmpd="sng" w="19050">
            <a:solidFill>
              <a:schemeClr val="dk2"/>
            </a:solidFill>
            <a:prstDash val="solid"/>
            <a:round/>
            <a:headEnd len="lg" w="lg" type="none"/>
            <a:tailEnd len="lg" w="lg" type="none"/>
          </a:ln>
        </p:spPr>
      </p:cxnSp>
      <p:cxnSp>
        <p:nvCxnSpPr>
          <p:cNvPr id="77" name="Shape 77"/>
          <p:cNvCxnSpPr/>
          <p:nvPr/>
        </p:nvCxnSpPr>
        <p:spPr>
          <a:xfrm flipH="1" rot="10800000">
            <a:off x="3507450" y="3608250"/>
            <a:ext cx="302700" cy="89699"/>
          </a:xfrm>
          <a:prstGeom prst="straightConnector1">
            <a:avLst/>
          </a:prstGeom>
          <a:noFill/>
          <a:ln cap="flat" cmpd="sng" w="19050">
            <a:solidFill>
              <a:schemeClr val="dk2"/>
            </a:solidFill>
            <a:prstDash val="solid"/>
            <a:round/>
            <a:headEnd len="lg" w="lg" type="none"/>
            <a:tailEnd len="lg" w="lg" type="none"/>
          </a:ln>
        </p:spPr>
      </p:cxnSp>
      <p:cxnSp>
        <p:nvCxnSpPr>
          <p:cNvPr id="78" name="Shape 78"/>
          <p:cNvCxnSpPr/>
          <p:nvPr/>
        </p:nvCxnSpPr>
        <p:spPr>
          <a:xfrm>
            <a:off x="2711825" y="3238500"/>
            <a:ext cx="773099" cy="0"/>
          </a:xfrm>
          <a:prstGeom prst="straightConnector1">
            <a:avLst/>
          </a:prstGeom>
          <a:noFill/>
          <a:ln cap="flat" cmpd="sng" w="19050">
            <a:solidFill>
              <a:schemeClr val="dk2"/>
            </a:solidFill>
            <a:prstDash val="solid"/>
            <a:round/>
            <a:headEnd len="lg" w="lg" type="none"/>
            <a:tailEnd len="lg" w="lg" type="none"/>
          </a:ln>
        </p:spPr>
      </p:cxnSp>
      <p:cxnSp>
        <p:nvCxnSpPr>
          <p:cNvPr id="79" name="Shape 79"/>
          <p:cNvCxnSpPr/>
          <p:nvPr/>
        </p:nvCxnSpPr>
        <p:spPr>
          <a:xfrm flipH="1" rot="10800000">
            <a:off x="2610975" y="3664199"/>
            <a:ext cx="705900" cy="5700"/>
          </a:xfrm>
          <a:prstGeom prst="straightConnector1">
            <a:avLst/>
          </a:prstGeom>
          <a:noFill/>
          <a:ln cap="flat" cmpd="sng" w="19050">
            <a:solidFill>
              <a:schemeClr val="dk2"/>
            </a:solidFill>
            <a:prstDash val="solid"/>
            <a:round/>
            <a:headEnd len="lg" w="lg" type="none"/>
            <a:tailEnd len="lg" w="lg" type="none"/>
          </a:ln>
        </p:spPr>
      </p:cxnSp>
      <p:cxnSp>
        <p:nvCxnSpPr>
          <p:cNvPr id="80" name="Shape 80"/>
          <p:cNvCxnSpPr/>
          <p:nvPr/>
        </p:nvCxnSpPr>
        <p:spPr>
          <a:xfrm flipH="1" rot="10800000">
            <a:off x="2610975" y="4258349"/>
            <a:ext cx="593999" cy="11100"/>
          </a:xfrm>
          <a:prstGeom prst="straightConnector1">
            <a:avLst/>
          </a:prstGeom>
          <a:noFill/>
          <a:ln cap="flat" cmpd="sng" w="19050">
            <a:solidFill>
              <a:schemeClr val="dk2"/>
            </a:solidFill>
            <a:prstDash val="solid"/>
            <a:round/>
            <a:headEnd len="lg" w="lg" type="none"/>
            <a:tailEnd len="lg" w="lg" type="none"/>
          </a:ln>
        </p:spPr>
      </p:cxnSp>
      <p:cxnSp>
        <p:nvCxnSpPr>
          <p:cNvPr id="81" name="Shape 81"/>
          <p:cNvCxnSpPr/>
          <p:nvPr/>
        </p:nvCxnSpPr>
        <p:spPr>
          <a:xfrm>
            <a:off x="4067725" y="2689400"/>
            <a:ext cx="885300" cy="0"/>
          </a:xfrm>
          <a:prstGeom prst="straightConnector1">
            <a:avLst/>
          </a:prstGeom>
          <a:noFill/>
          <a:ln cap="flat" cmpd="sng" w="19050">
            <a:solidFill>
              <a:schemeClr val="dk2"/>
            </a:solidFill>
            <a:prstDash val="solid"/>
            <a:round/>
            <a:headEnd len="lg" w="lg" type="none"/>
            <a:tailEnd len="lg" w="lg" type="none"/>
          </a:ln>
        </p:spPr>
      </p:cxnSp>
      <p:cxnSp>
        <p:nvCxnSpPr>
          <p:cNvPr id="82" name="Shape 82"/>
          <p:cNvCxnSpPr/>
          <p:nvPr/>
        </p:nvCxnSpPr>
        <p:spPr>
          <a:xfrm>
            <a:off x="5558125" y="2610975"/>
            <a:ext cx="896399" cy="0"/>
          </a:xfrm>
          <a:prstGeom prst="straightConnector1">
            <a:avLst/>
          </a:prstGeom>
          <a:noFill/>
          <a:ln cap="flat" cmpd="sng" w="19050">
            <a:solidFill>
              <a:schemeClr val="dk2"/>
            </a:solidFill>
            <a:prstDash val="solid"/>
            <a:round/>
            <a:headEnd len="lg" w="lg" type="none"/>
            <a:tailEnd len="lg" w="lg" type="none"/>
          </a:ln>
        </p:spPr>
      </p:cxnSp>
      <p:cxnSp>
        <p:nvCxnSpPr>
          <p:cNvPr id="83" name="Shape 83"/>
          <p:cNvCxnSpPr/>
          <p:nvPr/>
        </p:nvCxnSpPr>
        <p:spPr>
          <a:xfrm>
            <a:off x="5412450" y="4067725"/>
            <a:ext cx="1042200" cy="1110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1437600" y="2250050"/>
            <a:ext cx="6268800" cy="7086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1437600" y="2250050"/>
            <a:ext cx="6268800" cy="708600"/>
          </a:xfrm>
          <a:prstGeom prst="rect">
            <a:avLst/>
          </a:prstGeom>
        </p:spPr>
        <p:txBody>
          <a:bodyPr anchorCtr="0" anchor="ctr" bIns="91425" lIns="91425" rIns="91425" tIns="91425">
            <a:noAutofit/>
          </a:bodyPr>
          <a:lstStyle/>
          <a:p>
            <a:pPr lvl="0">
              <a:spcBef>
                <a:spcPts val="0"/>
              </a:spcBef>
              <a:buNone/>
            </a:pPr>
            <a:r>
              <a:rPr lang="en"/>
              <a:t>SHOW &amp; TELL TIME!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1664100" y="644350"/>
            <a:ext cx="5815799" cy="708600"/>
          </a:xfrm>
          <a:prstGeom prst="rect">
            <a:avLst/>
          </a:prstGeom>
        </p:spPr>
        <p:txBody>
          <a:bodyPr anchorCtr="0" anchor="t" bIns="91425" lIns="91425" rIns="91425" tIns="91425">
            <a:noAutofit/>
          </a:bodyPr>
          <a:lstStyle/>
          <a:p>
            <a:pPr lvl="0" rtl="0">
              <a:spcBef>
                <a:spcPts val="0"/>
              </a:spcBef>
              <a:buNone/>
            </a:pPr>
            <a:r>
              <a:rPr lang="en">
                <a:latin typeface="Source Sans Pro"/>
                <a:ea typeface="Source Sans Pro"/>
                <a:cs typeface="Source Sans Pro"/>
                <a:sym typeface="Source Sans Pro"/>
              </a:rPr>
              <a:t>Why is This Important?</a:t>
            </a:r>
          </a:p>
        </p:txBody>
      </p:sp>
      <p:sp>
        <p:nvSpPr>
          <p:cNvPr id="99" name="Shape 99"/>
          <p:cNvSpPr txBox="1"/>
          <p:nvPr>
            <p:ph idx="1" type="body"/>
          </p:nvPr>
        </p:nvSpPr>
        <p:spPr>
          <a:xfrm>
            <a:off x="1348100" y="1444825"/>
            <a:ext cx="5815799" cy="2870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Today we will be learning about control flow using conditionals to branch into other possible paths. </a:t>
            </a:r>
            <a:r>
              <a:rPr lang="en" sz="1400">
                <a:solidFill>
                  <a:schemeClr val="dk1"/>
                </a:solidFill>
                <a:highlight>
                  <a:srgbClr val="FFFFFF"/>
                </a:highlight>
              </a:rPr>
              <a:t>Conditional statements are what changes the path of logic in a program. Without it,  a program can’t make decisions and come up with different results.</a:t>
            </a:r>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rPr lang="en" sz="1400"/>
              <a:t>We will also be learning about loops which allows you to easily repeat the same action unless you tell it to stop or a requirement is met.</a:t>
            </a:r>
          </a:p>
          <a:p>
            <a:pPr lvl="0" rtl="0">
              <a:spcBef>
                <a:spcPts val="0"/>
              </a:spcBef>
              <a:buClr>
                <a:schemeClr val="dk1"/>
              </a:buClr>
              <a:buSzPct val="78571"/>
              <a:buFont typeface="Arial"/>
              <a:buNone/>
            </a:pPr>
            <a:r>
              <a:t/>
            </a:r>
            <a:endParaRPr sz="1400">
              <a:solidFill>
                <a:schemeClr val="dk1"/>
              </a:solidFill>
              <a:highlight>
                <a:srgbClr val="FFFFFF"/>
              </a:highlight>
            </a:endParaRPr>
          </a:p>
          <a:p>
            <a:pPr lvl="0" rtl="0">
              <a:spcBef>
                <a:spcPts val="0"/>
              </a:spcBef>
              <a:buClr>
                <a:schemeClr val="dk1"/>
              </a:buClr>
              <a:buSzPct val="78571"/>
              <a:buFont typeface="Arial"/>
              <a:buNone/>
            </a:pPr>
            <a:r>
              <a:t/>
            </a:r>
            <a:endParaRPr sz="1400"/>
          </a:p>
          <a:p>
            <a:pPr lvl="0" rtl="0">
              <a:spcBef>
                <a:spcPts val="0"/>
              </a:spcBef>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1664100" y="498650"/>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RUBY COMPARISON OPERATORS</a:t>
            </a:r>
          </a:p>
        </p:txBody>
      </p:sp>
      <p:sp>
        <p:nvSpPr>
          <p:cNvPr id="105" name="Shape 105"/>
          <p:cNvSpPr txBox="1"/>
          <p:nvPr>
            <p:ph idx="1" type="body"/>
          </p:nvPr>
        </p:nvSpPr>
        <p:spPr>
          <a:xfrm>
            <a:off x="1017000" y="1686850"/>
            <a:ext cx="7109999" cy="3187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Ruby comparison operators compares the two operands and returns either true or false.</a:t>
            </a:r>
          </a:p>
          <a:p>
            <a:pPr lvl="0" rtl="0">
              <a:spcBef>
                <a:spcPts val="0"/>
              </a:spcBef>
              <a:buClr>
                <a:schemeClr val="dk1"/>
              </a:buClr>
              <a:buSzPct val="91666"/>
              <a:buFont typeface="Arial"/>
              <a:buNone/>
            </a:pPr>
            <a:r>
              <a:t/>
            </a:r>
            <a:endParaRPr sz="1200"/>
          </a:p>
          <a:p>
            <a:pPr indent="-304800" lvl="0" marL="457200" rtl="0">
              <a:spcBef>
                <a:spcPts val="0"/>
              </a:spcBef>
              <a:buClr>
                <a:srgbClr val="000000"/>
              </a:buClr>
              <a:buSzPct val="100000"/>
              <a:buAutoNum type="arabicPeriod"/>
            </a:pPr>
            <a:r>
              <a:rPr lang="en" sz="1200"/>
              <a:t>== : compares if the value of the two operands are equal. If yes, it will return true </a:t>
            </a:r>
            <a:r>
              <a:rPr b="1" lang="en" sz="1200"/>
              <a:t>eg. 1 == 1</a:t>
            </a:r>
          </a:p>
          <a:p>
            <a:pPr indent="-304800" lvl="0" marL="457200" rtl="0">
              <a:spcBef>
                <a:spcPts val="0"/>
              </a:spcBef>
              <a:buClr>
                <a:srgbClr val="000000"/>
              </a:buClr>
              <a:buSzPct val="100000"/>
              <a:buAutoNum type="arabicPeriod"/>
            </a:pPr>
            <a:r>
              <a:rPr lang="en" sz="1200"/>
              <a:t>!= : compares if the value of the two operands are equal. If not, it will return true </a:t>
            </a:r>
            <a:r>
              <a:rPr b="1" lang="en" sz="1200"/>
              <a:t>eg. 1 != 2</a:t>
            </a:r>
          </a:p>
          <a:p>
            <a:pPr indent="-304800" lvl="0" marL="457200" rtl="0">
              <a:spcBef>
                <a:spcPts val="0"/>
              </a:spcBef>
              <a:buClr>
                <a:srgbClr val="000000"/>
              </a:buClr>
              <a:buSzPct val="100000"/>
              <a:buAutoNum type="arabicPeriod"/>
            </a:pPr>
            <a:r>
              <a:rPr lang="en" sz="1200"/>
              <a:t>&gt; : checks if the value of the left operand is greater than the right operand. If yes, it will return true </a:t>
            </a:r>
            <a:r>
              <a:rPr b="1" lang="en" sz="1200"/>
              <a:t>eg. 3 &gt; 2</a:t>
            </a:r>
          </a:p>
          <a:p>
            <a:pPr indent="-304800" lvl="0" marL="457200" rtl="0">
              <a:spcBef>
                <a:spcPts val="0"/>
              </a:spcBef>
              <a:buClr>
                <a:srgbClr val="000000"/>
              </a:buClr>
              <a:buSzPct val="100000"/>
              <a:buAutoNum type="arabicPeriod"/>
            </a:pPr>
            <a:r>
              <a:rPr lang="en" sz="1200"/>
              <a:t>&lt; : checks if the value of the left operand is less than the right operand. If yes, it will return true </a:t>
            </a:r>
            <a:r>
              <a:rPr b="1" lang="en" sz="1200"/>
              <a:t>eg. 3 &lt; 4</a:t>
            </a:r>
          </a:p>
          <a:p>
            <a:pPr indent="-304800" lvl="0" marL="457200" rtl="0">
              <a:spcBef>
                <a:spcPts val="0"/>
              </a:spcBef>
              <a:buClr>
                <a:srgbClr val="000000"/>
              </a:buClr>
              <a:buSzPct val="100000"/>
              <a:buAutoNum type="arabicPeriod"/>
            </a:pPr>
            <a:r>
              <a:rPr lang="en" sz="1200"/>
              <a:t>&gt;= : checks if the value of the left operand is greater than or equal to the right operand. If yes, it will return true </a:t>
            </a:r>
            <a:r>
              <a:rPr b="1" lang="en" sz="1200"/>
              <a:t>eg. 3 &gt;= 3 and 3 &gt;= 1</a:t>
            </a:r>
          </a:p>
          <a:p>
            <a:pPr indent="-304800" lvl="0" marL="457200" rtl="0">
              <a:spcBef>
                <a:spcPts val="0"/>
              </a:spcBef>
              <a:buClr>
                <a:srgbClr val="000000"/>
              </a:buClr>
              <a:buSzPct val="100000"/>
              <a:buAutoNum type="arabicPeriod"/>
            </a:pPr>
            <a:r>
              <a:rPr lang="en" sz="1200"/>
              <a:t>&lt;= : checks if the value of the left operand is less than or equal to the right operand. If yes, it will return true eg. </a:t>
            </a:r>
            <a:r>
              <a:rPr b="1" lang="en" sz="1200"/>
              <a:t>4 &lt;= 5 and 4 &lt;= 4</a:t>
            </a:r>
          </a:p>
          <a:p>
            <a:pPr lvl="0" rtl="0">
              <a:spcBef>
                <a:spcPts val="0"/>
              </a:spcBef>
              <a:buClr>
                <a:schemeClr val="dk1"/>
              </a:buClr>
              <a:buSzPct val="91666"/>
              <a:buFont typeface="Arial"/>
              <a:buNone/>
            </a:pPr>
            <a:r>
              <a:t/>
            </a:r>
            <a:endParaRPr sz="1200"/>
          </a:p>
          <a:p>
            <a:pPr lvl="0" rtl="0">
              <a:spcBef>
                <a:spcPts val="0"/>
              </a:spcBef>
              <a:buClr>
                <a:schemeClr val="dk1"/>
              </a:buClr>
              <a:buSzPct val="91666"/>
              <a:buFont typeface="Arial"/>
              <a:buNone/>
            </a:pPr>
            <a:r>
              <a:rPr lang="en" sz="1200"/>
              <a:t>Now go into IRB and try these out!</a:t>
            </a:r>
          </a:p>
          <a:p>
            <a:pPr lvl="0">
              <a:spcBef>
                <a:spcPts val="0"/>
              </a:spcBef>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