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Lora"/>
      <p:regular r:id="rId40"/>
      <p:bold r:id="rId41"/>
      <p:italic r:id="rId42"/>
      <p:boldItalic r:id="rId43"/>
    </p:embeddedFont>
    <p:embeddedFont>
      <p:font typeface="Quattrocento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ora-regular.fntdata"/><Relationship Id="rId20" Type="http://schemas.openxmlformats.org/officeDocument/2006/relationships/slide" Target="slides/slide16.xml"/><Relationship Id="rId42" Type="http://schemas.openxmlformats.org/officeDocument/2006/relationships/font" Target="fonts/Lora-italic.fntdata"/><Relationship Id="rId41" Type="http://schemas.openxmlformats.org/officeDocument/2006/relationships/font" Target="fonts/Lora-bold.fntdata"/><Relationship Id="rId22" Type="http://schemas.openxmlformats.org/officeDocument/2006/relationships/slide" Target="slides/slide18.xml"/><Relationship Id="rId44" Type="http://schemas.openxmlformats.org/officeDocument/2006/relationships/font" Target="fonts/QuattrocentoSans-regular.fntdata"/><Relationship Id="rId21" Type="http://schemas.openxmlformats.org/officeDocument/2006/relationships/slide" Target="slides/slide17.xml"/><Relationship Id="rId43" Type="http://schemas.openxmlformats.org/officeDocument/2006/relationships/font" Target="fonts/Lora-boldItalic.fntdata"/><Relationship Id="rId24" Type="http://schemas.openxmlformats.org/officeDocument/2006/relationships/slide" Target="slides/slide20.xml"/><Relationship Id="rId46" Type="http://schemas.openxmlformats.org/officeDocument/2006/relationships/font" Target="fonts/QuattrocentoSans-italic.fntdata"/><Relationship Id="rId23" Type="http://schemas.openxmlformats.org/officeDocument/2006/relationships/slide" Target="slides/slide19.xml"/><Relationship Id="rId45" Type="http://schemas.openxmlformats.org/officeDocument/2006/relationships/font" Target="fonts/Quattrocento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QuattrocentoSans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" type="subTitle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  <a:highlight>
                  <a:srgbClr val="ED197B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hape 19"/>
          <p:cNvCxnSpPr/>
          <p:nvPr/>
        </p:nvCxnSpPr>
        <p:spPr>
          <a:xfrm>
            <a:off x="4584075" y="3676500"/>
            <a:ext cx="0" cy="1480499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" name="Shape 20"/>
          <p:cNvSpPr txBox="1"/>
          <p:nvPr>
            <p:ph idx="1" type="body"/>
          </p:nvPr>
        </p:nvSpPr>
        <p:spPr>
          <a:xfrm>
            <a:off x="2105050" y="2238000"/>
            <a:ext cx="4933800" cy="819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lvl="8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1" name="Shape 21"/>
          <p:cNvSpPr/>
          <p:nvPr/>
        </p:nvSpPr>
        <p:spPr>
          <a:xfrm>
            <a:off x="428850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4288500" y="3393000"/>
            <a:ext cx="566999" cy="5669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341265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6" name="Shape 26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ED197B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9" name="Shape 29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cxnSp>
        <p:nvCxnSpPr>
          <p:cNvPr id="34" name="Shape 3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" name="Shape 3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6" name="Shape 36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42" name="Shape 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3" name="Shape 43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47" name="Shape 4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8" name="Shape 48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9" name="Shape 49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1990450" y="4037375"/>
            <a:ext cx="5162999" cy="51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360"/>
              </a:spcBef>
              <a:buSzPct val="1000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2" name="Shape 52"/>
          <p:cNvCxnSpPr/>
          <p:nvPr/>
        </p:nvCxnSpPr>
        <p:spPr>
          <a:xfrm>
            <a:off x="-6025" y="46661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3" name="Shape 53"/>
          <p:cNvSpPr/>
          <p:nvPr/>
        </p:nvSpPr>
        <p:spPr>
          <a:xfrm>
            <a:off x="4457400" y="4551496"/>
            <a:ext cx="229199" cy="2291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-6025" y="45137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6" name="Shape 56"/>
          <p:cNvSpPr/>
          <p:nvPr/>
        </p:nvSpPr>
        <p:spPr>
          <a:xfrm>
            <a:off x="4293700" y="4235405"/>
            <a:ext cx="556499" cy="5564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ED197B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ED197B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ED197B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mozilla.org/en-US/docs/Web/HTML/Element/input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Post and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highlight>
                  <a:srgbClr val="ED197B"/>
                </a:highlight>
              </a:rPr>
              <a:t>HTML Forms</a:t>
            </a:r>
          </a:p>
        </p:txBody>
      </p:sp>
      <p:grpSp>
        <p:nvGrpSpPr>
          <p:cNvPr id="63" name="Shape 63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4" name="Shape 6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 </a:t>
            </a:r>
            <a:r>
              <a:rPr lang="en">
                <a:solidFill>
                  <a:schemeClr val="lt1"/>
                </a:solidFill>
                <a:highlight>
                  <a:srgbClr val="ED197B"/>
                </a:highlight>
              </a:rPr>
              <a:t>POST</a:t>
            </a:r>
            <a:r>
              <a:rPr lang="en">
                <a:solidFill>
                  <a:schemeClr val="dk1"/>
                </a:solidFill>
              </a:rPr>
              <a:t> Requests  - Handling it Server-Side</a:t>
            </a:r>
          </a:p>
        </p:txBody>
      </p:sp>
      <p:grpSp>
        <p:nvGrpSpPr>
          <p:cNvPr id="193" name="Shape 19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94" name="Shape 194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Shape 198"/>
          <p:cNvSpPr txBox="1"/>
          <p:nvPr>
            <p:ph idx="1" type="body"/>
          </p:nvPr>
        </p:nvSpPr>
        <p:spPr>
          <a:xfrm>
            <a:off x="707600" y="1921275"/>
            <a:ext cx="82875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require ‘sinatra’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post ‘/tasks’ do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new_task = params[:task_name] </a:t>
            </a:r>
            <a:r>
              <a:rPr lang="en" sz="1800">
                <a:solidFill>
                  <a:schemeClr val="lt1"/>
                </a:solidFill>
                <a:highlight>
                  <a:srgbClr val="ED197B"/>
                </a:highlight>
                <a:latin typeface="Courier New"/>
                <a:ea typeface="Courier New"/>
                <a:cs typeface="Courier New"/>
                <a:sym typeface="Courier New"/>
              </a:rPr>
              <a:t>&lt;= get the new task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" sz="1800">
                <a:solidFill>
                  <a:srgbClr val="666666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# 2. do something with it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rgbClr val="666666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# 3. show the user a page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707600" y="1580253"/>
            <a:ext cx="8186099" cy="43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37BECC"/>
                </a:highlight>
                <a:latin typeface="Courier New"/>
                <a:ea typeface="Courier New"/>
                <a:cs typeface="Courier New"/>
                <a:sym typeface="Courier New"/>
              </a:rPr>
              <a:t>localhost:4567/tasks?task_name=buy%20milk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 </a:t>
            </a:r>
            <a:r>
              <a:rPr lang="en">
                <a:solidFill>
                  <a:schemeClr val="lt1"/>
                </a:solidFill>
                <a:highlight>
                  <a:srgbClr val="ED197B"/>
                </a:highlight>
              </a:rPr>
              <a:t>POST</a:t>
            </a:r>
            <a:r>
              <a:rPr lang="en">
                <a:solidFill>
                  <a:schemeClr val="dk1"/>
                </a:solidFill>
              </a:rPr>
              <a:t> Requests  - Handling it Server-Side</a:t>
            </a:r>
          </a:p>
        </p:txBody>
      </p:sp>
      <p:grpSp>
        <p:nvGrpSpPr>
          <p:cNvPr id="205" name="Shape 205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06" name="Shape 206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Shape 210"/>
          <p:cNvSpPr txBox="1"/>
          <p:nvPr>
            <p:ph idx="1" type="body"/>
          </p:nvPr>
        </p:nvSpPr>
        <p:spPr>
          <a:xfrm>
            <a:off x="707600" y="1921275"/>
            <a:ext cx="82875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require ‘sinatra’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post ‘/tasks’ do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new_task = params[:task_name]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add_to_csv(new_task) </a:t>
            </a:r>
            <a:r>
              <a:rPr lang="en" sz="1800">
                <a:solidFill>
                  <a:schemeClr val="lt1"/>
                </a:solidFill>
                <a:highlight>
                  <a:srgbClr val="ED197B"/>
                </a:highlight>
                <a:latin typeface="Courier New"/>
                <a:ea typeface="Courier New"/>
                <a:cs typeface="Courier New"/>
                <a:sym typeface="Courier New"/>
              </a:rPr>
              <a:t>&lt;= store the new task somehow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" sz="18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800">
                <a:solidFill>
                  <a:srgbClr val="666666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# 3. show the user a page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707600" y="1580253"/>
            <a:ext cx="8186099" cy="43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37BECC"/>
                </a:highlight>
                <a:latin typeface="Courier New"/>
                <a:ea typeface="Courier New"/>
                <a:cs typeface="Courier New"/>
                <a:sym typeface="Courier New"/>
              </a:rPr>
              <a:t>localhost:4567/tasks?task_name=buy%20milk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 </a:t>
            </a:r>
            <a:r>
              <a:rPr lang="en">
                <a:solidFill>
                  <a:schemeClr val="lt1"/>
                </a:solidFill>
                <a:highlight>
                  <a:srgbClr val="ED197B"/>
                </a:highlight>
              </a:rPr>
              <a:t>POST</a:t>
            </a:r>
            <a:r>
              <a:rPr lang="en">
                <a:solidFill>
                  <a:schemeClr val="dk1"/>
                </a:solidFill>
              </a:rPr>
              <a:t> Requests  - Handling it Server-Side</a:t>
            </a:r>
          </a:p>
        </p:txBody>
      </p:sp>
      <p:grpSp>
        <p:nvGrpSpPr>
          <p:cNvPr id="217" name="Shape 21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18" name="Shape 218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2" name="Shape 222"/>
          <p:cNvSpPr txBox="1"/>
          <p:nvPr>
            <p:ph idx="1" type="body"/>
          </p:nvPr>
        </p:nvSpPr>
        <p:spPr>
          <a:xfrm>
            <a:off x="707600" y="1921275"/>
            <a:ext cx="82875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require ‘sinatra’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post ‘/tasks’ do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new_task = params[:task_name]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add_to_csv(new_task)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erb :some_page </a:t>
            </a:r>
            <a:r>
              <a:rPr lang="en" sz="1800">
                <a:solidFill>
                  <a:schemeClr val="lt1"/>
                </a:solidFill>
                <a:highlight>
                  <a:srgbClr val="ED197B"/>
                </a:highlight>
                <a:latin typeface="Courier New"/>
                <a:ea typeface="Courier New"/>
                <a:cs typeface="Courier New"/>
                <a:sym typeface="Courier New"/>
              </a:rPr>
              <a:t>&lt;= show a page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707600" y="1580253"/>
            <a:ext cx="8186099" cy="43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37BECC"/>
                </a:highlight>
                <a:latin typeface="Courier New"/>
                <a:ea typeface="Courier New"/>
                <a:cs typeface="Courier New"/>
                <a:sym typeface="Courier New"/>
              </a:rPr>
              <a:t>localhost:4567/tasks?task_name=buy%20milk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 </a:t>
            </a:r>
            <a:r>
              <a:rPr lang="en">
                <a:solidFill>
                  <a:schemeClr val="lt1"/>
                </a:solidFill>
                <a:highlight>
                  <a:srgbClr val="ED197B"/>
                </a:highlight>
              </a:rPr>
              <a:t>POST</a:t>
            </a:r>
            <a:r>
              <a:rPr lang="en">
                <a:solidFill>
                  <a:schemeClr val="dk1"/>
                </a:solidFill>
              </a:rPr>
              <a:t> Requests  - Handling it Server-Side</a:t>
            </a:r>
          </a:p>
        </p:txBody>
      </p:sp>
      <p:grpSp>
        <p:nvGrpSpPr>
          <p:cNvPr id="229" name="Shape 229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30" name="Shape 230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Shape 234"/>
          <p:cNvSpPr txBox="1"/>
          <p:nvPr>
            <p:ph idx="1" type="body"/>
          </p:nvPr>
        </p:nvSpPr>
        <p:spPr>
          <a:xfrm>
            <a:off x="707600" y="1921275"/>
            <a:ext cx="82875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require ‘sinatra’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post ‘/tasks’ do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new_task = params[:task_name]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add_to_csv(new_task)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 strike="sngStrike">
                <a:latin typeface="Courier New"/>
                <a:ea typeface="Courier New"/>
                <a:cs typeface="Courier New"/>
                <a:sym typeface="Courier New"/>
              </a:rPr>
              <a:t>erb :some_page </a:t>
            </a:r>
            <a:r>
              <a:rPr lang="en" sz="1800" strike="sngStrike">
                <a:solidFill>
                  <a:schemeClr val="lt1"/>
                </a:solidFill>
                <a:highlight>
                  <a:srgbClr val="ED197B"/>
                </a:highlight>
                <a:latin typeface="Courier New"/>
                <a:ea typeface="Courier New"/>
                <a:cs typeface="Courier New"/>
                <a:sym typeface="Courier New"/>
              </a:rPr>
              <a:t>&lt;= show a page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707600" y="1580253"/>
            <a:ext cx="8186099" cy="43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37BECC"/>
                </a:highlight>
                <a:latin typeface="Courier New"/>
                <a:ea typeface="Courier New"/>
                <a:cs typeface="Courier New"/>
                <a:sym typeface="Courier New"/>
              </a:rPr>
              <a:t>localhost:4567/tasks?task_name=buy%20milk</a:t>
            </a:r>
          </a:p>
        </p:txBody>
      </p:sp>
      <p:sp>
        <p:nvSpPr>
          <p:cNvPr id="236" name="Shape 236"/>
          <p:cNvSpPr txBox="1"/>
          <p:nvPr/>
        </p:nvSpPr>
        <p:spPr>
          <a:xfrm rot="-927223">
            <a:off x="2615461" y="3694580"/>
            <a:ext cx="1267733" cy="5070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highlight>
                  <a:srgbClr val="37BEC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nah.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5843800" y="2342350"/>
            <a:ext cx="2511300" cy="19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usually want to send the user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lt1"/>
                </a:solidFill>
                <a:highlight>
                  <a:srgbClr val="37BEC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back somewhere</a:t>
            </a: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they’ve already been.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707600" y="1921275"/>
            <a:ext cx="8287500" cy="213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require ‘sinatra’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post ‘/tasks’ do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new_task = params[:task_name]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add_to_csv(new_task)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>
                <a:solidFill>
                  <a:schemeClr val="lt1"/>
                </a:solidFill>
                <a:highlight>
                  <a:srgbClr val="37BECC"/>
                </a:highlight>
                <a:latin typeface="Courier New"/>
                <a:ea typeface="Courier New"/>
                <a:cs typeface="Courier New"/>
                <a:sym typeface="Courier New"/>
              </a:rPr>
              <a:t>redirect “/tasks”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chemeClr val="lt1"/>
                </a:solidFill>
                <a:highlight>
                  <a:srgbClr val="ED197B"/>
                </a:highlight>
                <a:latin typeface="Courier New"/>
                <a:ea typeface="Courier New"/>
                <a:cs typeface="Courier New"/>
                <a:sym typeface="Courier New"/>
              </a:rPr>
              <a:t>&lt;= send the user somewhere 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</p:txBody>
      </p:sp>
      <p:sp>
        <p:nvSpPr>
          <p:cNvPr id="243" name="Shape 243"/>
          <p:cNvSpPr/>
          <p:nvPr/>
        </p:nvSpPr>
        <p:spPr>
          <a:xfrm>
            <a:off x="1965954" y="4180875"/>
            <a:ext cx="774900" cy="3228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1728599" y="4382825"/>
            <a:ext cx="5890200" cy="6569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350" y="4503675"/>
            <a:ext cx="314973" cy="32264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 </a:t>
            </a:r>
            <a:r>
              <a:rPr lang="en">
                <a:solidFill>
                  <a:schemeClr val="lt1"/>
                </a:solidFill>
                <a:highlight>
                  <a:srgbClr val="ED197B"/>
                </a:highlight>
              </a:rPr>
              <a:t>POST</a:t>
            </a:r>
            <a:r>
              <a:rPr lang="en">
                <a:solidFill>
                  <a:schemeClr val="dk1"/>
                </a:solidFill>
              </a:rPr>
              <a:t> Requests  - Handling it Server-Side</a:t>
            </a:r>
          </a:p>
        </p:txBody>
      </p:sp>
      <p:grpSp>
        <p:nvGrpSpPr>
          <p:cNvPr id="247" name="Shape 24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48" name="Shape 248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Shape 252"/>
          <p:cNvSpPr txBox="1"/>
          <p:nvPr/>
        </p:nvSpPr>
        <p:spPr>
          <a:xfrm>
            <a:off x="707600" y="1580253"/>
            <a:ext cx="8186099" cy="43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37BECC"/>
                </a:highlight>
                <a:latin typeface="Courier New"/>
                <a:ea typeface="Courier New"/>
                <a:cs typeface="Courier New"/>
                <a:sym typeface="Courier New"/>
              </a:rPr>
              <a:t>localhost:4567/tasks?task_name=buy%20milk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2052575" y="4491601"/>
            <a:ext cx="5723099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“Hey, listen! Make a </a:t>
            </a: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new GET request</a:t>
            </a: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 to the url </a:t>
            </a: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/tasks</a:t>
            </a: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.”</a:t>
            </a:r>
          </a:p>
        </p:txBody>
      </p:sp>
      <p:sp>
        <p:nvSpPr>
          <p:cNvPr id="254" name="Shape 254"/>
          <p:cNvSpPr/>
          <p:nvPr/>
        </p:nvSpPr>
        <p:spPr>
          <a:xfrm>
            <a:off x="1965954" y="4208779"/>
            <a:ext cx="774900" cy="3228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 </a:t>
            </a:r>
            <a:r>
              <a:rPr lang="en">
                <a:solidFill>
                  <a:schemeClr val="lt1"/>
                </a:solidFill>
                <a:highlight>
                  <a:srgbClr val="ED197B"/>
                </a:highlight>
              </a:rPr>
              <a:t>POST</a:t>
            </a:r>
            <a:r>
              <a:rPr lang="en">
                <a:solidFill>
                  <a:schemeClr val="dk1"/>
                </a:solidFill>
              </a:rPr>
              <a:t> Anatomy</a:t>
            </a:r>
          </a:p>
        </p:txBody>
      </p:sp>
      <p:grpSp>
        <p:nvGrpSpPr>
          <p:cNvPr id="260" name="Shape 26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61" name="Shape 261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Shape 265"/>
          <p:cNvSpPr/>
          <p:nvPr/>
        </p:nvSpPr>
        <p:spPr>
          <a:xfrm>
            <a:off x="612525" y="3080224"/>
            <a:ext cx="1597137" cy="1243389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679347" y="3146241"/>
            <a:ext cx="1463099" cy="934199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67" name="Shape 267"/>
          <p:cNvCxnSpPr/>
          <p:nvPr/>
        </p:nvCxnSpPr>
        <p:spPr>
          <a:xfrm flipH="1" rot="10800000">
            <a:off x="1581616" y="1593681"/>
            <a:ext cx="3767099" cy="12314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8" name="Shape 268"/>
          <p:cNvSpPr txBox="1"/>
          <p:nvPr/>
        </p:nvSpPr>
        <p:spPr>
          <a:xfrm rot="-1073017">
            <a:off x="1983881" y="1942972"/>
            <a:ext cx="2040807" cy="3019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  <a:highlight>
                  <a:srgbClr val="ED197B"/>
                </a:highlight>
                <a:latin typeface="Lora"/>
                <a:ea typeface="Lora"/>
                <a:cs typeface="Lora"/>
                <a:sym typeface="Lora"/>
              </a:rPr>
              <a:t>REQUEST</a:t>
            </a:r>
          </a:p>
        </p:txBody>
      </p:sp>
      <p:sp>
        <p:nvSpPr>
          <p:cNvPr id="269" name="Shape 269"/>
          <p:cNvSpPr txBox="1"/>
          <p:nvPr/>
        </p:nvSpPr>
        <p:spPr>
          <a:xfrm rot="-1031210">
            <a:off x="1607104" y="2096355"/>
            <a:ext cx="4072240" cy="507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post “/tasks?task_name=’buy_milk’”</a:t>
            </a:r>
          </a:p>
        </p:txBody>
      </p:sp>
      <p:sp>
        <p:nvSpPr>
          <p:cNvPr id="270" name="Shape 270"/>
          <p:cNvSpPr/>
          <p:nvPr/>
        </p:nvSpPr>
        <p:spPr>
          <a:xfrm>
            <a:off x="5143500" y="917625"/>
            <a:ext cx="3634200" cy="3923999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 txBox="1"/>
          <p:nvPr/>
        </p:nvSpPr>
        <p:spPr>
          <a:xfrm rot="505">
            <a:off x="6011776" y="1234520"/>
            <a:ext cx="2040599" cy="30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  <a:highlight>
                  <a:srgbClr val="37BECC"/>
                </a:highlight>
                <a:latin typeface="Lora"/>
                <a:ea typeface="Lora"/>
                <a:cs typeface="Lora"/>
                <a:sym typeface="Lora"/>
              </a:rPr>
              <a:t>SERVER</a:t>
            </a:r>
          </a:p>
        </p:txBody>
      </p:sp>
      <p:sp>
        <p:nvSpPr>
          <p:cNvPr id="272" name="Shape 272"/>
          <p:cNvSpPr txBox="1"/>
          <p:nvPr/>
        </p:nvSpPr>
        <p:spPr>
          <a:xfrm rot="505">
            <a:off x="390601" y="3345745"/>
            <a:ext cx="2040599" cy="30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  <a:highlight>
                  <a:srgbClr val="37BECC"/>
                </a:highlight>
                <a:latin typeface="Lora"/>
                <a:ea typeface="Lora"/>
                <a:cs typeface="Lora"/>
                <a:sym typeface="Lora"/>
              </a:rPr>
              <a:t>USER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  <a:highlight>
                  <a:srgbClr val="37BECC"/>
                </a:highlight>
                <a:latin typeface="Lora"/>
                <a:ea typeface="Lora"/>
                <a:cs typeface="Lora"/>
                <a:sym typeface="Lora"/>
              </a:rPr>
              <a:t>(browser)</a:t>
            </a:r>
          </a:p>
        </p:txBody>
      </p:sp>
      <p:sp>
        <p:nvSpPr>
          <p:cNvPr id="273" name="Shape 273"/>
          <p:cNvSpPr txBox="1"/>
          <p:nvPr/>
        </p:nvSpPr>
        <p:spPr>
          <a:xfrm rot="-500027">
            <a:off x="2766970" y="3158453"/>
            <a:ext cx="2040850" cy="3016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  <a:highlight>
                  <a:srgbClr val="ED197B"/>
                </a:highlight>
                <a:latin typeface="Lora"/>
                <a:ea typeface="Lora"/>
                <a:cs typeface="Lora"/>
                <a:sym typeface="Lora"/>
              </a:rPr>
              <a:t>RESPONSE</a:t>
            </a:r>
          </a:p>
        </p:txBody>
      </p:sp>
      <p:sp>
        <p:nvSpPr>
          <p:cNvPr id="274" name="Shape 274"/>
          <p:cNvSpPr txBox="1"/>
          <p:nvPr/>
        </p:nvSpPr>
        <p:spPr>
          <a:xfrm rot="-453501">
            <a:off x="2891548" y="3619852"/>
            <a:ext cx="1908986" cy="5071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303 </a:t>
            </a:r>
            <a:r>
              <a:rPr lang="en"/>
              <a:t>code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“go somewhere new!”</a:t>
            </a:r>
          </a:p>
        </p:txBody>
      </p:sp>
      <p:sp>
        <p:nvSpPr>
          <p:cNvPr id="275" name="Shape 275"/>
          <p:cNvSpPr/>
          <p:nvPr/>
        </p:nvSpPr>
        <p:spPr>
          <a:xfrm flipH="1">
            <a:off x="5394075" y="2035725"/>
            <a:ext cx="3163499" cy="1687800"/>
          </a:xfrm>
          <a:prstGeom prst="snip1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1D1D1B"/>
                </a:solidFill>
                <a:highlight>
                  <a:srgbClr val="FFCD00"/>
                </a:highlight>
                <a:latin typeface="Courier New"/>
                <a:ea typeface="Courier New"/>
                <a:cs typeface="Courier New"/>
                <a:sym typeface="Courier New"/>
              </a:rPr>
              <a:t>server.rb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post ‘/tasks’ do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new_task = params[:task_name]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>
                <a:solidFill>
                  <a:schemeClr val="lt1"/>
                </a:solidFill>
                <a:highlight>
                  <a:srgbClr val="37BECC"/>
                </a:highlight>
                <a:latin typeface="Courier New"/>
                <a:ea typeface="Courier New"/>
                <a:cs typeface="Courier New"/>
                <a:sym typeface="Courier New"/>
              </a:rPr>
              <a:t>redirect “/tasks”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</p:txBody>
      </p:sp>
      <p:sp>
        <p:nvSpPr>
          <p:cNvPr id="276" name="Shape 276"/>
          <p:cNvSpPr txBox="1"/>
          <p:nvPr>
            <p:ph type="title"/>
          </p:nvPr>
        </p:nvSpPr>
        <p:spPr>
          <a:xfrm>
            <a:off x="679350" y="1636925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PART 1:</a:t>
            </a:r>
          </a:p>
        </p:txBody>
      </p:sp>
      <p:cxnSp>
        <p:nvCxnSpPr>
          <p:cNvPr id="277" name="Shape 277"/>
          <p:cNvCxnSpPr/>
          <p:nvPr/>
        </p:nvCxnSpPr>
        <p:spPr>
          <a:xfrm flipH="1">
            <a:off x="2354575" y="3344475"/>
            <a:ext cx="3308099" cy="4106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 rot="361558">
            <a:off x="2739255" y="3848518"/>
            <a:ext cx="1908948" cy="507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200 </a:t>
            </a:r>
            <a:r>
              <a:rPr lang="en"/>
              <a:t>code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HTML, CSS</a:t>
            </a:r>
          </a:p>
        </p:txBody>
      </p:sp>
      <p:sp>
        <p:nvSpPr>
          <p:cNvPr id="283" name="Shape 283"/>
          <p:cNvSpPr txBox="1"/>
          <p:nvPr/>
        </p:nvSpPr>
        <p:spPr>
          <a:xfrm rot="347765">
            <a:off x="2898265" y="3543094"/>
            <a:ext cx="2040833" cy="3018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  <a:highlight>
                  <a:srgbClr val="ED197B"/>
                </a:highlight>
                <a:latin typeface="Lora"/>
                <a:ea typeface="Lora"/>
                <a:cs typeface="Lora"/>
                <a:sym typeface="Lora"/>
              </a:rPr>
              <a:t>RESPONSE</a:t>
            </a:r>
          </a:p>
        </p:txBody>
      </p:sp>
      <p:sp>
        <p:nvSpPr>
          <p:cNvPr id="284" name="Shape 284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 </a:t>
            </a:r>
            <a:r>
              <a:rPr lang="en">
                <a:solidFill>
                  <a:schemeClr val="lt1"/>
                </a:solidFill>
                <a:highlight>
                  <a:srgbClr val="ED197B"/>
                </a:highlight>
              </a:rPr>
              <a:t>POST</a:t>
            </a:r>
            <a:r>
              <a:rPr lang="en">
                <a:solidFill>
                  <a:schemeClr val="dk1"/>
                </a:solidFill>
              </a:rPr>
              <a:t> Anatomy</a:t>
            </a:r>
          </a:p>
        </p:txBody>
      </p:sp>
      <p:grpSp>
        <p:nvGrpSpPr>
          <p:cNvPr id="285" name="Shape 285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86" name="Shape 286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Shape 290"/>
          <p:cNvSpPr/>
          <p:nvPr/>
        </p:nvSpPr>
        <p:spPr>
          <a:xfrm>
            <a:off x="612525" y="3080224"/>
            <a:ext cx="1597137" cy="1243389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679347" y="3146241"/>
            <a:ext cx="1463099" cy="934199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92" name="Shape 292"/>
          <p:cNvCxnSpPr/>
          <p:nvPr/>
        </p:nvCxnSpPr>
        <p:spPr>
          <a:xfrm flipH="1" rot="10800000">
            <a:off x="1581616" y="1593681"/>
            <a:ext cx="3767099" cy="12314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3" name="Shape 293"/>
          <p:cNvSpPr txBox="1"/>
          <p:nvPr/>
        </p:nvSpPr>
        <p:spPr>
          <a:xfrm rot="-1073017">
            <a:off x="1983881" y="1942972"/>
            <a:ext cx="2040807" cy="3019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  <a:highlight>
                  <a:srgbClr val="ED197B"/>
                </a:highlight>
                <a:latin typeface="Lora"/>
                <a:ea typeface="Lora"/>
                <a:cs typeface="Lora"/>
                <a:sym typeface="Lora"/>
              </a:rPr>
              <a:t>REQUEST</a:t>
            </a:r>
          </a:p>
        </p:txBody>
      </p:sp>
      <p:sp>
        <p:nvSpPr>
          <p:cNvPr id="294" name="Shape 294"/>
          <p:cNvSpPr txBox="1"/>
          <p:nvPr/>
        </p:nvSpPr>
        <p:spPr>
          <a:xfrm rot="-1031210">
            <a:off x="1607104" y="2096355"/>
            <a:ext cx="4072240" cy="507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 “/tasks”</a:t>
            </a:r>
          </a:p>
        </p:txBody>
      </p:sp>
      <p:sp>
        <p:nvSpPr>
          <p:cNvPr id="295" name="Shape 295"/>
          <p:cNvSpPr/>
          <p:nvPr/>
        </p:nvSpPr>
        <p:spPr>
          <a:xfrm>
            <a:off x="5143500" y="917625"/>
            <a:ext cx="3634200" cy="3923999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 txBox="1"/>
          <p:nvPr/>
        </p:nvSpPr>
        <p:spPr>
          <a:xfrm rot="505">
            <a:off x="6011776" y="1234520"/>
            <a:ext cx="2040599" cy="30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  <a:highlight>
                  <a:srgbClr val="37BECC"/>
                </a:highlight>
                <a:latin typeface="Lora"/>
                <a:ea typeface="Lora"/>
                <a:cs typeface="Lora"/>
                <a:sym typeface="Lora"/>
              </a:rPr>
              <a:t>SERVER</a:t>
            </a:r>
          </a:p>
        </p:txBody>
      </p:sp>
      <p:sp>
        <p:nvSpPr>
          <p:cNvPr id="297" name="Shape 297"/>
          <p:cNvSpPr txBox="1"/>
          <p:nvPr/>
        </p:nvSpPr>
        <p:spPr>
          <a:xfrm rot="505">
            <a:off x="390601" y="3345745"/>
            <a:ext cx="2040599" cy="30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  <a:highlight>
                  <a:srgbClr val="37BECC"/>
                </a:highlight>
                <a:latin typeface="Lora"/>
                <a:ea typeface="Lora"/>
                <a:cs typeface="Lora"/>
                <a:sym typeface="Lora"/>
              </a:rPr>
              <a:t>USER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  <a:highlight>
                  <a:srgbClr val="37BECC"/>
                </a:highlight>
                <a:latin typeface="Lora"/>
                <a:ea typeface="Lora"/>
                <a:cs typeface="Lora"/>
                <a:sym typeface="Lora"/>
              </a:rPr>
              <a:t>(browser)</a:t>
            </a:r>
          </a:p>
        </p:txBody>
      </p:sp>
      <p:sp>
        <p:nvSpPr>
          <p:cNvPr id="298" name="Shape 298"/>
          <p:cNvSpPr txBox="1"/>
          <p:nvPr>
            <p:ph type="title"/>
          </p:nvPr>
        </p:nvSpPr>
        <p:spPr>
          <a:xfrm>
            <a:off x="679350" y="1636925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PART 2:</a:t>
            </a:r>
          </a:p>
        </p:txBody>
      </p:sp>
      <p:sp>
        <p:nvSpPr>
          <p:cNvPr id="299" name="Shape 299"/>
          <p:cNvSpPr/>
          <p:nvPr/>
        </p:nvSpPr>
        <p:spPr>
          <a:xfrm flipH="1">
            <a:off x="5752200" y="1813550"/>
            <a:ext cx="2416799" cy="1482599"/>
          </a:xfrm>
          <a:prstGeom prst="snip1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1D1D1B"/>
                </a:solidFill>
                <a:highlight>
                  <a:srgbClr val="FFCD00"/>
                </a:highlight>
                <a:latin typeface="Courier New"/>
                <a:ea typeface="Courier New"/>
                <a:cs typeface="Courier New"/>
                <a:sym typeface="Courier New"/>
              </a:rPr>
              <a:t>server.rb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 /tasks do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@tasks = Task.all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erb :index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</p:txBody>
      </p:sp>
      <p:sp>
        <p:nvSpPr>
          <p:cNvPr id="300" name="Shape 300"/>
          <p:cNvSpPr/>
          <p:nvPr/>
        </p:nvSpPr>
        <p:spPr>
          <a:xfrm flipH="1">
            <a:off x="5752200" y="3573225"/>
            <a:ext cx="2416799" cy="616500"/>
          </a:xfrm>
          <a:prstGeom prst="snip1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1D1D1B"/>
                </a:solidFill>
                <a:highlight>
                  <a:srgbClr val="FFCD00"/>
                </a:highlight>
                <a:latin typeface="Courier New"/>
                <a:ea typeface="Courier New"/>
                <a:cs typeface="Courier New"/>
                <a:sym typeface="Courier New"/>
              </a:rPr>
              <a:t>index.erb</a:t>
            </a:r>
          </a:p>
        </p:txBody>
      </p:sp>
      <p:sp>
        <p:nvSpPr>
          <p:cNvPr id="301" name="Shape 301"/>
          <p:cNvSpPr/>
          <p:nvPr/>
        </p:nvSpPr>
        <p:spPr>
          <a:xfrm rot="5400000">
            <a:off x="7170800" y="3283049"/>
            <a:ext cx="1070999" cy="3318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ED197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2" name="Shape 302"/>
          <p:cNvCxnSpPr/>
          <p:nvPr/>
        </p:nvCxnSpPr>
        <p:spPr>
          <a:xfrm rot="10800000">
            <a:off x="2354450" y="3755125"/>
            <a:ext cx="2994299" cy="313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3" name="Shape 303"/>
          <p:cNvSpPr/>
          <p:nvPr/>
        </p:nvSpPr>
        <p:spPr>
          <a:xfrm>
            <a:off x="5083125" y="3815375"/>
            <a:ext cx="1146899" cy="169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D197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4294967295" type="ctrTitle"/>
          </p:nvPr>
        </p:nvSpPr>
        <p:spPr>
          <a:xfrm>
            <a:off x="1951575" y="2878750"/>
            <a:ext cx="5240999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  <a:highlight>
                  <a:srgbClr val="ED197B"/>
                </a:highlight>
              </a:rPr>
              <a:t>HTML Forms</a:t>
            </a:r>
          </a:p>
        </p:txBody>
      </p:sp>
      <p:cxnSp>
        <p:nvCxnSpPr>
          <p:cNvPr id="309" name="Shape 309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10" name="Shape 310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11" name="Shape 311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312" name="Shape 312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Shape 314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315" name="Shape 315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Shape 319"/>
          <p:cNvSpPr/>
          <p:nvPr/>
        </p:nvSpPr>
        <p:spPr>
          <a:xfrm>
            <a:off x="3936799" y="1094078"/>
            <a:ext cx="161807" cy="15449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 rot="2697385">
            <a:off x="5003062" y="1885038"/>
            <a:ext cx="245621" cy="234528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 rot="1280154">
            <a:off x="3824696" y="1560092"/>
            <a:ext cx="98367" cy="93971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5197375" y="1751150"/>
            <a:ext cx="98383" cy="93975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 txBox="1"/>
          <p:nvPr>
            <p:ph idx="4294967295" type="subTitle"/>
          </p:nvPr>
        </p:nvSpPr>
        <p:spPr>
          <a:xfrm>
            <a:off x="1527100" y="3804625"/>
            <a:ext cx="60897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a.k.a, letting the user actually submit the POST request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/>
              <a:t>we just set up for.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Anatomy of a </a:t>
            </a:r>
            <a:r>
              <a:rPr lang="en">
                <a:solidFill>
                  <a:schemeClr val="lt1"/>
                </a:solidFill>
                <a:highlight>
                  <a:srgbClr val="ED197B"/>
                </a:highlight>
              </a:rPr>
              <a:t>Form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289775" y="1980125"/>
            <a:ext cx="7913399" cy="265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&lt;form action=”/tasks” method=”post”&gt;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&lt;input type=”submit” value=”Submit New Task”&gt;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</a:p>
        </p:txBody>
      </p:sp>
      <p:grpSp>
        <p:nvGrpSpPr>
          <p:cNvPr id="330" name="Shape 33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31" name="Shape 331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Anatomy of a </a:t>
            </a:r>
            <a:r>
              <a:rPr lang="en">
                <a:solidFill>
                  <a:schemeClr val="lt1"/>
                </a:solidFill>
                <a:highlight>
                  <a:srgbClr val="ED197B"/>
                </a:highlight>
              </a:rPr>
              <a:t>Form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289775" y="1980125"/>
            <a:ext cx="7913399" cy="265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&lt;form </a:t>
            </a:r>
            <a:r>
              <a:rPr lang="en" sz="1600">
                <a:solidFill>
                  <a:schemeClr val="lt1"/>
                </a:solidFill>
                <a:highlight>
                  <a:srgbClr val="ED197B"/>
                </a:highlight>
                <a:latin typeface="Courier New"/>
                <a:ea typeface="Courier New"/>
                <a:cs typeface="Courier New"/>
                <a:sym typeface="Courier New"/>
              </a:rPr>
              <a:t>action=”/tasks”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chemeClr val="lt1"/>
                </a:solidFill>
                <a:highlight>
                  <a:srgbClr val="ED197B"/>
                </a:highlight>
                <a:latin typeface="Courier New"/>
                <a:ea typeface="Courier New"/>
                <a:cs typeface="Courier New"/>
                <a:sym typeface="Courier New"/>
              </a:rPr>
              <a:t>method=”post”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&lt;input type=”submit” value=”Submit New Task”&gt;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</a:p>
        </p:txBody>
      </p:sp>
      <p:grpSp>
        <p:nvGrpSpPr>
          <p:cNvPr id="341" name="Shape 34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42" name="Shape 342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Shape 346"/>
          <p:cNvSpPr txBox="1"/>
          <p:nvPr/>
        </p:nvSpPr>
        <p:spPr>
          <a:xfrm>
            <a:off x="482975" y="2620050"/>
            <a:ext cx="3646199" cy="43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What url is the form getting submitted to?</a:t>
            </a:r>
          </a:p>
        </p:txBody>
      </p:sp>
      <p:sp>
        <p:nvSpPr>
          <p:cNvPr id="347" name="Shape 347"/>
          <p:cNvSpPr/>
          <p:nvPr/>
        </p:nvSpPr>
        <p:spPr>
          <a:xfrm>
            <a:off x="1789650" y="2453725"/>
            <a:ext cx="214500" cy="214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 txBox="1"/>
          <p:nvPr/>
        </p:nvSpPr>
        <p:spPr>
          <a:xfrm>
            <a:off x="2997575" y="1553250"/>
            <a:ext cx="3646199" cy="43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What HTTP verb should we use?</a:t>
            </a:r>
          </a:p>
        </p:txBody>
      </p:sp>
      <p:sp>
        <p:nvSpPr>
          <p:cNvPr id="349" name="Shape 349"/>
          <p:cNvSpPr/>
          <p:nvPr/>
        </p:nvSpPr>
        <p:spPr>
          <a:xfrm rot="10800000">
            <a:off x="4304237" y="1868277"/>
            <a:ext cx="214500" cy="214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4294967295" type="ctrTitle"/>
          </p:nvPr>
        </p:nvSpPr>
        <p:spPr>
          <a:xfrm>
            <a:off x="1951575" y="2878750"/>
            <a:ext cx="5240999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  <a:highlight>
                  <a:srgbClr val="ED197B"/>
                </a:highlight>
              </a:rPr>
              <a:t>HTTP Post</a:t>
            </a:r>
          </a:p>
        </p:txBody>
      </p:sp>
      <p:cxnSp>
        <p:nvCxnSpPr>
          <p:cNvPr id="77" name="Shape 77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8" name="Shape 78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80" name="Shape 80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" name="Shape 82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83" name="Shape 83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Shape 87"/>
          <p:cNvSpPr/>
          <p:nvPr/>
        </p:nvSpPr>
        <p:spPr>
          <a:xfrm>
            <a:off x="3936799" y="1094078"/>
            <a:ext cx="161807" cy="15449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 rot="2697385">
            <a:off x="5003062" y="1885038"/>
            <a:ext cx="245621" cy="234528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5197375" y="1751150"/>
            <a:ext cx="98383" cy="93975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rot="1280154">
            <a:off x="3824696" y="1560092"/>
            <a:ext cx="98367" cy="93971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Anatomy of a </a:t>
            </a:r>
            <a:r>
              <a:rPr lang="en">
                <a:solidFill>
                  <a:schemeClr val="lt1"/>
                </a:solidFill>
                <a:highlight>
                  <a:srgbClr val="ED197B"/>
                </a:highlight>
              </a:rPr>
              <a:t>Form</a:t>
            </a: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289775" y="1980125"/>
            <a:ext cx="7913399" cy="265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&lt;form </a:t>
            </a:r>
            <a:r>
              <a:rPr lang="en" sz="1600">
                <a:solidFill>
                  <a:schemeClr val="lt1"/>
                </a:solidFill>
                <a:highlight>
                  <a:srgbClr val="ED197B"/>
                </a:highlight>
                <a:latin typeface="Courier New"/>
                <a:ea typeface="Courier New"/>
                <a:cs typeface="Courier New"/>
                <a:sym typeface="Courier New"/>
              </a:rPr>
              <a:t>action=”/tasks”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chemeClr val="lt1"/>
                </a:solidFill>
                <a:highlight>
                  <a:srgbClr val="ED197B"/>
                </a:highlight>
                <a:latin typeface="Courier New"/>
                <a:ea typeface="Courier New"/>
                <a:cs typeface="Courier New"/>
                <a:sym typeface="Courier New"/>
              </a:rPr>
              <a:t>method=”post”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&lt;input type=”submit” value=”Submit New Task”&gt;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</a:p>
        </p:txBody>
      </p:sp>
      <p:grpSp>
        <p:nvGrpSpPr>
          <p:cNvPr id="356" name="Shape 35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57" name="Shape 357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Shape 361"/>
          <p:cNvSpPr txBox="1"/>
          <p:nvPr/>
        </p:nvSpPr>
        <p:spPr>
          <a:xfrm>
            <a:off x="5855875" y="2082775"/>
            <a:ext cx="3042599" cy="22337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# server.rb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lt1"/>
                </a:solidFill>
                <a:highlight>
                  <a:srgbClr val="ED197B"/>
                </a:highlight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“</a:t>
            </a:r>
            <a:r>
              <a:rPr lang="en" sz="1600">
                <a:solidFill>
                  <a:schemeClr val="lt1"/>
                </a:solidFill>
                <a:highlight>
                  <a:srgbClr val="ED197B"/>
                </a:highlight>
                <a:latin typeface="Courier New"/>
                <a:ea typeface="Courier New"/>
                <a:cs typeface="Courier New"/>
                <a:sym typeface="Courier New"/>
              </a:rPr>
              <a:t>/tasks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” do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Anatomy of a </a:t>
            </a:r>
            <a:r>
              <a:rPr lang="en">
                <a:solidFill>
                  <a:schemeClr val="lt1"/>
                </a:solidFill>
                <a:highlight>
                  <a:srgbClr val="ED197B"/>
                </a:highlight>
              </a:rPr>
              <a:t>Form</a:t>
            </a:r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289775" y="1980125"/>
            <a:ext cx="7913399" cy="265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&lt;form action=”/tasks” method=”post”&gt;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&lt;input type=”text” name=”task_name” id=”task_name”&gt;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&lt;input type=”submit” value=”Submit New Task”&gt;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</a:p>
        </p:txBody>
      </p:sp>
      <p:grpSp>
        <p:nvGrpSpPr>
          <p:cNvPr id="368" name="Shape 36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69" name="Shape 369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Anatomy of a </a:t>
            </a:r>
            <a:r>
              <a:rPr lang="en">
                <a:solidFill>
                  <a:schemeClr val="lt1"/>
                </a:solidFill>
                <a:highlight>
                  <a:srgbClr val="ED197B"/>
                </a:highlight>
              </a:rPr>
              <a:t>Form</a:t>
            </a:r>
          </a:p>
        </p:txBody>
      </p:sp>
      <p:grpSp>
        <p:nvGrpSpPr>
          <p:cNvPr id="378" name="Shape 37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79" name="Shape 379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Shape 383"/>
          <p:cNvSpPr txBox="1"/>
          <p:nvPr>
            <p:ph idx="1" type="body"/>
          </p:nvPr>
        </p:nvSpPr>
        <p:spPr>
          <a:xfrm>
            <a:off x="289775" y="1980125"/>
            <a:ext cx="7913399" cy="265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&lt;form action=”/tasks” method=”post”&gt;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&lt;input type=”text” </a:t>
            </a:r>
            <a:r>
              <a:rPr lang="en" sz="1600">
                <a:solidFill>
                  <a:schemeClr val="lt1"/>
                </a:solidFill>
                <a:highlight>
                  <a:srgbClr val="ED197B"/>
                </a:highlight>
                <a:latin typeface="Courier New"/>
                <a:ea typeface="Courier New"/>
                <a:cs typeface="Courier New"/>
                <a:sym typeface="Courier New"/>
              </a:rPr>
              <a:t>name=”task_name”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id=”task_name”&gt;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&lt;input type=”submit” value=”Submit New Task”&gt;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96425" y="3129302"/>
            <a:ext cx="5939399" cy="43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What name do we want to show up in the params hash for this value?</a:t>
            </a:r>
          </a:p>
        </p:txBody>
      </p:sp>
      <p:sp>
        <p:nvSpPr>
          <p:cNvPr id="385" name="Shape 385"/>
          <p:cNvSpPr/>
          <p:nvPr/>
        </p:nvSpPr>
        <p:spPr>
          <a:xfrm>
            <a:off x="3770850" y="3039177"/>
            <a:ext cx="214500" cy="214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7BE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1" type="body"/>
          </p:nvPr>
        </p:nvSpPr>
        <p:spPr>
          <a:xfrm>
            <a:off x="289775" y="1980125"/>
            <a:ext cx="7913399" cy="265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&lt;form action=”/tasks” method=”post”&gt;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&lt;input type=”text” </a:t>
            </a:r>
            <a:r>
              <a:rPr lang="en" sz="1600">
                <a:solidFill>
                  <a:schemeClr val="lt1"/>
                </a:solidFill>
                <a:highlight>
                  <a:srgbClr val="ED197B"/>
                </a:highlight>
                <a:latin typeface="Courier New"/>
                <a:ea typeface="Courier New"/>
                <a:cs typeface="Courier New"/>
                <a:sym typeface="Courier New"/>
              </a:rPr>
              <a:t>name=”task_name”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id=”task_name”&gt;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&lt;input type=”submit” value=”Submit New Task”&gt;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</a:p>
        </p:txBody>
      </p:sp>
      <p:sp>
        <p:nvSpPr>
          <p:cNvPr id="391" name="Shape 391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Anatomy of a </a:t>
            </a:r>
            <a:r>
              <a:rPr lang="en">
                <a:solidFill>
                  <a:schemeClr val="lt1"/>
                </a:solidFill>
                <a:highlight>
                  <a:srgbClr val="ED197B"/>
                </a:highlight>
              </a:rPr>
              <a:t>Form</a:t>
            </a:r>
          </a:p>
        </p:txBody>
      </p:sp>
      <p:grpSp>
        <p:nvGrpSpPr>
          <p:cNvPr id="392" name="Shape 392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93" name="Shape 393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Shape 397"/>
          <p:cNvSpPr txBox="1"/>
          <p:nvPr/>
        </p:nvSpPr>
        <p:spPr>
          <a:xfrm>
            <a:off x="4899075" y="3139100"/>
            <a:ext cx="4008599" cy="19319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# server.rb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post “/tasks” do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new_task = params[:</a:t>
            </a:r>
            <a:r>
              <a:rPr lang="en" sz="1600">
                <a:solidFill>
                  <a:schemeClr val="lt1"/>
                </a:solidFill>
                <a:highlight>
                  <a:srgbClr val="ED197B"/>
                </a:highlight>
                <a:latin typeface="Courier New"/>
                <a:ea typeface="Courier New"/>
                <a:cs typeface="Courier New"/>
                <a:sym typeface="Courier New"/>
              </a:rPr>
              <a:t>task_name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Anatomy of a </a:t>
            </a:r>
            <a:r>
              <a:rPr lang="en">
                <a:solidFill>
                  <a:schemeClr val="lt1"/>
                </a:solidFill>
                <a:highlight>
                  <a:srgbClr val="ED197B"/>
                </a:highlight>
              </a:rPr>
              <a:t>Form</a:t>
            </a:r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289775" y="1980125"/>
            <a:ext cx="7913399" cy="265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&lt;form action=”/tasks” method=”post”&gt;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&lt;label for=”</a:t>
            </a:r>
            <a:r>
              <a:rPr lang="en" sz="1600">
                <a:solidFill>
                  <a:schemeClr val="lt1"/>
                </a:solidFill>
                <a:highlight>
                  <a:srgbClr val="ED197B"/>
                </a:highlight>
                <a:latin typeface="Courier New"/>
                <a:ea typeface="Courier New"/>
                <a:cs typeface="Courier New"/>
                <a:sym typeface="Courier New"/>
              </a:rPr>
              <a:t>task_name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”&gt;New task:&lt;/label&gt;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&lt;input type=”text” name=”</a:t>
            </a:r>
            <a:r>
              <a:rPr lang="en" sz="1600">
                <a:solidFill>
                  <a:schemeClr val="lt1"/>
                </a:solidFill>
                <a:highlight>
                  <a:srgbClr val="ED197B"/>
                </a:highlight>
                <a:latin typeface="Courier New"/>
                <a:ea typeface="Courier New"/>
                <a:cs typeface="Courier New"/>
                <a:sym typeface="Courier New"/>
              </a:rPr>
              <a:t>task_name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” id=”</a:t>
            </a:r>
            <a:r>
              <a:rPr lang="en" sz="1600">
                <a:solidFill>
                  <a:schemeClr val="lt1"/>
                </a:solidFill>
                <a:highlight>
                  <a:srgbClr val="ED197B"/>
                </a:highlight>
                <a:latin typeface="Courier New"/>
                <a:ea typeface="Courier New"/>
                <a:cs typeface="Courier New"/>
                <a:sym typeface="Courier New"/>
              </a:rPr>
              <a:t>task_name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”&gt;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&lt;input type=”submit” value=”Submit New Task”&gt;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</a:p>
        </p:txBody>
      </p:sp>
      <p:grpSp>
        <p:nvGrpSpPr>
          <p:cNvPr id="404" name="Shape 40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405" name="Shape 405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Anatomy of a </a:t>
            </a:r>
            <a:r>
              <a:rPr lang="en">
                <a:solidFill>
                  <a:schemeClr val="lt1"/>
                </a:solidFill>
                <a:highlight>
                  <a:srgbClr val="ED197B"/>
                </a:highlight>
              </a:rPr>
              <a:t>Form</a:t>
            </a:r>
          </a:p>
        </p:txBody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289775" y="1980125"/>
            <a:ext cx="7913399" cy="265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&lt;form action=”/tasks” method=”post”&gt;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&lt;label for=”task_name”&gt;New task:&lt;/label&gt;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&lt;input type=”text” name=”task_name” id=”task_name”&gt;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&lt;input type=”submit” value=”Submit New Task”&gt;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</a:p>
        </p:txBody>
      </p:sp>
      <p:grpSp>
        <p:nvGrpSpPr>
          <p:cNvPr id="415" name="Shape 415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416" name="Shape 416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type="ctrTitle"/>
          </p:nvPr>
        </p:nvSpPr>
        <p:spPr>
          <a:xfrm>
            <a:off x="2022225" y="1693525"/>
            <a:ext cx="44372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Form Inputs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“type”s of inputs</a:t>
            </a:r>
          </a:p>
        </p:txBody>
      </p:sp>
      <p:grpSp>
        <p:nvGrpSpPr>
          <p:cNvPr id="430" name="Shape 43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431" name="Shape 431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35" name="Shape 435"/>
          <p:cNvSpPr txBox="1"/>
          <p:nvPr>
            <p:ph idx="4294967295" type="body"/>
          </p:nvPr>
        </p:nvSpPr>
        <p:spPr>
          <a:xfrm>
            <a:off x="983087" y="1775675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chemeClr val="dk1"/>
                </a:solidFill>
              </a:rPr>
              <a:t>number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button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checkbox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radio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hidden</a:t>
            </a:r>
          </a:p>
        </p:txBody>
      </p:sp>
      <p:sp>
        <p:nvSpPr>
          <p:cNvPr id="436" name="Shape 436"/>
          <p:cNvSpPr txBox="1"/>
          <p:nvPr>
            <p:ph idx="4294967295" type="body"/>
          </p:nvPr>
        </p:nvSpPr>
        <p:spPr>
          <a:xfrm>
            <a:off x="4614753" y="1775675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chemeClr val="dk1"/>
                </a:solidFill>
              </a:rPr>
              <a:t>email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chemeClr val="dk1"/>
                </a:solidFill>
              </a:rPr>
              <a:t>tel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chemeClr val="dk1"/>
                </a:solidFill>
              </a:rPr>
              <a:t>date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ED197B"/>
              </a:highlight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2344350" y="1358275"/>
            <a:ext cx="4455300" cy="32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&lt;input type=”????” name=”blah”&gt;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4745050" y="3755000"/>
            <a:ext cx="4165499" cy="79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See more here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Radio Button groups</a:t>
            </a:r>
          </a:p>
        </p:txBody>
      </p:sp>
      <p:grpSp>
        <p:nvGrpSpPr>
          <p:cNvPr id="444" name="Shape 4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445" name="Shape 445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Shape 449"/>
          <p:cNvSpPr txBox="1"/>
          <p:nvPr/>
        </p:nvSpPr>
        <p:spPr>
          <a:xfrm>
            <a:off x="916450" y="1805025"/>
            <a:ext cx="7209300" cy="26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&lt;input type=”radio” name=”state” value=”VT”&gt;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type=”radio” name=”state” value=”MA”&gt;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type=”radio” name=”state” value=”NY”&gt;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i="1" lang="en" sz="1800">
                <a:latin typeface="Courier New"/>
                <a:ea typeface="Courier New"/>
                <a:cs typeface="Courier New"/>
                <a:sym typeface="Courier New"/>
              </a:rPr>
              <a:t>=&gt; params = { state: “VT” 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Other valid inputs</a:t>
            </a:r>
          </a:p>
        </p:txBody>
      </p:sp>
      <p:grpSp>
        <p:nvGrpSpPr>
          <p:cNvPr id="455" name="Shape 455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456" name="Shape 456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Shape 460"/>
          <p:cNvSpPr txBox="1"/>
          <p:nvPr/>
        </p:nvSpPr>
        <p:spPr>
          <a:xfrm>
            <a:off x="916450" y="1805025"/>
            <a:ext cx="7209300" cy="26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&lt;textarea name=”task_description”&gt;&lt;/textarea&gt;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&lt;select name=”priority” id=”priority”&gt;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&lt;option value=”low”&gt;Low Priority&lt;/option&gt;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&lt;option value=”medium”&gt;Medium Priority&lt;/option&gt;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&lt;option value=”high”&gt;High Priority&lt;/option&gt;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&lt;/select&gt;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i="1" lang="en" sz="1800">
                <a:latin typeface="Courier New"/>
                <a:ea typeface="Courier New"/>
                <a:cs typeface="Courier New"/>
                <a:sym typeface="Courier New"/>
              </a:rPr>
              <a:t>=&gt; params = { priority: “medium” 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 rot="361558">
            <a:off x="2739255" y="3848518"/>
            <a:ext cx="1908948" cy="507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header: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(response code, etc.)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body: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(HTML, CSS)</a:t>
            </a: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Review</a:t>
            </a:r>
          </a:p>
        </p:txBody>
      </p:sp>
      <p:grpSp>
        <p:nvGrpSpPr>
          <p:cNvPr id="97" name="Shape 9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8" name="Shape 98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Shape 102"/>
          <p:cNvSpPr/>
          <p:nvPr/>
        </p:nvSpPr>
        <p:spPr>
          <a:xfrm>
            <a:off x="612525" y="3080224"/>
            <a:ext cx="1597137" cy="1243389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679347" y="3146241"/>
            <a:ext cx="1463099" cy="934199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04" name="Shape 104"/>
          <p:cNvCxnSpPr/>
          <p:nvPr/>
        </p:nvCxnSpPr>
        <p:spPr>
          <a:xfrm flipH="1" rot="10800000">
            <a:off x="1581616" y="1593681"/>
            <a:ext cx="3767099" cy="12314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5" name="Shape 105"/>
          <p:cNvSpPr txBox="1"/>
          <p:nvPr/>
        </p:nvSpPr>
        <p:spPr>
          <a:xfrm rot="-1073017">
            <a:off x="1983881" y="1942972"/>
            <a:ext cx="2040807" cy="3019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  <a:highlight>
                  <a:srgbClr val="ED197B"/>
                </a:highlight>
                <a:latin typeface="Lora"/>
                <a:ea typeface="Lora"/>
                <a:cs typeface="Lora"/>
                <a:sym typeface="Lora"/>
              </a:rPr>
              <a:t>REQUEST</a:t>
            </a:r>
          </a:p>
        </p:txBody>
      </p:sp>
      <p:sp>
        <p:nvSpPr>
          <p:cNvPr id="106" name="Shape 106"/>
          <p:cNvSpPr txBox="1"/>
          <p:nvPr/>
        </p:nvSpPr>
        <p:spPr>
          <a:xfrm rot="-1031174">
            <a:off x="2174155" y="2049078"/>
            <a:ext cx="3208355" cy="507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header:		body: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verb + path 	empty</a:t>
            </a:r>
          </a:p>
          <a:p>
            <a:pPr lvl="0" algn="l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 “/teams”</a:t>
            </a:r>
          </a:p>
        </p:txBody>
      </p:sp>
      <p:sp>
        <p:nvSpPr>
          <p:cNvPr id="107" name="Shape 107"/>
          <p:cNvSpPr/>
          <p:nvPr/>
        </p:nvSpPr>
        <p:spPr>
          <a:xfrm>
            <a:off x="5143500" y="917625"/>
            <a:ext cx="3634200" cy="3923999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 rot="505">
            <a:off x="6011776" y="1234520"/>
            <a:ext cx="2040599" cy="30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  <a:highlight>
                  <a:srgbClr val="37BECC"/>
                </a:highlight>
                <a:latin typeface="Lora"/>
                <a:ea typeface="Lora"/>
                <a:cs typeface="Lora"/>
                <a:sym typeface="Lora"/>
              </a:rPr>
              <a:t>SERVER</a:t>
            </a:r>
          </a:p>
        </p:txBody>
      </p:sp>
      <p:sp>
        <p:nvSpPr>
          <p:cNvPr id="109" name="Shape 109"/>
          <p:cNvSpPr txBox="1"/>
          <p:nvPr/>
        </p:nvSpPr>
        <p:spPr>
          <a:xfrm rot="505">
            <a:off x="390601" y="3345745"/>
            <a:ext cx="2040599" cy="30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  <a:highlight>
                  <a:srgbClr val="37BECC"/>
                </a:highlight>
                <a:latin typeface="Lora"/>
                <a:ea typeface="Lora"/>
                <a:cs typeface="Lora"/>
                <a:sym typeface="Lora"/>
              </a:rPr>
              <a:t>USER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  <a:highlight>
                  <a:srgbClr val="37BECC"/>
                </a:highlight>
                <a:latin typeface="Lora"/>
                <a:ea typeface="Lora"/>
                <a:cs typeface="Lora"/>
                <a:sym typeface="Lora"/>
              </a:rPr>
              <a:t>(browser)</a:t>
            </a:r>
          </a:p>
        </p:txBody>
      </p:sp>
      <p:sp>
        <p:nvSpPr>
          <p:cNvPr id="110" name="Shape 110"/>
          <p:cNvSpPr/>
          <p:nvPr/>
        </p:nvSpPr>
        <p:spPr>
          <a:xfrm flipH="1">
            <a:off x="5752200" y="1813550"/>
            <a:ext cx="2416799" cy="1482599"/>
          </a:xfrm>
          <a:prstGeom prst="snip1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1D1D1B"/>
                </a:solidFill>
                <a:highlight>
                  <a:srgbClr val="FFCD00"/>
                </a:highlight>
                <a:latin typeface="Courier New"/>
                <a:ea typeface="Courier New"/>
                <a:cs typeface="Courier New"/>
                <a:sym typeface="Courier New"/>
              </a:rPr>
              <a:t>server.rb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 “teams” do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@teams = Team.all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erb :index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</p:txBody>
      </p:sp>
      <p:sp>
        <p:nvSpPr>
          <p:cNvPr id="111" name="Shape 111"/>
          <p:cNvSpPr/>
          <p:nvPr/>
        </p:nvSpPr>
        <p:spPr>
          <a:xfrm flipH="1">
            <a:off x="5752200" y="3573225"/>
            <a:ext cx="2416799" cy="616500"/>
          </a:xfrm>
          <a:prstGeom prst="snip1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1D1D1B"/>
                </a:solidFill>
                <a:highlight>
                  <a:srgbClr val="FFCD00"/>
                </a:highlight>
                <a:latin typeface="Courier New"/>
                <a:ea typeface="Courier New"/>
                <a:cs typeface="Courier New"/>
                <a:sym typeface="Courier New"/>
              </a:rPr>
              <a:t>index.erb</a:t>
            </a:r>
          </a:p>
        </p:txBody>
      </p:sp>
      <p:sp>
        <p:nvSpPr>
          <p:cNvPr id="112" name="Shape 112"/>
          <p:cNvSpPr/>
          <p:nvPr/>
        </p:nvSpPr>
        <p:spPr>
          <a:xfrm rot="5400000">
            <a:off x="7652300" y="2122349"/>
            <a:ext cx="559199" cy="3636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ED197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 rot="5400000">
            <a:off x="7170800" y="3283049"/>
            <a:ext cx="1070999" cy="3318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ED197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4" name="Shape 114"/>
          <p:cNvCxnSpPr/>
          <p:nvPr/>
        </p:nvCxnSpPr>
        <p:spPr>
          <a:xfrm rot="10800000">
            <a:off x="2354450" y="3755125"/>
            <a:ext cx="2994299" cy="3137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5" name="Shape 115"/>
          <p:cNvSpPr txBox="1"/>
          <p:nvPr/>
        </p:nvSpPr>
        <p:spPr>
          <a:xfrm rot="347765">
            <a:off x="2898265" y="3543094"/>
            <a:ext cx="2040833" cy="3018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  <a:highlight>
                  <a:srgbClr val="ED197B"/>
                </a:highlight>
                <a:latin typeface="Lora"/>
                <a:ea typeface="Lora"/>
                <a:cs typeface="Lora"/>
                <a:sym typeface="Lora"/>
              </a:rPr>
              <a:t>RESPONSE</a:t>
            </a:r>
          </a:p>
        </p:txBody>
      </p:sp>
      <p:sp>
        <p:nvSpPr>
          <p:cNvPr id="116" name="Shape 116"/>
          <p:cNvSpPr/>
          <p:nvPr/>
        </p:nvSpPr>
        <p:spPr>
          <a:xfrm>
            <a:off x="5083125" y="3815375"/>
            <a:ext cx="1146899" cy="169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D197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Form Validations</a:t>
            </a:r>
          </a:p>
        </p:txBody>
      </p:sp>
      <p:grpSp>
        <p:nvGrpSpPr>
          <p:cNvPr id="466" name="Shape 46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467" name="Shape 467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Shape 471"/>
          <p:cNvSpPr txBox="1"/>
          <p:nvPr>
            <p:ph idx="4294967295" type="body"/>
          </p:nvPr>
        </p:nvSpPr>
        <p:spPr>
          <a:xfrm>
            <a:off x="983087" y="1775675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required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pattern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min, max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 txBox="1"/>
          <p:nvPr/>
        </p:nvSpPr>
        <p:spPr>
          <a:xfrm>
            <a:off x="2982275" y="1974050"/>
            <a:ext cx="5795400" cy="32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&lt;input type=”text” name=”...” required&gt;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1372350" y="3610100"/>
            <a:ext cx="6399300" cy="82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But also be prepared in your server!!!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ctrTitle"/>
          </p:nvPr>
        </p:nvSpPr>
        <p:spPr>
          <a:xfrm>
            <a:off x="2022225" y="1693525"/>
            <a:ext cx="44372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Different Verbs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Forms with </a:t>
            </a:r>
            <a:r>
              <a:rPr lang="en">
                <a:solidFill>
                  <a:schemeClr val="lt1"/>
                </a:solidFill>
                <a:highlight>
                  <a:srgbClr val="ED197B"/>
                </a:highlight>
              </a:rPr>
              <a:t>GET</a:t>
            </a:r>
          </a:p>
        </p:txBody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422600" y="1616475"/>
            <a:ext cx="7768499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&lt;form action=”/search” method=”get”&gt;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get “/search” do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85" name="Shape 485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486" name="Shape 486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90" name="Shape 490"/>
          <p:cNvSpPr txBox="1"/>
          <p:nvPr/>
        </p:nvSpPr>
        <p:spPr>
          <a:xfrm>
            <a:off x="4250025" y="3127150"/>
            <a:ext cx="4044899" cy="117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highlight>
                  <a:srgbClr val="ED197B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For use when we’re NOT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highlight>
                  <a:srgbClr val="ED197B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modifying information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Forms with </a:t>
            </a:r>
            <a:r>
              <a:rPr lang="en">
                <a:solidFill>
                  <a:schemeClr val="lt1"/>
                </a:solidFill>
                <a:highlight>
                  <a:srgbClr val="ED197B"/>
                </a:highlight>
              </a:rPr>
              <a:t>DELETE</a:t>
            </a:r>
          </a:p>
        </p:txBody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387850" y="1599100"/>
            <a:ext cx="77685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&lt;form action=”/tasks/buy_milk” method=”post”&gt;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&lt;input type=”hidden” name=”_method” value=”delete”&gt;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&lt;input type=”submit”&gt;Delete&lt;/input&gt;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delete “/tasks/:task_name” do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7" name="Shape 49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498" name="Shape 498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Closing Note:</a:t>
            </a:r>
          </a:p>
        </p:txBody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don’t HAVE to use descriptive verbs! </a:t>
            </a:r>
            <a:br>
              <a:rPr lang="en"/>
            </a:br>
            <a:br>
              <a:rPr lang="en"/>
            </a:br>
            <a:r>
              <a:rPr lang="en"/>
              <a:t>You </a:t>
            </a:r>
            <a:r>
              <a:rPr b="1" lang="en"/>
              <a:t>can</a:t>
            </a:r>
            <a:r>
              <a:rPr lang="en"/>
              <a:t> put anything you want within the body of any method in your server - but you </a:t>
            </a:r>
            <a:r>
              <a:rPr b="1" lang="en"/>
              <a:t>should </a:t>
            </a:r>
            <a:r>
              <a:rPr lang="en"/>
              <a:t>try to be descriptive.</a:t>
            </a:r>
          </a:p>
        </p:txBody>
      </p:sp>
      <p:grpSp>
        <p:nvGrpSpPr>
          <p:cNvPr id="508" name="Shape 50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09" name="Shape 509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7" name="Shape 517"/>
          <p:cNvCxnSpPr/>
          <p:nvPr/>
        </p:nvCxnSpPr>
        <p:spPr>
          <a:xfrm>
            <a:off x="6450" y="2495550"/>
            <a:ext cx="23972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18" name="Shape 518"/>
          <p:cNvCxnSpPr/>
          <p:nvPr/>
        </p:nvCxnSpPr>
        <p:spPr>
          <a:xfrm>
            <a:off x="6640675" y="2495550"/>
            <a:ext cx="25031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19" name="Shape 519"/>
          <p:cNvSpPr/>
          <p:nvPr/>
        </p:nvSpPr>
        <p:spPr>
          <a:xfrm>
            <a:off x="831925" y="1925975"/>
            <a:ext cx="1139100" cy="1139100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20" name="Shape 520"/>
          <p:cNvGrpSpPr/>
          <p:nvPr/>
        </p:nvGrpSpPr>
        <p:grpSpPr>
          <a:xfrm>
            <a:off x="1148888" y="2257559"/>
            <a:ext cx="505722" cy="475767"/>
            <a:chOff x="5972700" y="2330200"/>
            <a:chExt cx="411625" cy="387275"/>
          </a:xfrm>
        </p:grpSpPr>
        <p:sp>
          <p:nvSpPr>
            <p:cNvPr id="521" name="Shape 521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3" name="Shape 523"/>
          <p:cNvSpPr txBox="1"/>
          <p:nvPr>
            <p:ph idx="4294967295" type="ctrTitle"/>
          </p:nvPr>
        </p:nvSpPr>
        <p:spPr>
          <a:xfrm>
            <a:off x="2371625" y="1883350"/>
            <a:ext cx="49080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Questions?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PUT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PATCH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DELETE</a:t>
            </a:r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Verbs</a:t>
            </a:r>
          </a:p>
        </p:txBody>
      </p:sp>
      <p:grpSp>
        <p:nvGrpSpPr>
          <p:cNvPr id="123" name="Shape 12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24" name="Shape 124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</a:t>
            </a:r>
            <a:r>
              <a:rPr lang="en">
                <a:solidFill>
                  <a:schemeClr val="lt1"/>
                </a:solidFill>
                <a:highlight>
                  <a:srgbClr val="ED197B"/>
                </a:highlight>
              </a:rPr>
              <a:t>POST</a:t>
            </a:r>
            <a:r>
              <a:rPr lang="en">
                <a:solidFill>
                  <a:schemeClr val="dk1"/>
                </a:solidFill>
              </a:rPr>
              <a:t> Requests</a:t>
            </a:r>
          </a:p>
        </p:txBody>
      </p:sp>
      <p:grpSp>
        <p:nvGrpSpPr>
          <p:cNvPr id="133" name="Shape 13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34" name="Shape 134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Shape 138"/>
          <p:cNvSpPr txBox="1"/>
          <p:nvPr>
            <p:ph idx="1" type="body"/>
          </p:nvPr>
        </p:nvSpPr>
        <p:spPr>
          <a:xfrm>
            <a:off x="572300" y="1616475"/>
            <a:ext cx="4607399" cy="31122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ED197B"/>
                </a:highlight>
                <a:latin typeface="Courier New"/>
                <a:ea typeface="Courier New"/>
                <a:cs typeface="Courier New"/>
                <a:sym typeface="Courier New"/>
              </a:rPr>
              <a:t>POST /tasks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HTTP/1.1</a:t>
            </a:r>
            <a:b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Host: localhost</a:t>
            </a:r>
            <a:b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Content-Length: 29</a:t>
            </a:r>
            <a:b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chemeClr val="lt1"/>
                </a:solidFill>
                <a:highlight>
                  <a:srgbClr val="ED197B"/>
                </a:highlight>
                <a:latin typeface="Courier New"/>
                <a:ea typeface="Courier New"/>
                <a:cs typeface="Courier New"/>
                <a:sym typeface="Courier New"/>
              </a:rPr>
              <a:t>task_name=take+over+the+world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</a:t>
            </a:r>
            <a:r>
              <a:rPr lang="en">
                <a:solidFill>
                  <a:schemeClr val="lt1"/>
                </a:solidFill>
                <a:highlight>
                  <a:srgbClr val="ED197B"/>
                </a:highlight>
              </a:rPr>
              <a:t>POST</a:t>
            </a:r>
            <a:r>
              <a:rPr lang="en">
                <a:solidFill>
                  <a:schemeClr val="dk1"/>
                </a:solidFill>
              </a:rPr>
              <a:t> Requests</a:t>
            </a:r>
          </a:p>
        </p:txBody>
      </p:sp>
      <p:grpSp>
        <p:nvGrpSpPr>
          <p:cNvPr id="144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45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Shape 149"/>
          <p:cNvSpPr txBox="1"/>
          <p:nvPr>
            <p:ph idx="1" type="body"/>
          </p:nvPr>
        </p:nvSpPr>
        <p:spPr>
          <a:xfrm>
            <a:off x="572300" y="1616475"/>
            <a:ext cx="7903500" cy="31122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ED197B"/>
                </a:highlight>
                <a:latin typeface="Courier New"/>
                <a:ea typeface="Courier New"/>
                <a:cs typeface="Courier New"/>
                <a:sym typeface="Courier New"/>
              </a:rPr>
              <a:t>POST /tasks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HTTP/1.1</a:t>
            </a:r>
            <a:b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Host: localhost</a:t>
            </a:r>
            <a:b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Content-Length: 29</a:t>
            </a:r>
            <a:b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chemeClr val="lt1"/>
                </a:solidFill>
                <a:highlight>
                  <a:srgbClr val="ED197B"/>
                </a:highlight>
                <a:latin typeface="Courier New"/>
                <a:ea typeface="Courier New"/>
                <a:cs typeface="Courier New"/>
                <a:sym typeface="Courier New"/>
              </a:rPr>
              <a:t>task_name=take+over+the+world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37BE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37BE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37BECC"/>
                </a:highlight>
                <a:latin typeface="Courier New"/>
                <a:ea typeface="Courier New"/>
                <a:cs typeface="Courier New"/>
                <a:sym typeface="Courier New"/>
              </a:rPr>
              <a:t>localhost:4567/tasks?task_name=take%20over%20the%20world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 </a:t>
            </a:r>
            <a:r>
              <a:rPr lang="en">
                <a:solidFill>
                  <a:schemeClr val="lt1"/>
                </a:solidFill>
                <a:highlight>
                  <a:srgbClr val="ED197B"/>
                </a:highlight>
              </a:rPr>
              <a:t>POST</a:t>
            </a:r>
            <a:r>
              <a:rPr lang="en">
                <a:solidFill>
                  <a:schemeClr val="dk1"/>
                </a:solidFill>
              </a:rPr>
              <a:t> Requests  - Handling it Server-Side</a:t>
            </a:r>
          </a:p>
        </p:txBody>
      </p:sp>
      <p:grpSp>
        <p:nvGrpSpPr>
          <p:cNvPr id="155" name="Shape 155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56" name="Shape 156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Shape 160"/>
          <p:cNvSpPr txBox="1"/>
          <p:nvPr>
            <p:ph idx="1" type="body"/>
          </p:nvPr>
        </p:nvSpPr>
        <p:spPr>
          <a:xfrm>
            <a:off x="707600" y="1921275"/>
            <a:ext cx="66453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require ‘sinatra’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post ‘/tasks’ do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800">
                <a:solidFill>
                  <a:srgbClr val="666666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# 1. get the information the user submitted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rgbClr val="666666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# 2. do something with it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rgbClr val="666666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# 3. show the user a page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707600" y="1581700"/>
            <a:ext cx="8186099" cy="43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lt1"/>
                </a:solidFill>
                <a:highlight>
                  <a:srgbClr val="37BECC"/>
                </a:highlight>
                <a:latin typeface="Courier New"/>
                <a:ea typeface="Courier New"/>
                <a:cs typeface="Courier New"/>
                <a:sym typeface="Courier New"/>
              </a:rPr>
              <a:t>localhost:4567/tasks?task_name=buy%20milk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 </a:t>
            </a:r>
            <a:r>
              <a:rPr lang="en">
                <a:solidFill>
                  <a:schemeClr val="lt1"/>
                </a:solidFill>
                <a:highlight>
                  <a:srgbClr val="ED197B"/>
                </a:highlight>
              </a:rPr>
              <a:t>POST</a:t>
            </a:r>
            <a:r>
              <a:rPr lang="en">
                <a:solidFill>
                  <a:schemeClr val="dk1"/>
                </a:solidFill>
              </a:rPr>
              <a:t> Requests  - Handling it Server-Side</a:t>
            </a:r>
          </a:p>
        </p:txBody>
      </p:sp>
      <p:grpSp>
        <p:nvGrpSpPr>
          <p:cNvPr id="167" name="Shape 16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68" name="Shape 168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Shape 172"/>
          <p:cNvSpPr txBox="1"/>
          <p:nvPr>
            <p:ph idx="1" type="body"/>
          </p:nvPr>
        </p:nvSpPr>
        <p:spPr>
          <a:xfrm>
            <a:off x="707600" y="1921275"/>
            <a:ext cx="68628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require ‘sinatra’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post ‘/tasks’ do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800">
                <a:solidFill>
                  <a:srgbClr val="666666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# 1. get the information the user submitted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" sz="1800">
                <a:solidFill>
                  <a:srgbClr val="666666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# 2. do something with it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" sz="1800">
                <a:solidFill>
                  <a:srgbClr val="666666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# 3. show the user a page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707600" y="1580253"/>
            <a:ext cx="8186099" cy="43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37BECC"/>
                </a:highlight>
                <a:latin typeface="Courier New"/>
                <a:ea typeface="Courier New"/>
                <a:cs typeface="Courier New"/>
                <a:sym typeface="Courier New"/>
              </a:rPr>
              <a:t>localhost:4567/tasks?task_name=buy%20milk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710900" y="2320650"/>
            <a:ext cx="4661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highlight>
                  <a:srgbClr val="ED197B"/>
                </a:highlight>
                <a:latin typeface="Courier New"/>
                <a:ea typeface="Courier New"/>
                <a:cs typeface="Courier New"/>
                <a:sym typeface="Courier New"/>
              </a:rPr>
              <a:t>params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=&gt; { task_name: “buy milk”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 </a:t>
            </a:r>
            <a:r>
              <a:rPr lang="en">
                <a:solidFill>
                  <a:schemeClr val="lt1"/>
                </a:solidFill>
                <a:highlight>
                  <a:srgbClr val="ED197B"/>
                </a:highlight>
              </a:rPr>
              <a:t>POST</a:t>
            </a:r>
            <a:r>
              <a:rPr lang="en">
                <a:solidFill>
                  <a:schemeClr val="dk1"/>
                </a:solidFill>
              </a:rPr>
              <a:t> Requests  - Handling it Server-Side</a:t>
            </a:r>
          </a:p>
        </p:txBody>
      </p:sp>
      <p:grpSp>
        <p:nvGrpSpPr>
          <p:cNvPr id="180" name="Shape 18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81" name="Shape 181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Shape 185"/>
          <p:cNvSpPr txBox="1"/>
          <p:nvPr>
            <p:ph idx="1" type="body"/>
          </p:nvPr>
        </p:nvSpPr>
        <p:spPr>
          <a:xfrm>
            <a:off x="707600" y="1921275"/>
            <a:ext cx="77925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require ‘sinatra’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post ‘/tasks’ do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800">
                <a:solidFill>
                  <a:srgbClr val="666666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# 1. get the information the user submitted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" sz="1800">
                <a:solidFill>
                  <a:srgbClr val="666666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# 2. do something with it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" sz="1800">
                <a:solidFill>
                  <a:srgbClr val="666666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# 3. show the user a page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707600" y="1580253"/>
            <a:ext cx="8186099" cy="43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37BECC"/>
                </a:highlight>
                <a:latin typeface="Courier New"/>
                <a:ea typeface="Courier New"/>
                <a:cs typeface="Courier New"/>
                <a:sym typeface="Courier New"/>
              </a:rPr>
              <a:t>localhost:4567/tasks?task_name=buy%20milk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710900" y="2320650"/>
            <a:ext cx="4661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highlight>
                  <a:srgbClr val="ED197B"/>
                </a:highlight>
                <a:latin typeface="Courier New"/>
                <a:ea typeface="Courier New"/>
                <a:cs typeface="Courier New"/>
                <a:sym typeface="Courier New"/>
              </a:rPr>
              <a:t>params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=&gt; { task_name: “buy milk”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highlight>
                  <a:srgbClr val="ED197B"/>
                </a:highlight>
                <a:latin typeface="Courier New"/>
                <a:ea typeface="Courier New"/>
                <a:cs typeface="Courier New"/>
                <a:sym typeface="Courier New"/>
              </a:rPr>
              <a:t>params[:task_name]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=&gt; “buy milk”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