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y="5143500" cx="9144000"/>
  <p:notesSz cx="6858000" cy="9144000"/>
  <p:embeddedFontLst>
    <p:embeddedFont>
      <p:font typeface="Lora"/>
      <p:regular r:id="rId46"/>
      <p:bold r:id="rId47"/>
      <p:italic r:id="rId48"/>
      <p:boldItalic r:id="rId49"/>
    </p:embeddedFont>
    <p:embeddedFont>
      <p:font typeface="Quattrocento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font" Target="fonts/Lora-regular.fntdata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Lora-italic.fntdata"/><Relationship Id="rId47" Type="http://schemas.openxmlformats.org/officeDocument/2006/relationships/font" Target="fonts/Lora-bold.fntdata"/><Relationship Id="rId49" Type="http://schemas.openxmlformats.org/officeDocument/2006/relationships/font" Target="fonts/Lor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QuattrocentoSans-bold.fntdata"/><Relationship Id="rId50" Type="http://schemas.openxmlformats.org/officeDocument/2006/relationships/font" Target="fonts/QuattrocentoSans-regular.fntdata"/><Relationship Id="rId53" Type="http://schemas.openxmlformats.org/officeDocument/2006/relationships/font" Target="fonts/QuattrocentoSans-boldItalic.fntdata"/><Relationship Id="rId52" Type="http://schemas.openxmlformats.org/officeDocument/2006/relationships/font" Target="fonts/Quattrocento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Shape 4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Shape 4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Shape 4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Shape 5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Shape 5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Shape 5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Shape 5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Shape 5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Shape 5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Shape 5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  <p:cxnSp>
        <p:nvCxnSpPr>
          <p:cNvPr id="10" name="Shape 10"/>
          <p:cNvCxnSpPr/>
          <p:nvPr/>
        </p:nvCxnSpPr>
        <p:spPr>
          <a:xfrm>
            <a:off x="-6025" y="3676511"/>
            <a:ext cx="9161999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6999" cy="5669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letely 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idx="1" type="subTitle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  <a:highlight>
                  <a:srgbClr val="ED197B"/>
                </a:highlight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/>
        </p:txBody>
      </p:sp>
      <p:cxnSp>
        <p:nvCxnSpPr>
          <p:cNvPr id="14" name="Shape 14"/>
          <p:cNvCxnSpPr/>
          <p:nvPr/>
        </p:nvCxnSpPr>
        <p:spPr>
          <a:xfrm>
            <a:off x="-6025" y="2571761"/>
            <a:ext cx="19844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" name="Shape 15"/>
          <p:cNvSpPr/>
          <p:nvPr/>
        </p:nvSpPr>
        <p:spPr>
          <a:xfrm>
            <a:off x="1117950" y="2288250"/>
            <a:ext cx="566999" cy="5669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/>
        </p:txBody>
      </p:sp>
      <p:cxnSp>
        <p:nvCxnSpPr>
          <p:cNvPr id="17" name="Shape 17"/>
          <p:cNvCxnSpPr/>
          <p:nvPr/>
        </p:nvCxnSpPr>
        <p:spPr>
          <a:xfrm>
            <a:off x="5898975" y="2571750"/>
            <a:ext cx="32510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hape 19"/>
          <p:cNvCxnSpPr/>
          <p:nvPr/>
        </p:nvCxnSpPr>
        <p:spPr>
          <a:xfrm>
            <a:off x="4584075" y="3676500"/>
            <a:ext cx="0" cy="1480499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0" name="Shape 20"/>
          <p:cNvSpPr txBox="1"/>
          <p:nvPr>
            <p:ph idx="1" type="body"/>
          </p:nvPr>
        </p:nvSpPr>
        <p:spPr>
          <a:xfrm>
            <a:off x="2105050" y="2238000"/>
            <a:ext cx="4933800" cy="819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lvl="8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1" name="Shape 21"/>
          <p:cNvSpPr/>
          <p:nvPr/>
        </p:nvSpPr>
        <p:spPr>
          <a:xfrm>
            <a:off x="428850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4288500" y="3393000"/>
            <a:ext cx="566999" cy="5669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/>
        </p:nvSpPr>
        <p:spPr>
          <a:xfrm>
            <a:off x="3593400" y="3412651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latin typeface="Lora"/>
                <a:ea typeface="Lora"/>
                <a:cs typeface="Lora"/>
                <a:sym typeface="Lora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6" name="Shape 26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rgbClr val="ED197B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ED197B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ED197B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29" name="Shape 29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/>
        </p:txBody>
      </p:sp>
      <p:cxnSp>
        <p:nvCxnSpPr>
          <p:cNvPr id="34" name="Shape 34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5" name="Shape 35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6" name="Shape 36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1381250" y="1651075"/>
            <a:ext cx="2333999" cy="312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3834911" y="1651075"/>
            <a:ext cx="2333999" cy="312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3" type="body"/>
          </p:nvPr>
        </p:nvSpPr>
        <p:spPr>
          <a:xfrm>
            <a:off x="6288573" y="1651075"/>
            <a:ext cx="2333999" cy="312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42" name="Shape 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3" name="Shape 43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1381250" y="937125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cxnSp>
        <p:nvCxnSpPr>
          <p:cNvPr id="47" name="Shape 4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8" name="Shape 48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9" name="Shape 49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1990450" y="4037375"/>
            <a:ext cx="5162999" cy="519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360"/>
              </a:spcBef>
              <a:buSzPct val="1000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2" name="Shape 52"/>
          <p:cNvCxnSpPr/>
          <p:nvPr/>
        </p:nvCxnSpPr>
        <p:spPr>
          <a:xfrm>
            <a:off x="-6025" y="4666128"/>
            <a:ext cx="91619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3" name="Shape 53"/>
          <p:cNvSpPr/>
          <p:nvPr/>
        </p:nvSpPr>
        <p:spPr>
          <a:xfrm>
            <a:off x="4457400" y="4551496"/>
            <a:ext cx="229199" cy="2291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-6025" y="4513728"/>
            <a:ext cx="91619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6" name="Shape 56"/>
          <p:cNvSpPr/>
          <p:nvPr/>
        </p:nvSpPr>
        <p:spPr>
          <a:xfrm>
            <a:off x="4293700" y="4235405"/>
            <a:ext cx="556499" cy="5564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ED197B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480"/>
              </a:spcBef>
              <a:buClr>
                <a:srgbClr val="ED197B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480"/>
              </a:spcBef>
              <a:buClr>
                <a:srgbClr val="ED197B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1381250" y="937116"/>
            <a:ext cx="6809700" cy="43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4294967295" type="ctrTitle"/>
          </p:nvPr>
        </p:nvSpPr>
        <p:spPr>
          <a:xfrm>
            <a:off x="1951575" y="2878750"/>
            <a:ext cx="5240999" cy="115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solidFill>
                  <a:schemeClr val="lt1"/>
                </a:solidFill>
                <a:highlight>
                  <a:srgbClr val="ED197B"/>
                </a:highlight>
              </a:rPr>
              <a:t>Ajax</a:t>
            </a:r>
          </a:p>
        </p:txBody>
      </p:sp>
      <p:sp>
        <p:nvSpPr>
          <p:cNvPr id="63" name="Shape 63"/>
          <p:cNvSpPr txBox="1"/>
          <p:nvPr>
            <p:ph idx="4294967295" type="subTitle"/>
          </p:nvPr>
        </p:nvSpPr>
        <p:spPr>
          <a:xfrm>
            <a:off x="1951575" y="3792554"/>
            <a:ext cx="5240999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allows your users to get/post information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asynchronously</a:t>
            </a:r>
            <a:r>
              <a:rPr lang="en" sz="1800"/>
              <a:t> (without page reloads)</a:t>
            </a:r>
          </a:p>
        </p:txBody>
      </p:sp>
      <p:cxnSp>
        <p:nvCxnSpPr>
          <p:cNvPr id="64" name="Shape 64"/>
          <p:cNvCxnSpPr/>
          <p:nvPr/>
        </p:nvCxnSpPr>
        <p:spPr>
          <a:xfrm>
            <a:off x="-6025" y="1668728"/>
            <a:ext cx="91619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5" name="Shape 65"/>
          <p:cNvSpPr/>
          <p:nvPr/>
        </p:nvSpPr>
        <p:spPr>
          <a:xfrm>
            <a:off x="3470200" y="566931"/>
            <a:ext cx="2203499" cy="22034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6" name="Shape 66"/>
          <p:cNvGrpSpPr/>
          <p:nvPr/>
        </p:nvGrpSpPr>
        <p:grpSpPr>
          <a:xfrm>
            <a:off x="4184367" y="854983"/>
            <a:ext cx="1035173" cy="1035155"/>
            <a:chOff x="6643075" y="3664250"/>
            <a:chExt cx="407950" cy="407975"/>
          </a:xfrm>
        </p:grpSpPr>
        <p:sp>
          <p:nvSpPr>
            <p:cNvPr id="67" name="Shape 67"/>
            <p:cNvSpPr/>
            <p:nvPr/>
          </p:nvSpPr>
          <p:spPr>
            <a:xfrm>
              <a:off x="6794075" y="3815250"/>
              <a:ext cx="211300" cy="211300"/>
            </a:xfrm>
            <a:custGeom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643075" y="3664250"/>
              <a:ext cx="407950" cy="407975"/>
            </a:xfrm>
            <a:custGeom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" name="Shape 69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70" name="Shape 70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Shape 74"/>
          <p:cNvSpPr/>
          <p:nvPr/>
        </p:nvSpPr>
        <p:spPr>
          <a:xfrm>
            <a:off x="3936799" y="1094078"/>
            <a:ext cx="161807" cy="154499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 rot="2697385">
            <a:off x="5003062" y="1885038"/>
            <a:ext cx="245621" cy="234528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5197375" y="1751150"/>
            <a:ext cx="98383" cy="93975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 rot="1280154">
            <a:off x="3824696" y="1560092"/>
            <a:ext cx="98367" cy="93971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Making an Ajax Request</a:t>
            </a:r>
          </a:p>
        </p:txBody>
      </p:sp>
      <p:grpSp>
        <p:nvGrpSpPr>
          <p:cNvPr id="195" name="Shape 195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96" name="Shape 196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Shape 200"/>
          <p:cNvSpPr txBox="1"/>
          <p:nvPr/>
        </p:nvSpPr>
        <p:spPr>
          <a:xfrm>
            <a:off x="2869500" y="1739550"/>
            <a:ext cx="3404999" cy="3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  <a:highlight>
                  <a:srgbClr val="37BECC"/>
                </a:highlight>
                <a:latin typeface="Courier New"/>
                <a:ea typeface="Courier New"/>
                <a:cs typeface="Courier New"/>
                <a:sym typeface="Courier New"/>
              </a:rPr>
              <a:t>$.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ajax({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method: "POST",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url: "/item"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</p:txBody>
      </p:sp>
      <p:sp>
        <p:nvSpPr>
          <p:cNvPr id="201" name="Shape 201"/>
          <p:cNvSpPr txBox="1"/>
          <p:nvPr/>
        </p:nvSpPr>
        <p:spPr>
          <a:xfrm rot="-751027">
            <a:off x="1179307" y="1448871"/>
            <a:ext cx="1594601" cy="6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It’s a jQuery method</a:t>
            </a:r>
          </a:p>
        </p:txBody>
      </p:sp>
      <p:sp>
        <p:nvSpPr>
          <p:cNvPr id="202" name="Shape 202"/>
          <p:cNvSpPr/>
          <p:nvPr/>
        </p:nvSpPr>
        <p:spPr>
          <a:xfrm rot="638968">
            <a:off x="2257838" y="1850950"/>
            <a:ext cx="602273" cy="1660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D197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Making an Ajax Request</a:t>
            </a:r>
          </a:p>
        </p:txBody>
      </p:sp>
      <p:grpSp>
        <p:nvGrpSpPr>
          <p:cNvPr id="208" name="Shape 208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09" name="Shape 209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3" name="Shape 213"/>
          <p:cNvSpPr txBox="1"/>
          <p:nvPr/>
        </p:nvSpPr>
        <p:spPr>
          <a:xfrm>
            <a:off x="2869500" y="1739550"/>
            <a:ext cx="3404999" cy="3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$.ajax(</a:t>
            </a:r>
            <a:r>
              <a:rPr lang="en" sz="2400">
                <a:solidFill>
                  <a:schemeClr val="lt1"/>
                </a:solidFill>
                <a:highlight>
                  <a:srgbClr val="37BECC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highlight>
                  <a:srgbClr val="37BECC"/>
                </a:highlight>
                <a:latin typeface="Courier New"/>
                <a:ea typeface="Courier New"/>
                <a:cs typeface="Courier New"/>
                <a:sym typeface="Courier New"/>
              </a:rPr>
              <a:t>  method: "POST",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highlight>
                  <a:srgbClr val="37BECC"/>
                </a:highlight>
                <a:latin typeface="Courier New"/>
                <a:ea typeface="Courier New"/>
                <a:cs typeface="Courier New"/>
                <a:sym typeface="Courier New"/>
              </a:rPr>
              <a:t>  url: "/item"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highlight>
                  <a:srgbClr val="37BECC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</p:txBody>
      </p:sp>
      <p:sp>
        <p:nvSpPr>
          <p:cNvPr id="214" name="Shape 214"/>
          <p:cNvSpPr txBox="1"/>
          <p:nvPr/>
        </p:nvSpPr>
        <p:spPr>
          <a:xfrm rot="-751027">
            <a:off x="498283" y="2295996"/>
            <a:ext cx="1594601" cy="6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It takes in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one argument</a:t>
            </a:r>
          </a:p>
        </p:txBody>
      </p:sp>
      <p:sp>
        <p:nvSpPr>
          <p:cNvPr id="215" name="Shape 215"/>
          <p:cNvSpPr/>
          <p:nvPr/>
        </p:nvSpPr>
        <p:spPr>
          <a:xfrm rot="-5640">
            <a:off x="2143224" y="2598400"/>
            <a:ext cx="731400" cy="1661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D197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Making an Ajax Request</a:t>
            </a:r>
          </a:p>
        </p:txBody>
      </p:sp>
      <p:grpSp>
        <p:nvGrpSpPr>
          <p:cNvPr id="221" name="Shape 221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22" name="Shape 222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6" name="Shape 226"/>
          <p:cNvSpPr txBox="1"/>
          <p:nvPr/>
        </p:nvSpPr>
        <p:spPr>
          <a:xfrm rot="223467">
            <a:off x="6769207" y="1963804"/>
            <a:ext cx="2359984" cy="6394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Inside that argument, we need to specify the HTTP verb...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2869500" y="1739550"/>
            <a:ext cx="3404999" cy="3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$.ajax({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400">
                <a:solidFill>
                  <a:schemeClr val="lt1"/>
                </a:solidFill>
                <a:highlight>
                  <a:srgbClr val="37BECC"/>
                </a:highlight>
                <a:latin typeface="Courier New"/>
                <a:ea typeface="Courier New"/>
                <a:cs typeface="Courier New"/>
                <a:sym typeface="Courier New"/>
              </a:rPr>
              <a:t>method: "POST"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url: "/item"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</p:txBody>
      </p:sp>
      <p:sp>
        <p:nvSpPr>
          <p:cNvPr id="228" name="Shape 228"/>
          <p:cNvSpPr/>
          <p:nvPr/>
        </p:nvSpPr>
        <p:spPr>
          <a:xfrm rot="10466763">
            <a:off x="6013239" y="2200333"/>
            <a:ext cx="731534" cy="16636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D197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Making an Ajax Request</a:t>
            </a:r>
          </a:p>
        </p:txBody>
      </p:sp>
      <p:grpSp>
        <p:nvGrpSpPr>
          <p:cNvPr id="234" name="Shape 23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35" name="Shape 235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39" name="Shape 239"/>
          <p:cNvSpPr txBox="1"/>
          <p:nvPr/>
        </p:nvSpPr>
        <p:spPr>
          <a:xfrm rot="223467">
            <a:off x="6769207" y="2573404"/>
            <a:ext cx="2359984" cy="6394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...and the Path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2869500" y="1739550"/>
            <a:ext cx="3404999" cy="3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$.ajax({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method: "POST",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400">
                <a:solidFill>
                  <a:schemeClr val="lt1"/>
                </a:solidFill>
                <a:highlight>
                  <a:srgbClr val="37BECC"/>
                </a:highlight>
                <a:latin typeface="Courier New"/>
                <a:ea typeface="Courier New"/>
                <a:cs typeface="Courier New"/>
                <a:sym typeface="Courier New"/>
              </a:rPr>
              <a:t>url: "/item"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</p:txBody>
      </p:sp>
      <p:sp>
        <p:nvSpPr>
          <p:cNvPr id="241" name="Shape 241"/>
          <p:cNvSpPr/>
          <p:nvPr/>
        </p:nvSpPr>
        <p:spPr>
          <a:xfrm rot="10796179">
            <a:off x="5664099" y="2673449"/>
            <a:ext cx="1079700" cy="16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D197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ctrTitle"/>
          </p:nvPr>
        </p:nvSpPr>
        <p:spPr>
          <a:xfrm>
            <a:off x="2022225" y="1922125"/>
            <a:ext cx="41459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Sending Data with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an Ajax request</a:t>
            </a:r>
          </a:p>
        </p:txBody>
      </p:sp>
      <p:grpSp>
        <p:nvGrpSpPr>
          <p:cNvPr id="247" name="Shape 247"/>
          <p:cNvGrpSpPr/>
          <p:nvPr/>
        </p:nvGrpSpPr>
        <p:grpSpPr>
          <a:xfrm>
            <a:off x="1198634" y="2409007"/>
            <a:ext cx="394068" cy="325504"/>
            <a:chOff x="5268225" y="4341925"/>
            <a:chExt cx="468850" cy="387275"/>
          </a:xfrm>
        </p:grpSpPr>
        <p:sp>
          <p:nvSpPr>
            <p:cNvPr id="248" name="Shape 248"/>
            <p:cNvSpPr/>
            <p:nvPr/>
          </p:nvSpPr>
          <p:spPr>
            <a:xfrm>
              <a:off x="5652425" y="4676800"/>
              <a:ext cx="65775" cy="52400"/>
            </a:xfrm>
            <a:custGeom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5287100" y="4676800"/>
              <a:ext cx="65775" cy="52400"/>
            </a:xfrm>
            <a:custGeom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5268225" y="4341925"/>
              <a:ext cx="468850" cy="333075"/>
            </a:xfrm>
            <a:custGeom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5351025" y="4375400"/>
              <a:ext cx="303250" cy="149825"/>
            </a:xfrm>
            <a:custGeom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5326675" y="4569025"/>
              <a:ext cx="81000" cy="65175"/>
            </a:xfrm>
            <a:custGeom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5447225" y="4615925"/>
              <a:ext cx="110850" cy="25"/>
            </a:xfrm>
            <a:custGeom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5439925" y="4589125"/>
              <a:ext cx="125450" cy="25"/>
            </a:xfrm>
            <a:custGeom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5597625" y="4569025"/>
              <a:ext cx="81000" cy="65175"/>
            </a:xfrm>
            <a:custGeom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1381250" y="922675"/>
            <a:ext cx="52280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"/>
              <a:t>Sending Data with an Ajax request</a:t>
            </a:r>
          </a:p>
        </p:txBody>
      </p:sp>
      <p:grpSp>
        <p:nvGrpSpPr>
          <p:cNvPr id="261" name="Shape 261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62" name="Shape 262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6" name="Shape 266"/>
          <p:cNvSpPr txBox="1"/>
          <p:nvPr/>
        </p:nvSpPr>
        <p:spPr>
          <a:xfrm rot="-493739">
            <a:off x="319144" y="2819909"/>
            <a:ext cx="2360099" cy="639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This will go into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our params!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2869500" y="1739550"/>
            <a:ext cx="4128899" cy="3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$.ajax({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method: "POST",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url: "/item",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400">
                <a:solidFill>
                  <a:schemeClr val="lt1"/>
                </a:solidFill>
                <a:highlight>
                  <a:srgbClr val="37BECC"/>
                </a:highlight>
                <a:latin typeface="Courier New"/>
                <a:ea typeface="Courier New"/>
                <a:cs typeface="Courier New"/>
                <a:sym typeface="Courier New"/>
              </a:rPr>
              <a:t>data: {name: "wow"}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</p:txBody>
      </p:sp>
      <p:sp>
        <p:nvSpPr>
          <p:cNvPr id="268" name="Shape 268"/>
          <p:cNvSpPr/>
          <p:nvPr/>
        </p:nvSpPr>
        <p:spPr>
          <a:xfrm rot="-3821">
            <a:off x="2103249" y="3017225"/>
            <a:ext cx="1079700" cy="16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D197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Shape 27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74" name="Shape 274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78" name="Shape 278"/>
          <p:cNvSpPr txBox="1"/>
          <p:nvPr/>
        </p:nvSpPr>
        <p:spPr>
          <a:xfrm rot="-493739">
            <a:off x="319144" y="2819909"/>
            <a:ext cx="2360099" cy="639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This will go into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our params!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2869500" y="1739550"/>
            <a:ext cx="4128899" cy="3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$.ajax({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method: “POST”,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url: “/item”,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400">
                <a:solidFill>
                  <a:schemeClr val="lt1"/>
                </a:solidFill>
                <a:highlight>
                  <a:srgbClr val="37BECC"/>
                </a:highlight>
                <a:latin typeface="Courier New"/>
                <a:ea typeface="Courier New"/>
                <a:cs typeface="Courier New"/>
                <a:sym typeface="Courier New"/>
              </a:rPr>
              <a:t>data: {name: “wow”}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</p:txBody>
      </p:sp>
      <p:sp>
        <p:nvSpPr>
          <p:cNvPr id="280" name="Shape 280"/>
          <p:cNvSpPr/>
          <p:nvPr/>
        </p:nvSpPr>
        <p:spPr>
          <a:xfrm rot="-3821">
            <a:off x="2103249" y="3017225"/>
            <a:ext cx="1079700" cy="16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D197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 txBox="1"/>
          <p:nvPr/>
        </p:nvSpPr>
        <p:spPr>
          <a:xfrm>
            <a:off x="2363400" y="4244400"/>
            <a:ext cx="44172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POST "/item?name=wow"</a:t>
            </a:r>
          </a:p>
        </p:txBody>
      </p:sp>
      <p:sp>
        <p:nvSpPr>
          <p:cNvPr id="282" name="Shape 282"/>
          <p:cNvSpPr txBox="1"/>
          <p:nvPr>
            <p:ph type="title"/>
          </p:nvPr>
        </p:nvSpPr>
        <p:spPr>
          <a:xfrm>
            <a:off x="1381250" y="922675"/>
            <a:ext cx="52280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Sending Data with an Ajax request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ctrTitle"/>
          </p:nvPr>
        </p:nvSpPr>
        <p:spPr>
          <a:xfrm>
            <a:off x="2022225" y="1922125"/>
            <a:ext cx="45872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Running code after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request completion</a:t>
            </a:r>
          </a:p>
        </p:txBody>
      </p:sp>
      <p:grpSp>
        <p:nvGrpSpPr>
          <p:cNvPr id="288" name="Shape 288"/>
          <p:cNvGrpSpPr/>
          <p:nvPr/>
        </p:nvGrpSpPr>
        <p:grpSpPr>
          <a:xfrm>
            <a:off x="1206230" y="2394674"/>
            <a:ext cx="354144" cy="354144"/>
            <a:chOff x="5964175" y="4329750"/>
            <a:chExt cx="421350" cy="421350"/>
          </a:xfrm>
        </p:grpSpPr>
        <p:sp>
          <p:nvSpPr>
            <p:cNvPr id="289" name="Shape 289"/>
            <p:cNvSpPr/>
            <p:nvPr/>
          </p:nvSpPr>
          <p:spPr>
            <a:xfrm>
              <a:off x="5964175" y="4329750"/>
              <a:ext cx="421350" cy="421350"/>
            </a:xfrm>
            <a:custGeom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6322800" y="4360800"/>
              <a:ext cx="31675" cy="30475"/>
            </a:xfrm>
            <a:custGeom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to do after the request?</a:t>
            </a:r>
          </a:p>
        </p:txBody>
      </p:sp>
      <p:grpSp>
        <p:nvGrpSpPr>
          <p:cNvPr id="296" name="Shape 296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97" name="Shape 297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Shape 301"/>
          <p:cNvSpPr txBox="1"/>
          <p:nvPr/>
        </p:nvSpPr>
        <p:spPr>
          <a:xfrm>
            <a:off x="2869500" y="1739550"/>
            <a:ext cx="4076999" cy="3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$.ajax({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method: "POST",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url: "/item",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data: {name: "wow"}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})</a:t>
            </a:r>
            <a:r>
              <a:rPr lang="en" sz="2400">
                <a:solidFill>
                  <a:schemeClr val="lt1"/>
                </a:solidFill>
                <a:highlight>
                  <a:srgbClr val="37BECC"/>
                </a:highlight>
                <a:latin typeface="Courier New"/>
                <a:ea typeface="Courier New"/>
                <a:cs typeface="Courier New"/>
                <a:sym typeface="Courier New"/>
              </a:rPr>
              <a:t>.done(...)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to do after the request?</a:t>
            </a:r>
          </a:p>
        </p:txBody>
      </p:sp>
      <p:grpSp>
        <p:nvGrpSpPr>
          <p:cNvPr id="307" name="Shape 307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308" name="Shape 308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12" name="Shape 312"/>
          <p:cNvSpPr txBox="1"/>
          <p:nvPr/>
        </p:nvSpPr>
        <p:spPr>
          <a:xfrm>
            <a:off x="2869500" y="1739550"/>
            <a:ext cx="4555199" cy="3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$.ajax({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method: "POST",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url: "/item",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data: {name: “wow”}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}).done(</a:t>
            </a:r>
            <a:r>
              <a:rPr lang="en" sz="2400">
                <a:solidFill>
                  <a:schemeClr val="lt1"/>
                </a:solidFill>
                <a:highlight>
                  <a:srgbClr val="37BECC"/>
                </a:highlight>
                <a:latin typeface="Courier New"/>
                <a:ea typeface="Courier New"/>
                <a:cs typeface="Courier New"/>
                <a:sym typeface="Courier New"/>
              </a:rPr>
              <a:t>function()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  <a:highlight>
                  <a:srgbClr val="37BECC"/>
                </a:highlight>
                <a:latin typeface="Courier New"/>
                <a:ea typeface="Courier New"/>
                <a:cs typeface="Courier New"/>
                <a:sym typeface="Courier New"/>
              </a:rPr>
              <a:t>  alert("Did it!");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  <a:highlight>
                  <a:srgbClr val="37BECC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</p:txBody>
      </p:sp>
      <p:sp>
        <p:nvSpPr>
          <p:cNvPr id="313" name="Shape 313"/>
          <p:cNvSpPr txBox="1"/>
          <p:nvPr/>
        </p:nvSpPr>
        <p:spPr>
          <a:xfrm rot="561239">
            <a:off x="7131972" y="3344223"/>
            <a:ext cx="1799629" cy="6393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It takes in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one argument -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a function</a:t>
            </a:r>
          </a:p>
        </p:txBody>
      </p:sp>
      <p:sp>
        <p:nvSpPr>
          <p:cNvPr id="314" name="Shape 314"/>
          <p:cNvSpPr/>
          <p:nvPr/>
        </p:nvSpPr>
        <p:spPr>
          <a:xfrm rot="10794237">
            <a:off x="6734149" y="3428225"/>
            <a:ext cx="357900" cy="1661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D197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p.jpg" id="82" name="Shape 82"/>
          <p:cNvPicPr preferRelativeResize="0"/>
          <p:nvPr/>
        </p:nvPicPr>
        <p:blipFill rotWithShape="1">
          <a:blip r:embed="rId3">
            <a:alphaModFix/>
          </a:blip>
          <a:srcRect b="2723" l="0" r="0" t="0"/>
          <a:stretch/>
        </p:blipFill>
        <p:spPr>
          <a:xfrm>
            <a:off x="1373925" y="373775"/>
            <a:ext cx="6025125" cy="43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/>
        </p:nvSpPr>
        <p:spPr>
          <a:xfrm>
            <a:off x="4663575" y="1815475"/>
            <a:ext cx="4709100" cy="3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var request = $.ajax({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method: "POST",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url: "/item",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data: {name: "wow"}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request.done(aftermath);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var aftermath = function()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alert("Did it!");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0" name="Shape 320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Refactoring</a:t>
            </a:r>
          </a:p>
        </p:txBody>
      </p:sp>
      <p:grpSp>
        <p:nvGrpSpPr>
          <p:cNvPr id="321" name="Shape 321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322" name="Shape 322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26" name="Shape 326"/>
          <p:cNvSpPr txBox="1"/>
          <p:nvPr/>
        </p:nvSpPr>
        <p:spPr>
          <a:xfrm>
            <a:off x="312450" y="1815475"/>
            <a:ext cx="4709100" cy="3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$.ajax({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method: "POST",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url: "/item",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data: {name: "wow"}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}).done(function()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alert("Did it!");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348825" y="1309300"/>
            <a:ext cx="2117700" cy="332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solidFill>
                  <a:schemeClr val="lt1"/>
                </a:solidFill>
                <a:highlight>
                  <a:srgbClr val="ED197B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Before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4712475" y="1309300"/>
            <a:ext cx="2117700" cy="332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2000">
                <a:solidFill>
                  <a:schemeClr val="lt1"/>
                </a:solidFill>
                <a:highlight>
                  <a:srgbClr val="ED197B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After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ctrTitle"/>
          </p:nvPr>
        </p:nvSpPr>
        <p:spPr>
          <a:xfrm>
            <a:off x="2022225" y="1922125"/>
            <a:ext cx="45872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Processing data from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request response</a:t>
            </a:r>
          </a:p>
        </p:txBody>
      </p:sp>
      <p:grpSp>
        <p:nvGrpSpPr>
          <p:cNvPr id="334" name="Shape 334"/>
          <p:cNvGrpSpPr/>
          <p:nvPr/>
        </p:nvGrpSpPr>
        <p:grpSpPr>
          <a:xfrm>
            <a:off x="1203004" y="2385974"/>
            <a:ext cx="371564" cy="371543"/>
            <a:chOff x="576250" y="4319400"/>
            <a:chExt cx="442075" cy="442050"/>
          </a:xfrm>
        </p:grpSpPr>
        <p:sp>
          <p:nvSpPr>
            <p:cNvPr id="335" name="Shape 335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Processing Returned Data</a:t>
            </a:r>
          </a:p>
        </p:txBody>
      </p:sp>
      <p:grpSp>
        <p:nvGrpSpPr>
          <p:cNvPr id="344" name="Shape 3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345" name="Shape 345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9" name="Shape 349"/>
          <p:cNvSpPr txBox="1"/>
          <p:nvPr/>
        </p:nvSpPr>
        <p:spPr>
          <a:xfrm>
            <a:off x="2189700" y="1679100"/>
            <a:ext cx="4764599" cy="3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$.ajax({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method: "POST",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url: "/item",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data: {name: "wow"}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}).done(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function(</a:t>
            </a:r>
            <a:r>
              <a:rPr lang="en" sz="2400">
                <a:solidFill>
                  <a:schemeClr val="lt1"/>
                </a:solidFill>
                <a:highlight>
                  <a:srgbClr val="37BECC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alert("Did it!");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</p:txBody>
      </p:sp>
      <p:sp>
        <p:nvSpPr>
          <p:cNvPr id="350" name="Shape 350"/>
          <p:cNvSpPr txBox="1"/>
          <p:nvPr/>
        </p:nvSpPr>
        <p:spPr>
          <a:xfrm rot="561239">
            <a:off x="6694822" y="2137823"/>
            <a:ext cx="1799629" cy="6393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This function can take in one argument</a:t>
            </a:r>
          </a:p>
        </p:txBody>
      </p:sp>
      <p:sp>
        <p:nvSpPr>
          <p:cNvPr id="351" name="Shape 351"/>
          <p:cNvSpPr/>
          <p:nvPr/>
        </p:nvSpPr>
        <p:spPr>
          <a:xfrm rot="8163146">
            <a:off x="6099236" y="2959984"/>
            <a:ext cx="531268" cy="16612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D197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/>
        </p:nvSpPr>
        <p:spPr>
          <a:xfrm>
            <a:off x="4663575" y="1815475"/>
            <a:ext cx="4709100" cy="3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$.ajax({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method: "POST",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url: "/item",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data: {name: "wow"}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}).done(function(data)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console.log(data);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7" name="Shape 357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Processing Returned Data</a:t>
            </a:r>
          </a:p>
        </p:txBody>
      </p:sp>
      <p:grpSp>
        <p:nvGrpSpPr>
          <p:cNvPr id="358" name="Shape 358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359" name="Shape 359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3" name="Shape 363"/>
          <p:cNvSpPr txBox="1"/>
          <p:nvPr/>
        </p:nvSpPr>
        <p:spPr>
          <a:xfrm>
            <a:off x="312450" y="1815475"/>
            <a:ext cx="4709100" cy="3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post "/item" do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new_item = params["name"]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File.open(...) { ...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redirect "/"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/>
        </p:nvSpPr>
        <p:spPr>
          <a:xfrm>
            <a:off x="4663575" y="1815475"/>
            <a:ext cx="4709100" cy="3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$.ajax({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method: "POST",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url: "/item",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data: {name: "wow"}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}).done(function(data)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console.log(</a:t>
            </a:r>
            <a:r>
              <a:rPr lang="en" sz="1800">
                <a:solidFill>
                  <a:schemeClr val="lt1"/>
                </a:solidFill>
                <a:highlight>
                  <a:srgbClr val="ED197B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9" name="Shape 369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Processing Returned Data</a:t>
            </a:r>
          </a:p>
        </p:txBody>
      </p:sp>
      <p:grpSp>
        <p:nvGrpSpPr>
          <p:cNvPr id="370" name="Shape 370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371" name="Shape 371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75" name="Shape 375"/>
          <p:cNvSpPr txBox="1"/>
          <p:nvPr/>
        </p:nvSpPr>
        <p:spPr>
          <a:xfrm>
            <a:off x="312450" y="1815475"/>
            <a:ext cx="4709100" cy="28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post "/item" do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new_item = params[:name]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db_connection { ...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800">
                <a:solidFill>
                  <a:schemeClr val="lt1"/>
                </a:solidFill>
                <a:highlight>
                  <a:srgbClr val="ED197B"/>
                </a:highlight>
                <a:latin typeface="Courier New"/>
                <a:ea typeface="Courier New"/>
                <a:cs typeface="Courier New"/>
                <a:sym typeface="Courier New"/>
              </a:rPr>
              <a:t>redirect "/"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5500225" y="4284075"/>
            <a:ext cx="2672399" cy="9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Quattrocento Sans"/>
                <a:ea typeface="Quattrocento Sans"/>
                <a:cs typeface="Quattrocento Sans"/>
                <a:sym typeface="Quattrocento Sans"/>
              </a:rPr>
              <a:t>...so t</a:t>
            </a:r>
            <a:r>
              <a:rPr b="1" lang="en">
                <a:latin typeface="Quattrocento Sans"/>
                <a:ea typeface="Quattrocento Sans"/>
                <a:cs typeface="Quattrocento Sans"/>
                <a:sym typeface="Quattrocento Sans"/>
              </a:rPr>
              <a:t>his will be junky HTML</a:t>
            </a:r>
          </a:p>
        </p:txBody>
      </p:sp>
      <p:sp>
        <p:nvSpPr>
          <p:cNvPr id="377" name="Shape 377"/>
          <p:cNvSpPr/>
          <p:nvPr/>
        </p:nvSpPr>
        <p:spPr>
          <a:xfrm flipH="1" rot="-3977870">
            <a:off x="6500553" y="3870755"/>
            <a:ext cx="797796" cy="17502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8" name="Shape 378"/>
          <p:cNvSpPr txBox="1"/>
          <p:nvPr/>
        </p:nvSpPr>
        <p:spPr>
          <a:xfrm>
            <a:off x="699625" y="3826875"/>
            <a:ext cx="2334899" cy="9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Quattrocento Sans"/>
                <a:ea typeface="Quattrocento Sans"/>
                <a:cs typeface="Quattrocento Sans"/>
                <a:sym typeface="Quattrocento Sans"/>
              </a:rPr>
              <a:t>This is being returned in the HTTP response...</a:t>
            </a:r>
          </a:p>
        </p:txBody>
      </p:sp>
      <p:sp>
        <p:nvSpPr>
          <p:cNvPr id="379" name="Shape 379"/>
          <p:cNvSpPr/>
          <p:nvPr/>
        </p:nvSpPr>
        <p:spPr>
          <a:xfrm rot="3977870">
            <a:off x="1258903" y="3381129"/>
            <a:ext cx="797796" cy="17502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/>
        </p:nvSpPr>
        <p:spPr>
          <a:xfrm>
            <a:off x="4663575" y="1815475"/>
            <a:ext cx="4709100" cy="3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$.ajax({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method: "GET",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url: "/items"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}).done(function(data)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console.log(</a:t>
            </a:r>
            <a:r>
              <a:rPr lang="en" sz="1800">
                <a:solidFill>
                  <a:schemeClr val="lt1"/>
                </a:solidFill>
                <a:highlight>
                  <a:srgbClr val="ED197B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5" name="Shape 385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Processing Returned Data</a:t>
            </a:r>
          </a:p>
        </p:txBody>
      </p:sp>
      <p:grpSp>
        <p:nvGrpSpPr>
          <p:cNvPr id="386" name="Shape 386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387" name="Shape 387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1" name="Shape 391"/>
          <p:cNvSpPr txBox="1"/>
          <p:nvPr/>
        </p:nvSpPr>
        <p:spPr>
          <a:xfrm>
            <a:off x="312450" y="1815475"/>
            <a:ext cx="4709100" cy="28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 "/items" do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800">
                <a:solidFill>
                  <a:schemeClr val="lt1"/>
                </a:solidFill>
                <a:highlight>
                  <a:srgbClr val="ED197B"/>
                </a:highlight>
                <a:latin typeface="Courier New"/>
                <a:ea typeface="Courier New"/>
                <a:cs typeface="Courier New"/>
                <a:sym typeface="Courier New"/>
              </a:rPr>
              <a:t>{ items: ["thing"] }</a:t>
            </a:r>
            <a:r>
              <a:rPr lang="en" sz="1800">
                <a:solidFill>
                  <a:schemeClr val="lt1"/>
                </a:solidFill>
                <a:highlight>
                  <a:srgbClr val="ED197B"/>
                </a:highlight>
                <a:latin typeface="Courier New"/>
                <a:ea typeface="Courier New"/>
                <a:cs typeface="Courier New"/>
                <a:sym typeface="Courier New"/>
              </a:rPr>
              <a:t>.to_json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5500225" y="4055475"/>
            <a:ext cx="2672399" cy="9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Quattrocento Sans"/>
                <a:ea typeface="Quattrocento Sans"/>
                <a:cs typeface="Quattrocento Sans"/>
                <a:sym typeface="Quattrocento Sans"/>
              </a:rPr>
              <a:t>...so this will be useful data, and easy to process!</a:t>
            </a:r>
          </a:p>
        </p:txBody>
      </p:sp>
      <p:sp>
        <p:nvSpPr>
          <p:cNvPr id="393" name="Shape 393"/>
          <p:cNvSpPr/>
          <p:nvPr/>
        </p:nvSpPr>
        <p:spPr>
          <a:xfrm flipH="1" rot="-3977870">
            <a:off x="6500553" y="3642155"/>
            <a:ext cx="797796" cy="17502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" name="Shape 394"/>
          <p:cNvSpPr txBox="1"/>
          <p:nvPr/>
        </p:nvSpPr>
        <p:spPr>
          <a:xfrm>
            <a:off x="1075825" y="3369725"/>
            <a:ext cx="2744399" cy="9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Quattrocento Sans"/>
                <a:ea typeface="Quattrocento Sans"/>
                <a:cs typeface="Quattrocento Sans"/>
                <a:sym typeface="Quattrocento Sans"/>
              </a:rPr>
              <a:t>This is returning beautiful JSON...</a:t>
            </a:r>
          </a:p>
        </p:txBody>
      </p:sp>
      <p:sp>
        <p:nvSpPr>
          <p:cNvPr id="395" name="Shape 395"/>
          <p:cNvSpPr/>
          <p:nvPr/>
        </p:nvSpPr>
        <p:spPr>
          <a:xfrm rot="3977870">
            <a:off x="1531303" y="2881704"/>
            <a:ext cx="797796" cy="17502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idx="4294967295" type="ctrTitle"/>
          </p:nvPr>
        </p:nvSpPr>
        <p:spPr>
          <a:xfrm>
            <a:off x="2371625" y="15633"/>
            <a:ext cx="4908000" cy="115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One good solution:</a:t>
            </a:r>
          </a:p>
        </p:txBody>
      </p:sp>
      <p:sp>
        <p:nvSpPr>
          <p:cNvPr id="401" name="Shape 401"/>
          <p:cNvSpPr txBox="1"/>
          <p:nvPr>
            <p:ph idx="4294967295" type="subTitle"/>
          </p:nvPr>
        </p:nvSpPr>
        <p:spPr>
          <a:xfrm>
            <a:off x="2314925" y="765750"/>
            <a:ext cx="5021399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Write</a:t>
            </a:r>
            <a:r>
              <a:rPr b="1" lang="en">
                <a:latin typeface="Lora"/>
                <a:ea typeface="Lora"/>
                <a:cs typeface="Lora"/>
                <a:sym typeface="Lora"/>
              </a:rPr>
              <a:t> separate endpoints </a:t>
            </a:r>
            <a:r>
              <a:rPr lang="en">
                <a:latin typeface="Lora"/>
                <a:ea typeface="Lora"/>
                <a:cs typeface="Lora"/>
                <a:sym typeface="Lora"/>
              </a:rPr>
              <a:t>for your </a:t>
            </a:r>
            <a:r>
              <a:rPr lang="en">
                <a:solidFill>
                  <a:schemeClr val="lt1"/>
                </a:solidFill>
                <a:highlight>
                  <a:srgbClr val="ED197B"/>
                </a:highlight>
                <a:latin typeface="Lora"/>
                <a:ea typeface="Lora"/>
                <a:cs typeface="Lora"/>
                <a:sym typeface="Lora"/>
              </a:rPr>
              <a:t>Ajax</a:t>
            </a:r>
            <a:r>
              <a:rPr lang="en">
                <a:latin typeface="Lora"/>
                <a:ea typeface="Lora"/>
                <a:cs typeface="Lora"/>
                <a:sym typeface="Lora"/>
              </a:rPr>
              <a:t> vs. your </a:t>
            </a:r>
            <a:r>
              <a:rPr lang="en">
                <a:solidFill>
                  <a:schemeClr val="lt1"/>
                </a:solidFill>
                <a:highlight>
                  <a:srgbClr val="37BECC"/>
                </a:highlight>
                <a:latin typeface="Lora"/>
                <a:ea typeface="Lora"/>
                <a:cs typeface="Lora"/>
                <a:sym typeface="Lora"/>
              </a:rPr>
              <a:t>users</a:t>
            </a:r>
            <a:r>
              <a:rPr lang="en">
                <a:latin typeface="Lora"/>
                <a:ea typeface="Lora"/>
                <a:cs typeface="Lora"/>
                <a:sym typeface="Lora"/>
              </a:rPr>
              <a:t>.</a:t>
            </a:r>
          </a:p>
        </p:txBody>
      </p:sp>
      <p:cxnSp>
        <p:nvCxnSpPr>
          <p:cNvPr id="402" name="Shape 402"/>
          <p:cNvCxnSpPr/>
          <p:nvPr/>
        </p:nvCxnSpPr>
        <p:spPr>
          <a:xfrm>
            <a:off x="6450" y="590550"/>
            <a:ext cx="23972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03" name="Shape 403"/>
          <p:cNvCxnSpPr/>
          <p:nvPr/>
        </p:nvCxnSpPr>
        <p:spPr>
          <a:xfrm>
            <a:off x="5589800" y="590550"/>
            <a:ext cx="3554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04" name="Shape 404"/>
          <p:cNvSpPr/>
          <p:nvPr/>
        </p:nvSpPr>
        <p:spPr>
          <a:xfrm>
            <a:off x="831925" y="299830"/>
            <a:ext cx="569699" cy="5696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05" name="Shape 405"/>
          <p:cNvGrpSpPr/>
          <p:nvPr/>
        </p:nvGrpSpPr>
        <p:grpSpPr>
          <a:xfrm>
            <a:off x="990252" y="465683"/>
            <a:ext cx="252861" cy="237903"/>
            <a:chOff x="5972700" y="2330200"/>
            <a:chExt cx="411625" cy="387275"/>
          </a:xfrm>
        </p:grpSpPr>
        <p:sp>
          <p:nvSpPr>
            <p:cNvPr id="406" name="Shape 406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idx="4294967295" type="ctrTitle"/>
          </p:nvPr>
        </p:nvSpPr>
        <p:spPr>
          <a:xfrm>
            <a:off x="2371625" y="15633"/>
            <a:ext cx="4908000" cy="115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One good solution:</a:t>
            </a:r>
          </a:p>
        </p:txBody>
      </p:sp>
      <p:sp>
        <p:nvSpPr>
          <p:cNvPr id="413" name="Shape 413"/>
          <p:cNvSpPr txBox="1"/>
          <p:nvPr>
            <p:ph idx="4294967295" type="subTitle"/>
          </p:nvPr>
        </p:nvSpPr>
        <p:spPr>
          <a:xfrm>
            <a:off x="2314925" y="765750"/>
            <a:ext cx="5021399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Write</a:t>
            </a:r>
            <a:r>
              <a:rPr b="1" lang="en">
                <a:latin typeface="Lora"/>
                <a:ea typeface="Lora"/>
                <a:cs typeface="Lora"/>
                <a:sym typeface="Lora"/>
              </a:rPr>
              <a:t> separate endpoints </a:t>
            </a:r>
            <a:r>
              <a:rPr lang="en">
                <a:latin typeface="Lora"/>
                <a:ea typeface="Lora"/>
                <a:cs typeface="Lora"/>
                <a:sym typeface="Lora"/>
              </a:rPr>
              <a:t>for your </a:t>
            </a:r>
            <a:r>
              <a:rPr lang="en">
                <a:solidFill>
                  <a:schemeClr val="lt1"/>
                </a:solidFill>
                <a:highlight>
                  <a:srgbClr val="ED197B"/>
                </a:highlight>
                <a:latin typeface="Lora"/>
                <a:ea typeface="Lora"/>
                <a:cs typeface="Lora"/>
                <a:sym typeface="Lora"/>
              </a:rPr>
              <a:t>Ajax</a:t>
            </a:r>
            <a:r>
              <a:rPr lang="en">
                <a:latin typeface="Lora"/>
                <a:ea typeface="Lora"/>
                <a:cs typeface="Lora"/>
                <a:sym typeface="Lora"/>
              </a:rPr>
              <a:t> vs. your </a:t>
            </a:r>
            <a:r>
              <a:rPr lang="en">
                <a:solidFill>
                  <a:schemeClr val="lt1"/>
                </a:solidFill>
                <a:highlight>
                  <a:srgbClr val="37BECC"/>
                </a:highlight>
                <a:latin typeface="Lora"/>
                <a:ea typeface="Lora"/>
                <a:cs typeface="Lora"/>
                <a:sym typeface="Lora"/>
              </a:rPr>
              <a:t>users</a:t>
            </a:r>
            <a:r>
              <a:rPr lang="en">
                <a:latin typeface="Lora"/>
                <a:ea typeface="Lora"/>
                <a:cs typeface="Lora"/>
                <a:sym typeface="Lora"/>
              </a:rPr>
              <a:t>.</a:t>
            </a:r>
          </a:p>
        </p:txBody>
      </p:sp>
      <p:cxnSp>
        <p:nvCxnSpPr>
          <p:cNvPr id="414" name="Shape 414"/>
          <p:cNvCxnSpPr/>
          <p:nvPr/>
        </p:nvCxnSpPr>
        <p:spPr>
          <a:xfrm>
            <a:off x="6450" y="590550"/>
            <a:ext cx="23972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15" name="Shape 415"/>
          <p:cNvCxnSpPr/>
          <p:nvPr/>
        </p:nvCxnSpPr>
        <p:spPr>
          <a:xfrm>
            <a:off x="5589800" y="590550"/>
            <a:ext cx="3554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16" name="Shape 416"/>
          <p:cNvSpPr/>
          <p:nvPr/>
        </p:nvSpPr>
        <p:spPr>
          <a:xfrm>
            <a:off x="831925" y="299830"/>
            <a:ext cx="569699" cy="5696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17" name="Shape 417"/>
          <p:cNvGrpSpPr/>
          <p:nvPr/>
        </p:nvGrpSpPr>
        <p:grpSpPr>
          <a:xfrm>
            <a:off x="990252" y="465683"/>
            <a:ext cx="252861" cy="237903"/>
            <a:chOff x="5972700" y="2330200"/>
            <a:chExt cx="411625" cy="387275"/>
          </a:xfrm>
        </p:grpSpPr>
        <p:sp>
          <p:nvSpPr>
            <p:cNvPr id="418" name="Shape 418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20" name="Shape 420"/>
          <p:cNvSpPr txBox="1"/>
          <p:nvPr/>
        </p:nvSpPr>
        <p:spPr>
          <a:xfrm>
            <a:off x="312450" y="2272675"/>
            <a:ext cx="4709100" cy="28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 "/items" do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@items = CSV.read...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erb :index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</a:p>
        </p:txBody>
      </p:sp>
      <p:sp>
        <p:nvSpPr>
          <p:cNvPr id="421" name="Shape 421"/>
          <p:cNvSpPr txBox="1"/>
          <p:nvPr/>
        </p:nvSpPr>
        <p:spPr>
          <a:xfrm>
            <a:off x="4765150" y="2272675"/>
            <a:ext cx="4709100" cy="28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 "/items.json" do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@items = CSV.read...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 items: @items }.to_json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</a:p>
        </p:txBody>
      </p:sp>
      <p:sp>
        <p:nvSpPr>
          <p:cNvPr id="422" name="Shape 422"/>
          <p:cNvSpPr txBox="1"/>
          <p:nvPr/>
        </p:nvSpPr>
        <p:spPr>
          <a:xfrm>
            <a:off x="348825" y="1842700"/>
            <a:ext cx="2117700" cy="332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solidFill>
                  <a:schemeClr val="lt1"/>
                </a:solidFill>
                <a:highlight>
                  <a:srgbClr val="37BEC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For users: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4712475" y="1842700"/>
            <a:ext cx="2117700" cy="332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2000">
                <a:solidFill>
                  <a:schemeClr val="lt1"/>
                </a:solidFill>
                <a:highlight>
                  <a:srgbClr val="ED197B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For Ajax: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idx="4294967295" type="ctrTitle"/>
          </p:nvPr>
        </p:nvSpPr>
        <p:spPr>
          <a:xfrm>
            <a:off x="2371625" y="15633"/>
            <a:ext cx="4908000" cy="115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One good solution:</a:t>
            </a:r>
          </a:p>
        </p:txBody>
      </p:sp>
      <p:sp>
        <p:nvSpPr>
          <p:cNvPr id="429" name="Shape 429"/>
          <p:cNvSpPr txBox="1"/>
          <p:nvPr>
            <p:ph idx="4294967295" type="subTitle"/>
          </p:nvPr>
        </p:nvSpPr>
        <p:spPr>
          <a:xfrm>
            <a:off x="2314925" y="765750"/>
            <a:ext cx="5021399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Write</a:t>
            </a:r>
            <a:r>
              <a:rPr b="1" lang="en">
                <a:latin typeface="Lora"/>
                <a:ea typeface="Lora"/>
                <a:cs typeface="Lora"/>
                <a:sym typeface="Lora"/>
              </a:rPr>
              <a:t> separate endpoints </a:t>
            </a:r>
            <a:r>
              <a:rPr lang="en">
                <a:latin typeface="Lora"/>
                <a:ea typeface="Lora"/>
                <a:cs typeface="Lora"/>
                <a:sym typeface="Lora"/>
              </a:rPr>
              <a:t>for your </a:t>
            </a:r>
            <a:r>
              <a:rPr lang="en">
                <a:solidFill>
                  <a:schemeClr val="lt1"/>
                </a:solidFill>
                <a:highlight>
                  <a:srgbClr val="ED197B"/>
                </a:highlight>
                <a:latin typeface="Lora"/>
                <a:ea typeface="Lora"/>
                <a:cs typeface="Lora"/>
                <a:sym typeface="Lora"/>
              </a:rPr>
              <a:t>Ajax</a:t>
            </a:r>
            <a:r>
              <a:rPr lang="en">
                <a:latin typeface="Lora"/>
                <a:ea typeface="Lora"/>
                <a:cs typeface="Lora"/>
                <a:sym typeface="Lora"/>
              </a:rPr>
              <a:t> vs. your </a:t>
            </a:r>
            <a:r>
              <a:rPr lang="en">
                <a:solidFill>
                  <a:schemeClr val="lt1"/>
                </a:solidFill>
                <a:highlight>
                  <a:srgbClr val="37BECC"/>
                </a:highlight>
                <a:latin typeface="Lora"/>
                <a:ea typeface="Lora"/>
                <a:cs typeface="Lora"/>
                <a:sym typeface="Lora"/>
              </a:rPr>
              <a:t>users</a:t>
            </a:r>
            <a:r>
              <a:rPr lang="en">
                <a:latin typeface="Lora"/>
                <a:ea typeface="Lora"/>
                <a:cs typeface="Lora"/>
                <a:sym typeface="Lora"/>
              </a:rPr>
              <a:t>.</a:t>
            </a:r>
          </a:p>
        </p:txBody>
      </p:sp>
      <p:cxnSp>
        <p:nvCxnSpPr>
          <p:cNvPr id="430" name="Shape 430"/>
          <p:cNvCxnSpPr/>
          <p:nvPr/>
        </p:nvCxnSpPr>
        <p:spPr>
          <a:xfrm>
            <a:off x="6450" y="590550"/>
            <a:ext cx="23972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31" name="Shape 431"/>
          <p:cNvCxnSpPr/>
          <p:nvPr/>
        </p:nvCxnSpPr>
        <p:spPr>
          <a:xfrm>
            <a:off x="5589800" y="590550"/>
            <a:ext cx="3554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32" name="Shape 432"/>
          <p:cNvSpPr/>
          <p:nvPr/>
        </p:nvSpPr>
        <p:spPr>
          <a:xfrm>
            <a:off x="831925" y="299830"/>
            <a:ext cx="569699" cy="5696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33" name="Shape 433"/>
          <p:cNvGrpSpPr/>
          <p:nvPr/>
        </p:nvGrpSpPr>
        <p:grpSpPr>
          <a:xfrm>
            <a:off x="990252" y="465683"/>
            <a:ext cx="252861" cy="237903"/>
            <a:chOff x="5972700" y="2330200"/>
            <a:chExt cx="411625" cy="387275"/>
          </a:xfrm>
        </p:grpSpPr>
        <p:sp>
          <p:nvSpPr>
            <p:cNvPr id="434" name="Shape 434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36" name="Shape 436"/>
          <p:cNvSpPr txBox="1"/>
          <p:nvPr/>
        </p:nvSpPr>
        <p:spPr>
          <a:xfrm>
            <a:off x="312450" y="2272675"/>
            <a:ext cx="4709100" cy="28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post "/items" do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@item = params[:name]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#Save to a database/file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@item.valid_item?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chemeClr val="lt1"/>
                </a:solidFill>
                <a:highlight>
                  <a:srgbClr val="37BECC"/>
                </a:highlight>
                <a:latin typeface="Courier New"/>
                <a:ea typeface="Courier New"/>
                <a:cs typeface="Courier New"/>
                <a:sym typeface="Courier New"/>
              </a:rPr>
              <a:t>redirect "/"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chemeClr val="lt1"/>
                </a:solidFill>
                <a:highlight>
                  <a:srgbClr val="37BECC"/>
                </a:highlight>
                <a:latin typeface="Courier New"/>
                <a:ea typeface="Courier New"/>
                <a:cs typeface="Courier New"/>
                <a:sym typeface="Courier New"/>
              </a:rPr>
              <a:t>@errors = true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chemeClr val="lt1"/>
                </a:solidFill>
                <a:highlight>
                  <a:srgbClr val="37BECC"/>
                </a:highlight>
                <a:latin typeface="Courier New"/>
                <a:ea typeface="Courier New"/>
                <a:cs typeface="Courier New"/>
                <a:sym typeface="Courier New"/>
              </a:rPr>
              <a:t>erb :index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end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4712475" y="2272675"/>
            <a:ext cx="4709100" cy="28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post "/items.json" do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@item = params[:name]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#Save to a database/file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@item.valid_item?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chemeClr val="lt1"/>
                </a:solidFill>
                <a:highlight>
                  <a:srgbClr val="ED197B"/>
                </a:highlight>
                <a:latin typeface="Courier New"/>
                <a:ea typeface="Courier New"/>
                <a:cs typeface="Courier New"/>
                <a:sym typeface="Courier New"/>
              </a:rPr>
              <a:t>{item_name: @item}.to_json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chemeClr val="lt1"/>
                </a:solidFill>
                <a:highlight>
                  <a:srgbClr val="ED197B"/>
                </a:highlight>
                <a:latin typeface="Courier New"/>
                <a:ea typeface="Courier New"/>
                <a:cs typeface="Courier New"/>
                <a:sym typeface="Courier New"/>
              </a:rPr>
              <a:t>status 400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end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348825" y="1842700"/>
            <a:ext cx="2117700" cy="332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solidFill>
                  <a:schemeClr val="lt1"/>
                </a:solidFill>
                <a:highlight>
                  <a:srgbClr val="37BEC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For users: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4712475" y="1842700"/>
            <a:ext cx="2117700" cy="332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2000">
                <a:solidFill>
                  <a:schemeClr val="lt1"/>
                </a:solidFill>
                <a:highlight>
                  <a:srgbClr val="ED197B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For Ajax: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>
            <p:ph type="ctrTitle"/>
          </p:nvPr>
        </p:nvSpPr>
        <p:spPr>
          <a:xfrm>
            <a:off x="2022225" y="1693525"/>
            <a:ext cx="45872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Success vs. Failure </a:t>
            </a:r>
          </a:p>
        </p:txBody>
      </p:sp>
      <p:sp>
        <p:nvSpPr>
          <p:cNvPr id="445" name="Shape 445"/>
          <p:cNvSpPr/>
          <p:nvPr/>
        </p:nvSpPr>
        <p:spPr>
          <a:xfrm>
            <a:off x="1233116" y="2401315"/>
            <a:ext cx="340843" cy="340864"/>
          </a:xfrm>
          <a:custGeom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 flipH="1">
            <a:off x="4039375" y="521274"/>
            <a:ext cx="2110799" cy="2402400"/>
          </a:xfrm>
          <a:prstGeom prst="snip1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post “/item” do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# save to file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redirect “/index”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end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4555600" y="199300"/>
            <a:ext cx="1401299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server.rb</a:t>
            </a:r>
          </a:p>
        </p:txBody>
      </p:sp>
      <p:sp>
        <p:nvSpPr>
          <p:cNvPr id="89" name="Shape 89"/>
          <p:cNvSpPr/>
          <p:nvPr/>
        </p:nvSpPr>
        <p:spPr>
          <a:xfrm>
            <a:off x="4667349" y="3181050"/>
            <a:ext cx="1177799" cy="1358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ata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file</a:t>
            </a:r>
          </a:p>
        </p:txBody>
      </p:sp>
      <p:sp>
        <p:nvSpPr>
          <p:cNvPr id="90" name="Shape 90"/>
          <p:cNvSpPr/>
          <p:nvPr/>
        </p:nvSpPr>
        <p:spPr>
          <a:xfrm>
            <a:off x="343050" y="521269"/>
            <a:ext cx="3319062" cy="2583928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481947" y="658493"/>
            <a:ext cx="3041400" cy="1941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99999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1392173" y="1501003"/>
            <a:ext cx="564899" cy="7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2005335" y="1501003"/>
            <a:ext cx="564899" cy="7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1392173" y="1632227"/>
            <a:ext cx="1177799" cy="7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1392173" y="1763440"/>
            <a:ext cx="1177799" cy="1952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2133970" y="2011133"/>
            <a:ext cx="436200" cy="114599"/>
          </a:xfrm>
          <a:prstGeom prst="roundRect">
            <a:avLst>
              <a:gd fmla="val 16667" name="adj"/>
            </a:avLst>
          </a:prstGeom>
          <a:solidFill>
            <a:srgbClr val="ED197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">
                <a:solidFill>
                  <a:schemeClr val="lt1"/>
                </a:solidFill>
              </a:rPr>
              <a:t>Submit</a:t>
            </a:r>
          </a:p>
        </p:txBody>
      </p:sp>
      <p:cxnSp>
        <p:nvCxnSpPr>
          <p:cNvPr id="97" name="Shape 97"/>
          <p:cNvCxnSpPr/>
          <p:nvPr/>
        </p:nvCxnSpPr>
        <p:spPr>
          <a:xfrm flipH="1" rot="10800000">
            <a:off x="2635834" y="1371745"/>
            <a:ext cx="1603199" cy="696599"/>
          </a:xfrm>
          <a:prstGeom prst="straightConnector1">
            <a:avLst/>
          </a:prstGeom>
          <a:noFill/>
          <a:ln cap="flat" cmpd="sng" w="9525">
            <a:solidFill>
              <a:srgbClr val="37BECC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8" name="Shape 98"/>
          <p:cNvCxnSpPr>
            <a:endCxn id="89" idx="0"/>
          </p:cNvCxnSpPr>
          <p:nvPr/>
        </p:nvCxnSpPr>
        <p:spPr>
          <a:xfrm flipH="1">
            <a:off x="5256249" y="1699350"/>
            <a:ext cx="490500" cy="1481700"/>
          </a:xfrm>
          <a:prstGeom prst="straightConnector1">
            <a:avLst/>
          </a:prstGeom>
          <a:noFill/>
          <a:ln cap="flat" cmpd="sng" w="9525">
            <a:solidFill>
              <a:srgbClr val="37BECC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9" name="Shape 99"/>
          <p:cNvCxnSpPr/>
          <p:nvPr/>
        </p:nvCxnSpPr>
        <p:spPr>
          <a:xfrm rot="10800000">
            <a:off x="3537103" y="2079882"/>
            <a:ext cx="879599" cy="7200"/>
          </a:xfrm>
          <a:prstGeom prst="straightConnector1">
            <a:avLst/>
          </a:prstGeom>
          <a:noFill/>
          <a:ln cap="flat" cmpd="sng" w="9525">
            <a:solidFill>
              <a:srgbClr val="37BECC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0" name="Shape 100"/>
          <p:cNvSpPr txBox="1"/>
          <p:nvPr/>
        </p:nvSpPr>
        <p:spPr>
          <a:xfrm>
            <a:off x="1394339" y="1202850"/>
            <a:ext cx="1216499" cy="11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800"/>
              <a:t>Our awesome form!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Success vs. Failure</a:t>
            </a:r>
          </a:p>
        </p:txBody>
      </p:sp>
      <p:grpSp>
        <p:nvGrpSpPr>
          <p:cNvPr id="451" name="Shape 451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452" name="Shape 452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Shape 456"/>
          <p:cNvSpPr txBox="1"/>
          <p:nvPr/>
        </p:nvSpPr>
        <p:spPr>
          <a:xfrm>
            <a:off x="2189700" y="1679100"/>
            <a:ext cx="4764599" cy="3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$.ajax({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method: "POST",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url: "/item",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data: {name: "wow"}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})</a:t>
            </a:r>
            <a:r>
              <a:rPr lang="en" sz="2400">
                <a:solidFill>
                  <a:schemeClr val="lt1"/>
                </a:solidFill>
                <a:highlight>
                  <a:srgbClr val="37BECC"/>
                </a:highlight>
                <a:latin typeface="Courier New"/>
                <a:ea typeface="Courier New"/>
                <a:cs typeface="Courier New"/>
                <a:sym typeface="Courier New"/>
              </a:rPr>
              <a:t>.done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...);</a:t>
            </a:r>
          </a:p>
        </p:txBody>
      </p:sp>
      <p:sp>
        <p:nvSpPr>
          <p:cNvPr id="457" name="Shape 457"/>
          <p:cNvSpPr txBox="1"/>
          <p:nvPr/>
        </p:nvSpPr>
        <p:spPr>
          <a:xfrm rot="-596219">
            <a:off x="1379624" y="4051247"/>
            <a:ext cx="1893201" cy="6393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No matter what,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this will execute</a:t>
            </a:r>
          </a:p>
        </p:txBody>
      </p:sp>
      <p:sp>
        <p:nvSpPr>
          <p:cNvPr id="458" name="Shape 458"/>
          <p:cNvSpPr/>
          <p:nvPr/>
        </p:nvSpPr>
        <p:spPr>
          <a:xfrm rot="-2612083">
            <a:off x="2337383" y="3792118"/>
            <a:ext cx="530927" cy="16594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D197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Success vs. Failure</a:t>
            </a:r>
          </a:p>
        </p:txBody>
      </p:sp>
      <p:grpSp>
        <p:nvGrpSpPr>
          <p:cNvPr id="464" name="Shape 46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465" name="Shape 465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69" name="Shape 469"/>
          <p:cNvSpPr txBox="1"/>
          <p:nvPr/>
        </p:nvSpPr>
        <p:spPr>
          <a:xfrm>
            <a:off x="2189700" y="1679100"/>
            <a:ext cx="4764599" cy="3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$.ajax({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method: "POST",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url: "/item",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data: {name: "wow"}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})</a:t>
            </a:r>
            <a:r>
              <a:rPr lang="en" sz="2400">
                <a:solidFill>
                  <a:schemeClr val="lt1"/>
                </a:solidFill>
                <a:highlight>
                  <a:srgbClr val="37BECC"/>
                </a:highlight>
                <a:latin typeface="Courier New"/>
                <a:ea typeface="Courier New"/>
                <a:cs typeface="Courier New"/>
                <a:sym typeface="Courier New"/>
              </a:rPr>
              <a:t>.success(...)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400">
                <a:solidFill>
                  <a:schemeClr val="lt1"/>
                </a:solidFill>
                <a:highlight>
                  <a:srgbClr val="ED197B"/>
                </a:highlight>
                <a:latin typeface="Courier New"/>
                <a:ea typeface="Courier New"/>
                <a:cs typeface="Courier New"/>
                <a:sym typeface="Courier New"/>
              </a:rPr>
              <a:t>.error(...)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Success vs. Failure</a:t>
            </a:r>
          </a:p>
        </p:txBody>
      </p:sp>
      <p:grpSp>
        <p:nvGrpSpPr>
          <p:cNvPr id="475" name="Shape 475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476" name="Shape 476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80" name="Shape 480"/>
          <p:cNvSpPr txBox="1"/>
          <p:nvPr/>
        </p:nvSpPr>
        <p:spPr>
          <a:xfrm>
            <a:off x="2189700" y="1679100"/>
            <a:ext cx="54057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$.ajax({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method: "POST",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url: "/item",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data: {name: "wow"}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}).success(</a:t>
            </a:r>
            <a:r>
              <a:rPr lang="en" sz="1800">
                <a:solidFill>
                  <a:schemeClr val="lt1"/>
                </a:solidFill>
                <a:highlight>
                  <a:srgbClr val="37BECC"/>
                </a:highlight>
                <a:latin typeface="Courier New"/>
                <a:ea typeface="Courier New"/>
                <a:cs typeface="Courier New"/>
                <a:sym typeface="Courier New"/>
              </a:rPr>
              <a:t>function(data)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highlight>
                  <a:srgbClr val="37BECC"/>
                </a:highlight>
                <a:latin typeface="Courier New"/>
                <a:ea typeface="Courier New"/>
                <a:cs typeface="Courier New"/>
                <a:sym typeface="Courier New"/>
              </a:rPr>
              <a:t>  alert("We did good!");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highlight>
                  <a:srgbClr val="37BECC"/>
                </a:highlight>
                <a:latin typeface="Courier New"/>
                <a:ea typeface="Courier New"/>
                <a:cs typeface="Courier New"/>
                <a:sym typeface="Courier New"/>
              </a:rPr>
              <a:t>  // append data to the page body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highlight>
                  <a:srgbClr val="37BECC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).error(...);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Success vs. Failure</a:t>
            </a:r>
          </a:p>
        </p:txBody>
      </p:sp>
      <p:grpSp>
        <p:nvGrpSpPr>
          <p:cNvPr id="486" name="Shape 486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487" name="Shape 487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91" name="Shape 491"/>
          <p:cNvSpPr txBox="1"/>
          <p:nvPr/>
        </p:nvSpPr>
        <p:spPr>
          <a:xfrm>
            <a:off x="2189700" y="1679100"/>
            <a:ext cx="54057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$.ajax({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method: "POST",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url: "/item",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data: {name: "wow"}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}).success(function(data)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alert("We did good!");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// append data to the page body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}).error(</a:t>
            </a:r>
            <a:r>
              <a:rPr lang="en" sz="1800">
                <a:solidFill>
                  <a:schemeClr val="lt1"/>
                </a:solidFill>
                <a:highlight>
                  <a:srgbClr val="ED197B"/>
                </a:highlight>
                <a:latin typeface="Courier New"/>
                <a:ea typeface="Courier New"/>
                <a:cs typeface="Courier New"/>
                <a:sym typeface="Courier New"/>
              </a:rPr>
              <a:t>function()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highlight>
                  <a:srgbClr val="ED197B"/>
                </a:highlight>
                <a:latin typeface="Courier New"/>
                <a:ea typeface="Courier New"/>
                <a:cs typeface="Courier New"/>
                <a:sym typeface="Courier New"/>
              </a:rPr>
              <a:t>  alert("We did bad");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highlight>
                  <a:srgbClr val="ED197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/>
          <p:nvPr>
            <p:ph type="ctrTitle"/>
          </p:nvPr>
        </p:nvSpPr>
        <p:spPr>
          <a:xfrm>
            <a:off x="2022225" y="1693525"/>
            <a:ext cx="45872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Alternate Syntaxes</a:t>
            </a:r>
          </a:p>
        </p:txBody>
      </p:sp>
      <p:grpSp>
        <p:nvGrpSpPr>
          <p:cNvPr id="497" name="Shape 497"/>
          <p:cNvGrpSpPr/>
          <p:nvPr/>
        </p:nvGrpSpPr>
        <p:grpSpPr>
          <a:xfrm>
            <a:off x="1224971" y="2400296"/>
            <a:ext cx="342881" cy="342902"/>
            <a:chOff x="6643075" y="3664250"/>
            <a:chExt cx="407950" cy="407975"/>
          </a:xfrm>
        </p:grpSpPr>
        <p:sp>
          <p:nvSpPr>
            <p:cNvPr id="498" name="Shape 498"/>
            <p:cNvSpPr/>
            <p:nvPr/>
          </p:nvSpPr>
          <p:spPr>
            <a:xfrm>
              <a:off x="6794075" y="3815250"/>
              <a:ext cx="211300" cy="211300"/>
            </a:xfrm>
            <a:custGeom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6643075" y="3664250"/>
              <a:ext cx="407950" cy="407975"/>
            </a:xfrm>
            <a:custGeom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.done</a:t>
            </a:r>
            <a:r>
              <a:rPr lang="en">
                <a:solidFill>
                  <a:schemeClr val="dk1"/>
                </a:solidFill>
              </a:rPr>
              <a:t> vs.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complete:</a:t>
            </a:r>
          </a:p>
        </p:txBody>
      </p:sp>
      <p:grpSp>
        <p:nvGrpSpPr>
          <p:cNvPr id="505" name="Shape 505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506" name="Shape 506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10" name="Shape 510"/>
          <p:cNvSpPr txBox="1"/>
          <p:nvPr/>
        </p:nvSpPr>
        <p:spPr>
          <a:xfrm>
            <a:off x="4663575" y="1815475"/>
            <a:ext cx="4709100" cy="201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$.ajax({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method: "POST",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url: "/item",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data: {name: "wow"},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800">
                <a:solidFill>
                  <a:schemeClr val="lt1"/>
                </a:solidFill>
                <a:highlight>
                  <a:srgbClr val="ED197B"/>
                </a:highlight>
                <a:latin typeface="Courier New"/>
                <a:ea typeface="Courier New"/>
                <a:cs typeface="Courier New"/>
                <a:sym typeface="Courier New"/>
              </a:rPr>
              <a:t>complete: function()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800">
                <a:solidFill>
                  <a:schemeClr val="lt1"/>
                </a:solidFill>
                <a:highlight>
                  <a:srgbClr val="ED197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1" name="Shape 511"/>
          <p:cNvSpPr txBox="1"/>
          <p:nvPr/>
        </p:nvSpPr>
        <p:spPr>
          <a:xfrm>
            <a:off x="312450" y="1815475"/>
            <a:ext cx="4709100" cy="28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$.ajax({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method: "POST",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url: "/item",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data: {name: "wow"}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  <a:r>
              <a:rPr lang="en" sz="1800">
                <a:solidFill>
                  <a:schemeClr val="lt1"/>
                </a:solidFill>
                <a:highlight>
                  <a:srgbClr val="ED197B"/>
                </a:highlight>
                <a:latin typeface="Courier New"/>
                <a:ea typeface="Courier New"/>
                <a:cs typeface="Courier New"/>
                <a:sym typeface="Courier New"/>
              </a:rPr>
              <a:t>.done(function(data)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lt1"/>
                </a:solidFill>
                <a:highlight>
                  <a:srgbClr val="ED197B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.success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.error</a:t>
            </a:r>
          </a:p>
        </p:txBody>
      </p:sp>
      <p:grpSp>
        <p:nvGrpSpPr>
          <p:cNvPr id="517" name="Shape 517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518" name="Shape 518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2" name="Shape 522"/>
          <p:cNvSpPr txBox="1"/>
          <p:nvPr/>
        </p:nvSpPr>
        <p:spPr>
          <a:xfrm>
            <a:off x="4663575" y="1815475"/>
            <a:ext cx="4709100" cy="3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$.ajax({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method: "POST",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url: "/item",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data: {name: "wow"},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800">
                <a:solidFill>
                  <a:schemeClr val="lt1"/>
                </a:solidFill>
                <a:highlight>
                  <a:srgbClr val="ED197B"/>
                </a:highlight>
                <a:latin typeface="Courier New"/>
                <a:ea typeface="Courier New"/>
                <a:cs typeface="Courier New"/>
                <a:sym typeface="Courier New"/>
              </a:rPr>
              <a:t>success: function()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800">
                <a:solidFill>
                  <a:schemeClr val="lt1"/>
                </a:solidFill>
                <a:highlight>
                  <a:srgbClr val="ED197B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800">
                <a:solidFill>
                  <a:schemeClr val="lt1"/>
                </a:solidFill>
                <a:highlight>
                  <a:srgbClr val="37BECC"/>
                </a:highlight>
                <a:latin typeface="Courier New"/>
                <a:ea typeface="Courier New"/>
                <a:cs typeface="Courier New"/>
                <a:sym typeface="Courier New"/>
              </a:rPr>
              <a:t>error: function()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800">
                <a:solidFill>
                  <a:schemeClr val="lt1"/>
                </a:solidFill>
                <a:highlight>
                  <a:srgbClr val="37BECC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3" name="Shape 523"/>
          <p:cNvSpPr txBox="1"/>
          <p:nvPr/>
        </p:nvSpPr>
        <p:spPr>
          <a:xfrm>
            <a:off x="312450" y="1815475"/>
            <a:ext cx="4709100" cy="28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$.ajax({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method: "POST",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url: "/item",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data: {name: "wow"}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}).success(function(data) {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}).error(function() {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...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Shorthand Ajax functions</a:t>
            </a:r>
          </a:p>
        </p:txBody>
      </p:sp>
      <p:grpSp>
        <p:nvGrpSpPr>
          <p:cNvPr id="529" name="Shape 529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530" name="Shape 530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34" name="Shape 534"/>
          <p:cNvSpPr txBox="1"/>
          <p:nvPr/>
        </p:nvSpPr>
        <p:spPr>
          <a:xfrm>
            <a:off x="312450" y="1815475"/>
            <a:ext cx="4709100" cy="28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$.ajax({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method: "GET",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url: "/item"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}).done(function(data) {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5" name="Shape 535"/>
          <p:cNvSpPr txBox="1"/>
          <p:nvPr/>
        </p:nvSpPr>
        <p:spPr>
          <a:xfrm>
            <a:off x="4663575" y="1815475"/>
            <a:ext cx="4709100" cy="3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$.get(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"/item",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function(data)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Shorthand Ajax functions</a:t>
            </a:r>
          </a:p>
        </p:txBody>
      </p:sp>
      <p:grpSp>
        <p:nvGrpSpPr>
          <p:cNvPr id="541" name="Shape 541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542" name="Shape 542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46" name="Shape 546"/>
          <p:cNvSpPr txBox="1"/>
          <p:nvPr/>
        </p:nvSpPr>
        <p:spPr>
          <a:xfrm>
            <a:off x="312450" y="1815475"/>
            <a:ext cx="4709100" cy="28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$.ajax({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method: "POST",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url: "/item",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data: { name: "wow" }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}).done(function() {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7" name="Shape 547"/>
          <p:cNvSpPr txBox="1"/>
          <p:nvPr/>
        </p:nvSpPr>
        <p:spPr>
          <a:xfrm>
            <a:off x="4663575" y="1815475"/>
            <a:ext cx="4709100" cy="3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$.post(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"/item",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 name: "wow"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function()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 txBox="1"/>
          <p:nvPr>
            <p:ph type="ctrTitle"/>
          </p:nvPr>
        </p:nvSpPr>
        <p:spPr>
          <a:xfrm>
            <a:off x="2022225" y="1693525"/>
            <a:ext cx="45872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General Strategies</a:t>
            </a:r>
          </a:p>
        </p:txBody>
      </p:sp>
      <p:grpSp>
        <p:nvGrpSpPr>
          <p:cNvPr id="553" name="Shape 553"/>
          <p:cNvGrpSpPr/>
          <p:nvPr/>
        </p:nvGrpSpPr>
        <p:grpSpPr>
          <a:xfrm>
            <a:off x="1201184" y="2461700"/>
            <a:ext cx="404322" cy="220084"/>
            <a:chOff x="5937975" y="5081700"/>
            <a:chExt cx="481050" cy="261850"/>
          </a:xfrm>
        </p:grpSpPr>
        <p:sp>
          <p:nvSpPr>
            <p:cNvPr id="554" name="Shape 554"/>
            <p:cNvSpPr/>
            <p:nvPr/>
          </p:nvSpPr>
          <p:spPr>
            <a:xfrm>
              <a:off x="6104200" y="5081700"/>
              <a:ext cx="314825" cy="215575"/>
            </a:xfrm>
            <a:custGeom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5937975" y="5210175"/>
              <a:ext cx="333700" cy="133375"/>
            </a:xfrm>
            <a:custGeom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6352025" y="5109100"/>
              <a:ext cx="19500" cy="18900"/>
            </a:xfrm>
            <a:custGeom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flipH="1">
            <a:off x="4039375" y="521274"/>
            <a:ext cx="2110799" cy="2402400"/>
          </a:xfrm>
          <a:prstGeom prst="snip1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post “/item” do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# save to file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redirect “/index”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end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4555600" y="199300"/>
            <a:ext cx="1401299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server.rb</a:t>
            </a:r>
          </a:p>
        </p:txBody>
      </p:sp>
      <p:sp>
        <p:nvSpPr>
          <p:cNvPr id="107" name="Shape 107"/>
          <p:cNvSpPr/>
          <p:nvPr/>
        </p:nvSpPr>
        <p:spPr>
          <a:xfrm>
            <a:off x="4667349" y="3181050"/>
            <a:ext cx="1177799" cy="1358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data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file</a:t>
            </a:r>
          </a:p>
        </p:txBody>
      </p:sp>
      <p:sp>
        <p:nvSpPr>
          <p:cNvPr id="108" name="Shape 108"/>
          <p:cNvSpPr/>
          <p:nvPr/>
        </p:nvSpPr>
        <p:spPr>
          <a:xfrm>
            <a:off x="343050" y="521269"/>
            <a:ext cx="3319062" cy="2583928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481947" y="658493"/>
            <a:ext cx="3041400" cy="1941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99999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1392173" y="1501003"/>
            <a:ext cx="564899" cy="7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2005335" y="1501003"/>
            <a:ext cx="564899" cy="7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1392173" y="1632227"/>
            <a:ext cx="1177799" cy="7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1392173" y="1763440"/>
            <a:ext cx="1177799" cy="1952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2133970" y="2011133"/>
            <a:ext cx="436200" cy="114599"/>
          </a:xfrm>
          <a:prstGeom prst="roundRect">
            <a:avLst>
              <a:gd fmla="val 16667" name="adj"/>
            </a:avLst>
          </a:prstGeom>
          <a:solidFill>
            <a:srgbClr val="ED197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>
                <a:solidFill>
                  <a:schemeClr val="lt1"/>
                </a:solidFill>
              </a:rPr>
              <a:t>Submit</a:t>
            </a:r>
          </a:p>
        </p:txBody>
      </p:sp>
      <p:cxnSp>
        <p:nvCxnSpPr>
          <p:cNvPr id="115" name="Shape 115"/>
          <p:cNvCxnSpPr/>
          <p:nvPr/>
        </p:nvCxnSpPr>
        <p:spPr>
          <a:xfrm flipH="1" rot="10800000">
            <a:off x="2635834" y="1371745"/>
            <a:ext cx="1603199" cy="696599"/>
          </a:xfrm>
          <a:prstGeom prst="straightConnector1">
            <a:avLst/>
          </a:prstGeom>
          <a:noFill/>
          <a:ln cap="flat" cmpd="sng" w="9525">
            <a:solidFill>
              <a:srgbClr val="37BECC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6" name="Shape 116"/>
          <p:cNvCxnSpPr>
            <a:endCxn id="107" idx="0"/>
          </p:cNvCxnSpPr>
          <p:nvPr/>
        </p:nvCxnSpPr>
        <p:spPr>
          <a:xfrm flipH="1">
            <a:off x="5256249" y="1699350"/>
            <a:ext cx="490500" cy="1481700"/>
          </a:xfrm>
          <a:prstGeom prst="straightConnector1">
            <a:avLst/>
          </a:prstGeom>
          <a:noFill/>
          <a:ln cap="flat" cmpd="sng" w="9525">
            <a:solidFill>
              <a:srgbClr val="37BECC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7" name="Shape 117"/>
          <p:cNvCxnSpPr/>
          <p:nvPr/>
        </p:nvCxnSpPr>
        <p:spPr>
          <a:xfrm rot="10800000">
            <a:off x="3537103" y="2079882"/>
            <a:ext cx="879599" cy="7200"/>
          </a:xfrm>
          <a:prstGeom prst="straightConnector1">
            <a:avLst/>
          </a:prstGeom>
          <a:noFill/>
          <a:ln cap="flat" cmpd="sng" w="9525">
            <a:solidFill>
              <a:srgbClr val="37BECC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8" name="Shape 118"/>
          <p:cNvSpPr txBox="1"/>
          <p:nvPr/>
        </p:nvSpPr>
        <p:spPr>
          <a:xfrm>
            <a:off x="1394339" y="1202850"/>
            <a:ext cx="1216499" cy="11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/>
              <a:t>Our awesome form!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6375875" y="521275"/>
            <a:ext cx="2724300" cy="3941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1. Browser makes HTTP request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2. Server executes Ruby code, and interacts with the data store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3. Server makes HTTP response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4. Browser uses data from HTTP response to update display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GETting Information</a:t>
            </a:r>
          </a:p>
        </p:txBody>
      </p:sp>
      <p:grpSp>
        <p:nvGrpSpPr>
          <p:cNvPr id="562" name="Shape 562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563" name="Shape 563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67" name="Shape 567"/>
          <p:cNvSpPr txBox="1"/>
          <p:nvPr/>
        </p:nvSpPr>
        <p:spPr>
          <a:xfrm>
            <a:off x="916450" y="1654150"/>
            <a:ext cx="6954600" cy="24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// When a certain event happens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Prevent the default behavior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// Make an Ajax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request to a JSON endpoint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// When that Ajax request is done,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// Use the data provided in the response to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// update the content of the page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POSTing Information</a:t>
            </a:r>
          </a:p>
        </p:txBody>
      </p:sp>
      <p:grpSp>
        <p:nvGrpSpPr>
          <p:cNvPr id="573" name="Shape 57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574" name="Shape 574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8" name="Shape 578"/>
          <p:cNvSpPr txBox="1"/>
          <p:nvPr/>
        </p:nvSpPr>
        <p:spPr>
          <a:xfrm>
            <a:off x="916450" y="1654150"/>
            <a:ext cx="7619700" cy="24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// When a certain event happens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// Prevent the default behavior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// Find the user’s input from the page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// Make an Ajax request to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the user’s input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// When that Ajax request is done,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// Use the input the user provided to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// update the content of the page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 flipH="1">
            <a:off x="4039375" y="521274"/>
            <a:ext cx="2110799" cy="2402400"/>
          </a:xfrm>
          <a:prstGeom prst="snip1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post “/item” do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# save to file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redirect “/index”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end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4555600" y="199300"/>
            <a:ext cx="1401299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server.rb</a:t>
            </a:r>
          </a:p>
        </p:txBody>
      </p:sp>
      <p:sp>
        <p:nvSpPr>
          <p:cNvPr id="126" name="Shape 126"/>
          <p:cNvSpPr/>
          <p:nvPr/>
        </p:nvSpPr>
        <p:spPr>
          <a:xfrm>
            <a:off x="4667349" y="3181050"/>
            <a:ext cx="1177799" cy="1358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data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file</a:t>
            </a:r>
          </a:p>
        </p:txBody>
      </p:sp>
      <p:sp>
        <p:nvSpPr>
          <p:cNvPr id="127" name="Shape 127"/>
          <p:cNvSpPr/>
          <p:nvPr/>
        </p:nvSpPr>
        <p:spPr>
          <a:xfrm>
            <a:off x="343050" y="521269"/>
            <a:ext cx="3319062" cy="2583928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481947" y="658493"/>
            <a:ext cx="3041400" cy="1941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99999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29" name="Shape 129"/>
          <p:cNvCxnSpPr>
            <a:stCxn id="130" idx="3"/>
          </p:cNvCxnSpPr>
          <p:nvPr/>
        </p:nvCxnSpPr>
        <p:spPr>
          <a:xfrm flipH="1" rot="10800000">
            <a:off x="3352250" y="1371631"/>
            <a:ext cx="886800" cy="456300"/>
          </a:xfrm>
          <a:prstGeom prst="straightConnector1">
            <a:avLst/>
          </a:prstGeom>
          <a:noFill/>
          <a:ln cap="flat" cmpd="sng" w="9525">
            <a:solidFill>
              <a:srgbClr val="37BECC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1" name="Shape 131"/>
          <p:cNvCxnSpPr>
            <a:endCxn id="126" idx="0"/>
          </p:cNvCxnSpPr>
          <p:nvPr/>
        </p:nvCxnSpPr>
        <p:spPr>
          <a:xfrm flipH="1">
            <a:off x="5256249" y="1699350"/>
            <a:ext cx="490500" cy="1481700"/>
          </a:xfrm>
          <a:prstGeom prst="straightConnector1">
            <a:avLst/>
          </a:prstGeom>
          <a:noFill/>
          <a:ln cap="flat" cmpd="sng" w="9525">
            <a:solidFill>
              <a:srgbClr val="37BECC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2" name="Shape 132"/>
          <p:cNvCxnSpPr/>
          <p:nvPr/>
        </p:nvCxnSpPr>
        <p:spPr>
          <a:xfrm flipH="1">
            <a:off x="3366403" y="2087082"/>
            <a:ext cx="1050300" cy="1500"/>
          </a:xfrm>
          <a:prstGeom prst="straightConnector1">
            <a:avLst/>
          </a:prstGeom>
          <a:noFill/>
          <a:ln cap="flat" cmpd="sng" w="9525">
            <a:solidFill>
              <a:srgbClr val="37BECC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3" name="Shape 133"/>
          <p:cNvSpPr/>
          <p:nvPr/>
        </p:nvSpPr>
        <p:spPr>
          <a:xfrm flipH="1">
            <a:off x="2753000" y="1610799"/>
            <a:ext cx="622499" cy="770100"/>
          </a:xfrm>
          <a:prstGeom prst="snip1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3029924" y="2045479"/>
            <a:ext cx="4152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JS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2776250" y="1682581"/>
            <a:ext cx="5760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&lt;/&gt;</a:t>
            </a:r>
          </a:p>
        </p:txBody>
      </p:sp>
      <p:cxnSp>
        <p:nvCxnSpPr>
          <p:cNvPr id="135" name="Shape 135"/>
          <p:cNvCxnSpPr/>
          <p:nvPr/>
        </p:nvCxnSpPr>
        <p:spPr>
          <a:xfrm rot="10800000">
            <a:off x="2333775" y="1862949"/>
            <a:ext cx="606299" cy="265800"/>
          </a:xfrm>
          <a:prstGeom prst="straightConnector1">
            <a:avLst/>
          </a:prstGeom>
          <a:noFill/>
          <a:ln cap="flat" cmpd="sng" w="9525">
            <a:solidFill>
              <a:srgbClr val="37BECC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6" name="Shape 136"/>
          <p:cNvCxnSpPr/>
          <p:nvPr/>
        </p:nvCxnSpPr>
        <p:spPr>
          <a:xfrm>
            <a:off x="2257575" y="1558150"/>
            <a:ext cx="606299" cy="265800"/>
          </a:xfrm>
          <a:prstGeom prst="straightConnector1">
            <a:avLst/>
          </a:prstGeom>
          <a:noFill/>
          <a:ln cap="flat" cmpd="sng" w="9525">
            <a:solidFill>
              <a:srgbClr val="37BECC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 flipH="1">
            <a:off x="4039375" y="521274"/>
            <a:ext cx="2110799" cy="2402400"/>
          </a:xfrm>
          <a:prstGeom prst="snip1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post “/item” do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# save to file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redirect “/index”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end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4555600" y="199300"/>
            <a:ext cx="1401299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server.rb</a:t>
            </a:r>
          </a:p>
        </p:txBody>
      </p:sp>
      <p:sp>
        <p:nvSpPr>
          <p:cNvPr id="143" name="Shape 143"/>
          <p:cNvSpPr/>
          <p:nvPr/>
        </p:nvSpPr>
        <p:spPr>
          <a:xfrm>
            <a:off x="4667349" y="3181050"/>
            <a:ext cx="1177799" cy="1358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data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file</a:t>
            </a:r>
          </a:p>
        </p:txBody>
      </p:sp>
      <p:sp>
        <p:nvSpPr>
          <p:cNvPr id="144" name="Shape 144"/>
          <p:cNvSpPr/>
          <p:nvPr/>
        </p:nvSpPr>
        <p:spPr>
          <a:xfrm>
            <a:off x="343050" y="521269"/>
            <a:ext cx="3319062" cy="2583928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481947" y="658493"/>
            <a:ext cx="3041400" cy="1941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99999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46" name="Shape 146"/>
          <p:cNvCxnSpPr>
            <a:stCxn id="147" idx="3"/>
          </p:cNvCxnSpPr>
          <p:nvPr/>
        </p:nvCxnSpPr>
        <p:spPr>
          <a:xfrm flipH="1" rot="10800000">
            <a:off x="3352250" y="1371631"/>
            <a:ext cx="886800" cy="456300"/>
          </a:xfrm>
          <a:prstGeom prst="straightConnector1">
            <a:avLst/>
          </a:prstGeom>
          <a:noFill/>
          <a:ln cap="flat" cmpd="sng" w="9525">
            <a:solidFill>
              <a:srgbClr val="37BECC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8" name="Shape 148"/>
          <p:cNvCxnSpPr>
            <a:endCxn id="143" idx="0"/>
          </p:cNvCxnSpPr>
          <p:nvPr/>
        </p:nvCxnSpPr>
        <p:spPr>
          <a:xfrm flipH="1">
            <a:off x="5256249" y="1699350"/>
            <a:ext cx="490500" cy="1481700"/>
          </a:xfrm>
          <a:prstGeom prst="straightConnector1">
            <a:avLst/>
          </a:prstGeom>
          <a:noFill/>
          <a:ln cap="flat" cmpd="sng" w="9525">
            <a:solidFill>
              <a:srgbClr val="37BECC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9" name="Shape 149"/>
          <p:cNvCxnSpPr/>
          <p:nvPr/>
        </p:nvCxnSpPr>
        <p:spPr>
          <a:xfrm flipH="1">
            <a:off x="3366403" y="2087082"/>
            <a:ext cx="1050300" cy="1500"/>
          </a:xfrm>
          <a:prstGeom prst="straightConnector1">
            <a:avLst/>
          </a:prstGeom>
          <a:noFill/>
          <a:ln cap="flat" cmpd="sng" w="9525">
            <a:solidFill>
              <a:srgbClr val="37BECC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0" name="Shape 150"/>
          <p:cNvSpPr txBox="1"/>
          <p:nvPr/>
        </p:nvSpPr>
        <p:spPr>
          <a:xfrm>
            <a:off x="6375875" y="521275"/>
            <a:ext cx="2724300" cy="3941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1. </a:t>
            </a:r>
            <a:r>
              <a:rPr lang="en">
                <a:solidFill>
                  <a:schemeClr val="lt1"/>
                </a:solidFill>
                <a:highlight>
                  <a:srgbClr val="ED197B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JS code</a:t>
            </a: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 makes HTTP request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2. Server executes Ruby code, and interacts with the </a:t>
            </a: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 store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3. Server makes HTTP response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4. </a:t>
            </a:r>
            <a:r>
              <a:rPr lang="en">
                <a:solidFill>
                  <a:schemeClr val="lt1"/>
                </a:solidFill>
                <a:highlight>
                  <a:srgbClr val="ED197B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JS code</a:t>
            </a: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 uses data from HTTP response to update the browser’s rendered HTML</a:t>
            </a:r>
          </a:p>
        </p:txBody>
      </p:sp>
      <p:sp>
        <p:nvSpPr>
          <p:cNvPr id="151" name="Shape 151"/>
          <p:cNvSpPr/>
          <p:nvPr/>
        </p:nvSpPr>
        <p:spPr>
          <a:xfrm flipH="1">
            <a:off x="2753000" y="1610799"/>
            <a:ext cx="622499" cy="770100"/>
          </a:xfrm>
          <a:prstGeom prst="snip1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2" name="Shape 152"/>
          <p:cNvSpPr txBox="1"/>
          <p:nvPr/>
        </p:nvSpPr>
        <p:spPr>
          <a:xfrm>
            <a:off x="3029924" y="2045479"/>
            <a:ext cx="4152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JS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2776250" y="1682581"/>
            <a:ext cx="5760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&lt;/&gt;</a:t>
            </a:r>
          </a:p>
        </p:txBody>
      </p:sp>
      <p:cxnSp>
        <p:nvCxnSpPr>
          <p:cNvPr id="153" name="Shape 153"/>
          <p:cNvCxnSpPr/>
          <p:nvPr/>
        </p:nvCxnSpPr>
        <p:spPr>
          <a:xfrm rot="10800000">
            <a:off x="2333775" y="1862949"/>
            <a:ext cx="606299" cy="265800"/>
          </a:xfrm>
          <a:prstGeom prst="straightConnector1">
            <a:avLst/>
          </a:prstGeom>
          <a:noFill/>
          <a:ln cap="flat" cmpd="sng" w="9525">
            <a:solidFill>
              <a:srgbClr val="37BECC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4" name="Shape 154"/>
          <p:cNvCxnSpPr/>
          <p:nvPr/>
        </p:nvCxnSpPr>
        <p:spPr>
          <a:xfrm>
            <a:off x="2257575" y="1558150"/>
            <a:ext cx="606299" cy="265800"/>
          </a:xfrm>
          <a:prstGeom prst="straightConnector1">
            <a:avLst/>
          </a:prstGeom>
          <a:noFill/>
          <a:ln cap="flat" cmpd="sng" w="9525">
            <a:solidFill>
              <a:srgbClr val="37BECC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ctrTitle"/>
          </p:nvPr>
        </p:nvSpPr>
        <p:spPr>
          <a:xfrm>
            <a:off x="2022225" y="1693525"/>
            <a:ext cx="45872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Making an Ajax request</a:t>
            </a:r>
          </a:p>
        </p:txBody>
      </p:sp>
      <p:grpSp>
        <p:nvGrpSpPr>
          <p:cNvPr id="160" name="Shape 160"/>
          <p:cNvGrpSpPr/>
          <p:nvPr/>
        </p:nvGrpSpPr>
        <p:grpSpPr>
          <a:xfrm>
            <a:off x="1174119" y="2448651"/>
            <a:ext cx="445254" cy="246182"/>
            <a:chOff x="531800" y="5071350"/>
            <a:chExt cx="529750" cy="292900"/>
          </a:xfrm>
        </p:grpSpPr>
        <p:sp>
          <p:nvSpPr>
            <p:cNvPr id="161" name="Shape 161"/>
            <p:cNvSpPr/>
            <p:nvPr/>
          </p:nvSpPr>
          <p:spPr>
            <a:xfrm>
              <a:off x="632875" y="5077450"/>
              <a:ext cx="272200" cy="185725"/>
            </a:xfrm>
            <a:custGeom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886175" y="5071350"/>
              <a:ext cx="74300" cy="191825"/>
            </a:xfrm>
            <a:custGeom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531800" y="5162075"/>
              <a:ext cx="202175" cy="202175"/>
            </a:xfrm>
            <a:custGeom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859375" y="5162075"/>
              <a:ext cx="202175" cy="202175"/>
            </a:xfrm>
            <a:custGeom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676100" y="5071350"/>
              <a:ext cx="86500" cy="7325"/>
            </a:xfrm>
            <a:custGeom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941575" y="5244275"/>
              <a:ext cx="37175" cy="37175"/>
            </a:xfrm>
            <a:custGeom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614600" y="5244275"/>
              <a:ext cx="37175" cy="37175"/>
            </a:xfrm>
            <a:custGeom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Making an Ajax Request</a:t>
            </a:r>
          </a:p>
        </p:txBody>
      </p:sp>
      <p:grpSp>
        <p:nvGrpSpPr>
          <p:cNvPr id="173" name="Shape 17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74" name="Shape 174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78" name="Shape 178"/>
          <p:cNvSpPr txBox="1"/>
          <p:nvPr/>
        </p:nvSpPr>
        <p:spPr>
          <a:xfrm>
            <a:off x="946500" y="1763400"/>
            <a:ext cx="7251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var request = new XMLHttpRequest();</a:t>
            </a: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request.open('POST', '/item', true);</a:t>
            </a: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request.setRequestHeader('Content-Type', 'application/x-www-form-urlencoded; charset=UTF-8');</a:t>
            </a: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request.send();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Making an Ajax Request</a:t>
            </a:r>
          </a:p>
        </p:txBody>
      </p:sp>
      <p:grpSp>
        <p:nvGrpSpPr>
          <p:cNvPr id="184" name="Shape 18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85" name="Shape 185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89" name="Shape 189"/>
          <p:cNvSpPr txBox="1"/>
          <p:nvPr/>
        </p:nvSpPr>
        <p:spPr>
          <a:xfrm>
            <a:off x="2869500" y="1739550"/>
            <a:ext cx="3404999" cy="3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$.ajax({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method: "POST",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url: "/item"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