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9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y="5143500" cx="9144000"/>
  <p:notesSz cx="6858000" cy="9144000"/>
  <p:embeddedFontLst>
    <p:embeddedFont>
      <p:font typeface="Lora"/>
      <p:regular r:id="rId66"/>
      <p:bold r:id="rId67"/>
      <p:italic r:id="rId68"/>
      <p:boldItalic r:id="rId69"/>
    </p:embeddedFont>
    <p:embeddedFont>
      <p:font typeface="Quattrocento Sans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QuattrocentoSans-boldItalic.fntdata"/><Relationship Id="rId72" Type="http://schemas.openxmlformats.org/officeDocument/2006/relationships/font" Target="fonts/QuattrocentoSans-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QuattrocentoSans-bold.fntdata"/><Relationship Id="rId70" Type="http://schemas.openxmlformats.org/officeDocument/2006/relationships/font" Target="fonts/QuattrocentoSans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Lora-regular.fntdata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Lora-italic.fntdata"/><Relationship Id="rId23" Type="http://schemas.openxmlformats.org/officeDocument/2006/relationships/slide" Target="slides/slide18.xml"/><Relationship Id="rId67" Type="http://schemas.openxmlformats.org/officeDocument/2006/relationships/font" Target="fonts/Lora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Lora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cxnSp>
        <p:nvCxnSpPr>
          <p:cNvPr id="55" name="Shape 55"/>
          <p:cNvCxnSpPr/>
          <p:nvPr/>
        </p:nvCxnSpPr>
        <p:spPr>
          <a:xfrm>
            <a:off x="-6025" y="3676511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" name="Shape 5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  <a:highlight>
                  <a:srgbClr val="ED197B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59" name="Shape 59"/>
          <p:cNvCxnSpPr/>
          <p:nvPr/>
        </p:nvCxnSpPr>
        <p:spPr>
          <a:xfrm>
            <a:off x="-6025" y="2571761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0" name="Shape 60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cxnSp>
        <p:nvCxnSpPr>
          <p:cNvPr id="62" name="Shape 62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hape 6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5" name="Shape 65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66" name="Shape 66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3593400" y="341265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hape 70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1" name="Shape 71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ED197B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74" name="Shape 74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79" name="Shape 79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0" name="Shape 80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1" name="Shape 81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3834911" y="1651075"/>
            <a:ext cx="2334000" cy="312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6288573" y="1651075"/>
            <a:ext cx="2333999" cy="312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87" name="Shape 8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8" name="Shape 88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9" name="Shape 89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92" name="Shape 9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3" name="Shape 93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4" name="Shape 94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360"/>
              </a:spcBef>
              <a:buSzPct val="1000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97" name="Shape 97"/>
          <p:cNvCxnSpPr/>
          <p:nvPr/>
        </p:nvCxnSpPr>
        <p:spPr>
          <a:xfrm>
            <a:off x="-6025" y="46661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8" name="Shape 9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hape 100"/>
          <p:cNvCxnSpPr/>
          <p:nvPr/>
        </p:nvCxnSpPr>
        <p:spPr>
          <a:xfrm>
            <a:off x="-6025" y="4513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1" name="Shape 101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ED197B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1381250" y="937116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996623" y="2003900"/>
            <a:ext cx="58800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PSA: please disable allow control allow origin headers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4294967295" type="body"/>
          </p:nvPr>
        </p:nvSpPr>
        <p:spPr>
          <a:xfrm>
            <a:off x="4975200" y="1722150"/>
            <a:ext cx="4168800" cy="869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$ node sample.js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What shows up first?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Hi Nick! I ran a function to ensure you are Nick!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Shape 181"/>
          <p:cNvSpPr txBox="1"/>
          <p:nvPr>
            <p:ph idx="4294967295" type="body"/>
          </p:nvPr>
        </p:nvSpPr>
        <p:spPr>
          <a:xfrm>
            <a:off x="0" y="0"/>
            <a:ext cx="4087200" cy="4490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sayHiNick = (result, error)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if(error)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throw new Error(error);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console.log(`Hi Nick! ${result}`);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checkForNickAsynchronously = (name, callback)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setTimeout(()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if(name !== "nick")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error = "you are not nick!";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callback(null, 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let result = "I ran a function to ensure you are Nick!"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callback(result, null);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checkForNickAsynchronously("nick", sayHiNick);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console.log(“What shows up first?”);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ctrTitle"/>
          </p:nvPr>
        </p:nvSpPr>
        <p:spPr>
          <a:xfrm>
            <a:off x="2022225" y="1922125"/>
            <a:ext cx="3871500" cy="172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Oooo, did you see that coming? Let’s follow the </a:t>
            </a:r>
            <a:r>
              <a:rPr lang="en">
                <a:highlight>
                  <a:srgbClr val="FF00FF"/>
                </a:highlight>
              </a:rPr>
              <a:t>execution</a:t>
            </a:r>
            <a:r>
              <a:rPr lang="en"/>
              <a:t> 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4294967295" type="body"/>
          </p:nvPr>
        </p:nvSpPr>
        <p:spPr>
          <a:xfrm>
            <a:off x="73625" y="83250"/>
            <a:ext cx="4903500" cy="5060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sayHiNick = (result, error)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if(error)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throw new Error(error);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console.log(`Hi Nick! ${result}`);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checkForNickAsynchronously = (name, callback)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setTimeout(()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if(name !== "nick")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error = "you are not nick!";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callback(null, 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result = "I ran a function to ensure you are Nick!"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callback(result, null);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}, 100)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checkForNickAsynchronously("nick", sayHiNick);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console.log(“I show up in the log first!”);</a:t>
            </a:r>
          </a:p>
        </p:txBody>
      </p:sp>
      <p:sp>
        <p:nvSpPr>
          <p:cNvPr id="193" name="Shape 193"/>
          <p:cNvSpPr txBox="1"/>
          <p:nvPr>
            <p:ph idx="4294967295" type="body"/>
          </p:nvPr>
        </p:nvSpPr>
        <p:spPr>
          <a:xfrm>
            <a:off x="5051050" y="83250"/>
            <a:ext cx="4019100" cy="783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Job Queue</a:t>
            </a:r>
          </a:p>
          <a:p>
            <a:pPr indent="-317500" lvl="0" marL="457200" rtl="0">
              <a:spcBef>
                <a:spcPts val="0"/>
              </a:spcBef>
              <a:buClr>
                <a:srgbClr val="333333"/>
              </a:buClr>
              <a:buSzPct val="140000"/>
              <a:buFont typeface="Consolas"/>
              <a:buAutoNum type="arabicPeriod"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checkForNickAsynchronously("nick", sayHiNick);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3457325" y="4658775"/>
            <a:ext cx="1021800" cy="8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4596150" y="4497725"/>
            <a:ext cx="4473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Added to Job Queue first, begins executing immediately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00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6" name="Shape 196"/>
          <p:cNvSpPr txBox="1"/>
          <p:nvPr>
            <p:ph idx="4294967295" type="body"/>
          </p:nvPr>
        </p:nvSpPr>
        <p:spPr>
          <a:xfrm>
            <a:off x="5124900" y="2340500"/>
            <a:ext cx="3945000" cy="783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4294967295" type="body"/>
          </p:nvPr>
        </p:nvSpPr>
        <p:spPr>
          <a:xfrm>
            <a:off x="73625" y="83250"/>
            <a:ext cx="4903500" cy="5060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sayHiNick = (result, error)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if(error)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throw new Error(error);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console.log(`Hi Nick! ${result}`);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checkForNickAsynchronously = (name, callback)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setTimeout(()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if(name !== "nick")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error = "you are not nick!";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callback(null, 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result = "I ran a function to ensure you are Nick!"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callback(result, null);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}, 100)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checkForNickAsynchronously("nick", sayHiNick);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console.log(“I show up in the log first!”);</a:t>
            </a:r>
          </a:p>
        </p:txBody>
      </p:sp>
      <p:sp>
        <p:nvSpPr>
          <p:cNvPr id="202" name="Shape 202"/>
          <p:cNvSpPr txBox="1"/>
          <p:nvPr>
            <p:ph idx="4294967295" type="body"/>
          </p:nvPr>
        </p:nvSpPr>
        <p:spPr>
          <a:xfrm>
            <a:off x="5051050" y="83250"/>
            <a:ext cx="4284300" cy="783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Job Queue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3189450" y="2140600"/>
            <a:ext cx="1021800" cy="8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4312950" y="1910300"/>
            <a:ext cx="4473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Since the execution is asynchronous, it pauses, and moves to the next line of 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5" name="Shape 205"/>
          <p:cNvSpPr txBox="1"/>
          <p:nvPr>
            <p:ph idx="4294967295" type="body"/>
          </p:nvPr>
        </p:nvSpPr>
        <p:spPr>
          <a:xfrm>
            <a:off x="5051050" y="83250"/>
            <a:ext cx="4019100" cy="1100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Job Queue</a:t>
            </a:r>
          </a:p>
          <a:p>
            <a:pPr indent="-317500" lvl="0" marL="457200" rtl="0">
              <a:spcBef>
                <a:spcPts val="0"/>
              </a:spcBef>
              <a:buClr>
                <a:srgbClr val="333333"/>
              </a:buClr>
              <a:buSzPct val="140000"/>
              <a:buFont typeface="Consolas"/>
              <a:buAutoNum type="arabicPeriod"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checkForNickAsynchronously("nick", sayHiNick);</a:t>
            </a:r>
          </a:p>
          <a:p>
            <a:pPr indent="-2921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Consolas"/>
              <a:buAutoNum type="arabicPeriod"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… any synchronous functions</a:t>
            </a:r>
          </a:p>
          <a:p>
            <a:pPr indent="-2921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Consolas"/>
              <a:buAutoNum type="arabicPeriod"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setTimeout(anonymous function)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206" name="Shape 206"/>
          <p:cNvSpPr txBox="1"/>
          <p:nvPr>
            <p:ph idx="4294967295" type="body"/>
          </p:nvPr>
        </p:nvSpPr>
        <p:spPr>
          <a:xfrm>
            <a:off x="5125150" y="3312575"/>
            <a:ext cx="3945000" cy="783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4294967295" type="body"/>
          </p:nvPr>
        </p:nvSpPr>
        <p:spPr>
          <a:xfrm>
            <a:off x="73625" y="83250"/>
            <a:ext cx="4903500" cy="5060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sayHiNick = (result, error)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if(error)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throw new Error(error);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console.log(`Hi Nick! ${result}`);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checkForNickAsynchronously = (name, callback)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setTimeout(()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if(name !== "nick")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error = "you are not nick!";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callback(null, 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result = "I ran a function to ensure you are Nick!"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callback(result, null);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}, 100)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checkForNickAsynchronously("nick", sayHiNick);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console.log(“I show up in the log first!”);</a:t>
            </a:r>
          </a:p>
        </p:txBody>
      </p:sp>
      <p:sp>
        <p:nvSpPr>
          <p:cNvPr id="212" name="Shape 212"/>
          <p:cNvSpPr txBox="1"/>
          <p:nvPr>
            <p:ph idx="4294967295" type="body"/>
          </p:nvPr>
        </p:nvSpPr>
        <p:spPr>
          <a:xfrm>
            <a:off x="5051050" y="83250"/>
            <a:ext cx="4284300" cy="783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Job Queue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3189450" y="2140600"/>
            <a:ext cx="1021800" cy="8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4312950" y="1910300"/>
            <a:ext cx="4473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00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Since the execution is asynchronous, it pauses, and moves to the next line of 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00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5" name="Shape 215"/>
          <p:cNvSpPr txBox="1"/>
          <p:nvPr>
            <p:ph idx="4294967295" type="body"/>
          </p:nvPr>
        </p:nvSpPr>
        <p:spPr>
          <a:xfrm>
            <a:off x="5051050" y="83250"/>
            <a:ext cx="4019100" cy="1100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Job Queue</a:t>
            </a:r>
          </a:p>
          <a:p>
            <a:pPr indent="-317500" lvl="0" marL="457200" rtl="0">
              <a:spcBef>
                <a:spcPts val="0"/>
              </a:spcBef>
              <a:buClr>
                <a:srgbClr val="333333"/>
              </a:buClr>
              <a:buSzPct val="140000"/>
              <a:buFont typeface="Consolas"/>
              <a:buAutoNum type="arabicPeriod"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checkForNickAsynchronously("nick", sayHiNick);</a:t>
            </a:r>
          </a:p>
          <a:p>
            <a:pPr indent="-2921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Consolas"/>
              <a:buAutoNum type="arabicPeriod"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… any synchronous functions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216" name="Shape 216"/>
          <p:cNvSpPr txBox="1"/>
          <p:nvPr>
            <p:ph idx="4294967295" type="body"/>
          </p:nvPr>
        </p:nvSpPr>
        <p:spPr>
          <a:xfrm>
            <a:off x="5125150" y="3312575"/>
            <a:ext cx="3945000" cy="783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4294967295" type="body"/>
          </p:nvPr>
        </p:nvSpPr>
        <p:spPr>
          <a:xfrm>
            <a:off x="73625" y="83250"/>
            <a:ext cx="4903500" cy="5060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sayHiNick = (result, error)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if(error)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throw new Error(error);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console.log(`Hi Nick! ${result}`);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checkForNickAsynchronously = (name, callback)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setTimeout(()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if(name !== "nick")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error = "you are not nick!";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callback(null, 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result = "I ran a function to ensure you are Nick!"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callback(result, null);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}, 100)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checkForNickAsynchronously("nick", sayHiNick);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console.log(“I show up in the log first!”);</a:t>
            </a:r>
          </a:p>
        </p:txBody>
      </p:sp>
      <p:sp>
        <p:nvSpPr>
          <p:cNvPr id="222" name="Shape 222"/>
          <p:cNvSpPr txBox="1"/>
          <p:nvPr>
            <p:ph idx="4294967295" type="body"/>
          </p:nvPr>
        </p:nvSpPr>
        <p:spPr>
          <a:xfrm>
            <a:off x="5051050" y="83250"/>
            <a:ext cx="4284300" cy="783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Job Queue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3189450" y="2140600"/>
            <a:ext cx="1021800" cy="8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4312950" y="1910300"/>
            <a:ext cx="4473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00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Since the execution is asynchronous, it pauses, and moves to the next line of 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00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5" name="Shape 225"/>
          <p:cNvSpPr txBox="1"/>
          <p:nvPr>
            <p:ph idx="4294967295" type="body"/>
          </p:nvPr>
        </p:nvSpPr>
        <p:spPr>
          <a:xfrm>
            <a:off x="5051050" y="83250"/>
            <a:ext cx="4019100" cy="1100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Job Queue</a:t>
            </a:r>
          </a:p>
          <a:p>
            <a:pPr indent="-317500" lvl="0" marL="457200" rtl="0">
              <a:spcBef>
                <a:spcPts val="0"/>
              </a:spcBef>
              <a:buClr>
                <a:srgbClr val="333333"/>
              </a:buClr>
              <a:buSzPct val="140000"/>
              <a:buFont typeface="Consolas"/>
              <a:buAutoNum type="arabicPeriod"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checkForNickAsynchronously("nick", sayHiNick);</a:t>
            </a:r>
          </a:p>
          <a:p>
            <a:pPr indent="-2921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Consolas"/>
              <a:buAutoNum type="arabicPeriod"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console.log(“I show up in the log first!”);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226" name="Shape 226"/>
          <p:cNvSpPr txBox="1"/>
          <p:nvPr>
            <p:ph idx="4294967295" type="body"/>
          </p:nvPr>
        </p:nvSpPr>
        <p:spPr>
          <a:xfrm>
            <a:off x="5125150" y="3312575"/>
            <a:ext cx="3945000" cy="783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4294967295" type="body"/>
          </p:nvPr>
        </p:nvSpPr>
        <p:spPr>
          <a:xfrm>
            <a:off x="73625" y="83250"/>
            <a:ext cx="4903500" cy="5060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sayHiNick = (result, error)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if(error)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throw new Error(error);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console.log(`Hi Nick! ${result}`);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checkForNickAsynchronously = (name, callback)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setTimeout(()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if(name !== "nick")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error = "you are not nick!";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callback(null, 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result = "I ran a function to ensure you are Nick!"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callback(result, null);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}, 100)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checkForNickAsynchronously("nick", sayHiNick);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console.log(“I show up in the log first!”);</a:t>
            </a:r>
          </a:p>
        </p:txBody>
      </p:sp>
      <p:sp>
        <p:nvSpPr>
          <p:cNvPr id="232" name="Shape 232"/>
          <p:cNvSpPr txBox="1"/>
          <p:nvPr>
            <p:ph idx="4294967295" type="body"/>
          </p:nvPr>
        </p:nvSpPr>
        <p:spPr>
          <a:xfrm>
            <a:off x="5051050" y="83250"/>
            <a:ext cx="3996000" cy="783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Job Queue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233" name="Shape 233"/>
          <p:cNvSpPr txBox="1"/>
          <p:nvPr>
            <p:ph idx="4294967295" type="body"/>
          </p:nvPr>
        </p:nvSpPr>
        <p:spPr>
          <a:xfrm>
            <a:off x="5051050" y="83250"/>
            <a:ext cx="4019100" cy="1100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Job Queue</a:t>
            </a:r>
          </a:p>
          <a:p>
            <a:pPr indent="-317500" lvl="0" marL="457200" rtl="0">
              <a:spcBef>
                <a:spcPts val="0"/>
              </a:spcBef>
              <a:buClr>
                <a:srgbClr val="333333"/>
              </a:buClr>
              <a:buSzPct val="140000"/>
              <a:buFont typeface="Consolas"/>
              <a:buAutoNum type="arabicPeriod"/>
            </a:pPr>
            <a:r>
              <a:rPr lang="en" sz="1000" strike="sng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checkForNickAsynchronously("nick", sayHiNick);</a:t>
            </a:r>
          </a:p>
          <a:p>
            <a:pPr indent="-2921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Consolas"/>
              <a:buAutoNum type="arabicPeriod"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(“I show up in the log first!”);</a:t>
            </a:r>
          </a:p>
          <a:p>
            <a:pPr indent="-2921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Consolas"/>
              <a:buAutoNum type="arabicPeriod"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setTimeout(anonymous function) &lt;- after the time elapses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4294967295" type="body"/>
          </p:nvPr>
        </p:nvSpPr>
        <p:spPr>
          <a:xfrm>
            <a:off x="73625" y="83250"/>
            <a:ext cx="4903500" cy="5060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sayHiNick = (result, error)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if(error)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throw new Error(error);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console.log(`Hi Nick! ${result}`);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checkForNickAsynchronously = (name, callback)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setTimeout(()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if(name !== "nick")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error = "you are not nick!";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callback(null, 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result = "I ran a function to ensure you are Nick!"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callback(result, null);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}, 100)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checkForNickAsynchronously("nick", sayHiNick);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console.log(“I show up in the log first!”);</a:t>
            </a:r>
          </a:p>
        </p:txBody>
      </p:sp>
      <p:sp>
        <p:nvSpPr>
          <p:cNvPr id="239" name="Shape 239"/>
          <p:cNvSpPr txBox="1"/>
          <p:nvPr>
            <p:ph idx="4294967295" type="body"/>
          </p:nvPr>
        </p:nvSpPr>
        <p:spPr>
          <a:xfrm>
            <a:off x="5051050" y="83250"/>
            <a:ext cx="3996000" cy="783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Job Queue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240" name="Shape 240"/>
          <p:cNvSpPr txBox="1"/>
          <p:nvPr>
            <p:ph idx="4294967295" type="body"/>
          </p:nvPr>
        </p:nvSpPr>
        <p:spPr>
          <a:xfrm>
            <a:off x="5051050" y="83250"/>
            <a:ext cx="4019100" cy="783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Job Queue</a:t>
            </a:r>
          </a:p>
          <a:p>
            <a:pPr indent="-317500" lvl="0" marL="457200" rtl="0">
              <a:spcBef>
                <a:spcPts val="0"/>
              </a:spcBef>
              <a:buClr>
                <a:srgbClr val="333333"/>
              </a:buClr>
              <a:buSzPct val="140000"/>
              <a:buFont typeface="Consolas"/>
              <a:buAutoNum type="arabicPeriod"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console.log(“I show up in the log first!”)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241" name="Shape 241"/>
          <p:cNvSpPr txBox="1"/>
          <p:nvPr>
            <p:ph idx="4294967295" type="body"/>
          </p:nvPr>
        </p:nvSpPr>
        <p:spPr>
          <a:xfrm>
            <a:off x="5125150" y="3312575"/>
            <a:ext cx="3945000" cy="783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 show up in the log first!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893250" y="3924000"/>
            <a:ext cx="1021800" cy="8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>
            <p:ph idx="4294967295" type="body"/>
          </p:nvPr>
        </p:nvSpPr>
        <p:spPr>
          <a:xfrm>
            <a:off x="5051050" y="83250"/>
            <a:ext cx="4019100" cy="1100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Job Queue</a:t>
            </a:r>
          </a:p>
          <a:p>
            <a:pPr indent="-317500" lvl="0" marL="457200" rtl="0">
              <a:spcBef>
                <a:spcPts val="0"/>
              </a:spcBef>
              <a:buClr>
                <a:srgbClr val="333333"/>
              </a:buClr>
              <a:buSzPct val="140000"/>
              <a:buFont typeface="Consolas"/>
              <a:buAutoNum type="arabicPeriod"/>
            </a:pPr>
            <a:r>
              <a:rPr lang="en" sz="1000" strike="sng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checkForNickAsynchronously("nick", sayHiNick);</a:t>
            </a:r>
          </a:p>
          <a:p>
            <a:pPr indent="-2921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Consolas"/>
              <a:buAutoNum type="arabicPeriod"/>
            </a:pPr>
            <a:r>
              <a:rPr lang="en" sz="1000" strike="sng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en" sz="1000" strike="sngStrike">
                <a:latin typeface="Consolas"/>
                <a:ea typeface="Consolas"/>
                <a:cs typeface="Consolas"/>
                <a:sym typeface="Consolas"/>
              </a:rPr>
              <a:t>(“I show up in the log first!”);</a:t>
            </a:r>
          </a:p>
          <a:p>
            <a:pPr indent="-2921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Consolas"/>
              <a:buAutoNum type="arabicPeriod"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setTimeout(anonymous function)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4294967295" type="body"/>
          </p:nvPr>
        </p:nvSpPr>
        <p:spPr>
          <a:xfrm>
            <a:off x="73625" y="83250"/>
            <a:ext cx="4903500" cy="5060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sayHiNick = (result, error)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if(error)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throw new Error(error);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console.log(`Hi Nick! ${result}`);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checkForNickAsynchronously = (name, callback)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setTimeout(()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if(name !== "nick")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error = "you are not nick!";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callback(null, 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result = "I ran a function to ensure you are Nick!"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callback(result, null);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}, </a:t>
            </a:r>
            <a:r>
              <a:rPr lang="en" sz="10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checkForNickAsynchronously("nick", sayHiNick);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console.log(“I show up in the log first!”);</a:t>
            </a:r>
          </a:p>
        </p:txBody>
      </p:sp>
      <p:sp>
        <p:nvSpPr>
          <p:cNvPr id="249" name="Shape 249"/>
          <p:cNvSpPr txBox="1"/>
          <p:nvPr>
            <p:ph idx="4294967295" type="body"/>
          </p:nvPr>
        </p:nvSpPr>
        <p:spPr>
          <a:xfrm>
            <a:off x="5051050" y="83250"/>
            <a:ext cx="3996000" cy="783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Job Queue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250" name="Shape 250"/>
          <p:cNvSpPr txBox="1"/>
          <p:nvPr>
            <p:ph idx="4294967295" type="body"/>
          </p:nvPr>
        </p:nvSpPr>
        <p:spPr>
          <a:xfrm>
            <a:off x="5051050" y="83250"/>
            <a:ext cx="4019100" cy="783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Job Queue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251" name="Shape 251"/>
          <p:cNvSpPr txBox="1"/>
          <p:nvPr>
            <p:ph idx="4294967295" type="body"/>
          </p:nvPr>
        </p:nvSpPr>
        <p:spPr>
          <a:xfrm>
            <a:off x="5125150" y="3312575"/>
            <a:ext cx="3945000" cy="783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 show up in the log first!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67650" y="3704375"/>
            <a:ext cx="37851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00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Synchronous code has finished, any new functions needing execution are added to the end of the job queue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00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3" name="Shape 253"/>
          <p:cNvSpPr txBox="1"/>
          <p:nvPr>
            <p:ph idx="4294967295" type="body"/>
          </p:nvPr>
        </p:nvSpPr>
        <p:spPr>
          <a:xfrm>
            <a:off x="5051050" y="83250"/>
            <a:ext cx="4019100" cy="1100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Job Queue</a:t>
            </a:r>
          </a:p>
          <a:p>
            <a:pPr indent="-317500" lvl="0" marL="457200" rtl="0">
              <a:spcBef>
                <a:spcPts val="0"/>
              </a:spcBef>
              <a:buClr>
                <a:srgbClr val="333333"/>
              </a:buClr>
              <a:buSzPct val="140000"/>
              <a:buFont typeface="Consolas"/>
              <a:buAutoNum type="arabicPeriod"/>
            </a:pPr>
            <a:r>
              <a:rPr lang="en" sz="1000" strike="sng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checkForNickAsynchronously("nick", sayHiNick);</a:t>
            </a:r>
          </a:p>
          <a:p>
            <a:pPr indent="-2921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Consolas"/>
              <a:buAutoNum type="arabicPeriod"/>
            </a:pPr>
            <a:r>
              <a:rPr lang="en" sz="1000" strike="sng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en" sz="1000" strike="sngStrike">
                <a:latin typeface="Consolas"/>
                <a:ea typeface="Consolas"/>
                <a:cs typeface="Consolas"/>
                <a:sym typeface="Consolas"/>
              </a:rPr>
              <a:t>(“I show up in the log first!”);</a:t>
            </a:r>
          </a:p>
          <a:p>
            <a:pPr indent="-2921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Consolas"/>
              <a:buAutoNum type="arabicPeriod"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setTimeout(anonymous function)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4294967295" type="body"/>
          </p:nvPr>
        </p:nvSpPr>
        <p:spPr>
          <a:xfrm>
            <a:off x="73625" y="83250"/>
            <a:ext cx="4903500" cy="5060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sayHiNick = (</a:t>
            </a:r>
            <a:r>
              <a:rPr lang="en" sz="10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result, error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if(error)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throw new Error(error);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console.log(`Hi Nick! ${result}`);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checkForNickAsynchronously = (name, callback)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setTimeout(()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if(name !== "nick")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error = "you are not nick!";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callback(null, 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0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let result = "I ran a function to ensure you are Nick!"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0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callback(result, null);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},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checkForNickAsynchronously("nick", sayHiNick);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console.log(“I show up in the log first!”);</a:t>
            </a:r>
          </a:p>
        </p:txBody>
      </p:sp>
      <p:sp>
        <p:nvSpPr>
          <p:cNvPr id="259" name="Shape 259"/>
          <p:cNvSpPr txBox="1"/>
          <p:nvPr>
            <p:ph idx="4294967295" type="body"/>
          </p:nvPr>
        </p:nvSpPr>
        <p:spPr>
          <a:xfrm>
            <a:off x="5051050" y="83250"/>
            <a:ext cx="3996000" cy="783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Job Queue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260" name="Shape 260"/>
          <p:cNvSpPr txBox="1"/>
          <p:nvPr>
            <p:ph idx="4294967295" type="body"/>
          </p:nvPr>
        </p:nvSpPr>
        <p:spPr>
          <a:xfrm>
            <a:off x="5051050" y="83250"/>
            <a:ext cx="4019100" cy="783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Job Queue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Consolas"/>
              <a:buAutoNum type="arabicPeriod"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sayHiNick(result, null)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261" name="Shape 261"/>
          <p:cNvSpPr txBox="1"/>
          <p:nvPr>
            <p:ph idx="4294967295" type="body"/>
          </p:nvPr>
        </p:nvSpPr>
        <p:spPr>
          <a:xfrm>
            <a:off x="5125150" y="3312575"/>
            <a:ext cx="3945000" cy="783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 show up in the log first!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4312950" y="1910300"/>
            <a:ext cx="4473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00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This has allowed me to generate results from my async function and pass it as an argument to my callback!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00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3" name="Shape 263"/>
          <p:cNvSpPr/>
          <p:nvPr/>
        </p:nvSpPr>
        <p:spPr>
          <a:xfrm rot="-2238237">
            <a:off x="3291106" y="2571206"/>
            <a:ext cx="1021709" cy="8436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996625" y="1196400"/>
            <a:ext cx="5060700" cy="196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evolution of asynchronicity in JavaScript:</a:t>
            </a:r>
            <a:r>
              <a:rPr lang="en"/>
              <a:t> </a:t>
            </a:r>
            <a:r>
              <a:rPr lang="en">
                <a:highlight>
                  <a:srgbClr val="FF00FF"/>
                </a:highlight>
              </a:rPr>
              <a:t>Promises and the Fetch  API 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114" name="Shape 11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4294967295" type="body"/>
          </p:nvPr>
        </p:nvSpPr>
        <p:spPr>
          <a:xfrm>
            <a:off x="73625" y="83250"/>
            <a:ext cx="4903500" cy="5060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sayHiNick = (result, error)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if(error)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throw new Error(error);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console.log(`Hi Nick! ${result}`);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checkForNickAsynchronously = (name, callback)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setTimeout(()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if(name !== "nick")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error = "you are not nick!";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callback(null, 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result = "I ran a function to ensure you are Nick!"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callback(result, null);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},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checkForNickAsynchronously("nick", sayHiNick);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console.log(“I show up in the log first!”);</a:t>
            </a:r>
          </a:p>
        </p:txBody>
      </p:sp>
      <p:sp>
        <p:nvSpPr>
          <p:cNvPr id="269" name="Shape 269"/>
          <p:cNvSpPr txBox="1"/>
          <p:nvPr>
            <p:ph idx="4294967295" type="body"/>
          </p:nvPr>
        </p:nvSpPr>
        <p:spPr>
          <a:xfrm>
            <a:off x="5051050" y="83250"/>
            <a:ext cx="3996000" cy="783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Job Queue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270" name="Shape 270"/>
          <p:cNvSpPr txBox="1"/>
          <p:nvPr>
            <p:ph idx="4294967295" type="body"/>
          </p:nvPr>
        </p:nvSpPr>
        <p:spPr>
          <a:xfrm>
            <a:off x="5051050" y="83250"/>
            <a:ext cx="4019100" cy="1008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Job Queue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Consolas"/>
              <a:buAutoNum type="arabicPeriod"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console.log(“Hi Nick! I ran a function to ensure you are nick!”)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271" name="Shape 271"/>
          <p:cNvSpPr txBox="1"/>
          <p:nvPr>
            <p:ph idx="4294967295" type="body"/>
          </p:nvPr>
        </p:nvSpPr>
        <p:spPr>
          <a:xfrm>
            <a:off x="5125150" y="3312575"/>
            <a:ext cx="3945000" cy="783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 show up in the log first!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4294967295" type="body"/>
          </p:nvPr>
        </p:nvSpPr>
        <p:spPr>
          <a:xfrm>
            <a:off x="73625" y="83250"/>
            <a:ext cx="4903500" cy="5060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sayHiNick = (result, error)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if(error)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throw new Error(error);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console.log(`Hi Nick! ${result}`);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checkForNickAsynchronously = (name, callback)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setTimeout(()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if(name !== "nick")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error = "you are not nick!";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callback(null, 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result = "I ran a function to ensure you are Nick!"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callback(result, null);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},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checkForNickAsynchronously("nick", sayHiNick);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console.log(“I show up in the log first!”);</a:t>
            </a:r>
          </a:p>
        </p:txBody>
      </p:sp>
      <p:sp>
        <p:nvSpPr>
          <p:cNvPr id="277" name="Shape 277"/>
          <p:cNvSpPr txBox="1"/>
          <p:nvPr>
            <p:ph idx="4294967295" type="body"/>
          </p:nvPr>
        </p:nvSpPr>
        <p:spPr>
          <a:xfrm>
            <a:off x="5051050" y="83250"/>
            <a:ext cx="3996000" cy="783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Job Queue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278" name="Shape 278"/>
          <p:cNvSpPr txBox="1"/>
          <p:nvPr>
            <p:ph idx="4294967295" type="body"/>
          </p:nvPr>
        </p:nvSpPr>
        <p:spPr>
          <a:xfrm>
            <a:off x="5051050" y="83250"/>
            <a:ext cx="4019100" cy="1008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Job Queue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279" name="Shape 279"/>
          <p:cNvSpPr txBox="1"/>
          <p:nvPr>
            <p:ph idx="4294967295" type="body"/>
          </p:nvPr>
        </p:nvSpPr>
        <p:spPr>
          <a:xfrm>
            <a:off x="5125150" y="3312575"/>
            <a:ext cx="3945000" cy="12543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 show up in the log first!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Hi Nick! I ran a function to ensure you are nick!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4294967295" type="body"/>
          </p:nvPr>
        </p:nvSpPr>
        <p:spPr>
          <a:xfrm>
            <a:off x="73625" y="83250"/>
            <a:ext cx="4903500" cy="5060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sayHiNick = (</a:t>
            </a:r>
            <a:r>
              <a:rPr lang="en" sz="10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result, error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if(error)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throw new Error(error);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D9D9D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console.log(`Hi Nick! ${result}`);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checkForNickAsynchronously = (name, callback)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setTimeout(()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if(name !== "nick")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     let error = "you are not nick!";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     callback(null, 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let result = "I ran a function to ensure you are Nick!"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callback(result, null);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},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checkForNickAsynchronously("Lily", sayHiNick);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console.log(“I show up in the log first!”);</a:t>
            </a:r>
          </a:p>
        </p:txBody>
      </p:sp>
      <p:sp>
        <p:nvSpPr>
          <p:cNvPr id="285" name="Shape 285"/>
          <p:cNvSpPr txBox="1"/>
          <p:nvPr>
            <p:ph idx="4294967295" type="body"/>
          </p:nvPr>
        </p:nvSpPr>
        <p:spPr>
          <a:xfrm>
            <a:off x="5155550" y="2666775"/>
            <a:ext cx="3945000" cy="2093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$ node sample.js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 show up in the log first!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/Users/Jenn/sandbox/sample.js:48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throw new Error(error);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^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Error: you are not nick!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4312950" y="1910300"/>
            <a:ext cx="4473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If the name had not been “nick”, I would never log “Hi Nick!” to the console!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00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7" name="Shape 287"/>
          <p:cNvSpPr/>
          <p:nvPr/>
        </p:nvSpPr>
        <p:spPr>
          <a:xfrm rot="-2238237">
            <a:off x="3291106" y="2571206"/>
            <a:ext cx="1021709" cy="8436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Seems to work fine, what’s the problem?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CALLBACK HELL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Oh my...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18525" y="1618700"/>
            <a:ext cx="41880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/>
              <a:t>Have fun debugging that if something goes wrong!</a:t>
            </a:r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75" y="1558724"/>
            <a:ext cx="4463250" cy="33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/>
          <p:nvPr/>
        </p:nvSpPr>
        <p:spPr>
          <a:xfrm>
            <a:off x="618525" y="80900"/>
            <a:ext cx="84528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 → B(results from A) → C(results from B) → D(results from C) → E(results from D) → F(results from 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2105050" y="1704600"/>
            <a:ext cx="4933800" cy="81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ENTER THE PROMISE</a:t>
            </a:r>
            <a:r>
              <a:rPr baseline="-25000" lang="en"/>
              <a:t>d land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Sorry, couldn’t help myself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4294967295" type="ctrTitle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highlight>
                  <a:srgbClr val="FF00FF"/>
                </a:highlight>
              </a:rPr>
              <a:t>Promises</a:t>
            </a:r>
          </a:p>
        </p:txBody>
      </p:sp>
      <p:sp>
        <p:nvSpPr>
          <p:cNvPr id="322" name="Shape 322"/>
          <p:cNvSpPr txBox="1"/>
          <p:nvPr>
            <p:ph idx="4294967295" type="subTitle"/>
          </p:nvPr>
        </p:nvSpPr>
        <p:spPr>
          <a:xfrm>
            <a:off x="1951575" y="3792554"/>
            <a:ext cx="52410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A new option for asynchronous programming - promise specifies some code to be executed later</a:t>
            </a:r>
          </a:p>
        </p:txBody>
      </p:sp>
      <p:cxnSp>
        <p:nvCxnSpPr>
          <p:cNvPr id="323" name="Shape 323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4" name="Shape 324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25" name="Shape 325"/>
          <p:cNvGrpSpPr/>
          <p:nvPr/>
        </p:nvGrpSpPr>
        <p:grpSpPr>
          <a:xfrm>
            <a:off x="4184367" y="854982"/>
            <a:ext cx="1035173" cy="1035154"/>
            <a:chOff x="6643075" y="3664250"/>
            <a:chExt cx="407950" cy="407975"/>
          </a:xfrm>
        </p:grpSpPr>
        <p:sp>
          <p:nvSpPr>
            <p:cNvPr id="326" name="Shape 326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Shape 32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329" name="Shape 329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Shape 333"/>
          <p:cNvSpPr/>
          <p:nvPr/>
        </p:nvSpPr>
        <p:spPr>
          <a:xfrm>
            <a:off x="3936799" y="1094078"/>
            <a:ext cx="161807" cy="15449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 rot="2697385">
            <a:off x="5003062" y="1885038"/>
            <a:ext cx="245621" cy="234528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5197375" y="1751150"/>
            <a:ext cx="98383" cy="93975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 rot="1280154">
            <a:off x="3824696" y="1560092"/>
            <a:ext cx="98367" cy="93971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500" y="631824"/>
            <a:ext cx="4463250" cy="33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 txBox="1"/>
          <p:nvPr>
            <p:ph idx="4294967295" type="body"/>
          </p:nvPr>
        </p:nvSpPr>
        <p:spPr>
          <a:xfrm>
            <a:off x="5036325" y="631825"/>
            <a:ext cx="4019100" cy="3855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 function a returns a Promise, this becomes: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.then(b)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.then(c)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.then(d)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.then(e)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.then(f)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And b, c, d, e, and f no longer need to take the next function as an argument!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Asynchronous Programming</a:t>
            </a:r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FF00FF"/>
                </a:highlight>
              </a:rPr>
              <a:t>J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avaScript was created for the web, has to be prepared to deal with asynchronicity  like user interactions!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Essentially says, “I don’t want this code to be executed right now, but later. And soon...ish…”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ctrTitle"/>
          </p:nvPr>
        </p:nvSpPr>
        <p:spPr>
          <a:xfrm>
            <a:off x="2022225" y="1693525"/>
            <a:ext cx="51270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promise is a placeholder for the result of an asynchronous operation</a:t>
            </a:r>
          </a:p>
        </p:txBody>
      </p:sp>
      <p:sp>
        <p:nvSpPr>
          <p:cNvPr id="348" name="Shape 348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FF00FF"/>
                </a:highlight>
              </a:rPr>
              <a:t>Essentially a guarantee, says, “I promise I’ll get back to you on that”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Small lifecycle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Pending aka “unsettled”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For example: went to gather data from server, hasn’t finished</a:t>
            </a:r>
          </a:p>
        </p:txBody>
      </p:sp>
      <p:sp>
        <p:nvSpPr>
          <p:cNvPr id="356" name="Shape 35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Settled 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Fulfilled</a:t>
            </a:r>
            <a:r>
              <a:rPr lang="en"/>
              <a:t> - the promises’s async operation completely successfully</a:t>
            </a:r>
          </a:p>
          <a:p>
            <a:pPr indent="-228600" lvl="0" marL="457200">
              <a:spcBef>
                <a:spcPts val="0"/>
              </a:spcBef>
            </a:pPr>
            <a:r>
              <a:rPr b="1" lang="en"/>
              <a:t>Rejected</a:t>
            </a:r>
            <a:r>
              <a:rPr lang="en"/>
              <a:t> - did not complete successfully, ex encountered errors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make a Promise</a:t>
            </a: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1381250" y="1452475"/>
            <a:ext cx="73065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 the Promise constructor, takes in a callback function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callback function generally contains asynchronous code, and takes in two arguments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First argument - resolve function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Changes status to fulfilled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Second argument - reject function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Changes status to rejected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</a:t>
            </a:r>
            <a:r>
              <a:rPr lang="en"/>
              <a:t>esolve and reject are defined on the Promise prototype, you don’t have to define it yourself, you just need to use it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</a:t>
            </a:r>
            <a:r>
              <a:rPr lang="en"/>
              <a:t>ew Promise syntax</a:t>
            </a:r>
          </a:p>
        </p:txBody>
      </p:sp>
      <p:sp>
        <p:nvSpPr>
          <p:cNvPr id="368" name="Shape 368"/>
          <p:cNvSpPr txBox="1"/>
          <p:nvPr>
            <p:ph idx="2" type="body"/>
          </p:nvPr>
        </p:nvSpPr>
        <p:spPr>
          <a:xfrm>
            <a:off x="1418375" y="1340150"/>
            <a:ext cx="6134700" cy="3803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new Promise((resolve, reject) =&gt;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asyncFunction(()=&gt;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if(condition of your choice that indicates success)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resolve();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// changes unsettled promise to fulfilled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// can put an argument in resolve that persists some data generated from your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async function ie resolve(data)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if(condition that indicates bad-news bears)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reject();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// changes unsettled promise to rejected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// can put an argument in reject that persists some data, such as an error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Message ie reject(error)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})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 specify an action when a promise changes from pending to settled via .then( ) and .catch( 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.then ( )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Present on all promises, also known as “onFulfilled callback”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function in .then(someFunction) is only executed when the promise is fulfilled, and receives the fulfilled promise’s value as the first argument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.catch( )</a:t>
            </a: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Similar to .then( ), but its callback is only executed if the promise it is on is rejected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4294967295" type="body"/>
          </p:nvPr>
        </p:nvSpPr>
        <p:spPr>
          <a:xfrm>
            <a:off x="100725" y="190125"/>
            <a:ext cx="3303600" cy="40203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someFunctionWithAsyncCode = ()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eturn new Promise((resolve, reject) =&gt; 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setTimeout(()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let someCondition = “dope”;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if(someCondition == “dope”)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data = “all good”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resolve(data);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error = “uh-oh”;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reject(error);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}, 100)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et someOtherfunction = (input) =&gt; {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console.log(`received ${input}`);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et errorReport = (input)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console.log(`${input}, WOOOPS`);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someFunctionWithAsyncCode()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.then(someOtherFunction)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.catch(errorReportFunction)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2146637" y="3813600"/>
            <a:ext cx="1021800" cy="8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 txBox="1"/>
          <p:nvPr/>
        </p:nvSpPr>
        <p:spPr>
          <a:xfrm>
            <a:off x="3285462" y="3652550"/>
            <a:ext cx="4473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Executes first and returns an unsettled response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4294967295" type="body"/>
          </p:nvPr>
        </p:nvSpPr>
        <p:spPr>
          <a:xfrm>
            <a:off x="100725" y="190125"/>
            <a:ext cx="3303600" cy="40203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someFunctionWithAsyncCode = ()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return new Promise((resolve, reject)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setTimeout(()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let someCondition = “dope”;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if(someCondition == “dope”)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data = “all good”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0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resolve(data);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error = “uh-oh”;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reject(error);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}, 100)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et someOtherfunction = (input) =&gt; {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console.log(`received ${input}`);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et errorReport = (input)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console.log(`${input}, WOOOPS`);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someFunctionWithAsyncCode()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.then(someOtherFunction)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.catch(errorReport)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1651512" y="1248575"/>
            <a:ext cx="1021800" cy="8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 txBox="1"/>
          <p:nvPr/>
        </p:nvSpPr>
        <p:spPr>
          <a:xfrm>
            <a:off x="2770162" y="1094825"/>
            <a:ext cx="4473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00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Data is assigned, promise executes resolve function and changes from a pending to a “fulfilled”, settled promise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idx="4294967295" type="body"/>
          </p:nvPr>
        </p:nvSpPr>
        <p:spPr>
          <a:xfrm>
            <a:off x="100725" y="190125"/>
            <a:ext cx="3303600" cy="4082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someFunctionWithAsyncCode = ()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return new Promise((resolve, reject)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setTimeout(()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let someCondition = “dope”;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if(someCondition == “dope”)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data = “all good”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resolve(data);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error = “uh-oh”;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reject(error);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}, 100)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0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et someOtherfunction = (input) =&gt; {</a:t>
            </a:r>
            <a:br>
              <a:rPr lang="en" sz="10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 console.log(`received ${input}`);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et errorReport = (input)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console.log(`${input}, WOOOPS`);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someFunctionWithAsyncCode()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.then(someOtherFunction)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.catch(errorReport)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2027537" y="3981475"/>
            <a:ext cx="1021800" cy="8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 txBox="1"/>
          <p:nvPr/>
        </p:nvSpPr>
        <p:spPr>
          <a:xfrm>
            <a:off x="3126075" y="3451700"/>
            <a:ext cx="44739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00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Whatever is in .then() is triggered by promise being fulfilled, passes the data from resolve function as input to someOtherFunction aka executes: someOtherfunction(data)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706875" y="1235475"/>
            <a:ext cx="8069100" cy="110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JavaScript can only execute one piece of code at a time (single-threaded language)</a:t>
            </a:r>
          </a:p>
          <a:p>
            <a:pPr indent="-228600" lvl="1" marL="914400" rtl="0">
              <a:spcBef>
                <a:spcPts val="0"/>
              </a:spcBef>
              <a:buClr>
                <a:srgbClr val="FF00FF"/>
              </a:buClr>
            </a:pPr>
            <a:r>
              <a:rPr lang="en">
                <a:solidFill>
                  <a:schemeClr val="dk1"/>
                </a:solidFill>
              </a:rPr>
              <a:t>In order to stay responsive to user input while performing other tasks, uses async APIs like AJAX and Fetch</a:t>
            </a:r>
          </a:p>
          <a:p>
            <a:pPr indent="-228600" lvl="1" marL="914400" rtl="0">
              <a:spcBef>
                <a:spcPts val="0"/>
              </a:spcBef>
              <a:buClr>
                <a:srgbClr val="FF00FF"/>
              </a:buClr>
            </a:pPr>
            <a:r>
              <a:rPr lang="en">
                <a:solidFill>
                  <a:schemeClr val="dk1"/>
                </a:solidFill>
              </a:rPr>
              <a:t> How do we keep track of what to run next? Event loop and job queue!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35" name="Shape 135"/>
          <p:cNvGrpSpPr/>
          <p:nvPr/>
        </p:nvGrpSpPr>
        <p:grpSpPr>
          <a:xfrm>
            <a:off x="881927" y="978440"/>
            <a:ext cx="273180" cy="324056"/>
            <a:chOff x="4630125" y="278900"/>
            <a:chExt cx="400675" cy="456675"/>
          </a:xfrm>
        </p:grpSpPr>
        <p:sp>
          <p:nvSpPr>
            <p:cNvPr id="136" name="Shape 136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Shape 140"/>
          <p:cNvSpPr txBox="1"/>
          <p:nvPr>
            <p:ph idx="4294967295" type="body"/>
          </p:nvPr>
        </p:nvSpPr>
        <p:spPr>
          <a:xfrm>
            <a:off x="1457450" y="3380025"/>
            <a:ext cx="6243600" cy="525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someElement.addEventListener(“click”, dopeCallback, false);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785675" y="3812400"/>
            <a:ext cx="8069100" cy="110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>
                <a:solidFill>
                  <a:schemeClr val="dk1"/>
                </a:solidFill>
              </a:rPr>
              <a:t>When the div is clicked, the function dopeCallback is added to the end of the job queue when events ahead of it are completed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4294967295" type="body"/>
          </p:nvPr>
        </p:nvSpPr>
        <p:spPr>
          <a:xfrm>
            <a:off x="100725" y="190125"/>
            <a:ext cx="3303600" cy="4064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someFunctionWithAsyncCode = ()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return new Promise((resolve, reject)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setTimeout(()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let someCondition = “dope”;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if(someCondition == “dope”)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data = “all good”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resolve(data);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error = “uh-oh”;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reject(error);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}, 100)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et someOtherfunction = (input) =&gt; {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console.log(`received ${input}`);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et errorReport = (input)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console.log(`${input}, WOOOPS`);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someFunctionWithAsyncCode()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.then(someOtherFunction)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.catch(errorReport)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2179937" y="4133875"/>
            <a:ext cx="1021800" cy="8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 txBox="1"/>
          <p:nvPr/>
        </p:nvSpPr>
        <p:spPr>
          <a:xfrm>
            <a:off x="3265025" y="3986850"/>
            <a:ext cx="44739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00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Since promise is fulfilled, it is not rejected, so callback in catch is not executed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4294967295" type="body"/>
          </p:nvPr>
        </p:nvSpPr>
        <p:spPr>
          <a:xfrm>
            <a:off x="100725" y="190125"/>
            <a:ext cx="3303600" cy="4088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someFunctionWithAsyncCode = ()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return new Promise((resolve, reject)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setTimeout(()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let someCondition = “not dope”;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if(someCondition == “dope”)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data = “all good”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resolve(data);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error = “uh-oh”;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reject(error);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}, 100)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et someOtherfunction = (input) =&gt; {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console.log(`received ${input}`);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et errorReport = (input)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console.log(`${input}, WOOOPS`);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someFunctionWithAsyncCode()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.then(someOtherFunction)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.catch(errorReport)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2146637" y="3813600"/>
            <a:ext cx="1021800" cy="8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 txBox="1"/>
          <p:nvPr/>
        </p:nvSpPr>
        <p:spPr>
          <a:xfrm>
            <a:off x="3285462" y="3652550"/>
            <a:ext cx="4473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00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Executes first and returns an unsettled response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idx="4294967295" type="body"/>
          </p:nvPr>
        </p:nvSpPr>
        <p:spPr>
          <a:xfrm>
            <a:off x="100725" y="190125"/>
            <a:ext cx="3303600" cy="4088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someFunctionWithAsyncCode = ()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return new Promise((resolve, reject)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setTimeout(()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let someCondition = “not dope”;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if(someCondition == “dope”)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data = “all good”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resolve(data);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error = “uh-oh”;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reject(error);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}, 100)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someOtherfunction = (input) =&gt; {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console.log(`received ${input}`);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errorReport = (input)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console.log(`${input}, WOOOPS`);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someFunctionWithAsyncCode()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.then(someOtherFunction)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.catch(errorReport)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2146637" y="3813600"/>
            <a:ext cx="1021800" cy="8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 txBox="1"/>
          <p:nvPr/>
        </p:nvSpPr>
        <p:spPr>
          <a:xfrm>
            <a:off x="3285462" y="3652550"/>
            <a:ext cx="4473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00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Executes first and returns an unsettled response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4294967295" type="body"/>
          </p:nvPr>
        </p:nvSpPr>
        <p:spPr>
          <a:xfrm>
            <a:off x="100725" y="190125"/>
            <a:ext cx="3303600" cy="41358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someFunctionWithAsyncCode = ()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return new Promise((resolve, reject)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setTimeout(()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let someCondition = “dope”;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if(someCondition == “dope”)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data = “all good”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resolve(data);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error = “uh-oh”;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000"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reject(error);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}, 100)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et someOtherfunction = (input) =&gt; {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console.log(`received ${input}`);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et errorReport = (input)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console.log(`${input}, WOOOPS`);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someFunctionWithAsyncCode()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.then(someOtherFunction)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.catch(errorReport)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1631362" y="1691750"/>
            <a:ext cx="1021800" cy="8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 txBox="1"/>
          <p:nvPr/>
        </p:nvSpPr>
        <p:spPr>
          <a:xfrm>
            <a:off x="2763462" y="1510475"/>
            <a:ext cx="4473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00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Error is assigned, promise executes reject and becomes a “rejected” promise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4294967295" type="body"/>
          </p:nvPr>
        </p:nvSpPr>
        <p:spPr>
          <a:xfrm>
            <a:off x="100725" y="190125"/>
            <a:ext cx="3303600" cy="4076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someFunctionWithAsyncCode = ()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return new Promise((resolve, reject)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setTimeout(()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let someCondition = “dope”;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if(someCondition == “dope”)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data = “all good”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resolve(data);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error = “uh-oh”;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reject(error);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}, 100)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et someOtherfunction = (input) =&gt; {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console.log(`received ${input}`);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et errorReport = (input)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console.log(`${input}, WOOOPS`);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someFunctionWithAsyncCode()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FFFF"/>
                </a:solidFill>
                <a:highlight>
                  <a:srgbClr val="FF00FF"/>
                </a:highlight>
                <a:latin typeface="Consolas"/>
                <a:ea typeface="Consolas"/>
                <a:cs typeface="Consolas"/>
                <a:sym typeface="Consolas"/>
              </a:rPr>
              <a:t>.then(someOtherFunction)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.catch(errorReport)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2027537" y="3981475"/>
            <a:ext cx="1021800" cy="8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 txBox="1"/>
          <p:nvPr/>
        </p:nvSpPr>
        <p:spPr>
          <a:xfrm>
            <a:off x="3132775" y="3874725"/>
            <a:ext cx="44739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FF00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SKIPPED OVER!  Since promise is not “fullfilled”, someOtherFunction is not executed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4294967295" type="body"/>
          </p:nvPr>
        </p:nvSpPr>
        <p:spPr>
          <a:xfrm>
            <a:off x="100725" y="190125"/>
            <a:ext cx="3303600" cy="4118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someFunctionWithAsyncCode = ()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return new Promise((resolve, reject)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setTimeout(()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let someCondition = “dope”;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if(someCondition == “dope”)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data = “all good”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resolve(data);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error = “uh-oh”;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reject(error);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}, 100)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et someOtherfunction = (input) =&gt; {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console.log(`received ${input}`);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et errorReport = (input) =&gt;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console.log(`${input}, WOOOPS`);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someFunctionWithAsyncCode()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.then(someOtherFunction)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.catch(errorReport)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2222262" y="4126125"/>
            <a:ext cx="1021800" cy="8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 txBox="1"/>
          <p:nvPr/>
        </p:nvSpPr>
        <p:spPr>
          <a:xfrm>
            <a:off x="3340925" y="3982175"/>
            <a:ext cx="44739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00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Since promise is “rejected”, errorReportFunction IS EXECUTED, takes in error generated by someFunctionWithAsyncCode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power of chaining!</a:t>
            </a:r>
          </a:p>
        </p:txBody>
      </p:sp>
      <p:sp>
        <p:nvSpPr>
          <p:cNvPr id="454" name="Shape 454"/>
          <p:cNvSpPr txBox="1"/>
          <p:nvPr>
            <p:ph idx="2" type="body"/>
          </p:nvPr>
        </p:nvSpPr>
        <p:spPr>
          <a:xfrm>
            <a:off x="4122852" y="1618700"/>
            <a:ext cx="43155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Can chain promises!  The .then returns a new unsettled promise to the next member of the chain, if fulfilled it passes the return value of that promise as input to the next!</a:t>
            </a:r>
          </a:p>
        </p:txBody>
      </p:sp>
      <p:sp>
        <p:nvSpPr>
          <p:cNvPr id="455" name="Shape 455"/>
          <p:cNvSpPr txBox="1"/>
          <p:nvPr>
            <p:ph idx="2" type="body"/>
          </p:nvPr>
        </p:nvSpPr>
        <p:spPr>
          <a:xfrm>
            <a:off x="577725" y="1618700"/>
            <a:ext cx="1846200" cy="21615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.then(b)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.then(c)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.then(d)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.then(e)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.then(f)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power of catch!</a:t>
            </a:r>
          </a:p>
        </p:txBody>
      </p:sp>
      <p:sp>
        <p:nvSpPr>
          <p:cNvPr id="461" name="Shape 461"/>
          <p:cNvSpPr txBox="1"/>
          <p:nvPr>
            <p:ph idx="2" type="body"/>
          </p:nvPr>
        </p:nvSpPr>
        <p:spPr>
          <a:xfrm>
            <a:off x="4122852" y="1618700"/>
            <a:ext cx="43155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If, AT ANY POINT IN THE CHAIN, a promise becomes rejected it skips to .catch!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example lets say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is fulfilled → b does not encounter errors→ c throws an error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d, e, and f are not executed, skips straight to catch!</a:t>
            </a:r>
          </a:p>
        </p:txBody>
      </p:sp>
      <p:sp>
        <p:nvSpPr>
          <p:cNvPr id="462" name="Shape 462"/>
          <p:cNvSpPr txBox="1"/>
          <p:nvPr>
            <p:ph idx="2" type="body"/>
          </p:nvPr>
        </p:nvSpPr>
        <p:spPr>
          <a:xfrm>
            <a:off x="577725" y="1618700"/>
            <a:ext cx="3095400" cy="21615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.then(b)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.then(c)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.then(d)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.then(e)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.then(f)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.catch(dealWithError)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idx="4294967295" type="body"/>
          </p:nvPr>
        </p:nvSpPr>
        <p:spPr>
          <a:xfrm>
            <a:off x="5015925" y="7050"/>
            <a:ext cx="4082700" cy="5136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sayHiNick = (result) =&gt;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console.log(`${result}`);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checkForNick = (name) =&gt;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return new Promise((resolve, reject) =&gt;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setTimeout(() =&gt;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if(name !== "nick")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error = "you are not nick!";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reject(error);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result = "Hi Nick! I ran a function to ensure you are Nick!"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resolve(result);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}, 100)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})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notNickError = (err) =&gt;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console.log(err);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checkForNick("nick")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.then(sayHiNick)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.catch(notNickError);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Shape 468"/>
          <p:cNvSpPr txBox="1"/>
          <p:nvPr>
            <p:ph idx="4294967295" type="body"/>
          </p:nvPr>
        </p:nvSpPr>
        <p:spPr>
          <a:xfrm>
            <a:off x="0" y="6750"/>
            <a:ext cx="4482300" cy="5136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sayHiNick = (result, error)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if(error)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throw new Error(error);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console.log(`Hi Nick! ${result}`);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checkForNickAsynchronously = (name, callback)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setTimeout(()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if(name !== "nick")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error = "you are not nick!";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callback(null, 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result = "I ran a function to ensure you are Nick!"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callback(result, null);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}, 100)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checkForNickAsynchronously("nick", sayHiNick);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console.log(“I show up in the log first!”);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idx="4294967295" type="ctrTitle"/>
          </p:nvPr>
        </p:nvSpPr>
        <p:spPr>
          <a:xfrm>
            <a:off x="77625" y="2878750"/>
            <a:ext cx="88962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  <a:highlight>
                  <a:srgbClr val="ED197B"/>
                </a:highlight>
              </a:rPr>
              <a:t>Fetch API</a:t>
            </a:r>
          </a:p>
        </p:txBody>
      </p:sp>
      <p:sp>
        <p:nvSpPr>
          <p:cNvPr id="474" name="Shape 474"/>
          <p:cNvSpPr txBox="1"/>
          <p:nvPr>
            <p:ph idx="4294967295" type="subTitle"/>
          </p:nvPr>
        </p:nvSpPr>
        <p:spPr>
          <a:xfrm>
            <a:off x="1951575" y="3792554"/>
            <a:ext cx="52410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Fetches resources from the server, automatically returns a promise.  The evolution of AJAX.</a:t>
            </a:r>
          </a:p>
        </p:txBody>
      </p:sp>
      <p:cxnSp>
        <p:nvCxnSpPr>
          <p:cNvPr id="475" name="Shape 475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6" name="Shape 476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77" name="Shape 477"/>
          <p:cNvGrpSpPr/>
          <p:nvPr/>
        </p:nvGrpSpPr>
        <p:grpSpPr>
          <a:xfrm>
            <a:off x="4184367" y="854982"/>
            <a:ext cx="1035173" cy="1035154"/>
            <a:chOff x="6643075" y="3664250"/>
            <a:chExt cx="407950" cy="407975"/>
          </a:xfrm>
        </p:grpSpPr>
        <p:sp>
          <p:nvSpPr>
            <p:cNvPr id="478" name="Shape 478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Shape 480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481" name="Shape 481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Shape 485"/>
          <p:cNvSpPr/>
          <p:nvPr/>
        </p:nvSpPr>
        <p:spPr>
          <a:xfrm>
            <a:off x="3936799" y="1094078"/>
            <a:ext cx="161807" cy="15449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/>
        </p:nvSpPr>
        <p:spPr>
          <a:xfrm rot="2697385">
            <a:off x="5003062" y="1885038"/>
            <a:ext cx="245621" cy="234528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5197375" y="1751150"/>
            <a:ext cx="98383" cy="93975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" name="Shape 488"/>
          <p:cNvSpPr/>
          <p:nvPr/>
        </p:nvSpPr>
        <p:spPr>
          <a:xfrm rot="1280154">
            <a:off x="3824696" y="1560092"/>
            <a:ext cx="98367" cy="93971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Think of it as the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School Lunch Line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</a:t>
            </a:r>
            <a:r>
              <a:rPr lang="en"/>
              <a:t>etch method</a:t>
            </a:r>
          </a:p>
        </p:txBody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Takes in a URL of the resource and returns a response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Takes in optional method, payload, etc. ie “post”, “body”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Once the promise is fulfilled, the promise’s value will be a Response object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Response Object</a:t>
            </a:r>
          </a:p>
        </p:txBody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777777"/>
              </a:buClr>
              <a:buSzPct val="100000"/>
              <a:buFont typeface="Arial"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lang="en" sz="14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 which is the status code of the response.</a:t>
            </a:r>
          </a:p>
          <a:p>
            <a:pPr indent="-317500" lvl="0" marL="457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777777"/>
              </a:buClr>
              <a:buSzPct val="100000"/>
              <a:buFont typeface="Arial"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statusText</a:t>
            </a:r>
            <a:r>
              <a:rPr lang="en" sz="14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 which is the status message corresponding to the status code.</a:t>
            </a:r>
          </a:p>
          <a:p>
            <a:pPr indent="-317500" lvl="0" marL="457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777777"/>
              </a:buClr>
              <a:buSzPct val="100000"/>
              <a:buFont typeface="Arial"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ok</a:t>
            </a:r>
            <a:r>
              <a:rPr lang="en" sz="14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 which is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4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 if the response status code is in the range of 200-299, but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4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 otherwise.</a:t>
            </a:r>
          </a:p>
          <a:p>
            <a:pPr indent="-317500" lvl="0" marL="457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777777"/>
              </a:buClr>
              <a:buSzPct val="100000"/>
              <a:buFont typeface="Arial"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14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 which is a method that returns another promise, which upon becoming fulfilled will have its value equal a string representing the response body.</a:t>
            </a:r>
          </a:p>
          <a:p>
            <a:pPr indent="-317500" lvl="0" marL="457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777777"/>
              </a:buClr>
              <a:buSzPct val="100000"/>
              <a:buFont typeface="Arial"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n" sz="140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 which is a method that returns another promise, which upon becoming fulfilled will have its value equal an object representing the JSON parsed response body.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idx="4294967295" type="body"/>
          </p:nvPr>
        </p:nvSpPr>
        <p:spPr>
          <a:xfrm>
            <a:off x="0" y="6750"/>
            <a:ext cx="5123400" cy="5136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fetch('http://localhost:4567/books.json')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.then(response =&gt; {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if (response.ok)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return response;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let errorMessage = `${response.status}(${response.statusText})`,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error = new Error(errorMessage);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throw(error);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})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.then(response =&gt; response.json())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.then(body =&gt;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console.log(body);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})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.catch(error =&gt; console.error(`Error in fetch: ${error.message}`));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839496"/>
              </a:solidFill>
              <a:highlight>
                <a:srgbClr val="002B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839496"/>
              </a:solidFill>
              <a:highlight>
                <a:srgbClr val="002B3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3041462" y="231575"/>
            <a:ext cx="1021800" cy="8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 txBox="1"/>
          <p:nvPr/>
        </p:nvSpPr>
        <p:spPr>
          <a:xfrm>
            <a:off x="4166850" y="121200"/>
            <a:ext cx="44739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00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Returns an unsettled promise, once it completes it becomes settled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idx="4294967295" type="body"/>
          </p:nvPr>
        </p:nvSpPr>
        <p:spPr>
          <a:xfrm>
            <a:off x="0" y="6750"/>
            <a:ext cx="5123400" cy="5136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fetch('http://localhost:4567/books.json')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.then(response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if (response.ok)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return response;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let errorMessage = `${response.status}(${response.statusText})`,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error = new Error(errorMessage);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throw(error);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.then(response =&gt; response.json())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.then(body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console.log(body);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.catch(error =&gt; console.error(`Error in fetch: ${error.message}`));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839496"/>
              </a:solidFill>
              <a:highlight>
                <a:srgbClr val="002B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839496"/>
              </a:solidFill>
              <a:highlight>
                <a:srgbClr val="002B3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1819362" y="466575"/>
            <a:ext cx="1021800" cy="8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 txBox="1"/>
          <p:nvPr/>
        </p:nvSpPr>
        <p:spPr>
          <a:xfrm>
            <a:off x="2944775" y="349500"/>
            <a:ext cx="44739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00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Executes if fulfilled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idx="4294967295" type="body"/>
          </p:nvPr>
        </p:nvSpPr>
        <p:spPr>
          <a:xfrm>
            <a:off x="0" y="6750"/>
            <a:ext cx="5123400" cy="5136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fetch('http://localhost:4567/books.json')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.then(response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if (response.ok)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return response;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let errorMessage = `${response.status}(${response.statusText})`,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error = new Error(errorMessage);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throw(error);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.then(response =&gt; response.json())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.then(body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console.log(body);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.catch(error =&gt; console.error(`Error in fetch: ${error.message}`));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839496"/>
              </a:solidFill>
              <a:highlight>
                <a:srgbClr val="002B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839496"/>
              </a:solidFill>
              <a:highlight>
                <a:srgbClr val="002B3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1772362" y="903025"/>
            <a:ext cx="1021800" cy="8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" name="Shape 521"/>
          <p:cNvSpPr txBox="1"/>
          <p:nvPr/>
        </p:nvSpPr>
        <p:spPr>
          <a:xfrm>
            <a:off x="2794175" y="765825"/>
            <a:ext cx="44739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00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returns response if ok, ie if status code is in 200s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idx="4294967295" type="body"/>
          </p:nvPr>
        </p:nvSpPr>
        <p:spPr>
          <a:xfrm>
            <a:off x="0" y="6750"/>
            <a:ext cx="5123400" cy="5136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fetch('http://localhost:4567/books.json')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.then(response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if (response.ok)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return response;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let errorMessage = `${response.status}(${response.statusText})`,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error = new Error(errorMessage);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throw(error);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.then(response =&gt; response.json())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.then(body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console.log(body);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.catch(error =&gt; console.error(`Error in fetch: ${error.message}`));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839496"/>
              </a:solidFill>
              <a:highlight>
                <a:srgbClr val="002B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839496"/>
              </a:solidFill>
              <a:highlight>
                <a:srgbClr val="002B3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2745987" y="2529600"/>
            <a:ext cx="1021800" cy="8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 txBox="1"/>
          <p:nvPr/>
        </p:nvSpPr>
        <p:spPr>
          <a:xfrm>
            <a:off x="3808100" y="2390800"/>
            <a:ext cx="44739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00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.json method returns a promise,  if fulfilled returns an object that has the JSONified response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idx="4294967295" type="body"/>
          </p:nvPr>
        </p:nvSpPr>
        <p:spPr>
          <a:xfrm>
            <a:off x="0" y="6750"/>
            <a:ext cx="5123400" cy="5136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fetch('http://localhost:4567/books.json')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.then(response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if (response.ok)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return response;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let errorMessage = `${response.status}(${response.statusText})`,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error = new Error(errorMessage);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throw(error);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.then(response =&gt; response.json())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.then(body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console.log(body);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.catch(error =&gt; console.error(`Error in fetch: ${error.message}`));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839496"/>
              </a:solidFill>
              <a:highlight>
                <a:srgbClr val="002B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839496"/>
              </a:solidFill>
              <a:highlight>
                <a:srgbClr val="002B3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1920062" y="2979500"/>
            <a:ext cx="1021800" cy="8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 txBox="1"/>
          <p:nvPr/>
        </p:nvSpPr>
        <p:spPr>
          <a:xfrm>
            <a:off x="3096350" y="2807000"/>
            <a:ext cx="44739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00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receives the JSONified response as the argument,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idx="4294967295" type="body"/>
          </p:nvPr>
        </p:nvSpPr>
        <p:spPr>
          <a:xfrm>
            <a:off x="0" y="6750"/>
            <a:ext cx="5123400" cy="5136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fetch('http://localhost:4567/books.json')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.then(response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if (response.ok)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return response;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let errorMessage = `${response.status}(${response.statusText})`,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error = new Error(errorMessage);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throw(error);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.then(response =&gt; response.json())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.then(body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console.log(body);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.catch(error =&gt; console.error(`Error in fetch: ${error.message}`));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839496"/>
              </a:solidFill>
              <a:highlight>
                <a:srgbClr val="002B3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839496"/>
              </a:solidFill>
              <a:highlight>
                <a:srgbClr val="002B3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4975287" y="3429400"/>
            <a:ext cx="1021800" cy="84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 txBox="1"/>
          <p:nvPr/>
        </p:nvSpPr>
        <p:spPr>
          <a:xfrm>
            <a:off x="6057550" y="3177025"/>
            <a:ext cx="30141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00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Executed if any of the promises in the chain are rejected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idx="4294967295" type="body"/>
          </p:nvPr>
        </p:nvSpPr>
        <p:spPr>
          <a:xfrm>
            <a:off x="0" y="311550"/>
            <a:ext cx="3828600" cy="5136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resolved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let user = "launchacademy";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let url = `https://api.github.com/users/${user}`;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fetch(url)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.then(response =&gt;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if (response.ok)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return response.json();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let errorMessage = `${response.status} (${response.statusText})`,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  error = new Error(errorMessage);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throw(error);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})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.then(json =&gt; console.log(json.location))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.catch(error =&gt; console.log(error))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8" name="Shape 548"/>
          <p:cNvSpPr txBox="1"/>
          <p:nvPr>
            <p:ph idx="4294967295" type="body"/>
          </p:nvPr>
        </p:nvSpPr>
        <p:spPr>
          <a:xfrm>
            <a:off x="4540350" y="283225"/>
            <a:ext cx="3828600" cy="5136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rejected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let user = "help";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let url = `https://api.github.com/users/${user}`;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fetch(url)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.then(response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if (response.ok)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return response.json();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let errorMessage = `${response.status} (${response.statusText})`,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  error = new Error(errorMessage);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throw(error);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})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.then(json =&gt; console.log(json.location))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With and without catch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.catch(error =&gt; console.log(error))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^ now you can use this to populate something on the page like a flash error (you don’t browse the internet with your console open all the time I assume)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Promises and Fetch</a:t>
            </a:r>
          </a:p>
        </p:txBody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Advantages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Chaining, avoid callback hell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Imply asynchronous code, whereas using callbacks to accomplish async coding is less obvious when reading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Fetch provides intuitive response objects, simple and straight-forward error checking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Elegantly handle incoming data including errors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381250" y="922675"/>
            <a:ext cx="59370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we control the order which functions are executed?  Callback pattern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706875" y="1748975"/>
            <a:ext cx="8069100" cy="233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00FF"/>
              </a:buClr>
            </a:pPr>
            <a:r>
              <a:rPr lang="en">
                <a:solidFill>
                  <a:schemeClr val="dk1"/>
                </a:solidFill>
              </a:rPr>
              <a:t>Similar to events, callbacks specify code to be executed at a later point in time</a:t>
            </a:r>
          </a:p>
          <a:p>
            <a:pPr indent="-228600" lvl="0" marL="457200" rtl="0">
              <a:spcBef>
                <a:spcPts val="0"/>
              </a:spcBef>
              <a:buClr>
                <a:srgbClr val="FF00FF"/>
              </a:buClr>
            </a:pPr>
            <a:r>
              <a:rPr lang="en">
                <a:solidFill>
                  <a:schemeClr val="dk1"/>
                </a:solidFill>
              </a:rPr>
              <a:t>If we want to ensure a certain function completes before a second function, we can pass that second function in as an argument to the first function</a:t>
            </a:r>
          </a:p>
          <a:p>
            <a:pPr indent="-228600" lvl="0" marL="457200" rtl="0">
              <a:spcBef>
                <a:spcPts val="0"/>
              </a:spcBef>
              <a:buClr>
                <a:srgbClr val="FF00FF"/>
              </a:buClr>
            </a:pPr>
            <a:r>
              <a:rPr lang="en">
                <a:solidFill>
                  <a:schemeClr val="dk1"/>
                </a:solidFill>
              </a:rPr>
              <a:t>Especially helpful because works the same if that first function is asynchronous</a:t>
            </a:r>
            <a:br>
              <a:rPr lang="en">
                <a:solidFill>
                  <a:schemeClr val="dk1"/>
                </a:solidFill>
              </a:rPr>
            </a:br>
          </a:p>
        </p:txBody>
      </p:sp>
      <p:grpSp>
        <p:nvGrpSpPr>
          <p:cNvPr id="154" name="Shape 154"/>
          <p:cNvGrpSpPr/>
          <p:nvPr/>
        </p:nvGrpSpPr>
        <p:grpSpPr>
          <a:xfrm>
            <a:off x="881927" y="978440"/>
            <a:ext cx="273180" cy="324056"/>
            <a:chOff x="4630125" y="278900"/>
            <a:chExt cx="400675" cy="456675"/>
          </a:xfrm>
        </p:grpSpPr>
        <p:sp>
          <p:nvSpPr>
            <p:cNvPr id="155" name="Shape 155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Shape 159"/>
          <p:cNvSpPr txBox="1"/>
          <p:nvPr/>
        </p:nvSpPr>
        <p:spPr>
          <a:xfrm>
            <a:off x="1412800" y="4439950"/>
            <a:ext cx="64200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→ B(results from A)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(I want to take results from A and use them as input for B)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/>
          <p:nvPr>
            <p:ph idx="4294967295" type="ctrTitle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highlight>
                  <a:srgbClr val="FF00FF"/>
                </a:highlight>
              </a:rPr>
              <a:t>DOPE</a:t>
            </a:r>
          </a:p>
        </p:txBody>
      </p:sp>
      <p:cxnSp>
        <p:nvCxnSpPr>
          <p:cNvPr id="560" name="Shape 560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1" name="Shape 561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62" name="Shape 562"/>
          <p:cNvGrpSpPr/>
          <p:nvPr/>
        </p:nvGrpSpPr>
        <p:grpSpPr>
          <a:xfrm>
            <a:off x="4184367" y="854982"/>
            <a:ext cx="1035173" cy="1035154"/>
            <a:chOff x="6643075" y="3664250"/>
            <a:chExt cx="407950" cy="407975"/>
          </a:xfrm>
        </p:grpSpPr>
        <p:sp>
          <p:nvSpPr>
            <p:cNvPr id="563" name="Shape 563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Shape 565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566" name="Shape 566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Shape 570"/>
          <p:cNvSpPr/>
          <p:nvPr/>
        </p:nvSpPr>
        <p:spPr>
          <a:xfrm>
            <a:off x="3936799" y="1094078"/>
            <a:ext cx="161807" cy="15449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" name="Shape 571"/>
          <p:cNvSpPr/>
          <p:nvPr/>
        </p:nvSpPr>
        <p:spPr>
          <a:xfrm rot="2697385">
            <a:off x="5003062" y="1885038"/>
            <a:ext cx="245621" cy="234528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5197375" y="1751150"/>
            <a:ext cx="98383" cy="93975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/>
        </p:nvSpPr>
        <p:spPr>
          <a:xfrm rot="1280154">
            <a:off x="3824696" y="1560092"/>
            <a:ext cx="98367" cy="93971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4294967295" type="body"/>
          </p:nvPr>
        </p:nvSpPr>
        <p:spPr>
          <a:xfrm>
            <a:off x="73625" y="83250"/>
            <a:ext cx="4903500" cy="5060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sayHiNick = (result, error)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if(error)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throw new Error(error);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console.log(`Hi Nick! ${result}`);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checkForNickAsynchronously = (name, callback)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setTimeout(()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if(name !== "nick")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error = "you are not nick!";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callback(null, 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let result = "I ran a function to ensure you are Nick!"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callback(result, null);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}, 100)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checkForNickAsynchronously("nick", sayHiNick);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console.log(“I show up in the log first!”);</a:t>
            </a:r>
          </a:p>
        </p:txBody>
      </p:sp>
      <p:sp>
        <p:nvSpPr>
          <p:cNvPr id="165" name="Shape 165"/>
          <p:cNvSpPr txBox="1"/>
          <p:nvPr>
            <p:ph idx="4294967295" type="body"/>
          </p:nvPr>
        </p:nvSpPr>
        <p:spPr>
          <a:xfrm>
            <a:off x="5100275" y="83250"/>
            <a:ext cx="3694200" cy="391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00FF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I have a silly async function that checks to see if the name is “nick”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00FF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I want to ensure that it finishes before I actually say hi to him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F00FF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I do so by passing in sayHiNick with this callback pattern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400">
                <a:solidFill>
                  <a:schemeClr val="dk1"/>
                </a:solidFill>
              </a:rPr>
              <a:t>(Nothing worse than waving to someone and realizing you don’t know them…)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happens when we run the code?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4294967295" type="body"/>
          </p:nvPr>
        </p:nvSpPr>
        <p:spPr>
          <a:xfrm>
            <a:off x="0" y="0"/>
            <a:ext cx="4087200" cy="4490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sayHiNick = (result, error)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if(error)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throw new Error(error);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console.log(`Hi Nick! ${result}`);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let checkForNickAsynchronously = (name, callback)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setTimeout(() =&gt;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if(name !== "nick")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let error = "you are not nick!";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callback(null, error);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let result = "I ran a function to ensure you are Nick!"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callback(result, null);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checkForNickAsynchronously("nick", sayHiNick);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console.log(“What show’s up first?!”);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