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Lora"/>
      <p:regular r:id="rId25"/>
      <p:bold r:id="rId26"/>
      <p:italic r:id="rId27"/>
      <p:boldItalic r:id="rId28"/>
    </p:embeddedFont>
    <p:embeddedFont>
      <p:font typeface="Quattrocento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Lora-bold.fntdata"/><Relationship Id="rId25" Type="http://schemas.openxmlformats.org/officeDocument/2006/relationships/font" Target="fonts/Lora-regular.fntdata"/><Relationship Id="rId28" Type="http://schemas.openxmlformats.org/officeDocument/2006/relationships/font" Target="fonts/Lora-boldItalic.fntdata"/><Relationship Id="rId27" Type="http://schemas.openxmlformats.org/officeDocument/2006/relationships/font" Target="fonts/Lora-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Quattrocento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QuattrocentoSans-italic.fntdata"/><Relationship Id="rId30" Type="http://schemas.openxmlformats.org/officeDocument/2006/relationships/font" Target="fonts/Quattrocento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Quattrocento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Hal Abelson's, Jerry Sussman's &amp; Julie Sussman's “Structure and Interpretation of Computer Programs” aka “the Wizard Book”.</a:t>
            </a:r>
            <a:br>
              <a:rPr lang="en"/>
            </a:b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chapter one of The Pragmatic Programmer, this is the first learning goal. So why are we introducing a second so early? For reasons.</a:t>
            </a:r>
            <a:br>
              <a:rPr lang="en"/>
            </a:b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cxnSp>
        <p:nvCxnSpPr>
          <p:cNvPr id="55" name="Shape 55"/>
          <p:cNvCxnSpPr/>
          <p:nvPr/>
        </p:nvCxnSpPr>
        <p:spPr>
          <a:xfrm>
            <a:off x="-6025" y="3676511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6" name="Shape 5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  <a:highlight>
                  <a:srgbClr val="ED197B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59" name="Shape 59"/>
          <p:cNvCxnSpPr/>
          <p:nvPr/>
        </p:nvCxnSpPr>
        <p:spPr>
          <a:xfrm>
            <a:off x="-6025" y="2571761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0" name="Shape 60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cxnSp>
        <p:nvCxnSpPr>
          <p:cNvPr id="62" name="Shape 62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hape 6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5" name="Shape 65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66" name="Shape 66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3593400" y="341265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hape 70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1" name="Shape 71"/>
          <p:cNvSpPr/>
          <p:nvPr/>
        </p:nvSpPr>
        <p:spPr>
          <a:xfrm>
            <a:off x="817475" y="928766"/>
            <a:ext cx="405900" cy="4059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ED197B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74" name="Shape 74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cxnSp>
        <p:nvCxnSpPr>
          <p:cNvPr id="79" name="Shape 79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0" name="Shape 80"/>
          <p:cNvSpPr/>
          <p:nvPr/>
        </p:nvSpPr>
        <p:spPr>
          <a:xfrm>
            <a:off x="817475" y="928766"/>
            <a:ext cx="405900" cy="4059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1" name="Shape 81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3834911" y="1651075"/>
            <a:ext cx="2334000" cy="312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6288573" y="1651075"/>
            <a:ext cx="2333999" cy="312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87" name="Shape 8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8" name="Shape 88"/>
          <p:cNvSpPr/>
          <p:nvPr/>
        </p:nvSpPr>
        <p:spPr>
          <a:xfrm>
            <a:off x="817475" y="928766"/>
            <a:ext cx="405900" cy="4059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9" name="Shape 89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92" name="Shape 9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3" name="Shape 93"/>
          <p:cNvSpPr/>
          <p:nvPr/>
        </p:nvSpPr>
        <p:spPr>
          <a:xfrm>
            <a:off x="817475" y="928766"/>
            <a:ext cx="405900" cy="4059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4" name="Shape 94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360"/>
              </a:spcBef>
              <a:buSzPct val="1000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97" name="Shape 97"/>
          <p:cNvCxnSpPr/>
          <p:nvPr/>
        </p:nvCxnSpPr>
        <p:spPr>
          <a:xfrm>
            <a:off x="-6025" y="46661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8" name="Shape 9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Shape 100"/>
          <p:cNvCxnSpPr/>
          <p:nvPr/>
        </p:nvCxnSpPr>
        <p:spPr>
          <a:xfrm>
            <a:off x="-6025" y="4513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1" name="Shape 101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cxnSp>
        <p:nvCxnSpPr>
          <p:cNvPr id="108" name="Shape 108"/>
          <p:cNvCxnSpPr/>
          <p:nvPr/>
        </p:nvCxnSpPr>
        <p:spPr>
          <a:xfrm>
            <a:off x="-6025" y="3676511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9" name="Shape 109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  <a:highlight>
                  <a:srgbClr val="ED197B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12" name="Shape 112"/>
          <p:cNvCxnSpPr/>
          <p:nvPr/>
        </p:nvCxnSpPr>
        <p:spPr>
          <a:xfrm>
            <a:off x="-6025" y="2571761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3" name="Shape 1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cxnSp>
        <p:nvCxnSpPr>
          <p:cNvPr id="115" name="Shape 115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hape 117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8" name="Shape 118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19" name="Shape 119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3593400" y="341265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hape 12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4" name="Shape 124"/>
          <p:cNvSpPr/>
          <p:nvPr/>
        </p:nvSpPr>
        <p:spPr>
          <a:xfrm>
            <a:off x="817475" y="928766"/>
            <a:ext cx="405900" cy="4059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ED197B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27" name="Shape 12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cxnSp>
        <p:nvCxnSpPr>
          <p:cNvPr id="132" name="Shape 13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3" name="Shape 133"/>
          <p:cNvSpPr/>
          <p:nvPr/>
        </p:nvSpPr>
        <p:spPr>
          <a:xfrm>
            <a:off x="817475" y="928766"/>
            <a:ext cx="405900" cy="4059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4" name="Shape 134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3834911" y="1651075"/>
            <a:ext cx="2334000" cy="312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9" name="Shape 139"/>
          <p:cNvSpPr txBox="1"/>
          <p:nvPr>
            <p:ph idx="3" type="body"/>
          </p:nvPr>
        </p:nvSpPr>
        <p:spPr>
          <a:xfrm>
            <a:off x="6288573" y="1651075"/>
            <a:ext cx="2333999" cy="312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140" name="Shape 140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1" name="Shape 141"/>
          <p:cNvSpPr/>
          <p:nvPr/>
        </p:nvSpPr>
        <p:spPr>
          <a:xfrm>
            <a:off x="817475" y="928766"/>
            <a:ext cx="405900" cy="4059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2" name="Shape 1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145" name="Shape 14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6" name="Shape 146"/>
          <p:cNvSpPr/>
          <p:nvPr/>
        </p:nvSpPr>
        <p:spPr>
          <a:xfrm>
            <a:off x="817475" y="928766"/>
            <a:ext cx="405900" cy="4059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7" name="Shape 14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360"/>
              </a:spcBef>
              <a:buSzPct val="1000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150" name="Shape 150"/>
          <p:cNvCxnSpPr/>
          <p:nvPr/>
        </p:nvCxnSpPr>
        <p:spPr>
          <a:xfrm>
            <a:off x="-6025" y="46661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1" name="Shape 151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Shape 153"/>
          <p:cNvCxnSpPr/>
          <p:nvPr/>
        </p:nvCxnSpPr>
        <p:spPr>
          <a:xfrm>
            <a:off x="-6025" y="4513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4" name="Shape 154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 flipH="1" rot="10800000">
            <a:off x="0" y="3093234"/>
            <a:ext cx="8458200" cy="71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685800" y="3093357"/>
            <a:ext cx="7772400" cy="712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AND_BODY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457200" y="205977"/>
            <a:ext cx="8229600" cy="1141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6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ED197B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1381250" y="937116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ED197B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1381250" y="937116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jpg"/><Relationship Id="rId4" Type="http://schemas.openxmlformats.org/officeDocument/2006/relationships/image" Target="../media/image04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7.png"/><Relationship Id="rId5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ED197B"/>
                </a:highlight>
              </a:rPr>
              <a:t>Ruby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Object Composition</a:t>
            </a:r>
          </a:p>
        </p:txBody>
      </p:sp>
      <p:pic>
        <p:nvPicPr>
          <p:cNvPr descr="Ruby.png"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599" y="3510800"/>
            <a:ext cx="400900" cy="3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Getters &amp; Setters</a:t>
            </a:r>
          </a:p>
        </p:txBody>
      </p:sp>
      <p:sp>
        <p:nvSpPr>
          <p:cNvPr id="268" name="Shape 268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</a:t>
            </a:r>
            <a:r>
              <a:rPr lang="en"/>
              <a:t>ttr_accessor, </a:t>
            </a:r>
            <a:r>
              <a:rPr lang="en"/>
              <a:t>a</a:t>
            </a:r>
            <a:r>
              <a:rPr lang="en"/>
              <a:t>ttr_reader,  attr_writer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270" name="Shape 270"/>
          <p:cNvGrpSpPr/>
          <p:nvPr/>
        </p:nvGrpSpPr>
        <p:grpSpPr>
          <a:xfrm>
            <a:off x="1253921" y="2408998"/>
            <a:ext cx="304008" cy="326513"/>
            <a:chOff x="616425" y="2329600"/>
            <a:chExt cx="361700" cy="388475"/>
          </a:xfrm>
        </p:grpSpPr>
        <p:sp>
          <p:nvSpPr>
            <p:cNvPr id="271" name="Shape 271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 Oriented Modeling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Identify what the </a:t>
            </a:r>
            <a:r>
              <a:rPr lang="en">
                <a:solidFill>
                  <a:schemeClr val="lt1"/>
                </a:solidFill>
                <a:highlight>
                  <a:srgbClr val="ED197B"/>
                </a:highlight>
              </a:rPr>
              <a:t>classes</a:t>
            </a:r>
            <a:r>
              <a:rPr lang="en"/>
              <a:t> are in your system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Identify the </a:t>
            </a:r>
            <a:r>
              <a:rPr lang="en">
                <a:solidFill>
                  <a:schemeClr val="lt1"/>
                </a:solidFill>
                <a:highlight>
                  <a:srgbClr val="ED197B"/>
                </a:highlight>
              </a:rPr>
              <a:t>attributes</a:t>
            </a:r>
            <a:r>
              <a:rPr lang="en"/>
              <a:t> of those classes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Identify the </a:t>
            </a:r>
            <a:r>
              <a:rPr lang="en">
                <a:solidFill>
                  <a:schemeClr val="lt1"/>
                </a:solidFill>
                <a:highlight>
                  <a:srgbClr val="ED197B"/>
                </a:highlight>
              </a:rPr>
              <a:t>operations</a:t>
            </a:r>
            <a:r>
              <a:rPr lang="en"/>
              <a:t> those classes perform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Identify the </a:t>
            </a:r>
            <a:r>
              <a:rPr lang="en">
                <a:solidFill>
                  <a:schemeClr val="lt1"/>
                </a:solidFill>
                <a:highlight>
                  <a:srgbClr val="ED197B"/>
                </a:highlight>
              </a:rPr>
              <a:t>relationships</a:t>
            </a:r>
            <a:r>
              <a:rPr lang="en"/>
              <a:t> between classes</a:t>
            </a:r>
          </a:p>
        </p:txBody>
      </p:sp>
      <p:grpSp>
        <p:nvGrpSpPr>
          <p:cNvPr id="285" name="Shape 285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86" name="Shape 286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Shape 294"/>
          <p:cNvGrpSpPr/>
          <p:nvPr/>
        </p:nvGrpSpPr>
        <p:grpSpPr>
          <a:xfrm>
            <a:off x="1287188" y="2412589"/>
            <a:ext cx="215966" cy="342398"/>
            <a:chOff x="6718575" y="2318625"/>
            <a:chExt cx="256950" cy="407375"/>
          </a:xfrm>
        </p:grpSpPr>
        <p:sp>
          <p:nvSpPr>
            <p:cNvPr id="295" name="Shape 295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Shape 303"/>
          <p:cNvSpPr txBox="1"/>
          <p:nvPr>
            <p:ph type="ctrTitle"/>
          </p:nvPr>
        </p:nvSpPr>
        <p:spPr>
          <a:xfrm>
            <a:off x="2022225" y="1922125"/>
            <a:ext cx="46788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(very preliminary)</a:t>
            </a:r>
            <a:br>
              <a:rPr lang="en"/>
            </a:br>
            <a:r>
              <a:rPr lang="en"/>
              <a:t>OOP Best Practices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[A] computer language is… a novel formal medium for expressing ideas about methodology. Thus, programs must be written for people to read, and </a:t>
            </a:r>
            <a:r>
              <a:rPr lang="en">
                <a:solidFill>
                  <a:srgbClr val="FFFFFF"/>
                </a:solidFill>
                <a:highlight>
                  <a:srgbClr val="ED197B"/>
                </a:highlight>
              </a:rPr>
              <a:t>only incidentally for machines to execute</a:t>
            </a:r>
            <a:r>
              <a:rPr lang="en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4294967295" type="body"/>
          </p:nvPr>
        </p:nvSpPr>
        <p:spPr>
          <a:xfrm>
            <a:off x="4361975" y="878850"/>
            <a:ext cx="4173000" cy="365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“And the world’s gonna know your name – what’s your name, man?”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cxnSp>
        <p:nvCxnSpPr>
          <p:cNvPr id="314" name="Shape 314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hamiltonbway0228r-leslie-odom-jr-as-aaron-burr_wide-dac2ea8c0bce08ad89dce65e5273a0039e4d8e49.jpg" id="315" name="Shape 315"/>
          <p:cNvPicPr preferRelativeResize="0"/>
          <p:nvPr/>
        </p:nvPicPr>
        <p:blipFill rotWithShape="1">
          <a:blip r:embed="rId3">
            <a:alphaModFix/>
          </a:blip>
          <a:srcRect b="0" l="34661" r="9123" t="0"/>
          <a:stretch/>
        </p:blipFill>
        <p:spPr>
          <a:xfrm>
            <a:off x="384700" y="878850"/>
            <a:ext cx="3654300" cy="365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16" name="Shape 316"/>
          <p:cNvSpPr/>
          <p:nvPr/>
        </p:nvSpPr>
        <p:spPr>
          <a:xfrm>
            <a:off x="625425" y="736624"/>
            <a:ext cx="790200" cy="7902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00002.gif" id="317" name="Shape 3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1975" y="2613600"/>
            <a:ext cx="3654300" cy="2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/>
          <p:nvPr/>
        </p:nvSpPr>
        <p:spPr>
          <a:xfrm>
            <a:off x="832301" y="921352"/>
            <a:ext cx="376437" cy="420740"/>
          </a:xfrm>
          <a:custGeom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Each class should have a single responsibility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“Do the smallest possible useful thing”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Similarly, keep your class a reasonable length!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Roughly, try not to exceed 100 lines or 5 methods</a:t>
            </a:r>
          </a:p>
        </p:txBody>
      </p:sp>
      <p:sp>
        <p:nvSpPr>
          <p:cNvPr id="324" name="Shape 324"/>
          <p:cNvSpPr txBox="1"/>
          <p:nvPr>
            <p:ph type="title"/>
          </p:nvPr>
        </p:nvSpPr>
        <p:spPr>
          <a:xfrm>
            <a:off x="1381250" y="922675"/>
            <a:ext cx="4124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Single Responsibility Principle</a:t>
            </a:r>
          </a:p>
        </p:txBody>
      </p:sp>
      <p:grpSp>
        <p:nvGrpSpPr>
          <p:cNvPr id="325" name="Shape 325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26" name="Shape 326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Define and name details and data in your class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Provide a simple and clean “interface” for other classes to interact with this one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(“Interface” refers to the ways in which other code is allowed to interact with this class. I.e., the methods you make public.)</a:t>
            </a:r>
          </a:p>
        </p:txBody>
      </p:sp>
      <p:sp>
        <p:nvSpPr>
          <p:cNvPr id="335" name="Shape 335"/>
          <p:cNvSpPr txBox="1"/>
          <p:nvPr>
            <p:ph type="title"/>
          </p:nvPr>
        </p:nvSpPr>
        <p:spPr>
          <a:xfrm>
            <a:off x="1381250" y="922675"/>
            <a:ext cx="4124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Encapsulation</a:t>
            </a:r>
          </a:p>
        </p:txBody>
      </p:sp>
      <p:grpSp>
        <p:nvGrpSpPr>
          <p:cNvPr id="336" name="Shape 33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37" name="Shape 337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1381250" y="922675"/>
            <a:ext cx="4124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Review</a:t>
            </a:r>
          </a:p>
        </p:txBody>
      </p:sp>
      <p:grpSp>
        <p:nvGrpSpPr>
          <p:cNvPr id="346" name="Shape 34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47" name="Shape 347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Shape 351"/>
          <p:cNvSpPr txBox="1"/>
          <p:nvPr>
            <p:ph idx="1" type="body"/>
          </p:nvPr>
        </p:nvSpPr>
        <p:spPr>
          <a:xfrm>
            <a:off x="1381250" y="1358275"/>
            <a:ext cx="6809700" cy="337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general, OOP allows you to: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Break a problem down into small chunks</a:t>
            </a:r>
            <a:br>
              <a:rPr lang="en"/>
            </a:br>
            <a:r>
              <a:rPr lang="en"/>
              <a:t>(“decomposition”)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Clearly separate and organize those chunks</a:t>
            </a:r>
            <a:br>
              <a:rPr lang="en"/>
            </a:br>
            <a:r>
              <a:rPr lang="en"/>
              <a:t>(“encapsulation”)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Make nice interfaces for one piece of code to interact with another (without worrying about unrelated implementation details!)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4294967295" type="subTitle"/>
          </p:nvPr>
        </p:nvSpPr>
        <p:spPr>
          <a:xfrm>
            <a:off x="2371500" y="2093775"/>
            <a:ext cx="6357900" cy="224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For awesome best practices, go read:</a:t>
            </a:r>
            <a:br>
              <a:rPr lang="en">
                <a:latin typeface="Lora"/>
                <a:ea typeface="Lora"/>
                <a:cs typeface="Lora"/>
                <a:sym typeface="Lora"/>
              </a:rPr>
            </a:br>
            <a:br>
              <a:rPr lang="en">
                <a:latin typeface="Lora"/>
                <a:ea typeface="Lora"/>
                <a:cs typeface="Lora"/>
                <a:sym typeface="Lora"/>
              </a:rPr>
            </a:br>
            <a:r>
              <a:rPr b="1" lang="en">
                <a:solidFill>
                  <a:schemeClr val="lt1"/>
                </a:solidFill>
                <a:highlight>
                  <a:srgbClr val="ED197B"/>
                </a:highlight>
                <a:latin typeface="Lora"/>
                <a:ea typeface="Lora"/>
                <a:cs typeface="Lora"/>
                <a:sym typeface="Lora"/>
              </a:rPr>
              <a:t>Practical Object Oriented Design in Ruby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(aka “Poodr”)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by Sandi Metz</a:t>
            </a:r>
          </a:p>
        </p:txBody>
      </p:sp>
      <p:cxnSp>
        <p:nvCxnSpPr>
          <p:cNvPr id="357" name="Shape 357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8" name="Shape 358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9" name="Shape 359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60" name="Shape 36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61" name="Shape 361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Shape 363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There’s still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lt1"/>
                </a:solidFill>
                <a:highlight>
                  <a:srgbClr val="ED197B"/>
                </a:highlight>
              </a:rPr>
              <a:t>so much more!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br>
              <a:rPr lang="en"/>
            </a:br>
            <a:br>
              <a:rPr lang="en"/>
            </a:br>
            <a:r>
              <a:rPr lang="en"/>
              <a:t>Learn at least </a:t>
            </a:r>
            <a:r>
              <a:rPr lang="en">
                <a:solidFill>
                  <a:srgbClr val="FFFFFF"/>
                </a:solidFill>
                <a:highlight>
                  <a:srgbClr val="ED197B"/>
                </a:highlight>
              </a:rPr>
              <a:t>one new language</a:t>
            </a:r>
            <a:r>
              <a:rPr lang="en"/>
              <a:t> every year.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rtle.jpg"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3199" y="647125"/>
            <a:ext cx="2802275" cy="38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1381250" y="826050"/>
            <a:ext cx="2334000" cy="3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Let’s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talk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about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our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 sz="3600">
                <a:solidFill>
                  <a:srgbClr val="FFFFFF"/>
                </a:solidFill>
                <a:highlight>
                  <a:srgbClr val="ED197B"/>
                </a:highlight>
                <a:latin typeface="Lora"/>
                <a:ea typeface="Lora"/>
                <a:cs typeface="Lora"/>
                <a:sym typeface="Lora"/>
              </a:rPr>
              <a:t>stack</a:t>
            </a:r>
          </a:p>
        </p:txBody>
      </p:sp>
      <p:grpSp>
        <p:nvGrpSpPr>
          <p:cNvPr id="183" name="Shape 183"/>
          <p:cNvGrpSpPr/>
          <p:nvPr/>
        </p:nvGrpSpPr>
        <p:grpSpPr>
          <a:xfrm>
            <a:off x="4414412" y="4317458"/>
            <a:ext cx="309640" cy="392030"/>
            <a:chOff x="2635450" y="4321225"/>
            <a:chExt cx="368400" cy="466425"/>
          </a:xfrm>
        </p:grpSpPr>
        <p:sp>
          <p:nvSpPr>
            <p:cNvPr id="184" name="Shape 184"/>
            <p:cNvSpPr/>
            <p:nvPr/>
          </p:nvSpPr>
          <p:spPr>
            <a:xfrm>
              <a:off x="2635450" y="4653050"/>
              <a:ext cx="368400" cy="134600"/>
            </a:xfrm>
            <a:custGeom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2819350" y="4321225"/>
              <a:ext cx="25" cy="347075"/>
            </a:xfrm>
            <a:custGeom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2835175" y="4328525"/>
              <a:ext cx="114475" cy="114500"/>
            </a:xfrm>
            <a:custGeom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2850400" y="4372975"/>
              <a:ext cx="54825" cy="54825"/>
            </a:xfrm>
            <a:custGeom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2646425" y="44296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2696350" y="4479525"/>
              <a:ext cx="87100" cy="87100"/>
            </a:xfrm>
            <a:custGeom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Shape 194"/>
          <p:cNvGrpSpPr/>
          <p:nvPr/>
        </p:nvGrpSpPr>
        <p:grpSpPr>
          <a:xfrm>
            <a:off x="4414412" y="4317458"/>
            <a:ext cx="309640" cy="392030"/>
            <a:chOff x="2635450" y="4321225"/>
            <a:chExt cx="368400" cy="466425"/>
          </a:xfrm>
        </p:grpSpPr>
        <p:sp>
          <p:nvSpPr>
            <p:cNvPr id="195" name="Shape 195"/>
            <p:cNvSpPr/>
            <p:nvPr/>
          </p:nvSpPr>
          <p:spPr>
            <a:xfrm>
              <a:off x="2635450" y="4653050"/>
              <a:ext cx="368400" cy="134600"/>
            </a:xfrm>
            <a:custGeom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2819350" y="4321225"/>
              <a:ext cx="25" cy="347075"/>
            </a:xfrm>
            <a:custGeom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2835175" y="4328525"/>
              <a:ext cx="114475" cy="114500"/>
            </a:xfrm>
            <a:custGeom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2850400" y="4372975"/>
              <a:ext cx="54825" cy="54825"/>
            </a:xfrm>
            <a:custGeom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2646425" y="44296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2696350" y="4479525"/>
              <a:ext cx="87100" cy="87100"/>
            </a:xfrm>
            <a:custGeom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PostgresAppIconLarge.png"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374" y="3056500"/>
            <a:ext cx="1442849" cy="14428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ails.png"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4492" y="1629600"/>
            <a:ext cx="1212608" cy="1442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act.png" id="203" name="Shape 2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9687" y="186762"/>
            <a:ext cx="1622223" cy="14428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/>
        </p:nvSpPr>
        <p:spPr>
          <a:xfrm>
            <a:off x="1381250" y="826050"/>
            <a:ext cx="2334000" cy="3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We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need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to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go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 sz="3600">
                <a:solidFill>
                  <a:srgbClr val="FFFFFF"/>
                </a:solidFill>
                <a:highlight>
                  <a:srgbClr val="ED197B"/>
                </a:highlight>
                <a:latin typeface="Lora"/>
                <a:ea typeface="Lora"/>
                <a:cs typeface="Lora"/>
                <a:sym typeface="Lora"/>
              </a:rPr>
              <a:t>deeper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4294967295" type="title"/>
          </p:nvPr>
        </p:nvSpPr>
        <p:spPr>
          <a:xfrm>
            <a:off x="3138900" y="3715750"/>
            <a:ext cx="2866200" cy="504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highlight>
                  <a:srgbClr val="ED197B"/>
                </a:highlight>
              </a:rPr>
              <a:t>Objects: A Review</a:t>
            </a:r>
          </a:p>
        </p:txBody>
      </p:sp>
      <p:sp>
        <p:nvSpPr>
          <p:cNvPr id="210" name="Shape 210"/>
          <p:cNvSpPr/>
          <p:nvPr/>
        </p:nvSpPr>
        <p:spPr>
          <a:xfrm>
            <a:off x="4465375" y="4440675"/>
            <a:ext cx="213248" cy="191461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3871803" y="348649"/>
            <a:ext cx="3666600" cy="3666600"/>
          </a:xfrm>
          <a:prstGeom prst="ellipse">
            <a:avLst/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Logic</a:t>
            </a:r>
          </a:p>
        </p:txBody>
      </p:sp>
      <p:sp>
        <p:nvSpPr>
          <p:cNvPr id="216" name="Shape 216"/>
          <p:cNvSpPr/>
          <p:nvPr/>
        </p:nvSpPr>
        <p:spPr>
          <a:xfrm>
            <a:off x="1605549" y="348649"/>
            <a:ext cx="3666600" cy="36666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Data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4043675" y="1945555"/>
            <a:ext cx="10566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Objects</a:t>
            </a:r>
          </a:p>
        </p:txBody>
      </p:sp>
      <p:sp>
        <p:nvSpPr>
          <p:cNvPr id="218" name="Shape 218"/>
          <p:cNvSpPr/>
          <p:nvPr/>
        </p:nvSpPr>
        <p:spPr>
          <a:xfrm>
            <a:off x="4401578" y="4338502"/>
            <a:ext cx="340843" cy="340864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Ruby </a:t>
            </a:r>
            <a:r>
              <a:rPr lang="en">
                <a:solidFill>
                  <a:srgbClr val="FFFFFF"/>
                </a:solidFill>
                <a:highlight>
                  <a:srgbClr val="ED197B"/>
                </a:highlight>
              </a:rPr>
              <a:t>Objects</a:t>
            </a:r>
            <a:r>
              <a:rPr lang="en"/>
              <a:t> are made of Ruby </a:t>
            </a:r>
            <a:r>
              <a:rPr lang="en">
                <a:solidFill>
                  <a:srgbClr val="FFFFFF"/>
                </a:solidFill>
                <a:highlight>
                  <a:srgbClr val="ED197B"/>
                </a:highlight>
              </a:rPr>
              <a:t>Classes</a:t>
            </a:r>
            <a:r>
              <a:rPr lang="en"/>
              <a:t>.</a:t>
            </a:r>
            <a:br>
              <a:rPr lang="en"/>
            </a:b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Classes provide an </a:t>
            </a:r>
            <a:r>
              <a:rPr b="1" lang="en">
                <a:solidFill>
                  <a:srgbClr val="FFFFFF"/>
                </a:solidFill>
                <a:highlight>
                  <a:srgbClr val="ED197B"/>
                </a:highlight>
              </a:rPr>
              <a:t>Initializer</a:t>
            </a:r>
            <a:r>
              <a:rPr lang="en"/>
              <a:t> method, which allows us to set up our initial </a:t>
            </a:r>
            <a:r>
              <a:rPr b="1" lang="en">
                <a:solidFill>
                  <a:srgbClr val="FFFFFF"/>
                </a:solidFill>
                <a:highlight>
                  <a:srgbClr val="ED197B"/>
                </a:highlight>
              </a:rPr>
              <a:t>State</a:t>
            </a:r>
            <a:r>
              <a:rPr lang="en"/>
              <a:t>. </a:t>
            </a:r>
            <a:r>
              <a:rPr b="1" lang="en">
                <a:solidFill>
                  <a:srgbClr val="FFFFFF"/>
                </a:solidFill>
                <a:highlight>
                  <a:srgbClr val="ED197B"/>
                </a:highlight>
              </a:rPr>
              <a:t>Arguments</a:t>
            </a:r>
            <a:r>
              <a:rPr lang="en"/>
              <a:t> passed in to </a:t>
            </a:r>
            <a:r>
              <a:rPr b="1" lang="en">
                <a:solidFill>
                  <a:srgbClr val="FFFFFF"/>
                </a:solidFill>
                <a:highlight>
                  <a:srgbClr val="ED197B"/>
                </a:highlight>
              </a:rPr>
              <a:t>initialize</a:t>
            </a:r>
            <a:r>
              <a:rPr lang="en"/>
              <a:t> will be saved as </a:t>
            </a:r>
            <a:r>
              <a:rPr b="1" lang="en">
                <a:solidFill>
                  <a:srgbClr val="FFFFFF"/>
                </a:solidFill>
                <a:highlight>
                  <a:srgbClr val="ED197B"/>
                </a:highlight>
              </a:rPr>
              <a:t>Instance Variables</a:t>
            </a:r>
            <a:r>
              <a:rPr lang="en"/>
              <a:t>. </a:t>
            </a:r>
            <a:br>
              <a:rPr lang="en"/>
            </a:br>
          </a:p>
        </p:txBody>
      </p:sp>
      <p:sp>
        <p:nvSpPr>
          <p:cNvPr id="225" name="Shape 225"/>
          <p:cNvSpPr txBox="1"/>
          <p:nvPr>
            <p:ph idx="2" type="body"/>
          </p:nvPr>
        </p:nvSpPr>
        <p:spPr>
          <a:xfrm>
            <a:off x="3715250" y="1651075"/>
            <a:ext cx="2573400" cy="31224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ED197B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Human </a:t>
            </a:r>
            <a:b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rgbClr val="ED197B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initialize(first_name, last_name)</a:t>
            </a:r>
            <a:b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37BECC"/>
                </a:solidFill>
                <a:latin typeface="Courier New"/>
                <a:ea typeface="Courier New"/>
                <a:cs typeface="Courier New"/>
                <a:sym typeface="Courier New"/>
              </a:rPr>
              <a:t>@first_name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first_name</a:t>
            </a:r>
            <a:b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37BECC"/>
                </a:solidFill>
                <a:latin typeface="Courier New"/>
                <a:ea typeface="Courier New"/>
                <a:cs typeface="Courier New"/>
                <a:sym typeface="Courier New"/>
              </a:rPr>
              <a:t>@last_name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last_name</a:t>
            </a:r>
            <a:b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rgbClr val="ED197B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b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rgbClr val="ED197B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full_name</a:t>
            </a:r>
            <a:b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CC9933"/>
                </a:solidFill>
                <a:latin typeface="Courier New"/>
                <a:ea typeface="Courier New"/>
                <a:cs typeface="Courier New"/>
                <a:sym typeface="Courier New"/>
              </a:rPr>
              <a:t>"#{</a:t>
            </a:r>
            <a:r>
              <a:rPr b="1" lang="en" sz="1000">
                <a:solidFill>
                  <a:srgbClr val="37BECC"/>
                </a:solidFill>
                <a:latin typeface="Courier New"/>
                <a:ea typeface="Courier New"/>
                <a:cs typeface="Courier New"/>
                <a:sym typeface="Courier New"/>
              </a:rPr>
              <a:t>@first_name</a:t>
            </a:r>
            <a:r>
              <a:rPr b="1" lang="en" sz="1000">
                <a:solidFill>
                  <a:srgbClr val="CC9933"/>
                </a:solidFill>
                <a:latin typeface="Courier New"/>
                <a:ea typeface="Courier New"/>
                <a:cs typeface="Courier New"/>
                <a:sym typeface="Courier New"/>
              </a:rPr>
              <a:t>} #{</a:t>
            </a:r>
            <a:r>
              <a:rPr b="1" lang="en" sz="1000">
                <a:solidFill>
                  <a:srgbClr val="37BECC"/>
                </a:solidFill>
                <a:latin typeface="Courier New"/>
                <a:ea typeface="Courier New"/>
                <a:cs typeface="Courier New"/>
                <a:sym typeface="Courier New"/>
              </a:rPr>
              <a:t>@last_name</a:t>
            </a:r>
            <a:r>
              <a:rPr b="1" lang="en" sz="1000">
                <a:solidFill>
                  <a:srgbClr val="CC9933"/>
                </a:solidFill>
                <a:latin typeface="Courier New"/>
                <a:ea typeface="Courier New"/>
                <a:cs typeface="Courier New"/>
                <a:sym typeface="Courier New"/>
              </a:rPr>
              <a:t>}"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rgbClr val="ED197B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b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rgbClr val="ED197B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greeting</a:t>
            </a:r>
            <a:b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CC9933"/>
                </a:solidFill>
                <a:latin typeface="Courier New"/>
                <a:ea typeface="Courier New"/>
                <a:cs typeface="Courier New"/>
                <a:sym typeface="Courier New"/>
              </a:rPr>
              <a:t>"Hello, my name is #{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full_name</a:t>
            </a:r>
            <a:r>
              <a:rPr b="1" lang="en" sz="1000">
                <a:solidFill>
                  <a:srgbClr val="CC9933"/>
                </a:solidFill>
                <a:latin typeface="Courier New"/>
                <a:ea typeface="Courier New"/>
                <a:cs typeface="Courier New"/>
                <a:sym typeface="Courier New"/>
              </a:rPr>
              <a:t>}!"</a:t>
            </a:r>
            <a:b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rgbClr val="ED197B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b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ED197B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FFFFFF"/>
              </a:solidFill>
              <a:highlight>
                <a:srgbClr val="ED197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Shape 226"/>
          <p:cNvSpPr txBox="1"/>
          <p:nvPr>
            <p:ph idx="3" type="body"/>
          </p:nvPr>
        </p:nvSpPr>
        <p:spPr>
          <a:xfrm>
            <a:off x="6288573" y="1651075"/>
            <a:ext cx="2333999" cy="312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then use those </a:t>
            </a:r>
            <a:r>
              <a:rPr b="1" lang="en">
                <a:solidFill>
                  <a:srgbClr val="FFFFFF"/>
                </a:solidFill>
                <a:highlight>
                  <a:srgbClr val="ED197B"/>
                </a:highlight>
              </a:rPr>
              <a:t>Instance Variables</a:t>
            </a:r>
            <a:r>
              <a:rPr lang="en"/>
              <a:t> inside of </a:t>
            </a:r>
            <a:r>
              <a:rPr b="1" lang="en">
                <a:solidFill>
                  <a:srgbClr val="FFFFFF"/>
                </a:solidFill>
                <a:highlight>
                  <a:srgbClr val="ED197B"/>
                </a:highlight>
              </a:rPr>
              <a:t>Instance Methods</a:t>
            </a:r>
            <a:r>
              <a:rPr lang="en"/>
              <a:t>.</a:t>
            </a:r>
            <a:br>
              <a:rPr lang="en"/>
            </a:br>
            <a:br>
              <a:rPr lang="en"/>
            </a:br>
            <a:r>
              <a:rPr lang="en"/>
              <a:t>You can even call instance methods </a:t>
            </a:r>
            <a:r>
              <a:rPr i="1" lang="en"/>
              <a:t>inside</a:t>
            </a:r>
            <a:r>
              <a:rPr lang="en"/>
              <a:t> of other instance methods.</a:t>
            </a:r>
            <a:br>
              <a:rPr lang="en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27" name="Shape 22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28" name="Shape 228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4294967295" type="body"/>
          </p:nvPr>
        </p:nvSpPr>
        <p:spPr>
          <a:xfrm>
            <a:off x="4361975" y="878850"/>
            <a:ext cx="4173000" cy="365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haracter =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  Snowman.new(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"Olaf")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character.greeting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“Hi, everyone. I'm Olaf and I like warm hugs!” </a:t>
            </a:r>
            <a:br>
              <a:rPr b="1" lang="en" sz="2000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cxnSp>
        <p:nvCxnSpPr>
          <p:cNvPr id="237" name="Shape 237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maxresdefault.jpg" id="238" name="Shape 238"/>
          <p:cNvPicPr preferRelativeResize="0"/>
          <p:nvPr/>
        </p:nvPicPr>
        <p:blipFill rotWithShape="1">
          <a:blip r:embed="rId3">
            <a:alphaModFix/>
          </a:blip>
          <a:srcRect b="0" l="-21428" r="-21428" t="0"/>
          <a:stretch/>
        </p:blipFill>
        <p:spPr>
          <a:xfrm>
            <a:off x="384700" y="878850"/>
            <a:ext cx="3654300" cy="365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/>
        </p:nvSpPr>
        <p:spPr>
          <a:xfrm>
            <a:off x="378549" y="872699"/>
            <a:ext cx="3666600" cy="36666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625425" y="736624"/>
            <a:ext cx="790200" cy="7902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722403" y="948467"/>
            <a:ext cx="596239" cy="366513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4294967295" type="ctrTitle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lt1"/>
                </a:solidFill>
                <a:highlight>
                  <a:srgbClr val="ED197B"/>
                </a:highlight>
              </a:rPr>
              <a:t>Shall we play a game?</a:t>
            </a:r>
          </a:p>
        </p:txBody>
      </p:sp>
      <p:sp>
        <p:nvSpPr>
          <p:cNvPr id="247" name="Shape 247"/>
          <p:cNvSpPr txBox="1"/>
          <p:nvPr>
            <p:ph idx="4294967295" type="subTitle"/>
          </p:nvPr>
        </p:nvSpPr>
        <p:spPr>
          <a:xfrm>
            <a:off x="1951575" y="3792554"/>
            <a:ext cx="52410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 strange game. The only winning move is not to play.</a:t>
            </a:r>
          </a:p>
        </p:txBody>
      </p:sp>
      <p:cxnSp>
        <p:nvCxnSpPr>
          <p:cNvPr id="248" name="Shape 24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9" name="Shape 249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0" name="Shape 250"/>
          <p:cNvGrpSpPr/>
          <p:nvPr/>
        </p:nvGrpSpPr>
        <p:grpSpPr>
          <a:xfrm>
            <a:off x="4184367" y="854982"/>
            <a:ext cx="1035173" cy="1035154"/>
            <a:chOff x="6643075" y="3664250"/>
            <a:chExt cx="407950" cy="407975"/>
          </a:xfrm>
        </p:grpSpPr>
        <p:sp>
          <p:nvSpPr>
            <p:cNvPr id="251" name="Shape 251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254" name="Shape 254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Shape 258"/>
          <p:cNvSpPr/>
          <p:nvPr/>
        </p:nvSpPr>
        <p:spPr>
          <a:xfrm>
            <a:off x="3936799" y="1094078"/>
            <a:ext cx="161807" cy="15449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 rot="2697385">
            <a:off x="5003062" y="1885038"/>
            <a:ext cx="245621" cy="234528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5197375" y="1751150"/>
            <a:ext cx="98383" cy="93975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 rot="1280154">
            <a:off x="3824696" y="1560092"/>
            <a:ext cx="98367" cy="93971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wargames.jpg" id="262" name="Shape 262"/>
          <p:cNvPicPr preferRelativeResize="0"/>
          <p:nvPr/>
        </p:nvPicPr>
        <p:blipFill rotWithShape="1">
          <a:blip r:embed="rId3">
            <a:alphaModFix/>
          </a:blip>
          <a:srcRect b="0" l="21875" r="21875" t="0"/>
          <a:stretch/>
        </p:blipFill>
        <p:spPr>
          <a:xfrm>
            <a:off x="3470200" y="566825"/>
            <a:ext cx="2203500" cy="2203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