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Lora"/>
      <p:regular r:id="rId20"/>
      <p:bold r:id="rId21"/>
      <p:italic r:id="rId22"/>
      <p:boldItalic r:id="rId23"/>
    </p:embeddedFont>
    <p:embeddedFont>
      <p:font typeface="Quattrocento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ora-regular.fntdata"/><Relationship Id="rId22" Type="http://schemas.openxmlformats.org/officeDocument/2006/relationships/font" Target="fonts/Lora-italic.fntdata"/><Relationship Id="rId21" Type="http://schemas.openxmlformats.org/officeDocument/2006/relationships/font" Target="fonts/Lora-bold.fntdata"/><Relationship Id="rId24" Type="http://schemas.openxmlformats.org/officeDocument/2006/relationships/font" Target="fonts/QuattrocentoSans-regular.fntdata"/><Relationship Id="rId23" Type="http://schemas.openxmlformats.org/officeDocument/2006/relationships/font" Target="fonts/Lora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QuattrocentoSans-italic.fntdata"/><Relationship Id="rId25" Type="http://schemas.openxmlformats.org/officeDocument/2006/relationships/font" Target="fonts/QuattrocentoSans-bold.fntdata"/><Relationship Id="rId27" Type="http://schemas.openxmlformats.org/officeDocument/2006/relationships/font" Target="fonts/Quattrocento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996630" y="2003888"/>
            <a:ext cx="4523699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/>
        </p:txBody>
      </p:sp>
      <p:cxnSp>
        <p:nvCxnSpPr>
          <p:cNvPr id="10" name="Shape 10"/>
          <p:cNvCxnSpPr/>
          <p:nvPr/>
        </p:nvCxnSpPr>
        <p:spPr>
          <a:xfrm>
            <a:off x="-6025" y="3676511"/>
            <a:ext cx="9161999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" name="Shape 11"/>
          <p:cNvSpPr/>
          <p:nvPr/>
        </p:nvSpPr>
        <p:spPr>
          <a:xfrm>
            <a:off x="1117950" y="3393000"/>
            <a:ext cx="566999" cy="566999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mpletely 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_2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 flipH="1" rot="10800000">
            <a:off x="0" y="3093234"/>
            <a:ext cx="8458200" cy="71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type="ctrTitle"/>
          </p:nvPr>
        </p:nvSpPr>
        <p:spPr>
          <a:xfrm>
            <a:off x="685800" y="1300757"/>
            <a:ext cx="7772400" cy="1684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" type="subTitle"/>
          </p:nvPr>
        </p:nvSpPr>
        <p:spPr>
          <a:xfrm>
            <a:off x="685800" y="3093357"/>
            <a:ext cx="7772400" cy="712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2"/>
              </a:buClr>
              <a:buNone/>
              <a:defRPr b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_AND_BODY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 txBox="1"/>
          <p:nvPr>
            <p:ph type="title"/>
          </p:nvPr>
        </p:nvSpPr>
        <p:spPr>
          <a:xfrm>
            <a:off x="457200" y="205977"/>
            <a:ext cx="8229600" cy="1141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idx="1" type="subTitle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  <a:highlight>
                  <a:srgbClr val="ED197B"/>
                </a:highlight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/>
        </p:txBody>
      </p:sp>
      <p:cxnSp>
        <p:nvCxnSpPr>
          <p:cNvPr id="14" name="Shape 14"/>
          <p:cNvCxnSpPr/>
          <p:nvPr/>
        </p:nvCxnSpPr>
        <p:spPr>
          <a:xfrm>
            <a:off x="-6025" y="2571761"/>
            <a:ext cx="19844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5" name="Shape 15"/>
          <p:cNvSpPr/>
          <p:nvPr/>
        </p:nvSpPr>
        <p:spPr>
          <a:xfrm>
            <a:off x="1117950" y="2288250"/>
            <a:ext cx="566999" cy="566999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 txBox="1"/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/>
        </p:txBody>
      </p:sp>
      <p:cxnSp>
        <p:nvCxnSpPr>
          <p:cNvPr id="17" name="Shape 17"/>
          <p:cNvCxnSpPr/>
          <p:nvPr/>
        </p:nvCxnSpPr>
        <p:spPr>
          <a:xfrm>
            <a:off x="5898975" y="2571750"/>
            <a:ext cx="32510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hape 19"/>
          <p:cNvCxnSpPr/>
          <p:nvPr/>
        </p:nvCxnSpPr>
        <p:spPr>
          <a:xfrm>
            <a:off x="4584075" y="3676500"/>
            <a:ext cx="0" cy="1480499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0" name="Shape 20"/>
          <p:cNvSpPr txBox="1"/>
          <p:nvPr>
            <p:ph idx="1" type="body"/>
          </p:nvPr>
        </p:nvSpPr>
        <p:spPr>
          <a:xfrm>
            <a:off x="2105050" y="2238000"/>
            <a:ext cx="4933800" cy="8198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spcBef>
                <a:spcPts val="0"/>
              </a:spcBef>
              <a:buFont typeface="Lora"/>
              <a:defRPr i="1"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spcBef>
                <a:spcPts val="0"/>
              </a:spcBef>
              <a:buFont typeface="Lora"/>
              <a:defRPr i="1"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lvl="8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21" name="Shape 21"/>
          <p:cNvSpPr/>
          <p:nvPr/>
        </p:nvSpPr>
        <p:spPr>
          <a:xfrm>
            <a:off x="4288500" y="3393000"/>
            <a:ext cx="56699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4288500" y="3393000"/>
            <a:ext cx="566999" cy="566999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/>
        </p:nvSpPr>
        <p:spPr>
          <a:xfrm>
            <a:off x="3593400" y="3412651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>
                <a:latin typeface="Lora"/>
                <a:ea typeface="Lora"/>
                <a:cs typeface="Lora"/>
                <a:sym typeface="Lora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hape 2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6" name="Shape 26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600"/>
              </a:spcBef>
              <a:buClr>
                <a:srgbClr val="ED197B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480"/>
              </a:spcBef>
              <a:buClr>
                <a:srgbClr val="ED197B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rtl="0">
              <a:spcBef>
                <a:spcPts val="480"/>
              </a:spcBef>
              <a:buClr>
                <a:srgbClr val="ED197B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rtl="0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rtl="0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rtl="0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rtl="0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rtl="0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rtl="0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29" name="Shape 29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/>
        </p:txBody>
      </p:sp>
      <p:cxnSp>
        <p:nvCxnSpPr>
          <p:cNvPr id="34" name="Shape 34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5" name="Shape 35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6" name="Shape 36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1381250" y="1651075"/>
            <a:ext cx="2333999" cy="3122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3834911" y="1651075"/>
            <a:ext cx="2333999" cy="3122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3" type="body"/>
          </p:nvPr>
        </p:nvSpPr>
        <p:spPr>
          <a:xfrm>
            <a:off x="6288573" y="1651075"/>
            <a:ext cx="2333999" cy="3122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cxnSp>
        <p:nvCxnSpPr>
          <p:cNvPr id="42" name="Shape 42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3" name="Shape 43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1381250" y="937125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cxnSp>
        <p:nvCxnSpPr>
          <p:cNvPr id="47" name="Shape 4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8" name="Shape 48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9" name="Shape 49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x="1990450" y="4037375"/>
            <a:ext cx="5162999" cy="519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360"/>
              </a:spcBef>
              <a:buSzPct val="1000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2" name="Shape 52"/>
          <p:cNvCxnSpPr/>
          <p:nvPr/>
        </p:nvCxnSpPr>
        <p:spPr>
          <a:xfrm>
            <a:off x="-6025" y="4666128"/>
            <a:ext cx="91619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3" name="Shape 53"/>
          <p:cNvSpPr/>
          <p:nvPr/>
        </p:nvSpPr>
        <p:spPr>
          <a:xfrm>
            <a:off x="4457400" y="4551496"/>
            <a:ext cx="229199" cy="229199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hape 55"/>
          <p:cNvCxnSpPr/>
          <p:nvPr/>
        </p:nvCxnSpPr>
        <p:spPr>
          <a:xfrm>
            <a:off x="-6025" y="4513728"/>
            <a:ext cx="91619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6" name="Shape 56"/>
          <p:cNvSpPr/>
          <p:nvPr/>
        </p:nvSpPr>
        <p:spPr>
          <a:xfrm>
            <a:off x="4293700" y="4235405"/>
            <a:ext cx="556499" cy="556499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ED197B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480"/>
              </a:spcBef>
              <a:buClr>
                <a:srgbClr val="ED197B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>
              <a:spcBef>
                <a:spcPts val="480"/>
              </a:spcBef>
              <a:buClr>
                <a:srgbClr val="ED197B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Shape 7"/>
          <p:cNvSpPr txBox="1"/>
          <p:nvPr>
            <p:ph type="title"/>
          </p:nvPr>
        </p:nvSpPr>
        <p:spPr>
          <a:xfrm>
            <a:off x="1381250" y="937116"/>
            <a:ext cx="6809700" cy="435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996625" y="2003900"/>
            <a:ext cx="70899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HyperText Transfer Protocol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highlight>
                  <a:srgbClr val="ED197B"/>
                </a:highlight>
              </a:rPr>
              <a:t>HTTP</a:t>
            </a:r>
          </a:p>
        </p:txBody>
      </p:sp>
      <p:grpSp>
        <p:nvGrpSpPr>
          <p:cNvPr id="73" name="Shape 73"/>
          <p:cNvGrpSpPr/>
          <p:nvPr/>
        </p:nvGrpSpPr>
        <p:grpSpPr>
          <a:xfrm>
            <a:off x="1206304" y="3486599"/>
            <a:ext cx="371564" cy="371543"/>
            <a:chOff x="576250" y="4319400"/>
            <a:chExt cx="442075" cy="442050"/>
          </a:xfrm>
        </p:grpSpPr>
        <p:sp>
          <p:nvSpPr>
            <p:cNvPr id="74" name="Shape 74"/>
            <p:cNvSpPr/>
            <p:nvPr/>
          </p:nvSpPr>
          <p:spPr>
            <a:xfrm>
              <a:off x="576250" y="4319400"/>
              <a:ext cx="442075" cy="442050"/>
            </a:xfrm>
            <a:custGeom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595725" y="4668875"/>
              <a:ext cx="73100" cy="73100"/>
            </a:xfrm>
            <a:custGeom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652350" y="4711500"/>
              <a:ext cx="46925" cy="46925"/>
            </a:xfrm>
            <a:custGeom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579300" y="4638450"/>
              <a:ext cx="46900" cy="46900"/>
            </a:xfrm>
            <a:custGeom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1381250" y="1618700"/>
            <a:ext cx="2974500" cy="323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  <a:highlight>
                  <a:srgbClr val="ED197B"/>
                </a:highlight>
              </a:rPr>
              <a:t>Verbs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POST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PUT/PATCH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DELETE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8" name="Shape 158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 - Request</a:t>
            </a:r>
          </a:p>
        </p:txBody>
      </p:sp>
      <p:sp>
        <p:nvSpPr>
          <p:cNvPr id="159" name="Shape 159"/>
          <p:cNvSpPr txBox="1"/>
          <p:nvPr>
            <p:ph idx="2" type="body"/>
          </p:nvPr>
        </p:nvSpPr>
        <p:spPr>
          <a:xfrm>
            <a:off x="4717899" y="1618700"/>
            <a:ext cx="4292100" cy="323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">
                <a:solidFill>
                  <a:srgbClr val="FFFFFF"/>
                </a:solidFill>
                <a:highlight>
                  <a:srgbClr val="ED197B"/>
                </a:highlight>
              </a:rPr>
              <a:t>Server-side (CRUD) Actions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Retrieve (Read) a resource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Create a resource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Replace/Update part of a resource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Remove (Delete) a resource</a:t>
            </a:r>
          </a:p>
        </p:txBody>
      </p:sp>
      <p:grpSp>
        <p:nvGrpSpPr>
          <p:cNvPr id="160" name="Shape 160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61" name="Shape 161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ctrTitle"/>
          </p:nvPr>
        </p:nvSpPr>
        <p:spPr>
          <a:xfrm>
            <a:off x="2022225" y="1693525"/>
            <a:ext cx="40902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Representational State Transfer</a:t>
            </a:r>
          </a:p>
        </p:txBody>
      </p:sp>
      <p:sp>
        <p:nvSpPr>
          <p:cNvPr id="170" name="Shape 170"/>
          <p:cNvSpPr txBox="1"/>
          <p:nvPr>
            <p:ph idx="1" type="subTitle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mapping of HTTP Verbs to CRUD actions!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Read more about it at </a:t>
            </a:r>
            <a:r>
              <a:rPr lang="en"/>
              <a:t>restapitutorial.com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172" name="Shape 172"/>
          <p:cNvGrpSpPr/>
          <p:nvPr/>
        </p:nvGrpSpPr>
        <p:grpSpPr>
          <a:xfrm>
            <a:off x="1179706" y="2355259"/>
            <a:ext cx="452420" cy="433992"/>
            <a:chOff x="5233525" y="4954450"/>
            <a:chExt cx="538275" cy="516350"/>
          </a:xfrm>
        </p:grpSpPr>
        <p:sp>
          <p:nvSpPr>
            <p:cNvPr id="173" name="Shape 173"/>
            <p:cNvSpPr/>
            <p:nvPr/>
          </p:nvSpPr>
          <p:spPr>
            <a:xfrm>
              <a:off x="5637825" y="4954450"/>
              <a:ext cx="89525" cy="89525"/>
            </a:xfrm>
            <a:custGeom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5323025" y="4980625"/>
              <a:ext cx="88925" cy="88925"/>
            </a:xfrm>
            <a:custGeom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5233525" y="5255225"/>
              <a:ext cx="89525" cy="89525"/>
            </a:xfrm>
            <a:custGeom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5453325" y="5382475"/>
              <a:ext cx="88925" cy="88325"/>
            </a:xfrm>
            <a:custGeom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5682875" y="5188875"/>
              <a:ext cx="88925" cy="89525"/>
            </a:xfrm>
            <a:custGeom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5411925" y="5110925"/>
              <a:ext cx="188775" cy="189400"/>
            </a:xfrm>
            <a:custGeom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5367475" y="5025075"/>
              <a:ext cx="81600" cy="105975"/>
            </a:xfrm>
            <a:custGeom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5567800" y="4999500"/>
              <a:ext cx="115100" cy="133975"/>
            </a:xfrm>
            <a:custGeom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5600075" y="5217475"/>
              <a:ext cx="127275" cy="16475"/>
            </a:xfrm>
            <a:custGeom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5497775" y="5299675"/>
              <a:ext cx="4900" cy="126675"/>
            </a:xfrm>
            <a:custGeom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5277975" y="5241825"/>
              <a:ext cx="141275" cy="58500"/>
            </a:xfrm>
            <a:custGeom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HTTP - Status Codes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1381250" y="1422475"/>
            <a:ext cx="2334000" cy="1668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" sz="2000">
                <a:solidFill>
                  <a:srgbClr val="FFFFFF"/>
                </a:solidFill>
                <a:highlight>
                  <a:srgbClr val="ED197B"/>
                </a:highlight>
              </a:rPr>
              <a:t>1xx - Informative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- Continue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101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- Switching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Protocols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102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- Processing</a:t>
            </a:r>
          </a:p>
        </p:txBody>
      </p:sp>
      <p:sp>
        <p:nvSpPr>
          <p:cNvPr id="190" name="Shape 190"/>
          <p:cNvSpPr txBox="1"/>
          <p:nvPr>
            <p:ph idx="2" type="body"/>
          </p:nvPr>
        </p:nvSpPr>
        <p:spPr>
          <a:xfrm>
            <a:off x="3834900" y="1422475"/>
            <a:ext cx="2334000" cy="1668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" sz="2000">
                <a:solidFill>
                  <a:srgbClr val="FFFFFF"/>
                </a:solidFill>
                <a:highlight>
                  <a:srgbClr val="ED197B"/>
                </a:highlight>
              </a:rPr>
              <a:t>2xx - Success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 OK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201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 Created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202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 Accepted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</p:txBody>
      </p:sp>
      <p:sp>
        <p:nvSpPr>
          <p:cNvPr id="191" name="Shape 191"/>
          <p:cNvSpPr txBox="1"/>
          <p:nvPr>
            <p:ph idx="3" type="body"/>
          </p:nvPr>
        </p:nvSpPr>
        <p:spPr>
          <a:xfrm>
            <a:off x="6288573" y="1422475"/>
            <a:ext cx="2333999" cy="312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" sz="2000">
                <a:solidFill>
                  <a:srgbClr val="FFFFFF"/>
                </a:solidFill>
                <a:highlight>
                  <a:srgbClr val="ED197B"/>
                </a:highlight>
              </a:rPr>
              <a:t>3xx - Redirect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301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 Moved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Permanently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303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 See Other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304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 Not Modified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1381250" y="3246300"/>
            <a:ext cx="2334000" cy="1668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" sz="2000">
                <a:solidFill>
                  <a:srgbClr val="FFFFFF"/>
                </a:solidFill>
                <a:highlight>
                  <a:srgbClr val="ED197B"/>
                </a:highlight>
              </a:rPr>
              <a:t>4xx - Client Error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400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- Bad Request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401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- Unauthorized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403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- Forbidden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404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 Not Found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3715250" y="3246300"/>
            <a:ext cx="2334000" cy="1668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" sz="2000">
                <a:solidFill>
                  <a:srgbClr val="FFFFFF"/>
                </a:solidFill>
                <a:highlight>
                  <a:srgbClr val="ED197B"/>
                </a:highlight>
              </a:rPr>
              <a:t>5xx - Server Error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500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- Internal  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Server Error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503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- Service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Unavailable</a:t>
            </a:r>
          </a:p>
        </p:txBody>
      </p:sp>
      <p:grpSp>
        <p:nvGrpSpPr>
          <p:cNvPr id="194" name="Shape 194"/>
          <p:cNvGrpSpPr/>
          <p:nvPr/>
        </p:nvGrpSpPr>
        <p:grpSpPr>
          <a:xfrm>
            <a:off x="914082" y="1012487"/>
            <a:ext cx="226894" cy="255966"/>
            <a:chOff x="616425" y="2329600"/>
            <a:chExt cx="361700" cy="388475"/>
          </a:xfrm>
        </p:grpSpPr>
        <p:sp>
          <p:nvSpPr>
            <p:cNvPr id="195" name="Shape 195"/>
            <p:cNvSpPr/>
            <p:nvPr/>
          </p:nvSpPr>
          <p:spPr>
            <a:xfrm>
              <a:off x="616425" y="2329600"/>
              <a:ext cx="361700" cy="388475"/>
            </a:xfrm>
            <a:custGeom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704725" y="2545750"/>
              <a:ext cx="185125" cy="25"/>
            </a:xfrm>
            <a:custGeom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811875" y="2626125"/>
              <a:ext cx="31075" cy="31075"/>
            </a:xfrm>
            <a:custGeom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51000" y="2568275"/>
              <a:ext cx="54200" cy="53600"/>
            </a:xfrm>
            <a:custGeom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769875" y="2662650"/>
              <a:ext cx="23775" cy="23775"/>
            </a:xfrm>
            <a:custGeom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799700" y="2503125"/>
              <a:ext cx="24375" cy="23775"/>
            </a:xfrm>
            <a:custGeom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766825" y="2388050"/>
              <a:ext cx="60925" cy="25"/>
            </a:xfrm>
            <a:custGeom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769875" y="2456250"/>
              <a:ext cx="31075" cy="31075"/>
            </a:xfrm>
            <a:custGeom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133350"/>
            <a:ext cx="609600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idx="4294967295" type="subTitle"/>
          </p:nvPr>
        </p:nvSpPr>
        <p:spPr>
          <a:xfrm>
            <a:off x="2371500" y="2093775"/>
            <a:ext cx="5021399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i="1" lang="en" sz="3600">
                <a:latin typeface="Lora"/>
                <a:ea typeface="Lora"/>
                <a:cs typeface="Lora"/>
                <a:sym typeface="Lora"/>
              </a:rPr>
              <a:t>Any </a:t>
            </a:r>
            <a:r>
              <a:rPr b="1" i="1" lang="en" sz="3600">
                <a:solidFill>
                  <a:schemeClr val="lt1"/>
                </a:solidFill>
                <a:highlight>
                  <a:srgbClr val="ED197B"/>
                </a:highlight>
                <a:latin typeface="Lora"/>
                <a:ea typeface="Lora"/>
                <a:cs typeface="Lora"/>
                <a:sym typeface="Lora"/>
              </a:rPr>
              <a:t>questions</a:t>
            </a:r>
            <a:r>
              <a:rPr b="1" i="1" lang="en" sz="3600">
                <a:latin typeface="Lora"/>
                <a:ea typeface="Lora"/>
                <a:cs typeface="Lora"/>
                <a:sym typeface="Lora"/>
              </a:rPr>
              <a:t> 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cxnSp>
        <p:nvCxnSpPr>
          <p:cNvPr id="213" name="Shape 213"/>
          <p:cNvCxnSpPr/>
          <p:nvPr/>
        </p:nvCxnSpPr>
        <p:spPr>
          <a:xfrm>
            <a:off x="6450" y="1428750"/>
            <a:ext cx="23972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14" name="Shape 214"/>
          <p:cNvSpPr txBox="1"/>
          <p:nvPr>
            <p:ph idx="4294967295" type="ctrTitle"/>
          </p:nvPr>
        </p:nvSpPr>
        <p:spPr>
          <a:xfrm>
            <a:off x="2371625" y="816550"/>
            <a:ext cx="4908000" cy="1159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Thanks!</a:t>
            </a:r>
          </a:p>
        </p:txBody>
      </p:sp>
      <p:cxnSp>
        <p:nvCxnSpPr>
          <p:cNvPr id="215" name="Shape 215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16" name="Shape 216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17" name="Shape 217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218" name="Shape 218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idx="1" type="body"/>
          </p:nvPr>
        </p:nvSpPr>
        <p:spPr>
          <a:xfrm>
            <a:off x="1381250" y="1358275"/>
            <a:ext cx="6809700" cy="3370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Horizon Quiz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Afternoon Challenge</a:t>
            </a:r>
          </a:p>
        </p:txBody>
      </p:sp>
      <p:sp>
        <p:nvSpPr>
          <p:cNvPr id="225" name="Shape 225"/>
          <p:cNvSpPr txBox="1"/>
          <p:nvPr>
            <p:ph type="title"/>
          </p:nvPr>
        </p:nvSpPr>
        <p:spPr>
          <a:xfrm>
            <a:off x="1381250" y="922675"/>
            <a:ext cx="41244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Up Next...</a:t>
            </a:r>
          </a:p>
        </p:txBody>
      </p:sp>
      <p:grpSp>
        <p:nvGrpSpPr>
          <p:cNvPr id="226" name="Shape 226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227" name="Shape 227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0499" y="136687"/>
            <a:ext cx="4183000" cy="4870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Uniform Resource Locator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https://reddit.com/r/gifs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protocol: </a:t>
            </a:r>
            <a:r>
              <a:rPr lang="en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https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host: </a:t>
            </a:r>
            <a:r>
              <a:rPr lang="en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reddit.com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port: </a:t>
            </a:r>
            <a:r>
              <a:rPr lang="en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80</a:t>
            </a:r>
            <a:r>
              <a:rPr lang="en"/>
              <a:t> or </a:t>
            </a:r>
            <a:r>
              <a:rPr lang="en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443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path: </a:t>
            </a:r>
            <a:r>
              <a:rPr lang="en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/r/gifs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89" name="Shape 89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90" name="Shape 90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  <a:highlight>
                  <a:srgbClr val="ED197B"/>
                </a:highlight>
              </a:rPr>
              <a:t>Hypertext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HTML or Hypertext Markup Language. The structure and content of a Web Page.</a:t>
            </a:r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Hypertext Transfer Protocol</a:t>
            </a:r>
          </a:p>
        </p:txBody>
      </p:sp>
      <p:sp>
        <p:nvSpPr>
          <p:cNvPr id="100" name="Shape 100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">
                <a:solidFill>
                  <a:srgbClr val="FFFFFF"/>
                </a:solidFill>
                <a:highlight>
                  <a:srgbClr val="ED197B"/>
                </a:highlight>
              </a:rPr>
              <a:t>Protocol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A method of communication.</a:t>
            </a:r>
          </a:p>
        </p:txBody>
      </p:sp>
      <p:sp>
        <p:nvSpPr>
          <p:cNvPr id="101" name="Shape 101"/>
          <p:cNvSpPr/>
          <p:nvPr/>
        </p:nvSpPr>
        <p:spPr>
          <a:xfrm>
            <a:off x="896500" y="1007774"/>
            <a:ext cx="262602" cy="247296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 - Features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Client/Server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Request/Response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 “Stateless” Protocol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08" name="Shape 108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09" name="Shape 109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925" y="219075"/>
            <a:ext cx="7296150" cy="470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1007100" y="1618700"/>
            <a:ext cx="3439200" cy="323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  <a:highlight>
                  <a:srgbClr val="ED197B"/>
                </a:highlight>
              </a:rPr>
              <a:t>Request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GET /r/gifs HTTP/1.1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Host: www.reddit.com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User-Agent: Mozilla/5.0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400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3" name="Shape 123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 - Request/Response</a:t>
            </a:r>
          </a:p>
        </p:txBody>
      </p:sp>
      <p:sp>
        <p:nvSpPr>
          <p:cNvPr id="124" name="Shape 124"/>
          <p:cNvSpPr txBox="1"/>
          <p:nvPr>
            <p:ph idx="2" type="body"/>
          </p:nvPr>
        </p:nvSpPr>
        <p:spPr>
          <a:xfrm>
            <a:off x="4717899" y="1618700"/>
            <a:ext cx="4292100" cy="323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">
                <a:solidFill>
                  <a:srgbClr val="FFFFFF"/>
                </a:solidFill>
                <a:highlight>
                  <a:srgbClr val="ED197B"/>
                </a:highlight>
              </a:rPr>
              <a:t>Response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HTTP/1.1 200 OK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Date: Thu, 11 Apr 2011 20:49:02 GMT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Connection: keep-alive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Content-Type: text/html;charset=utf-8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&lt;!DOCTYPE html&gt;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&lt;html lang=”en”&gt;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&lt;meta charset=”utf-8”&gt; ...</a:t>
            </a:r>
          </a:p>
        </p:txBody>
      </p:sp>
      <p:grpSp>
        <p:nvGrpSpPr>
          <p:cNvPr id="125" name="Shape 125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26" name="Shape 126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916450" y="1618700"/>
            <a:ext cx="3439200" cy="323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  <a:highlight>
                  <a:srgbClr val="ED197B"/>
                </a:highlight>
              </a:rPr>
              <a:t>Request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Verb Path and Protocol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Headers: As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Key: Value Pairs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Optional Body</a:t>
            </a:r>
          </a:p>
        </p:txBody>
      </p:sp>
      <p:sp>
        <p:nvSpPr>
          <p:cNvPr id="135" name="Shape 135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 - Request/Response</a:t>
            </a:r>
          </a:p>
        </p:txBody>
      </p:sp>
      <p:sp>
        <p:nvSpPr>
          <p:cNvPr id="136" name="Shape 136"/>
          <p:cNvSpPr txBox="1"/>
          <p:nvPr>
            <p:ph idx="2" type="body"/>
          </p:nvPr>
        </p:nvSpPr>
        <p:spPr>
          <a:xfrm>
            <a:off x="4717899" y="1618700"/>
            <a:ext cx="4292100" cy="323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">
                <a:solidFill>
                  <a:srgbClr val="FFFFFF"/>
                </a:solidFill>
                <a:highlight>
                  <a:srgbClr val="ED197B"/>
                </a:highlight>
              </a:rPr>
              <a:t>Response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Protocol Code Status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Headers: Which tell the browser what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to do.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Content-Type: This one is important!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</a:p>
        </p:txBody>
      </p:sp>
      <p:grpSp>
        <p:nvGrpSpPr>
          <p:cNvPr id="137" name="Shape 137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38" name="Shape 138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1381250" y="1618700"/>
            <a:ext cx="2974500" cy="323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  <a:highlight>
                  <a:srgbClr val="ED197B"/>
                </a:highlight>
              </a:rPr>
              <a:t>Verbs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POST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PUT/PATCH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DELETE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7" name="Shape 147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 - Request</a:t>
            </a:r>
          </a:p>
        </p:txBody>
      </p:sp>
      <p:grpSp>
        <p:nvGrpSpPr>
          <p:cNvPr id="148" name="Shape 148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49" name="Shape 149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