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Lora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or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Object-Oriented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030175" y="1586775"/>
            <a:ext cx="5673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myCat =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name: ‘Lina’,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size: ‘small’,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fuzzy: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happy: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tummyRub: function() { this.happy = false },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headRub: function() { this.happy = true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is a JavaScript Object...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5" name="Shape 17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Shape 179"/>
          <p:cNvSpPr/>
          <p:nvPr/>
        </p:nvSpPr>
        <p:spPr>
          <a:xfrm>
            <a:off x="1495250" y="3661350"/>
            <a:ext cx="4804500" cy="7422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827725" y="1833775"/>
            <a:ext cx="3043500" cy="1534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Behavior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functions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do something. In this case, they modify the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 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the object</a:t>
            </a:r>
          </a:p>
        </p:txBody>
      </p:sp>
      <p:cxnSp>
        <p:nvCxnSpPr>
          <p:cNvPr id="181" name="Shape 181"/>
          <p:cNvCxnSpPr/>
          <p:nvPr/>
        </p:nvCxnSpPr>
        <p:spPr>
          <a:xfrm flipH="1">
            <a:off x="3817200" y="3037600"/>
            <a:ext cx="873300" cy="5052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030175" y="1586775"/>
            <a:ext cx="5673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myCat =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name: ‘Lina’,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size: ‘small’,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fuzzy: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happy: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tummyRub: function() { this.happy = false },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headRub: function() { this.happy = true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is what that object will look like in your console...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9" name="Shape 18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25" y="1703787"/>
            <a:ext cx="5029200" cy="1628775"/>
          </a:xfrm>
          <a:prstGeom prst="rect">
            <a:avLst/>
          </a:prstGeom>
          <a:noFill/>
          <a:ln cap="flat" cmpd="sng" w="9525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object properties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0" name="Shape 20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824675"/>
            <a:ext cx="66198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1507725" y="2430075"/>
            <a:ext cx="1530000" cy="2145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188150" y="2465850"/>
            <a:ext cx="3278100" cy="690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properties using the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dot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operator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3094925" y="2685700"/>
            <a:ext cx="1048500" cy="35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206" idx="1"/>
          </p:cNvCxnSpPr>
          <p:nvPr/>
        </p:nvCxnSpPr>
        <p:spPr>
          <a:xfrm flipH="1">
            <a:off x="3262050" y="2811000"/>
            <a:ext cx="926100" cy="2640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1732050" y="2941650"/>
            <a:ext cx="1530000" cy="2145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Changing object properties using methods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16" name="Shape 21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824675"/>
            <a:ext cx="66198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1732050" y="2941650"/>
            <a:ext cx="1530000" cy="2145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539425" y="2052450"/>
            <a:ext cx="1360200" cy="3672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613475" y="3648225"/>
            <a:ext cx="1360200" cy="3672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335925" y="2609050"/>
            <a:ext cx="3278100" cy="690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properties using the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dot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81250" y="4221725"/>
            <a:ext cx="6619800" cy="367200"/>
          </a:xfrm>
          <a:prstGeom prst="rect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Similar to how methods might change instance variables in Ruby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2032875" y="1879700"/>
            <a:ext cx="3958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Let’s focus on how to create objects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1381250" y="1586775"/>
            <a:ext cx="3477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let myCat =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name: ‘Lina’,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happy: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1600">
                <a:solidFill>
                  <a:srgbClr val="999999"/>
                </a:solidFill>
              </a:rPr>
              <a:t>Similar to creating a Ruby Hash by..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999999"/>
                </a:solidFill>
              </a:rPr>
              <a:t>my_cat = { name: ‘Lina’, happy: true }</a:t>
            </a: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1381250" y="922675"/>
            <a:ext cx="2849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Object Literal</a:t>
            </a:r>
          </a:p>
        </p:txBody>
      </p:sp>
      <p:grpSp>
        <p:nvGrpSpPr>
          <p:cNvPr id="237" name="Shape 23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38" name="Shape 23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586775"/>
            <a:ext cx="4690299" cy="15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381250" y="922675"/>
            <a:ext cx="2849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Object Literal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9" name="Shape 24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Shape 253"/>
          <p:cNvSpPr txBox="1"/>
          <p:nvPr/>
        </p:nvSpPr>
        <p:spPr>
          <a:xfrm>
            <a:off x="6505575" y="2295350"/>
            <a:ext cx="2020500" cy="1621800"/>
          </a:xfrm>
          <a:prstGeom prst="rect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you see is what you get. Every time there’s a new cat, you need to create a new object literal.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49" y="1426525"/>
            <a:ext cx="4633325" cy="3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49" y="1426525"/>
            <a:ext cx="4633325" cy="3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type="title"/>
          </p:nvPr>
        </p:nvSpPr>
        <p:spPr>
          <a:xfrm>
            <a:off x="1381250" y="922675"/>
            <a:ext cx="2849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What is `this`?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2" name="Shape 26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5972875" y="1644750"/>
            <a:ext cx="2668800" cy="123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refers to the object that is calling the method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5046775" y="2055175"/>
            <a:ext cx="926100" cy="2640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 flipH="1">
            <a:off x="5078875" y="2470350"/>
            <a:ext cx="894000" cy="1544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49" y="1426525"/>
            <a:ext cx="4633325" cy="3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1381250" y="922675"/>
            <a:ext cx="2849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What is `this`?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6" name="Shape 27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Shape 280"/>
          <p:cNvSpPr txBox="1"/>
          <p:nvPr/>
        </p:nvSpPr>
        <p:spPr>
          <a:xfrm>
            <a:off x="5972875" y="1644750"/>
            <a:ext cx="2668800" cy="123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refers to the object that is calling the method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5046775" y="2055175"/>
            <a:ext cx="926100" cy="2640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/>
          <p:nvPr/>
        </p:nvCxnSpPr>
        <p:spPr>
          <a:xfrm flipH="1">
            <a:off x="5078875" y="2470350"/>
            <a:ext cx="894000" cy="1544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137" y="3122273"/>
            <a:ext cx="2424174" cy="1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2032875" y="1879700"/>
            <a:ext cx="3958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But what if we want to create multiple, similar objects?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2521050" y="2292537"/>
            <a:ext cx="4101900" cy="61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highlight>
                  <a:srgbClr val="ED197B"/>
                </a:highlight>
              </a:rPr>
              <a:t>Objects</a:t>
            </a:r>
          </a:p>
        </p:txBody>
      </p:sp>
      <p:sp>
        <p:nvSpPr>
          <p:cNvPr id="77" name="Shape 77"/>
          <p:cNvSpPr txBox="1"/>
          <p:nvPr>
            <p:ph idx="4294967295" type="subTitle"/>
          </p:nvPr>
        </p:nvSpPr>
        <p:spPr>
          <a:xfrm>
            <a:off x="839550" y="3147675"/>
            <a:ext cx="7464900" cy="10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Objects represent real world things</a:t>
            </a:r>
            <a:r>
              <a:rPr lang="en"/>
              <a:t> - anything, really.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They maintain that thing’s </a:t>
            </a:r>
            <a:r>
              <a:rPr b="1" lang="en"/>
              <a:t>state</a:t>
            </a:r>
            <a:r>
              <a:rPr lang="en"/>
              <a:t> and </a:t>
            </a:r>
            <a:r>
              <a:rPr b="1" lang="en"/>
              <a:t>behavior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-9000" y="109775"/>
            <a:ext cx="9162000" cy="1725000"/>
            <a:chOff x="-6025" y="109775"/>
            <a:chExt cx="9162000" cy="1725000"/>
          </a:xfrm>
        </p:grpSpPr>
        <p:cxnSp>
          <p:nvCxnSpPr>
            <p:cNvPr id="79" name="Shape 79"/>
            <p:cNvCxnSpPr/>
            <p:nvPr/>
          </p:nvCxnSpPr>
          <p:spPr>
            <a:xfrm>
              <a:off x="-6025" y="972263"/>
              <a:ext cx="91620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3652925" y="109775"/>
              <a:ext cx="1844100" cy="1725000"/>
            </a:xfrm>
            <a:prstGeom prst="ellipse">
              <a:avLst/>
            </a:prstGeom>
            <a:solidFill>
              <a:srgbClr val="37BE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Shape 81"/>
            <p:cNvGrpSpPr/>
            <p:nvPr/>
          </p:nvGrpSpPr>
          <p:grpSpPr>
            <a:xfrm>
              <a:off x="4250867" y="335224"/>
              <a:ext cx="866404" cy="810360"/>
              <a:chOff x="6643075" y="3664250"/>
              <a:chExt cx="407950" cy="407975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pathLst>
                  <a:path extrusionOk="0" fill="none" h="8452" w="8452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pathLst>
                  <a:path extrusionOk="0" fill="none" h="16319" w="16318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Shape 84"/>
            <p:cNvGrpSpPr/>
            <p:nvPr/>
          </p:nvGrpSpPr>
          <p:grpSpPr>
            <a:xfrm rot="-550313">
              <a:off x="4200053" y="1250899"/>
              <a:ext cx="355553" cy="333849"/>
              <a:chOff x="576250" y="4319400"/>
              <a:chExt cx="442075" cy="442050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pathLst>
                  <a:path extrusionOk="0" fill="none" h="17682" w="17683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pathLst>
                  <a:path extrusionOk="0" fill="none" h="2924" w="2924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pathLst>
                  <a:path extrusionOk="0" fill="none" h="1877" w="1877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pathLst>
                  <a:path extrusionOk="0" fill="none" h="1876" w="1876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3979670" y="522450"/>
              <a:ext cx="135418" cy="120939"/>
            </a:xfrm>
            <a:custGeom>
              <a:pathLst>
                <a:path extrusionOk="0" fill="none" h="14419" w="15101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582870">
              <a:off x="4939120" y="1138429"/>
              <a:ext cx="199047" cy="190057"/>
            </a:xfrm>
            <a:custGeom>
              <a:pathLst>
                <a:path extrusionOk="0" fill="none" h="14419" w="15101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62264" y="1036836"/>
              <a:ext cx="82338" cy="73572"/>
            </a:xfrm>
            <a:custGeom>
              <a:pathLst>
                <a:path extrusionOk="0" fill="none" h="14419" w="15101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1204148">
              <a:off x="3886193" y="886919"/>
              <a:ext cx="81632" cy="74263"/>
            </a:xfrm>
            <a:custGeom>
              <a:pathLst>
                <a:path extrusionOk="0" fill="none" h="14419" w="15101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81250" y="922675"/>
            <a:ext cx="2849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Using ES6 Classes*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5" name="Shape 29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0" y="1792850"/>
            <a:ext cx="4001900" cy="1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400" y="1654900"/>
            <a:ext cx="2824575" cy="25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81250" y="922675"/>
            <a:ext cx="48453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Similar to Ruby classes*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7" name="Shape 30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50" y="1756750"/>
            <a:ext cx="4156485" cy="192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75" y="1756750"/>
            <a:ext cx="3771124" cy="1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1030175" y="1586775"/>
            <a:ext cx="7232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Not everything in JS is an object, but many things are. They represent real-world “things”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JS objects are containers of named value pairs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Just like Ruby, they maintain state and behavior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They look similar to Ruby’s Hash data 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ES6 Classes provide a syntax for creating objects that mimics Ruby-style OOP</a:t>
            </a:r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0" name="Shape 32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@justinhuynh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329" name="Shape 32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" name="Shape 330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2" name="Shape 332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4" name="Shape 33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81250" y="909250"/>
            <a:ext cx="38547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Ruby...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9" name="Shape 9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00" y="1397650"/>
            <a:ext cx="5805524" cy="347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381250" y="909250"/>
            <a:ext cx="38547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Ruby...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00" y="1397650"/>
            <a:ext cx="5805524" cy="347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050375" y="2267125"/>
            <a:ext cx="2097300" cy="2577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313375" y="1734025"/>
            <a:ext cx="3000000" cy="2249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State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a characteristic or attribute of the object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Typically represented by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instance variables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4223875" y="2401900"/>
            <a:ext cx="1048500" cy="35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381250" y="909250"/>
            <a:ext cx="38547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Ruby...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4" name="Shape 12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00" y="1397650"/>
            <a:ext cx="5805524" cy="347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2085625" y="2981900"/>
            <a:ext cx="2243700" cy="7206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418800" y="2010350"/>
            <a:ext cx="3000000" cy="2249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Behavior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constitutes actions that the object is able to perform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Ruby, these are methods</a:t>
            </a:r>
          </a:p>
        </p:txBody>
      </p:sp>
      <p:cxnSp>
        <p:nvCxnSpPr>
          <p:cNvPr id="131" name="Shape 131"/>
          <p:cNvCxnSpPr/>
          <p:nvPr/>
        </p:nvCxnSpPr>
        <p:spPr>
          <a:xfrm rot="10800000">
            <a:off x="4370300" y="3117650"/>
            <a:ext cx="1048500" cy="35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JavaScript Objects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are containers for named values.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- W3School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054125" y="2139049"/>
            <a:ext cx="3787800" cy="8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They look a lot like Ruby’s Hash objects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030175" y="1586775"/>
            <a:ext cx="5673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myCat =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name: </a:t>
            </a:r>
            <a:r>
              <a:rPr lang="en"/>
              <a:t>‘Lina’</a:t>
            </a:r>
            <a:r>
              <a:rPr lang="en"/>
              <a:t>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size: ‘small’,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fuzzy: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happy: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tummyRub: function() { this.happy = false },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headRub: function() { this.happy = true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is a JavaScript Object..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0" name="Shape 1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1030175" y="1586775"/>
            <a:ext cx="5673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myCat =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name: ‘Lina’,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size: ‘small’,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fuzzy: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happy: true,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tummyRub: function() { this.happy = false },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headRub: function() { this.happy = true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is a JavaScript Object..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1507725" y="2102000"/>
            <a:ext cx="1530000" cy="1534500"/>
          </a:xfrm>
          <a:prstGeom prst="rect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200625" y="2029400"/>
            <a:ext cx="3733200" cy="908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ED1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State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p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rimitive data types representing properties</a:t>
            </a:r>
          </a:p>
        </p:txBody>
      </p:sp>
      <p:cxnSp>
        <p:nvCxnSpPr>
          <p:cNvPr id="167" name="Shape 167"/>
          <p:cNvCxnSpPr/>
          <p:nvPr/>
        </p:nvCxnSpPr>
        <p:spPr>
          <a:xfrm rot="10800000">
            <a:off x="3094925" y="2685700"/>
            <a:ext cx="1048500" cy="35100"/>
          </a:xfrm>
          <a:prstGeom prst="straightConnector1">
            <a:avLst/>
          </a:prstGeom>
          <a:noFill/>
          <a:ln cap="flat" cmpd="sng" w="38100">
            <a:solidFill>
              <a:srgbClr val="ED197B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