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Lora"/>
      <p:regular r:id="rId20"/>
      <p:bold r:id="rId21"/>
      <p:italic r:id="rId22"/>
      <p:boldItalic r:id="rId23"/>
    </p:embeddedFont>
    <p:embeddedFont>
      <p:font typeface="Quattrocento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regular.fntdata"/><Relationship Id="rId22" Type="http://schemas.openxmlformats.org/officeDocument/2006/relationships/font" Target="fonts/Lora-italic.fntdata"/><Relationship Id="rId21" Type="http://schemas.openxmlformats.org/officeDocument/2006/relationships/font" Target="fonts/Lora-bold.fntdata"/><Relationship Id="rId24" Type="http://schemas.openxmlformats.org/officeDocument/2006/relationships/font" Target="fonts/QuattrocentoSans-regular.fntdata"/><Relationship Id="rId23" Type="http://schemas.openxmlformats.org/officeDocument/2006/relationships/font" Target="fonts/Lor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QuattrocentoSans-italic.fntdata"/><Relationship Id="rId25" Type="http://schemas.openxmlformats.org/officeDocument/2006/relationships/font" Target="fonts/QuattrocentoSans-bold.fntdata"/><Relationship Id="rId27" Type="http://schemas.openxmlformats.org/officeDocument/2006/relationships/font" Target="fonts/Quattrocento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Behavior-Driven Testing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TDD?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 just makes life easier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Blocks is used loosely, everything is a function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Can get more complex with larger code bases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Both our source code and spec code is in Javascript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Drawbacks =&gt; Bleeding Code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letely 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" type="subTitle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  <a:highlight>
                  <a:srgbClr val="ED197B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hape 19"/>
          <p:cNvCxnSpPr/>
          <p:nvPr/>
        </p:nvCxnSpPr>
        <p:spPr>
          <a:xfrm>
            <a:off x="4584075" y="3676500"/>
            <a:ext cx="0" cy="1480499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" name="Shape 20"/>
          <p:cNvSpPr txBox="1"/>
          <p:nvPr>
            <p:ph idx="1" type="body"/>
          </p:nvPr>
        </p:nvSpPr>
        <p:spPr>
          <a:xfrm>
            <a:off x="2105050" y="2238000"/>
            <a:ext cx="4933800" cy="819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lvl="8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1" name="Shape 21"/>
          <p:cNvSpPr/>
          <p:nvPr/>
        </p:nvSpPr>
        <p:spPr>
          <a:xfrm>
            <a:off x="428850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4288500" y="3393000"/>
            <a:ext cx="566999" cy="5669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341265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6" name="Shape 26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ED197B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9" name="Shape 29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cxnSp>
        <p:nvCxnSpPr>
          <p:cNvPr id="34" name="Shape 3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" name="Shape 3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6" name="Shape 36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381250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3834911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6288573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42" name="Shape 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" name="Shape 43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47" name="Shape 4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8" name="Shape 48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9" name="Shape 49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1990450" y="4037375"/>
            <a:ext cx="5162999" cy="51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360"/>
              </a:spcBef>
              <a:buSzPct val="1000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2" name="Shape 52"/>
          <p:cNvCxnSpPr/>
          <p:nvPr/>
        </p:nvCxnSpPr>
        <p:spPr>
          <a:xfrm>
            <a:off x="-6025" y="4666128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3" name="Shape 53"/>
          <p:cNvSpPr/>
          <p:nvPr/>
        </p:nvSpPr>
        <p:spPr>
          <a:xfrm>
            <a:off x="4457400" y="4551496"/>
            <a:ext cx="229199" cy="2291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-6025" y="4513728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6" name="Shape 56"/>
          <p:cNvSpPr/>
          <p:nvPr/>
        </p:nvSpPr>
        <p:spPr>
          <a:xfrm>
            <a:off x="4293700" y="4235405"/>
            <a:ext cx="556499" cy="5564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ED197B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jasmine.github.io/2.3/node.html#section-Configuration" TargetMode="External"/><Relationship Id="rId4" Type="http://schemas.openxmlformats.org/officeDocument/2006/relationships/hyperlink" Target="https://github.com/jasmine/jasmine#installation" TargetMode="External"/><Relationship Id="rId5" Type="http://schemas.openxmlformats.org/officeDocument/2006/relationships/hyperlink" Target="https://github.com/jasmine/jasmine/releases" TargetMode="External"/><Relationship Id="rId6" Type="http://schemas.openxmlformats.org/officeDocument/2006/relationships/hyperlink" Target="https://jasmine.github.io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jasmine.github.io/2.3/node.html#section-Configuratio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jasmine/jasmine/releases" TargetMode="External"/><Relationship Id="rId4" Type="http://schemas.openxmlformats.org/officeDocument/2006/relationships/hyperlink" Target="https://github.com/jasmine/jasmine/releas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highlight>
                  <a:srgbClr val="ED197B"/>
                </a:highlight>
              </a:rPr>
              <a:t>Javascript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Unit Testing using 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2612" y="701400"/>
            <a:ext cx="1571625" cy="2914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" name="Shape 64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5" name="Shape 65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7825" y="3125412"/>
            <a:ext cx="4086225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Can create a sinatra app with two links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SpecRunner.html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Index.html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Easily navigate between different pages of our application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Useful when writing HTML-focused JavaScript</a:t>
            </a:r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One Step Further...</a:t>
            </a:r>
          </a:p>
        </p:txBody>
      </p:sp>
      <p:grpSp>
        <p:nvGrpSpPr>
          <p:cNvPr id="138" name="Shape 138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39" name="Shape 139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4294967295"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Pre-defined Matchers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381250" y="1358275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toBe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toEqual	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toMatch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toBeNull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toBeTruthy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toBeFalsy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toContain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toBeLessThan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toBeGreaterThan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toBeCloseTo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toThrow</a:t>
            </a:r>
          </a:p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x="4984526" y="1358275"/>
            <a:ext cx="4159499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Exact equality (===)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Regular equality (==)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RegularExpression Matching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Null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true, {}, [], 42, “foo”, new Date()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</a:t>
            </a:r>
            <a:r>
              <a:rPr lang="en"/>
              <a:t>alse, null, undefined, 0, “”, NaN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Checks for element in an erray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&lt;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≈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Catch Expected Exceptions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SpecHelper is Your Friend!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381250" y="1618700"/>
            <a:ext cx="71079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Useful for test preparation (variable assignment)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Starts with beforeEach() Jasmine helper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call jasmine.AddMatchers to create custom Jasmine Matchers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These are functions with a compare call with the actual and expected values as arguments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return calls a pass key that has a boolean value to determine the function of the Matcher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1030175" y="1586775"/>
            <a:ext cx="72324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TDD is important!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Jasmine uses JS functions to test JS code (which are also functions)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Can execute Jasmine tests in either terminal or browser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Tests have similar structure as RSpec model tests (describe, it)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Assortment of matchers to use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Can create custom matchers in SpecHelper</a:t>
            </a:r>
          </a:p>
        </p:txBody>
      </p:sp>
      <p:sp>
        <p:nvSpPr>
          <p:cNvPr id="161" name="Shape 16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So to recap..</a:t>
            </a:r>
          </a:p>
        </p:txBody>
      </p:sp>
      <p:grpSp>
        <p:nvGrpSpPr>
          <p:cNvPr id="162" name="Shape 162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63" name="Shape 163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Useful Links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381250" y="1618700"/>
            <a:ext cx="60918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Jasmine Configuration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Jasmine Repo and Installation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Jasmine Standalone Link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6"/>
              </a:rPr>
              <a:t>Jasmine Documentation and Guides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4294967295" type="subTitle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Any </a:t>
            </a:r>
            <a:r>
              <a:rPr b="1" i="1" lang="en" sz="3600">
                <a:solidFill>
                  <a:schemeClr val="lt1"/>
                </a:solidFill>
                <a:highlight>
                  <a:srgbClr val="ED197B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 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	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Afternoon Challenge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Quiz</a:t>
            </a:r>
          </a:p>
        </p:txBody>
      </p:sp>
      <p:cxnSp>
        <p:nvCxnSpPr>
          <p:cNvPr id="178" name="Shape 178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9" name="Shape 179"/>
          <p:cNvSpPr txBox="1"/>
          <p:nvPr>
            <p:ph idx="4294967295" type="ctrTitle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cxnSp>
        <p:nvCxnSpPr>
          <p:cNvPr id="180" name="Shape 180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1" name="Shape 181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82" name="Shape 182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183" name="Shape 183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POP QUIZ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80" name="Shape 80"/>
          <p:cNvGrpSpPr/>
          <p:nvPr/>
        </p:nvGrpSpPr>
        <p:grpSpPr>
          <a:xfrm>
            <a:off x="1273155" y="2434519"/>
            <a:ext cx="265533" cy="274457"/>
            <a:chOff x="2594050" y="1631825"/>
            <a:chExt cx="439625" cy="439625"/>
          </a:xfrm>
        </p:grpSpPr>
        <p:sp>
          <p:nvSpPr>
            <p:cNvPr id="81" name="Shape 81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Shape 85"/>
          <p:cNvSpPr txBox="1"/>
          <p:nvPr/>
        </p:nvSpPr>
        <p:spPr>
          <a:xfrm>
            <a:off x="1955375" y="3321300"/>
            <a:ext cx="81615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 Driven Development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Checking if your code works (at a click of a button)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Allows you (and other developers) work on on a code base without worrying about breaking existing code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Tracks progress and provides a path for future development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1030175" y="1586775"/>
            <a:ext cx="83076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RSpec (Ruby Unit Testing)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Capybara (Sinatra Feature Testing)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Pangram.js (Self-written Tests)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  let result = isPangram(sentence.content)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  let correct = (result == sentence.pangram)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  console.log(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    `isPangram gave a ${correct ? '' : 'in'}correct result for: ${sentence.content}`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  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1381250" y="922675"/>
            <a:ext cx="35640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Testing (Javascript) So Far...</a:t>
            </a:r>
          </a:p>
        </p:txBody>
      </p:sp>
      <p:grpSp>
        <p:nvGrpSpPr>
          <p:cNvPr id="98" name="Shape 98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9" name="Shape 99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075" y="910751"/>
            <a:ext cx="5481850" cy="33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1381250" y="922675"/>
            <a:ext cx="32379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Jasmine Testing (Setup)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$ npm install --save-dev jasmine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 npm install -g jasmine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 jasmine init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Generates a spec folder in your repository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Within spec folder is support folder with jasmine.json file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Customizable Config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https://jasmine.github.io/2.3/node.html#section-Configuration</a:t>
            </a:r>
            <a:r>
              <a:rPr lang="en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Running Jasmine Tests (CLI)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Call module.exports on functions you want to test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Require files for functions you want to test in test suite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describe and it “blocks”</a:t>
            </a:r>
          </a:p>
          <a:p>
            <a:pPr indent="-381000" lvl="1" marL="914400" rtl="0">
              <a:spcBef>
                <a:spcPts val="600"/>
              </a:spcBef>
              <a:buSzPct val="100000"/>
            </a:pPr>
            <a:r>
              <a:rPr lang="en" sz="2400">
                <a:solidFill>
                  <a:schemeClr val="dk1"/>
                </a:solidFill>
              </a:rPr>
              <a:t>describe(“something.js”, () =&gt; {})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 jasmine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Pangram Example!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1381250" y="922675"/>
            <a:ext cx="52641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Running Jasmine Tests (SpecRunner.html)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Javascript runs in the browser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Better visual representation of how our tests are performing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Easier to decipher error messages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Setting Up Jasmine Tests </a:t>
            </a:r>
            <a:r>
              <a:rPr lang="en">
                <a:solidFill>
                  <a:schemeClr val="dk1"/>
                </a:solidFill>
              </a:rPr>
              <a:t>(SpecRunner.html)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Download Jasmine Standalone </a:t>
            </a:r>
            <a:r>
              <a:rPr lang="en" u="sng">
                <a:solidFill>
                  <a:schemeClr val="hlink"/>
                </a:solidFill>
                <a:hlinkClick r:id="rId3"/>
              </a:rPr>
              <a:t>h</a:t>
            </a:r>
            <a:r>
              <a:rPr lang="en" u="sng">
                <a:solidFill>
                  <a:schemeClr val="hlink"/>
                </a:solidFill>
                <a:hlinkClick r:id="rId4"/>
              </a:rPr>
              <a:t>ere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Move to respective directory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Remove any imports/exports added to source files and tests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</a:t>
            </a:r>
            <a:r>
              <a:rPr lang="en"/>
              <a:t>rc folder contains all source code, spec folder contains tests, lib folder contains jasmine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 open SpecRunner.html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