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ora"/>
      <p:regular r:id="rId22"/>
      <p:bold r:id="rId23"/>
      <p:italic r:id="rId24"/>
      <p:boldItalic r:id="rId25"/>
    </p:embeddedFont>
    <p:embeddedFont>
      <p:font typeface="Quattrocen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ora-regular.fntdata"/><Relationship Id="rId21" Type="http://schemas.openxmlformats.org/officeDocument/2006/relationships/slide" Target="slides/slide16.xml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QuattrocentoSans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29" y="2003888"/>
            <a:ext cx="4523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0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 rot="10800000">
            <a:off x="0" y="3093233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ora"/>
              <a:buNone/>
              <a:defRPr b="1" i="0" sz="7200" u="none" cap="none" strike="noStrik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buClr>
                <a:schemeClr val="dk2"/>
              </a:buClr>
              <a:buFont typeface="Lora"/>
              <a:buNone/>
              <a:defRPr b="1" sz="7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buClr>
                <a:schemeClr val="dk2"/>
              </a:buClr>
              <a:buFont typeface="Lora"/>
              <a:buNone/>
              <a:defRPr b="1" sz="7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buClr>
                <a:schemeClr val="dk2"/>
              </a:buClr>
              <a:buFont typeface="Lora"/>
              <a:buNone/>
              <a:defRPr b="1" sz="7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buClr>
                <a:schemeClr val="dk2"/>
              </a:buClr>
              <a:buFont typeface="Lora"/>
              <a:buNone/>
              <a:defRPr b="1" sz="7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buClr>
                <a:schemeClr val="dk2"/>
              </a:buClr>
              <a:buFont typeface="Lora"/>
              <a:buNone/>
              <a:defRPr b="1" sz="7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buClr>
                <a:schemeClr val="dk2"/>
              </a:buClr>
              <a:buFont typeface="Lora"/>
              <a:buNone/>
              <a:defRPr b="1" sz="7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buClr>
                <a:schemeClr val="dk2"/>
              </a:buClr>
              <a:buFont typeface="Lora"/>
              <a:buNone/>
              <a:defRPr b="1" sz="7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buClr>
                <a:schemeClr val="dk2"/>
              </a:buClr>
              <a:buFont typeface="Lora"/>
              <a:buNone/>
              <a:defRPr b="1" sz="7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  <a:defRPr b="1" i="0" sz="2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  <a:defRPr b="1" i="0" sz="3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  <a:defRPr b="1" i="0" sz="3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  <a:defRPr b="1" i="0" sz="3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  <a:defRPr b="1" i="0" sz="3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  <a:defRPr b="1" i="0" sz="3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  <a:defRPr b="1" i="0" sz="3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  <a:defRPr b="1" i="0" sz="3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  <a:defRPr b="1" i="0" sz="3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68" name="Shape 68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72" name="Shape 72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" name="Shape 7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9" name="Shape 79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hape 8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87" name="Shape 8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92" name="Shape 9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05" name="Shape 10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" name="Shape 11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attrocento Sans"/>
              <a:buNone/>
              <a:defRPr b="0" i="0" sz="1400" u="none" cap="none" strike="noStrike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0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3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hape 113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Lora"/>
              <a:buChar char="◉"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Lora"/>
              <a:buNone/>
              <a:defRPr b="0" i="1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Lora"/>
              <a:buNone/>
              <a:defRPr b="0" i="1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0" y="1651075"/>
            <a:ext cx="2333999" cy="31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8" cy="31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Lora"/>
              <a:buNone/>
              <a:defRPr b="0" i="1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084520" y="2578394"/>
            <a:ext cx="1254641" cy="451884"/>
          </a:xfrm>
          <a:prstGeom prst="rect">
            <a:avLst/>
          </a:prstGeom>
          <a:solidFill>
            <a:srgbClr val="F0297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type="ctrTitle"/>
          </p:nvPr>
        </p:nvSpPr>
        <p:spPr>
          <a:xfrm>
            <a:off x="996624" y="2003900"/>
            <a:ext cx="802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ora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React </a:t>
            </a:r>
            <a:r>
              <a:rPr lang="en-US"/>
              <a:t>Redux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266" y="3441187"/>
            <a:ext cx="477745" cy="47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381250" y="922667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lang="en-US"/>
              <a:t>Unmounting Phase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67150" y="1607545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>
                <a:solidFill>
                  <a:schemeClr val="dk1"/>
                </a:solidFill>
              </a:rPr>
              <a:t>Unmounting = being removed from the browser DOM.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/>
              <a:t>componentWillUnmount is a good place to clean up anything set up in componentDidMount (i.e. clear timers).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305050" y="922675"/>
            <a:ext cx="4081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lang="en-US"/>
              <a:t>Fetch in React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67150" y="1607545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>
                <a:solidFill>
                  <a:schemeClr val="dk1"/>
                </a:solidFill>
              </a:rPr>
              <a:t>Fetch requests will can be done in lifecycle methods such as componentDidMount or event handlers.</a:t>
            </a:r>
          </a:p>
          <a:p>
            <a:pPr lvl="0" rtl="0">
              <a:spcBef>
                <a:spcPts val="0"/>
              </a:spcBef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>
                <a:solidFill>
                  <a:schemeClr val="dk1"/>
                </a:solidFill>
              </a:rPr>
              <a:t>Fetch should hit Sinatra/Rails API endpoints and upon successful response, you will usually set a new state.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250125" y="1832250"/>
            <a:ext cx="87588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4000"/>
              <a:t>༼ つ  ͡° ͜ʖ ͡° ༽つ Show them your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305050" y="922675"/>
            <a:ext cx="4081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lang="en-US"/>
              <a:t>Getting Better at React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02775" y="153532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>
                <a:solidFill>
                  <a:schemeClr val="dk1"/>
                </a:solidFill>
              </a:rPr>
              <a:t>Level up in JavaScript. Eloquent JavaScript.</a:t>
            </a:r>
          </a:p>
          <a:p>
            <a:pPr lvl="0" rtl="0">
              <a:spcBef>
                <a:spcPts val="0"/>
              </a:spcBef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>
                <a:solidFill>
                  <a:schemeClr val="dk1"/>
                </a:solidFill>
              </a:rPr>
              <a:t>Learn more ES6.</a:t>
            </a:r>
          </a:p>
          <a:p>
            <a:pPr lvl="0" rtl="0">
              <a:spcBef>
                <a:spcPts val="0"/>
              </a:spcBef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>
                <a:solidFill>
                  <a:schemeClr val="dk1"/>
                </a:solidFill>
              </a:rPr>
              <a:t>Go through the full Launch Academy React curriculum.</a:t>
            </a:r>
          </a:p>
          <a:p>
            <a:pPr lvl="0" rtl="0">
              <a:spcBef>
                <a:spcPts val="0"/>
              </a:spcBef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>
                <a:solidFill>
                  <a:schemeClr val="dk1"/>
                </a:solidFill>
              </a:rPr>
              <a:t>Go learn Redux, React Router, and other bleeding edge tools!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55550" y="1832250"/>
            <a:ext cx="90300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 sz="3400"/>
              <a:t>(╯°□°）╯︵ ┻━┻ 	 → 	┬──┬ ノ( ゜-゜ノ)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3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3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33700" y="55525"/>
            <a:ext cx="87588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4000"/>
              <a:t>ಠ_ಥ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000"/>
          </a:p>
          <a:p>
            <a:pPr lvl="0" rtl="0" algn="ctr">
              <a:spcBef>
                <a:spcPts val="0"/>
              </a:spcBef>
              <a:buNone/>
            </a:pPr>
            <a:r>
              <a:rPr b="1" lang="en-US" sz="4000"/>
              <a:t>♥‿♥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000"/>
          </a:p>
          <a:p>
            <a:pPr lvl="0" rtl="0" algn="ctr">
              <a:spcBef>
                <a:spcPts val="0"/>
              </a:spcBef>
              <a:buNone/>
            </a:pPr>
            <a:r>
              <a:rPr b="1" lang="en-US" sz="4000"/>
              <a:t>ᕙ(⇀‸↼‶)ᕗ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000"/>
          </a:p>
          <a:p>
            <a:pPr lvl="0" rtl="0" algn="ctr">
              <a:spcBef>
                <a:spcPts val="0"/>
              </a:spcBef>
              <a:buNone/>
            </a:pPr>
            <a:r>
              <a:rPr b="1" lang="en-US" sz="4000"/>
              <a:t>(ﾉ◕ヮ◕)ﾉ*:･ﾟ✧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274750" y="1427675"/>
            <a:ext cx="87588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4000"/>
              <a:t>CONGRATS ON COMPLETING ONE OF THE TOUGHEST WEEKS AT LAUNCH ACADEMY!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345" y="3147924"/>
            <a:ext cx="1357249" cy="129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645" y="130524"/>
            <a:ext cx="1357249" cy="129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370" y="3518474"/>
            <a:ext cx="1357249" cy="129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340100" y="623451"/>
            <a:ext cx="3878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lang="en-US"/>
              <a:t>Redux is WAY harder than vanilla react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67150" y="117725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rPr lang="en-US"/>
              <a:t>Like, way way harder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We have to avoid mutating state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There are four new elements we work with to understand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/>
              <a:t>Store, Reducers, Actions, nether-Reducers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We have to dispatch actions from our components that are sent as objects to our reducers.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/>
              <a:t>Based on the reducer’s type, we will take in the action, and given it’s properties, return new state, or nether state if we have not sacrificed an innocent 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1200"/>
              <a:t>the reducer is actually combined in a combineReducer reducer, that is actually what is updating the store, occasionally it updates one’s third eye to see crypt speech 	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200"/>
              <a:t>Think of it like passing a basketball through a basketball hoop, where the action is the basketball and the hoop is the reducer. </a:t>
            </a:r>
            <a:r>
              <a:rPr lang="en-US" sz="1000"/>
              <a:t>Except our net is also like a blerch demon that consumes basketballs and poops out a bigger fleekshmart every time, that has floopidy flops of the other basketballs. The fleekshmart (pronounced lehk-shi-cookle in Danish) is then used by the blop-doodle to create a hoggargar.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074375" y="491775"/>
            <a:ext cx="38157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274E13"/>
                </a:solidFill>
              </a:rPr>
              <a:t>O͉̗̜̮͔ͭͫͦ̈̑͗ͧ̚͠͞ͅn͍̠͚̱̯͇͓̗̞ͮc͓̰͔ͤͭ̀ȇ͈̣͖̅̄̆̓̋͝ ̫̟͈̦̞̒̀͘͟ṯ͔̪͋ͦ̇̆̅ͨ̀͠h̯̮͚͉͔̻̆͑̃̇̇̆͗ͩ̈́́͢͜e̸̠̹͚̗̯ͭ̆ͮͦͯ̿̎̆̚͝ ̛͎̠ͥͣ̌͌͌̇ͥ̓ŝ̸̘͈̙͍̩ͬ̉͞ͅà͎̭̻̮̗ͫ̐̊͞c̯͔͓͆̽ͧͩ̌͝r̤͑̇̆̌ͧͯi̫̳̼̼͇̻ͤ̓̋̌̀̀f̸̠̉̂́͡i̯̪͙̠̖̭̣ͤ̋̔c̶͕͎̜͕͇̠̹̊̑̔͛ͤ̀̅́̌͝ȇͪ́͆̋̓͢͏̜̙ ̷͖͎̺̬̲͉̹͈̽̏ͤ̈̈h̴̴̳͙͛̏͘a̶̫̗̩̬̮͊̀ͥ̄͗ͮͭs̼̬͔̣͕͈̺̫̲ͬ̍́ ̹̄̀ͦͥ̍̈͟b̌̈́͛ͮͮ҉̭͔̖̯ͅe̼̫̳̻̱̪̔͛̊̀̿̄ͪ́͢e̻̺̺ͯ̅̿ͣ͠ņ̭͍̼̯͋ͯ̓ͩͩͦ͢ ͉̫̤͍͂̊͟m̗̲ͦͬ͛͑͐ͥͫa̡̱͕̟̰̰͆d̶̬̜̣̩̭̤͑̔͞e̴͖͓̟̯̟̹̟͕̍͋͋͘͝,ͥ̉̐͐̌͐ͤ̒͏҉̟̱̣̳̹̰̪͘ ͉͚̠̱̼̃́̉̉̀͞ͅo̸ͨͤ̅ͯ͗́̄̈́͏̬̟̰n̷̛̥̩̻̫̟̮̲̽̆ͮͫ͋͗͆̃ͮ͢l̨̛͈̄ͨ̄͐ͪ̽́y̠̤͈͍̥̯̓͆͂ ̡̫̞͉͖̜̠̟̄̆͑ͫ͒̂ͦ͗͞ã̶͖̜̥̰̺̖̮͈̠͂̾̓ͬ̑ ̵̬͕̼̮̟̙̦̣̐̉͘s̺͇̦͍̘͖͖̱ͦ̐̏̀͢h̩̖̙ͭͬ̚͟͠͠m͙̞̤̼̠̮̠̰̍ͥͅo͖̤̹̰̬͂͐͊ơ͙͓̲͓̎͛g̵̡̟̮̪̝̘̈́͆̆̍̒̂b̷̖̺̗̖̗͕̎ͩ̈́̃ͩ͞ḽ̴̛͕̩̼̰̳̰͑̇ͩo̸̗̹͒ͧ̏ͦ̄͢ͅr̿̉̓̚҉҉̺̺̯̳g̬͕͈̩͉̀̉̓̉ ̸̡͔͎̞͉͕̞̲̎̍̅̐ͥͨc̷̯͓͉͖̼ͧ̂̃̀a̷̶͉̖̳̙ͮn̨͈̺͚̟̘͕͚ͤͥ́ͭ̉ͮͧ̄ ̡̛͖̝̮̦͑̐̆ͭ͐ͬ̿͝m̶̛͔͎̮͚̆̅̅̃͢ą̭̱ͭ̔k̘̖̻̻̲̥̮̣̆ͭ̓e͉̹͎͇͖̞ͭͪ͗̅͛͡ͅ ̨̫͇̮̳̽ͧṫ͔̠̻͌ͮ̓̓́̚͝h̴̲̲͙̗̩̦̍͌̊̓ͦ̆̐̀̕͢e̐͗ͥͧ̃̉͏̶̘̞̳̣̼̙̖̯͚ ̱̼͍̟̖̇̆̾͊ͪ̎̽n̬̪͓͇ͨͧ̽̑ͩ͜͡ͅͅe͍̪̖̠͉̹̤͚ͬͣͨ̓̅̆͗ͨx̟̣̹̭̲̯̝̐̉͗̒̇̃̓́̕͘t̷̲͚̥̗̞̭̦̤͂͐̾̔͋ͮ̀ ̵̢̮̂ͧͤ̚s̯͎̤̞̖ͤ̍͒̽̓̀̚t̔̌͐̚҉̝̟͇̲͙̬̣́e̸̶̢͇̖͈̤͈̼̤ͫ̊̔ͣͩ̈͛͊p̧̖̮͉̥͇̤͉̙̀̔͂͗͞͡,̺͆̌̎͠ ̱̰̉ͧ̊̈́̾̃̕͟ͅl̷͍͖̺̙̺͛̄̋͂͌̾̾ͅe̶̺̤̫̎͒s̛͚̹͈͈̽̅̈́̄ͥ͗̈́̓͡ͅţ̑͂̎̿ͯͧ̐ͯ́҉̰̹̗ ̵̥̞̩͖̬̰̳̾̂̒ͪ̂͗̈́̂̌͞ͅh̵̩͉̪͔̰̱͉̯ͭͬͥ̓̐ͨḙ̢̟̹̲̗̦̙̞͌ͯ͘͞ͅ ̴̬͍̯̘͉̪̽͌ͭ̓͐́͜b̞̞̮ͩͣ̐ͅe͖̥͉̰͈ͭͪ̾̈́͟ ̮̭̙͎̅̚b̮͇͙̭̄̂̉̅̊͗͌̚͢͠͠l̎ͮ̔ͥ̅̓͏̰̳͎̥ͅǐ̼͈̭̩̺͕̬͐͗ͤͪ͌͗̅̓n̶̹͍͒d̯͎̯̻̰̬̍̍͋ͦ̅́͒̀͘e̎ͨ̍͐ͣ̌͏͚̘̻̤̲̝̫̠͘d̵̟̩̦̠ͭͯͬ͐̿͐͞ͅ ͓̺͇̒ͦ̆ͮ͛͋̿͐t̸̷̙͓̫͈͔̱̲́ͬ̕h̴̠̼͂̄̚͜͜e͔̗ͬ̿͊̕ͅ ̼̗̟̣͙͍ͤ͐͐̍ͦ̒͡ͅt̶͖̂͢͢h̵̩͍̳̫̟̋̊̓e̢̟̹̤̫̹͍̽̇͛́̈͠ ̶͕̹̅͡ŵ̲̲͍̝͎̊ͣ͋͑̑̆͟h̴̭̫̰͈̪̪͇ͤͩ͌̒͗̂̓͐͢͠ō̺l̤̱̗̠̳͍̗̬ͣ̓ͮl͍̠̻ͫ̆y̪̘͙̪̱̠̒ͯͣ͋̽͠ ̘̼̣̑̆͗͟͠ó͖̮̔ͭ͆͟tͪ̒̃̉ͪͯ̏̈҉̷̨̞͖h̲̪̰̭ͣ̍̍͑ͩ̔͞ȇ̜̞̮̟̤ͧͩ͒̇̑ͨ̐͝ṛ͎͖́ͥ̀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084520" y="2578394"/>
            <a:ext cx="1254600" cy="451800"/>
          </a:xfrm>
          <a:prstGeom prst="rect">
            <a:avLst/>
          </a:prstGeom>
          <a:solidFill>
            <a:srgbClr val="F0297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996624" y="2003900"/>
            <a:ext cx="802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ora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React </a:t>
            </a:r>
            <a:r>
              <a:rPr lang="en-US"/>
              <a:t>Lifecycle Methods &amp; Beyond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266" y="3441187"/>
            <a:ext cx="477600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381250" y="922667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lang="en-US"/>
              <a:t>Problem: Where to run code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167150" y="153285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rPr lang="en-US"/>
              <a:t>We can write stateful React applications, but where do we run code to: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Set timers.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Fetch data from the server.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Update state of components when new props are received.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Before and/or after render is invoked.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...etc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381250" y="922675"/>
            <a:ext cx="4590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lang="en-US"/>
              <a:t>Solution: Lifecycle methods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167150" y="153285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Lifecycle methods are methods which are automatically run at certain points in the lifecycle of the component.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lifecycle of a component is made up of three phases: mounting, updating, unmounting.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381250" y="922667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lang="en-US"/>
              <a:t>Mounting Phase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67150" y="1607545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/>
              <a:t>Mounting = being placed on the browserDOM.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20000"/>
              <a:buFont typeface="Quattrocento Sans"/>
              <a:buChar char="◉"/>
            </a:pPr>
            <a:r>
              <a:rPr lang="en-US"/>
              <a:t>componentDidMount</a:t>
            </a:r>
            <a:br>
              <a:rPr lang="en-US"/>
            </a:br>
            <a:r>
              <a:rPr lang="en-US"/>
              <a:t>	</a:t>
            </a:r>
            <a:r>
              <a:rPr lang="en-US" sz="2000"/>
              <a:t>- Run right after initial render.</a:t>
            </a:r>
          </a:p>
          <a:p>
            <a:pPr lvl="1" rtl="0">
              <a:spcBef>
                <a:spcPts val="600"/>
              </a:spcBef>
            </a:pPr>
            <a:r>
              <a:rPr lang="en-US">
                <a:solidFill>
                  <a:schemeClr val="dk1"/>
                </a:solidFill>
              </a:rPr>
              <a:t>- Set timers and perform Fetch/AJAX here!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/>
              <a:t>After a component mounts it can undergo updating phase or unmounting phase.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937" y="81524"/>
            <a:ext cx="5818124" cy="43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913425" y="1440975"/>
            <a:ext cx="2107800" cy="264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render</a:t>
            </a:r>
          </a:p>
        </p:txBody>
      </p:sp>
      <p:sp>
        <p:nvSpPr>
          <p:cNvPr id="165" name="Shape 165"/>
          <p:cNvSpPr/>
          <p:nvPr/>
        </p:nvSpPr>
        <p:spPr>
          <a:xfrm>
            <a:off x="3954500" y="2560000"/>
            <a:ext cx="2107800" cy="264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componentDidMount</a:t>
            </a:r>
          </a:p>
        </p:txBody>
      </p:sp>
      <p:sp>
        <p:nvSpPr>
          <p:cNvPr id="166" name="Shape 166"/>
          <p:cNvSpPr/>
          <p:nvPr/>
        </p:nvSpPr>
        <p:spPr>
          <a:xfrm>
            <a:off x="4708550" y="1870375"/>
            <a:ext cx="599700" cy="348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21 at 6.28.04 PM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0" y="39099"/>
            <a:ext cx="3802101" cy="4995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21 at 6.49.15 PM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700" y="2289899"/>
            <a:ext cx="2815700" cy="1487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21 at 6.50.25 PM.png"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700" y="777871"/>
            <a:ext cx="2815700" cy="151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381250" y="922667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lang="en-US"/>
              <a:t>Updating Phase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67150" y="1607545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/>
              <a:t>Once a component is mounted, a component can undergo this phase whenever it receives new props or a new state is set.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-US"/>
              <a:t>These methods are not commonly used. componentWillReceiveProps is useful for updating state if new props are received.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