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embeddedFontLst>
    <p:embeddedFont>
      <p:font typeface="Lora"/>
      <p:regular r:id="rId79"/>
      <p:bold r:id="rId80"/>
      <p:italic r:id="rId81"/>
      <p:boldItalic r:id="rId82"/>
    </p:embeddedFont>
    <p:embeddedFont>
      <p:font typeface="Quattrocento Sans"/>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76FDE24-3966-464F-8BCF-D7EB659764A5}">
  <a:tblStyle styleId="{576FDE24-3966-464F-8BCF-D7EB659764A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QuattrocentoSans-bold.fntdata"/><Relationship Id="rId83" Type="http://schemas.openxmlformats.org/officeDocument/2006/relationships/font" Target="fonts/QuattrocentoSans-regular.fntdata"/><Relationship Id="rId42" Type="http://schemas.openxmlformats.org/officeDocument/2006/relationships/slide" Target="slides/slide37.xml"/><Relationship Id="rId86" Type="http://schemas.openxmlformats.org/officeDocument/2006/relationships/font" Target="fonts/QuattrocentoSans-boldItalic.fntdata"/><Relationship Id="rId41" Type="http://schemas.openxmlformats.org/officeDocument/2006/relationships/slide" Target="slides/slide36.xml"/><Relationship Id="rId85" Type="http://schemas.openxmlformats.org/officeDocument/2006/relationships/font" Target="fonts/QuattrocentoSans-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Lora-bold.fntdata"/><Relationship Id="rId82" Type="http://schemas.openxmlformats.org/officeDocument/2006/relationships/font" Target="fonts/Lora-boldItalic.fntdata"/><Relationship Id="rId81" Type="http://schemas.openxmlformats.org/officeDocument/2006/relationships/font" Target="fonts/Lor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Lora-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Many variations of MVC. MVVC. </a:t>
            </a:r>
          </a:p>
          <a:p>
            <a:pPr lvl="0">
              <a:spcBef>
                <a:spcPts val="0"/>
              </a:spcBef>
              <a:buNone/>
            </a:pPr>
            <a:r>
              <a:t/>
            </a:r>
            <a:endParaRPr/>
          </a:p>
          <a:p>
            <a:pPr lvl="0" rtl="0">
              <a:spcBef>
                <a:spcPts val="0"/>
              </a:spcBef>
              <a:buNone/>
            </a:pPr>
            <a:r>
              <a:rPr lang="en"/>
              <a:t>Most applicable as a deveiloper.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Controllers are carrying ou tthe actions with one type of thing like meetups. Repsonsible for those actions</a:t>
            </a:r>
          </a:p>
          <a:p>
            <a:pPr lvl="0">
              <a:spcBef>
                <a:spcPts val="0"/>
              </a:spcBef>
              <a:buNone/>
            </a:pPr>
            <a:r>
              <a:t/>
            </a:r>
            <a:endParaRPr/>
          </a:p>
          <a:p>
            <a:pPr lvl="0" rtl="0">
              <a:spcBef>
                <a:spcPts val="0"/>
              </a:spcBef>
              <a:buNone/>
            </a:pPr>
            <a:r>
              <a:rPr lang="en"/>
              <a:t>Routes is like sever.rb but simple. Just tries to figure out the route a user is trying to visit.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is recognizing the route and then we’re executing the action.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777777"/>
                </a:solidFill>
                <a:highlight>
                  <a:srgbClr val="F8F8F9"/>
                </a:highlight>
              </a:rPr>
              <a:t>The job of the </a:t>
            </a:r>
            <a:r>
              <a:rPr i="1" lang="en" sz="1050">
                <a:solidFill>
                  <a:srgbClr val="777777"/>
                </a:solidFill>
                <a:highlight>
                  <a:srgbClr val="F8F8F9"/>
                </a:highlight>
              </a:rPr>
              <a:t>Router</a:t>
            </a:r>
            <a:r>
              <a:rPr lang="en" sz="1050">
                <a:solidFill>
                  <a:srgbClr val="777777"/>
                </a:solidFill>
                <a:highlight>
                  <a:srgbClr val="F8F8F9"/>
                </a:highlight>
              </a:rPr>
              <a:t> is to map HTTP requests to Controller Actions.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777777"/>
                </a:solidFill>
                <a:highlight>
                  <a:srgbClr val="F8F8F9"/>
                </a:highlight>
              </a:rPr>
              <a:t>The controller receives requests from the network. Based on those requests, it arranges the Models it needs, and feeds them to the views. It then returns the rendered HTML back to the browser as a response.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You’ll now notice that other things aren’t  as explicit either, for instance here there is no erb: index directive so how do we know what page to show? That’s a rails convention, it happens for you.</a:t>
            </a:r>
          </a:p>
          <a:p>
            <a:pPr lvl="0">
              <a:spcBef>
                <a:spcPts val="0"/>
              </a:spcBef>
              <a:buNone/>
            </a:pPr>
            <a:r>
              <a:t/>
            </a:r>
            <a:endParaRPr/>
          </a:p>
          <a:p>
            <a:pPr lvl="0">
              <a:spcBef>
                <a:spcPts val="0"/>
              </a:spcBef>
              <a:buNone/>
            </a:pPr>
            <a:r>
              <a:rPr lang="en"/>
              <a:t>This is not referring to the name of the file. Name of the action, important distinction.</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How do we know what url we’re talking about? Rails conventions gives us this url.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goal of rails is to make base actions that you repeate often easy to get to.</a:t>
            </a:r>
          </a:p>
          <a:p>
            <a:pPr lvl="0">
              <a:spcBef>
                <a:spcPts val="0"/>
              </a:spcBef>
              <a:buNone/>
            </a:pPr>
            <a:r>
              <a:t/>
            </a:r>
            <a:endParaRPr/>
          </a:p>
          <a:p>
            <a:pPr lvl="0" rtl="0">
              <a:spcBef>
                <a:spcPts val="0"/>
              </a:spcBef>
              <a:buNone/>
            </a:pPr>
            <a:r>
              <a:rPr lang="en"/>
              <a:t>Once things are clicking, it’s very easy to setup a crud app very quickly and easily.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Each of those actions has a default path for when we’re interacting with it.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Dynamic routing</a:t>
            </a:r>
          </a:p>
          <a:p>
            <a:pPr lvl="0">
              <a:spcBef>
                <a:spcPts val="0"/>
              </a:spcBef>
              <a:buNone/>
            </a:pPr>
            <a:r>
              <a:t/>
            </a:r>
            <a:endParaRPr/>
          </a:p>
          <a:p>
            <a:pPr lvl="0">
              <a:spcBef>
                <a:spcPts val="0"/>
              </a:spcBef>
              <a:buNone/>
            </a:pPr>
            <a:r>
              <a:rPr lang="en"/>
              <a:t>m</a:t>
            </a:r>
            <a:r>
              <a:rPr lang="en"/>
              <a:t>eetups controller and all of these things will be defined in that controller file.</a:t>
            </a:r>
          </a:p>
          <a:p>
            <a:pPr lvl="0">
              <a:spcBef>
                <a:spcPts val="0"/>
              </a:spcBef>
              <a:buNone/>
            </a:pPr>
            <a:r>
              <a:t/>
            </a:r>
            <a:endParaRPr/>
          </a:p>
          <a:p>
            <a:pPr lvl="0">
              <a:spcBef>
                <a:spcPts val="0"/>
              </a:spcBef>
              <a:buNone/>
            </a:pPr>
            <a:r>
              <a:rPr lang="en"/>
              <a:t>Remember : these are available but not needed for all things, for instand comment doesn’t nee da show page.</a:t>
            </a:r>
          </a:p>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2" name="Shape 612"/>
        <p:cNvGrpSpPr/>
        <p:nvPr/>
      </p:nvGrpSpPr>
      <p:grpSpPr>
        <a:xfrm>
          <a:off x="0" y="0"/>
          <a:ext cx="0" cy="0"/>
          <a:chOff x="0" y="0"/>
          <a:chExt cx="0" cy="0"/>
        </a:xfrm>
      </p:grpSpPr>
      <p:sp>
        <p:nvSpPr>
          <p:cNvPr id="613" name="Shape 61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14" name="Shape 6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27" name="Shape 6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38" name="Shape 6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50" name="Shape 6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6" name="Shape 676"/>
        <p:cNvGrpSpPr/>
        <p:nvPr/>
      </p:nvGrpSpPr>
      <p:grpSpPr>
        <a:xfrm>
          <a:off x="0" y="0"/>
          <a:ext cx="0" cy="0"/>
          <a:chOff x="0" y="0"/>
          <a:chExt cx="0" cy="0"/>
        </a:xfrm>
      </p:grpSpPr>
      <p:sp>
        <p:nvSpPr>
          <p:cNvPr id="677" name="Shape 67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78" name="Shape 6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89" name="Shape 6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00" name="Shape 7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150">
                <a:solidFill>
                  <a:srgbClr val="242729"/>
                </a:solidFill>
                <a:highlight>
                  <a:srgbClr val="FFFFFF"/>
                </a:highlight>
              </a:rPr>
              <a:t>The bottom line is when you call helpers like </a:t>
            </a:r>
            <a:r>
              <a:rPr lang="en" sz="1000">
                <a:solidFill>
                  <a:srgbClr val="242729"/>
                </a:solidFill>
                <a:highlight>
                  <a:srgbClr val="EFF0F1"/>
                </a:highlight>
                <a:latin typeface="Consolas"/>
                <a:ea typeface="Consolas"/>
                <a:cs typeface="Consolas"/>
                <a:sym typeface="Consolas"/>
              </a:rPr>
              <a:t>link_to</a:t>
            </a:r>
            <a:r>
              <a:rPr lang="en" sz="1150">
                <a:solidFill>
                  <a:srgbClr val="242729"/>
                </a:solidFill>
                <a:highlight>
                  <a:srgbClr val="FFFFFF"/>
                </a:highlight>
              </a:rPr>
              <a:t> or </a:t>
            </a:r>
            <a:r>
              <a:rPr lang="en" sz="1000">
                <a:solidFill>
                  <a:srgbClr val="242729"/>
                </a:solidFill>
                <a:highlight>
                  <a:srgbClr val="EFF0F1"/>
                </a:highlight>
                <a:latin typeface="Consolas"/>
                <a:ea typeface="Consolas"/>
                <a:cs typeface="Consolas"/>
                <a:sym typeface="Consolas"/>
              </a:rPr>
              <a:t>form_tag</a:t>
            </a:r>
            <a:r>
              <a:rPr lang="en" sz="1150">
                <a:solidFill>
                  <a:srgbClr val="242729"/>
                </a:solidFill>
                <a:highlight>
                  <a:srgbClr val="FFFFFF"/>
                </a:highlight>
              </a:rPr>
              <a:t> etc - they will require prefix/pathname  </a:t>
            </a:r>
            <a:r>
              <a:rPr lang="en" sz="1000">
                <a:solidFill>
                  <a:srgbClr val="242729"/>
                </a:solidFill>
                <a:highlight>
                  <a:srgbClr val="EFF0F1"/>
                </a:highlight>
                <a:latin typeface="Consolas"/>
                <a:ea typeface="Consolas"/>
                <a:cs typeface="Consolas"/>
                <a:sym typeface="Consolas"/>
              </a:rPr>
              <a:t>paths</a:t>
            </a:r>
            <a:r>
              <a:rPr lang="en" sz="1150">
                <a:solidFill>
                  <a:srgbClr val="242729"/>
                </a:solidFill>
                <a:highlight>
                  <a:srgbClr val="FFFFFF"/>
                </a:highlight>
              </a:rPr>
              <a:t>to populate different actions in your app's routing structure.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13" name="Shape 7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26" name="Shape 7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7" name="Shape 737"/>
        <p:cNvGrpSpPr/>
        <p:nvPr/>
      </p:nvGrpSpPr>
      <p:grpSpPr>
        <a:xfrm>
          <a:off x="0" y="0"/>
          <a:ext cx="0" cy="0"/>
          <a:chOff x="0" y="0"/>
          <a:chExt cx="0" cy="0"/>
        </a:xfrm>
      </p:grpSpPr>
      <p:sp>
        <p:nvSpPr>
          <p:cNvPr id="738" name="Shape 73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39" name="Shape 7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0" name="Shape 750"/>
        <p:cNvGrpSpPr/>
        <p:nvPr/>
      </p:nvGrpSpPr>
      <p:grpSpPr>
        <a:xfrm>
          <a:off x="0" y="0"/>
          <a:ext cx="0" cy="0"/>
          <a:chOff x="0" y="0"/>
          <a:chExt cx="0" cy="0"/>
        </a:xfrm>
      </p:grpSpPr>
      <p:sp>
        <p:nvSpPr>
          <p:cNvPr id="751" name="Shape 75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52" name="Shape 7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3" name="Shape 763"/>
        <p:cNvGrpSpPr/>
        <p:nvPr/>
      </p:nvGrpSpPr>
      <p:grpSpPr>
        <a:xfrm>
          <a:off x="0" y="0"/>
          <a:ext cx="0" cy="0"/>
          <a:chOff x="0" y="0"/>
          <a:chExt cx="0" cy="0"/>
        </a:xfrm>
      </p:grpSpPr>
      <p:sp>
        <p:nvSpPr>
          <p:cNvPr id="764" name="Shape 7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65" name="Shape 7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5" name="Shape 785"/>
        <p:cNvGrpSpPr/>
        <p:nvPr/>
      </p:nvGrpSpPr>
      <p:grpSpPr>
        <a:xfrm>
          <a:off x="0" y="0"/>
          <a:ext cx="0" cy="0"/>
          <a:chOff x="0" y="0"/>
          <a:chExt cx="0" cy="0"/>
        </a:xfrm>
      </p:grpSpPr>
      <p:sp>
        <p:nvSpPr>
          <p:cNvPr id="786" name="Shape 78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87" name="Shape 7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94" name="Shape 7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7" name="Shape 797"/>
        <p:cNvGrpSpPr/>
        <p:nvPr/>
      </p:nvGrpSpPr>
      <p:grpSpPr>
        <a:xfrm>
          <a:off x="0" y="0"/>
          <a:ext cx="0" cy="0"/>
          <a:chOff x="0" y="0"/>
          <a:chExt cx="0" cy="0"/>
        </a:xfrm>
      </p:grpSpPr>
      <p:sp>
        <p:nvSpPr>
          <p:cNvPr id="798" name="Shape 79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99" name="Shape 7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09" name="Shape 8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2" name="Shape 812"/>
        <p:cNvGrpSpPr/>
        <p:nvPr/>
      </p:nvGrpSpPr>
      <p:grpSpPr>
        <a:xfrm>
          <a:off x="0" y="0"/>
          <a:ext cx="0" cy="0"/>
          <a:chOff x="0" y="0"/>
          <a:chExt cx="0" cy="0"/>
        </a:xfrm>
      </p:grpSpPr>
      <p:sp>
        <p:nvSpPr>
          <p:cNvPr id="813" name="Shape 81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14" name="Shape 8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777777"/>
                </a:solidFill>
                <a:highlight>
                  <a:srgbClr val="F8F8F9"/>
                </a:highlight>
              </a:rPr>
              <a:t> Controllers are responsible for processing requests, user authentication and access control, and generating responses.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8" name="Shape 828"/>
        <p:cNvGrpSpPr/>
        <p:nvPr/>
      </p:nvGrpSpPr>
      <p:grpSpPr>
        <a:xfrm>
          <a:off x="0" y="0"/>
          <a:ext cx="0" cy="0"/>
          <a:chOff x="0" y="0"/>
          <a:chExt cx="0" cy="0"/>
        </a:xfrm>
      </p:grpSpPr>
      <p:sp>
        <p:nvSpPr>
          <p:cNvPr id="829" name="Shape 82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30" name="Shape 8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5" name="Shape 835"/>
        <p:cNvGrpSpPr/>
        <p:nvPr/>
      </p:nvGrpSpPr>
      <p:grpSpPr>
        <a:xfrm>
          <a:off x="0" y="0"/>
          <a:ext cx="0" cy="0"/>
          <a:chOff x="0" y="0"/>
          <a:chExt cx="0" cy="0"/>
        </a:xfrm>
      </p:grpSpPr>
      <p:sp>
        <p:nvSpPr>
          <p:cNvPr id="836" name="Shape 83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37" name="Shape 8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4" name="Shape 844"/>
        <p:cNvGrpSpPr/>
        <p:nvPr/>
      </p:nvGrpSpPr>
      <p:grpSpPr>
        <a:xfrm>
          <a:off x="0" y="0"/>
          <a:ext cx="0" cy="0"/>
          <a:chOff x="0" y="0"/>
          <a:chExt cx="0" cy="0"/>
        </a:xfrm>
      </p:grpSpPr>
      <p:sp>
        <p:nvSpPr>
          <p:cNvPr id="845" name="Shape 84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46" name="Shape 8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60" name="Shape 8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7" name="Shape 867"/>
        <p:cNvGrpSpPr/>
        <p:nvPr/>
      </p:nvGrpSpPr>
      <p:grpSpPr>
        <a:xfrm>
          <a:off x="0" y="0"/>
          <a:ext cx="0" cy="0"/>
          <a:chOff x="0" y="0"/>
          <a:chExt cx="0" cy="0"/>
        </a:xfrm>
      </p:grpSpPr>
      <p:sp>
        <p:nvSpPr>
          <p:cNvPr id="868" name="Shape 86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69" name="Shape 8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4" name="Shape 874"/>
        <p:cNvGrpSpPr/>
        <p:nvPr/>
      </p:nvGrpSpPr>
      <p:grpSpPr>
        <a:xfrm>
          <a:off x="0" y="0"/>
          <a:ext cx="0" cy="0"/>
          <a:chOff x="0" y="0"/>
          <a:chExt cx="0" cy="0"/>
        </a:xfrm>
      </p:grpSpPr>
      <p:sp>
        <p:nvSpPr>
          <p:cNvPr id="875" name="Shape 87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76" name="Shape 8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9" name="Shape 879"/>
        <p:cNvGrpSpPr/>
        <p:nvPr/>
      </p:nvGrpSpPr>
      <p:grpSpPr>
        <a:xfrm>
          <a:off x="0" y="0"/>
          <a:ext cx="0" cy="0"/>
          <a:chOff x="0" y="0"/>
          <a:chExt cx="0" cy="0"/>
        </a:xfrm>
      </p:grpSpPr>
      <p:sp>
        <p:nvSpPr>
          <p:cNvPr id="880" name="Shape 88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81" name="Shape 8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6" name="Shape 886"/>
        <p:cNvGrpSpPr/>
        <p:nvPr/>
      </p:nvGrpSpPr>
      <p:grpSpPr>
        <a:xfrm>
          <a:off x="0" y="0"/>
          <a:ext cx="0" cy="0"/>
          <a:chOff x="0" y="0"/>
          <a:chExt cx="0" cy="0"/>
        </a:xfrm>
      </p:grpSpPr>
      <p:sp>
        <p:nvSpPr>
          <p:cNvPr id="887" name="Shape 8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88" name="Shape 8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Controller is the manager and controls the logic</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93" name="Shape 8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6" name="Shape 896"/>
        <p:cNvGrpSpPr/>
        <p:nvPr/>
      </p:nvGrpSpPr>
      <p:grpSpPr>
        <a:xfrm>
          <a:off x="0" y="0"/>
          <a:ext cx="0" cy="0"/>
          <a:chOff x="0" y="0"/>
          <a:chExt cx="0" cy="0"/>
        </a:xfrm>
      </p:grpSpPr>
      <p:sp>
        <p:nvSpPr>
          <p:cNvPr id="897" name="Shape 89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98" name="Shape 8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1" name="Shape 901"/>
        <p:cNvGrpSpPr/>
        <p:nvPr/>
      </p:nvGrpSpPr>
      <p:grpSpPr>
        <a:xfrm>
          <a:off x="0" y="0"/>
          <a:ext cx="0" cy="0"/>
          <a:chOff x="0" y="0"/>
          <a:chExt cx="0" cy="0"/>
        </a:xfrm>
      </p:grpSpPr>
      <p:sp>
        <p:nvSpPr>
          <p:cNvPr id="902" name="Shape 90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03" name="Shape 9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6" name="Shape 906"/>
        <p:cNvGrpSpPr/>
        <p:nvPr/>
      </p:nvGrpSpPr>
      <p:grpSpPr>
        <a:xfrm>
          <a:off x="0" y="0"/>
          <a:ext cx="0" cy="0"/>
          <a:chOff x="0" y="0"/>
          <a:chExt cx="0" cy="0"/>
        </a:xfrm>
      </p:grpSpPr>
      <p:sp>
        <p:nvSpPr>
          <p:cNvPr id="907" name="Shape 9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08" name="Shape 9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Model is where the data lives, its whats interacts with eh database, it’s where business logicc lives, manipulation, data &amp; processing lives in the model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996630" y="2003888"/>
            <a:ext cx="4523699" cy="1159799"/>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cxnSp>
        <p:nvCxnSpPr>
          <p:cNvPr id="10" name="Shape 10"/>
          <p:cNvCxnSpPr/>
          <p:nvPr/>
        </p:nvCxnSpPr>
        <p:spPr>
          <a:xfrm>
            <a:off x="-6025" y="3676511"/>
            <a:ext cx="9161999" cy="0"/>
          </a:xfrm>
          <a:prstGeom prst="straightConnector1">
            <a:avLst/>
          </a:prstGeom>
          <a:noFill/>
          <a:ln cap="flat" cmpd="sng" w="9525">
            <a:solidFill>
              <a:srgbClr val="000000"/>
            </a:solidFill>
            <a:prstDash val="solid"/>
            <a:round/>
            <a:headEnd len="lg" w="lg" type="none"/>
            <a:tailEnd len="lg" w="lg" type="none"/>
          </a:ln>
        </p:spPr>
      </p:cxnSp>
      <p:sp>
        <p:nvSpPr>
          <p:cNvPr id="11" name="Shape 11"/>
          <p:cNvSpPr/>
          <p:nvPr/>
        </p:nvSpPr>
        <p:spPr>
          <a:xfrm>
            <a:off x="1117950" y="3393000"/>
            <a:ext cx="566999" cy="566999"/>
          </a:xfrm>
          <a:prstGeom prst="ellipse">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letely blank">
    <p:spTree>
      <p:nvGrpSpPr>
        <p:cNvPr id="57" name="Shape 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sp>
        <p:nvSpPr>
          <p:cNvPr id="13" name="Shape 13"/>
          <p:cNvSpPr txBox="1"/>
          <p:nvPr>
            <p:ph idx="1" type="subTitle"/>
          </p:nvPr>
        </p:nvSpPr>
        <p:spPr>
          <a:xfrm>
            <a:off x="2022300" y="2815923"/>
            <a:ext cx="5591400" cy="784799"/>
          </a:xfrm>
          <a:prstGeom prst="rect">
            <a:avLst/>
          </a:prstGeom>
        </p:spPr>
        <p:txBody>
          <a:bodyPr anchorCtr="0" anchor="t" bIns="91425" lIns="91425" rIns="91425" tIns="91425"/>
          <a:lstStyle>
            <a:lvl1pPr lvl="0" rtl="0">
              <a:spcBef>
                <a:spcPts val="0"/>
              </a:spcBef>
              <a:buClr>
                <a:schemeClr val="lt1"/>
              </a:buClr>
              <a:buSzPct val="100000"/>
              <a:buNone/>
              <a:defRPr sz="1400">
                <a:solidFill>
                  <a:schemeClr val="lt1"/>
                </a:solidFill>
                <a:highlight>
                  <a:srgbClr val="ED197B"/>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p:txBody>
      </p:sp>
      <p:cxnSp>
        <p:nvCxnSpPr>
          <p:cNvPr id="14" name="Shape 14"/>
          <p:cNvCxnSpPr/>
          <p:nvPr/>
        </p:nvCxnSpPr>
        <p:spPr>
          <a:xfrm>
            <a:off x="-6025" y="2571761"/>
            <a:ext cx="1984499" cy="0"/>
          </a:xfrm>
          <a:prstGeom prst="straightConnector1">
            <a:avLst/>
          </a:prstGeom>
          <a:noFill/>
          <a:ln cap="flat" cmpd="sng" w="9525">
            <a:solidFill>
              <a:srgbClr val="CCCCCC"/>
            </a:solidFill>
            <a:prstDash val="solid"/>
            <a:round/>
            <a:headEnd len="lg" w="lg" type="none"/>
            <a:tailEnd len="lg" w="lg" type="none"/>
          </a:ln>
        </p:spPr>
      </p:cxnSp>
      <p:sp>
        <p:nvSpPr>
          <p:cNvPr id="15" name="Shape 15"/>
          <p:cNvSpPr/>
          <p:nvPr/>
        </p:nvSpPr>
        <p:spPr>
          <a:xfrm>
            <a:off x="1117950" y="2288250"/>
            <a:ext cx="566999" cy="5669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sp>
        <p:nvSpPr>
          <p:cNvPr id="16" name="Shape 16"/>
          <p:cNvSpPr txBox="1"/>
          <p:nvPr>
            <p:ph type="ctrTitle"/>
          </p:nvPr>
        </p:nvSpPr>
        <p:spPr>
          <a:xfrm>
            <a:off x="2022225" y="1693523"/>
            <a:ext cx="3787799" cy="1159799"/>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cxnSp>
        <p:nvCxnSpPr>
          <p:cNvPr id="17" name="Shape 17"/>
          <p:cNvCxnSpPr/>
          <p:nvPr/>
        </p:nvCxnSpPr>
        <p:spPr>
          <a:xfrm>
            <a:off x="5898975" y="2571750"/>
            <a:ext cx="3251099"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8" name="Shape 18"/>
        <p:cNvGrpSpPr/>
        <p:nvPr/>
      </p:nvGrpSpPr>
      <p:grpSpPr>
        <a:xfrm>
          <a:off x="0" y="0"/>
          <a:ext cx="0" cy="0"/>
          <a:chOff x="0" y="0"/>
          <a:chExt cx="0" cy="0"/>
        </a:xfrm>
      </p:grpSpPr>
      <p:cxnSp>
        <p:nvCxnSpPr>
          <p:cNvPr id="19" name="Shape 19"/>
          <p:cNvCxnSpPr/>
          <p:nvPr/>
        </p:nvCxnSpPr>
        <p:spPr>
          <a:xfrm>
            <a:off x="4584075" y="3676500"/>
            <a:ext cx="0" cy="1480499"/>
          </a:xfrm>
          <a:prstGeom prst="straightConnector1">
            <a:avLst/>
          </a:prstGeom>
          <a:noFill/>
          <a:ln cap="flat" cmpd="sng" w="9525">
            <a:solidFill>
              <a:srgbClr val="CCCCCC"/>
            </a:solidFill>
            <a:prstDash val="solid"/>
            <a:round/>
            <a:headEnd len="lg" w="lg" type="none"/>
            <a:tailEnd len="lg" w="lg" type="none"/>
          </a:ln>
        </p:spPr>
      </p:cxnSp>
      <p:sp>
        <p:nvSpPr>
          <p:cNvPr id="20" name="Shape 20"/>
          <p:cNvSpPr txBox="1"/>
          <p:nvPr>
            <p:ph idx="1" type="body"/>
          </p:nvPr>
        </p:nvSpPr>
        <p:spPr>
          <a:xfrm>
            <a:off x="2105050" y="2238000"/>
            <a:ext cx="4933800" cy="819899"/>
          </a:xfrm>
          <a:prstGeom prst="rect">
            <a:avLst/>
          </a:prstGeom>
        </p:spPr>
        <p:txBody>
          <a:bodyPr anchorCtr="0" anchor="b" bIns="91425" lIns="91425" rIns="91425" tIns="91425"/>
          <a:lstStyle>
            <a:lvl1pPr lvl="0" rtl="0" algn="ctr">
              <a:spcBef>
                <a:spcPts val="0"/>
              </a:spcBef>
              <a:buSzPct val="100000"/>
              <a:buFont typeface="Lora"/>
              <a:defRPr i="1" sz="2400">
                <a:latin typeface="Lora"/>
                <a:ea typeface="Lora"/>
                <a:cs typeface="Lora"/>
                <a:sym typeface="Lora"/>
              </a:defRPr>
            </a:lvl1pPr>
            <a:lvl2pPr lvl="1" rtl="0" algn="ctr">
              <a:spcBef>
                <a:spcPts val="0"/>
              </a:spcBef>
              <a:buFont typeface="Lora"/>
              <a:defRPr i="1">
                <a:latin typeface="Lora"/>
                <a:ea typeface="Lora"/>
                <a:cs typeface="Lora"/>
                <a:sym typeface="Lora"/>
              </a:defRPr>
            </a:lvl2pPr>
            <a:lvl3pPr lvl="2" rtl="0" algn="ctr">
              <a:spcBef>
                <a:spcPts val="0"/>
              </a:spcBef>
              <a:buFont typeface="Lora"/>
              <a:defRPr i="1">
                <a:latin typeface="Lora"/>
                <a:ea typeface="Lora"/>
                <a:cs typeface="Lora"/>
                <a:sym typeface="Lora"/>
              </a:defRPr>
            </a:lvl3pPr>
            <a:lvl4pPr lvl="3" rtl="0" algn="ctr">
              <a:spcBef>
                <a:spcPts val="0"/>
              </a:spcBef>
              <a:buSzPct val="100000"/>
              <a:buFont typeface="Lora"/>
              <a:defRPr i="1" sz="2400">
                <a:latin typeface="Lora"/>
                <a:ea typeface="Lora"/>
                <a:cs typeface="Lora"/>
                <a:sym typeface="Lora"/>
              </a:defRPr>
            </a:lvl4pPr>
            <a:lvl5pPr lvl="4" rtl="0" algn="ctr">
              <a:spcBef>
                <a:spcPts val="0"/>
              </a:spcBef>
              <a:buSzPct val="100000"/>
              <a:buFont typeface="Lora"/>
              <a:defRPr i="1" sz="2400">
                <a:latin typeface="Lora"/>
                <a:ea typeface="Lora"/>
                <a:cs typeface="Lora"/>
                <a:sym typeface="Lora"/>
              </a:defRPr>
            </a:lvl5pPr>
            <a:lvl6pPr lvl="5" rtl="0" algn="ctr">
              <a:spcBef>
                <a:spcPts val="0"/>
              </a:spcBef>
              <a:buSzPct val="100000"/>
              <a:buFont typeface="Lora"/>
              <a:defRPr i="1" sz="2400">
                <a:latin typeface="Lora"/>
                <a:ea typeface="Lora"/>
                <a:cs typeface="Lora"/>
                <a:sym typeface="Lora"/>
              </a:defRPr>
            </a:lvl6pPr>
            <a:lvl7pPr lvl="6" rtl="0" algn="ctr">
              <a:spcBef>
                <a:spcPts val="0"/>
              </a:spcBef>
              <a:buSzPct val="100000"/>
              <a:buFont typeface="Lora"/>
              <a:defRPr i="1" sz="2400">
                <a:latin typeface="Lora"/>
                <a:ea typeface="Lora"/>
                <a:cs typeface="Lora"/>
                <a:sym typeface="Lora"/>
              </a:defRPr>
            </a:lvl7pPr>
            <a:lvl8pPr lvl="7" rtl="0" algn="ctr">
              <a:spcBef>
                <a:spcPts val="0"/>
              </a:spcBef>
              <a:buSzPct val="100000"/>
              <a:buFont typeface="Lora"/>
              <a:defRPr i="1" sz="2400">
                <a:latin typeface="Lora"/>
                <a:ea typeface="Lora"/>
                <a:cs typeface="Lora"/>
                <a:sym typeface="Lora"/>
              </a:defRPr>
            </a:lvl8pPr>
            <a:lvl9pPr lvl="8" algn="ctr">
              <a:spcBef>
                <a:spcPts val="0"/>
              </a:spcBef>
              <a:buSzPct val="100000"/>
              <a:buFont typeface="Lora"/>
              <a:defRPr i="1" sz="2400">
                <a:latin typeface="Lora"/>
                <a:ea typeface="Lora"/>
                <a:cs typeface="Lora"/>
                <a:sym typeface="Lora"/>
              </a:defRPr>
            </a:lvl9pPr>
          </a:lstStyle>
          <a:p/>
        </p:txBody>
      </p:sp>
      <p:sp>
        <p:nvSpPr>
          <p:cNvPr id="21" name="Shape 21"/>
          <p:cNvSpPr/>
          <p:nvPr/>
        </p:nvSpPr>
        <p:spPr>
          <a:xfrm>
            <a:off x="4288500" y="3393000"/>
            <a:ext cx="566999" cy="566999"/>
          </a:xfrm>
          <a:prstGeom prst="ellipse">
            <a:avLst/>
          </a:prstGeom>
          <a:solidFill>
            <a:srgbClr val="FFCD00"/>
          </a:solidFill>
          <a:ln>
            <a:noFill/>
          </a:ln>
        </p:spPr>
        <p:txBody>
          <a:bodyPr anchorCtr="0" anchor="ctr" bIns="91425" lIns="91425" rIns="91425" tIns="91425">
            <a:noAutofit/>
          </a:bodyPr>
          <a:lstStyle/>
          <a:p>
            <a:pPr lvl="0" rtl="0">
              <a:spcBef>
                <a:spcPts val="0"/>
              </a:spcBef>
              <a:buNone/>
            </a:pPr>
            <a:r>
              <a:t/>
            </a:r>
            <a:endParaRPr/>
          </a:p>
        </p:txBody>
      </p:sp>
      <p:sp>
        <p:nvSpPr>
          <p:cNvPr id="22" name="Shape 22"/>
          <p:cNvSpPr/>
          <p:nvPr/>
        </p:nvSpPr>
        <p:spPr>
          <a:xfrm>
            <a:off x="4288500" y="3393000"/>
            <a:ext cx="566999" cy="5669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sp>
        <p:nvSpPr>
          <p:cNvPr id="23" name="Shape 23"/>
          <p:cNvSpPr txBox="1"/>
          <p:nvPr/>
        </p:nvSpPr>
        <p:spPr>
          <a:xfrm>
            <a:off x="3593400" y="3412651"/>
            <a:ext cx="1957200" cy="653699"/>
          </a:xfrm>
          <a:prstGeom prst="rect">
            <a:avLst/>
          </a:prstGeom>
          <a:noFill/>
          <a:ln>
            <a:noFill/>
          </a:ln>
        </p:spPr>
        <p:txBody>
          <a:bodyPr anchorCtr="0" anchor="t" bIns="91425" lIns="91425" rIns="91425" tIns="91425">
            <a:noAutofit/>
          </a:bodyPr>
          <a:lstStyle/>
          <a:p>
            <a:pPr lvl="0" rtl="0" algn="ctr">
              <a:spcBef>
                <a:spcPts val="0"/>
              </a:spcBef>
              <a:buNone/>
            </a:pPr>
            <a:r>
              <a:rPr b="1" lang="en" sz="3600">
                <a:latin typeface="Lora"/>
                <a:ea typeface="Lora"/>
                <a:cs typeface="Lora"/>
                <a:sym typeface="Lora"/>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4" name="Shape 24"/>
        <p:cNvGrpSpPr/>
        <p:nvPr/>
      </p:nvGrpSpPr>
      <p:grpSpPr>
        <a:xfrm>
          <a:off x="0" y="0"/>
          <a:ext cx="0" cy="0"/>
          <a:chOff x="0" y="0"/>
          <a:chExt cx="0" cy="0"/>
        </a:xfrm>
      </p:grpSpPr>
      <p:cxnSp>
        <p:nvCxnSpPr>
          <p:cNvPr id="25" name="Shape 25"/>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26" name="Shape 26"/>
          <p:cNvSpPr/>
          <p:nvPr/>
        </p:nvSpPr>
        <p:spPr>
          <a:xfrm>
            <a:off x="817475" y="928766"/>
            <a:ext cx="405899" cy="4058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sp>
        <p:nvSpPr>
          <p:cNvPr id="27" name="Shape 27"/>
          <p:cNvSpPr txBox="1"/>
          <p:nvPr>
            <p:ph type="title"/>
          </p:nvPr>
        </p:nvSpPr>
        <p:spPr>
          <a:xfrm>
            <a:off x="1381250" y="922668"/>
            <a:ext cx="3878399" cy="435599"/>
          </a:xfrm>
          <a:prstGeom prst="rect">
            <a:avLst/>
          </a:prstGeom>
        </p:spPr>
        <p:txBody>
          <a:bodyPr anchorCtr="0" anchor="ctr" bIns="91425" lIns="91425" rIns="91425" tIns="91425"/>
          <a:lstStyle>
            <a:lvl1pPr lvl="0" rtl="0">
              <a:spcBef>
                <a:spcPts val="0"/>
              </a:spcBef>
              <a:buSzPct val="100000"/>
              <a:buFont typeface="Lora"/>
              <a:buNone/>
              <a:defRPr b="1" sz="2000">
                <a:latin typeface="Lora"/>
                <a:ea typeface="Lora"/>
                <a:cs typeface="Lora"/>
                <a:sym typeface="Lora"/>
              </a:defRPr>
            </a:lvl1pPr>
            <a:lvl2pPr lvl="1" rtl="0">
              <a:spcBef>
                <a:spcPts val="0"/>
              </a:spcBef>
              <a:buSzPct val="100000"/>
              <a:buFont typeface="Lora"/>
              <a:buNone/>
              <a:defRPr b="1" sz="2000">
                <a:highlight>
                  <a:srgbClr val="FFFFFF"/>
                </a:highlight>
                <a:latin typeface="Lora"/>
                <a:ea typeface="Lora"/>
                <a:cs typeface="Lora"/>
                <a:sym typeface="Lora"/>
              </a:defRPr>
            </a:lvl2pPr>
            <a:lvl3pPr lvl="2" rtl="0">
              <a:spcBef>
                <a:spcPts val="0"/>
              </a:spcBef>
              <a:buSzPct val="100000"/>
              <a:buFont typeface="Lora"/>
              <a:buNone/>
              <a:defRPr b="1" sz="2000">
                <a:highlight>
                  <a:srgbClr val="FFFFFF"/>
                </a:highlight>
                <a:latin typeface="Lora"/>
                <a:ea typeface="Lora"/>
                <a:cs typeface="Lora"/>
                <a:sym typeface="Lora"/>
              </a:defRPr>
            </a:lvl3pPr>
            <a:lvl4pPr lvl="3" rtl="0">
              <a:spcBef>
                <a:spcPts val="0"/>
              </a:spcBef>
              <a:buSzPct val="100000"/>
              <a:buFont typeface="Lora"/>
              <a:buNone/>
              <a:defRPr b="1" sz="2000">
                <a:highlight>
                  <a:srgbClr val="FFFFFF"/>
                </a:highlight>
                <a:latin typeface="Lora"/>
                <a:ea typeface="Lora"/>
                <a:cs typeface="Lora"/>
                <a:sym typeface="Lora"/>
              </a:defRPr>
            </a:lvl4pPr>
            <a:lvl5pPr lvl="4" rtl="0">
              <a:spcBef>
                <a:spcPts val="0"/>
              </a:spcBef>
              <a:buSzPct val="100000"/>
              <a:buFont typeface="Lora"/>
              <a:buNone/>
              <a:defRPr b="1" sz="2000">
                <a:highlight>
                  <a:srgbClr val="FFFFFF"/>
                </a:highlight>
                <a:latin typeface="Lora"/>
                <a:ea typeface="Lora"/>
                <a:cs typeface="Lora"/>
                <a:sym typeface="Lora"/>
              </a:defRPr>
            </a:lvl5pPr>
            <a:lvl6pPr lvl="5" rtl="0">
              <a:spcBef>
                <a:spcPts val="0"/>
              </a:spcBef>
              <a:buSzPct val="100000"/>
              <a:buFont typeface="Lora"/>
              <a:buNone/>
              <a:defRPr b="1" sz="2000">
                <a:highlight>
                  <a:srgbClr val="FFFFFF"/>
                </a:highlight>
                <a:latin typeface="Lora"/>
                <a:ea typeface="Lora"/>
                <a:cs typeface="Lora"/>
                <a:sym typeface="Lora"/>
              </a:defRPr>
            </a:lvl6pPr>
            <a:lvl7pPr lvl="6" rtl="0">
              <a:spcBef>
                <a:spcPts val="0"/>
              </a:spcBef>
              <a:buSzPct val="100000"/>
              <a:buFont typeface="Lora"/>
              <a:buNone/>
              <a:defRPr b="1" sz="2000">
                <a:highlight>
                  <a:srgbClr val="FFFFFF"/>
                </a:highlight>
                <a:latin typeface="Lora"/>
                <a:ea typeface="Lora"/>
                <a:cs typeface="Lora"/>
                <a:sym typeface="Lora"/>
              </a:defRPr>
            </a:lvl7pPr>
            <a:lvl8pPr lvl="7" rtl="0">
              <a:spcBef>
                <a:spcPts val="0"/>
              </a:spcBef>
              <a:buSzPct val="100000"/>
              <a:buFont typeface="Lora"/>
              <a:buNone/>
              <a:defRPr b="1" sz="2000">
                <a:highlight>
                  <a:srgbClr val="FFFFFF"/>
                </a:highlight>
                <a:latin typeface="Lora"/>
                <a:ea typeface="Lora"/>
                <a:cs typeface="Lora"/>
                <a:sym typeface="Lora"/>
              </a:defRPr>
            </a:lvl8pPr>
            <a:lvl9pPr lvl="8" rtl="0">
              <a:spcBef>
                <a:spcPts val="0"/>
              </a:spcBef>
              <a:buSzPct val="100000"/>
              <a:buFont typeface="Lora"/>
              <a:buNone/>
              <a:defRPr b="1" sz="2000">
                <a:highlight>
                  <a:srgbClr val="FFFFFF"/>
                </a:highlight>
                <a:latin typeface="Lora"/>
                <a:ea typeface="Lora"/>
                <a:cs typeface="Lora"/>
                <a:sym typeface="Lora"/>
              </a:defRPr>
            </a:lvl9pPr>
          </a:lstStyle>
          <a:p/>
        </p:txBody>
      </p:sp>
      <p:sp>
        <p:nvSpPr>
          <p:cNvPr id="28" name="Shape 28"/>
          <p:cNvSpPr txBox="1"/>
          <p:nvPr>
            <p:ph idx="1" type="body"/>
          </p:nvPr>
        </p:nvSpPr>
        <p:spPr>
          <a:xfrm>
            <a:off x="1381250" y="1616470"/>
            <a:ext cx="6809700" cy="3112200"/>
          </a:xfrm>
          <a:prstGeom prst="rect">
            <a:avLst/>
          </a:prstGeom>
        </p:spPr>
        <p:txBody>
          <a:bodyPr anchorCtr="0" anchor="t" bIns="91425" lIns="91425" rIns="91425" tIns="91425"/>
          <a:lstStyle>
            <a:lvl1pPr lvl="0" rtl="0">
              <a:spcBef>
                <a:spcPts val="600"/>
              </a:spcBef>
              <a:buClr>
                <a:srgbClr val="ED197B"/>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ED197B"/>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ED197B"/>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ED197B"/>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ED197B"/>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ED197B"/>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ED197B"/>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ED197B"/>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ED197B"/>
              </a:buClr>
              <a:buSzPct val="100000"/>
              <a:buFont typeface="Quattrocento Sans"/>
              <a:defRPr sz="1800">
                <a:latin typeface="Quattrocento Sans"/>
                <a:ea typeface="Quattrocento Sans"/>
                <a:cs typeface="Quattrocento Sans"/>
                <a:sym typeface="Quattrocento Sans"/>
              </a:defRPr>
            </a:lvl9pPr>
          </a:lstStyle>
          <a:p/>
        </p:txBody>
      </p:sp>
      <p:cxnSp>
        <p:nvCxnSpPr>
          <p:cNvPr id="29" name="Shape 29"/>
          <p:cNvCxnSpPr/>
          <p:nvPr/>
        </p:nvCxnSpPr>
        <p:spPr>
          <a:xfrm>
            <a:off x="5265650" y="1131725"/>
            <a:ext cx="3878399"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30" name="Shape 30"/>
        <p:cNvGrpSpPr/>
        <p:nvPr/>
      </p:nvGrpSpPr>
      <p:grpSpPr>
        <a:xfrm>
          <a:off x="0" y="0"/>
          <a:ext cx="0" cy="0"/>
          <a:chOff x="0" y="0"/>
          <a:chExt cx="0" cy="0"/>
        </a:xfrm>
      </p:grpSpPr>
      <p:sp>
        <p:nvSpPr>
          <p:cNvPr id="31" name="Shape 31"/>
          <p:cNvSpPr txBox="1"/>
          <p:nvPr>
            <p:ph type="title"/>
          </p:nvPr>
        </p:nvSpPr>
        <p:spPr>
          <a:xfrm>
            <a:off x="1381250" y="922668"/>
            <a:ext cx="3878399" cy="4355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1381250" y="1618700"/>
            <a:ext cx="3425400" cy="3231000"/>
          </a:xfrm>
          <a:prstGeom prst="rect">
            <a:avLst/>
          </a:prstGeom>
        </p:spPr>
        <p:txBody>
          <a:bodyPr anchorCtr="0" anchor="t" bIns="91425" lIns="91425" rIns="91425" tIns="91425"/>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
        <p:nvSpPr>
          <p:cNvPr id="33" name="Shape 33"/>
          <p:cNvSpPr txBox="1"/>
          <p:nvPr>
            <p:ph idx="2" type="body"/>
          </p:nvPr>
        </p:nvSpPr>
        <p:spPr>
          <a:xfrm>
            <a:off x="5012916" y="1618700"/>
            <a:ext cx="3425400" cy="3231000"/>
          </a:xfrm>
          <a:prstGeom prst="rect">
            <a:avLst/>
          </a:prstGeom>
        </p:spPr>
        <p:txBody>
          <a:bodyPr anchorCtr="0" anchor="t" bIns="91425" lIns="91425" rIns="91425" tIns="91425"/>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cxnSp>
        <p:nvCxnSpPr>
          <p:cNvPr id="34" name="Shape 34"/>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35" name="Shape 35"/>
          <p:cNvSpPr/>
          <p:nvPr/>
        </p:nvSpPr>
        <p:spPr>
          <a:xfrm>
            <a:off x="817475" y="928766"/>
            <a:ext cx="405899" cy="4058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cxnSp>
        <p:nvCxnSpPr>
          <p:cNvPr id="36" name="Shape 36"/>
          <p:cNvCxnSpPr/>
          <p:nvPr/>
        </p:nvCxnSpPr>
        <p:spPr>
          <a:xfrm>
            <a:off x="5265650" y="1131725"/>
            <a:ext cx="3878399"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37" name="Shape 37"/>
        <p:cNvGrpSpPr/>
        <p:nvPr/>
      </p:nvGrpSpPr>
      <p:grpSpPr>
        <a:xfrm>
          <a:off x="0" y="0"/>
          <a:ext cx="0" cy="0"/>
          <a:chOff x="0" y="0"/>
          <a:chExt cx="0" cy="0"/>
        </a:xfrm>
      </p:grpSpPr>
      <p:sp>
        <p:nvSpPr>
          <p:cNvPr id="38" name="Shape 38"/>
          <p:cNvSpPr txBox="1"/>
          <p:nvPr>
            <p:ph type="title"/>
          </p:nvPr>
        </p:nvSpPr>
        <p:spPr>
          <a:xfrm>
            <a:off x="1381250" y="922668"/>
            <a:ext cx="3878399" cy="435599"/>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 name="Shape 39"/>
          <p:cNvSpPr txBox="1"/>
          <p:nvPr>
            <p:ph idx="1" type="body"/>
          </p:nvPr>
        </p:nvSpPr>
        <p:spPr>
          <a:xfrm>
            <a:off x="1381250" y="1651075"/>
            <a:ext cx="2333999" cy="31223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2" type="body"/>
          </p:nvPr>
        </p:nvSpPr>
        <p:spPr>
          <a:xfrm>
            <a:off x="3834911" y="1651075"/>
            <a:ext cx="2333999" cy="31223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3" type="body"/>
          </p:nvPr>
        </p:nvSpPr>
        <p:spPr>
          <a:xfrm>
            <a:off x="6288573" y="1651075"/>
            <a:ext cx="2333999" cy="31223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42" name="Shape 42"/>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43" name="Shape 43"/>
          <p:cNvSpPr/>
          <p:nvPr/>
        </p:nvSpPr>
        <p:spPr>
          <a:xfrm>
            <a:off x="817475" y="928766"/>
            <a:ext cx="405899" cy="4058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cxnSp>
        <p:nvCxnSpPr>
          <p:cNvPr id="44" name="Shape 44"/>
          <p:cNvCxnSpPr/>
          <p:nvPr/>
        </p:nvCxnSpPr>
        <p:spPr>
          <a:xfrm>
            <a:off x="5265650" y="1131725"/>
            <a:ext cx="3878399"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381250" y="937125"/>
            <a:ext cx="3878399" cy="4355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cxnSp>
        <p:nvCxnSpPr>
          <p:cNvPr id="47" name="Shape 47"/>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48" name="Shape 48"/>
          <p:cNvSpPr/>
          <p:nvPr/>
        </p:nvSpPr>
        <p:spPr>
          <a:xfrm>
            <a:off x="817475" y="928766"/>
            <a:ext cx="405899" cy="4058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cxnSp>
        <p:nvCxnSpPr>
          <p:cNvPr id="49" name="Shape 49"/>
          <p:cNvCxnSpPr/>
          <p:nvPr/>
        </p:nvCxnSpPr>
        <p:spPr>
          <a:xfrm>
            <a:off x="5265650" y="1131725"/>
            <a:ext cx="3878399"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1990450" y="4037375"/>
            <a:ext cx="5162999" cy="519599"/>
          </a:xfrm>
          <a:prstGeom prst="rect">
            <a:avLst/>
          </a:prstGeom>
        </p:spPr>
        <p:txBody>
          <a:bodyPr anchorCtr="0" anchor="b" bIns="91425" lIns="91425" rIns="91425" tIns="91425"/>
          <a:lstStyle>
            <a:lvl1pPr lvl="0" algn="ctr">
              <a:spcBef>
                <a:spcPts val="360"/>
              </a:spcBef>
              <a:buSzPct val="100000"/>
              <a:buFont typeface="Lora"/>
              <a:buNone/>
              <a:defRPr i="1" sz="1400">
                <a:latin typeface="Lora"/>
                <a:ea typeface="Lora"/>
                <a:cs typeface="Lora"/>
                <a:sym typeface="Lora"/>
              </a:defRPr>
            </a:lvl1pPr>
          </a:lstStyle>
          <a:p/>
        </p:txBody>
      </p:sp>
      <p:cxnSp>
        <p:nvCxnSpPr>
          <p:cNvPr id="52" name="Shape 52"/>
          <p:cNvCxnSpPr/>
          <p:nvPr/>
        </p:nvCxnSpPr>
        <p:spPr>
          <a:xfrm>
            <a:off x="-6025" y="4666128"/>
            <a:ext cx="9161999" cy="0"/>
          </a:xfrm>
          <a:prstGeom prst="straightConnector1">
            <a:avLst/>
          </a:prstGeom>
          <a:noFill/>
          <a:ln cap="flat" cmpd="sng" w="9525">
            <a:solidFill>
              <a:srgbClr val="CCCCCC"/>
            </a:solidFill>
            <a:prstDash val="solid"/>
            <a:round/>
            <a:headEnd len="lg" w="lg" type="none"/>
            <a:tailEnd len="lg" w="lg" type="none"/>
          </a:ln>
        </p:spPr>
      </p:cxnSp>
      <p:sp>
        <p:nvSpPr>
          <p:cNvPr id="53" name="Shape 53"/>
          <p:cNvSpPr/>
          <p:nvPr/>
        </p:nvSpPr>
        <p:spPr>
          <a:xfrm>
            <a:off x="4457400" y="4551496"/>
            <a:ext cx="229199" cy="2291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cxnSp>
        <p:nvCxnSpPr>
          <p:cNvPr id="55" name="Shape 55"/>
          <p:cNvCxnSpPr/>
          <p:nvPr/>
        </p:nvCxnSpPr>
        <p:spPr>
          <a:xfrm>
            <a:off x="-6025" y="4513728"/>
            <a:ext cx="9161999" cy="0"/>
          </a:xfrm>
          <a:prstGeom prst="straightConnector1">
            <a:avLst/>
          </a:prstGeom>
          <a:noFill/>
          <a:ln cap="flat" cmpd="sng" w="9525">
            <a:solidFill>
              <a:srgbClr val="CCCCCC"/>
            </a:solidFill>
            <a:prstDash val="solid"/>
            <a:round/>
            <a:headEnd len="lg" w="lg" type="none"/>
            <a:tailEnd len="lg" w="lg" type="none"/>
          </a:ln>
        </p:spPr>
      </p:cxnSp>
      <p:sp>
        <p:nvSpPr>
          <p:cNvPr id="56" name="Shape 56"/>
          <p:cNvSpPr/>
          <p:nvPr/>
        </p:nvSpPr>
        <p:spPr>
          <a:xfrm>
            <a:off x="4293700" y="4235405"/>
            <a:ext cx="556499" cy="556499"/>
          </a:xfrm>
          <a:prstGeom prst="ellipse">
            <a:avLst/>
          </a:prstGeom>
          <a:solidFill>
            <a:srgbClr val="37BECC"/>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1381250" y="1616470"/>
            <a:ext cx="6809700" cy="3112200"/>
          </a:xfrm>
          <a:prstGeom prst="rect">
            <a:avLst/>
          </a:prstGeom>
          <a:noFill/>
          <a:ln>
            <a:noFill/>
          </a:ln>
        </p:spPr>
        <p:txBody>
          <a:bodyPr anchorCtr="0" anchor="t" bIns="91425" lIns="91425" rIns="91425" tIns="91425"/>
          <a:lstStyle>
            <a:lvl1pPr lvl="0">
              <a:spcBef>
                <a:spcPts val="600"/>
              </a:spcBef>
              <a:buClr>
                <a:srgbClr val="ED197B"/>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ED197B"/>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ED197B"/>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ED197B"/>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ED197B"/>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ED197B"/>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ED197B"/>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ED197B"/>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ED197B"/>
              </a:buClr>
              <a:buSzPct val="100000"/>
              <a:buFont typeface="Quattrocento Sans"/>
              <a:defRPr sz="1800">
                <a:latin typeface="Quattrocento Sans"/>
                <a:ea typeface="Quattrocento Sans"/>
                <a:cs typeface="Quattrocento Sans"/>
                <a:sym typeface="Quattrocento Sans"/>
              </a:defRPr>
            </a:lvl9pPr>
          </a:lstStyle>
          <a:p/>
        </p:txBody>
      </p:sp>
      <p:sp>
        <p:nvSpPr>
          <p:cNvPr id="7" name="Shape 7"/>
          <p:cNvSpPr txBox="1"/>
          <p:nvPr>
            <p:ph type="title"/>
          </p:nvPr>
        </p:nvSpPr>
        <p:spPr>
          <a:xfrm>
            <a:off x="1381250" y="937116"/>
            <a:ext cx="6809700" cy="435599"/>
          </a:xfrm>
          <a:prstGeom prst="rect">
            <a:avLst/>
          </a:prstGeom>
          <a:noFill/>
          <a:ln>
            <a:noFill/>
          </a:ln>
        </p:spPr>
        <p:txBody>
          <a:bodyPr anchorCtr="0" anchor="ctr" bIns="91425" lIns="91425" rIns="91425" tIns="91425"/>
          <a:lstStyle>
            <a:lvl1pPr lvl="0">
              <a:spcBef>
                <a:spcPts val="0"/>
              </a:spcBef>
              <a:buSzPct val="100000"/>
              <a:buFont typeface="Lora"/>
              <a:buNone/>
              <a:defRPr b="1" sz="2000">
                <a:latin typeface="Lora"/>
                <a:ea typeface="Lora"/>
                <a:cs typeface="Lora"/>
                <a:sym typeface="Lora"/>
              </a:defRPr>
            </a:lvl1pPr>
            <a:lvl2pPr lvl="1">
              <a:spcBef>
                <a:spcPts val="0"/>
              </a:spcBef>
              <a:buSzPct val="100000"/>
              <a:buFont typeface="Lora"/>
              <a:buNone/>
              <a:defRPr b="1" sz="2000">
                <a:latin typeface="Lora"/>
                <a:ea typeface="Lora"/>
                <a:cs typeface="Lora"/>
                <a:sym typeface="Lora"/>
              </a:defRPr>
            </a:lvl2pPr>
            <a:lvl3pPr lvl="2">
              <a:spcBef>
                <a:spcPts val="0"/>
              </a:spcBef>
              <a:buSzPct val="100000"/>
              <a:buFont typeface="Lora"/>
              <a:buNone/>
              <a:defRPr b="1" sz="2000">
                <a:latin typeface="Lora"/>
                <a:ea typeface="Lora"/>
                <a:cs typeface="Lora"/>
                <a:sym typeface="Lora"/>
              </a:defRPr>
            </a:lvl3pPr>
            <a:lvl4pPr lvl="3">
              <a:spcBef>
                <a:spcPts val="0"/>
              </a:spcBef>
              <a:buSzPct val="100000"/>
              <a:buFont typeface="Lora"/>
              <a:buNone/>
              <a:defRPr b="1" sz="2000">
                <a:latin typeface="Lora"/>
                <a:ea typeface="Lora"/>
                <a:cs typeface="Lora"/>
                <a:sym typeface="Lora"/>
              </a:defRPr>
            </a:lvl4pPr>
            <a:lvl5pPr lvl="4">
              <a:spcBef>
                <a:spcPts val="0"/>
              </a:spcBef>
              <a:buSzPct val="100000"/>
              <a:buFont typeface="Lora"/>
              <a:buNone/>
              <a:defRPr b="1" sz="2000">
                <a:latin typeface="Lora"/>
                <a:ea typeface="Lora"/>
                <a:cs typeface="Lora"/>
                <a:sym typeface="Lora"/>
              </a:defRPr>
            </a:lvl5pPr>
            <a:lvl6pPr lvl="5">
              <a:spcBef>
                <a:spcPts val="0"/>
              </a:spcBef>
              <a:buSzPct val="100000"/>
              <a:buFont typeface="Lora"/>
              <a:buNone/>
              <a:defRPr b="1" sz="2000">
                <a:latin typeface="Lora"/>
                <a:ea typeface="Lora"/>
                <a:cs typeface="Lora"/>
                <a:sym typeface="Lora"/>
              </a:defRPr>
            </a:lvl6pPr>
            <a:lvl7pPr lvl="6">
              <a:spcBef>
                <a:spcPts val="0"/>
              </a:spcBef>
              <a:buSzPct val="100000"/>
              <a:buFont typeface="Lora"/>
              <a:buNone/>
              <a:defRPr b="1" sz="2000">
                <a:latin typeface="Lora"/>
                <a:ea typeface="Lora"/>
                <a:cs typeface="Lora"/>
                <a:sym typeface="Lora"/>
              </a:defRPr>
            </a:lvl7pPr>
            <a:lvl8pPr lvl="7">
              <a:spcBef>
                <a:spcPts val="0"/>
              </a:spcBef>
              <a:buSzPct val="100000"/>
              <a:buFont typeface="Lora"/>
              <a:buNone/>
              <a:defRPr b="1" sz="2000">
                <a:latin typeface="Lora"/>
                <a:ea typeface="Lora"/>
                <a:cs typeface="Lora"/>
                <a:sym typeface="Lora"/>
              </a:defRPr>
            </a:lvl8pPr>
            <a:lvl9pPr lvl="8">
              <a:spcBef>
                <a:spcPts val="0"/>
              </a:spcBef>
              <a:buSzPct val="100000"/>
              <a:buFont typeface="Lora"/>
              <a:buNone/>
              <a:defRPr b="1" sz="2000">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996630" y="2003888"/>
            <a:ext cx="4523699" cy="1159799"/>
          </a:xfrm>
          <a:prstGeom prst="rect">
            <a:avLst/>
          </a:prstGeom>
        </p:spPr>
        <p:txBody>
          <a:bodyPr anchorCtr="0" anchor="b" bIns="91425" lIns="91425" rIns="91425" tIns="91425">
            <a:noAutofit/>
          </a:bodyPr>
          <a:lstStyle/>
          <a:p>
            <a:pPr lvl="0">
              <a:spcBef>
                <a:spcPts val="0"/>
              </a:spcBef>
              <a:buNone/>
            </a:pPr>
            <a:r>
              <a:rPr lang="en"/>
              <a:t>Intro to </a:t>
            </a:r>
            <a:r>
              <a:rPr lang="en">
                <a:solidFill>
                  <a:schemeClr val="lt1"/>
                </a:solidFill>
                <a:highlight>
                  <a:srgbClr val="ED197B"/>
                </a:highlight>
              </a:rPr>
              <a:t>Rails</a:t>
            </a:r>
          </a:p>
        </p:txBody>
      </p:sp>
      <p:grpSp>
        <p:nvGrpSpPr>
          <p:cNvPr id="63" name="Shape 63"/>
          <p:cNvGrpSpPr/>
          <p:nvPr/>
        </p:nvGrpSpPr>
        <p:grpSpPr>
          <a:xfrm>
            <a:off x="1299164" y="3511423"/>
            <a:ext cx="215966" cy="342398"/>
            <a:chOff x="6718575" y="2318625"/>
            <a:chExt cx="256950" cy="407375"/>
          </a:xfrm>
        </p:grpSpPr>
        <p:sp>
          <p:nvSpPr>
            <p:cNvPr id="64" name="Shape 64"/>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6795900" y="2628550"/>
              <a:ext cx="102300" cy="25"/>
            </a:xfrm>
            <a:custGeom>
              <a:pathLst>
                <a:path extrusionOk="0" fill="none" h="1" w="4092">
                  <a:moveTo>
                    <a:pt x="0" y="1"/>
                  </a:moveTo>
                  <a:lnTo>
                    <a:pt x="4092"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cxnSp>
        <p:nvCxnSpPr>
          <p:cNvPr id="182" name="Shape 182"/>
          <p:cNvCxnSpPr>
            <a:stCxn id="183" idx="3"/>
            <a:endCxn id="184" idx="1"/>
          </p:cNvCxnSpPr>
          <p:nvPr/>
        </p:nvCxnSpPr>
        <p:spPr>
          <a:xfrm>
            <a:off x="4436225" y="2227250"/>
            <a:ext cx="1659900" cy="1185300"/>
          </a:xfrm>
          <a:prstGeom prst="straightConnector1">
            <a:avLst/>
          </a:prstGeom>
          <a:noFill/>
          <a:ln cap="flat" cmpd="sng" w="9525">
            <a:solidFill>
              <a:schemeClr val="dk2"/>
            </a:solidFill>
            <a:prstDash val="dot"/>
            <a:round/>
            <a:headEnd len="lg" w="lg" type="none"/>
            <a:tailEnd len="lg" w="lg" type="none"/>
          </a:ln>
        </p:spPr>
      </p:cxnSp>
      <p:cxnSp>
        <p:nvCxnSpPr>
          <p:cNvPr id="185" name="Shape 185"/>
          <p:cNvCxnSpPr>
            <a:stCxn id="183" idx="3"/>
            <a:endCxn id="186" idx="1"/>
          </p:cNvCxnSpPr>
          <p:nvPr/>
        </p:nvCxnSpPr>
        <p:spPr>
          <a:xfrm flipH="1" rot="10800000">
            <a:off x="4436225" y="1041950"/>
            <a:ext cx="1659900" cy="1185300"/>
          </a:xfrm>
          <a:prstGeom prst="straightConnector1">
            <a:avLst/>
          </a:prstGeom>
          <a:noFill/>
          <a:ln cap="flat" cmpd="sng" w="9525">
            <a:solidFill>
              <a:schemeClr val="dk2"/>
            </a:solidFill>
            <a:prstDash val="dot"/>
            <a:round/>
            <a:headEnd len="lg" w="lg" type="none"/>
            <a:tailEnd len="lg" w="lg" type="none"/>
          </a:ln>
        </p:spPr>
      </p:cxnSp>
      <p:sp>
        <p:nvSpPr>
          <p:cNvPr id="184" name="Shape 184"/>
          <p:cNvSpPr/>
          <p:nvPr/>
        </p:nvSpPr>
        <p:spPr>
          <a:xfrm>
            <a:off x="6095982" y="2783662"/>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Model</a:t>
            </a:r>
          </a:p>
        </p:txBody>
      </p:sp>
      <p:sp>
        <p:nvSpPr>
          <p:cNvPr id="186" name="Shape 186"/>
          <p:cNvSpPr/>
          <p:nvPr/>
        </p:nvSpPr>
        <p:spPr>
          <a:xfrm>
            <a:off x="6095981" y="412937"/>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View</a:t>
            </a:r>
          </a:p>
        </p:txBody>
      </p:sp>
      <p:sp>
        <p:nvSpPr>
          <p:cNvPr id="183" name="Shape 183"/>
          <p:cNvSpPr/>
          <p:nvPr/>
        </p:nvSpPr>
        <p:spPr>
          <a:xfrm>
            <a:off x="1965725" y="1598300"/>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Controller</a:t>
            </a:r>
          </a:p>
        </p:txBody>
      </p:sp>
      <p:sp>
        <p:nvSpPr>
          <p:cNvPr id="187" name="Shape 187"/>
          <p:cNvSpPr/>
          <p:nvPr/>
        </p:nvSpPr>
        <p:spPr>
          <a:xfrm>
            <a:off x="203600" y="20612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rot="2185277">
            <a:off x="4646210" y="2785400"/>
            <a:ext cx="1478985" cy="307209"/>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7928050" y="4409550"/>
            <a:ext cx="1596600" cy="1375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txBox="1"/>
          <p:nvPr/>
        </p:nvSpPr>
        <p:spPr>
          <a:xfrm rot="-1022767">
            <a:off x="8161993" y="4359215"/>
            <a:ext cx="1428662" cy="705740"/>
          </a:xfrm>
          <a:prstGeom prst="rect">
            <a:avLst/>
          </a:prstGeom>
          <a:noFill/>
          <a:ln>
            <a:noFill/>
          </a:ln>
        </p:spPr>
        <p:txBody>
          <a:bodyPr anchorCtr="0" anchor="t" bIns="91425" lIns="91425" rIns="91425" tIns="91425">
            <a:noAutofit/>
          </a:bodyPr>
          <a:lstStyle/>
          <a:p>
            <a:pPr lvl="0" rtl="0">
              <a:spcBef>
                <a:spcPts val="0"/>
              </a:spcBef>
              <a:buNone/>
            </a:pPr>
            <a:r>
              <a:rPr b="1" lang="en" sz="3000">
                <a:latin typeface="Lora"/>
                <a:ea typeface="Lora"/>
                <a:cs typeface="Lora"/>
                <a:sym typeface="Lora"/>
              </a:rPr>
              <a:t>DB</a:t>
            </a:r>
          </a:p>
        </p:txBody>
      </p:sp>
      <p:sp>
        <p:nvSpPr>
          <p:cNvPr id="191" name="Shape 191"/>
          <p:cNvSpPr/>
          <p:nvPr/>
        </p:nvSpPr>
        <p:spPr>
          <a:xfrm rot="1833475">
            <a:off x="7275612" y="4269673"/>
            <a:ext cx="915208" cy="207406"/>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rot="-8965555">
            <a:off x="7441394" y="4098684"/>
            <a:ext cx="915360" cy="207406"/>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rot="-8614723">
            <a:off x="4570010" y="2452750"/>
            <a:ext cx="1478985" cy="307209"/>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rot="-2130720">
            <a:off x="4602809" y="1353881"/>
            <a:ext cx="1478635" cy="307347"/>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95" name="Shape 195"/>
          <p:cNvSpPr txBox="1"/>
          <p:nvPr/>
        </p:nvSpPr>
        <p:spPr>
          <a:xfrm rot="-2130720">
            <a:off x="4300874" y="749335"/>
            <a:ext cx="1478635" cy="704600"/>
          </a:xfrm>
          <a:prstGeom prst="rect">
            <a:avLst/>
          </a:prstGeom>
          <a:noFill/>
          <a:ln>
            <a:noFill/>
          </a:ln>
        </p:spPr>
        <p:txBody>
          <a:bodyPr anchorCtr="0" anchor="t" bIns="91425" lIns="91425" rIns="91425" tIns="91425">
            <a:noAutofit/>
          </a:bodyPr>
          <a:lstStyle/>
          <a:p>
            <a:pPr lvl="0" rtl="0">
              <a:spcBef>
                <a:spcPts val="0"/>
              </a:spcBef>
              <a:buNone/>
            </a:pPr>
            <a:r>
              <a:rPr lang="en">
                <a:latin typeface="Quattrocento Sans"/>
                <a:ea typeface="Quattrocento Sans"/>
                <a:cs typeface="Quattrocento Sans"/>
                <a:sym typeface="Quattrocento Sans"/>
              </a:rPr>
              <a:t>controller sends info to view</a:t>
            </a:r>
          </a:p>
        </p:txBody>
      </p:sp>
      <p:sp>
        <p:nvSpPr>
          <p:cNvPr id="196" name="Shape 196"/>
          <p:cNvSpPr txBox="1"/>
          <p:nvPr/>
        </p:nvSpPr>
        <p:spPr>
          <a:xfrm>
            <a:off x="2281925" y="2423850"/>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server.rb</a:t>
            </a:r>
          </a:p>
        </p:txBody>
      </p:sp>
      <p:sp>
        <p:nvSpPr>
          <p:cNvPr id="197" name="Shape 197"/>
          <p:cNvSpPr txBox="1"/>
          <p:nvPr/>
        </p:nvSpPr>
        <p:spPr>
          <a:xfrm>
            <a:off x="6412175" y="3604937"/>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meetup.rb</a:t>
            </a:r>
          </a:p>
        </p:txBody>
      </p:sp>
      <p:sp>
        <p:nvSpPr>
          <p:cNvPr id="198" name="Shape 198"/>
          <p:cNvSpPr txBox="1"/>
          <p:nvPr/>
        </p:nvSpPr>
        <p:spPr>
          <a:xfrm>
            <a:off x="6412175" y="1226287"/>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show.erb</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cxnSp>
        <p:nvCxnSpPr>
          <p:cNvPr id="203" name="Shape 203"/>
          <p:cNvCxnSpPr>
            <a:stCxn id="204" idx="3"/>
            <a:endCxn id="205" idx="1"/>
          </p:cNvCxnSpPr>
          <p:nvPr/>
        </p:nvCxnSpPr>
        <p:spPr>
          <a:xfrm>
            <a:off x="4436225" y="2227250"/>
            <a:ext cx="1659900" cy="1185300"/>
          </a:xfrm>
          <a:prstGeom prst="straightConnector1">
            <a:avLst/>
          </a:prstGeom>
          <a:noFill/>
          <a:ln cap="flat" cmpd="sng" w="9525">
            <a:solidFill>
              <a:schemeClr val="dk2"/>
            </a:solidFill>
            <a:prstDash val="dot"/>
            <a:round/>
            <a:headEnd len="lg" w="lg" type="none"/>
            <a:tailEnd len="lg" w="lg" type="none"/>
          </a:ln>
        </p:spPr>
      </p:cxnSp>
      <p:cxnSp>
        <p:nvCxnSpPr>
          <p:cNvPr id="206" name="Shape 206"/>
          <p:cNvCxnSpPr>
            <a:stCxn id="204" idx="3"/>
            <a:endCxn id="207" idx="1"/>
          </p:cNvCxnSpPr>
          <p:nvPr/>
        </p:nvCxnSpPr>
        <p:spPr>
          <a:xfrm flipH="1" rot="10800000">
            <a:off x="4436225" y="1041950"/>
            <a:ext cx="1659900" cy="1185300"/>
          </a:xfrm>
          <a:prstGeom prst="straightConnector1">
            <a:avLst/>
          </a:prstGeom>
          <a:noFill/>
          <a:ln cap="flat" cmpd="sng" w="9525">
            <a:solidFill>
              <a:schemeClr val="dk2"/>
            </a:solidFill>
            <a:prstDash val="dot"/>
            <a:round/>
            <a:headEnd len="lg" w="lg" type="none"/>
            <a:tailEnd len="lg" w="lg" type="none"/>
          </a:ln>
        </p:spPr>
      </p:cxnSp>
      <p:sp>
        <p:nvSpPr>
          <p:cNvPr id="205" name="Shape 205"/>
          <p:cNvSpPr/>
          <p:nvPr/>
        </p:nvSpPr>
        <p:spPr>
          <a:xfrm>
            <a:off x="6095982" y="2783662"/>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Model</a:t>
            </a:r>
          </a:p>
        </p:txBody>
      </p:sp>
      <p:sp>
        <p:nvSpPr>
          <p:cNvPr id="207" name="Shape 207"/>
          <p:cNvSpPr/>
          <p:nvPr/>
        </p:nvSpPr>
        <p:spPr>
          <a:xfrm>
            <a:off x="6095981" y="412937"/>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View</a:t>
            </a:r>
          </a:p>
        </p:txBody>
      </p:sp>
      <p:sp>
        <p:nvSpPr>
          <p:cNvPr id="204" name="Shape 204"/>
          <p:cNvSpPr/>
          <p:nvPr/>
        </p:nvSpPr>
        <p:spPr>
          <a:xfrm>
            <a:off x="1965725" y="1598300"/>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Controller</a:t>
            </a:r>
          </a:p>
        </p:txBody>
      </p:sp>
      <p:sp>
        <p:nvSpPr>
          <p:cNvPr id="208" name="Shape 208"/>
          <p:cNvSpPr/>
          <p:nvPr/>
        </p:nvSpPr>
        <p:spPr>
          <a:xfrm>
            <a:off x="203600" y="20612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rot="2185277">
            <a:off x="4646210" y="2785400"/>
            <a:ext cx="1478985" cy="307209"/>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7928050" y="4409550"/>
            <a:ext cx="1596600" cy="1375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1" name="Shape 211"/>
          <p:cNvSpPr txBox="1"/>
          <p:nvPr/>
        </p:nvSpPr>
        <p:spPr>
          <a:xfrm rot="-1022767">
            <a:off x="8161993" y="4359215"/>
            <a:ext cx="1428662" cy="705740"/>
          </a:xfrm>
          <a:prstGeom prst="rect">
            <a:avLst/>
          </a:prstGeom>
          <a:noFill/>
          <a:ln>
            <a:noFill/>
          </a:ln>
        </p:spPr>
        <p:txBody>
          <a:bodyPr anchorCtr="0" anchor="t" bIns="91425" lIns="91425" rIns="91425" tIns="91425">
            <a:noAutofit/>
          </a:bodyPr>
          <a:lstStyle/>
          <a:p>
            <a:pPr lvl="0" rtl="0">
              <a:spcBef>
                <a:spcPts val="0"/>
              </a:spcBef>
              <a:buNone/>
            </a:pPr>
            <a:r>
              <a:rPr b="1" lang="en" sz="3000">
                <a:latin typeface="Lora"/>
                <a:ea typeface="Lora"/>
                <a:cs typeface="Lora"/>
                <a:sym typeface="Lora"/>
              </a:rPr>
              <a:t>DB</a:t>
            </a:r>
          </a:p>
        </p:txBody>
      </p:sp>
      <p:sp>
        <p:nvSpPr>
          <p:cNvPr id="212" name="Shape 212"/>
          <p:cNvSpPr/>
          <p:nvPr/>
        </p:nvSpPr>
        <p:spPr>
          <a:xfrm rot="1833475">
            <a:off x="7275612" y="4269673"/>
            <a:ext cx="915208" cy="207406"/>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13" name="Shape 213"/>
          <p:cNvSpPr/>
          <p:nvPr/>
        </p:nvSpPr>
        <p:spPr>
          <a:xfrm rot="-8965555">
            <a:off x="7441394" y="4098684"/>
            <a:ext cx="915360" cy="207406"/>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14" name="Shape 214"/>
          <p:cNvSpPr/>
          <p:nvPr/>
        </p:nvSpPr>
        <p:spPr>
          <a:xfrm rot="-8614723">
            <a:off x="4570010" y="2452750"/>
            <a:ext cx="1478985" cy="307209"/>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rot="-2130720">
            <a:off x="4602809" y="1353881"/>
            <a:ext cx="1478635" cy="307347"/>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16" name="Shape 216"/>
          <p:cNvSpPr txBox="1"/>
          <p:nvPr/>
        </p:nvSpPr>
        <p:spPr>
          <a:xfrm rot="-2130720">
            <a:off x="4291591" y="360986"/>
            <a:ext cx="1478635" cy="704600"/>
          </a:xfrm>
          <a:prstGeom prst="rect">
            <a:avLst/>
          </a:prstGeom>
          <a:noFill/>
          <a:ln>
            <a:noFill/>
          </a:ln>
        </p:spPr>
        <p:txBody>
          <a:bodyPr anchorCtr="0" anchor="t" bIns="91425" lIns="91425" rIns="91425" tIns="91425">
            <a:noAutofit/>
          </a:bodyPr>
          <a:lstStyle/>
          <a:p>
            <a:pPr lvl="0" rtl="0">
              <a:spcBef>
                <a:spcPts val="0"/>
              </a:spcBef>
              <a:buNone/>
            </a:pPr>
            <a:r>
              <a:rPr lang="en">
                <a:latin typeface="Quattrocento Sans"/>
                <a:ea typeface="Quattrocento Sans"/>
                <a:cs typeface="Quattrocento Sans"/>
                <a:sym typeface="Quattrocento Sans"/>
              </a:rPr>
              <a:t>view sends HTML back to controller</a:t>
            </a:r>
          </a:p>
        </p:txBody>
      </p:sp>
      <p:sp>
        <p:nvSpPr>
          <p:cNvPr id="217" name="Shape 217"/>
          <p:cNvSpPr/>
          <p:nvPr/>
        </p:nvSpPr>
        <p:spPr>
          <a:xfrm rot="8669280">
            <a:off x="4441126" y="1097431"/>
            <a:ext cx="1478635" cy="307347"/>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18" name="Shape 218"/>
          <p:cNvSpPr txBox="1"/>
          <p:nvPr/>
        </p:nvSpPr>
        <p:spPr>
          <a:xfrm>
            <a:off x="2281925" y="2423850"/>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server.rb</a:t>
            </a:r>
          </a:p>
        </p:txBody>
      </p:sp>
      <p:sp>
        <p:nvSpPr>
          <p:cNvPr id="219" name="Shape 219"/>
          <p:cNvSpPr txBox="1"/>
          <p:nvPr/>
        </p:nvSpPr>
        <p:spPr>
          <a:xfrm>
            <a:off x="6412175" y="3604937"/>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meetup.rb</a:t>
            </a:r>
          </a:p>
        </p:txBody>
      </p:sp>
      <p:sp>
        <p:nvSpPr>
          <p:cNvPr id="220" name="Shape 220"/>
          <p:cNvSpPr txBox="1"/>
          <p:nvPr/>
        </p:nvSpPr>
        <p:spPr>
          <a:xfrm>
            <a:off x="6412175" y="1226287"/>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show.erb</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cxnSp>
        <p:nvCxnSpPr>
          <p:cNvPr id="225" name="Shape 225"/>
          <p:cNvCxnSpPr>
            <a:stCxn id="226" idx="3"/>
            <a:endCxn id="227" idx="1"/>
          </p:cNvCxnSpPr>
          <p:nvPr/>
        </p:nvCxnSpPr>
        <p:spPr>
          <a:xfrm>
            <a:off x="4436225" y="2227250"/>
            <a:ext cx="1659900" cy="1185300"/>
          </a:xfrm>
          <a:prstGeom prst="straightConnector1">
            <a:avLst/>
          </a:prstGeom>
          <a:noFill/>
          <a:ln cap="flat" cmpd="sng" w="9525">
            <a:solidFill>
              <a:schemeClr val="dk2"/>
            </a:solidFill>
            <a:prstDash val="dot"/>
            <a:round/>
            <a:headEnd len="lg" w="lg" type="none"/>
            <a:tailEnd len="lg" w="lg" type="none"/>
          </a:ln>
        </p:spPr>
      </p:cxnSp>
      <p:cxnSp>
        <p:nvCxnSpPr>
          <p:cNvPr id="228" name="Shape 228"/>
          <p:cNvCxnSpPr>
            <a:stCxn id="226" idx="3"/>
            <a:endCxn id="229" idx="1"/>
          </p:cNvCxnSpPr>
          <p:nvPr/>
        </p:nvCxnSpPr>
        <p:spPr>
          <a:xfrm flipH="1" rot="10800000">
            <a:off x="4436225" y="1041950"/>
            <a:ext cx="1659900" cy="1185300"/>
          </a:xfrm>
          <a:prstGeom prst="straightConnector1">
            <a:avLst/>
          </a:prstGeom>
          <a:noFill/>
          <a:ln cap="flat" cmpd="sng" w="9525">
            <a:solidFill>
              <a:schemeClr val="dk2"/>
            </a:solidFill>
            <a:prstDash val="dot"/>
            <a:round/>
            <a:headEnd len="lg" w="lg" type="none"/>
            <a:tailEnd len="lg" w="lg" type="none"/>
          </a:ln>
        </p:spPr>
      </p:cxnSp>
      <p:sp>
        <p:nvSpPr>
          <p:cNvPr id="227" name="Shape 227"/>
          <p:cNvSpPr/>
          <p:nvPr/>
        </p:nvSpPr>
        <p:spPr>
          <a:xfrm>
            <a:off x="6095982" y="2783662"/>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Model</a:t>
            </a:r>
          </a:p>
        </p:txBody>
      </p:sp>
      <p:sp>
        <p:nvSpPr>
          <p:cNvPr id="229" name="Shape 229"/>
          <p:cNvSpPr/>
          <p:nvPr/>
        </p:nvSpPr>
        <p:spPr>
          <a:xfrm>
            <a:off x="6095981" y="412937"/>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View</a:t>
            </a:r>
          </a:p>
        </p:txBody>
      </p:sp>
      <p:sp>
        <p:nvSpPr>
          <p:cNvPr id="226" name="Shape 226"/>
          <p:cNvSpPr/>
          <p:nvPr/>
        </p:nvSpPr>
        <p:spPr>
          <a:xfrm>
            <a:off x="1965725" y="1598300"/>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Controller</a:t>
            </a:r>
          </a:p>
        </p:txBody>
      </p:sp>
      <p:sp>
        <p:nvSpPr>
          <p:cNvPr id="230" name="Shape 230"/>
          <p:cNvSpPr/>
          <p:nvPr/>
        </p:nvSpPr>
        <p:spPr>
          <a:xfrm>
            <a:off x="203600" y="20612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rot="2185277">
            <a:off x="4646210" y="2785400"/>
            <a:ext cx="1478985" cy="307209"/>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7928050" y="4409550"/>
            <a:ext cx="1596600" cy="1375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3" name="Shape 233"/>
          <p:cNvSpPr txBox="1"/>
          <p:nvPr/>
        </p:nvSpPr>
        <p:spPr>
          <a:xfrm rot="-1022767">
            <a:off x="8161993" y="4359215"/>
            <a:ext cx="1428662" cy="705740"/>
          </a:xfrm>
          <a:prstGeom prst="rect">
            <a:avLst/>
          </a:prstGeom>
          <a:noFill/>
          <a:ln>
            <a:noFill/>
          </a:ln>
        </p:spPr>
        <p:txBody>
          <a:bodyPr anchorCtr="0" anchor="t" bIns="91425" lIns="91425" rIns="91425" tIns="91425">
            <a:noAutofit/>
          </a:bodyPr>
          <a:lstStyle/>
          <a:p>
            <a:pPr lvl="0" rtl="0">
              <a:spcBef>
                <a:spcPts val="0"/>
              </a:spcBef>
              <a:buNone/>
            </a:pPr>
            <a:r>
              <a:rPr b="1" lang="en" sz="3000">
                <a:latin typeface="Lora"/>
                <a:ea typeface="Lora"/>
                <a:cs typeface="Lora"/>
                <a:sym typeface="Lora"/>
              </a:rPr>
              <a:t>DB</a:t>
            </a:r>
          </a:p>
        </p:txBody>
      </p:sp>
      <p:sp>
        <p:nvSpPr>
          <p:cNvPr id="234" name="Shape 234"/>
          <p:cNvSpPr/>
          <p:nvPr/>
        </p:nvSpPr>
        <p:spPr>
          <a:xfrm rot="1833475">
            <a:off x="7275612" y="4269673"/>
            <a:ext cx="915208" cy="207406"/>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rot="-8965555">
            <a:off x="7441394" y="4098684"/>
            <a:ext cx="915360" cy="207406"/>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rot="-8614723">
            <a:off x="4570010" y="2452750"/>
            <a:ext cx="1478985" cy="307209"/>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rot="-2130720">
            <a:off x="4602809" y="1353881"/>
            <a:ext cx="1478635" cy="307347"/>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38" name="Shape 238"/>
          <p:cNvSpPr/>
          <p:nvPr/>
        </p:nvSpPr>
        <p:spPr>
          <a:xfrm rot="8669280">
            <a:off x="4441126" y="1097431"/>
            <a:ext cx="1478635" cy="307347"/>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39" name="Shape 239"/>
          <p:cNvSpPr txBox="1"/>
          <p:nvPr/>
        </p:nvSpPr>
        <p:spPr>
          <a:xfrm>
            <a:off x="356000" y="1112101"/>
            <a:ext cx="1596600" cy="352800"/>
          </a:xfrm>
          <a:prstGeom prst="rect">
            <a:avLst/>
          </a:prstGeom>
          <a:noFill/>
          <a:ln>
            <a:noFill/>
          </a:ln>
        </p:spPr>
        <p:txBody>
          <a:bodyPr anchorCtr="0" anchor="t" bIns="91425" lIns="91425" rIns="91425" tIns="91425">
            <a:noAutofit/>
          </a:bodyPr>
          <a:lstStyle/>
          <a:p>
            <a:pPr lvl="0" rtl="0">
              <a:spcBef>
                <a:spcPts val="0"/>
              </a:spcBef>
              <a:buNone/>
            </a:pPr>
            <a:r>
              <a:rPr lang="en">
                <a:latin typeface="Quattrocento Sans"/>
                <a:ea typeface="Quattrocento Sans"/>
                <a:cs typeface="Quattrocento Sans"/>
                <a:sym typeface="Quattrocento Sans"/>
              </a:rPr>
              <a:t>controller sends HTML to user!</a:t>
            </a:r>
          </a:p>
        </p:txBody>
      </p:sp>
      <p:sp>
        <p:nvSpPr>
          <p:cNvPr id="240" name="Shape 240"/>
          <p:cNvSpPr/>
          <p:nvPr/>
        </p:nvSpPr>
        <p:spPr>
          <a:xfrm flipH="1">
            <a:off x="182100" y="168035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41" name="Shape 241"/>
          <p:cNvSpPr txBox="1"/>
          <p:nvPr/>
        </p:nvSpPr>
        <p:spPr>
          <a:xfrm>
            <a:off x="2281925" y="2423850"/>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server.rb</a:t>
            </a:r>
          </a:p>
        </p:txBody>
      </p:sp>
      <p:sp>
        <p:nvSpPr>
          <p:cNvPr id="242" name="Shape 242"/>
          <p:cNvSpPr txBox="1"/>
          <p:nvPr/>
        </p:nvSpPr>
        <p:spPr>
          <a:xfrm>
            <a:off x="6412175" y="3604937"/>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meetup.rb</a:t>
            </a:r>
          </a:p>
        </p:txBody>
      </p:sp>
      <p:sp>
        <p:nvSpPr>
          <p:cNvPr id="243" name="Shape 243"/>
          <p:cNvSpPr txBox="1"/>
          <p:nvPr/>
        </p:nvSpPr>
        <p:spPr>
          <a:xfrm>
            <a:off x="6412175" y="1226287"/>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show.erb</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t>In Sinatra:</a:t>
            </a:r>
          </a:p>
        </p:txBody>
      </p:sp>
      <p:sp>
        <p:nvSpPr>
          <p:cNvPr id="249" name="Shape 249"/>
          <p:cNvSpPr txBox="1"/>
          <p:nvPr>
            <p:ph idx="1" type="body"/>
          </p:nvPr>
        </p:nvSpPr>
        <p:spPr>
          <a:xfrm>
            <a:off x="619250" y="1616470"/>
            <a:ext cx="6809700" cy="3112200"/>
          </a:xfrm>
          <a:prstGeom prst="rect">
            <a:avLst/>
          </a:prstGeom>
        </p:spPr>
        <p:txBody>
          <a:bodyPr anchorCtr="0" anchor="t" bIns="91425" lIns="91425" rIns="91425" tIns="91425">
            <a:noAutofit/>
          </a:bodyPr>
          <a:lstStyle/>
          <a:p>
            <a:pPr indent="-228600" lvl="0" marL="457200" rtl="0">
              <a:spcBef>
                <a:spcPts val="0"/>
              </a:spcBef>
            </a:pPr>
            <a:r>
              <a:rPr lang="en"/>
              <a:t>controller == </a:t>
            </a:r>
            <a:r>
              <a:rPr lang="en">
                <a:solidFill>
                  <a:srgbClr val="ED197B"/>
                </a:solidFill>
                <a:latin typeface="Consolas"/>
                <a:ea typeface="Consolas"/>
                <a:cs typeface="Consolas"/>
                <a:sym typeface="Consolas"/>
              </a:rPr>
              <a:t>server.rb</a:t>
            </a:r>
          </a:p>
          <a:p>
            <a:pPr indent="-228600" lvl="0" marL="457200" rtl="0">
              <a:spcBef>
                <a:spcPts val="0"/>
              </a:spcBef>
            </a:pPr>
            <a:r>
              <a:rPr lang="en"/>
              <a:t>model == </a:t>
            </a:r>
            <a:r>
              <a:rPr lang="en">
                <a:solidFill>
                  <a:srgbClr val="ED197B"/>
                </a:solidFill>
              </a:rPr>
              <a:t>ActiveRecord Models</a:t>
            </a:r>
          </a:p>
          <a:p>
            <a:pPr indent="-228600" lvl="0" marL="457200" rtl="0">
              <a:spcBef>
                <a:spcPts val="0"/>
              </a:spcBef>
            </a:pPr>
            <a:r>
              <a:rPr lang="en"/>
              <a:t>view == </a:t>
            </a:r>
            <a:r>
              <a:rPr lang="en">
                <a:solidFill>
                  <a:srgbClr val="ED197B"/>
                </a:solidFill>
              </a:rPr>
              <a:t>ERB files</a:t>
            </a:r>
          </a:p>
          <a:p>
            <a:pPr lvl="0" rtl="0">
              <a:spcBef>
                <a:spcPts val="0"/>
              </a:spcBef>
              <a:buNone/>
            </a:pPr>
            <a:r>
              <a:t/>
            </a:r>
            <a:endParaRPr/>
          </a:p>
        </p:txBody>
      </p:sp>
      <p:grpSp>
        <p:nvGrpSpPr>
          <p:cNvPr id="250" name="Shape 250"/>
          <p:cNvGrpSpPr/>
          <p:nvPr/>
        </p:nvGrpSpPr>
        <p:grpSpPr>
          <a:xfrm>
            <a:off x="916458" y="1019750"/>
            <a:ext cx="214624" cy="214624"/>
            <a:chOff x="2594050" y="1631825"/>
            <a:chExt cx="439625" cy="439625"/>
          </a:xfrm>
        </p:grpSpPr>
        <p:sp>
          <p:nvSpPr>
            <p:cNvPr id="251" name="Shape 25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4" name="Shape 254"/>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t>In Rails:</a:t>
            </a:r>
          </a:p>
        </p:txBody>
      </p:sp>
      <p:sp>
        <p:nvSpPr>
          <p:cNvPr id="260" name="Shape 260"/>
          <p:cNvSpPr txBox="1"/>
          <p:nvPr>
            <p:ph idx="1" type="body"/>
          </p:nvPr>
        </p:nvSpPr>
        <p:spPr>
          <a:xfrm>
            <a:off x="619250" y="1616475"/>
            <a:ext cx="8580300" cy="3164400"/>
          </a:xfrm>
          <a:prstGeom prst="rect">
            <a:avLst/>
          </a:prstGeom>
        </p:spPr>
        <p:txBody>
          <a:bodyPr anchorCtr="0" anchor="t" bIns="91425" lIns="91425" rIns="91425" tIns="91425">
            <a:noAutofit/>
          </a:bodyPr>
          <a:lstStyle/>
          <a:p>
            <a:pPr indent="-228600" lvl="0" marL="457200" rtl="0">
              <a:spcBef>
                <a:spcPts val="0"/>
              </a:spcBef>
            </a:pPr>
            <a:r>
              <a:rPr lang="en"/>
              <a:t>controller == </a:t>
            </a:r>
            <a:r>
              <a:rPr lang="en" strike="sngStrike">
                <a:solidFill>
                  <a:schemeClr val="dk1"/>
                </a:solidFill>
                <a:latin typeface="Consolas"/>
                <a:ea typeface="Consolas"/>
                <a:cs typeface="Consolas"/>
                <a:sym typeface="Consolas"/>
              </a:rPr>
              <a:t>server.rb</a:t>
            </a:r>
            <a:r>
              <a:rPr lang="en">
                <a:solidFill>
                  <a:schemeClr val="dk1"/>
                </a:solidFill>
                <a:latin typeface="Consolas"/>
                <a:ea typeface="Consolas"/>
                <a:cs typeface="Consolas"/>
                <a:sym typeface="Consolas"/>
              </a:rPr>
              <a:t> </a:t>
            </a:r>
            <a:r>
              <a:rPr lang="en">
                <a:solidFill>
                  <a:srgbClr val="ED197B"/>
                </a:solidFill>
              </a:rPr>
              <a:t>controller files AND </a:t>
            </a:r>
            <a:r>
              <a:rPr lang="en" sz="2200">
                <a:solidFill>
                  <a:srgbClr val="ED197B"/>
                </a:solidFill>
                <a:latin typeface="Consolas"/>
                <a:ea typeface="Consolas"/>
                <a:cs typeface="Consolas"/>
                <a:sym typeface="Consolas"/>
              </a:rPr>
              <a:t>routes.rb</a:t>
            </a:r>
            <a:r>
              <a:rPr lang="en" sz="2200">
                <a:solidFill>
                  <a:schemeClr val="dk1"/>
                </a:solidFill>
                <a:latin typeface="Consolas"/>
                <a:ea typeface="Consolas"/>
                <a:cs typeface="Consolas"/>
                <a:sym typeface="Consolas"/>
              </a:rPr>
              <a:t> </a:t>
            </a:r>
          </a:p>
          <a:p>
            <a:pPr indent="-228600" lvl="0" marL="457200" rtl="0">
              <a:spcBef>
                <a:spcPts val="0"/>
              </a:spcBef>
            </a:pPr>
            <a:r>
              <a:rPr lang="en"/>
              <a:t>model == </a:t>
            </a:r>
            <a:r>
              <a:rPr lang="en">
                <a:solidFill>
                  <a:srgbClr val="ED197B"/>
                </a:solidFill>
              </a:rPr>
              <a:t>ActiveRecord Models</a:t>
            </a:r>
          </a:p>
          <a:p>
            <a:pPr indent="-228600" lvl="0" marL="457200" rtl="0">
              <a:spcBef>
                <a:spcPts val="0"/>
              </a:spcBef>
            </a:pPr>
            <a:r>
              <a:rPr lang="en"/>
              <a:t>view == </a:t>
            </a:r>
            <a:r>
              <a:rPr lang="en">
                <a:solidFill>
                  <a:srgbClr val="ED197B"/>
                </a:solidFill>
              </a:rPr>
              <a:t>ERB files</a:t>
            </a:r>
          </a:p>
          <a:p>
            <a:pPr lvl="0" rtl="0">
              <a:spcBef>
                <a:spcPts val="0"/>
              </a:spcBef>
              <a:buNone/>
            </a:pPr>
            <a:r>
              <a:t/>
            </a:r>
            <a:endParaRPr/>
          </a:p>
        </p:txBody>
      </p:sp>
      <p:grpSp>
        <p:nvGrpSpPr>
          <p:cNvPr id="261" name="Shape 261"/>
          <p:cNvGrpSpPr/>
          <p:nvPr/>
        </p:nvGrpSpPr>
        <p:grpSpPr>
          <a:xfrm>
            <a:off x="916458" y="1019750"/>
            <a:ext cx="214624" cy="214624"/>
            <a:chOff x="2594050" y="1631825"/>
            <a:chExt cx="439625" cy="439625"/>
          </a:xfrm>
        </p:grpSpPr>
        <p:sp>
          <p:nvSpPr>
            <p:cNvPr id="262" name="Shape 26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3" name="Shape 26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4" name="Shape 26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5" name="Shape 26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ctrTitle"/>
          </p:nvPr>
        </p:nvSpPr>
        <p:spPr>
          <a:xfrm>
            <a:off x="2022225" y="1693523"/>
            <a:ext cx="3787800" cy="1159800"/>
          </a:xfrm>
          <a:prstGeom prst="rect">
            <a:avLst/>
          </a:prstGeom>
        </p:spPr>
        <p:txBody>
          <a:bodyPr anchorCtr="0" anchor="b" bIns="91425" lIns="91425" rIns="91425" tIns="91425">
            <a:noAutofit/>
          </a:bodyPr>
          <a:lstStyle/>
          <a:p>
            <a:pPr lvl="0" rtl="0">
              <a:spcBef>
                <a:spcPts val="0"/>
              </a:spcBef>
              <a:buNone/>
            </a:pPr>
            <a:r>
              <a:rPr lang="en"/>
              <a:t>MVC Framework</a:t>
            </a:r>
          </a:p>
        </p:txBody>
      </p:sp>
      <p:sp>
        <p:nvSpPr>
          <p:cNvPr id="271" name="Shape 271"/>
          <p:cNvSpPr txBox="1"/>
          <p:nvPr>
            <p:ph idx="1" type="subTitle"/>
          </p:nvPr>
        </p:nvSpPr>
        <p:spPr>
          <a:xfrm>
            <a:off x="2022300" y="2815923"/>
            <a:ext cx="5591400" cy="784800"/>
          </a:xfrm>
          <a:prstGeom prst="rect">
            <a:avLst/>
          </a:prstGeom>
        </p:spPr>
        <p:txBody>
          <a:bodyPr anchorCtr="0" anchor="t" bIns="91425" lIns="91425" rIns="91425" tIns="91425">
            <a:noAutofit/>
          </a:bodyPr>
          <a:lstStyle/>
          <a:p>
            <a:pPr lvl="0" rtl="0">
              <a:spcBef>
                <a:spcPts val="0"/>
              </a:spcBef>
              <a:buNone/>
            </a:pPr>
            <a:r>
              <a:rPr lang="en"/>
              <a:t>...in Rails!</a:t>
            </a:r>
          </a:p>
        </p:txBody>
      </p:sp>
      <p:sp>
        <p:nvSpPr>
          <p:cNvPr id="272" name="Shape 272"/>
          <p:cNvSpPr txBox="1"/>
          <p:nvPr/>
        </p:nvSpPr>
        <p:spPr>
          <a:xfrm>
            <a:off x="1133975" y="2291150"/>
            <a:ext cx="543900" cy="5622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dk1"/>
                </a:solidFill>
                <a:latin typeface="Lora"/>
                <a:ea typeface="Lora"/>
                <a:cs typeface="Lora"/>
                <a:sym typeface="Lora"/>
              </a:rPr>
              <a:t>2</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cxnSp>
        <p:nvCxnSpPr>
          <p:cNvPr id="277" name="Shape 277"/>
          <p:cNvCxnSpPr>
            <a:stCxn id="278" idx="3"/>
            <a:endCxn id="279" idx="1"/>
          </p:cNvCxnSpPr>
          <p:nvPr/>
        </p:nvCxnSpPr>
        <p:spPr>
          <a:xfrm>
            <a:off x="5129374" y="2227250"/>
            <a:ext cx="966600" cy="1185300"/>
          </a:xfrm>
          <a:prstGeom prst="straightConnector1">
            <a:avLst/>
          </a:prstGeom>
          <a:noFill/>
          <a:ln cap="flat" cmpd="sng" w="9525">
            <a:solidFill>
              <a:schemeClr val="dk2"/>
            </a:solidFill>
            <a:prstDash val="dot"/>
            <a:round/>
            <a:headEnd len="lg" w="lg" type="none"/>
            <a:tailEnd len="lg" w="lg" type="none"/>
          </a:ln>
        </p:spPr>
      </p:cxnSp>
      <p:cxnSp>
        <p:nvCxnSpPr>
          <p:cNvPr id="280" name="Shape 280"/>
          <p:cNvCxnSpPr>
            <a:stCxn id="278" idx="3"/>
            <a:endCxn id="281" idx="1"/>
          </p:cNvCxnSpPr>
          <p:nvPr/>
        </p:nvCxnSpPr>
        <p:spPr>
          <a:xfrm flipH="1" rot="10800000">
            <a:off x="5129374" y="1041950"/>
            <a:ext cx="966600" cy="1185300"/>
          </a:xfrm>
          <a:prstGeom prst="straightConnector1">
            <a:avLst/>
          </a:prstGeom>
          <a:noFill/>
          <a:ln cap="flat" cmpd="sng" w="9525">
            <a:solidFill>
              <a:schemeClr val="dk2"/>
            </a:solidFill>
            <a:prstDash val="dot"/>
            <a:round/>
            <a:headEnd len="lg" w="lg" type="none"/>
            <a:tailEnd len="lg" w="lg" type="none"/>
          </a:ln>
        </p:spPr>
      </p:cxnSp>
      <p:sp>
        <p:nvSpPr>
          <p:cNvPr id="279" name="Shape 279"/>
          <p:cNvSpPr/>
          <p:nvPr/>
        </p:nvSpPr>
        <p:spPr>
          <a:xfrm>
            <a:off x="6095982" y="2783662"/>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Model</a:t>
            </a:r>
          </a:p>
        </p:txBody>
      </p:sp>
      <p:sp>
        <p:nvSpPr>
          <p:cNvPr id="281" name="Shape 281"/>
          <p:cNvSpPr/>
          <p:nvPr/>
        </p:nvSpPr>
        <p:spPr>
          <a:xfrm>
            <a:off x="6095981" y="412937"/>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View</a:t>
            </a:r>
          </a:p>
        </p:txBody>
      </p:sp>
      <p:sp>
        <p:nvSpPr>
          <p:cNvPr id="278" name="Shape 278"/>
          <p:cNvSpPr/>
          <p:nvPr/>
        </p:nvSpPr>
        <p:spPr>
          <a:xfrm>
            <a:off x="2658874" y="1598300"/>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Controller</a:t>
            </a:r>
          </a:p>
        </p:txBody>
      </p:sp>
      <p:sp>
        <p:nvSpPr>
          <p:cNvPr id="282" name="Shape 282"/>
          <p:cNvSpPr/>
          <p:nvPr/>
        </p:nvSpPr>
        <p:spPr>
          <a:xfrm>
            <a:off x="-664750" y="21017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283" name="Shape 283"/>
          <p:cNvSpPr txBox="1"/>
          <p:nvPr/>
        </p:nvSpPr>
        <p:spPr>
          <a:xfrm>
            <a:off x="0" y="1598301"/>
            <a:ext cx="1596600" cy="352799"/>
          </a:xfrm>
          <a:prstGeom prst="rect">
            <a:avLst/>
          </a:prstGeom>
          <a:noFill/>
          <a:ln>
            <a:noFill/>
          </a:ln>
        </p:spPr>
        <p:txBody>
          <a:bodyPr anchorCtr="0" anchor="t" bIns="91425" lIns="91425" rIns="91425" tIns="91425">
            <a:noAutofit/>
          </a:bodyPr>
          <a:lstStyle/>
          <a:p>
            <a:pPr lvl="0" rtl="0">
              <a:spcBef>
                <a:spcPts val="0"/>
              </a:spcBef>
              <a:buNone/>
            </a:pPr>
            <a:r>
              <a:rPr lang="en">
                <a:latin typeface="Quattrocento Sans"/>
                <a:ea typeface="Quattrocento Sans"/>
                <a:cs typeface="Quattrocento Sans"/>
                <a:sym typeface="Quattrocento Sans"/>
              </a:rPr>
              <a:t>user visits </a:t>
            </a:r>
          </a:p>
          <a:p>
            <a:pPr lvl="0" rtl="0">
              <a:spcBef>
                <a:spcPts val="0"/>
              </a:spcBef>
              <a:buNone/>
            </a:pPr>
            <a:r>
              <a:rPr lang="en">
                <a:latin typeface="Quattrocento Sans"/>
                <a:ea typeface="Quattrocento Sans"/>
                <a:cs typeface="Quattrocento Sans"/>
                <a:sym typeface="Quattrocento Sans"/>
              </a:rPr>
              <a:t>a URL</a:t>
            </a:r>
          </a:p>
        </p:txBody>
      </p:sp>
      <p:sp>
        <p:nvSpPr>
          <p:cNvPr id="284" name="Shape 284"/>
          <p:cNvSpPr/>
          <p:nvPr/>
        </p:nvSpPr>
        <p:spPr>
          <a:xfrm>
            <a:off x="7928050" y="4409550"/>
            <a:ext cx="1596600" cy="1375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txBox="1"/>
          <p:nvPr/>
        </p:nvSpPr>
        <p:spPr>
          <a:xfrm rot="-1022767">
            <a:off x="8161993" y="4359215"/>
            <a:ext cx="1428662" cy="705740"/>
          </a:xfrm>
          <a:prstGeom prst="rect">
            <a:avLst/>
          </a:prstGeom>
          <a:noFill/>
          <a:ln>
            <a:noFill/>
          </a:ln>
        </p:spPr>
        <p:txBody>
          <a:bodyPr anchorCtr="0" anchor="t" bIns="91425" lIns="91425" rIns="91425" tIns="91425">
            <a:noAutofit/>
          </a:bodyPr>
          <a:lstStyle/>
          <a:p>
            <a:pPr lvl="0" rtl="0">
              <a:spcBef>
                <a:spcPts val="0"/>
              </a:spcBef>
              <a:buNone/>
            </a:pPr>
            <a:r>
              <a:rPr b="1" lang="en" sz="3000">
                <a:latin typeface="Lora"/>
                <a:ea typeface="Lora"/>
                <a:cs typeface="Lora"/>
                <a:sym typeface="Lora"/>
              </a:rPr>
              <a:t>DB</a:t>
            </a:r>
          </a:p>
        </p:txBody>
      </p:sp>
      <p:sp>
        <p:nvSpPr>
          <p:cNvPr id="286" name="Shape 286"/>
          <p:cNvSpPr/>
          <p:nvPr/>
        </p:nvSpPr>
        <p:spPr>
          <a:xfrm rot="944">
            <a:off x="931848" y="1917199"/>
            <a:ext cx="1092000" cy="62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latin typeface="Lora"/>
                <a:ea typeface="Lora"/>
                <a:cs typeface="Lora"/>
                <a:sym typeface="Lora"/>
              </a:rPr>
              <a:t>Router</a:t>
            </a:r>
          </a:p>
        </p:txBody>
      </p:sp>
      <p:cxnSp>
        <p:nvCxnSpPr>
          <p:cNvPr id="287" name="Shape 287"/>
          <p:cNvCxnSpPr>
            <a:stCxn id="286" idx="3"/>
            <a:endCxn id="278" idx="1"/>
          </p:cNvCxnSpPr>
          <p:nvPr/>
        </p:nvCxnSpPr>
        <p:spPr>
          <a:xfrm>
            <a:off x="2023848" y="2227399"/>
            <a:ext cx="635100" cy="0"/>
          </a:xfrm>
          <a:prstGeom prst="straightConnector1">
            <a:avLst/>
          </a:prstGeom>
          <a:noFill/>
          <a:ln cap="flat" cmpd="sng" w="9525">
            <a:solidFill>
              <a:schemeClr val="dk2"/>
            </a:solidFill>
            <a:prstDash val="dot"/>
            <a:round/>
            <a:headEnd len="lg" w="lg" type="none"/>
            <a:tailEnd len="lg" w="lg"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nvSpPr>
        <p:spPr>
          <a:xfrm>
            <a:off x="1347301" y="2551400"/>
            <a:ext cx="1464900" cy="773700"/>
          </a:xfrm>
          <a:prstGeom prst="rect">
            <a:avLst/>
          </a:prstGeom>
          <a:noFill/>
          <a:ln>
            <a:noFill/>
          </a:ln>
        </p:spPr>
        <p:txBody>
          <a:bodyPr anchorCtr="0" anchor="t" bIns="91425" lIns="91425" rIns="91425" tIns="91425">
            <a:noAutofit/>
          </a:bodyPr>
          <a:lstStyle/>
          <a:p>
            <a:pPr lvl="0" rtl="0">
              <a:spcBef>
                <a:spcPts val="0"/>
              </a:spcBef>
              <a:buNone/>
            </a:pPr>
            <a:r>
              <a:rPr lang="en">
                <a:latin typeface="Quattrocento Sans"/>
                <a:ea typeface="Quattrocento Sans"/>
                <a:cs typeface="Quattrocento Sans"/>
                <a:sym typeface="Quattrocento Sans"/>
              </a:rPr>
              <a:t>router decides what action</a:t>
            </a:r>
          </a:p>
          <a:p>
            <a:pPr lvl="0" rtl="0">
              <a:spcBef>
                <a:spcPts val="0"/>
              </a:spcBef>
              <a:buNone/>
            </a:pPr>
            <a:r>
              <a:rPr lang="en">
                <a:latin typeface="Quattrocento Sans"/>
                <a:ea typeface="Quattrocento Sans"/>
                <a:cs typeface="Quattrocento Sans"/>
                <a:sym typeface="Quattrocento Sans"/>
              </a:rPr>
              <a:t>should happen</a:t>
            </a:r>
          </a:p>
        </p:txBody>
      </p:sp>
      <p:sp>
        <p:nvSpPr>
          <p:cNvPr id="293" name="Shape 293"/>
          <p:cNvSpPr/>
          <p:nvPr/>
        </p:nvSpPr>
        <p:spPr>
          <a:xfrm>
            <a:off x="1039499" y="21017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cxnSp>
        <p:nvCxnSpPr>
          <p:cNvPr id="294" name="Shape 294"/>
          <p:cNvCxnSpPr>
            <a:stCxn id="295" idx="3"/>
            <a:endCxn id="296" idx="1"/>
          </p:cNvCxnSpPr>
          <p:nvPr/>
        </p:nvCxnSpPr>
        <p:spPr>
          <a:xfrm>
            <a:off x="5129374" y="2227250"/>
            <a:ext cx="966600" cy="1185300"/>
          </a:xfrm>
          <a:prstGeom prst="straightConnector1">
            <a:avLst/>
          </a:prstGeom>
          <a:noFill/>
          <a:ln cap="flat" cmpd="sng" w="9525">
            <a:solidFill>
              <a:schemeClr val="dk2"/>
            </a:solidFill>
            <a:prstDash val="dot"/>
            <a:round/>
            <a:headEnd len="lg" w="lg" type="none"/>
            <a:tailEnd len="lg" w="lg" type="none"/>
          </a:ln>
        </p:spPr>
      </p:cxnSp>
      <p:cxnSp>
        <p:nvCxnSpPr>
          <p:cNvPr id="297" name="Shape 297"/>
          <p:cNvCxnSpPr>
            <a:stCxn id="295" idx="3"/>
            <a:endCxn id="298" idx="1"/>
          </p:cNvCxnSpPr>
          <p:nvPr/>
        </p:nvCxnSpPr>
        <p:spPr>
          <a:xfrm flipH="1" rot="10800000">
            <a:off x="5129374" y="1041950"/>
            <a:ext cx="966600" cy="1185300"/>
          </a:xfrm>
          <a:prstGeom prst="straightConnector1">
            <a:avLst/>
          </a:prstGeom>
          <a:noFill/>
          <a:ln cap="flat" cmpd="sng" w="9525">
            <a:solidFill>
              <a:schemeClr val="dk2"/>
            </a:solidFill>
            <a:prstDash val="dot"/>
            <a:round/>
            <a:headEnd len="lg" w="lg" type="none"/>
            <a:tailEnd len="lg" w="lg" type="none"/>
          </a:ln>
        </p:spPr>
      </p:cxnSp>
      <p:sp>
        <p:nvSpPr>
          <p:cNvPr id="296" name="Shape 296"/>
          <p:cNvSpPr/>
          <p:nvPr/>
        </p:nvSpPr>
        <p:spPr>
          <a:xfrm>
            <a:off x="6095982" y="2783662"/>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Model</a:t>
            </a:r>
          </a:p>
        </p:txBody>
      </p:sp>
      <p:sp>
        <p:nvSpPr>
          <p:cNvPr id="298" name="Shape 298"/>
          <p:cNvSpPr/>
          <p:nvPr/>
        </p:nvSpPr>
        <p:spPr>
          <a:xfrm>
            <a:off x="6095981" y="412937"/>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View</a:t>
            </a:r>
          </a:p>
        </p:txBody>
      </p:sp>
      <p:sp>
        <p:nvSpPr>
          <p:cNvPr id="295" name="Shape 295"/>
          <p:cNvSpPr/>
          <p:nvPr/>
        </p:nvSpPr>
        <p:spPr>
          <a:xfrm>
            <a:off x="2658874" y="1598300"/>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Controller</a:t>
            </a:r>
          </a:p>
        </p:txBody>
      </p:sp>
      <p:sp>
        <p:nvSpPr>
          <p:cNvPr id="299" name="Shape 299"/>
          <p:cNvSpPr/>
          <p:nvPr/>
        </p:nvSpPr>
        <p:spPr>
          <a:xfrm>
            <a:off x="-664750" y="21017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300" name="Shape 300"/>
          <p:cNvSpPr/>
          <p:nvPr/>
        </p:nvSpPr>
        <p:spPr>
          <a:xfrm>
            <a:off x="7928050" y="4409550"/>
            <a:ext cx="1596600" cy="1375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1" name="Shape 301"/>
          <p:cNvSpPr txBox="1"/>
          <p:nvPr/>
        </p:nvSpPr>
        <p:spPr>
          <a:xfrm rot="-1022767">
            <a:off x="8161993" y="4359215"/>
            <a:ext cx="1428662" cy="705740"/>
          </a:xfrm>
          <a:prstGeom prst="rect">
            <a:avLst/>
          </a:prstGeom>
          <a:noFill/>
          <a:ln>
            <a:noFill/>
          </a:ln>
        </p:spPr>
        <p:txBody>
          <a:bodyPr anchorCtr="0" anchor="t" bIns="91425" lIns="91425" rIns="91425" tIns="91425">
            <a:noAutofit/>
          </a:bodyPr>
          <a:lstStyle/>
          <a:p>
            <a:pPr lvl="0" rtl="0">
              <a:spcBef>
                <a:spcPts val="0"/>
              </a:spcBef>
              <a:buNone/>
            </a:pPr>
            <a:r>
              <a:rPr b="1" lang="en" sz="3000">
                <a:latin typeface="Lora"/>
                <a:ea typeface="Lora"/>
                <a:cs typeface="Lora"/>
                <a:sym typeface="Lora"/>
              </a:rPr>
              <a:t>DB</a:t>
            </a:r>
          </a:p>
        </p:txBody>
      </p:sp>
      <p:sp>
        <p:nvSpPr>
          <p:cNvPr id="302" name="Shape 302"/>
          <p:cNvSpPr/>
          <p:nvPr/>
        </p:nvSpPr>
        <p:spPr>
          <a:xfrm rot="944">
            <a:off x="931848" y="1917199"/>
            <a:ext cx="1092000" cy="62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latin typeface="Lora"/>
                <a:ea typeface="Lora"/>
                <a:cs typeface="Lora"/>
                <a:sym typeface="Lora"/>
              </a:rPr>
              <a:t>Router</a:t>
            </a:r>
          </a:p>
        </p:txBody>
      </p:sp>
      <p:sp>
        <p:nvSpPr>
          <p:cNvPr id="303" name="Shape 303"/>
          <p:cNvSpPr txBox="1"/>
          <p:nvPr/>
        </p:nvSpPr>
        <p:spPr>
          <a:xfrm>
            <a:off x="802546" y="2217547"/>
            <a:ext cx="1372500" cy="352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routes.rb</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p:nvPr/>
        </p:nvSpPr>
        <p:spPr>
          <a:xfrm>
            <a:off x="1039499" y="21017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cxnSp>
        <p:nvCxnSpPr>
          <p:cNvPr id="309" name="Shape 309"/>
          <p:cNvCxnSpPr>
            <a:stCxn id="310" idx="3"/>
            <a:endCxn id="311" idx="1"/>
          </p:cNvCxnSpPr>
          <p:nvPr/>
        </p:nvCxnSpPr>
        <p:spPr>
          <a:xfrm>
            <a:off x="5129374" y="2227250"/>
            <a:ext cx="966600" cy="1185300"/>
          </a:xfrm>
          <a:prstGeom prst="straightConnector1">
            <a:avLst/>
          </a:prstGeom>
          <a:noFill/>
          <a:ln cap="flat" cmpd="sng" w="9525">
            <a:solidFill>
              <a:schemeClr val="dk2"/>
            </a:solidFill>
            <a:prstDash val="dot"/>
            <a:round/>
            <a:headEnd len="lg" w="lg" type="none"/>
            <a:tailEnd len="lg" w="lg" type="none"/>
          </a:ln>
        </p:spPr>
      </p:cxnSp>
      <p:cxnSp>
        <p:nvCxnSpPr>
          <p:cNvPr id="312" name="Shape 312"/>
          <p:cNvCxnSpPr>
            <a:stCxn id="310" idx="3"/>
            <a:endCxn id="313" idx="1"/>
          </p:cNvCxnSpPr>
          <p:nvPr/>
        </p:nvCxnSpPr>
        <p:spPr>
          <a:xfrm flipH="1" rot="10800000">
            <a:off x="5129374" y="1041950"/>
            <a:ext cx="966600" cy="1185300"/>
          </a:xfrm>
          <a:prstGeom prst="straightConnector1">
            <a:avLst/>
          </a:prstGeom>
          <a:noFill/>
          <a:ln cap="flat" cmpd="sng" w="9525">
            <a:solidFill>
              <a:schemeClr val="dk2"/>
            </a:solidFill>
            <a:prstDash val="dot"/>
            <a:round/>
            <a:headEnd len="lg" w="lg" type="none"/>
            <a:tailEnd len="lg" w="lg" type="none"/>
          </a:ln>
        </p:spPr>
      </p:cxnSp>
      <p:sp>
        <p:nvSpPr>
          <p:cNvPr id="311" name="Shape 311"/>
          <p:cNvSpPr/>
          <p:nvPr/>
        </p:nvSpPr>
        <p:spPr>
          <a:xfrm>
            <a:off x="6095982" y="2783662"/>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Model</a:t>
            </a:r>
          </a:p>
        </p:txBody>
      </p:sp>
      <p:sp>
        <p:nvSpPr>
          <p:cNvPr id="313" name="Shape 313"/>
          <p:cNvSpPr/>
          <p:nvPr/>
        </p:nvSpPr>
        <p:spPr>
          <a:xfrm>
            <a:off x="6095981" y="412937"/>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View</a:t>
            </a:r>
          </a:p>
        </p:txBody>
      </p:sp>
      <p:sp>
        <p:nvSpPr>
          <p:cNvPr id="310" name="Shape 310"/>
          <p:cNvSpPr/>
          <p:nvPr/>
        </p:nvSpPr>
        <p:spPr>
          <a:xfrm>
            <a:off x="2658874" y="1598300"/>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Controller</a:t>
            </a:r>
          </a:p>
        </p:txBody>
      </p:sp>
      <p:sp>
        <p:nvSpPr>
          <p:cNvPr id="314" name="Shape 314"/>
          <p:cNvSpPr/>
          <p:nvPr/>
        </p:nvSpPr>
        <p:spPr>
          <a:xfrm>
            <a:off x="-664750" y="21017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315" name="Shape 315"/>
          <p:cNvSpPr/>
          <p:nvPr/>
        </p:nvSpPr>
        <p:spPr>
          <a:xfrm>
            <a:off x="7928050" y="4409550"/>
            <a:ext cx="1596600" cy="1375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6" name="Shape 316"/>
          <p:cNvSpPr txBox="1"/>
          <p:nvPr/>
        </p:nvSpPr>
        <p:spPr>
          <a:xfrm rot="-1022767">
            <a:off x="8161993" y="4359215"/>
            <a:ext cx="1428662" cy="705740"/>
          </a:xfrm>
          <a:prstGeom prst="rect">
            <a:avLst/>
          </a:prstGeom>
          <a:noFill/>
          <a:ln>
            <a:noFill/>
          </a:ln>
        </p:spPr>
        <p:txBody>
          <a:bodyPr anchorCtr="0" anchor="t" bIns="91425" lIns="91425" rIns="91425" tIns="91425">
            <a:noAutofit/>
          </a:bodyPr>
          <a:lstStyle/>
          <a:p>
            <a:pPr lvl="0" rtl="0">
              <a:spcBef>
                <a:spcPts val="0"/>
              </a:spcBef>
              <a:buNone/>
            </a:pPr>
            <a:r>
              <a:rPr b="1" lang="en" sz="3000">
                <a:latin typeface="Lora"/>
                <a:ea typeface="Lora"/>
                <a:cs typeface="Lora"/>
                <a:sym typeface="Lora"/>
              </a:rPr>
              <a:t>DB</a:t>
            </a:r>
          </a:p>
        </p:txBody>
      </p:sp>
      <p:sp>
        <p:nvSpPr>
          <p:cNvPr id="317" name="Shape 317"/>
          <p:cNvSpPr/>
          <p:nvPr/>
        </p:nvSpPr>
        <p:spPr>
          <a:xfrm rot="944">
            <a:off x="931848" y="1917199"/>
            <a:ext cx="1092000" cy="62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latin typeface="Lora"/>
                <a:ea typeface="Lora"/>
                <a:cs typeface="Lora"/>
                <a:sym typeface="Lora"/>
              </a:rPr>
              <a:t>Router</a:t>
            </a:r>
          </a:p>
        </p:txBody>
      </p:sp>
      <p:sp>
        <p:nvSpPr>
          <p:cNvPr id="318" name="Shape 318"/>
          <p:cNvSpPr txBox="1"/>
          <p:nvPr/>
        </p:nvSpPr>
        <p:spPr>
          <a:xfrm>
            <a:off x="3023699" y="2856200"/>
            <a:ext cx="1747200" cy="773700"/>
          </a:xfrm>
          <a:prstGeom prst="rect">
            <a:avLst/>
          </a:prstGeom>
          <a:noFill/>
          <a:ln>
            <a:noFill/>
          </a:ln>
        </p:spPr>
        <p:txBody>
          <a:bodyPr anchorCtr="0" anchor="t" bIns="91425" lIns="91425" rIns="91425" tIns="91425">
            <a:noAutofit/>
          </a:bodyPr>
          <a:lstStyle/>
          <a:p>
            <a:pPr lvl="0" rtl="0">
              <a:spcBef>
                <a:spcPts val="0"/>
              </a:spcBef>
              <a:buNone/>
            </a:pPr>
            <a:r>
              <a:rPr lang="en">
                <a:latin typeface="Quattrocento Sans"/>
                <a:ea typeface="Quattrocento Sans"/>
                <a:cs typeface="Quattrocento Sans"/>
                <a:sym typeface="Quattrocento Sans"/>
              </a:rPr>
              <a:t>controller executes some code</a:t>
            </a:r>
          </a:p>
        </p:txBody>
      </p:sp>
      <p:sp>
        <p:nvSpPr>
          <p:cNvPr id="319" name="Shape 319"/>
          <p:cNvSpPr txBox="1"/>
          <p:nvPr/>
        </p:nvSpPr>
        <p:spPr>
          <a:xfrm>
            <a:off x="802546" y="2217547"/>
            <a:ext cx="1372500" cy="352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routes.rb</a:t>
            </a:r>
          </a:p>
        </p:txBody>
      </p:sp>
      <p:sp>
        <p:nvSpPr>
          <p:cNvPr id="320" name="Shape 320"/>
          <p:cNvSpPr txBox="1"/>
          <p:nvPr/>
        </p:nvSpPr>
        <p:spPr>
          <a:xfrm>
            <a:off x="2602775" y="2426446"/>
            <a:ext cx="2582700" cy="3321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meetups_controller.rb</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p:nvPr/>
        </p:nvSpPr>
        <p:spPr>
          <a:xfrm rot="10799176">
            <a:off x="157603" y="1561674"/>
            <a:ext cx="2502000" cy="3072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326" name="Shape 326"/>
          <p:cNvSpPr/>
          <p:nvPr/>
        </p:nvSpPr>
        <p:spPr>
          <a:xfrm>
            <a:off x="1039499" y="21017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cxnSp>
        <p:nvCxnSpPr>
          <p:cNvPr id="327" name="Shape 327"/>
          <p:cNvCxnSpPr>
            <a:stCxn id="328" idx="3"/>
            <a:endCxn id="329" idx="1"/>
          </p:cNvCxnSpPr>
          <p:nvPr/>
        </p:nvCxnSpPr>
        <p:spPr>
          <a:xfrm>
            <a:off x="5129374" y="2227250"/>
            <a:ext cx="966600" cy="1185300"/>
          </a:xfrm>
          <a:prstGeom prst="straightConnector1">
            <a:avLst/>
          </a:prstGeom>
          <a:noFill/>
          <a:ln cap="flat" cmpd="sng" w="9525">
            <a:solidFill>
              <a:schemeClr val="dk2"/>
            </a:solidFill>
            <a:prstDash val="dot"/>
            <a:round/>
            <a:headEnd len="lg" w="lg" type="none"/>
            <a:tailEnd len="lg" w="lg" type="none"/>
          </a:ln>
        </p:spPr>
      </p:cxnSp>
      <p:cxnSp>
        <p:nvCxnSpPr>
          <p:cNvPr id="330" name="Shape 330"/>
          <p:cNvCxnSpPr>
            <a:stCxn id="328" idx="3"/>
            <a:endCxn id="331" idx="1"/>
          </p:cNvCxnSpPr>
          <p:nvPr/>
        </p:nvCxnSpPr>
        <p:spPr>
          <a:xfrm flipH="1" rot="10800000">
            <a:off x="5129374" y="1041950"/>
            <a:ext cx="966600" cy="1185300"/>
          </a:xfrm>
          <a:prstGeom prst="straightConnector1">
            <a:avLst/>
          </a:prstGeom>
          <a:noFill/>
          <a:ln cap="flat" cmpd="sng" w="9525">
            <a:solidFill>
              <a:schemeClr val="dk2"/>
            </a:solidFill>
            <a:prstDash val="dot"/>
            <a:round/>
            <a:headEnd len="lg" w="lg" type="none"/>
            <a:tailEnd len="lg" w="lg" type="none"/>
          </a:ln>
        </p:spPr>
      </p:cxnSp>
      <p:sp>
        <p:nvSpPr>
          <p:cNvPr id="329" name="Shape 329"/>
          <p:cNvSpPr/>
          <p:nvPr/>
        </p:nvSpPr>
        <p:spPr>
          <a:xfrm>
            <a:off x="6095982" y="2783662"/>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Model</a:t>
            </a:r>
          </a:p>
        </p:txBody>
      </p:sp>
      <p:sp>
        <p:nvSpPr>
          <p:cNvPr id="331" name="Shape 331"/>
          <p:cNvSpPr/>
          <p:nvPr/>
        </p:nvSpPr>
        <p:spPr>
          <a:xfrm>
            <a:off x="6095981" y="412937"/>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View</a:t>
            </a:r>
          </a:p>
        </p:txBody>
      </p:sp>
      <p:sp>
        <p:nvSpPr>
          <p:cNvPr id="328" name="Shape 328"/>
          <p:cNvSpPr/>
          <p:nvPr/>
        </p:nvSpPr>
        <p:spPr>
          <a:xfrm>
            <a:off x="2658874" y="1598300"/>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Controller</a:t>
            </a:r>
          </a:p>
        </p:txBody>
      </p:sp>
      <p:sp>
        <p:nvSpPr>
          <p:cNvPr id="332" name="Shape 332"/>
          <p:cNvSpPr/>
          <p:nvPr/>
        </p:nvSpPr>
        <p:spPr>
          <a:xfrm>
            <a:off x="-664750" y="21017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333" name="Shape 333"/>
          <p:cNvSpPr/>
          <p:nvPr/>
        </p:nvSpPr>
        <p:spPr>
          <a:xfrm rot="2185277">
            <a:off x="4904985" y="2605525"/>
            <a:ext cx="1478985" cy="307209"/>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334" name="Shape 334"/>
          <p:cNvSpPr/>
          <p:nvPr/>
        </p:nvSpPr>
        <p:spPr>
          <a:xfrm>
            <a:off x="7928050" y="4409550"/>
            <a:ext cx="1596600" cy="1375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5" name="Shape 335"/>
          <p:cNvSpPr txBox="1"/>
          <p:nvPr/>
        </p:nvSpPr>
        <p:spPr>
          <a:xfrm rot="-1022767">
            <a:off x="8161993" y="4359215"/>
            <a:ext cx="1428662" cy="705740"/>
          </a:xfrm>
          <a:prstGeom prst="rect">
            <a:avLst/>
          </a:prstGeom>
          <a:noFill/>
          <a:ln>
            <a:noFill/>
          </a:ln>
        </p:spPr>
        <p:txBody>
          <a:bodyPr anchorCtr="0" anchor="t" bIns="91425" lIns="91425" rIns="91425" tIns="91425">
            <a:noAutofit/>
          </a:bodyPr>
          <a:lstStyle/>
          <a:p>
            <a:pPr lvl="0" rtl="0">
              <a:spcBef>
                <a:spcPts val="0"/>
              </a:spcBef>
              <a:buNone/>
            </a:pPr>
            <a:r>
              <a:rPr b="1" lang="en" sz="3000">
                <a:latin typeface="Lora"/>
                <a:ea typeface="Lora"/>
                <a:cs typeface="Lora"/>
                <a:sym typeface="Lora"/>
              </a:rPr>
              <a:t>DB</a:t>
            </a:r>
          </a:p>
        </p:txBody>
      </p:sp>
      <p:sp>
        <p:nvSpPr>
          <p:cNvPr id="336" name="Shape 336"/>
          <p:cNvSpPr/>
          <p:nvPr/>
        </p:nvSpPr>
        <p:spPr>
          <a:xfrm rot="1833475">
            <a:off x="7275612" y="4269673"/>
            <a:ext cx="915208" cy="207406"/>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337" name="Shape 337"/>
          <p:cNvSpPr/>
          <p:nvPr/>
        </p:nvSpPr>
        <p:spPr>
          <a:xfrm rot="-8965555">
            <a:off x="7441394" y="4098684"/>
            <a:ext cx="915360" cy="207406"/>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338" name="Shape 338"/>
          <p:cNvSpPr/>
          <p:nvPr/>
        </p:nvSpPr>
        <p:spPr>
          <a:xfrm rot="-2130720">
            <a:off x="4961459" y="1461281"/>
            <a:ext cx="1478635" cy="307347"/>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339" name="Shape 339"/>
          <p:cNvSpPr/>
          <p:nvPr/>
        </p:nvSpPr>
        <p:spPr>
          <a:xfrm rot="944">
            <a:off x="931848" y="1917199"/>
            <a:ext cx="1092000" cy="62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latin typeface="Lora"/>
                <a:ea typeface="Lora"/>
                <a:cs typeface="Lora"/>
                <a:sym typeface="Lora"/>
              </a:rPr>
              <a:t>Router</a:t>
            </a:r>
          </a:p>
        </p:txBody>
      </p:sp>
      <p:sp>
        <p:nvSpPr>
          <p:cNvPr id="340" name="Shape 340"/>
          <p:cNvSpPr txBox="1"/>
          <p:nvPr/>
        </p:nvSpPr>
        <p:spPr>
          <a:xfrm>
            <a:off x="2189249" y="3349250"/>
            <a:ext cx="2789700" cy="860100"/>
          </a:xfrm>
          <a:prstGeom prst="rect">
            <a:avLst/>
          </a:prstGeom>
          <a:noFill/>
          <a:ln>
            <a:noFill/>
          </a:ln>
        </p:spPr>
        <p:txBody>
          <a:bodyPr anchorCtr="0" anchor="t" bIns="91425" lIns="91425" rIns="91425" tIns="91425">
            <a:noAutofit/>
          </a:bodyPr>
          <a:lstStyle/>
          <a:p>
            <a:pPr lvl="0" rtl="0">
              <a:spcBef>
                <a:spcPts val="0"/>
              </a:spcBef>
              <a:buNone/>
            </a:pPr>
            <a:r>
              <a:rPr lang="en">
                <a:latin typeface="Quattrocento Sans"/>
                <a:ea typeface="Quattrocento Sans"/>
                <a:cs typeface="Quattrocento Sans"/>
                <a:sym typeface="Quattrocento Sans"/>
              </a:rPr>
              <a:t>the rest happens as normal!</a:t>
            </a:r>
          </a:p>
        </p:txBody>
      </p:sp>
      <p:sp>
        <p:nvSpPr>
          <p:cNvPr id="341" name="Shape 341"/>
          <p:cNvSpPr txBox="1"/>
          <p:nvPr/>
        </p:nvSpPr>
        <p:spPr>
          <a:xfrm>
            <a:off x="802546" y="2217547"/>
            <a:ext cx="1372500" cy="352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routes.rb</a:t>
            </a:r>
          </a:p>
        </p:txBody>
      </p:sp>
      <p:sp>
        <p:nvSpPr>
          <p:cNvPr id="342" name="Shape 342"/>
          <p:cNvSpPr/>
          <p:nvPr/>
        </p:nvSpPr>
        <p:spPr>
          <a:xfrm rot="8669280">
            <a:off x="4769159" y="1278581"/>
            <a:ext cx="1478635" cy="307347"/>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343" name="Shape 343"/>
          <p:cNvSpPr/>
          <p:nvPr/>
        </p:nvSpPr>
        <p:spPr>
          <a:xfrm rot="-8614723">
            <a:off x="4690010" y="2835500"/>
            <a:ext cx="1478985" cy="307209"/>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344" name="Shape 344"/>
          <p:cNvSpPr txBox="1"/>
          <p:nvPr/>
        </p:nvSpPr>
        <p:spPr>
          <a:xfrm>
            <a:off x="2602775" y="2426446"/>
            <a:ext cx="2582700" cy="3321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meetups_controller.rb</a:t>
            </a:r>
          </a:p>
        </p:txBody>
      </p:sp>
      <p:sp>
        <p:nvSpPr>
          <p:cNvPr id="345" name="Shape 345"/>
          <p:cNvSpPr txBox="1"/>
          <p:nvPr/>
        </p:nvSpPr>
        <p:spPr>
          <a:xfrm>
            <a:off x="6039875" y="1266196"/>
            <a:ext cx="2582700" cy="3321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show.erb</a:t>
            </a:r>
          </a:p>
          <a:p>
            <a:pPr lvl="0" rtl="0" algn="ctr">
              <a:spcBef>
                <a:spcPts val="0"/>
              </a:spcBef>
              <a:buNone/>
            </a:pPr>
            <a:r>
              <a:t/>
            </a:r>
            <a:endParaRPr>
              <a:solidFill>
                <a:srgbClr val="ED197B"/>
              </a:solidFill>
              <a:latin typeface="Consolas"/>
              <a:ea typeface="Consolas"/>
              <a:cs typeface="Consolas"/>
              <a:sym typeface="Consolas"/>
            </a:endParaRPr>
          </a:p>
        </p:txBody>
      </p:sp>
      <p:sp>
        <p:nvSpPr>
          <p:cNvPr id="346" name="Shape 346"/>
          <p:cNvSpPr txBox="1"/>
          <p:nvPr/>
        </p:nvSpPr>
        <p:spPr>
          <a:xfrm>
            <a:off x="6039875" y="3531458"/>
            <a:ext cx="2582700" cy="3321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meetup.rb</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ctrTitle"/>
          </p:nvPr>
        </p:nvSpPr>
        <p:spPr>
          <a:xfrm>
            <a:off x="996630" y="2003888"/>
            <a:ext cx="4523700" cy="1159800"/>
          </a:xfrm>
          <a:prstGeom prst="rect">
            <a:avLst/>
          </a:prstGeom>
        </p:spPr>
        <p:txBody>
          <a:bodyPr anchorCtr="0" anchor="b" bIns="91425" lIns="91425" rIns="91425" tIns="91425">
            <a:noAutofit/>
          </a:bodyPr>
          <a:lstStyle/>
          <a:p>
            <a:pPr lvl="0" rtl="0">
              <a:spcBef>
                <a:spcPts val="0"/>
              </a:spcBef>
              <a:buNone/>
            </a:pPr>
            <a:r>
              <a:rPr lang="en"/>
              <a:t>Intro to </a:t>
            </a:r>
            <a:r>
              <a:rPr lang="en">
                <a:solidFill>
                  <a:schemeClr val="lt1"/>
                </a:solidFill>
                <a:highlight>
                  <a:srgbClr val="ED197B"/>
                </a:highlight>
              </a:rPr>
              <a:t>Rails</a:t>
            </a:r>
          </a:p>
        </p:txBody>
      </p:sp>
      <p:grpSp>
        <p:nvGrpSpPr>
          <p:cNvPr id="77" name="Shape 77"/>
          <p:cNvGrpSpPr/>
          <p:nvPr/>
        </p:nvGrpSpPr>
        <p:grpSpPr>
          <a:xfrm>
            <a:off x="1299164" y="3511423"/>
            <a:ext cx="215966" cy="342398"/>
            <a:chOff x="6718575" y="2318625"/>
            <a:chExt cx="256950" cy="407375"/>
          </a:xfrm>
        </p:grpSpPr>
        <p:sp>
          <p:nvSpPr>
            <p:cNvPr id="78" name="Shape 78"/>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6795900" y="2628550"/>
              <a:ext cx="102300" cy="25"/>
            </a:xfrm>
            <a:custGeom>
              <a:pathLst>
                <a:path extrusionOk="0" fill="none" h="1" w="4092">
                  <a:moveTo>
                    <a:pt x="0" y="1"/>
                  </a:moveTo>
                  <a:lnTo>
                    <a:pt x="4092" y="1"/>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ctrTitle"/>
          </p:nvPr>
        </p:nvSpPr>
        <p:spPr>
          <a:xfrm>
            <a:off x="2022225" y="1693525"/>
            <a:ext cx="5318700" cy="1159800"/>
          </a:xfrm>
          <a:prstGeom prst="rect">
            <a:avLst/>
          </a:prstGeom>
        </p:spPr>
        <p:txBody>
          <a:bodyPr anchorCtr="0" anchor="b" bIns="91425" lIns="91425" rIns="91425" tIns="91425">
            <a:noAutofit/>
          </a:bodyPr>
          <a:lstStyle/>
          <a:p>
            <a:pPr lvl="0" rtl="0">
              <a:spcBef>
                <a:spcPts val="0"/>
              </a:spcBef>
              <a:buNone/>
            </a:pPr>
            <a:r>
              <a:rPr lang="en"/>
              <a:t>Routing and Controllers</a:t>
            </a:r>
          </a:p>
        </p:txBody>
      </p:sp>
      <p:sp>
        <p:nvSpPr>
          <p:cNvPr id="352" name="Shape 352"/>
          <p:cNvSpPr txBox="1"/>
          <p:nvPr>
            <p:ph idx="1" type="subTitle"/>
          </p:nvPr>
        </p:nvSpPr>
        <p:spPr>
          <a:xfrm>
            <a:off x="2022300" y="2815923"/>
            <a:ext cx="5591400" cy="784800"/>
          </a:xfrm>
          <a:prstGeom prst="rect">
            <a:avLst/>
          </a:prstGeom>
        </p:spPr>
        <p:txBody>
          <a:bodyPr anchorCtr="0" anchor="t" bIns="91425" lIns="91425" rIns="91425" tIns="91425">
            <a:noAutofit/>
          </a:bodyPr>
          <a:lstStyle/>
          <a:p>
            <a:pPr lvl="0" rtl="0">
              <a:spcBef>
                <a:spcPts val="0"/>
              </a:spcBef>
              <a:buNone/>
            </a:pPr>
            <a:r>
              <a:rPr lang="en"/>
              <a:t>in Sinatra vs. Rails</a:t>
            </a:r>
          </a:p>
        </p:txBody>
      </p:sp>
      <p:sp>
        <p:nvSpPr>
          <p:cNvPr id="353" name="Shape 353"/>
          <p:cNvSpPr txBox="1"/>
          <p:nvPr/>
        </p:nvSpPr>
        <p:spPr>
          <a:xfrm>
            <a:off x="1133975" y="2291150"/>
            <a:ext cx="543900" cy="5622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dk1"/>
                </a:solidFill>
                <a:latin typeface="Lora"/>
                <a:ea typeface="Lora"/>
                <a:cs typeface="Lora"/>
                <a:sym typeface="Lora"/>
              </a:rPr>
              <a:t>3</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p:nvPr/>
        </p:nvSpPr>
        <p:spPr>
          <a:xfrm>
            <a:off x="439350" y="722525"/>
            <a:ext cx="3011700" cy="33117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9" name="Shape 359"/>
          <p:cNvSpPr txBox="1"/>
          <p:nvPr/>
        </p:nvSpPr>
        <p:spPr>
          <a:xfrm>
            <a:off x="528725" y="1216450"/>
            <a:ext cx="3260100" cy="2814900"/>
          </a:xfrm>
          <a:prstGeom prst="rect">
            <a:avLst/>
          </a:prstGeom>
          <a:noFill/>
          <a:ln>
            <a:noFill/>
          </a:ln>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g</a:t>
            </a:r>
            <a:r>
              <a:rPr lang="en">
                <a:latin typeface="Consolas"/>
                <a:ea typeface="Consolas"/>
                <a:cs typeface="Consolas"/>
                <a:sym typeface="Consolas"/>
              </a:rPr>
              <a:t>et '/meetups' do</a:t>
            </a:r>
          </a:p>
          <a:p>
            <a:pPr lvl="0" rtl="0">
              <a:spcBef>
                <a:spcPts val="0"/>
              </a:spcBef>
              <a:buNone/>
            </a:pPr>
            <a:r>
              <a:rPr lang="en">
                <a:latin typeface="Consolas"/>
                <a:ea typeface="Consolas"/>
                <a:cs typeface="Consolas"/>
                <a:sym typeface="Consolas"/>
              </a:rPr>
              <a:t>  @meetups = Meetup.all</a:t>
            </a:r>
          </a:p>
          <a:p>
            <a:pPr lvl="0" rtl="0">
              <a:spcBef>
                <a:spcPts val="0"/>
              </a:spcBef>
              <a:buNone/>
            </a:pPr>
            <a:r>
              <a:rPr lang="en">
                <a:latin typeface="Consolas"/>
                <a:ea typeface="Consolas"/>
                <a:cs typeface="Consolas"/>
                <a:sym typeface="Consolas"/>
              </a:rPr>
              <a:t>  erb :index</a:t>
            </a:r>
          </a:p>
          <a:p>
            <a:pPr lvl="0">
              <a:spcBef>
                <a:spcPts val="0"/>
              </a:spcBef>
              <a:buNone/>
            </a:pPr>
            <a:r>
              <a:rPr lang="en">
                <a:latin typeface="Consolas"/>
                <a:ea typeface="Consolas"/>
                <a:cs typeface="Consolas"/>
                <a:sym typeface="Consolas"/>
              </a:rPr>
              <a:t>end</a:t>
            </a:r>
          </a:p>
        </p:txBody>
      </p:sp>
      <p:sp>
        <p:nvSpPr>
          <p:cNvPr id="360" name="Shape 360"/>
          <p:cNvSpPr txBox="1"/>
          <p:nvPr/>
        </p:nvSpPr>
        <p:spPr>
          <a:xfrm>
            <a:off x="439350" y="269075"/>
            <a:ext cx="2846100" cy="341400"/>
          </a:xfrm>
          <a:prstGeom prst="rect">
            <a:avLst/>
          </a:prstGeom>
          <a:noFill/>
          <a:ln>
            <a:noFill/>
          </a:ln>
        </p:spPr>
        <p:txBody>
          <a:bodyPr anchorCtr="0" anchor="t" bIns="91425" lIns="91425" rIns="91425" tIns="91425">
            <a:noAutofit/>
          </a:bodyPr>
          <a:lstStyle/>
          <a:p>
            <a:pPr lvl="0">
              <a:spcBef>
                <a:spcPts val="0"/>
              </a:spcBef>
              <a:buNone/>
            </a:pPr>
            <a:r>
              <a:rPr b="1" lang="en">
                <a:latin typeface="Lora"/>
                <a:ea typeface="Lora"/>
                <a:cs typeface="Lora"/>
                <a:sym typeface="Lora"/>
              </a:rPr>
              <a:t>In Sinatra:</a:t>
            </a:r>
          </a:p>
        </p:txBody>
      </p:sp>
      <p:sp>
        <p:nvSpPr>
          <p:cNvPr id="361" name="Shape 361"/>
          <p:cNvSpPr txBox="1"/>
          <p:nvPr/>
        </p:nvSpPr>
        <p:spPr>
          <a:xfrm>
            <a:off x="528725" y="776050"/>
            <a:ext cx="1976700" cy="288000"/>
          </a:xfrm>
          <a:prstGeom prst="rect">
            <a:avLst/>
          </a:prstGeom>
          <a:noFill/>
          <a:ln>
            <a:noFill/>
          </a:ln>
        </p:spPr>
        <p:txBody>
          <a:bodyPr anchorCtr="0" anchor="t" bIns="91425" lIns="91425" rIns="91425" tIns="91425">
            <a:noAutofit/>
          </a:bodyPr>
          <a:lstStyle/>
          <a:p>
            <a:pPr lvl="0">
              <a:spcBef>
                <a:spcPts val="0"/>
              </a:spcBef>
              <a:buNone/>
            </a:pPr>
            <a:r>
              <a:rPr lang="en">
                <a:solidFill>
                  <a:srgbClr val="666666"/>
                </a:solidFill>
                <a:latin typeface="Consolas"/>
                <a:ea typeface="Consolas"/>
                <a:cs typeface="Consolas"/>
                <a:sym typeface="Consolas"/>
              </a:rPr>
              <a:t>server.rb</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p:nvPr/>
        </p:nvSpPr>
        <p:spPr>
          <a:xfrm>
            <a:off x="439350" y="722525"/>
            <a:ext cx="3011700" cy="33117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7" name="Shape 367"/>
          <p:cNvSpPr txBox="1"/>
          <p:nvPr/>
        </p:nvSpPr>
        <p:spPr>
          <a:xfrm>
            <a:off x="528725" y="1216450"/>
            <a:ext cx="3260100" cy="2814900"/>
          </a:xfrm>
          <a:prstGeom prst="rect">
            <a:avLst/>
          </a:prstGeom>
          <a:noFill/>
          <a:ln>
            <a:noFill/>
          </a:ln>
        </p:spPr>
        <p:txBody>
          <a:bodyPr anchorCtr="0" anchor="t" bIns="91425" lIns="91425" rIns="91425" tIns="91425">
            <a:noAutofit/>
          </a:bodyPr>
          <a:lstStyle/>
          <a:p>
            <a:pPr lvl="0" rtl="0">
              <a:spcBef>
                <a:spcPts val="0"/>
              </a:spcBef>
              <a:buNone/>
            </a:pPr>
            <a:r>
              <a:rPr lang="en">
                <a:highlight>
                  <a:srgbClr val="37BECC"/>
                </a:highlight>
                <a:latin typeface="Consolas"/>
                <a:ea typeface="Consolas"/>
                <a:cs typeface="Consolas"/>
                <a:sym typeface="Consolas"/>
              </a:rPr>
              <a:t>get '/meetups' do</a:t>
            </a:r>
          </a:p>
          <a:p>
            <a:pPr lvl="0" rtl="0">
              <a:spcBef>
                <a:spcPts val="0"/>
              </a:spcBef>
              <a:buNone/>
            </a:pPr>
            <a:r>
              <a:rPr lang="en">
                <a:latin typeface="Consolas"/>
                <a:ea typeface="Consolas"/>
                <a:cs typeface="Consolas"/>
                <a:sym typeface="Consolas"/>
              </a:rPr>
              <a:t>  @meetups = Meetup.all</a:t>
            </a:r>
          </a:p>
          <a:p>
            <a:pPr lvl="0" rtl="0">
              <a:spcBef>
                <a:spcPts val="0"/>
              </a:spcBef>
              <a:buNone/>
            </a:pPr>
            <a:r>
              <a:rPr lang="en">
                <a:latin typeface="Consolas"/>
                <a:ea typeface="Consolas"/>
                <a:cs typeface="Consolas"/>
                <a:sym typeface="Consolas"/>
              </a:rPr>
              <a:t>  erb :index</a:t>
            </a:r>
          </a:p>
          <a:p>
            <a:pPr lvl="0" rtl="0">
              <a:spcBef>
                <a:spcPts val="0"/>
              </a:spcBef>
              <a:buNone/>
            </a:pPr>
            <a:r>
              <a:rPr lang="en">
                <a:latin typeface="Consolas"/>
                <a:ea typeface="Consolas"/>
                <a:cs typeface="Consolas"/>
                <a:sym typeface="Consolas"/>
              </a:rPr>
              <a:t>end</a:t>
            </a:r>
          </a:p>
        </p:txBody>
      </p:sp>
      <p:sp>
        <p:nvSpPr>
          <p:cNvPr id="368" name="Shape 368"/>
          <p:cNvSpPr txBox="1"/>
          <p:nvPr/>
        </p:nvSpPr>
        <p:spPr>
          <a:xfrm>
            <a:off x="4393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Sinatra:</a:t>
            </a:r>
          </a:p>
        </p:txBody>
      </p:sp>
      <p:sp>
        <p:nvSpPr>
          <p:cNvPr id="369" name="Shape 369"/>
          <p:cNvSpPr txBox="1"/>
          <p:nvPr/>
        </p:nvSpPr>
        <p:spPr>
          <a:xfrm>
            <a:off x="528725" y="776050"/>
            <a:ext cx="19767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server.rb</a:t>
            </a:r>
          </a:p>
        </p:txBody>
      </p:sp>
      <p:sp>
        <p:nvSpPr>
          <p:cNvPr id="370" name="Shape 370"/>
          <p:cNvSpPr txBox="1"/>
          <p:nvPr/>
        </p:nvSpPr>
        <p:spPr>
          <a:xfrm>
            <a:off x="4320379" y="1173200"/>
            <a:ext cx="2846099" cy="4242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Recognizing the route</a:t>
            </a:r>
          </a:p>
        </p:txBody>
      </p:sp>
      <p:sp>
        <p:nvSpPr>
          <p:cNvPr id="371" name="Shape 371"/>
          <p:cNvSpPr/>
          <p:nvPr/>
        </p:nvSpPr>
        <p:spPr>
          <a:xfrm>
            <a:off x="2542125" y="1324676"/>
            <a:ext cx="1753800" cy="186300"/>
          </a:xfrm>
          <a:prstGeom prst="lef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p:nvPr/>
        </p:nvSpPr>
        <p:spPr>
          <a:xfrm>
            <a:off x="439350" y="722525"/>
            <a:ext cx="3011700" cy="33117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7" name="Shape 377"/>
          <p:cNvSpPr txBox="1"/>
          <p:nvPr/>
        </p:nvSpPr>
        <p:spPr>
          <a:xfrm>
            <a:off x="528725" y="1216450"/>
            <a:ext cx="3260100" cy="2814900"/>
          </a:xfrm>
          <a:prstGeom prst="rect">
            <a:avLst/>
          </a:prstGeom>
          <a:noFill/>
          <a:ln>
            <a:noFill/>
          </a:ln>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get '/meetups' do</a:t>
            </a:r>
          </a:p>
          <a:p>
            <a:pPr lvl="0" rtl="0">
              <a:spcBef>
                <a:spcPts val="0"/>
              </a:spcBef>
              <a:buNone/>
            </a:pPr>
            <a:r>
              <a:rPr lang="en">
                <a:latin typeface="Consolas"/>
                <a:ea typeface="Consolas"/>
                <a:cs typeface="Consolas"/>
                <a:sym typeface="Consolas"/>
              </a:rPr>
              <a:t>  </a:t>
            </a:r>
            <a:r>
              <a:rPr lang="en">
                <a:highlight>
                  <a:srgbClr val="ED197B"/>
                </a:highlight>
                <a:latin typeface="Consolas"/>
                <a:ea typeface="Consolas"/>
                <a:cs typeface="Consolas"/>
                <a:sym typeface="Consolas"/>
              </a:rPr>
              <a:t>@meetups = Meetup.all</a:t>
            </a:r>
          </a:p>
          <a:p>
            <a:pPr lvl="0" rtl="0">
              <a:spcBef>
                <a:spcPts val="0"/>
              </a:spcBef>
              <a:buNone/>
            </a:pPr>
            <a:r>
              <a:rPr lang="en">
                <a:latin typeface="Consolas"/>
                <a:ea typeface="Consolas"/>
                <a:cs typeface="Consolas"/>
                <a:sym typeface="Consolas"/>
              </a:rPr>
              <a:t>  </a:t>
            </a:r>
            <a:r>
              <a:rPr lang="en">
                <a:highlight>
                  <a:srgbClr val="ED197B"/>
                </a:highlight>
                <a:latin typeface="Consolas"/>
                <a:ea typeface="Consolas"/>
                <a:cs typeface="Consolas"/>
                <a:sym typeface="Consolas"/>
              </a:rPr>
              <a:t>erb :index</a:t>
            </a:r>
          </a:p>
          <a:p>
            <a:pPr lvl="0" rtl="0">
              <a:spcBef>
                <a:spcPts val="0"/>
              </a:spcBef>
              <a:buNone/>
            </a:pPr>
            <a:r>
              <a:rPr lang="en">
                <a:latin typeface="Consolas"/>
                <a:ea typeface="Consolas"/>
                <a:cs typeface="Consolas"/>
                <a:sym typeface="Consolas"/>
              </a:rPr>
              <a:t>end</a:t>
            </a:r>
          </a:p>
        </p:txBody>
      </p:sp>
      <p:sp>
        <p:nvSpPr>
          <p:cNvPr id="378" name="Shape 378"/>
          <p:cNvSpPr txBox="1"/>
          <p:nvPr/>
        </p:nvSpPr>
        <p:spPr>
          <a:xfrm>
            <a:off x="4393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Sinatra:</a:t>
            </a:r>
          </a:p>
        </p:txBody>
      </p:sp>
      <p:sp>
        <p:nvSpPr>
          <p:cNvPr id="379" name="Shape 379"/>
          <p:cNvSpPr txBox="1"/>
          <p:nvPr/>
        </p:nvSpPr>
        <p:spPr>
          <a:xfrm>
            <a:off x="528725" y="776050"/>
            <a:ext cx="19767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server.rb</a:t>
            </a:r>
          </a:p>
        </p:txBody>
      </p:sp>
      <p:sp>
        <p:nvSpPr>
          <p:cNvPr id="380" name="Shape 380"/>
          <p:cNvSpPr txBox="1"/>
          <p:nvPr/>
        </p:nvSpPr>
        <p:spPr>
          <a:xfrm>
            <a:off x="4320379" y="1173200"/>
            <a:ext cx="2846099" cy="4242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Recognizing the route</a:t>
            </a:r>
          </a:p>
        </p:txBody>
      </p:sp>
      <p:sp>
        <p:nvSpPr>
          <p:cNvPr id="381" name="Shape 381"/>
          <p:cNvSpPr/>
          <p:nvPr/>
        </p:nvSpPr>
        <p:spPr>
          <a:xfrm>
            <a:off x="2542125" y="1324676"/>
            <a:ext cx="1753800" cy="186300"/>
          </a:xfrm>
          <a:prstGeom prst="lef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382" name="Shape 382"/>
          <p:cNvSpPr txBox="1"/>
          <p:nvPr/>
        </p:nvSpPr>
        <p:spPr>
          <a:xfrm>
            <a:off x="5006179" y="1554200"/>
            <a:ext cx="2846099" cy="4242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ED197B"/>
                </a:highlight>
                <a:latin typeface="Quattrocento Sans"/>
                <a:ea typeface="Quattrocento Sans"/>
                <a:cs typeface="Quattrocento Sans"/>
                <a:sym typeface="Quattrocento Sans"/>
              </a:rPr>
              <a:t>Executing the action</a:t>
            </a:r>
          </a:p>
        </p:txBody>
      </p:sp>
      <p:sp>
        <p:nvSpPr>
          <p:cNvPr id="383" name="Shape 383"/>
          <p:cNvSpPr/>
          <p:nvPr/>
        </p:nvSpPr>
        <p:spPr>
          <a:xfrm>
            <a:off x="3227925" y="1705676"/>
            <a:ext cx="1753800" cy="186300"/>
          </a:xfrm>
          <a:prstGeom prst="left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p:nvPr/>
        </p:nvSpPr>
        <p:spPr>
          <a:xfrm>
            <a:off x="439350" y="722525"/>
            <a:ext cx="3011700" cy="33117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9" name="Shape 389"/>
          <p:cNvSpPr txBox="1"/>
          <p:nvPr/>
        </p:nvSpPr>
        <p:spPr>
          <a:xfrm>
            <a:off x="528725" y="1216450"/>
            <a:ext cx="3260100" cy="2814900"/>
          </a:xfrm>
          <a:prstGeom prst="rect">
            <a:avLst/>
          </a:prstGeom>
          <a:noFill/>
          <a:ln>
            <a:noFill/>
          </a:ln>
        </p:spPr>
        <p:txBody>
          <a:bodyPr anchorCtr="0" anchor="t" bIns="91425" lIns="91425" rIns="91425" tIns="91425">
            <a:noAutofit/>
          </a:bodyPr>
          <a:lstStyle/>
          <a:p>
            <a:pPr lvl="0" rtl="0">
              <a:spcBef>
                <a:spcPts val="0"/>
              </a:spcBef>
              <a:buNone/>
            </a:pPr>
            <a:r>
              <a:rPr lang="en">
                <a:solidFill>
                  <a:srgbClr val="1D1D1B"/>
                </a:solidFill>
                <a:highlight>
                  <a:srgbClr val="37BECC"/>
                </a:highlight>
                <a:latin typeface="Consolas"/>
                <a:ea typeface="Consolas"/>
                <a:cs typeface="Consolas"/>
                <a:sym typeface="Consolas"/>
              </a:rPr>
              <a:t>get '/meetups' do</a:t>
            </a:r>
          </a:p>
          <a:p>
            <a:pPr lvl="0" rtl="0">
              <a:spcBef>
                <a:spcPts val="0"/>
              </a:spcBef>
              <a:buNone/>
            </a:pPr>
            <a:r>
              <a:rPr lang="en">
                <a:latin typeface="Consolas"/>
                <a:ea typeface="Consolas"/>
                <a:cs typeface="Consolas"/>
                <a:sym typeface="Consolas"/>
              </a:rPr>
              <a:t>  @meetups = Meetup.all</a:t>
            </a:r>
          </a:p>
          <a:p>
            <a:pPr lvl="0" rtl="0">
              <a:spcBef>
                <a:spcPts val="0"/>
              </a:spcBef>
              <a:buNone/>
            </a:pPr>
            <a:r>
              <a:rPr lang="en">
                <a:latin typeface="Consolas"/>
                <a:ea typeface="Consolas"/>
                <a:cs typeface="Consolas"/>
                <a:sym typeface="Consolas"/>
              </a:rPr>
              <a:t>  erb :index</a:t>
            </a:r>
          </a:p>
          <a:p>
            <a:pPr lvl="0" rtl="0">
              <a:spcBef>
                <a:spcPts val="0"/>
              </a:spcBef>
              <a:buNone/>
            </a:pPr>
            <a:r>
              <a:rPr lang="en">
                <a:latin typeface="Consolas"/>
                <a:ea typeface="Consolas"/>
                <a:cs typeface="Consolas"/>
                <a:sym typeface="Consolas"/>
              </a:rPr>
              <a:t>end</a:t>
            </a:r>
          </a:p>
        </p:txBody>
      </p:sp>
      <p:sp>
        <p:nvSpPr>
          <p:cNvPr id="390" name="Shape 390"/>
          <p:cNvSpPr txBox="1"/>
          <p:nvPr/>
        </p:nvSpPr>
        <p:spPr>
          <a:xfrm>
            <a:off x="4393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Sinatra:</a:t>
            </a:r>
          </a:p>
        </p:txBody>
      </p:sp>
      <p:sp>
        <p:nvSpPr>
          <p:cNvPr id="391" name="Shape 391"/>
          <p:cNvSpPr txBox="1"/>
          <p:nvPr/>
        </p:nvSpPr>
        <p:spPr>
          <a:xfrm>
            <a:off x="528725" y="776050"/>
            <a:ext cx="19767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server.rb</a:t>
            </a:r>
          </a:p>
        </p:txBody>
      </p:sp>
      <p:sp>
        <p:nvSpPr>
          <p:cNvPr id="392" name="Shape 392"/>
          <p:cNvSpPr txBox="1"/>
          <p:nvPr/>
        </p:nvSpPr>
        <p:spPr>
          <a:xfrm>
            <a:off x="2123454" y="776050"/>
            <a:ext cx="2846099" cy="4242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Recognizing the route</a:t>
            </a:r>
          </a:p>
        </p:txBody>
      </p:sp>
      <p:sp>
        <p:nvSpPr>
          <p:cNvPr id="393" name="Shape 393"/>
          <p:cNvSpPr/>
          <p:nvPr/>
        </p:nvSpPr>
        <p:spPr>
          <a:xfrm>
            <a:off x="4626050" y="722525"/>
            <a:ext cx="4212600" cy="13989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4" name="Shape 394"/>
          <p:cNvSpPr txBox="1"/>
          <p:nvPr/>
        </p:nvSpPr>
        <p:spPr>
          <a:xfrm>
            <a:off x="46260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Rails:</a:t>
            </a:r>
          </a:p>
        </p:txBody>
      </p:sp>
      <p:sp>
        <p:nvSpPr>
          <p:cNvPr id="395" name="Shape 395"/>
          <p:cNvSpPr txBox="1"/>
          <p:nvPr/>
        </p:nvSpPr>
        <p:spPr>
          <a:xfrm>
            <a:off x="4705251" y="776050"/>
            <a:ext cx="27651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routes.rb</a:t>
            </a:r>
          </a:p>
        </p:txBody>
      </p:sp>
      <p:sp>
        <p:nvSpPr>
          <p:cNvPr id="396" name="Shape 396"/>
          <p:cNvSpPr txBox="1"/>
          <p:nvPr/>
        </p:nvSpPr>
        <p:spPr>
          <a:xfrm>
            <a:off x="4705251" y="1240597"/>
            <a:ext cx="4560000" cy="718800"/>
          </a:xfrm>
          <a:prstGeom prst="rect">
            <a:avLst/>
          </a:prstGeom>
          <a:noFill/>
          <a:ln>
            <a:noFill/>
          </a:ln>
        </p:spPr>
        <p:txBody>
          <a:bodyPr anchorCtr="0" anchor="t" bIns="91425" lIns="91425" rIns="91425" tIns="91425">
            <a:noAutofit/>
          </a:bodyPr>
          <a:lstStyle/>
          <a:p>
            <a:pPr lvl="0" rtl="0">
              <a:spcBef>
                <a:spcPts val="0"/>
              </a:spcBef>
              <a:buNone/>
            </a:pPr>
            <a:r>
              <a:rPr lang="en">
                <a:highlight>
                  <a:srgbClr val="37BECC"/>
                </a:highlight>
                <a:latin typeface="Consolas"/>
                <a:ea typeface="Consolas"/>
                <a:cs typeface="Consolas"/>
                <a:sym typeface="Consolas"/>
              </a:rPr>
              <a:t>resources :meetups, only: [:index]</a:t>
            </a:r>
          </a:p>
        </p:txBody>
      </p:sp>
      <p:sp>
        <p:nvSpPr>
          <p:cNvPr id="397" name="Shape 397"/>
          <p:cNvSpPr/>
          <p:nvPr/>
        </p:nvSpPr>
        <p:spPr>
          <a:xfrm>
            <a:off x="4626050" y="2464775"/>
            <a:ext cx="4212600" cy="16749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8" name="Shape 398"/>
          <p:cNvSpPr txBox="1"/>
          <p:nvPr/>
        </p:nvSpPr>
        <p:spPr>
          <a:xfrm>
            <a:off x="4705251" y="2518300"/>
            <a:ext cx="3602400" cy="3414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meetups_controller.rb</a:t>
            </a:r>
          </a:p>
        </p:txBody>
      </p:sp>
      <p:sp>
        <p:nvSpPr>
          <p:cNvPr id="399" name="Shape 399"/>
          <p:cNvSpPr txBox="1"/>
          <p:nvPr/>
        </p:nvSpPr>
        <p:spPr>
          <a:xfrm>
            <a:off x="4705249" y="2958700"/>
            <a:ext cx="4891200" cy="718800"/>
          </a:xfrm>
          <a:prstGeom prst="rect">
            <a:avLst/>
          </a:prstGeom>
          <a:noFill/>
          <a:ln>
            <a:noFill/>
          </a:ln>
        </p:spPr>
        <p:txBody>
          <a:bodyPr anchorCtr="0" anchor="t" bIns="91425" lIns="91425" rIns="91425" tIns="91425">
            <a:noAutofit/>
          </a:bodyPr>
          <a:lstStyle/>
          <a:p>
            <a:pPr lvl="0" rtl="0">
              <a:spcBef>
                <a:spcPts val="0"/>
              </a:spcBef>
              <a:buNone/>
            </a:pPr>
            <a:r>
              <a:rPr lang="en" sz="1200">
                <a:latin typeface="Consolas"/>
                <a:ea typeface="Consolas"/>
                <a:cs typeface="Consolas"/>
                <a:sym typeface="Consolas"/>
              </a:rPr>
              <a:t>class MeetupsController &lt; ApplicationController</a:t>
            </a:r>
          </a:p>
          <a:p>
            <a:pPr lvl="0" rtl="0">
              <a:spcBef>
                <a:spcPts val="0"/>
              </a:spcBef>
              <a:buNone/>
            </a:pPr>
            <a:r>
              <a:rPr lang="en" sz="1200">
                <a:latin typeface="Consolas"/>
                <a:ea typeface="Consolas"/>
                <a:cs typeface="Consolas"/>
                <a:sym typeface="Consolas"/>
              </a:rPr>
              <a:t>  def index</a:t>
            </a:r>
          </a:p>
          <a:p>
            <a:pPr lvl="0" rtl="0">
              <a:spcBef>
                <a:spcPts val="0"/>
              </a:spcBef>
              <a:buNone/>
            </a:pPr>
            <a:r>
              <a:rPr lang="en" sz="1200">
                <a:latin typeface="Consolas"/>
                <a:ea typeface="Consolas"/>
                <a:cs typeface="Consolas"/>
                <a:sym typeface="Consolas"/>
              </a:rPr>
              <a:t>    @meetups = Meetup.all</a:t>
            </a:r>
          </a:p>
          <a:p>
            <a:pPr lvl="0" rtl="0">
              <a:spcBef>
                <a:spcPts val="0"/>
              </a:spcBef>
              <a:buNone/>
            </a:pPr>
            <a:r>
              <a:rPr lang="en" sz="1200">
                <a:latin typeface="Consolas"/>
                <a:ea typeface="Consolas"/>
                <a:cs typeface="Consolas"/>
                <a:sym typeface="Consolas"/>
              </a:rPr>
              <a:t>  end</a:t>
            </a:r>
          </a:p>
          <a:p>
            <a:pPr lvl="0" rtl="0">
              <a:spcBef>
                <a:spcPts val="0"/>
              </a:spcBef>
              <a:buNone/>
            </a:pPr>
            <a:r>
              <a:rPr lang="en" sz="1200">
                <a:latin typeface="Consolas"/>
                <a:ea typeface="Consolas"/>
                <a:cs typeface="Consolas"/>
                <a:sym typeface="Consolas"/>
              </a:rPr>
              <a:t>end</a:t>
            </a:r>
          </a:p>
        </p:txBody>
      </p:sp>
      <p:sp>
        <p:nvSpPr>
          <p:cNvPr id="400" name="Shape 400"/>
          <p:cNvSpPr/>
          <p:nvPr/>
        </p:nvSpPr>
        <p:spPr>
          <a:xfrm rot="-10798618">
            <a:off x="2373782" y="1323550"/>
            <a:ext cx="2238000" cy="197400"/>
          </a:xfrm>
          <a:prstGeom prst="lef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p:nvPr/>
        </p:nvSpPr>
        <p:spPr>
          <a:xfrm>
            <a:off x="439350" y="722525"/>
            <a:ext cx="3011700" cy="33117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6" name="Shape 406"/>
          <p:cNvSpPr txBox="1"/>
          <p:nvPr/>
        </p:nvSpPr>
        <p:spPr>
          <a:xfrm>
            <a:off x="528725" y="1216450"/>
            <a:ext cx="3260100" cy="2814900"/>
          </a:xfrm>
          <a:prstGeom prst="rect">
            <a:avLst/>
          </a:prstGeom>
          <a:noFill/>
          <a:ln>
            <a:noFill/>
          </a:ln>
        </p:spPr>
        <p:txBody>
          <a:bodyPr anchorCtr="0" anchor="t" bIns="91425" lIns="91425" rIns="91425" tIns="91425">
            <a:noAutofit/>
          </a:bodyPr>
          <a:lstStyle/>
          <a:p>
            <a:pPr lvl="0" rtl="0">
              <a:spcBef>
                <a:spcPts val="0"/>
              </a:spcBef>
              <a:buNone/>
            </a:pPr>
            <a:r>
              <a:rPr lang="en">
                <a:solidFill>
                  <a:srgbClr val="1D1D1B"/>
                </a:solidFill>
                <a:latin typeface="Consolas"/>
                <a:ea typeface="Consolas"/>
                <a:cs typeface="Consolas"/>
                <a:sym typeface="Consolas"/>
              </a:rPr>
              <a:t>get '/meetups' do</a:t>
            </a:r>
          </a:p>
          <a:p>
            <a:pPr lvl="0" rtl="0">
              <a:spcBef>
                <a:spcPts val="0"/>
              </a:spcBef>
              <a:buNone/>
            </a:pPr>
            <a:r>
              <a:rPr lang="en">
                <a:latin typeface="Consolas"/>
                <a:ea typeface="Consolas"/>
                <a:cs typeface="Consolas"/>
                <a:sym typeface="Consolas"/>
              </a:rPr>
              <a:t>  </a:t>
            </a:r>
            <a:r>
              <a:rPr lang="en">
                <a:highlight>
                  <a:srgbClr val="ED197B"/>
                </a:highlight>
                <a:latin typeface="Consolas"/>
                <a:ea typeface="Consolas"/>
                <a:cs typeface="Consolas"/>
                <a:sym typeface="Consolas"/>
              </a:rPr>
              <a:t>@meetups = Meetup.all</a:t>
            </a:r>
          </a:p>
          <a:p>
            <a:pPr lvl="0" rtl="0">
              <a:spcBef>
                <a:spcPts val="0"/>
              </a:spcBef>
              <a:buNone/>
            </a:pPr>
            <a:r>
              <a:rPr lang="en">
                <a:latin typeface="Consolas"/>
                <a:ea typeface="Consolas"/>
                <a:cs typeface="Consolas"/>
                <a:sym typeface="Consolas"/>
              </a:rPr>
              <a:t>  </a:t>
            </a:r>
            <a:r>
              <a:rPr lang="en">
                <a:highlight>
                  <a:srgbClr val="ED197B"/>
                </a:highlight>
                <a:latin typeface="Consolas"/>
                <a:ea typeface="Consolas"/>
                <a:cs typeface="Consolas"/>
                <a:sym typeface="Consolas"/>
              </a:rPr>
              <a:t>erb :index</a:t>
            </a:r>
          </a:p>
          <a:p>
            <a:pPr lvl="0" rtl="0">
              <a:spcBef>
                <a:spcPts val="0"/>
              </a:spcBef>
              <a:buNone/>
            </a:pPr>
            <a:r>
              <a:rPr lang="en">
                <a:latin typeface="Consolas"/>
                <a:ea typeface="Consolas"/>
                <a:cs typeface="Consolas"/>
                <a:sym typeface="Consolas"/>
              </a:rPr>
              <a:t>end</a:t>
            </a:r>
          </a:p>
        </p:txBody>
      </p:sp>
      <p:sp>
        <p:nvSpPr>
          <p:cNvPr id="407" name="Shape 407"/>
          <p:cNvSpPr txBox="1"/>
          <p:nvPr/>
        </p:nvSpPr>
        <p:spPr>
          <a:xfrm>
            <a:off x="4393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Sinatra:</a:t>
            </a:r>
          </a:p>
        </p:txBody>
      </p:sp>
      <p:sp>
        <p:nvSpPr>
          <p:cNvPr id="408" name="Shape 408"/>
          <p:cNvSpPr txBox="1"/>
          <p:nvPr/>
        </p:nvSpPr>
        <p:spPr>
          <a:xfrm>
            <a:off x="528725" y="776050"/>
            <a:ext cx="19767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server.rb</a:t>
            </a:r>
          </a:p>
        </p:txBody>
      </p:sp>
      <p:sp>
        <p:nvSpPr>
          <p:cNvPr id="409" name="Shape 409"/>
          <p:cNvSpPr txBox="1"/>
          <p:nvPr/>
        </p:nvSpPr>
        <p:spPr>
          <a:xfrm>
            <a:off x="2123454" y="776050"/>
            <a:ext cx="2846099" cy="4242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Recognizing the route</a:t>
            </a:r>
          </a:p>
        </p:txBody>
      </p:sp>
      <p:sp>
        <p:nvSpPr>
          <p:cNvPr id="410" name="Shape 410"/>
          <p:cNvSpPr/>
          <p:nvPr/>
        </p:nvSpPr>
        <p:spPr>
          <a:xfrm>
            <a:off x="4626050" y="722525"/>
            <a:ext cx="4212600" cy="13989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1" name="Shape 411"/>
          <p:cNvSpPr txBox="1"/>
          <p:nvPr/>
        </p:nvSpPr>
        <p:spPr>
          <a:xfrm>
            <a:off x="46260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Rails:</a:t>
            </a:r>
          </a:p>
        </p:txBody>
      </p:sp>
      <p:sp>
        <p:nvSpPr>
          <p:cNvPr id="412" name="Shape 412"/>
          <p:cNvSpPr txBox="1"/>
          <p:nvPr/>
        </p:nvSpPr>
        <p:spPr>
          <a:xfrm>
            <a:off x="4705251" y="776050"/>
            <a:ext cx="27651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routes.rb</a:t>
            </a:r>
          </a:p>
        </p:txBody>
      </p:sp>
      <p:sp>
        <p:nvSpPr>
          <p:cNvPr id="413" name="Shape 413"/>
          <p:cNvSpPr txBox="1"/>
          <p:nvPr/>
        </p:nvSpPr>
        <p:spPr>
          <a:xfrm>
            <a:off x="4705251" y="1240597"/>
            <a:ext cx="4560000" cy="718800"/>
          </a:xfrm>
          <a:prstGeom prst="rect">
            <a:avLst/>
          </a:prstGeom>
          <a:noFill/>
          <a:ln>
            <a:noFill/>
          </a:ln>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resources :meetups, only: [:index]</a:t>
            </a:r>
          </a:p>
        </p:txBody>
      </p:sp>
      <p:sp>
        <p:nvSpPr>
          <p:cNvPr id="414" name="Shape 414"/>
          <p:cNvSpPr/>
          <p:nvPr/>
        </p:nvSpPr>
        <p:spPr>
          <a:xfrm>
            <a:off x="4626050" y="2464775"/>
            <a:ext cx="4212600" cy="16749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5" name="Shape 415"/>
          <p:cNvSpPr txBox="1"/>
          <p:nvPr/>
        </p:nvSpPr>
        <p:spPr>
          <a:xfrm>
            <a:off x="4705251" y="2518300"/>
            <a:ext cx="3602400" cy="3414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meetups_controller.rb</a:t>
            </a:r>
          </a:p>
        </p:txBody>
      </p:sp>
      <p:sp>
        <p:nvSpPr>
          <p:cNvPr id="416" name="Shape 416"/>
          <p:cNvSpPr txBox="1"/>
          <p:nvPr/>
        </p:nvSpPr>
        <p:spPr>
          <a:xfrm>
            <a:off x="4705249" y="2958700"/>
            <a:ext cx="4891200" cy="718800"/>
          </a:xfrm>
          <a:prstGeom prst="rect">
            <a:avLst/>
          </a:prstGeom>
          <a:noFill/>
          <a:ln>
            <a:noFill/>
          </a:ln>
        </p:spPr>
        <p:txBody>
          <a:bodyPr anchorCtr="0" anchor="t" bIns="91425" lIns="91425" rIns="91425" tIns="91425">
            <a:noAutofit/>
          </a:bodyPr>
          <a:lstStyle/>
          <a:p>
            <a:pPr lvl="0" rtl="0">
              <a:spcBef>
                <a:spcPts val="0"/>
              </a:spcBef>
              <a:buNone/>
            </a:pPr>
            <a:r>
              <a:rPr lang="en" sz="1200">
                <a:latin typeface="Consolas"/>
                <a:ea typeface="Consolas"/>
                <a:cs typeface="Consolas"/>
                <a:sym typeface="Consolas"/>
              </a:rPr>
              <a:t>class MeetupsController &lt; ApplicationController</a:t>
            </a:r>
          </a:p>
          <a:p>
            <a:pPr lvl="0" rtl="0">
              <a:spcBef>
                <a:spcPts val="0"/>
              </a:spcBef>
              <a:buNone/>
            </a:pPr>
            <a:r>
              <a:rPr lang="en" sz="1200">
                <a:latin typeface="Consolas"/>
                <a:ea typeface="Consolas"/>
                <a:cs typeface="Consolas"/>
                <a:sym typeface="Consolas"/>
              </a:rPr>
              <a:t>  </a:t>
            </a:r>
            <a:r>
              <a:rPr lang="en" sz="1200">
                <a:highlight>
                  <a:srgbClr val="ED197B"/>
                </a:highlight>
                <a:latin typeface="Consolas"/>
                <a:ea typeface="Consolas"/>
                <a:cs typeface="Consolas"/>
                <a:sym typeface="Consolas"/>
              </a:rPr>
              <a:t>def index</a:t>
            </a:r>
          </a:p>
          <a:p>
            <a:pPr lvl="0" rtl="0">
              <a:spcBef>
                <a:spcPts val="0"/>
              </a:spcBef>
              <a:buNone/>
            </a:pPr>
            <a:r>
              <a:rPr lang="en" sz="1200">
                <a:latin typeface="Consolas"/>
                <a:ea typeface="Consolas"/>
                <a:cs typeface="Consolas"/>
                <a:sym typeface="Consolas"/>
              </a:rPr>
              <a:t>    </a:t>
            </a:r>
            <a:r>
              <a:rPr lang="en" sz="1200">
                <a:highlight>
                  <a:srgbClr val="ED197B"/>
                </a:highlight>
                <a:latin typeface="Consolas"/>
                <a:ea typeface="Consolas"/>
                <a:cs typeface="Consolas"/>
                <a:sym typeface="Consolas"/>
              </a:rPr>
              <a:t>@meetups = Meetup.all</a:t>
            </a:r>
          </a:p>
          <a:p>
            <a:pPr lvl="0" rtl="0">
              <a:spcBef>
                <a:spcPts val="0"/>
              </a:spcBef>
              <a:buNone/>
            </a:pPr>
            <a:r>
              <a:rPr lang="en" sz="1200">
                <a:latin typeface="Consolas"/>
                <a:ea typeface="Consolas"/>
                <a:cs typeface="Consolas"/>
                <a:sym typeface="Consolas"/>
              </a:rPr>
              <a:t>  </a:t>
            </a:r>
            <a:r>
              <a:rPr lang="en" sz="1200">
                <a:highlight>
                  <a:srgbClr val="ED197B"/>
                </a:highlight>
                <a:latin typeface="Consolas"/>
                <a:ea typeface="Consolas"/>
                <a:cs typeface="Consolas"/>
                <a:sym typeface="Consolas"/>
              </a:rPr>
              <a:t>end</a:t>
            </a:r>
          </a:p>
          <a:p>
            <a:pPr lvl="0" rtl="0">
              <a:spcBef>
                <a:spcPts val="0"/>
              </a:spcBef>
              <a:buNone/>
            </a:pPr>
            <a:r>
              <a:rPr lang="en" sz="1200">
                <a:latin typeface="Consolas"/>
                <a:ea typeface="Consolas"/>
                <a:cs typeface="Consolas"/>
                <a:sym typeface="Consolas"/>
              </a:rPr>
              <a:t>end</a:t>
            </a:r>
          </a:p>
        </p:txBody>
      </p:sp>
      <p:sp>
        <p:nvSpPr>
          <p:cNvPr id="417" name="Shape 417"/>
          <p:cNvSpPr/>
          <p:nvPr/>
        </p:nvSpPr>
        <p:spPr>
          <a:xfrm rot="-10798618">
            <a:off x="2373782" y="1323550"/>
            <a:ext cx="2238000" cy="197400"/>
          </a:xfrm>
          <a:prstGeom prst="lef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418" name="Shape 418"/>
          <p:cNvSpPr txBox="1"/>
          <p:nvPr/>
        </p:nvSpPr>
        <p:spPr>
          <a:xfrm>
            <a:off x="1186454" y="2643700"/>
            <a:ext cx="2846099" cy="4242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ED197B"/>
                </a:highlight>
                <a:latin typeface="Quattrocento Sans"/>
                <a:ea typeface="Quattrocento Sans"/>
                <a:cs typeface="Quattrocento Sans"/>
                <a:sym typeface="Quattrocento Sans"/>
              </a:rPr>
              <a:t>Executing the action</a:t>
            </a:r>
          </a:p>
        </p:txBody>
      </p:sp>
      <p:sp>
        <p:nvSpPr>
          <p:cNvPr id="419" name="Shape 419"/>
          <p:cNvSpPr/>
          <p:nvPr/>
        </p:nvSpPr>
        <p:spPr>
          <a:xfrm rot="-8889668">
            <a:off x="2050043" y="2497603"/>
            <a:ext cx="2735378" cy="206128"/>
          </a:xfrm>
          <a:prstGeom prst="left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p:nvPr/>
        </p:nvSpPr>
        <p:spPr>
          <a:xfrm>
            <a:off x="439350" y="722525"/>
            <a:ext cx="3011700" cy="33117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5" name="Shape 425"/>
          <p:cNvSpPr txBox="1"/>
          <p:nvPr/>
        </p:nvSpPr>
        <p:spPr>
          <a:xfrm>
            <a:off x="528725" y="1216450"/>
            <a:ext cx="3260100" cy="2814900"/>
          </a:xfrm>
          <a:prstGeom prst="rect">
            <a:avLst/>
          </a:prstGeom>
          <a:noFill/>
          <a:ln>
            <a:noFill/>
          </a:ln>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get '/meetups' do</a:t>
            </a:r>
          </a:p>
          <a:p>
            <a:pPr lvl="0" rtl="0">
              <a:spcBef>
                <a:spcPts val="0"/>
              </a:spcBef>
              <a:buNone/>
            </a:pPr>
            <a:r>
              <a:rPr lang="en">
                <a:latin typeface="Consolas"/>
                <a:ea typeface="Consolas"/>
                <a:cs typeface="Consolas"/>
                <a:sym typeface="Consolas"/>
              </a:rPr>
              <a:t>  @meetups = Meetup.all</a:t>
            </a:r>
          </a:p>
          <a:p>
            <a:pPr lvl="0" rtl="0">
              <a:spcBef>
                <a:spcPts val="0"/>
              </a:spcBef>
              <a:buNone/>
            </a:pPr>
            <a:r>
              <a:rPr lang="en">
                <a:latin typeface="Consolas"/>
                <a:ea typeface="Consolas"/>
                <a:cs typeface="Consolas"/>
                <a:sym typeface="Consolas"/>
              </a:rPr>
              <a:t>  erb :index</a:t>
            </a:r>
          </a:p>
          <a:p>
            <a:pPr lvl="0" rtl="0">
              <a:spcBef>
                <a:spcPts val="0"/>
              </a:spcBef>
              <a:buNone/>
            </a:pPr>
            <a:r>
              <a:rPr lang="en">
                <a:latin typeface="Consolas"/>
                <a:ea typeface="Consolas"/>
                <a:cs typeface="Consolas"/>
                <a:sym typeface="Consolas"/>
              </a:rPr>
              <a:t>end</a:t>
            </a:r>
          </a:p>
        </p:txBody>
      </p:sp>
      <p:sp>
        <p:nvSpPr>
          <p:cNvPr id="426" name="Shape 426"/>
          <p:cNvSpPr txBox="1"/>
          <p:nvPr/>
        </p:nvSpPr>
        <p:spPr>
          <a:xfrm>
            <a:off x="4393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Sinatra:</a:t>
            </a:r>
          </a:p>
        </p:txBody>
      </p:sp>
      <p:sp>
        <p:nvSpPr>
          <p:cNvPr id="427" name="Shape 427"/>
          <p:cNvSpPr txBox="1"/>
          <p:nvPr/>
        </p:nvSpPr>
        <p:spPr>
          <a:xfrm>
            <a:off x="528725" y="776050"/>
            <a:ext cx="19767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server.rb</a:t>
            </a:r>
          </a:p>
        </p:txBody>
      </p:sp>
      <p:sp>
        <p:nvSpPr>
          <p:cNvPr id="428" name="Shape 428"/>
          <p:cNvSpPr/>
          <p:nvPr/>
        </p:nvSpPr>
        <p:spPr>
          <a:xfrm>
            <a:off x="4626050" y="722525"/>
            <a:ext cx="4212600" cy="13989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9" name="Shape 429"/>
          <p:cNvSpPr txBox="1"/>
          <p:nvPr/>
        </p:nvSpPr>
        <p:spPr>
          <a:xfrm>
            <a:off x="46260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Rails:</a:t>
            </a:r>
          </a:p>
        </p:txBody>
      </p:sp>
      <p:sp>
        <p:nvSpPr>
          <p:cNvPr id="430" name="Shape 430"/>
          <p:cNvSpPr txBox="1"/>
          <p:nvPr/>
        </p:nvSpPr>
        <p:spPr>
          <a:xfrm>
            <a:off x="4705251" y="776050"/>
            <a:ext cx="27651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routes.rb</a:t>
            </a:r>
          </a:p>
        </p:txBody>
      </p:sp>
      <p:sp>
        <p:nvSpPr>
          <p:cNvPr id="431" name="Shape 431"/>
          <p:cNvSpPr txBox="1"/>
          <p:nvPr/>
        </p:nvSpPr>
        <p:spPr>
          <a:xfrm>
            <a:off x="4705251" y="1240597"/>
            <a:ext cx="4560000" cy="718800"/>
          </a:xfrm>
          <a:prstGeom prst="rect">
            <a:avLst/>
          </a:prstGeom>
          <a:noFill/>
          <a:ln>
            <a:noFill/>
          </a:ln>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resources :meetups, only: [:index]</a:t>
            </a:r>
          </a:p>
        </p:txBody>
      </p:sp>
      <p:sp>
        <p:nvSpPr>
          <p:cNvPr id="432" name="Shape 432"/>
          <p:cNvSpPr/>
          <p:nvPr/>
        </p:nvSpPr>
        <p:spPr>
          <a:xfrm>
            <a:off x="4626050" y="2464775"/>
            <a:ext cx="4212600" cy="16749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3" name="Shape 433"/>
          <p:cNvSpPr txBox="1"/>
          <p:nvPr/>
        </p:nvSpPr>
        <p:spPr>
          <a:xfrm>
            <a:off x="4705251" y="2518300"/>
            <a:ext cx="3602400" cy="3414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meetups_controller.rb</a:t>
            </a:r>
          </a:p>
        </p:txBody>
      </p:sp>
      <p:sp>
        <p:nvSpPr>
          <p:cNvPr id="434" name="Shape 434"/>
          <p:cNvSpPr txBox="1"/>
          <p:nvPr/>
        </p:nvSpPr>
        <p:spPr>
          <a:xfrm>
            <a:off x="4705249" y="2958700"/>
            <a:ext cx="4891200" cy="718800"/>
          </a:xfrm>
          <a:prstGeom prst="rect">
            <a:avLst/>
          </a:prstGeom>
          <a:noFill/>
          <a:ln>
            <a:noFill/>
          </a:ln>
        </p:spPr>
        <p:txBody>
          <a:bodyPr anchorCtr="0" anchor="t" bIns="91425" lIns="91425" rIns="91425" tIns="91425">
            <a:noAutofit/>
          </a:bodyPr>
          <a:lstStyle/>
          <a:p>
            <a:pPr lvl="0" rtl="0">
              <a:spcBef>
                <a:spcPts val="0"/>
              </a:spcBef>
              <a:buNone/>
            </a:pPr>
            <a:r>
              <a:rPr lang="en" sz="1200">
                <a:latin typeface="Consolas"/>
                <a:ea typeface="Consolas"/>
                <a:cs typeface="Consolas"/>
                <a:sym typeface="Consolas"/>
              </a:rPr>
              <a:t>class MeetupsController &lt; ApplicationController</a:t>
            </a:r>
          </a:p>
          <a:p>
            <a:pPr lvl="0" rtl="0">
              <a:spcBef>
                <a:spcPts val="0"/>
              </a:spcBef>
              <a:buNone/>
            </a:pPr>
            <a:r>
              <a:rPr lang="en" sz="1200">
                <a:latin typeface="Consolas"/>
                <a:ea typeface="Consolas"/>
                <a:cs typeface="Consolas"/>
                <a:sym typeface="Consolas"/>
              </a:rPr>
              <a:t>  def index</a:t>
            </a:r>
          </a:p>
          <a:p>
            <a:pPr lvl="0" rtl="0">
              <a:spcBef>
                <a:spcPts val="0"/>
              </a:spcBef>
              <a:buNone/>
            </a:pPr>
            <a:r>
              <a:rPr lang="en" sz="1200">
                <a:latin typeface="Consolas"/>
                <a:ea typeface="Consolas"/>
                <a:cs typeface="Consolas"/>
                <a:sym typeface="Consolas"/>
              </a:rPr>
              <a:t>    @meetups = Meetup.all</a:t>
            </a:r>
          </a:p>
          <a:p>
            <a:pPr lvl="0" rtl="0">
              <a:spcBef>
                <a:spcPts val="0"/>
              </a:spcBef>
              <a:buNone/>
            </a:pPr>
            <a:r>
              <a:rPr lang="en" sz="1200">
                <a:latin typeface="Consolas"/>
                <a:ea typeface="Consolas"/>
                <a:cs typeface="Consolas"/>
                <a:sym typeface="Consolas"/>
              </a:rPr>
              <a:t>  end</a:t>
            </a:r>
          </a:p>
          <a:p>
            <a:pPr lvl="0" rtl="0">
              <a:spcBef>
                <a:spcPts val="0"/>
              </a:spcBef>
              <a:buNone/>
            </a:pPr>
            <a:r>
              <a:rPr lang="en" sz="1200">
                <a:latin typeface="Consolas"/>
                <a:ea typeface="Consolas"/>
                <a:cs typeface="Consolas"/>
                <a:sym typeface="Consolas"/>
              </a:rPr>
              <a:t>end</a:t>
            </a:r>
          </a:p>
        </p:txBody>
      </p:sp>
      <p:sp>
        <p:nvSpPr>
          <p:cNvPr id="435" name="Shape 435"/>
          <p:cNvSpPr txBox="1"/>
          <p:nvPr/>
        </p:nvSpPr>
        <p:spPr>
          <a:xfrm>
            <a:off x="552750" y="3283500"/>
            <a:ext cx="2619300" cy="559800"/>
          </a:xfrm>
          <a:prstGeom prst="rect">
            <a:avLst/>
          </a:prstGeom>
          <a:noFill/>
          <a:ln>
            <a:noFill/>
          </a:ln>
        </p:spPr>
        <p:txBody>
          <a:bodyPr anchorCtr="0" anchor="t" bIns="91425" lIns="91425" rIns="91425" tIns="91425">
            <a:noAutofit/>
          </a:bodyPr>
          <a:lstStyle/>
          <a:p>
            <a:pPr lvl="0">
              <a:spcBef>
                <a:spcPts val="0"/>
              </a:spcBef>
              <a:buNone/>
            </a:pPr>
            <a:r>
              <a:rPr lang="en">
                <a:solidFill>
                  <a:schemeClr val="lt1"/>
                </a:solidFill>
                <a:highlight>
                  <a:srgbClr val="37BECC"/>
                </a:highlight>
                <a:latin typeface="Quattrocento Sans"/>
                <a:ea typeface="Quattrocento Sans"/>
                <a:cs typeface="Quattrocento Sans"/>
                <a:sym typeface="Quattrocento Sans"/>
              </a:rPr>
              <a:t>m</a:t>
            </a:r>
            <a:r>
              <a:rPr lang="en">
                <a:solidFill>
                  <a:schemeClr val="lt1"/>
                </a:solidFill>
                <a:highlight>
                  <a:srgbClr val="37BECC"/>
                </a:highlight>
                <a:latin typeface="Quattrocento Sans"/>
                <a:ea typeface="Quattrocento Sans"/>
                <a:cs typeface="Quattrocento Sans"/>
                <a:sym typeface="Quattrocento Sans"/>
              </a:rPr>
              <a:t>ore explicit, “hard-coded”</a:t>
            </a:r>
          </a:p>
        </p:txBody>
      </p:sp>
      <p:sp>
        <p:nvSpPr>
          <p:cNvPr id="436" name="Shape 436"/>
          <p:cNvSpPr/>
          <p:nvPr/>
        </p:nvSpPr>
        <p:spPr>
          <a:xfrm>
            <a:off x="1224200" y="2325025"/>
            <a:ext cx="559800" cy="806700"/>
          </a:xfrm>
          <a:prstGeom prst="up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p:nvPr/>
        </p:nvSpPr>
        <p:spPr>
          <a:xfrm>
            <a:off x="439350" y="722525"/>
            <a:ext cx="3011700" cy="33117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2" name="Shape 442"/>
          <p:cNvSpPr txBox="1"/>
          <p:nvPr/>
        </p:nvSpPr>
        <p:spPr>
          <a:xfrm>
            <a:off x="528725" y="1216450"/>
            <a:ext cx="3260100" cy="2814900"/>
          </a:xfrm>
          <a:prstGeom prst="rect">
            <a:avLst/>
          </a:prstGeom>
          <a:noFill/>
          <a:ln>
            <a:noFill/>
          </a:ln>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get '/meetups' do</a:t>
            </a:r>
          </a:p>
          <a:p>
            <a:pPr lvl="0" rtl="0">
              <a:spcBef>
                <a:spcPts val="0"/>
              </a:spcBef>
              <a:buNone/>
            </a:pPr>
            <a:r>
              <a:rPr lang="en">
                <a:latin typeface="Consolas"/>
                <a:ea typeface="Consolas"/>
                <a:cs typeface="Consolas"/>
                <a:sym typeface="Consolas"/>
              </a:rPr>
              <a:t>  @meetups = Meetup.all</a:t>
            </a:r>
          </a:p>
          <a:p>
            <a:pPr lvl="0" rtl="0">
              <a:spcBef>
                <a:spcPts val="0"/>
              </a:spcBef>
              <a:buNone/>
            </a:pPr>
            <a:r>
              <a:rPr lang="en">
                <a:latin typeface="Consolas"/>
                <a:ea typeface="Consolas"/>
                <a:cs typeface="Consolas"/>
                <a:sym typeface="Consolas"/>
              </a:rPr>
              <a:t>  erb :index</a:t>
            </a:r>
          </a:p>
          <a:p>
            <a:pPr lvl="0" rtl="0">
              <a:spcBef>
                <a:spcPts val="0"/>
              </a:spcBef>
              <a:buNone/>
            </a:pPr>
            <a:r>
              <a:rPr lang="en">
                <a:latin typeface="Consolas"/>
                <a:ea typeface="Consolas"/>
                <a:cs typeface="Consolas"/>
                <a:sym typeface="Consolas"/>
              </a:rPr>
              <a:t>end</a:t>
            </a:r>
          </a:p>
        </p:txBody>
      </p:sp>
      <p:sp>
        <p:nvSpPr>
          <p:cNvPr id="443" name="Shape 443"/>
          <p:cNvSpPr txBox="1"/>
          <p:nvPr/>
        </p:nvSpPr>
        <p:spPr>
          <a:xfrm>
            <a:off x="4393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Sinatra:</a:t>
            </a:r>
          </a:p>
        </p:txBody>
      </p:sp>
      <p:sp>
        <p:nvSpPr>
          <p:cNvPr id="444" name="Shape 444"/>
          <p:cNvSpPr txBox="1"/>
          <p:nvPr/>
        </p:nvSpPr>
        <p:spPr>
          <a:xfrm>
            <a:off x="528725" y="776050"/>
            <a:ext cx="19767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server.rb</a:t>
            </a:r>
          </a:p>
        </p:txBody>
      </p:sp>
      <p:sp>
        <p:nvSpPr>
          <p:cNvPr id="445" name="Shape 445"/>
          <p:cNvSpPr/>
          <p:nvPr/>
        </p:nvSpPr>
        <p:spPr>
          <a:xfrm>
            <a:off x="4626050" y="722525"/>
            <a:ext cx="4212600" cy="13989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6" name="Shape 446"/>
          <p:cNvSpPr txBox="1"/>
          <p:nvPr/>
        </p:nvSpPr>
        <p:spPr>
          <a:xfrm>
            <a:off x="46260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Rails:</a:t>
            </a:r>
          </a:p>
        </p:txBody>
      </p:sp>
      <p:sp>
        <p:nvSpPr>
          <p:cNvPr id="447" name="Shape 447"/>
          <p:cNvSpPr txBox="1"/>
          <p:nvPr/>
        </p:nvSpPr>
        <p:spPr>
          <a:xfrm>
            <a:off x="4705251" y="776050"/>
            <a:ext cx="27651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routes.rb</a:t>
            </a:r>
          </a:p>
        </p:txBody>
      </p:sp>
      <p:sp>
        <p:nvSpPr>
          <p:cNvPr id="448" name="Shape 448"/>
          <p:cNvSpPr txBox="1"/>
          <p:nvPr/>
        </p:nvSpPr>
        <p:spPr>
          <a:xfrm>
            <a:off x="4705251" y="1240597"/>
            <a:ext cx="4560000" cy="718800"/>
          </a:xfrm>
          <a:prstGeom prst="rect">
            <a:avLst/>
          </a:prstGeom>
          <a:noFill/>
          <a:ln>
            <a:noFill/>
          </a:ln>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resources :meetups, only: [:index]</a:t>
            </a:r>
          </a:p>
        </p:txBody>
      </p:sp>
      <p:sp>
        <p:nvSpPr>
          <p:cNvPr id="449" name="Shape 449"/>
          <p:cNvSpPr/>
          <p:nvPr/>
        </p:nvSpPr>
        <p:spPr>
          <a:xfrm>
            <a:off x="4626050" y="2464775"/>
            <a:ext cx="4212600" cy="16749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0" name="Shape 450"/>
          <p:cNvSpPr txBox="1"/>
          <p:nvPr/>
        </p:nvSpPr>
        <p:spPr>
          <a:xfrm>
            <a:off x="4705251" y="2518300"/>
            <a:ext cx="3602400" cy="3414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meetups_controller.rb</a:t>
            </a:r>
          </a:p>
        </p:txBody>
      </p:sp>
      <p:sp>
        <p:nvSpPr>
          <p:cNvPr id="451" name="Shape 451"/>
          <p:cNvSpPr txBox="1"/>
          <p:nvPr/>
        </p:nvSpPr>
        <p:spPr>
          <a:xfrm>
            <a:off x="4705249" y="2958700"/>
            <a:ext cx="4891200" cy="718800"/>
          </a:xfrm>
          <a:prstGeom prst="rect">
            <a:avLst/>
          </a:prstGeom>
          <a:noFill/>
          <a:ln>
            <a:noFill/>
          </a:ln>
        </p:spPr>
        <p:txBody>
          <a:bodyPr anchorCtr="0" anchor="t" bIns="91425" lIns="91425" rIns="91425" tIns="91425">
            <a:noAutofit/>
          </a:bodyPr>
          <a:lstStyle/>
          <a:p>
            <a:pPr lvl="0" rtl="0">
              <a:spcBef>
                <a:spcPts val="0"/>
              </a:spcBef>
              <a:buNone/>
            </a:pPr>
            <a:r>
              <a:rPr lang="en" sz="1200">
                <a:latin typeface="Consolas"/>
                <a:ea typeface="Consolas"/>
                <a:cs typeface="Consolas"/>
                <a:sym typeface="Consolas"/>
              </a:rPr>
              <a:t>class MeetupsController &lt; ApplicationController</a:t>
            </a:r>
          </a:p>
          <a:p>
            <a:pPr lvl="0" rtl="0">
              <a:spcBef>
                <a:spcPts val="0"/>
              </a:spcBef>
              <a:buNone/>
            </a:pPr>
            <a:r>
              <a:rPr lang="en" sz="1200">
                <a:latin typeface="Consolas"/>
                <a:ea typeface="Consolas"/>
                <a:cs typeface="Consolas"/>
                <a:sym typeface="Consolas"/>
              </a:rPr>
              <a:t>  def index</a:t>
            </a:r>
          </a:p>
          <a:p>
            <a:pPr lvl="0" rtl="0">
              <a:spcBef>
                <a:spcPts val="0"/>
              </a:spcBef>
              <a:buNone/>
            </a:pPr>
            <a:r>
              <a:rPr lang="en" sz="1200">
                <a:latin typeface="Consolas"/>
                <a:ea typeface="Consolas"/>
                <a:cs typeface="Consolas"/>
                <a:sym typeface="Consolas"/>
              </a:rPr>
              <a:t>    @meetups = Meetup.all</a:t>
            </a:r>
          </a:p>
          <a:p>
            <a:pPr lvl="0" rtl="0">
              <a:spcBef>
                <a:spcPts val="0"/>
              </a:spcBef>
              <a:buNone/>
            </a:pPr>
            <a:r>
              <a:rPr lang="en" sz="1200">
                <a:latin typeface="Consolas"/>
                <a:ea typeface="Consolas"/>
                <a:cs typeface="Consolas"/>
                <a:sym typeface="Consolas"/>
              </a:rPr>
              <a:t>  end</a:t>
            </a:r>
          </a:p>
          <a:p>
            <a:pPr lvl="0" rtl="0">
              <a:spcBef>
                <a:spcPts val="0"/>
              </a:spcBef>
              <a:buNone/>
            </a:pPr>
            <a:r>
              <a:rPr lang="en" sz="1200">
                <a:latin typeface="Consolas"/>
                <a:ea typeface="Consolas"/>
                <a:cs typeface="Consolas"/>
                <a:sym typeface="Consolas"/>
              </a:rPr>
              <a:t>end</a:t>
            </a:r>
          </a:p>
        </p:txBody>
      </p:sp>
      <p:sp>
        <p:nvSpPr>
          <p:cNvPr id="452" name="Shape 452"/>
          <p:cNvSpPr txBox="1"/>
          <p:nvPr/>
        </p:nvSpPr>
        <p:spPr>
          <a:xfrm>
            <a:off x="552750" y="3283500"/>
            <a:ext cx="2619300" cy="5598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37BECC"/>
                </a:highlight>
                <a:latin typeface="Quattrocento Sans"/>
                <a:ea typeface="Quattrocento Sans"/>
                <a:cs typeface="Quattrocento Sans"/>
                <a:sym typeface="Quattrocento Sans"/>
              </a:rPr>
              <a:t>more explicit, “hard-coded”</a:t>
            </a:r>
          </a:p>
        </p:txBody>
      </p:sp>
      <p:sp>
        <p:nvSpPr>
          <p:cNvPr id="453" name="Shape 453"/>
          <p:cNvSpPr/>
          <p:nvPr/>
        </p:nvSpPr>
        <p:spPr>
          <a:xfrm>
            <a:off x="1224200" y="2325025"/>
            <a:ext cx="559800" cy="806700"/>
          </a:xfrm>
          <a:prstGeom prst="up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454" name="Shape 454"/>
          <p:cNvSpPr txBox="1"/>
          <p:nvPr/>
        </p:nvSpPr>
        <p:spPr>
          <a:xfrm>
            <a:off x="5429550" y="4655100"/>
            <a:ext cx="3409200" cy="5598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less explicit, relies on core conventions</a:t>
            </a:r>
          </a:p>
        </p:txBody>
      </p:sp>
      <p:sp>
        <p:nvSpPr>
          <p:cNvPr id="455" name="Shape 455"/>
          <p:cNvSpPr/>
          <p:nvPr/>
        </p:nvSpPr>
        <p:spPr>
          <a:xfrm>
            <a:off x="6101000" y="4095925"/>
            <a:ext cx="559800" cy="559800"/>
          </a:xfrm>
          <a:prstGeom prst="up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p:nvPr/>
        </p:nvSpPr>
        <p:spPr>
          <a:xfrm>
            <a:off x="439350" y="722525"/>
            <a:ext cx="3011700" cy="33117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1" name="Shape 461"/>
          <p:cNvSpPr txBox="1"/>
          <p:nvPr/>
        </p:nvSpPr>
        <p:spPr>
          <a:xfrm>
            <a:off x="528725" y="1216450"/>
            <a:ext cx="3260100" cy="2814900"/>
          </a:xfrm>
          <a:prstGeom prst="rect">
            <a:avLst/>
          </a:prstGeom>
          <a:noFill/>
          <a:ln>
            <a:noFill/>
          </a:ln>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get '/meetups' do</a:t>
            </a:r>
          </a:p>
          <a:p>
            <a:pPr lvl="0" rtl="0">
              <a:spcBef>
                <a:spcPts val="0"/>
              </a:spcBef>
              <a:buNone/>
            </a:pPr>
            <a:r>
              <a:rPr lang="en">
                <a:latin typeface="Consolas"/>
                <a:ea typeface="Consolas"/>
                <a:cs typeface="Consolas"/>
                <a:sym typeface="Consolas"/>
              </a:rPr>
              <a:t>  @meetups = Meetup.all</a:t>
            </a:r>
          </a:p>
          <a:p>
            <a:pPr lvl="0" rtl="0">
              <a:spcBef>
                <a:spcPts val="0"/>
              </a:spcBef>
              <a:buNone/>
            </a:pPr>
            <a:r>
              <a:rPr lang="en">
                <a:latin typeface="Consolas"/>
                <a:ea typeface="Consolas"/>
                <a:cs typeface="Consolas"/>
                <a:sym typeface="Consolas"/>
              </a:rPr>
              <a:t>  erb :index</a:t>
            </a:r>
          </a:p>
          <a:p>
            <a:pPr lvl="0" rtl="0">
              <a:spcBef>
                <a:spcPts val="0"/>
              </a:spcBef>
              <a:buNone/>
            </a:pPr>
            <a:r>
              <a:rPr lang="en">
                <a:latin typeface="Consolas"/>
                <a:ea typeface="Consolas"/>
                <a:cs typeface="Consolas"/>
                <a:sym typeface="Consolas"/>
              </a:rPr>
              <a:t>end</a:t>
            </a:r>
          </a:p>
        </p:txBody>
      </p:sp>
      <p:sp>
        <p:nvSpPr>
          <p:cNvPr id="462" name="Shape 462"/>
          <p:cNvSpPr txBox="1"/>
          <p:nvPr/>
        </p:nvSpPr>
        <p:spPr>
          <a:xfrm>
            <a:off x="4393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Sinatra:</a:t>
            </a:r>
          </a:p>
        </p:txBody>
      </p:sp>
      <p:sp>
        <p:nvSpPr>
          <p:cNvPr id="463" name="Shape 463"/>
          <p:cNvSpPr txBox="1"/>
          <p:nvPr/>
        </p:nvSpPr>
        <p:spPr>
          <a:xfrm>
            <a:off x="528725" y="776050"/>
            <a:ext cx="19767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server.rb</a:t>
            </a:r>
          </a:p>
        </p:txBody>
      </p:sp>
      <p:sp>
        <p:nvSpPr>
          <p:cNvPr id="464" name="Shape 464"/>
          <p:cNvSpPr/>
          <p:nvPr/>
        </p:nvSpPr>
        <p:spPr>
          <a:xfrm>
            <a:off x="4626050" y="722525"/>
            <a:ext cx="4212600" cy="13989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5" name="Shape 465"/>
          <p:cNvSpPr txBox="1"/>
          <p:nvPr/>
        </p:nvSpPr>
        <p:spPr>
          <a:xfrm>
            <a:off x="46260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Rails:</a:t>
            </a:r>
          </a:p>
        </p:txBody>
      </p:sp>
      <p:sp>
        <p:nvSpPr>
          <p:cNvPr id="466" name="Shape 466"/>
          <p:cNvSpPr txBox="1"/>
          <p:nvPr/>
        </p:nvSpPr>
        <p:spPr>
          <a:xfrm>
            <a:off x="4705251" y="776050"/>
            <a:ext cx="27651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routes.rb</a:t>
            </a:r>
          </a:p>
        </p:txBody>
      </p:sp>
      <p:sp>
        <p:nvSpPr>
          <p:cNvPr id="467" name="Shape 467"/>
          <p:cNvSpPr txBox="1"/>
          <p:nvPr/>
        </p:nvSpPr>
        <p:spPr>
          <a:xfrm>
            <a:off x="4705251" y="1240597"/>
            <a:ext cx="4560000" cy="718800"/>
          </a:xfrm>
          <a:prstGeom prst="rect">
            <a:avLst/>
          </a:prstGeom>
          <a:noFill/>
          <a:ln>
            <a:noFill/>
          </a:ln>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resources :meetups, only: [:index]</a:t>
            </a:r>
          </a:p>
        </p:txBody>
      </p:sp>
      <p:sp>
        <p:nvSpPr>
          <p:cNvPr id="468" name="Shape 468"/>
          <p:cNvSpPr/>
          <p:nvPr/>
        </p:nvSpPr>
        <p:spPr>
          <a:xfrm>
            <a:off x="4626050" y="2464775"/>
            <a:ext cx="4212600" cy="16749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9" name="Shape 469"/>
          <p:cNvSpPr txBox="1"/>
          <p:nvPr/>
        </p:nvSpPr>
        <p:spPr>
          <a:xfrm>
            <a:off x="4705251" y="2518300"/>
            <a:ext cx="3602400" cy="3414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meetups_controller.rb</a:t>
            </a:r>
          </a:p>
        </p:txBody>
      </p:sp>
      <p:sp>
        <p:nvSpPr>
          <p:cNvPr id="470" name="Shape 470"/>
          <p:cNvSpPr txBox="1"/>
          <p:nvPr/>
        </p:nvSpPr>
        <p:spPr>
          <a:xfrm>
            <a:off x="4705249" y="2958700"/>
            <a:ext cx="4891200" cy="718800"/>
          </a:xfrm>
          <a:prstGeom prst="rect">
            <a:avLst/>
          </a:prstGeom>
          <a:noFill/>
          <a:ln>
            <a:noFill/>
          </a:ln>
        </p:spPr>
        <p:txBody>
          <a:bodyPr anchorCtr="0" anchor="t" bIns="91425" lIns="91425" rIns="91425" tIns="91425">
            <a:noAutofit/>
          </a:bodyPr>
          <a:lstStyle/>
          <a:p>
            <a:pPr lvl="0" rtl="0">
              <a:spcBef>
                <a:spcPts val="0"/>
              </a:spcBef>
              <a:buNone/>
            </a:pPr>
            <a:r>
              <a:rPr lang="en" sz="1200">
                <a:latin typeface="Consolas"/>
                <a:ea typeface="Consolas"/>
                <a:cs typeface="Consolas"/>
                <a:sym typeface="Consolas"/>
              </a:rPr>
              <a:t>class MeetupsController &lt; ApplicationController</a:t>
            </a:r>
          </a:p>
          <a:p>
            <a:pPr lvl="0" rtl="0">
              <a:spcBef>
                <a:spcPts val="0"/>
              </a:spcBef>
              <a:buNone/>
            </a:pPr>
            <a:r>
              <a:rPr lang="en" sz="1200">
                <a:latin typeface="Consolas"/>
                <a:ea typeface="Consolas"/>
                <a:cs typeface="Consolas"/>
                <a:sym typeface="Consolas"/>
              </a:rPr>
              <a:t>  def index</a:t>
            </a:r>
          </a:p>
          <a:p>
            <a:pPr lvl="0" rtl="0">
              <a:spcBef>
                <a:spcPts val="0"/>
              </a:spcBef>
              <a:buNone/>
            </a:pPr>
            <a:r>
              <a:rPr lang="en" sz="1200">
                <a:latin typeface="Consolas"/>
                <a:ea typeface="Consolas"/>
                <a:cs typeface="Consolas"/>
                <a:sym typeface="Consolas"/>
              </a:rPr>
              <a:t>    @meetups = Meetup.all</a:t>
            </a:r>
          </a:p>
          <a:p>
            <a:pPr lvl="0" rtl="0">
              <a:spcBef>
                <a:spcPts val="0"/>
              </a:spcBef>
              <a:buNone/>
            </a:pPr>
            <a:r>
              <a:rPr lang="en" sz="1200">
                <a:latin typeface="Consolas"/>
                <a:ea typeface="Consolas"/>
                <a:cs typeface="Consolas"/>
                <a:sym typeface="Consolas"/>
              </a:rPr>
              <a:t>  end</a:t>
            </a:r>
          </a:p>
          <a:p>
            <a:pPr lvl="0" rtl="0">
              <a:spcBef>
                <a:spcPts val="0"/>
              </a:spcBef>
              <a:buNone/>
            </a:pPr>
            <a:r>
              <a:rPr lang="en" sz="1200">
                <a:latin typeface="Consolas"/>
                <a:ea typeface="Consolas"/>
                <a:cs typeface="Consolas"/>
                <a:sym typeface="Consolas"/>
              </a:rPr>
              <a:t>end</a:t>
            </a:r>
          </a:p>
        </p:txBody>
      </p:sp>
      <p:sp>
        <p:nvSpPr>
          <p:cNvPr id="471" name="Shape 471"/>
          <p:cNvSpPr txBox="1"/>
          <p:nvPr/>
        </p:nvSpPr>
        <p:spPr>
          <a:xfrm>
            <a:off x="552750" y="3283500"/>
            <a:ext cx="2619300" cy="5598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37BECC"/>
                </a:highlight>
                <a:latin typeface="Quattrocento Sans"/>
                <a:ea typeface="Quattrocento Sans"/>
                <a:cs typeface="Quattrocento Sans"/>
                <a:sym typeface="Quattrocento Sans"/>
              </a:rPr>
              <a:t>more explicit, “hard-coded”</a:t>
            </a:r>
          </a:p>
        </p:txBody>
      </p:sp>
      <p:sp>
        <p:nvSpPr>
          <p:cNvPr id="472" name="Shape 472"/>
          <p:cNvSpPr/>
          <p:nvPr/>
        </p:nvSpPr>
        <p:spPr>
          <a:xfrm>
            <a:off x="1224200" y="2325025"/>
            <a:ext cx="559800" cy="806700"/>
          </a:xfrm>
          <a:prstGeom prst="up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473" name="Shape 473"/>
          <p:cNvSpPr txBox="1"/>
          <p:nvPr/>
        </p:nvSpPr>
        <p:spPr>
          <a:xfrm>
            <a:off x="5429550" y="4655100"/>
            <a:ext cx="3409200" cy="5598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less explicit, relies on core conventions</a:t>
            </a:r>
          </a:p>
        </p:txBody>
      </p:sp>
      <p:sp>
        <p:nvSpPr>
          <p:cNvPr id="474" name="Shape 474"/>
          <p:cNvSpPr/>
          <p:nvPr/>
        </p:nvSpPr>
        <p:spPr>
          <a:xfrm>
            <a:off x="6101000" y="4095925"/>
            <a:ext cx="559800" cy="559800"/>
          </a:xfrm>
          <a:prstGeom prst="up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
        <p:nvSpPr>
          <p:cNvPr id="475" name="Shape 475"/>
          <p:cNvSpPr txBox="1"/>
          <p:nvPr/>
        </p:nvSpPr>
        <p:spPr>
          <a:xfrm rot="-1410672">
            <a:off x="7227697" y="2883562"/>
            <a:ext cx="2765157" cy="806798"/>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how does it know what </a:t>
            </a:r>
          </a:p>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page to show??</a:t>
            </a:r>
          </a:p>
        </p:txBody>
      </p:sp>
      <p:sp>
        <p:nvSpPr>
          <p:cNvPr id="476" name="Shape 476"/>
          <p:cNvSpPr/>
          <p:nvPr/>
        </p:nvSpPr>
        <p:spPr>
          <a:xfrm rot="-4670589">
            <a:off x="7005343" y="3498458"/>
            <a:ext cx="135334" cy="418954"/>
          </a:xfrm>
          <a:prstGeom prst="up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0" name="Shape 480"/>
        <p:cNvGrpSpPr/>
        <p:nvPr/>
      </p:nvGrpSpPr>
      <p:grpSpPr>
        <a:xfrm>
          <a:off x="0" y="0"/>
          <a:ext cx="0" cy="0"/>
          <a:chOff x="0" y="0"/>
          <a:chExt cx="0" cy="0"/>
        </a:xfrm>
      </p:grpSpPr>
      <p:sp>
        <p:nvSpPr>
          <p:cNvPr id="481" name="Shape 481"/>
          <p:cNvSpPr/>
          <p:nvPr/>
        </p:nvSpPr>
        <p:spPr>
          <a:xfrm>
            <a:off x="439350" y="722525"/>
            <a:ext cx="3011700" cy="33117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2" name="Shape 482"/>
          <p:cNvSpPr txBox="1"/>
          <p:nvPr/>
        </p:nvSpPr>
        <p:spPr>
          <a:xfrm>
            <a:off x="528725" y="1216450"/>
            <a:ext cx="3260100" cy="2814900"/>
          </a:xfrm>
          <a:prstGeom prst="rect">
            <a:avLst/>
          </a:prstGeom>
          <a:noFill/>
          <a:ln>
            <a:noFill/>
          </a:ln>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get '/meetups' do</a:t>
            </a:r>
          </a:p>
          <a:p>
            <a:pPr lvl="0" rtl="0">
              <a:spcBef>
                <a:spcPts val="0"/>
              </a:spcBef>
              <a:buNone/>
            </a:pPr>
            <a:r>
              <a:rPr lang="en">
                <a:latin typeface="Consolas"/>
                <a:ea typeface="Consolas"/>
                <a:cs typeface="Consolas"/>
                <a:sym typeface="Consolas"/>
              </a:rPr>
              <a:t>  @meetups = Meetup.all</a:t>
            </a:r>
          </a:p>
          <a:p>
            <a:pPr lvl="0" rtl="0">
              <a:spcBef>
                <a:spcPts val="0"/>
              </a:spcBef>
              <a:buNone/>
            </a:pPr>
            <a:r>
              <a:rPr lang="en">
                <a:latin typeface="Consolas"/>
                <a:ea typeface="Consolas"/>
                <a:cs typeface="Consolas"/>
                <a:sym typeface="Consolas"/>
              </a:rPr>
              <a:t>  erb :index</a:t>
            </a:r>
          </a:p>
          <a:p>
            <a:pPr lvl="0" rtl="0">
              <a:spcBef>
                <a:spcPts val="0"/>
              </a:spcBef>
              <a:buNone/>
            </a:pPr>
            <a:r>
              <a:rPr lang="en">
                <a:latin typeface="Consolas"/>
                <a:ea typeface="Consolas"/>
                <a:cs typeface="Consolas"/>
                <a:sym typeface="Consolas"/>
              </a:rPr>
              <a:t>end</a:t>
            </a:r>
          </a:p>
        </p:txBody>
      </p:sp>
      <p:sp>
        <p:nvSpPr>
          <p:cNvPr id="483" name="Shape 483"/>
          <p:cNvSpPr txBox="1"/>
          <p:nvPr/>
        </p:nvSpPr>
        <p:spPr>
          <a:xfrm>
            <a:off x="4393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Sinatra:</a:t>
            </a:r>
          </a:p>
        </p:txBody>
      </p:sp>
      <p:sp>
        <p:nvSpPr>
          <p:cNvPr id="484" name="Shape 484"/>
          <p:cNvSpPr txBox="1"/>
          <p:nvPr/>
        </p:nvSpPr>
        <p:spPr>
          <a:xfrm>
            <a:off x="528725" y="776050"/>
            <a:ext cx="19767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server.rb</a:t>
            </a:r>
          </a:p>
        </p:txBody>
      </p:sp>
      <p:sp>
        <p:nvSpPr>
          <p:cNvPr id="485" name="Shape 485"/>
          <p:cNvSpPr/>
          <p:nvPr/>
        </p:nvSpPr>
        <p:spPr>
          <a:xfrm>
            <a:off x="4626050" y="722525"/>
            <a:ext cx="4212600" cy="13989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6" name="Shape 486"/>
          <p:cNvSpPr txBox="1"/>
          <p:nvPr/>
        </p:nvSpPr>
        <p:spPr>
          <a:xfrm>
            <a:off x="4626050" y="269075"/>
            <a:ext cx="2846100" cy="341400"/>
          </a:xfrm>
          <a:prstGeom prst="rect">
            <a:avLst/>
          </a:prstGeom>
          <a:noFill/>
          <a:ln>
            <a:noFill/>
          </a:ln>
        </p:spPr>
        <p:txBody>
          <a:bodyPr anchorCtr="0" anchor="t" bIns="91425" lIns="91425" rIns="91425" tIns="91425">
            <a:noAutofit/>
          </a:bodyPr>
          <a:lstStyle/>
          <a:p>
            <a:pPr lvl="0" rtl="0">
              <a:spcBef>
                <a:spcPts val="0"/>
              </a:spcBef>
              <a:buNone/>
            </a:pPr>
            <a:r>
              <a:rPr b="1" lang="en">
                <a:latin typeface="Lora"/>
                <a:ea typeface="Lora"/>
                <a:cs typeface="Lora"/>
                <a:sym typeface="Lora"/>
              </a:rPr>
              <a:t>In Rails:</a:t>
            </a:r>
          </a:p>
        </p:txBody>
      </p:sp>
      <p:sp>
        <p:nvSpPr>
          <p:cNvPr id="487" name="Shape 487"/>
          <p:cNvSpPr txBox="1"/>
          <p:nvPr/>
        </p:nvSpPr>
        <p:spPr>
          <a:xfrm>
            <a:off x="4705251" y="776050"/>
            <a:ext cx="2765100" cy="2880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routes.rb</a:t>
            </a:r>
          </a:p>
        </p:txBody>
      </p:sp>
      <p:sp>
        <p:nvSpPr>
          <p:cNvPr id="488" name="Shape 488"/>
          <p:cNvSpPr txBox="1"/>
          <p:nvPr/>
        </p:nvSpPr>
        <p:spPr>
          <a:xfrm>
            <a:off x="4705251" y="1240597"/>
            <a:ext cx="4560000" cy="718800"/>
          </a:xfrm>
          <a:prstGeom prst="rect">
            <a:avLst/>
          </a:prstGeom>
          <a:noFill/>
          <a:ln>
            <a:noFill/>
          </a:ln>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resources :meetups, only: [:index]</a:t>
            </a:r>
          </a:p>
        </p:txBody>
      </p:sp>
      <p:sp>
        <p:nvSpPr>
          <p:cNvPr id="489" name="Shape 489"/>
          <p:cNvSpPr/>
          <p:nvPr/>
        </p:nvSpPr>
        <p:spPr>
          <a:xfrm>
            <a:off x="4626050" y="2464775"/>
            <a:ext cx="4212600" cy="1674900"/>
          </a:xfrm>
          <a:prstGeom prst="snip1Rect">
            <a:avLst>
              <a:gd fmla="val 16667"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0" name="Shape 490"/>
          <p:cNvSpPr txBox="1"/>
          <p:nvPr/>
        </p:nvSpPr>
        <p:spPr>
          <a:xfrm>
            <a:off x="4705251" y="2518300"/>
            <a:ext cx="3602400" cy="3414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latin typeface="Consolas"/>
                <a:ea typeface="Consolas"/>
                <a:cs typeface="Consolas"/>
                <a:sym typeface="Consolas"/>
              </a:rPr>
              <a:t>meetups_controller.rb</a:t>
            </a:r>
          </a:p>
        </p:txBody>
      </p:sp>
      <p:sp>
        <p:nvSpPr>
          <p:cNvPr id="491" name="Shape 491"/>
          <p:cNvSpPr txBox="1"/>
          <p:nvPr/>
        </p:nvSpPr>
        <p:spPr>
          <a:xfrm>
            <a:off x="4705249" y="2958700"/>
            <a:ext cx="4891200" cy="718800"/>
          </a:xfrm>
          <a:prstGeom prst="rect">
            <a:avLst/>
          </a:prstGeom>
          <a:noFill/>
          <a:ln>
            <a:noFill/>
          </a:ln>
        </p:spPr>
        <p:txBody>
          <a:bodyPr anchorCtr="0" anchor="t" bIns="91425" lIns="91425" rIns="91425" tIns="91425">
            <a:noAutofit/>
          </a:bodyPr>
          <a:lstStyle/>
          <a:p>
            <a:pPr lvl="0" rtl="0">
              <a:spcBef>
                <a:spcPts val="0"/>
              </a:spcBef>
              <a:buNone/>
            </a:pPr>
            <a:r>
              <a:rPr lang="en" sz="1200">
                <a:latin typeface="Consolas"/>
                <a:ea typeface="Consolas"/>
                <a:cs typeface="Consolas"/>
                <a:sym typeface="Consolas"/>
              </a:rPr>
              <a:t>class MeetupsController &lt; ApplicationController</a:t>
            </a:r>
          </a:p>
          <a:p>
            <a:pPr lvl="0" rtl="0">
              <a:spcBef>
                <a:spcPts val="0"/>
              </a:spcBef>
              <a:buNone/>
            </a:pPr>
            <a:r>
              <a:rPr lang="en" sz="1200">
                <a:latin typeface="Consolas"/>
                <a:ea typeface="Consolas"/>
                <a:cs typeface="Consolas"/>
                <a:sym typeface="Consolas"/>
              </a:rPr>
              <a:t>  def index</a:t>
            </a:r>
          </a:p>
          <a:p>
            <a:pPr lvl="0" rtl="0">
              <a:spcBef>
                <a:spcPts val="0"/>
              </a:spcBef>
              <a:buNone/>
            </a:pPr>
            <a:r>
              <a:rPr lang="en" sz="1200">
                <a:latin typeface="Consolas"/>
                <a:ea typeface="Consolas"/>
                <a:cs typeface="Consolas"/>
                <a:sym typeface="Consolas"/>
              </a:rPr>
              <a:t>    @meetups = Meetup.all</a:t>
            </a:r>
          </a:p>
          <a:p>
            <a:pPr lvl="0" rtl="0">
              <a:spcBef>
                <a:spcPts val="0"/>
              </a:spcBef>
              <a:buNone/>
            </a:pPr>
            <a:r>
              <a:rPr lang="en" sz="1200">
                <a:latin typeface="Consolas"/>
                <a:ea typeface="Consolas"/>
                <a:cs typeface="Consolas"/>
                <a:sym typeface="Consolas"/>
              </a:rPr>
              <a:t>  end</a:t>
            </a:r>
          </a:p>
          <a:p>
            <a:pPr lvl="0" rtl="0">
              <a:spcBef>
                <a:spcPts val="0"/>
              </a:spcBef>
              <a:buNone/>
            </a:pPr>
            <a:r>
              <a:rPr lang="en" sz="1200">
                <a:latin typeface="Consolas"/>
                <a:ea typeface="Consolas"/>
                <a:cs typeface="Consolas"/>
                <a:sym typeface="Consolas"/>
              </a:rPr>
              <a:t>end</a:t>
            </a:r>
          </a:p>
        </p:txBody>
      </p:sp>
      <p:sp>
        <p:nvSpPr>
          <p:cNvPr id="492" name="Shape 492"/>
          <p:cNvSpPr txBox="1"/>
          <p:nvPr/>
        </p:nvSpPr>
        <p:spPr>
          <a:xfrm>
            <a:off x="552750" y="3283500"/>
            <a:ext cx="2619300" cy="5598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37BECC"/>
                </a:highlight>
                <a:latin typeface="Quattrocento Sans"/>
                <a:ea typeface="Quattrocento Sans"/>
                <a:cs typeface="Quattrocento Sans"/>
                <a:sym typeface="Quattrocento Sans"/>
              </a:rPr>
              <a:t>more explicit, “hard-coded”</a:t>
            </a:r>
          </a:p>
        </p:txBody>
      </p:sp>
      <p:sp>
        <p:nvSpPr>
          <p:cNvPr id="493" name="Shape 493"/>
          <p:cNvSpPr/>
          <p:nvPr/>
        </p:nvSpPr>
        <p:spPr>
          <a:xfrm>
            <a:off x="1224200" y="2325025"/>
            <a:ext cx="559800" cy="806700"/>
          </a:xfrm>
          <a:prstGeom prst="up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494" name="Shape 494"/>
          <p:cNvSpPr txBox="1"/>
          <p:nvPr/>
        </p:nvSpPr>
        <p:spPr>
          <a:xfrm>
            <a:off x="5429550" y="4655100"/>
            <a:ext cx="3409200" cy="5598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less explicit, relies on core conventions</a:t>
            </a:r>
          </a:p>
        </p:txBody>
      </p:sp>
      <p:sp>
        <p:nvSpPr>
          <p:cNvPr id="495" name="Shape 495"/>
          <p:cNvSpPr/>
          <p:nvPr/>
        </p:nvSpPr>
        <p:spPr>
          <a:xfrm>
            <a:off x="6101000" y="4095925"/>
            <a:ext cx="559800" cy="559800"/>
          </a:xfrm>
          <a:prstGeom prst="up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
        <p:nvSpPr>
          <p:cNvPr id="496" name="Shape 496"/>
          <p:cNvSpPr txBox="1"/>
          <p:nvPr/>
        </p:nvSpPr>
        <p:spPr>
          <a:xfrm rot="-1410672">
            <a:off x="7227697" y="2883562"/>
            <a:ext cx="2765157" cy="806798"/>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how does it know what </a:t>
            </a:r>
          </a:p>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page to show??</a:t>
            </a:r>
          </a:p>
        </p:txBody>
      </p:sp>
      <p:sp>
        <p:nvSpPr>
          <p:cNvPr id="497" name="Shape 497"/>
          <p:cNvSpPr/>
          <p:nvPr/>
        </p:nvSpPr>
        <p:spPr>
          <a:xfrm rot="-4670589">
            <a:off x="7005343" y="3498458"/>
            <a:ext cx="135334" cy="418954"/>
          </a:xfrm>
          <a:prstGeom prst="up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
        <p:nvSpPr>
          <p:cNvPr id="498" name="Shape 498"/>
          <p:cNvSpPr txBox="1"/>
          <p:nvPr/>
        </p:nvSpPr>
        <p:spPr>
          <a:xfrm rot="983057">
            <a:off x="3570179" y="1740559"/>
            <a:ext cx="2765190" cy="806713"/>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how does it know what </a:t>
            </a:r>
          </a:p>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url we’re talking about??</a:t>
            </a:r>
          </a:p>
        </p:txBody>
      </p:sp>
      <p:sp>
        <p:nvSpPr>
          <p:cNvPr id="499" name="Shape 499"/>
          <p:cNvSpPr/>
          <p:nvPr/>
        </p:nvSpPr>
        <p:spPr>
          <a:xfrm rot="1287152">
            <a:off x="5369335" y="1588112"/>
            <a:ext cx="118940" cy="302890"/>
          </a:xfrm>
          <a:prstGeom prst="up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ctrTitle"/>
          </p:nvPr>
        </p:nvSpPr>
        <p:spPr>
          <a:xfrm>
            <a:off x="2022225" y="1693523"/>
            <a:ext cx="3787800" cy="1159800"/>
          </a:xfrm>
          <a:prstGeom prst="rect">
            <a:avLst/>
          </a:prstGeom>
        </p:spPr>
        <p:txBody>
          <a:bodyPr anchorCtr="0" anchor="b" bIns="91425" lIns="91425" rIns="91425" tIns="91425">
            <a:noAutofit/>
          </a:bodyPr>
          <a:lstStyle/>
          <a:p>
            <a:pPr lvl="0" rtl="0">
              <a:spcBef>
                <a:spcPts val="0"/>
              </a:spcBef>
              <a:buNone/>
            </a:pPr>
            <a:r>
              <a:rPr lang="en"/>
              <a:t>MVC Framework</a:t>
            </a:r>
          </a:p>
        </p:txBody>
      </p:sp>
      <p:sp>
        <p:nvSpPr>
          <p:cNvPr id="91" name="Shape 91"/>
          <p:cNvSpPr txBox="1"/>
          <p:nvPr>
            <p:ph idx="1" type="subTitle"/>
          </p:nvPr>
        </p:nvSpPr>
        <p:spPr>
          <a:xfrm>
            <a:off x="2022300" y="2815923"/>
            <a:ext cx="5591400" cy="784800"/>
          </a:xfrm>
          <a:prstGeom prst="rect">
            <a:avLst/>
          </a:prstGeom>
        </p:spPr>
        <p:txBody>
          <a:bodyPr anchorCtr="0" anchor="t" bIns="91425" lIns="91425" rIns="91425" tIns="91425">
            <a:noAutofit/>
          </a:bodyPr>
          <a:lstStyle/>
          <a:p>
            <a:pPr lvl="0" rtl="0">
              <a:spcBef>
                <a:spcPts val="0"/>
              </a:spcBef>
              <a:buNone/>
            </a:pPr>
            <a:r>
              <a:rPr lang="en"/>
              <a:t>...in Sinatra</a:t>
            </a:r>
          </a:p>
        </p:txBody>
      </p:sp>
      <p:sp>
        <p:nvSpPr>
          <p:cNvPr id="92" name="Shape 92"/>
          <p:cNvSpPr txBox="1"/>
          <p:nvPr/>
        </p:nvSpPr>
        <p:spPr>
          <a:xfrm>
            <a:off x="1133975" y="2291150"/>
            <a:ext cx="543900" cy="5622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dk1"/>
                </a:solidFill>
                <a:latin typeface="Lora"/>
                <a:ea typeface="Lora"/>
                <a:cs typeface="Lora"/>
                <a:sym typeface="Lora"/>
              </a:rPr>
              <a:t>1</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ctrTitle"/>
          </p:nvPr>
        </p:nvSpPr>
        <p:spPr>
          <a:xfrm>
            <a:off x="2022225" y="1922125"/>
            <a:ext cx="5282400" cy="1159800"/>
          </a:xfrm>
          <a:prstGeom prst="rect">
            <a:avLst/>
          </a:prstGeom>
        </p:spPr>
        <p:txBody>
          <a:bodyPr anchorCtr="0" anchor="b" bIns="91425" lIns="91425" rIns="91425" tIns="91425">
            <a:noAutofit/>
          </a:bodyPr>
          <a:lstStyle/>
          <a:p>
            <a:pPr lvl="0" rtl="0">
              <a:spcBef>
                <a:spcPts val="0"/>
              </a:spcBef>
              <a:buNone/>
            </a:pPr>
            <a:r>
              <a:rPr lang="en"/>
              <a:t>Routing Conventions</a:t>
            </a:r>
          </a:p>
          <a:p>
            <a:pPr lvl="0" rtl="0">
              <a:spcBef>
                <a:spcPts val="0"/>
              </a:spcBef>
              <a:buNone/>
            </a:pPr>
            <a:r>
              <a:rPr lang="en"/>
              <a:t>in Rails</a:t>
            </a:r>
          </a:p>
        </p:txBody>
      </p:sp>
      <p:sp>
        <p:nvSpPr>
          <p:cNvPr id="505" name="Shape 505"/>
          <p:cNvSpPr txBox="1"/>
          <p:nvPr/>
        </p:nvSpPr>
        <p:spPr>
          <a:xfrm>
            <a:off x="1133975" y="2291150"/>
            <a:ext cx="543900" cy="5622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dk1"/>
                </a:solidFill>
                <a:latin typeface="Lora"/>
                <a:ea typeface="Lora"/>
                <a:cs typeface="Lora"/>
                <a:sym typeface="Lora"/>
              </a:rPr>
              <a:t>4</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solidFill>
                  <a:schemeClr val="lt1"/>
                </a:solidFill>
                <a:highlight>
                  <a:srgbClr val="ED197B"/>
                </a:highlight>
              </a:rPr>
              <a:t>Convention</a:t>
            </a:r>
            <a:r>
              <a:rPr lang="en">
                <a:solidFill>
                  <a:schemeClr val="dk1"/>
                </a:solidFill>
              </a:rPr>
              <a:t> in Rails</a:t>
            </a:r>
          </a:p>
        </p:txBody>
      </p:sp>
      <p:sp>
        <p:nvSpPr>
          <p:cNvPr id="511" name="Shape 511"/>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228600" lvl="0" marL="457200" rtl="0">
              <a:spcBef>
                <a:spcPts val="0"/>
              </a:spcBef>
            </a:pPr>
            <a:r>
              <a:rPr lang="en"/>
              <a:t>Seven default</a:t>
            </a:r>
            <a:r>
              <a:rPr b="1" lang="en"/>
              <a:t> actions</a:t>
            </a:r>
          </a:p>
          <a:p>
            <a:pPr indent="-228600" lvl="1" marL="914400" rtl="0">
              <a:spcBef>
                <a:spcPts val="0"/>
              </a:spcBef>
            </a:pPr>
            <a:r>
              <a:rPr lang="en"/>
              <a:t>“action” = something you can do with a resource</a:t>
            </a:r>
          </a:p>
          <a:p>
            <a:pPr indent="-228600" lvl="1" marL="914400" rtl="0">
              <a:spcBef>
                <a:spcPts val="0"/>
              </a:spcBef>
            </a:pPr>
            <a:r>
              <a:rPr lang="en"/>
              <a:t>“resource” = table in your database, i.e. “meetups”</a:t>
            </a:r>
          </a:p>
          <a:p>
            <a:pPr indent="-228600" lvl="0" marL="457200" rtl="0">
              <a:spcBef>
                <a:spcPts val="0"/>
              </a:spcBef>
            </a:pPr>
            <a:r>
              <a:rPr lang="en"/>
              <a:t>Each action has an default </a:t>
            </a:r>
            <a:r>
              <a:rPr b="1" lang="en"/>
              <a:t>path</a:t>
            </a:r>
            <a:r>
              <a:rPr lang="en"/>
              <a:t> (url)</a:t>
            </a:r>
          </a:p>
          <a:p>
            <a:pPr lvl="0" rtl="0">
              <a:spcBef>
                <a:spcPts val="0"/>
              </a:spcBef>
              <a:buNone/>
            </a:pPr>
            <a:r>
              <a:t/>
            </a:r>
            <a:endParaRPr/>
          </a:p>
        </p:txBody>
      </p:sp>
      <p:grpSp>
        <p:nvGrpSpPr>
          <p:cNvPr id="512" name="Shape 512"/>
          <p:cNvGrpSpPr/>
          <p:nvPr/>
        </p:nvGrpSpPr>
        <p:grpSpPr>
          <a:xfrm>
            <a:off x="916458" y="1019750"/>
            <a:ext cx="214624" cy="214624"/>
            <a:chOff x="2594050" y="1631825"/>
            <a:chExt cx="439625" cy="439625"/>
          </a:xfrm>
        </p:grpSpPr>
        <p:sp>
          <p:nvSpPr>
            <p:cNvPr id="513" name="Shape 51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4" name="Shape 51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5" name="Shape 51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6" name="Shape 516"/>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graphicFrame>
        <p:nvGraphicFramePr>
          <p:cNvPr id="521" name="Shape 521"/>
          <p:cNvGraphicFramePr/>
          <p:nvPr/>
        </p:nvGraphicFramePr>
        <p:xfrm>
          <a:off x="952500" y="1238250"/>
          <a:ext cx="3000000" cy="3000000"/>
        </p:xfrm>
        <a:graphic>
          <a:graphicData uri="http://schemas.openxmlformats.org/drawingml/2006/table">
            <a:tbl>
              <a:tblPr>
                <a:noFill/>
                <a:tableStyleId>{576FDE24-3966-464F-8BCF-D7EB659764A5}</a:tableStyleId>
              </a:tblPr>
              <a:tblGrid>
                <a:gridCol w="1335275"/>
                <a:gridCol w="2939025"/>
                <a:gridCol w="1115025"/>
                <a:gridCol w="1849675"/>
              </a:tblGrid>
              <a:tr h="381000">
                <a:tc>
                  <a:txBody>
                    <a:bodyPr>
                      <a:noAutofit/>
                    </a:bodyPr>
                    <a:lstStyle/>
                    <a:p>
                      <a:pPr lvl="0">
                        <a:spcBef>
                          <a:spcPts val="0"/>
                        </a:spcBef>
                        <a:buNone/>
                      </a:pPr>
                      <a:r>
                        <a:rPr lang="en">
                          <a:latin typeface="Consolas"/>
                          <a:ea typeface="Consolas"/>
                          <a:cs typeface="Consolas"/>
                          <a:sym typeface="Consolas"/>
                        </a:rPr>
                        <a:t>index</a:t>
                      </a:r>
                    </a:p>
                  </a:txBody>
                  <a:tcPr marT="91425" marB="91425" marR="91425" marL="91425"/>
                </a:tc>
                <a:tc>
                  <a:txBody>
                    <a:bodyPr>
                      <a:noAutofit/>
                    </a:bodyPr>
                    <a:lstStyle/>
                    <a:p>
                      <a:pPr lvl="0" rtl="0">
                        <a:spcBef>
                          <a:spcPts val="0"/>
                        </a:spcBef>
                        <a:buNone/>
                      </a:pPr>
                      <a:r>
                        <a:rPr lang="en">
                          <a:latin typeface="Consolas"/>
                          <a:ea typeface="Consolas"/>
                          <a:cs typeface="Consolas"/>
                          <a:sym typeface="Consolas"/>
                        </a:rPr>
                        <a:t>view all items</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GET</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/meetups</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show</a:t>
                      </a:r>
                    </a:p>
                  </a:txBody>
                  <a:tcPr marT="91425" marB="91425" marR="91425" marL="91425"/>
                </a:tc>
                <a:tc>
                  <a:txBody>
                    <a:bodyPr>
                      <a:noAutofit/>
                    </a:bodyPr>
                    <a:lstStyle/>
                    <a:p>
                      <a:pPr lvl="0" rtl="0">
                        <a:spcBef>
                          <a:spcPts val="0"/>
                        </a:spcBef>
                        <a:buNone/>
                      </a:pPr>
                      <a:r>
                        <a:rPr lang="en">
                          <a:latin typeface="Consolas"/>
                          <a:ea typeface="Consolas"/>
                          <a:cs typeface="Consolas"/>
                          <a:sym typeface="Consolas"/>
                        </a:rPr>
                        <a:t>view a certain item</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GET</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/meetups/:id</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new</a:t>
                      </a:r>
                    </a:p>
                  </a:txBody>
                  <a:tcPr marT="91425" marB="91425" marR="91425" marL="91425"/>
                </a:tc>
                <a:tc>
                  <a:txBody>
                    <a:bodyPr>
                      <a:noAutofit/>
                    </a:bodyPr>
                    <a:lstStyle/>
                    <a:p>
                      <a:pPr lvl="0" rtl="0">
                        <a:spcBef>
                          <a:spcPts val="0"/>
                        </a:spcBef>
                        <a:buNone/>
                      </a:pPr>
                      <a:r>
                        <a:rPr lang="en">
                          <a:latin typeface="Consolas"/>
                          <a:ea typeface="Consolas"/>
                          <a:cs typeface="Consolas"/>
                          <a:sym typeface="Consolas"/>
                        </a:rPr>
                        <a:t>view the “new item” form</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GET</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/meetups/new</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create</a:t>
                      </a:r>
                    </a:p>
                  </a:txBody>
                  <a:tcPr marT="91425" marB="91425" marR="91425" marL="91425"/>
                </a:tc>
                <a:tc>
                  <a:txBody>
                    <a:bodyPr>
                      <a:noAutofit/>
                    </a:bodyPr>
                    <a:lstStyle/>
                    <a:p>
                      <a:pPr lvl="0" rtl="0">
                        <a:spcBef>
                          <a:spcPts val="0"/>
                        </a:spcBef>
                        <a:buNone/>
                      </a:pPr>
                      <a:r>
                        <a:rPr lang="en">
                          <a:latin typeface="Consolas"/>
                          <a:ea typeface="Consolas"/>
                          <a:cs typeface="Consolas"/>
                          <a:sym typeface="Consolas"/>
                        </a:rPr>
                        <a:t>submit a new item</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POST</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/meetups</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edit</a:t>
                      </a:r>
                    </a:p>
                  </a:txBody>
                  <a:tcPr marT="91425" marB="91425" marR="91425" marL="91425"/>
                </a:tc>
                <a:tc>
                  <a:txBody>
                    <a:bodyPr>
                      <a:noAutofit/>
                    </a:bodyPr>
                    <a:lstStyle/>
                    <a:p>
                      <a:pPr lvl="0" rtl="0">
                        <a:spcBef>
                          <a:spcPts val="0"/>
                        </a:spcBef>
                        <a:buNone/>
                      </a:pPr>
                      <a:r>
                        <a:rPr lang="en">
                          <a:latin typeface="Consolas"/>
                          <a:ea typeface="Consolas"/>
                          <a:cs typeface="Consolas"/>
                          <a:sym typeface="Consolas"/>
                        </a:rPr>
                        <a:t>view the “edit item” form</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GET</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/meetups/:id/edit</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update</a:t>
                      </a:r>
                    </a:p>
                  </a:txBody>
                  <a:tcPr marT="91425" marB="91425" marR="91425" marL="91425"/>
                </a:tc>
                <a:tc>
                  <a:txBody>
                    <a:bodyPr>
                      <a:noAutofit/>
                    </a:bodyPr>
                    <a:lstStyle/>
                    <a:p>
                      <a:pPr lvl="0" rtl="0">
                        <a:spcBef>
                          <a:spcPts val="0"/>
                        </a:spcBef>
                        <a:buNone/>
                      </a:pPr>
                      <a:r>
                        <a:rPr lang="en">
                          <a:latin typeface="Consolas"/>
                          <a:ea typeface="Consolas"/>
                          <a:cs typeface="Consolas"/>
                          <a:sym typeface="Consolas"/>
                        </a:rPr>
                        <a:t>submit the “edit item” form</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PATCH/PUT</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/meetups/:id</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destroy</a:t>
                      </a:r>
                    </a:p>
                  </a:txBody>
                  <a:tcPr marT="91425" marB="91425" marR="91425" marL="91425"/>
                </a:tc>
                <a:tc>
                  <a:txBody>
                    <a:bodyPr>
                      <a:noAutofit/>
                    </a:bodyPr>
                    <a:lstStyle/>
                    <a:p>
                      <a:pPr lvl="0" rtl="0">
                        <a:spcBef>
                          <a:spcPts val="0"/>
                        </a:spcBef>
                        <a:buNone/>
                      </a:pPr>
                      <a:r>
                        <a:rPr lang="en">
                          <a:latin typeface="Consolas"/>
                          <a:ea typeface="Consolas"/>
                          <a:cs typeface="Consolas"/>
                          <a:sym typeface="Consolas"/>
                        </a:rPr>
                        <a:t>delete a certain item</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DELETE</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/meetups/:id</a:t>
                      </a:r>
                    </a:p>
                  </a:txBody>
                  <a:tcPr marT="91425" marB="91425" marR="91425" marL="91425"/>
                </a:tc>
              </a:tr>
            </a:tbl>
          </a:graphicData>
        </a:graphic>
      </p:graphicFrame>
      <p:sp>
        <p:nvSpPr>
          <p:cNvPr id="522" name="Shape 522"/>
          <p:cNvSpPr txBox="1"/>
          <p:nvPr>
            <p:ph idx="4294967295" type="title"/>
          </p:nvPr>
        </p:nvSpPr>
        <p:spPr>
          <a:xfrm>
            <a:off x="2632800" y="219568"/>
            <a:ext cx="3878400" cy="435600"/>
          </a:xfrm>
          <a:prstGeom prst="rect">
            <a:avLst/>
          </a:prstGeom>
        </p:spPr>
        <p:txBody>
          <a:bodyPr anchorCtr="0" anchor="ctr" bIns="91425" lIns="91425" rIns="91425" tIns="91425">
            <a:noAutofit/>
          </a:bodyPr>
          <a:lstStyle/>
          <a:p>
            <a:pPr lvl="0" rtl="0" algn="ctr">
              <a:spcBef>
                <a:spcPts val="0"/>
              </a:spcBef>
              <a:buNone/>
            </a:pPr>
            <a:r>
              <a:rPr lang="en">
                <a:solidFill>
                  <a:schemeClr val="dk1"/>
                </a:solidFill>
              </a:rPr>
              <a:t>Rails </a:t>
            </a:r>
            <a:r>
              <a:rPr lang="en">
                <a:solidFill>
                  <a:schemeClr val="lt1"/>
                </a:solidFill>
                <a:highlight>
                  <a:srgbClr val="ED197B"/>
                </a:highlight>
              </a:rPr>
              <a:t>Default Actions</a:t>
            </a:r>
          </a:p>
        </p:txBody>
      </p:sp>
      <p:sp>
        <p:nvSpPr>
          <p:cNvPr id="523" name="Shape 523"/>
          <p:cNvSpPr txBox="1"/>
          <p:nvPr>
            <p:ph idx="4294967295" type="title"/>
          </p:nvPr>
        </p:nvSpPr>
        <p:spPr>
          <a:xfrm>
            <a:off x="952500" y="840890"/>
            <a:ext cx="2203500" cy="435600"/>
          </a:xfrm>
          <a:prstGeom prst="rect">
            <a:avLst/>
          </a:prstGeom>
        </p:spPr>
        <p:txBody>
          <a:bodyPr anchorCtr="0" anchor="ctr" bIns="91425" lIns="91425" rIns="91425" tIns="91425">
            <a:noAutofit/>
          </a:bodyPr>
          <a:lstStyle/>
          <a:p>
            <a:pPr lvl="0" rtl="0">
              <a:spcBef>
                <a:spcPts val="0"/>
              </a:spcBef>
              <a:buNone/>
            </a:pPr>
            <a:r>
              <a:rPr lang="en" sz="1400">
                <a:solidFill>
                  <a:schemeClr val="dk1"/>
                </a:solidFill>
              </a:rPr>
              <a:t>Action Name</a:t>
            </a:r>
          </a:p>
        </p:txBody>
      </p:sp>
      <p:sp>
        <p:nvSpPr>
          <p:cNvPr id="524" name="Shape 524"/>
          <p:cNvSpPr txBox="1"/>
          <p:nvPr>
            <p:ph idx="4294967295" type="title"/>
          </p:nvPr>
        </p:nvSpPr>
        <p:spPr>
          <a:xfrm>
            <a:off x="5194875" y="840890"/>
            <a:ext cx="2203500" cy="435600"/>
          </a:xfrm>
          <a:prstGeom prst="rect">
            <a:avLst/>
          </a:prstGeom>
        </p:spPr>
        <p:txBody>
          <a:bodyPr anchorCtr="0" anchor="ctr" bIns="91425" lIns="91425" rIns="91425" tIns="91425">
            <a:noAutofit/>
          </a:bodyPr>
          <a:lstStyle/>
          <a:p>
            <a:pPr lvl="0" rtl="0">
              <a:spcBef>
                <a:spcPts val="0"/>
              </a:spcBef>
              <a:buNone/>
            </a:pPr>
            <a:r>
              <a:rPr lang="en" sz="1400">
                <a:solidFill>
                  <a:schemeClr val="dk1"/>
                </a:solidFill>
              </a:rPr>
              <a:t>HTTP Verb</a:t>
            </a:r>
          </a:p>
        </p:txBody>
      </p:sp>
      <p:sp>
        <p:nvSpPr>
          <p:cNvPr id="525" name="Shape 525"/>
          <p:cNvSpPr txBox="1"/>
          <p:nvPr>
            <p:ph idx="4294967295" type="title"/>
          </p:nvPr>
        </p:nvSpPr>
        <p:spPr>
          <a:xfrm>
            <a:off x="6389250" y="840890"/>
            <a:ext cx="2203500" cy="435600"/>
          </a:xfrm>
          <a:prstGeom prst="rect">
            <a:avLst/>
          </a:prstGeom>
        </p:spPr>
        <p:txBody>
          <a:bodyPr anchorCtr="0" anchor="ctr" bIns="91425" lIns="91425" rIns="91425" tIns="91425">
            <a:noAutofit/>
          </a:bodyPr>
          <a:lstStyle/>
          <a:p>
            <a:pPr lvl="0" rtl="0">
              <a:spcBef>
                <a:spcPts val="0"/>
              </a:spcBef>
              <a:buNone/>
            </a:pPr>
            <a:r>
              <a:rPr lang="en" sz="1400">
                <a:solidFill>
                  <a:schemeClr val="dk1"/>
                </a:solidFill>
              </a:rPr>
              <a:t>Corresponding Path</a:t>
            </a:r>
          </a:p>
        </p:txBody>
      </p:sp>
      <p:sp>
        <p:nvSpPr>
          <p:cNvPr id="526" name="Shape 526"/>
          <p:cNvSpPr txBox="1"/>
          <p:nvPr>
            <p:ph idx="4294967295" type="title"/>
          </p:nvPr>
        </p:nvSpPr>
        <p:spPr>
          <a:xfrm>
            <a:off x="2290425" y="840890"/>
            <a:ext cx="2203500" cy="435600"/>
          </a:xfrm>
          <a:prstGeom prst="rect">
            <a:avLst/>
          </a:prstGeom>
        </p:spPr>
        <p:txBody>
          <a:bodyPr anchorCtr="0" anchor="ctr" bIns="91425" lIns="91425" rIns="91425" tIns="91425">
            <a:noAutofit/>
          </a:bodyPr>
          <a:lstStyle/>
          <a:p>
            <a:pPr lvl="0" rtl="0">
              <a:spcBef>
                <a:spcPts val="0"/>
              </a:spcBef>
              <a:buNone/>
            </a:pPr>
            <a:r>
              <a:rPr lang="en" sz="1400">
                <a:solidFill>
                  <a:schemeClr val="dk1"/>
                </a:solidFill>
              </a:rPr>
              <a:t>Description</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228600" lvl="0" marL="457200" rtl="0">
              <a:spcBef>
                <a:spcPts val="0"/>
              </a:spcBef>
            </a:pPr>
            <a:r>
              <a:rPr lang="en"/>
              <a:t>Write a migration</a:t>
            </a:r>
          </a:p>
          <a:p>
            <a:pPr indent="0" lvl="0" marL="914400" rtl="0">
              <a:spcBef>
                <a:spcPts val="0"/>
              </a:spcBef>
              <a:buNone/>
            </a:pPr>
            <a:r>
              <a:rPr lang="en" sz="1400">
                <a:latin typeface="Consolas"/>
                <a:ea typeface="Consolas"/>
                <a:cs typeface="Consolas"/>
                <a:sym typeface="Consolas"/>
              </a:rPr>
              <a:t>rails generate migration create_meetups</a:t>
            </a:r>
          </a:p>
          <a:p>
            <a:pPr indent="0" lvl="0" marL="914400" rtl="0">
              <a:spcBef>
                <a:spcPts val="0"/>
              </a:spcBef>
              <a:buNone/>
            </a:pPr>
            <a:r>
              <a:t/>
            </a:r>
            <a:endParaRPr sz="1400">
              <a:latin typeface="Consolas"/>
              <a:ea typeface="Consolas"/>
              <a:cs typeface="Consolas"/>
              <a:sym typeface="Consolas"/>
            </a:endParaRPr>
          </a:p>
          <a:p>
            <a:pPr indent="0" lvl="0" marL="914400" rtl="0">
              <a:spcBef>
                <a:spcPts val="0"/>
              </a:spcBef>
              <a:buNone/>
            </a:pPr>
            <a:r>
              <a:rPr lang="en" sz="1400">
                <a:latin typeface="Consolas"/>
                <a:ea typeface="Consolas"/>
                <a:cs typeface="Consolas"/>
                <a:sym typeface="Consolas"/>
              </a:rPr>
              <a:t>create_table :meetups do</a:t>
            </a:r>
            <a:br>
              <a:rPr lang="en" sz="1400">
                <a:latin typeface="Consolas"/>
                <a:ea typeface="Consolas"/>
                <a:cs typeface="Consolas"/>
                <a:sym typeface="Consolas"/>
              </a:rPr>
            </a:br>
            <a:r>
              <a:rPr lang="en" sz="1400">
                <a:latin typeface="Consolas"/>
                <a:ea typeface="Consolas"/>
                <a:cs typeface="Consolas"/>
                <a:sym typeface="Consolas"/>
              </a:rPr>
              <a:t>  ...</a:t>
            </a:r>
          </a:p>
          <a:p>
            <a:pPr indent="0" lvl="0" marL="914400" rtl="0">
              <a:spcBef>
                <a:spcPts val="0"/>
              </a:spcBef>
              <a:buNone/>
            </a:pPr>
            <a:r>
              <a:rPr lang="en" sz="1400">
                <a:latin typeface="Consolas"/>
                <a:ea typeface="Consolas"/>
                <a:cs typeface="Consolas"/>
                <a:sym typeface="Consolas"/>
              </a:rPr>
              <a:t>end</a:t>
            </a:r>
          </a:p>
          <a:p>
            <a:pPr indent="-228600" lvl="0" marL="457200" rtl="0">
              <a:spcBef>
                <a:spcPts val="0"/>
              </a:spcBef>
            </a:pPr>
            <a:r>
              <a:rPr lang="en"/>
              <a:t>Make a model </a:t>
            </a:r>
          </a:p>
          <a:p>
            <a:pPr indent="0" lvl="0" marL="914400" rtl="0">
              <a:spcBef>
                <a:spcPts val="0"/>
              </a:spcBef>
              <a:buNone/>
            </a:pPr>
            <a:r>
              <a:rPr lang="en" sz="1400">
                <a:solidFill>
                  <a:schemeClr val="dk1"/>
                </a:solidFill>
                <a:latin typeface="Consolas"/>
                <a:ea typeface="Consolas"/>
                <a:cs typeface="Consolas"/>
                <a:sym typeface="Consolas"/>
              </a:rPr>
              <a:t>class Meetups &lt; ApplicationRecord</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a:t>
            </a:r>
          </a:p>
          <a:p>
            <a:pPr indent="0" lvl="0" marL="914400" rtl="0">
              <a:spcBef>
                <a:spcPts val="0"/>
              </a:spcBef>
              <a:buNone/>
            </a:pPr>
            <a:r>
              <a:rPr lang="en" sz="1400">
                <a:solidFill>
                  <a:schemeClr val="dk1"/>
                </a:solidFill>
                <a:latin typeface="Consolas"/>
                <a:ea typeface="Consolas"/>
                <a:cs typeface="Consolas"/>
                <a:sym typeface="Consolas"/>
              </a:rPr>
              <a:t>end</a:t>
            </a:r>
          </a:p>
          <a:p>
            <a:pPr lvl="0" rtl="0">
              <a:spcBef>
                <a:spcPts val="0"/>
              </a:spcBef>
              <a:buNone/>
            </a:pPr>
            <a:r>
              <a:t/>
            </a:r>
            <a:endParaRPr/>
          </a:p>
        </p:txBody>
      </p:sp>
      <p:sp>
        <p:nvSpPr>
          <p:cNvPr id="532" name="Shape 532"/>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t>Rails</a:t>
            </a:r>
            <a:r>
              <a:rPr lang="en">
                <a:solidFill>
                  <a:schemeClr val="lt1"/>
                </a:solidFill>
              </a:rPr>
              <a:t> </a:t>
            </a:r>
            <a:r>
              <a:rPr lang="en">
                <a:solidFill>
                  <a:schemeClr val="lt1"/>
                </a:solidFill>
                <a:highlight>
                  <a:srgbClr val="ED197B"/>
                </a:highlight>
              </a:rPr>
              <a:t>Workflow:</a:t>
            </a:r>
            <a:r>
              <a:rPr lang="en">
                <a:solidFill>
                  <a:schemeClr val="dk1"/>
                </a:solidFill>
              </a:rPr>
              <a:t> </a:t>
            </a:r>
          </a:p>
          <a:p>
            <a:pPr lvl="0" rtl="0">
              <a:spcBef>
                <a:spcPts val="0"/>
              </a:spcBef>
              <a:buNone/>
            </a:pPr>
            <a:r>
              <a:rPr lang="en">
                <a:solidFill>
                  <a:schemeClr val="dk1"/>
                </a:solidFill>
              </a:rPr>
              <a:t>Making an index page</a:t>
            </a:r>
          </a:p>
        </p:txBody>
      </p:sp>
      <p:grpSp>
        <p:nvGrpSpPr>
          <p:cNvPr id="533" name="Shape 533"/>
          <p:cNvGrpSpPr/>
          <p:nvPr/>
        </p:nvGrpSpPr>
        <p:grpSpPr>
          <a:xfrm>
            <a:off x="916458" y="1019750"/>
            <a:ext cx="214624" cy="214624"/>
            <a:chOff x="2594050" y="1631825"/>
            <a:chExt cx="439625" cy="439625"/>
          </a:xfrm>
        </p:grpSpPr>
        <p:sp>
          <p:nvSpPr>
            <p:cNvPr id="534" name="Shape 53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5" name="Shape 53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6" name="Shape 53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7" name="Shape 537"/>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x="0" y="0"/>
          <a:ext cx="0" cy="0"/>
          <a:chOff x="0" y="0"/>
          <a:chExt cx="0" cy="0"/>
        </a:xfrm>
      </p:grpSpPr>
      <p:sp>
        <p:nvSpPr>
          <p:cNvPr id="542" name="Shape 542"/>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228600" lvl="0" marL="457200" rtl="0">
              <a:spcBef>
                <a:spcPts val="0"/>
              </a:spcBef>
            </a:pPr>
            <a:r>
              <a:rPr lang="en"/>
              <a:t>Write a migration</a:t>
            </a:r>
          </a:p>
          <a:p>
            <a:pPr indent="0" lvl="0" marL="914400" rtl="0">
              <a:spcBef>
                <a:spcPts val="0"/>
              </a:spcBef>
              <a:buNone/>
            </a:pPr>
            <a:r>
              <a:rPr lang="en" sz="1400">
                <a:latin typeface="Consolas"/>
                <a:ea typeface="Consolas"/>
                <a:cs typeface="Consolas"/>
                <a:sym typeface="Consolas"/>
              </a:rPr>
              <a:t>rails generate migration create_meetups</a:t>
            </a:r>
          </a:p>
          <a:p>
            <a:pPr indent="0" lvl="0" marL="914400" rtl="0">
              <a:spcBef>
                <a:spcPts val="0"/>
              </a:spcBef>
              <a:buNone/>
            </a:pPr>
            <a:r>
              <a:t/>
            </a:r>
            <a:endParaRPr sz="1400">
              <a:latin typeface="Consolas"/>
              <a:ea typeface="Consolas"/>
              <a:cs typeface="Consolas"/>
              <a:sym typeface="Consolas"/>
            </a:endParaRPr>
          </a:p>
          <a:p>
            <a:pPr indent="0" lvl="0" marL="914400" rtl="0">
              <a:spcBef>
                <a:spcPts val="0"/>
              </a:spcBef>
              <a:buNone/>
            </a:pPr>
            <a:r>
              <a:rPr lang="en" sz="1400">
                <a:latin typeface="Consolas"/>
                <a:ea typeface="Consolas"/>
                <a:cs typeface="Consolas"/>
                <a:sym typeface="Consolas"/>
              </a:rPr>
              <a:t>create_table :meetups do</a:t>
            </a:r>
            <a:br>
              <a:rPr lang="en" sz="1400">
                <a:latin typeface="Consolas"/>
                <a:ea typeface="Consolas"/>
                <a:cs typeface="Consolas"/>
                <a:sym typeface="Consolas"/>
              </a:rPr>
            </a:br>
            <a:r>
              <a:rPr lang="en" sz="1400">
                <a:latin typeface="Consolas"/>
                <a:ea typeface="Consolas"/>
                <a:cs typeface="Consolas"/>
                <a:sym typeface="Consolas"/>
              </a:rPr>
              <a:t>  ...</a:t>
            </a:r>
          </a:p>
          <a:p>
            <a:pPr indent="0" lvl="0" marL="914400" rtl="0">
              <a:spcBef>
                <a:spcPts val="0"/>
              </a:spcBef>
              <a:buNone/>
            </a:pPr>
            <a:r>
              <a:rPr lang="en" sz="1400">
                <a:latin typeface="Consolas"/>
                <a:ea typeface="Consolas"/>
                <a:cs typeface="Consolas"/>
                <a:sym typeface="Consolas"/>
              </a:rPr>
              <a:t>end</a:t>
            </a:r>
          </a:p>
          <a:p>
            <a:pPr indent="-228600" lvl="0" marL="457200" rtl="0">
              <a:spcBef>
                <a:spcPts val="0"/>
              </a:spcBef>
            </a:pPr>
            <a:r>
              <a:rPr lang="en"/>
              <a:t>Make a model </a:t>
            </a:r>
          </a:p>
          <a:p>
            <a:pPr indent="0" lvl="0" marL="914400" rtl="0">
              <a:spcBef>
                <a:spcPts val="0"/>
              </a:spcBef>
              <a:buNone/>
            </a:pPr>
            <a:r>
              <a:rPr lang="en" sz="1400">
                <a:solidFill>
                  <a:schemeClr val="dk1"/>
                </a:solidFill>
                <a:latin typeface="Consolas"/>
                <a:ea typeface="Consolas"/>
                <a:cs typeface="Consolas"/>
                <a:sym typeface="Consolas"/>
              </a:rPr>
              <a:t>class Meetups &lt; </a:t>
            </a:r>
            <a:r>
              <a:rPr lang="en" sz="1400">
                <a:solidFill>
                  <a:srgbClr val="FFFFFF"/>
                </a:solidFill>
                <a:highlight>
                  <a:srgbClr val="37BECC"/>
                </a:highlight>
                <a:latin typeface="Consolas"/>
                <a:ea typeface="Consolas"/>
                <a:cs typeface="Consolas"/>
                <a:sym typeface="Consolas"/>
              </a:rPr>
              <a:t>ApplicationRecord</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a:t>
            </a:r>
          </a:p>
          <a:p>
            <a:pPr indent="0" lvl="0" marL="914400" rtl="0">
              <a:spcBef>
                <a:spcPts val="0"/>
              </a:spcBef>
              <a:buNone/>
            </a:pPr>
            <a:r>
              <a:rPr lang="en" sz="1400">
                <a:solidFill>
                  <a:schemeClr val="dk1"/>
                </a:solidFill>
                <a:latin typeface="Consolas"/>
                <a:ea typeface="Consolas"/>
                <a:cs typeface="Consolas"/>
                <a:sym typeface="Consolas"/>
              </a:rPr>
              <a:t>end</a:t>
            </a:r>
          </a:p>
          <a:p>
            <a:pPr lvl="0" rtl="0">
              <a:spcBef>
                <a:spcPts val="0"/>
              </a:spcBef>
              <a:buNone/>
            </a:pPr>
            <a:r>
              <a:t/>
            </a:r>
            <a:endParaRPr/>
          </a:p>
        </p:txBody>
      </p:sp>
      <p:sp>
        <p:nvSpPr>
          <p:cNvPr id="543" name="Shape 543"/>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t>Rails</a:t>
            </a:r>
            <a:r>
              <a:rPr lang="en">
                <a:solidFill>
                  <a:schemeClr val="lt1"/>
                </a:solidFill>
              </a:rPr>
              <a:t> </a:t>
            </a:r>
            <a:r>
              <a:rPr lang="en">
                <a:solidFill>
                  <a:schemeClr val="lt1"/>
                </a:solidFill>
                <a:highlight>
                  <a:srgbClr val="ED197B"/>
                </a:highlight>
              </a:rPr>
              <a:t>Workflow:</a:t>
            </a:r>
            <a:r>
              <a:rPr lang="en">
                <a:solidFill>
                  <a:schemeClr val="dk1"/>
                </a:solidFill>
              </a:rPr>
              <a:t> </a:t>
            </a:r>
          </a:p>
          <a:p>
            <a:pPr lvl="0" rtl="0">
              <a:spcBef>
                <a:spcPts val="0"/>
              </a:spcBef>
              <a:buNone/>
            </a:pPr>
            <a:r>
              <a:rPr lang="en">
                <a:solidFill>
                  <a:schemeClr val="dk1"/>
                </a:solidFill>
              </a:rPr>
              <a:t>Making an index page</a:t>
            </a:r>
          </a:p>
        </p:txBody>
      </p:sp>
      <p:grpSp>
        <p:nvGrpSpPr>
          <p:cNvPr id="544" name="Shape 544"/>
          <p:cNvGrpSpPr/>
          <p:nvPr/>
        </p:nvGrpSpPr>
        <p:grpSpPr>
          <a:xfrm>
            <a:off x="916458" y="1019750"/>
            <a:ext cx="214624" cy="214624"/>
            <a:chOff x="2594050" y="1631825"/>
            <a:chExt cx="439625" cy="439625"/>
          </a:xfrm>
        </p:grpSpPr>
        <p:sp>
          <p:nvSpPr>
            <p:cNvPr id="545" name="Shape 545"/>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6" name="Shape 546"/>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7" name="Shape 547"/>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8" name="Shape 548"/>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49" name="Shape 549"/>
          <p:cNvSpPr/>
          <p:nvPr/>
        </p:nvSpPr>
        <p:spPr>
          <a:xfrm rot="-4670589">
            <a:off x="5884793" y="4077108"/>
            <a:ext cx="135334" cy="418954"/>
          </a:xfrm>
          <a:prstGeom prst="up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
        <p:nvSpPr>
          <p:cNvPr id="550" name="Shape 550"/>
          <p:cNvSpPr txBox="1"/>
          <p:nvPr/>
        </p:nvSpPr>
        <p:spPr>
          <a:xfrm>
            <a:off x="6264050" y="4234200"/>
            <a:ext cx="2268600" cy="435600"/>
          </a:xfrm>
          <a:prstGeom prst="rect">
            <a:avLst/>
          </a:prstGeom>
          <a:noFill/>
          <a:ln>
            <a:noFill/>
          </a:ln>
        </p:spPr>
        <p:txBody>
          <a:bodyPr anchorCtr="0" anchor="t" bIns="91425" lIns="91425" rIns="91425" tIns="91425">
            <a:noAutofit/>
          </a:bodyPr>
          <a:lstStyle/>
          <a:p>
            <a:pPr lvl="0">
              <a:spcBef>
                <a:spcPts val="0"/>
              </a:spcBef>
              <a:buNone/>
            </a:pPr>
            <a:r>
              <a:rPr lang="en">
                <a:solidFill>
                  <a:schemeClr val="lt1"/>
                </a:solidFill>
                <a:highlight>
                  <a:srgbClr val="ED197B"/>
                </a:highlight>
                <a:latin typeface="Consolas"/>
                <a:ea typeface="Consolas"/>
                <a:cs typeface="Consolas"/>
                <a:sym typeface="Consolas"/>
              </a:rPr>
              <a:t>ActiveRecord::Base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4" name="Shape 554"/>
        <p:cNvGrpSpPr/>
        <p:nvPr/>
      </p:nvGrpSpPr>
      <p:grpSpPr>
        <a:xfrm>
          <a:off x="0" y="0"/>
          <a:ext cx="0" cy="0"/>
          <a:chOff x="0" y="0"/>
          <a:chExt cx="0" cy="0"/>
        </a:xfrm>
      </p:grpSpPr>
      <p:sp>
        <p:nvSpPr>
          <p:cNvPr id="555" name="Shape 555"/>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228600" lvl="0" marL="457200" rtl="0">
              <a:spcBef>
                <a:spcPts val="0"/>
              </a:spcBef>
            </a:pPr>
            <a:r>
              <a:rPr lang="en"/>
              <a:t>Add the route:</a:t>
            </a:r>
          </a:p>
          <a:p>
            <a:pPr indent="0" lvl="0" marL="914400" rtl="0">
              <a:spcBef>
                <a:spcPts val="0"/>
              </a:spcBef>
              <a:buNone/>
            </a:pPr>
            <a:r>
              <a:rPr lang="en" sz="1400">
                <a:solidFill>
                  <a:srgbClr val="999999"/>
                </a:solidFill>
                <a:latin typeface="Consolas"/>
                <a:ea typeface="Consolas"/>
                <a:cs typeface="Consolas"/>
                <a:sym typeface="Consolas"/>
              </a:rPr>
              <a:t># routes.rb</a:t>
            </a:r>
          </a:p>
          <a:p>
            <a:pPr indent="0" lvl="0" marL="914400" rtl="0">
              <a:spcBef>
                <a:spcPts val="0"/>
              </a:spcBef>
              <a:buNone/>
            </a:pPr>
            <a:r>
              <a:rPr lang="en" sz="1800">
                <a:latin typeface="Consolas"/>
                <a:ea typeface="Consolas"/>
                <a:cs typeface="Consolas"/>
                <a:sym typeface="Consolas"/>
              </a:rPr>
              <a:t>resources :meetups, only: [:index]</a:t>
            </a:r>
          </a:p>
          <a:p>
            <a:pPr indent="0" lvl="0" marL="914400" rtl="0">
              <a:spcBef>
                <a:spcPts val="0"/>
              </a:spcBef>
              <a:buNone/>
            </a:pPr>
            <a:r>
              <a:t/>
            </a:r>
            <a:endParaRPr sz="1400">
              <a:latin typeface="Consolas"/>
              <a:ea typeface="Consolas"/>
              <a:cs typeface="Consolas"/>
              <a:sym typeface="Consolas"/>
            </a:endParaRPr>
          </a:p>
          <a:p>
            <a:pPr indent="0" lvl="0" marL="0" rtl="0">
              <a:spcBef>
                <a:spcPts val="0"/>
              </a:spcBef>
              <a:buNone/>
            </a:pPr>
            <a:r>
              <a:t/>
            </a:r>
            <a:endParaRPr/>
          </a:p>
          <a:p>
            <a:pPr lvl="0" rtl="0">
              <a:spcBef>
                <a:spcPts val="0"/>
              </a:spcBef>
              <a:buNone/>
            </a:pPr>
            <a:r>
              <a:t/>
            </a:r>
            <a:endParaRPr/>
          </a:p>
        </p:txBody>
      </p:sp>
      <p:sp>
        <p:nvSpPr>
          <p:cNvPr id="556" name="Shape 556"/>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Clr>
                <a:schemeClr val="dk1"/>
              </a:buClr>
              <a:buSzPct val="55000"/>
              <a:buFont typeface="Arial"/>
              <a:buNone/>
            </a:pPr>
            <a:r>
              <a:rPr lang="en">
                <a:solidFill>
                  <a:schemeClr val="dk1"/>
                </a:solidFill>
              </a:rPr>
              <a:t>Rails</a:t>
            </a:r>
            <a:r>
              <a:rPr lang="en">
                <a:solidFill>
                  <a:schemeClr val="lt1"/>
                </a:solidFill>
              </a:rPr>
              <a:t> </a:t>
            </a:r>
            <a:r>
              <a:rPr lang="en">
                <a:solidFill>
                  <a:schemeClr val="lt1"/>
                </a:solidFill>
                <a:highlight>
                  <a:srgbClr val="ED197B"/>
                </a:highlight>
              </a:rPr>
              <a:t>Workflow:</a:t>
            </a:r>
            <a:r>
              <a:rPr lang="en">
                <a:solidFill>
                  <a:schemeClr val="dk1"/>
                </a:solidFill>
              </a:rPr>
              <a:t> </a:t>
            </a:r>
          </a:p>
          <a:p>
            <a:pPr lvl="0" rtl="0">
              <a:spcBef>
                <a:spcPts val="0"/>
              </a:spcBef>
              <a:buClr>
                <a:schemeClr val="dk1"/>
              </a:buClr>
              <a:buSzPct val="55000"/>
              <a:buFont typeface="Arial"/>
              <a:buNone/>
            </a:pPr>
            <a:r>
              <a:rPr lang="en">
                <a:solidFill>
                  <a:schemeClr val="dk1"/>
                </a:solidFill>
              </a:rPr>
              <a:t>Making an index page</a:t>
            </a:r>
          </a:p>
        </p:txBody>
      </p:sp>
      <p:grpSp>
        <p:nvGrpSpPr>
          <p:cNvPr id="557" name="Shape 557"/>
          <p:cNvGrpSpPr/>
          <p:nvPr/>
        </p:nvGrpSpPr>
        <p:grpSpPr>
          <a:xfrm>
            <a:off x="916458" y="1019750"/>
            <a:ext cx="214624" cy="214624"/>
            <a:chOff x="2594050" y="1631825"/>
            <a:chExt cx="439625" cy="439625"/>
          </a:xfrm>
        </p:grpSpPr>
        <p:sp>
          <p:nvSpPr>
            <p:cNvPr id="558" name="Shape 55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9" name="Shape 55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0" name="Shape 56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1" name="Shape 561"/>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228600" lvl="0" marL="457200" rtl="0">
              <a:spcBef>
                <a:spcPts val="0"/>
              </a:spcBef>
            </a:pPr>
            <a:r>
              <a:rPr lang="en"/>
              <a:t>Add the route:</a:t>
            </a:r>
          </a:p>
          <a:p>
            <a:pPr indent="0" lvl="0" marL="914400" rtl="0">
              <a:spcBef>
                <a:spcPts val="0"/>
              </a:spcBef>
              <a:buNone/>
            </a:pPr>
            <a:r>
              <a:t/>
            </a:r>
            <a:endParaRPr sz="1400">
              <a:latin typeface="Consolas"/>
              <a:ea typeface="Consolas"/>
              <a:cs typeface="Consolas"/>
              <a:sym typeface="Consolas"/>
            </a:endParaRPr>
          </a:p>
          <a:p>
            <a:pPr indent="0" lvl="0" marL="914400" rtl="0">
              <a:spcBef>
                <a:spcPts val="0"/>
              </a:spcBef>
              <a:buNone/>
            </a:pPr>
            <a:r>
              <a:rPr lang="en" sz="1800">
                <a:latin typeface="Consolas"/>
                <a:ea typeface="Consolas"/>
                <a:cs typeface="Consolas"/>
                <a:sym typeface="Consolas"/>
              </a:rPr>
              <a:t>resources </a:t>
            </a:r>
            <a:r>
              <a:rPr lang="en" sz="1800">
                <a:solidFill>
                  <a:schemeClr val="lt1"/>
                </a:solidFill>
                <a:highlight>
                  <a:srgbClr val="ED197B"/>
                </a:highlight>
                <a:latin typeface="Consolas"/>
                <a:ea typeface="Consolas"/>
                <a:cs typeface="Consolas"/>
                <a:sym typeface="Consolas"/>
              </a:rPr>
              <a:t>:meetups</a:t>
            </a:r>
            <a:r>
              <a:rPr lang="en" sz="1800">
                <a:latin typeface="Consolas"/>
                <a:ea typeface="Consolas"/>
                <a:cs typeface="Consolas"/>
                <a:sym typeface="Consolas"/>
              </a:rPr>
              <a:t>, only: [:index]</a:t>
            </a:r>
          </a:p>
          <a:p>
            <a:pPr indent="0" lvl="0" marL="914400" rtl="0">
              <a:spcBef>
                <a:spcPts val="0"/>
              </a:spcBef>
              <a:buNone/>
            </a:pPr>
            <a:r>
              <a:t/>
            </a:r>
            <a:endParaRPr sz="1400">
              <a:latin typeface="Consolas"/>
              <a:ea typeface="Consolas"/>
              <a:cs typeface="Consolas"/>
              <a:sym typeface="Consolas"/>
            </a:endParaRPr>
          </a:p>
          <a:p>
            <a:pPr indent="0" lvl="0" marL="0" rtl="0">
              <a:spcBef>
                <a:spcPts val="0"/>
              </a:spcBef>
              <a:buNone/>
            </a:pPr>
            <a:r>
              <a:t/>
            </a:r>
            <a:endParaRPr/>
          </a:p>
          <a:p>
            <a:pPr lvl="0" rtl="0">
              <a:spcBef>
                <a:spcPts val="0"/>
              </a:spcBef>
              <a:buNone/>
            </a:pPr>
            <a:r>
              <a:t/>
            </a:r>
            <a:endParaRPr/>
          </a:p>
        </p:txBody>
      </p:sp>
      <p:sp>
        <p:nvSpPr>
          <p:cNvPr id="567" name="Shape 567"/>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solidFill>
                  <a:schemeClr val="dk1"/>
                </a:solidFill>
              </a:rPr>
              <a:t>Rails</a:t>
            </a:r>
            <a:r>
              <a:rPr lang="en">
                <a:solidFill>
                  <a:schemeClr val="lt1"/>
                </a:solidFill>
              </a:rPr>
              <a:t> </a:t>
            </a:r>
            <a:r>
              <a:rPr lang="en">
                <a:solidFill>
                  <a:schemeClr val="lt1"/>
                </a:solidFill>
                <a:highlight>
                  <a:srgbClr val="ED197B"/>
                </a:highlight>
              </a:rPr>
              <a:t>Workflow:</a:t>
            </a:r>
            <a:r>
              <a:rPr lang="en">
                <a:solidFill>
                  <a:schemeClr val="dk1"/>
                </a:solidFill>
              </a:rPr>
              <a:t> </a:t>
            </a:r>
          </a:p>
          <a:p>
            <a:pPr lvl="0" rtl="0">
              <a:spcBef>
                <a:spcPts val="0"/>
              </a:spcBef>
              <a:buNone/>
            </a:pPr>
            <a:r>
              <a:rPr lang="en">
                <a:solidFill>
                  <a:schemeClr val="dk1"/>
                </a:solidFill>
              </a:rPr>
              <a:t>Making an index page</a:t>
            </a:r>
          </a:p>
        </p:txBody>
      </p:sp>
      <p:grpSp>
        <p:nvGrpSpPr>
          <p:cNvPr id="568" name="Shape 568"/>
          <p:cNvGrpSpPr/>
          <p:nvPr/>
        </p:nvGrpSpPr>
        <p:grpSpPr>
          <a:xfrm>
            <a:off x="916458" y="1019750"/>
            <a:ext cx="214624" cy="214624"/>
            <a:chOff x="2594050" y="1631825"/>
            <a:chExt cx="439625" cy="439625"/>
          </a:xfrm>
        </p:grpSpPr>
        <p:sp>
          <p:nvSpPr>
            <p:cNvPr id="569" name="Shape 56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0" name="Shape 57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1" name="Shape 57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2" name="Shape 572"/>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73" name="Shape 573"/>
          <p:cNvSpPr txBox="1"/>
          <p:nvPr/>
        </p:nvSpPr>
        <p:spPr>
          <a:xfrm>
            <a:off x="3200100" y="3539975"/>
            <a:ext cx="2439000" cy="4356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lt1"/>
                </a:solidFill>
                <a:highlight>
                  <a:srgbClr val="37BECC"/>
                </a:highlight>
                <a:latin typeface="Quattrocento Sans"/>
                <a:ea typeface="Quattrocento Sans"/>
                <a:cs typeface="Quattrocento Sans"/>
                <a:sym typeface="Quattrocento Sans"/>
              </a:rPr>
              <a:t>name of resource</a:t>
            </a:r>
          </a:p>
        </p:txBody>
      </p:sp>
      <p:sp>
        <p:nvSpPr>
          <p:cNvPr id="574" name="Shape 574"/>
          <p:cNvSpPr/>
          <p:nvPr/>
        </p:nvSpPr>
        <p:spPr>
          <a:xfrm>
            <a:off x="4014200" y="2865925"/>
            <a:ext cx="161400" cy="645300"/>
          </a:xfrm>
          <a:prstGeom prst="up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sp>
        <p:nvSpPr>
          <p:cNvPr id="579" name="Shape 579"/>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228600" lvl="0" marL="457200" rtl="0">
              <a:spcBef>
                <a:spcPts val="0"/>
              </a:spcBef>
            </a:pPr>
            <a:r>
              <a:rPr lang="en"/>
              <a:t>Add the route:</a:t>
            </a:r>
          </a:p>
          <a:p>
            <a:pPr indent="0" lvl="0" marL="914400" rtl="0">
              <a:spcBef>
                <a:spcPts val="0"/>
              </a:spcBef>
              <a:buNone/>
            </a:pPr>
            <a:r>
              <a:t/>
            </a:r>
            <a:endParaRPr sz="1400">
              <a:latin typeface="Consolas"/>
              <a:ea typeface="Consolas"/>
              <a:cs typeface="Consolas"/>
              <a:sym typeface="Consolas"/>
            </a:endParaRPr>
          </a:p>
          <a:p>
            <a:pPr indent="0" lvl="0" marL="914400" rtl="0">
              <a:spcBef>
                <a:spcPts val="0"/>
              </a:spcBef>
              <a:buNone/>
            </a:pPr>
            <a:r>
              <a:rPr lang="en" sz="1800">
                <a:latin typeface="Consolas"/>
                <a:ea typeface="Consolas"/>
                <a:cs typeface="Consolas"/>
                <a:sym typeface="Consolas"/>
              </a:rPr>
              <a:t>resources </a:t>
            </a:r>
            <a:r>
              <a:rPr lang="en" sz="1800">
                <a:solidFill>
                  <a:schemeClr val="lt1"/>
                </a:solidFill>
                <a:highlight>
                  <a:srgbClr val="ED197B"/>
                </a:highlight>
                <a:latin typeface="Consolas"/>
                <a:ea typeface="Consolas"/>
                <a:cs typeface="Consolas"/>
                <a:sym typeface="Consolas"/>
              </a:rPr>
              <a:t>:meetups</a:t>
            </a:r>
            <a:r>
              <a:rPr lang="en" sz="1800">
                <a:latin typeface="Consolas"/>
                <a:ea typeface="Consolas"/>
                <a:cs typeface="Consolas"/>
                <a:sym typeface="Consolas"/>
              </a:rPr>
              <a:t>, only: [</a:t>
            </a:r>
            <a:r>
              <a:rPr lang="en" sz="1800">
                <a:solidFill>
                  <a:schemeClr val="lt1"/>
                </a:solidFill>
                <a:highlight>
                  <a:srgbClr val="ED197B"/>
                </a:highlight>
                <a:latin typeface="Consolas"/>
                <a:ea typeface="Consolas"/>
                <a:cs typeface="Consolas"/>
                <a:sym typeface="Consolas"/>
              </a:rPr>
              <a:t>:index</a:t>
            </a:r>
            <a:r>
              <a:rPr lang="en" sz="1800">
                <a:latin typeface="Consolas"/>
                <a:ea typeface="Consolas"/>
                <a:cs typeface="Consolas"/>
                <a:sym typeface="Consolas"/>
              </a:rPr>
              <a:t>]</a:t>
            </a:r>
          </a:p>
          <a:p>
            <a:pPr indent="0" lvl="0" marL="914400" rtl="0">
              <a:spcBef>
                <a:spcPts val="0"/>
              </a:spcBef>
              <a:buNone/>
            </a:pPr>
            <a:r>
              <a:t/>
            </a:r>
            <a:endParaRPr sz="1400">
              <a:latin typeface="Consolas"/>
              <a:ea typeface="Consolas"/>
              <a:cs typeface="Consolas"/>
              <a:sym typeface="Consolas"/>
            </a:endParaRPr>
          </a:p>
          <a:p>
            <a:pPr indent="0" lvl="0" marL="0" rtl="0">
              <a:spcBef>
                <a:spcPts val="0"/>
              </a:spcBef>
              <a:buNone/>
            </a:pPr>
            <a:r>
              <a:t/>
            </a:r>
            <a:endParaRPr/>
          </a:p>
          <a:p>
            <a:pPr lvl="0" rtl="0">
              <a:spcBef>
                <a:spcPts val="0"/>
              </a:spcBef>
              <a:buNone/>
            </a:pPr>
            <a:r>
              <a:t/>
            </a:r>
            <a:endParaRPr/>
          </a:p>
        </p:txBody>
      </p:sp>
      <p:sp>
        <p:nvSpPr>
          <p:cNvPr id="580" name="Shape 580"/>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solidFill>
                  <a:schemeClr val="dk1"/>
                </a:solidFill>
              </a:rPr>
              <a:t>Rails</a:t>
            </a:r>
            <a:r>
              <a:rPr lang="en">
                <a:solidFill>
                  <a:schemeClr val="lt1"/>
                </a:solidFill>
              </a:rPr>
              <a:t> </a:t>
            </a:r>
            <a:r>
              <a:rPr lang="en">
                <a:solidFill>
                  <a:schemeClr val="lt1"/>
                </a:solidFill>
                <a:highlight>
                  <a:srgbClr val="ED197B"/>
                </a:highlight>
              </a:rPr>
              <a:t>Workflow:</a:t>
            </a:r>
            <a:r>
              <a:rPr lang="en">
                <a:solidFill>
                  <a:schemeClr val="dk1"/>
                </a:solidFill>
              </a:rPr>
              <a:t> </a:t>
            </a:r>
          </a:p>
          <a:p>
            <a:pPr lvl="0" rtl="0">
              <a:spcBef>
                <a:spcPts val="0"/>
              </a:spcBef>
              <a:buNone/>
            </a:pPr>
            <a:r>
              <a:rPr lang="en">
                <a:solidFill>
                  <a:schemeClr val="dk1"/>
                </a:solidFill>
              </a:rPr>
              <a:t>Making an index page</a:t>
            </a:r>
          </a:p>
        </p:txBody>
      </p:sp>
      <p:grpSp>
        <p:nvGrpSpPr>
          <p:cNvPr id="581" name="Shape 581"/>
          <p:cNvGrpSpPr/>
          <p:nvPr/>
        </p:nvGrpSpPr>
        <p:grpSpPr>
          <a:xfrm>
            <a:off x="916458" y="1019750"/>
            <a:ext cx="214624" cy="214624"/>
            <a:chOff x="2594050" y="1631825"/>
            <a:chExt cx="439625" cy="439625"/>
          </a:xfrm>
        </p:grpSpPr>
        <p:sp>
          <p:nvSpPr>
            <p:cNvPr id="582" name="Shape 58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3" name="Shape 58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4" name="Shape 58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5" name="Shape 58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86" name="Shape 586"/>
          <p:cNvSpPr txBox="1"/>
          <p:nvPr/>
        </p:nvSpPr>
        <p:spPr>
          <a:xfrm>
            <a:off x="5257500" y="3539975"/>
            <a:ext cx="2439000" cy="4356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action(s) desired</a:t>
            </a:r>
          </a:p>
        </p:txBody>
      </p:sp>
      <p:sp>
        <p:nvSpPr>
          <p:cNvPr id="587" name="Shape 587"/>
          <p:cNvSpPr/>
          <p:nvPr/>
        </p:nvSpPr>
        <p:spPr>
          <a:xfrm>
            <a:off x="6071600" y="2865925"/>
            <a:ext cx="161400" cy="645300"/>
          </a:xfrm>
          <a:prstGeom prst="up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x="0" y="0"/>
          <a:ext cx="0" cy="0"/>
          <a:chOff x="0" y="0"/>
          <a:chExt cx="0" cy="0"/>
        </a:xfrm>
      </p:grpSpPr>
      <p:sp>
        <p:nvSpPr>
          <p:cNvPr id="592" name="Shape 592"/>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solidFill>
                  <a:schemeClr val="dk1"/>
                </a:solidFill>
              </a:rPr>
              <a:t>Rails</a:t>
            </a:r>
            <a:r>
              <a:rPr lang="en">
                <a:solidFill>
                  <a:schemeClr val="lt1"/>
                </a:solidFill>
              </a:rPr>
              <a:t> </a:t>
            </a:r>
            <a:r>
              <a:rPr lang="en">
                <a:solidFill>
                  <a:schemeClr val="lt1"/>
                </a:solidFill>
                <a:highlight>
                  <a:srgbClr val="ED197B"/>
                </a:highlight>
              </a:rPr>
              <a:t>Workflow:</a:t>
            </a:r>
            <a:r>
              <a:rPr lang="en">
                <a:solidFill>
                  <a:schemeClr val="dk1"/>
                </a:solidFill>
              </a:rPr>
              <a:t> </a:t>
            </a:r>
          </a:p>
          <a:p>
            <a:pPr lvl="0" rtl="0">
              <a:spcBef>
                <a:spcPts val="0"/>
              </a:spcBef>
              <a:buNone/>
            </a:pPr>
            <a:r>
              <a:rPr lang="en">
                <a:solidFill>
                  <a:schemeClr val="dk1"/>
                </a:solidFill>
              </a:rPr>
              <a:t>Making an index page</a:t>
            </a:r>
          </a:p>
        </p:txBody>
      </p:sp>
      <p:grpSp>
        <p:nvGrpSpPr>
          <p:cNvPr id="593" name="Shape 593"/>
          <p:cNvGrpSpPr/>
          <p:nvPr/>
        </p:nvGrpSpPr>
        <p:grpSpPr>
          <a:xfrm>
            <a:off x="916458" y="1019750"/>
            <a:ext cx="214624" cy="214624"/>
            <a:chOff x="2594050" y="1631825"/>
            <a:chExt cx="439625" cy="439625"/>
          </a:xfrm>
        </p:grpSpPr>
        <p:sp>
          <p:nvSpPr>
            <p:cNvPr id="594" name="Shape 594"/>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5" name="Shape 595"/>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6" name="Shape 596"/>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7" name="Shape 597"/>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98" name="Shape 598"/>
          <p:cNvSpPr txBox="1"/>
          <p:nvPr>
            <p:ph idx="1" type="body"/>
          </p:nvPr>
        </p:nvSpPr>
        <p:spPr>
          <a:xfrm>
            <a:off x="1381250" y="1616475"/>
            <a:ext cx="7416000" cy="3112200"/>
          </a:xfrm>
          <a:prstGeom prst="rect">
            <a:avLst/>
          </a:prstGeom>
        </p:spPr>
        <p:txBody>
          <a:bodyPr anchorCtr="0" anchor="t" bIns="91425" lIns="91425" rIns="91425" tIns="91425">
            <a:noAutofit/>
          </a:bodyPr>
          <a:lstStyle/>
          <a:p>
            <a:pPr indent="-228600" lvl="0" marL="457200" rtl="0">
              <a:spcBef>
                <a:spcPts val="0"/>
              </a:spcBef>
            </a:pPr>
            <a:r>
              <a:rPr lang="en"/>
              <a:t>Add the controller:</a:t>
            </a:r>
          </a:p>
          <a:p>
            <a:pPr indent="0" lvl="0" marL="914400" rtl="0">
              <a:spcBef>
                <a:spcPts val="0"/>
              </a:spcBef>
              <a:buNone/>
            </a:pPr>
            <a:r>
              <a:t/>
            </a:r>
            <a:endParaRPr sz="1400">
              <a:solidFill>
                <a:srgbClr val="999999"/>
              </a:solidFill>
              <a:latin typeface="Consolas"/>
              <a:ea typeface="Consolas"/>
              <a:cs typeface="Consolas"/>
              <a:sym typeface="Consolas"/>
            </a:endParaRPr>
          </a:p>
          <a:p>
            <a:pPr indent="0" lvl="0" marL="914400" rtl="0">
              <a:spcBef>
                <a:spcPts val="0"/>
              </a:spcBef>
              <a:buNone/>
            </a:pPr>
            <a:r>
              <a:rPr lang="en" sz="1400">
                <a:solidFill>
                  <a:srgbClr val="999999"/>
                </a:solidFill>
                <a:latin typeface="Consolas"/>
                <a:ea typeface="Consolas"/>
                <a:cs typeface="Consolas"/>
                <a:sym typeface="Consolas"/>
              </a:rPr>
              <a:t># meetups_controller.rb</a:t>
            </a:r>
          </a:p>
          <a:p>
            <a:pPr indent="0" lvl="0" marL="914400" rtl="0">
              <a:spcBef>
                <a:spcPts val="0"/>
              </a:spcBef>
              <a:buNone/>
            </a:pPr>
            <a:r>
              <a:rPr lang="en" sz="1800">
                <a:latin typeface="Consolas"/>
                <a:ea typeface="Consolas"/>
                <a:cs typeface="Consolas"/>
                <a:sym typeface="Consolas"/>
              </a:rPr>
              <a:t>class MeetupsController &lt; ApplicationController</a:t>
            </a:r>
          </a:p>
          <a:p>
            <a:pPr indent="0" lvl="0" marL="914400" rtl="0">
              <a:spcBef>
                <a:spcPts val="0"/>
              </a:spcBef>
              <a:buNone/>
            </a:pPr>
            <a:r>
              <a:t/>
            </a:r>
            <a:endParaRPr sz="1800">
              <a:latin typeface="Consolas"/>
              <a:ea typeface="Consolas"/>
              <a:cs typeface="Consolas"/>
              <a:sym typeface="Consolas"/>
            </a:endParaRPr>
          </a:p>
          <a:p>
            <a:pPr indent="0" lvl="0" marL="914400" rtl="0">
              <a:spcBef>
                <a:spcPts val="0"/>
              </a:spcBef>
              <a:buNone/>
            </a:pPr>
            <a:r>
              <a:rPr lang="en" sz="1800">
                <a:latin typeface="Consolas"/>
                <a:ea typeface="Consolas"/>
                <a:cs typeface="Consolas"/>
                <a:sym typeface="Consolas"/>
              </a:rPr>
              <a:t>end</a:t>
            </a:r>
          </a:p>
          <a:p>
            <a:pPr indent="0" lvl="0" marL="914400" rtl="0">
              <a:spcBef>
                <a:spcPts val="0"/>
              </a:spcBef>
              <a:buNone/>
            </a:pPr>
            <a:r>
              <a:t/>
            </a:r>
            <a:endParaRPr sz="1800">
              <a:latin typeface="Consolas"/>
              <a:ea typeface="Consolas"/>
              <a:cs typeface="Consolas"/>
              <a:sym typeface="Consolas"/>
            </a:endParaRPr>
          </a:p>
          <a:p>
            <a:pPr lvl="0" rtl="0">
              <a:spcBef>
                <a:spcPts val="0"/>
              </a:spcBef>
              <a:buNone/>
            </a:pPr>
            <a:r>
              <a:t/>
            </a:r>
            <a:endParaRPr sz="1800">
              <a:latin typeface="Consolas"/>
              <a:ea typeface="Consolas"/>
              <a:cs typeface="Consolas"/>
              <a:sym typeface="Consolas"/>
            </a:endParaRPr>
          </a:p>
          <a:p>
            <a:pPr indent="0" lvl="0" marL="914400" rtl="0">
              <a:spcBef>
                <a:spcPts val="0"/>
              </a:spcBef>
              <a:buNone/>
            </a:pPr>
            <a:r>
              <a:t/>
            </a:r>
            <a:endParaRPr sz="1400">
              <a:latin typeface="Consolas"/>
              <a:ea typeface="Consolas"/>
              <a:cs typeface="Consolas"/>
              <a:sym typeface="Consolas"/>
            </a:endParaRPr>
          </a:p>
          <a:p>
            <a:pPr indent="0" lvl="0" marL="0" rtl="0">
              <a:spcBef>
                <a:spcPts val="0"/>
              </a:spcBef>
              <a:buNone/>
            </a:pPr>
            <a:r>
              <a:t/>
            </a:r>
            <a:endParaRPr/>
          </a:p>
          <a:p>
            <a:pPr lvl="0" rt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txBox="1"/>
          <p:nvPr>
            <p:ph idx="1" type="body"/>
          </p:nvPr>
        </p:nvSpPr>
        <p:spPr>
          <a:xfrm>
            <a:off x="1381250" y="1616475"/>
            <a:ext cx="7416000" cy="3112200"/>
          </a:xfrm>
          <a:prstGeom prst="rect">
            <a:avLst/>
          </a:prstGeom>
        </p:spPr>
        <p:txBody>
          <a:bodyPr anchorCtr="0" anchor="t" bIns="91425" lIns="91425" rIns="91425" tIns="91425">
            <a:noAutofit/>
          </a:bodyPr>
          <a:lstStyle/>
          <a:p>
            <a:pPr indent="-228600" lvl="0" marL="457200" rtl="0">
              <a:spcBef>
                <a:spcPts val="0"/>
              </a:spcBef>
            </a:pPr>
            <a:r>
              <a:rPr lang="en"/>
              <a:t>Add the controller:</a:t>
            </a:r>
          </a:p>
          <a:p>
            <a:pPr indent="0" lvl="0" marL="914400" rtl="0">
              <a:spcBef>
                <a:spcPts val="0"/>
              </a:spcBef>
              <a:buNone/>
            </a:pPr>
            <a:r>
              <a:t/>
            </a:r>
            <a:endParaRPr sz="1400">
              <a:solidFill>
                <a:srgbClr val="999999"/>
              </a:solidFill>
              <a:latin typeface="Consolas"/>
              <a:ea typeface="Consolas"/>
              <a:cs typeface="Consolas"/>
              <a:sym typeface="Consolas"/>
            </a:endParaRPr>
          </a:p>
          <a:p>
            <a:pPr indent="0" lvl="0" marL="914400" rtl="0">
              <a:spcBef>
                <a:spcPts val="0"/>
              </a:spcBef>
              <a:buNone/>
            </a:pPr>
            <a:r>
              <a:rPr lang="en" sz="1400">
                <a:solidFill>
                  <a:srgbClr val="999999"/>
                </a:solidFill>
                <a:latin typeface="Consolas"/>
                <a:ea typeface="Consolas"/>
                <a:cs typeface="Consolas"/>
                <a:sym typeface="Consolas"/>
              </a:rPr>
              <a:t># meetups_controller.rb</a:t>
            </a:r>
          </a:p>
          <a:p>
            <a:pPr indent="0" lvl="0" marL="914400" rtl="0">
              <a:spcBef>
                <a:spcPts val="0"/>
              </a:spcBef>
              <a:buNone/>
            </a:pPr>
            <a:r>
              <a:rPr lang="en" sz="1800">
                <a:latin typeface="Consolas"/>
                <a:ea typeface="Consolas"/>
                <a:cs typeface="Consolas"/>
                <a:sym typeface="Consolas"/>
              </a:rPr>
              <a:t>class </a:t>
            </a:r>
            <a:r>
              <a:rPr lang="en" sz="1800">
                <a:solidFill>
                  <a:schemeClr val="lt1"/>
                </a:solidFill>
                <a:highlight>
                  <a:srgbClr val="ED197B"/>
                </a:highlight>
                <a:latin typeface="Consolas"/>
                <a:ea typeface="Consolas"/>
                <a:cs typeface="Consolas"/>
                <a:sym typeface="Consolas"/>
              </a:rPr>
              <a:t>Meetups</a:t>
            </a:r>
            <a:r>
              <a:rPr lang="en" sz="1800">
                <a:latin typeface="Consolas"/>
                <a:ea typeface="Consolas"/>
                <a:cs typeface="Consolas"/>
                <a:sym typeface="Consolas"/>
              </a:rPr>
              <a:t>Controller &lt; ApplicationController</a:t>
            </a:r>
          </a:p>
          <a:p>
            <a:pPr indent="0" lvl="0" marL="914400" rtl="0">
              <a:spcBef>
                <a:spcPts val="0"/>
              </a:spcBef>
              <a:buNone/>
            </a:pPr>
            <a:r>
              <a:t/>
            </a:r>
            <a:endParaRPr sz="1800">
              <a:latin typeface="Consolas"/>
              <a:ea typeface="Consolas"/>
              <a:cs typeface="Consolas"/>
              <a:sym typeface="Consolas"/>
            </a:endParaRPr>
          </a:p>
          <a:p>
            <a:pPr indent="0" lvl="0" marL="914400" rtl="0">
              <a:spcBef>
                <a:spcPts val="0"/>
              </a:spcBef>
              <a:buNone/>
            </a:pPr>
            <a:r>
              <a:rPr lang="en" sz="1800">
                <a:latin typeface="Consolas"/>
                <a:ea typeface="Consolas"/>
                <a:cs typeface="Consolas"/>
                <a:sym typeface="Consolas"/>
              </a:rPr>
              <a:t>end</a:t>
            </a:r>
          </a:p>
          <a:p>
            <a:pPr indent="0" lvl="0" marL="914400" rtl="0">
              <a:spcBef>
                <a:spcPts val="0"/>
              </a:spcBef>
              <a:buNone/>
            </a:pPr>
            <a:r>
              <a:t/>
            </a:r>
            <a:endParaRPr sz="1800">
              <a:latin typeface="Consolas"/>
              <a:ea typeface="Consolas"/>
              <a:cs typeface="Consolas"/>
              <a:sym typeface="Consolas"/>
            </a:endParaRPr>
          </a:p>
          <a:p>
            <a:pPr lvl="0" rtl="0">
              <a:spcBef>
                <a:spcPts val="0"/>
              </a:spcBef>
              <a:buNone/>
            </a:pPr>
            <a:r>
              <a:t/>
            </a:r>
            <a:endParaRPr sz="1800">
              <a:latin typeface="Consolas"/>
              <a:ea typeface="Consolas"/>
              <a:cs typeface="Consolas"/>
              <a:sym typeface="Consolas"/>
            </a:endParaRPr>
          </a:p>
          <a:p>
            <a:pPr indent="0" lvl="0" marL="914400" rtl="0">
              <a:spcBef>
                <a:spcPts val="0"/>
              </a:spcBef>
              <a:buNone/>
            </a:pPr>
            <a:r>
              <a:t/>
            </a:r>
            <a:endParaRPr sz="1400">
              <a:latin typeface="Consolas"/>
              <a:ea typeface="Consolas"/>
              <a:cs typeface="Consolas"/>
              <a:sym typeface="Consolas"/>
            </a:endParaRPr>
          </a:p>
          <a:p>
            <a:pPr indent="0" lvl="0" marL="0" rtl="0">
              <a:spcBef>
                <a:spcPts val="0"/>
              </a:spcBef>
              <a:buNone/>
            </a:pPr>
            <a:r>
              <a:t/>
            </a:r>
            <a:endParaRPr/>
          </a:p>
          <a:p>
            <a:pPr lvl="0" rtl="0">
              <a:spcBef>
                <a:spcPts val="0"/>
              </a:spcBef>
              <a:buNone/>
            </a:pPr>
            <a:r>
              <a:t/>
            </a:r>
            <a:endParaRPr/>
          </a:p>
        </p:txBody>
      </p:sp>
      <p:sp>
        <p:nvSpPr>
          <p:cNvPr id="604" name="Shape 604"/>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solidFill>
                  <a:schemeClr val="dk1"/>
                </a:solidFill>
              </a:rPr>
              <a:t>Rails</a:t>
            </a:r>
            <a:r>
              <a:rPr lang="en">
                <a:solidFill>
                  <a:schemeClr val="lt1"/>
                </a:solidFill>
              </a:rPr>
              <a:t> </a:t>
            </a:r>
            <a:r>
              <a:rPr lang="en">
                <a:solidFill>
                  <a:schemeClr val="lt1"/>
                </a:solidFill>
                <a:highlight>
                  <a:srgbClr val="ED197B"/>
                </a:highlight>
              </a:rPr>
              <a:t>Workflow:</a:t>
            </a:r>
            <a:r>
              <a:rPr lang="en">
                <a:solidFill>
                  <a:schemeClr val="dk1"/>
                </a:solidFill>
              </a:rPr>
              <a:t> </a:t>
            </a:r>
          </a:p>
          <a:p>
            <a:pPr lvl="0" rtl="0">
              <a:spcBef>
                <a:spcPts val="0"/>
              </a:spcBef>
              <a:buNone/>
            </a:pPr>
            <a:r>
              <a:rPr lang="en">
                <a:solidFill>
                  <a:schemeClr val="dk1"/>
                </a:solidFill>
              </a:rPr>
              <a:t>Making an index page</a:t>
            </a:r>
          </a:p>
        </p:txBody>
      </p:sp>
      <p:grpSp>
        <p:nvGrpSpPr>
          <p:cNvPr id="605" name="Shape 605"/>
          <p:cNvGrpSpPr/>
          <p:nvPr/>
        </p:nvGrpSpPr>
        <p:grpSpPr>
          <a:xfrm>
            <a:off x="916458" y="1019750"/>
            <a:ext cx="214624" cy="214624"/>
            <a:chOff x="2594050" y="1631825"/>
            <a:chExt cx="439625" cy="439625"/>
          </a:xfrm>
        </p:grpSpPr>
        <p:sp>
          <p:nvSpPr>
            <p:cNvPr id="606" name="Shape 60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7" name="Shape 60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8" name="Shape 60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9" name="Shape 609"/>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10" name="Shape 610"/>
          <p:cNvSpPr txBox="1"/>
          <p:nvPr/>
        </p:nvSpPr>
        <p:spPr>
          <a:xfrm>
            <a:off x="2742900" y="3920975"/>
            <a:ext cx="2439000" cy="4356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name of resource</a:t>
            </a:r>
          </a:p>
        </p:txBody>
      </p:sp>
      <p:sp>
        <p:nvSpPr>
          <p:cNvPr id="611" name="Shape 611"/>
          <p:cNvSpPr/>
          <p:nvPr/>
        </p:nvSpPr>
        <p:spPr>
          <a:xfrm>
            <a:off x="3557000" y="3246925"/>
            <a:ext cx="161400" cy="645300"/>
          </a:xfrm>
          <a:prstGeom prst="up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228600" lvl="0" marL="457200" rtl="0">
              <a:spcBef>
                <a:spcPts val="0"/>
              </a:spcBef>
            </a:pPr>
            <a:r>
              <a:rPr lang="en"/>
              <a:t>MVC == “Model, View, Controller”</a:t>
            </a:r>
          </a:p>
          <a:p>
            <a:pPr indent="-228600" lvl="0" marL="457200" rtl="0">
              <a:spcBef>
                <a:spcPts val="0"/>
              </a:spcBef>
            </a:pPr>
            <a:r>
              <a:rPr lang="en"/>
              <a:t>A </a:t>
            </a:r>
            <a:r>
              <a:rPr b="1" lang="en"/>
              <a:t>design pattern</a:t>
            </a:r>
            <a:r>
              <a:rPr lang="en"/>
              <a:t> for organizing your code</a:t>
            </a:r>
          </a:p>
          <a:p>
            <a:pPr indent="-228600" lvl="0" marL="457200" rtl="0">
              <a:spcBef>
                <a:spcPts val="0"/>
              </a:spcBef>
            </a:pPr>
            <a:r>
              <a:rPr lang="en"/>
              <a:t>Rails &amp; Sinatra both implement it</a:t>
            </a:r>
          </a:p>
          <a:p>
            <a:pPr indent="-228600" lvl="0" marL="457200" rtl="0">
              <a:spcBef>
                <a:spcPts val="0"/>
              </a:spcBef>
            </a:pPr>
            <a:r>
              <a:rPr lang="en"/>
              <a:t>So do many other frameworks!</a:t>
            </a:r>
          </a:p>
          <a:p>
            <a:pPr lvl="0" rtl="0">
              <a:spcBef>
                <a:spcPts val="0"/>
              </a:spcBef>
              <a:buNone/>
            </a:pPr>
            <a:r>
              <a:t/>
            </a:r>
            <a:endParaRPr/>
          </a:p>
        </p:txBody>
      </p:sp>
      <p:sp>
        <p:nvSpPr>
          <p:cNvPr id="98" name="Shape 98"/>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t>What is </a:t>
            </a:r>
            <a:r>
              <a:rPr lang="en">
                <a:solidFill>
                  <a:schemeClr val="lt1"/>
                </a:solidFill>
                <a:highlight>
                  <a:srgbClr val="ED197B"/>
                </a:highlight>
              </a:rPr>
              <a:t>MVC?</a:t>
            </a:r>
          </a:p>
        </p:txBody>
      </p:sp>
      <p:grpSp>
        <p:nvGrpSpPr>
          <p:cNvPr id="99" name="Shape 99"/>
          <p:cNvGrpSpPr/>
          <p:nvPr/>
        </p:nvGrpSpPr>
        <p:grpSpPr>
          <a:xfrm>
            <a:off x="916458" y="1019750"/>
            <a:ext cx="214624" cy="214624"/>
            <a:chOff x="2594050" y="1631825"/>
            <a:chExt cx="439625" cy="439625"/>
          </a:xfrm>
        </p:grpSpPr>
        <p:sp>
          <p:nvSpPr>
            <p:cNvPr id="100" name="Shape 100"/>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sp>
        <p:nvSpPr>
          <p:cNvPr id="616" name="Shape 616"/>
          <p:cNvSpPr txBox="1"/>
          <p:nvPr>
            <p:ph idx="1" type="body"/>
          </p:nvPr>
        </p:nvSpPr>
        <p:spPr>
          <a:xfrm>
            <a:off x="1381250" y="1616475"/>
            <a:ext cx="7416000" cy="3112200"/>
          </a:xfrm>
          <a:prstGeom prst="rect">
            <a:avLst/>
          </a:prstGeom>
        </p:spPr>
        <p:txBody>
          <a:bodyPr anchorCtr="0" anchor="t" bIns="91425" lIns="91425" rIns="91425" tIns="91425">
            <a:noAutofit/>
          </a:bodyPr>
          <a:lstStyle/>
          <a:p>
            <a:pPr indent="-228600" lvl="0" marL="457200" rtl="0">
              <a:spcBef>
                <a:spcPts val="0"/>
              </a:spcBef>
            </a:pPr>
            <a:r>
              <a:rPr lang="en"/>
              <a:t>Add the action:</a:t>
            </a:r>
          </a:p>
          <a:p>
            <a:pPr indent="0" lvl="0" marL="914400" rtl="0">
              <a:spcBef>
                <a:spcPts val="0"/>
              </a:spcBef>
              <a:buNone/>
            </a:pPr>
            <a:r>
              <a:t/>
            </a:r>
            <a:endParaRPr sz="1400">
              <a:solidFill>
                <a:srgbClr val="999999"/>
              </a:solidFill>
              <a:latin typeface="Consolas"/>
              <a:ea typeface="Consolas"/>
              <a:cs typeface="Consolas"/>
              <a:sym typeface="Consolas"/>
            </a:endParaRPr>
          </a:p>
          <a:p>
            <a:pPr indent="0" lvl="0" marL="914400" rtl="0">
              <a:spcBef>
                <a:spcPts val="0"/>
              </a:spcBef>
              <a:buNone/>
            </a:pPr>
            <a:r>
              <a:rPr lang="en" sz="1400">
                <a:solidFill>
                  <a:srgbClr val="999999"/>
                </a:solidFill>
                <a:latin typeface="Consolas"/>
                <a:ea typeface="Consolas"/>
                <a:cs typeface="Consolas"/>
                <a:sym typeface="Consolas"/>
              </a:rPr>
              <a:t># meetups_controller.rb</a:t>
            </a:r>
          </a:p>
          <a:p>
            <a:pPr indent="0" lvl="0" marL="914400" rtl="0">
              <a:spcBef>
                <a:spcPts val="0"/>
              </a:spcBef>
              <a:buNone/>
            </a:pPr>
            <a:r>
              <a:rPr lang="en" sz="1800">
                <a:latin typeface="Consolas"/>
                <a:ea typeface="Consolas"/>
                <a:cs typeface="Consolas"/>
                <a:sym typeface="Consolas"/>
              </a:rPr>
              <a:t>class MeetupsController &lt; ApplicationController</a:t>
            </a:r>
          </a:p>
          <a:p>
            <a:pPr indent="0" lvl="0" marL="914400" rtl="0">
              <a:spcBef>
                <a:spcPts val="0"/>
              </a:spcBef>
              <a:buNone/>
            </a:pPr>
            <a:r>
              <a:rPr lang="en" sz="1800">
                <a:latin typeface="Consolas"/>
                <a:ea typeface="Consolas"/>
                <a:cs typeface="Consolas"/>
                <a:sym typeface="Consolas"/>
              </a:rPr>
              <a:t>  def </a:t>
            </a:r>
            <a:r>
              <a:rPr lang="en" sz="1800">
                <a:solidFill>
                  <a:schemeClr val="lt1"/>
                </a:solidFill>
                <a:highlight>
                  <a:srgbClr val="ED197B"/>
                </a:highlight>
                <a:latin typeface="Consolas"/>
                <a:ea typeface="Consolas"/>
                <a:cs typeface="Consolas"/>
                <a:sym typeface="Consolas"/>
              </a:rPr>
              <a:t>index</a:t>
            </a:r>
          </a:p>
          <a:p>
            <a:pPr indent="0" lvl="0" marL="914400" rtl="0">
              <a:spcBef>
                <a:spcPts val="0"/>
              </a:spcBef>
              <a:buNone/>
            </a:pPr>
            <a:r>
              <a:rPr lang="en" sz="1800">
                <a:latin typeface="Consolas"/>
                <a:ea typeface="Consolas"/>
                <a:cs typeface="Consolas"/>
                <a:sym typeface="Consolas"/>
              </a:rPr>
              <a:t>  end</a:t>
            </a:r>
          </a:p>
          <a:p>
            <a:pPr indent="0" lvl="0" marL="914400" rtl="0">
              <a:spcBef>
                <a:spcPts val="0"/>
              </a:spcBef>
              <a:buNone/>
            </a:pPr>
            <a:r>
              <a:rPr lang="en" sz="1800">
                <a:latin typeface="Consolas"/>
                <a:ea typeface="Consolas"/>
                <a:cs typeface="Consolas"/>
                <a:sym typeface="Consolas"/>
              </a:rPr>
              <a:t>end</a:t>
            </a:r>
          </a:p>
          <a:p>
            <a:pPr indent="0" lvl="0" marL="914400" rtl="0">
              <a:spcBef>
                <a:spcPts val="0"/>
              </a:spcBef>
              <a:buNone/>
            </a:pPr>
            <a:r>
              <a:t/>
            </a:r>
            <a:endParaRPr sz="1800">
              <a:latin typeface="Consolas"/>
              <a:ea typeface="Consolas"/>
              <a:cs typeface="Consolas"/>
              <a:sym typeface="Consolas"/>
            </a:endParaRPr>
          </a:p>
          <a:p>
            <a:pPr lvl="0" rtl="0">
              <a:spcBef>
                <a:spcPts val="0"/>
              </a:spcBef>
              <a:buNone/>
            </a:pPr>
            <a:r>
              <a:t/>
            </a:r>
            <a:endParaRPr sz="1800">
              <a:latin typeface="Consolas"/>
              <a:ea typeface="Consolas"/>
              <a:cs typeface="Consolas"/>
              <a:sym typeface="Consolas"/>
            </a:endParaRPr>
          </a:p>
          <a:p>
            <a:pPr indent="0" lvl="0" marL="914400" rtl="0">
              <a:spcBef>
                <a:spcPts val="0"/>
              </a:spcBef>
              <a:buNone/>
            </a:pPr>
            <a:r>
              <a:t/>
            </a:r>
            <a:endParaRPr sz="1400">
              <a:latin typeface="Consolas"/>
              <a:ea typeface="Consolas"/>
              <a:cs typeface="Consolas"/>
              <a:sym typeface="Consolas"/>
            </a:endParaRPr>
          </a:p>
          <a:p>
            <a:pPr indent="0" lvl="0" marL="0" rtl="0">
              <a:spcBef>
                <a:spcPts val="0"/>
              </a:spcBef>
              <a:buNone/>
            </a:pPr>
            <a:r>
              <a:t/>
            </a:r>
            <a:endParaRPr/>
          </a:p>
          <a:p>
            <a:pPr lvl="0" rtl="0">
              <a:spcBef>
                <a:spcPts val="0"/>
              </a:spcBef>
              <a:buNone/>
            </a:pPr>
            <a:r>
              <a:t/>
            </a:r>
            <a:endParaRPr/>
          </a:p>
        </p:txBody>
      </p:sp>
      <p:sp>
        <p:nvSpPr>
          <p:cNvPr id="617" name="Shape 617"/>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solidFill>
                  <a:schemeClr val="dk1"/>
                </a:solidFill>
              </a:rPr>
              <a:t>Rails</a:t>
            </a:r>
            <a:r>
              <a:rPr lang="en">
                <a:solidFill>
                  <a:schemeClr val="lt1"/>
                </a:solidFill>
              </a:rPr>
              <a:t> </a:t>
            </a:r>
            <a:r>
              <a:rPr lang="en">
                <a:solidFill>
                  <a:schemeClr val="lt1"/>
                </a:solidFill>
                <a:highlight>
                  <a:srgbClr val="ED197B"/>
                </a:highlight>
              </a:rPr>
              <a:t>Workflow:</a:t>
            </a:r>
            <a:r>
              <a:rPr lang="en">
                <a:solidFill>
                  <a:schemeClr val="dk1"/>
                </a:solidFill>
              </a:rPr>
              <a:t> </a:t>
            </a:r>
          </a:p>
          <a:p>
            <a:pPr lvl="0" rtl="0">
              <a:spcBef>
                <a:spcPts val="0"/>
              </a:spcBef>
              <a:buNone/>
            </a:pPr>
            <a:r>
              <a:rPr lang="en">
                <a:solidFill>
                  <a:schemeClr val="dk1"/>
                </a:solidFill>
              </a:rPr>
              <a:t>Making an index page</a:t>
            </a:r>
          </a:p>
        </p:txBody>
      </p:sp>
      <p:grpSp>
        <p:nvGrpSpPr>
          <p:cNvPr id="618" name="Shape 618"/>
          <p:cNvGrpSpPr/>
          <p:nvPr/>
        </p:nvGrpSpPr>
        <p:grpSpPr>
          <a:xfrm>
            <a:off x="916458" y="1019750"/>
            <a:ext cx="214624" cy="214624"/>
            <a:chOff x="2594050" y="1631825"/>
            <a:chExt cx="439625" cy="439625"/>
          </a:xfrm>
        </p:grpSpPr>
        <p:sp>
          <p:nvSpPr>
            <p:cNvPr id="619" name="Shape 61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0" name="Shape 62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1" name="Shape 62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2" name="Shape 622"/>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23" name="Shape 623"/>
          <p:cNvSpPr txBox="1"/>
          <p:nvPr/>
        </p:nvSpPr>
        <p:spPr>
          <a:xfrm>
            <a:off x="2628459" y="4225775"/>
            <a:ext cx="2439000" cy="4356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name of action</a:t>
            </a:r>
          </a:p>
        </p:txBody>
      </p:sp>
      <p:sp>
        <p:nvSpPr>
          <p:cNvPr id="624" name="Shape 624"/>
          <p:cNvSpPr/>
          <p:nvPr/>
        </p:nvSpPr>
        <p:spPr>
          <a:xfrm>
            <a:off x="3347379" y="3551725"/>
            <a:ext cx="161400" cy="645300"/>
          </a:xfrm>
          <a:prstGeom prst="up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ph idx="1" type="body"/>
          </p:nvPr>
        </p:nvSpPr>
        <p:spPr>
          <a:xfrm>
            <a:off x="1381250" y="1616475"/>
            <a:ext cx="7416000" cy="3112200"/>
          </a:xfrm>
          <a:prstGeom prst="rect">
            <a:avLst/>
          </a:prstGeom>
        </p:spPr>
        <p:txBody>
          <a:bodyPr anchorCtr="0" anchor="t" bIns="91425" lIns="91425" rIns="91425" tIns="91425">
            <a:noAutofit/>
          </a:bodyPr>
          <a:lstStyle/>
          <a:p>
            <a:pPr indent="-228600" lvl="0" marL="457200" rtl="0">
              <a:spcBef>
                <a:spcPts val="0"/>
              </a:spcBef>
            </a:pPr>
            <a:r>
              <a:rPr lang="en"/>
              <a:t>Write code inside the action:</a:t>
            </a:r>
          </a:p>
          <a:p>
            <a:pPr indent="0" lvl="0" marL="914400" rtl="0">
              <a:spcBef>
                <a:spcPts val="0"/>
              </a:spcBef>
              <a:buNone/>
            </a:pPr>
            <a:r>
              <a:t/>
            </a:r>
            <a:endParaRPr sz="1400">
              <a:solidFill>
                <a:srgbClr val="999999"/>
              </a:solidFill>
              <a:latin typeface="Consolas"/>
              <a:ea typeface="Consolas"/>
              <a:cs typeface="Consolas"/>
              <a:sym typeface="Consolas"/>
            </a:endParaRPr>
          </a:p>
          <a:p>
            <a:pPr indent="0" lvl="0" marL="914400" rtl="0">
              <a:spcBef>
                <a:spcPts val="0"/>
              </a:spcBef>
              <a:buNone/>
            </a:pPr>
            <a:r>
              <a:rPr lang="en" sz="1400">
                <a:solidFill>
                  <a:srgbClr val="999999"/>
                </a:solidFill>
                <a:latin typeface="Consolas"/>
                <a:ea typeface="Consolas"/>
                <a:cs typeface="Consolas"/>
                <a:sym typeface="Consolas"/>
              </a:rPr>
              <a:t># meetups_controller.rb</a:t>
            </a:r>
          </a:p>
          <a:p>
            <a:pPr indent="0" lvl="0" marL="914400" rtl="0">
              <a:spcBef>
                <a:spcPts val="0"/>
              </a:spcBef>
              <a:buNone/>
            </a:pPr>
            <a:r>
              <a:rPr lang="en" sz="1800">
                <a:latin typeface="Consolas"/>
                <a:ea typeface="Consolas"/>
                <a:cs typeface="Consolas"/>
                <a:sym typeface="Consolas"/>
              </a:rPr>
              <a:t>class MeetupsController &lt; ApplicationController</a:t>
            </a:r>
          </a:p>
          <a:p>
            <a:pPr indent="0" lvl="0" marL="914400" rtl="0">
              <a:spcBef>
                <a:spcPts val="0"/>
              </a:spcBef>
              <a:buNone/>
            </a:pPr>
            <a:r>
              <a:rPr lang="en" sz="1800">
                <a:latin typeface="Consolas"/>
                <a:ea typeface="Consolas"/>
                <a:cs typeface="Consolas"/>
                <a:sym typeface="Consolas"/>
              </a:rPr>
              <a:t>  def index</a:t>
            </a:r>
          </a:p>
          <a:p>
            <a:pPr indent="0" lvl="0" marL="914400" rtl="0">
              <a:spcBef>
                <a:spcPts val="0"/>
              </a:spcBef>
              <a:buNone/>
            </a:pPr>
            <a:r>
              <a:rPr lang="en" sz="1800">
                <a:latin typeface="Consolas"/>
                <a:ea typeface="Consolas"/>
                <a:cs typeface="Consolas"/>
                <a:sym typeface="Consolas"/>
              </a:rPr>
              <a:t>	@meetups = Meetup.all</a:t>
            </a:r>
          </a:p>
          <a:p>
            <a:pPr indent="0" lvl="0" marL="914400" rtl="0">
              <a:spcBef>
                <a:spcPts val="0"/>
              </a:spcBef>
              <a:buNone/>
            </a:pPr>
            <a:r>
              <a:rPr lang="en" sz="1800">
                <a:latin typeface="Consolas"/>
                <a:ea typeface="Consolas"/>
                <a:cs typeface="Consolas"/>
                <a:sym typeface="Consolas"/>
              </a:rPr>
              <a:t>  end</a:t>
            </a:r>
          </a:p>
          <a:p>
            <a:pPr indent="0" lvl="0" marL="914400" rtl="0">
              <a:spcBef>
                <a:spcPts val="0"/>
              </a:spcBef>
              <a:buNone/>
            </a:pPr>
            <a:r>
              <a:rPr lang="en" sz="1800">
                <a:latin typeface="Consolas"/>
                <a:ea typeface="Consolas"/>
                <a:cs typeface="Consolas"/>
                <a:sym typeface="Consolas"/>
              </a:rPr>
              <a:t>end</a:t>
            </a:r>
          </a:p>
          <a:p>
            <a:pPr indent="0" lvl="0" marL="914400" rtl="0">
              <a:spcBef>
                <a:spcPts val="0"/>
              </a:spcBef>
              <a:buNone/>
            </a:pPr>
            <a:r>
              <a:t/>
            </a:r>
            <a:endParaRPr sz="1800">
              <a:latin typeface="Consolas"/>
              <a:ea typeface="Consolas"/>
              <a:cs typeface="Consolas"/>
              <a:sym typeface="Consolas"/>
            </a:endParaRPr>
          </a:p>
          <a:p>
            <a:pPr lvl="0" rtl="0">
              <a:spcBef>
                <a:spcPts val="0"/>
              </a:spcBef>
              <a:buNone/>
            </a:pPr>
            <a:r>
              <a:t/>
            </a:r>
            <a:endParaRPr sz="1800">
              <a:latin typeface="Consolas"/>
              <a:ea typeface="Consolas"/>
              <a:cs typeface="Consolas"/>
              <a:sym typeface="Consolas"/>
            </a:endParaRPr>
          </a:p>
          <a:p>
            <a:pPr indent="0" lvl="0" marL="914400" rtl="0">
              <a:spcBef>
                <a:spcPts val="0"/>
              </a:spcBef>
              <a:buNone/>
            </a:pPr>
            <a:r>
              <a:t/>
            </a:r>
            <a:endParaRPr sz="1400">
              <a:latin typeface="Consolas"/>
              <a:ea typeface="Consolas"/>
              <a:cs typeface="Consolas"/>
              <a:sym typeface="Consolas"/>
            </a:endParaRPr>
          </a:p>
          <a:p>
            <a:pPr indent="0" lvl="0" marL="0" rtl="0">
              <a:spcBef>
                <a:spcPts val="0"/>
              </a:spcBef>
              <a:buNone/>
            </a:pPr>
            <a:r>
              <a:t/>
            </a:r>
            <a:endParaRPr/>
          </a:p>
          <a:p>
            <a:pPr lvl="0" rtl="0">
              <a:spcBef>
                <a:spcPts val="0"/>
              </a:spcBef>
              <a:buNone/>
            </a:pPr>
            <a:r>
              <a:t/>
            </a:r>
            <a:endParaRPr/>
          </a:p>
        </p:txBody>
      </p:sp>
      <p:sp>
        <p:nvSpPr>
          <p:cNvPr id="630" name="Shape 630"/>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solidFill>
                  <a:schemeClr val="dk1"/>
                </a:solidFill>
              </a:rPr>
              <a:t>Rails</a:t>
            </a:r>
            <a:r>
              <a:rPr lang="en">
                <a:solidFill>
                  <a:schemeClr val="lt1"/>
                </a:solidFill>
              </a:rPr>
              <a:t> </a:t>
            </a:r>
            <a:r>
              <a:rPr lang="en">
                <a:solidFill>
                  <a:schemeClr val="lt1"/>
                </a:solidFill>
                <a:highlight>
                  <a:srgbClr val="ED197B"/>
                </a:highlight>
              </a:rPr>
              <a:t>Workflow:</a:t>
            </a:r>
            <a:r>
              <a:rPr lang="en">
                <a:solidFill>
                  <a:schemeClr val="dk1"/>
                </a:solidFill>
              </a:rPr>
              <a:t> </a:t>
            </a:r>
          </a:p>
          <a:p>
            <a:pPr lvl="0" rtl="0">
              <a:spcBef>
                <a:spcPts val="0"/>
              </a:spcBef>
              <a:buNone/>
            </a:pPr>
            <a:r>
              <a:rPr lang="en">
                <a:solidFill>
                  <a:schemeClr val="dk1"/>
                </a:solidFill>
              </a:rPr>
              <a:t>Making an index page</a:t>
            </a:r>
          </a:p>
        </p:txBody>
      </p:sp>
      <p:grpSp>
        <p:nvGrpSpPr>
          <p:cNvPr id="631" name="Shape 631"/>
          <p:cNvGrpSpPr/>
          <p:nvPr/>
        </p:nvGrpSpPr>
        <p:grpSpPr>
          <a:xfrm>
            <a:off x="916458" y="1019750"/>
            <a:ext cx="214624" cy="214624"/>
            <a:chOff x="2594050" y="1631825"/>
            <a:chExt cx="439625" cy="439625"/>
          </a:xfrm>
        </p:grpSpPr>
        <p:sp>
          <p:nvSpPr>
            <p:cNvPr id="632" name="Shape 63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3" name="Shape 63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4" name="Shape 63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5" name="Shape 63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sp>
        <p:nvSpPr>
          <p:cNvPr id="640" name="Shape 640"/>
          <p:cNvSpPr txBox="1"/>
          <p:nvPr>
            <p:ph idx="1" type="body"/>
          </p:nvPr>
        </p:nvSpPr>
        <p:spPr>
          <a:xfrm>
            <a:off x="1381250" y="1616475"/>
            <a:ext cx="7416000" cy="3112200"/>
          </a:xfrm>
          <a:prstGeom prst="rect">
            <a:avLst/>
          </a:prstGeom>
        </p:spPr>
        <p:txBody>
          <a:bodyPr anchorCtr="0" anchor="t" bIns="91425" lIns="91425" rIns="91425" tIns="91425">
            <a:noAutofit/>
          </a:bodyPr>
          <a:lstStyle/>
          <a:p>
            <a:pPr indent="-228600" lvl="0" marL="457200" rtl="0">
              <a:spcBef>
                <a:spcPts val="0"/>
              </a:spcBef>
            </a:pPr>
            <a:r>
              <a:rPr lang="en"/>
              <a:t>Write code inside the action:</a:t>
            </a:r>
          </a:p>
          <a:p>
            <a:pPr indent="0" lvl="0" marL="914400" rtl="0">
              <a:spcBef>
                <a:spcPts val="0"/>
              </a:spcBef>
              <a:buNone/>
            </a:pPr>
            <a:r>
              <a:t/>
            </a:r>
            <a:endParaRPr sz="1400">
              <a:solidFill>
                <a:srgbClr val="999999"/>
              </a:solidFill>
              <a:latin typeface="Consolas"/>
              <a:ea typeface="Consolas"/>
              <a:cs typeface="Consolas"/>
              <a:sym typeface="Consolas"/>
            </a:endParaRPr>
          </a:p>
          <a:p>
            <a:pPr indent="0" lvl="0" marL="914400" rtl="0">
              <a:spcBef>
                <a:spcPts val="0"/>
              </a:spcBef>
              <a:buNone/>
            </a:pPr>
            <a:r>
              <a:rPr lang="en" sz="1400">
                <a:solidFill>
                  <a:srgbClr val="999999"/>
                </a:solidFill>
                <a:latin typeface="Consolas"/>
                <a:ea typeface="Consolas"/>
                <a:cs typeface="Consolas"/>
                <a:sym typeface="Consolas"/>
              </a:rPr>
              <a:t># meetups_controller.rb</a:t>
            </a:r>
          </a:p>
          <a:p>
            <a:pPr indent="0" lvl="0" marL="914400" rtl="0">
              <a:spcBef>
                <a:spcPts val="0"/>
              </a:spcBef>
              <a:buNone/>
            </a:pPr>
            <a:r>
              <a:rPr lang="en" sz="1800">
                <a:latin typeface="Consolas"/>
                <a:ea typeface="Consolas"/>
                <a:cs typeface="Consolas"/>
                <a:sym typeface="Consolas"/>
              </a:rPr>
              <a:t>class MeetupsController &lt; ApplicationController</a:t>
            </a:r>
          </a:p>
          <a:p>
            <a:pPr indent="0" lvl="0" marL="914400" rtl="0">
              <a:spcBef>
                <a:spcPts val="0"/>
              </a:spcBef>
              <a:buNone/>
            </a:pPr>
            <a:r>
              <a:rPr lang="en" sz="1800">
                <a:latin typeface="Consolas"/>
                <a:ea typeface="Consolas"/>
                <a:cs typeface="Consolas"/>
                <a:sym typeface="Consolas"/>
              </a:rPr>
              <a:t>  def index</a:t>
            </a:r>
          </a:p>
          <a:p>
            <a:pPr indent="0" lvl="0" marL="914400" rtl="0">
              <a:spcBef>
                <a:spcPts val="0"/>
              </a:spcBef>
              <a:buNone/>
            </a:pPr>
            <a:r>
              <a:rPr lang="en" sz="1800">
                <a:latin typeface="Consolas"/>
                <a:ea typeface="Consolas"/>
                <a:cs typeface="Consolas"/>
                <a:sym typeface="Consolas"/>
              </a:rPr>
              <a:t>	@meetups = Meetup.all</a:t>
            </a:r>
          </a:p>
          <a:p>
            <a:pPr indent="0" lvl="0" marL="914400" rtl="0">
              <a:spcBef>
                <a:spcPts val="0"/>
              </a:spcBef>
              <a:buNone/>
            </a:pPr>
            <a:r>
              <a:rPr lang="en" sz="1800">
                <a:latin typeface="Consolas"/>
                <a:ea typeface="Consolas"/>
                <a:cs typeface="Consolas"/>
                <a:sym typeface="Consolas"/>
              </a:rPr>
              <a:t>  end</a:t>
            </a:r>
          </a:p>
          <a:p>
            <a:pPr indent="0" lvl="0" marL="914400" rtl="0">
              <a:spcBef>
                <a:spcPts val="0"/>
              </a:spcBef>
              <a:buNone/>
            </a:pPr>
            <a:r>
              <a:rPr lang="en" sz="1800">
                <a:latin typeface="Consolas"/>
                <a:ea typeface="Consolas"/>
                <a:cs typeface="Consolas"/>
                <a:sym typeface="Consolas"/>
              </a:rPr>
              <a:t>end</a:t>
            </a:r>
          </a:p>
          <a:p>
            <a:pPr indent="0" lvl="0" marL="914400" rtl="0">
              <a:spcBef>
                <a:spcPts val="0"/>
              </a:spcBef>
              <a:buNone/>
            </a:pPr>
            <a:r>
              <a:t/>
            </a:r>
            <a:endParaRPr sz="1800">
              <a:latin typeface="Consolas"/>
              <a:ea typeface="Consolas"/>
              <a:cs typeface="Consolas"/>
              <a:sym typeface="Consolas"/>
            </a:endParaRPr>
          </a:p>
          <a:p>
            <a:pPr lvl="0" rtl="0">
              <a:spcBef>
                <a:spcPts val="0"/>
              </a:spcBef>
              <a:buNone/>
            </a:pPr>
            <a:r>
              <a:t/>
            </a:r>
            <a:endParaRPr sz="1800">
              <a:latin typeface="Consolas"/>
              <a:ea typeface="Consolas"/>
              <a:cs typeface="Consolas"/>
              <a:sym typeface="Consolas"/>
            </a:endParaRPr>
          </a:p>
          <a:p>
            <a:pPr indent="0" lvl="0" marL="914400" rtl="0">
              <a:spcBef>
                <a:spcPts val="0"/>
              </a:spcBef>
              <a:buNone/>
            </a:pPr>
            <a:r>
              <a:t/>
            </a:r>
            <a:endParaRPr sz="1400">
              <a:latin typeface="Consolas"/>
              <a:ea typeface="Consolas"/>
              <a:cs typeface="Consolas"/>
              <a:sym typeface="Consolas"/>
            </a:endParaRPr>
          </a:p>
          <a:p>
            <a:pPr indent="0" lvl="0" marL="0" rtl="0">
              <a:spcBef>
                <a:spcPts val="0"/>
              </a:spcBef>
              <a:buNone/>
            </a:pPr>
            <a:r>
              <a:t/>
            </a:r>
            <a:endParaRPr/>
          </a:p>
          <a:p>
            <a:pPr lvl="0" rtl="0">
              <a:spcBef>
                <a:spcPts val="0"/>
              </a:spcBef>
              <a:buNone/>
            </a:pPr>
            <a:r>
              <a:t/>
            </a:r>
            <a:endParaRPr/>
          </a:p>
        </p:txBody>
      </p:sp>
      <p:sp>
        <p:nvSpPr>
          <p:cNvPr id="641" name="Shape 641"/>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solidFill>
                  <a:schemeClr val="dk1"/>
                </a:solidFill>
              </a:rPr>
              <a:t>Rails</a:t>
            </a:r>
            <a:r>
              <a:rPr lang="en">
                <a:solidFill>
                  <a:schemeClr val="lt1"/>
                </a:solidFill>
              </a:rPr>
              <a:t> </a:t>
            </a:r>
            <a:r>
              <a:rPr lang="en">
                <a:solidFill>
                  <a:schemeClr val="lt1"/>
                </a:solidFill>
                <a:highlight>
                  <a:srgbClr val="ED197B"/>
                </a:highlight>
              </a:rPr>
              <a:t>Workflow:</a:t>
            </a:r>
            <a:r>
              <a:rPr lang="en">
                <a:solidFill>
                  <a:schemeClr val="dk1"/>
                </a:solidFill>
              </a:rPr>
              <a:t> </a:t>
            </a:r>
          </a:p>
          <a:p>
            <a:pPr lvl="0" rtl="0">
              <a:spcBef>
                <a:spcPts val="0"/>
              </a:spcBef>
              <a:buNone/>
            </a:pPr>
            <a:r>
              <a:rPr lang="en">
                <a:solidFill>
                  <a:schemeClr val="dk1"/>
                </a:solidFill>
              </a:rPr>
              <a:t>Making an index page</a:t>
            </a:r>
          </a:p>
        </p:txBody>
      </p:sp>
      <p:grpSp>
        <p:nvGrpSpPr>
          <p:cNvPr id="642" name="Shape 642"/>
          <p:cNvGrpSpPr/>
          <p:nvPr/>
        </p:nvGrpSpPr>
        <p:grpSpPr>
          <a:xfrm>
            <a:off x="916458" y="1019750"/>
            <a:ext cx="214624" cy="214624"/>
            <a:chOff x="2594050" y="1631825"/>
            <a:chExt cx="439625" cy="439625"/>
          </a:xfrm>
        </p:grpSpPr>
        <p:sp>
          <p:nvSpPr>
            <p:cNvPr id="643" name="Shape 64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4" name="Shape 64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5" name="Shape 64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6" name="Shape 646"/>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47" name="Shape 647"/>
          <p:cNvSpPr txBox="1"/>
          <p:nvPr/>
        </p:nvSpPr>
        <p:spPr>
          <a:xfrm>
            <a:off x="4076799" y="3896175"/>
            <a:ext cx="4037699" cy="10848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the index action will </a:t>
            </a:r>
          </a:p>
          <a:p>
            <a:pPr lvl="0" rtl="0">
              <a:spcBef>
                <a:spcPts val="0"/>
              </a:spcBef>
              <a:buNone/>
            </a:pPr>
            <a:r>
              <a:rPr lang="en" sz="1800">
                <a:solidFill>
                  <a:schemeClr val="lt1"/>
                </a:solidFill>
                <a:highlight>
                  <a:srgbClr val="37BECC"/>
                </a:highlight>
                <a:latin typeface="Quattrocento Sans"/>
                <a:ea typeface="Quattrocento Sans"/>
                <a:cs typeface="Quattrocento Sans"/>
                <a:sym typeface="Quattrocento Sans"/>
              </a:rPr>
              <a:t>automatically try to display</a:t>
            </a:r>
          </a:p>
          <a:p>
            <a:pPr lvl="0" rtl="0">
              <a:spcBef>
                <a:spcPts val="0"/>
              </a:spcBef>
              <a:buNone/>
            </a:pPr>
            <a:r>
              <a:rPr lang="en" sz="1800">
                <a:solidFill>
                  <a:schemeClr val="lt1"/>
                </a:solidFill>
                <a:highlight>
                  <a:srgbClr val="37BECC"/>
                </a:highlight>
                <a:latin typeface="Consolas"/>
                <a:ea typeface="Consolas"/>
                <a:cs typeface="Consolas"/>
                <a:sym typeface="Consolas"/>
              </a:rPr>
              <a:t>views/meetups/index.html.erb</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1" name="Shape 651"/>
        <p:cNvGrpSpPr/>
        <p:nvPr/>
      </p:nvGrpSpPr>
      <p:grpSpPr>
        <a:xfrm>
          <a:off x="0" y="0"/>
          <a:ext cx="0" cy="0"/>
          <a:chOff x="0" y="0"/>
          <a:chExt cx="0" cy="0"/>
        </a:xfrm>
      </p:grpSpPr>
      <p:sp>
        <p:nvSpPr>
          <p:cNvPr id="652" name="Shape 652"/>
          <p:cNvSpPr txBox="1"/>
          <p:nvPr>
            <p:ph idx="1" type="body"/>
          </p:nvPr>
        </p:nvSpPr>
        <p:spPr>
          <a:xfrm>
            <a:off x="1381250" y="1616475"/>
            <a:ext cx="7416000" cy="3112200"/>
          </a:xfrm>
          <a:prstGeom prst="rect">
            <a:avLst/>
          </a:prstGeom>
        </p:spPr>
        <p:txBody>
          <a:bodyPr anchorCtr="0" anchor="t" bIns="91425" lIns="91425" rIns="91425" tIns="91425">
            <a:noAutofit/>
          </a:bodyPr>
          <a:lstStyle/>
          <a:p>
            <a:pPr indent="-228600" lvl="0" marL="457200" rtl="0">
              <a:spcBef>
                <a:spcPts val="0"/>
              </a:spcBef>
            </a:pPr>
            <a:r>
              <a:rPr lang="en"/>
              <a:t>Add the view:</a:t>
            </a:r>
          </a:p>
          <a:p>
            <a:pPr indent="0" lvl="0" marL="914400" rtl="0">
              <a:spcBef>
                <a:spcPts val="0"/>
              </a:spcBef>
              <a:buNone/>
            </a:pPr>
            <a:r>
              <a:t/>
            </a:r>
            <a:endParaRPr sz="1400">
              <a:solidFill>
                <a:srgbClr val="999999"/>
              </a:solidFill>
              <a:latin typeface="Consolas"/>
              <a:ea typeface="Consolas"/>
              <a:cs typeface="Consolas"/>
              <a:sym typeface="Consolas"/>
            </a:endParaRPr>
          </a:p>
          <a:p>
            <a:pPr indent="0" lvl="0" marL="914400" rtl="0">
              <a:spcBef>
                <a:spcPts val="0"/>
              </a:spcBef>
              <a:buNone/>
            </a:pPr>
            <a:r>
              <a:rPr lang="en" sz="1400">
                <a:solidFill>
                  <a:srgbClr val="999999"/>
                </a:solidFill>
                <a:latin typeface="Consolas"/>
                <a:ea typeface="Consolas"/>
                <a:cs typeface="Consolas"/>
                <a:sym typeface="Consolas"/>
              </a:rPr>
              <a:t># views/meetups/index.html.erb</a:t>
            </a:r>
          </a:p>
          <a:p>
            <a:pPr indent="0" lvl="0" marL="914400" rtl="0">
              <a:spcBef>
                <a:spcPts val="0"/>
              </a:spcBef>
              <a:buNone/>
            </a:pPr>
            <a:r>
              <a:rPr lang="en" sz="1400">
                <a:latin typeface="Consolas"/>
                <a:ea typeface="Consolas"/>
                <a:cs typeface="Consolas"/>
                <a:sym typeface="Consolas"/>
              </a:rPr>
              <a:t>&lt;h1&gt;Here’s our view! Yay!&lt;/h1&gt;</a:t>
            </a:r>
          </a:p>
          <a:p>
            <a:pPr indent="0" lvl="0" marL="914400" rtl="0">
              <a:spcBef>
                <a:spcPts val="0"/>
              </a:spcBef>
              <a:buNone/>
            </a:pPr>
            <a:r>
              <a:t/>
            </a:r>
            <a:endParaRPr sz="1400">
              <a:latin typeface="Consolas"/>
              <a:ea typeface="Consolas"/>
              <a:cs typeface="Consolas"/>
              <a:sym typeface="Consolas"/>
            </a:endParaRPr>
          </a:p>
          <a:p>
            <a:pPr indent="0" lvl="0" marL="914400" rtl="0">
              <a:spcBef>
                <a:spcPts val="0"/>
              </a:spcBef>
              <a:buNone/>
            </a:pPr>
            <a:r>
              <a:rPr lang="en" sz="1400">
                <a:latin typeface="Consolas"/>
                <a:ea typeface="Consolas"/>
                <a:cs typeface="Consolas"/>
                <a:sym typeface="Consolas"/>
              </a:rPr>
              <a:t>&lt;ul&gt;</a:t>
            </a:r>
          </a:p>
          <a:p>
            <a:pPr indent="0" lvl="0" marL="914400" rtl="0">
              <a:spcBef>
                <a:spcPts val="0"/>
              </a:spcBef>
              <a:buNone/>
            </a:pPr>
            <a:r>
              <a:rPr lang="en" sz="1400">
                <a:latin typeface="Consolas"/>
                <a:ea typeface="Consolas"/>
                <a:cs typeface="Consolas"/>
                <a:sym typeface="Consolas"/>
              </a:rPr>
              <a:t>  &lt;% @meetups.each do |meetup| %&gt;</a:t>
            </a:r>
          </a:p>
          <a:p>
            <a:pPr indent="0" lvl="0" marL="914400" rtl="0">
              <a:spcBef>
                <a:spcPts val="0"/>
              </a:spcBef>
              <a:buNone/>
            </a:pPr>
            <a:r>
              <a:rPr lang="en" sz="1400">
                <a:latin typeface="Consolas"/>
                <a:ea typeface="Consolas"/>
                <a:cs typeface="Consolas"/>
                <a:sym typeface="Consolas"/>
              </a:rPr>
              <a:t>    &lt;li&gt;&lt;%= meetup.name %&gt;&lt;/li&gt;</a:t>
            </a:r>
          </a:p>
          <a:p>
            <a:pPr indent="0" lvl="0" marL="914400" rtl="0">
              <a:spcBef>
                <a:spcPts val="0"/>
              </a:spcBef>
              <a:buNone/>
            </a:pPr>
            <a:r>
              <a:rPr lang="en" sz="1400">
                <a:latin typeface="Consolas"/>
                <a:ea typeface="Consolas"/>
                <a:cs typeface="Consolas"/>
                <a:sym typeface="Consolas"/>
              </a:rPr>
              <a:t>  &lt;% end %&gt;</a:t>
            </a:r>
          </a:p>
          <a:p>
            <a:pPr indent="0" lvl="0" marL="914400" rtl="0">
              <a:spcBef>
                <a:spcPts val="0"/>
              </a:spcBef>
              <a:buNone/>
            </a:pPr>
            <a:r>
              <a:rPr lang="en" sz="1400">
                <a:latin typeface="Consolas"/>
                <a:ea typeface="Consolas"/>
                <a:cs typeface="Consolas"/>
                <a:sym typeface="Consolas"/>
              </a:rPr>
              <a:t>&lt;/ul&gt;</a:t>
            </a:r>
          </a:p>
          <a:p>
            <a:pPr lvl="0" rtl="0">
              <a:spcBef>
                <a:spcPts val="0"/>
              </a:spcBef>
              <a:buNone/>
            </a:pPr>
            <a:r>
              <a:t/>
            </a:r>
            <a:endParaRPr sz="1800">
              <a:latin typeface="Consolas"/>
              <a:ea typeface="Consolas"/>
              <a:cs typeface="Consolas"/>
              <a:sym typeface="Consolas"/>
            </a:endParaRPr>
          </a:p>
          <a:p>
            <a:pPr indent="0" lvl="0" marL="914400" rtl="0">
              <a:spcBef>
                <a:spcPts val="0"/>
              </a:spcBef>
              <a:buNone/>
            </a:pPr>
            <a:r>
              <a:t/>
            </a:r>
            <a:endParaRPr sz="1400">
              <a:latin typeface="Consolas"/>
              <a:ea typeface="Consolas"/>
              <a:cs typeface="Consolas"/>
              <a:sym typeface="Consolas"/>
            </a:endParaRPr>
          </a:p>
          <a:p>
            <a:pPr indent="0" lvl="0" marL="0" rtl="0">
              <a:spcBef>
                <a:spcPts val="0"/>
              </a:spcBef>
              <a:buNone/>
            </a:pPr>
            <a:r>
              <a:t/>
            </a:r>
            <a:endParaRPr/>
          </a:p>
          <a:p>
            <a:pPr lvl="0" rtl="0">
              <a:spcBef>
                <a:spcPts val="0"/>
              </a:spcBef>
              <a:buNone/>
            </a:pPr>
            <a:r>
              <a:t/>
            </a:r>
            <a:endParaRPr/>
          </a:p>
        </p:txBody>
      </p:sp>
      <p:sp>
        <p:nvSpPr>
          <p:cNvPr id="653" name="Shape 653"/>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solidFill>
                  <a:schemeClr val="dk1"/>
                </a:solidFill>
              </a:rPr>
              <a:t>Rails</a:t>
            </a:r>
            <a:r>
              <a:rPr lang="en">
                <a:solidFill>
                  <a:schemeClr val="lt1"/>
                </a:solidFill>
              </a:rPr>
              <a:t> </a:t>
            </a:r>
            <a:r>
              <a:rPr lang="en">
                <a:solidFill>
                  <a:schemeClr val="lt1"/>
                </a:solidFill>
                <a:highlight>
                  <a:srgbClr val="ED197B"/>
                </a:highlight>
              </a:rPr>
              <a:t>Workflow:</a:t>
            </a:r>
            <a:r>
              <a:rPr lang="en">
                <a:solidFill>
                  <a:schemeClr val="dk1"/>
                </a:solidFill>
              </a:rPr>
              <a:t> </a:t>
            </a:r>
          </a:p>
          <a:p>
            <a:pPr lvl="0" rtl="0">
              <a:spcBef>
                <a:spcPts val="0"/>
              </a:spcBef>
              <a:buNone/>
            </a:pPr>
            <a:r>
              <a:rPr lang="en">
                <a:solidFill>
                  <a:schemeClr val="dk1"/>
                </a:solidFill>
              </a:rPr>
              <a:t>Making an index page</a:t>
            </a:r>
          </a:p>
        </p:txBody>
      </p:sp>
      <p:grpSp>
        <p:nvGrpSpPr>
          <p:cNvPr id="654" name="Shape 654"/>
          <p:cNvGrpSpPr/>
          <p:nvPr/>
        </p:nvGrpSpPr>
        <p:grpSpPr>
          <a:xfrm>
            <a:off x="916458" y="1019750"/>
            <a:ext cx="214624" cy="214624"/>
            <a:chOff x="2594050" y="1631825"/>
            <a:chExt cx="439625" cy="439625"/>
          </a:xfrm>
        </p:grpSpPr>
        <p:sp>
          <p:nvSpPr>
            <p:cNvPr id="655" name="Shape 655"/>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6" name="Shape 656"/>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7" name="Shape 657"/>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8" name="Shape 658"/>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x="0" y="0"/>
          <a:ext cx="0" cy="0"/>
          <a:chOff x="0" y="0"/>
          <a:chExt cx="0" cy="0"/>
        </a:xfrm>
      </p:grpSpPr>
      <p:sp>
        <p:nvSpPr>
          <p:cNvPr id="663" name="Shape 663"/>
          <p:cNvSpPr txBox="1"/>
          <p:nvPr>
            <p:ph type="ctrTitle"/>
          </p:nvPr>
        </p:nvSpPr>
        <p:spPr>
          <a:xfrm>
            <a:off x="2022225" y="1922125"/>
            <a:ext cx="4642500" cy="1159800"/>
          </a:xfrm>
          <a:prstGeom prst="rect">
            <a:avLst/>
          </a:prstGeom>
        </p:spPr>
        <p:txBody>
          <a:bodyPr anchorCtr="0" anchor="b" bIns="91425" lIns="91425" rIns="91425" tIns="91425">
            <a:noAutofit/>
          </a:bodyPr>
          <a:lstStyle/>
          <a:p>
            <a:pPr lvl="0" rtl="0">
              <a:spcBef>
                <a:spcPts val="0"/>
              </a:spcBef>
              <a:buNone/>
            </a:pPr>
            <a:r>
              <a:rPr lang="en"/>
              <a:t>Useful tools </a:t>
            </a:r>
          </a:p>
          <a:p>
            <a:pPr lvl="0" rtl="0">
              <a:spcBef>
                <a:spcPts val="0"/>
              </a:spcBef>
              <a:buNone/>
            </a:pPr>
            <a:r>
              <a:rPr lang="en"/>
              <a:t>for working with Rails</a:t>
            </a:r>
          </a:p>
        </p:txBody>
      </p:sp>
      <p:sp>
        <p:nvSpPr>
          <p:cNvPr id="664" name="Shape 664"/>
          <p:cNvSpPr txBox="1"/>
          <p:nvPr/>
        </p:nvSpPr>
        <p:spPr>
          <a:xfrm>
            <a:off x="1133975" y="2291150"/>
            <a:ext cx="543900" cy="5622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dk1"/>
                </a:solidFill>
                <a:latin typeface="Lora"/>
                <a:ea typeface="Lora"/>
                <a:cs typeface="Lora"/>
                <a:sym typeface="Lora"/>
              </a:rPr>
              <a:t>5</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x="0" y="0"/>
          <a:ext cx="0" cy="0"/>
          <a:chOff x="0" y="0"/>
          <a:chExt cx="0" cy="0"/>
        </a:xfrm>
      </p:grpSpPr>
      <p:sp>
        <p:nvSpPr>
          <p:cNvPr id="669" name="Shape 669"/>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228600" lvl="0" marL="457200" rtl="0">
              <a:spcBef>
                <a:spcPts val="0"/>
              </a:spcBef>
            </a:pPr>
            <a:r>
              <a:rPr lang="en">
                <a:highlight>
                  <a:srgbClr val="EFEFEF"/>
                </a:highlight>
                <a:latin typeface="Consolas"/>
                <a:ea typeface="Consolas"/>
                <a:cs typeface="Consolas"/>
                <a:sym typeface="Consolas"/>
              </a:rPr>
              <a:t>rails server</a:t>
            </a:r>
          </a:p>
          <a:p>
            <a:pPr indent="-228600" lvl="1" marL="914400" rtl="0">
              <a:spcBef>
                <a:spcPts val="0"/>
              </a:spcBef>
            </a:pPr>
            <a:r>
              <a:rPr lang="en"/>
              <a:t>Can also type </a:t>
            </a:r>
            <a:r>
              <a:rPr lang="en">
                <a:highlight>
                  <a:srgbClr val="EFEFEF"/>
                </a:highlight>
                <a:latin typeface="Consolas"/>
                <a:ea typeface="Consolas"/>
                <a:cs typeface="Consolas"/>
                <a:sym typeface="Consolas"/>
              </a:rPr>
              <a:t>rails s</a:t>
            </a:r>
          </a:p>
          <a:p>
            <a:pPr indent="-228600" lvl="1" marL="914400" rtl="0">
              <a:spcBef>
                <a:spcPts val="0"/>
              </a:spcBef>
            </a:pPr>
            <a:r>
              <a:rPr lang="en"/>
              <a:t>Runs local server, just like </a:t>
            </a:r>
            <a:r>
              <a:rPr lang="en">
                <a:highlight>
                  <a:srgbClr val="EFEFEF"/>
                </a:highlight>
                <a:latin typeface="Consolas"/>
                <a:ea typeface="Consolas"/>
                <a:cs typeface="Consolas"/>
                <a:sym typeface="Consolas"/>
              </a:rPr>
              <a:t>ruby server.rb</a:t>
            </a:r>
          </a:p>
          <a:p>
            <a:pPr indent="-228600" lvl="1" marL="914400" rtl="0">
              <a:spcBef>
                <a:spcPts val="0"/>
              </a:spcBef>
            </a:pPr>
            <a:r>
              <a:rPr lang="en"/>
              <a:t>Visit </a:t>
            </a:r>
            <a:r>
              <a:rPr lang="en">
                <a:highlight>
                  <a:srgbClr val="EFEFEF"/>
                </a:highlight>
                <a:latin typeface="Consolas"/>
                <a:ea typeface="Consolas"/>
                <a:cs typeface="Consolas"/>
                <a:sym typeface="Consolas"/>
              </a:rPr>
              <a:t>localhost:3000</a:t>
            </a:r>
          </a:p>
          <a:p>
            <a:pPr indent="-228600" lvl="0" marL="457200" rtl="0">
              <a:spcBef>
                <a:spcPts val="0"/>
              </a:spcBef>
            </a:pPr>
            <a:r>
              <a:rPr lang="en">
                <a:highlight>
                  <a:srgbClr val="EFEFEF"/>
                </a:highlight>
                <a:latin typeface="Consolas"/>
                <a:ea typeface="Consolas"/>
                <a:cs typeface="Consolas"/>
                <a:sym typeface="Consolas"/>
              </a:rPr>
              <a:t>rails console</a:t>
            </a:r>
          </a:p>
          <a:p>
            <a:pPr indent="-228600" lvl="1" marL="914400" rtl="0">
              <a:spcBef>
                <a:spcPts val="0"/>
              </a:spcBef>
            </a:pPr>
            <a:r>
              <a:rPr lang="en"/>
              <a:t>Can also type </a:t>
            </a:r>
            <a:r>
              <a:rPr lang="en">
                <a:highlight>
                  <a:srgbClr val="EFEFEF"/>
                </a:highlight>
                <a:latin typeface="Consolas"/>
                <a:ea typeface="Consolas"/>
                <a:cs typeface="Consolas"/>
                <a:sym typeface="Consolas"/>
              </a:rPr>
              <a:t>rails c</a:t>
            </a:r>
          </a:p>
          <a:p>
            <a:pPr indent="-228600" lvl="1" marL="914400" rtl="0">
              <a:spcBef>
                <a:spcPts val="0"/>
              </a:spcBef>
            </a:pPr>
            <a:r>
              <a:rPr lang="en"/>
              <a:t>Starts something like a pry session</a:t>
            </a:r>
          </a:p>
          <a:p>
            <a:pPr indent="-228600" lvl="1" marL="914400" rtl="0">
              <a:spcBef>
                <a:spcPts val="0"/>
              </a:spcBef>
            </a:pPr>
            <a:r>
              <a:rPr lang="en"/>
              <a:t>Type Ruby/AR code to interact with your db</a:t>
            </a:r>
          </a:p>
        </p:txBody>
      </p:sp>
      <p:sp>
        <p:nvSpPr>
          <p:cNvPr id="670" name="Shape 670"/>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a:t>Server &amp; DB Interaction</a:t>
            </a:r>
          </a:p>
        </p:txBody>
      </p:sp>
      <p:grpSp>
        <p:nvGrpSpPr>
          <p:cNvPr id="671" name="Shape 671"/>
          <p:cNvGrpSpPr/>
          <p:nvPr/>
        </p:nvGrpSpPr>
        <p:grpSpPr>
          <a:xfrm>
            <a:off x="916458" y="1019750"/>
            <a:ext cx="214624" cy="214624"/>
            <a:chOff x="2594050" y="1631825"/>
            <a:chExt cx="439625" cy="439625"/>
          </a:xfrm>
        </p:grpSpPr>
        <p:sp>
          <p:nvSpPr>
            <p:cNvPr id="672" name="Shape 67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3" name="Shape 67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4" name="Shape 67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5" name="Shape 67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9" name="Shape 679"/>
        <p:cNvGrpSpPr/>
        <p:nvPr/>
      </p:nvGrpSpPr>
      <p:grpSpPr>
        <a:xfrm>
          <a:off x="0" y="0"/>
          <a:ext cx="0" cy="0"/>
          <a:chOff x="0" y="0"/>
          <a:chExt cx="0" cy="0"/>
        </a:xfrm>
      </p:grpSpPr>
      <p:sp>
        <p:nvSpPr>
          <p:cNvPr id="680" name="Shape 680"/>
          <p:cNvSpPr txBox="1"/>
          <p:nvPr>
            <p:ph idx="1" type="body"/>
          </p:nvPr>
        </p:nvSpPr>
        <p:spPr>
          <a:xfrm>
            <a:off x="1381250" y="1616470"/>
            <a:ext cx="6809700" cy="3112200"/>
          </a:xfrm>
          <a:prstGeom prst="rect">
            <a:avLst/>
          </a:prstGeom>
        </p:spPr>
        <p:txBody>
          <a:bodyPr anchorCtr="0" anchor="t" bIns="91425" lIns="91425" rIns="91425" tIns="91425">
            <a:noAutofit/>
          </a:bodyPr>
          <a:lstStyle/>
          <a:p>
            <a:pPr indent="-228600" lvl="0" marL="457200" rtl="0">
              <a:spcBef>
                <a:spcPts val="0"/>
              </a:spcBef>
            </a:pPr>
            <a:r>
              <a:rPr lang="en"/>
              <a:t>Terminal command</a:t>
            </a:r>
          </a:p>
          <a:p>
            <a:pPr indent="-228600" lvl="0" marL="457200" rtl="0">
              <a:spcBef>
                <a:spcPts val="0"/>
              </a:spcBef>
            </a:pPr>
            <a:r>
              <a:rPr lang="en"/>
              <a:t>Summarizes of all the routes you have set up</a:t>
            </a:r>
          </a:p>
          <a:p>
            <a:pPr indent="-228600" lvl="0" marL="457200" rtl="0">
              <a:spcBef>
                <a:spcPts val="0"/>
              </a:spcBef>
            </a:pPr>
            <a:r>
              <a:rPr lang="en"/>
              <a:t>Use it frequently!</a:t>
            </a:r>
          </a:p>
        </p:txBody>
      </p:sp>
      <p:sp>
        <p:nvSpPr>
          <p:cNvPr id="681" name="Shape 681"/>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sz="2400">
                <a:highlight>
                  <a:srgbClr val="EFEFEF"/>
                </a:highlight>
                <a:latin typeface="Consolas"/>
                <a:ea typeface="Consolas"/>
                <a:cs typeface="Consolas"/>
                <a:sym typeface="Consolas"/>
              </a:rPr>
              <a:t>rake routes</a:t>
            </a:r>
          </a:p>
        </p:txBody>
      </p:sp>
      <p:grpSp>
        <p:nvGrpSpPr>
          <p:cNvPr id="682" name="Shape 682"/>
          <p:cNvGrpSpPr/>
          <p:nvPr/>
        </p:nvGrpSpPr>
        <p:grpSpPr>
          <a:xfrm>
            <a:off x="916458" y="1019750"/>
            <a:ext cx="214624" cy="214624"/>
            <a:chOff x="2594050" y="1631825"/>
            <a:chExt cx="439625" cy="439625"/>
          </a:xfrm>
        </p:grpSpPr>
        <p:sp>
          <p:nvSpPr>
            <p:cNvPr id="683" name="Shape 68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4" name="Shape 68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5" name="Shape 68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6" name="Shape 686"/>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0" name="Shape 690"/>
        <p:cNvGrpSpPr/>
        <p:nvPr/>
      </p:nvGrpSpPr>
      <p:grpSpPr>
        <a:xfrm>
          <a:off x="0" y="0"/>
          <a:ext cx="0" cy="0"/>
          <a:chOff x="0" y="0"/>
          <a:chExt cx="0" cy="0"/>
        </a:xfrm>
      </p:grpSpPr>
      <p:grpSp>
        <p:nvGrpSpPr>
          <p:cNvPr id="691" name="Shape 691"/>
          <p:cNvGrpSpPr/>
          <p:nvPr/>
        </p:nvGrpSpPr>
        <p:grpSpPr>
          <a:xfrm>
            <a:off x="916458" y="1019750"/>
            <a:ext cx="214624" cy="214624"/>
            <a:chOff x="2594050" y="1631825"/>
            <a:chExt cx="439625" cy="439625"/>
          </a:xfrm>
        </p:grpSpPr>
        <p:sp>
          <p:nvSpPr>
            <p:cNvPr id="692" name="Shape 69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3" name="Shape 69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4" name="Shape 69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5" name="Shape 69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96" name="Shape 696"/>
          <p:cNvSpPr txBox="1"/>
          <p:nvPr>
            <p:ph idx="1" type="body"/>
          </p:nvPr>
        </p:nvSpPr>
        <p:spPr>
          <a:xfrm>
            <a:off x="1381250" y="1387875"/>
            <a:ext cx="7762800" cy="3112200"/>
          </a:xfrm>
          <a:prstGeom prst="rect">
            <a:avLst/>
          </a:prstGeom>
        </p:spPr>
        <p:txBody>
          <a:bodyPr anchorCtr="0" anchor="t" bIns="91425" lIns="91425" rIns="91425" tIns="91425">
            <a:noAutofit/>
          </a:bodyPr>
          <a:lstStyle/>
          <a:p>
            <a:pPr lvl="0" rtl="0">
              <a:spcBef>
                <a:spcPts val="0"/>
              </a:spcBef>
              <a:buNone/>
            </a:pPr>
            <a:r>
              <a:rPr lang="en" sz="1800">
                <a:solidFill>
                  <a:srgbClr val="999999"/>
                </a:solidFill>
                <a:latin typeface="Consolas"/>
                <a:ea typeface="Consolas"/>
                <a:cs typeface="Consolas"/>
                <a:sym typeface="Consolas"/>
              </a:rPr>
              <a:t># routes.rb</a:t>
            </a:r>
          </a:p>
          <a:p>
            <a:pPr lvl="0" rtl="0">
              <a:spcBef>
                <a:spcPts val="0"/>
              </a:spcBef>
              <a:buNone/>
            </a:pPr>
            <a:r>
              <a:rPr lang="en" sz="1800">
                <a:latin typeface="Consolas"/>
                <a:ea typeface="Consolas"/>
                <a:cs typeface="Consolas"/>
                <a:sym typeface="Consolas"/>
              </a:rPr>
              <a:t>resources :meetups, only: [:index]</a:t>
            </a:r>
          </a:p>
          <a:p>
            <a:pPr lvl="0" rtl="0">
              <a:spcBef>
                <a:spcPts val="0"/>
              </a:spcBef>
              <a:buNone/>
            </a:pPr>
            <a:r>
              <a:t/>
            </a:r>
            <a:endParaRPr sz="1800">
              <a:latin typeface="Consolas"/>
              <a:ea typeface="Consolas"/>
              <a:cs typeface="Consolas"/>
              <a:sym typeface="Consolas"/>
            </a:endParaRPr>
          </a:p>
          <a:p>
            <a:pPr lvl="0" rtl="0">
              <a:spcBef>
                <a:spcPts val="0"/>
              </a:spcBef>
              <a:buClr>
                <a:schemeClr val="dk1"/>
              </a:buClr>
              <a:buSzPct val="61111"/>
              <a:buFont typeface="Arial"/>
              <a:buNone/>
            </a:pPr>
            <a:r>
              <a:rPr lang="en" sz="1800">
                <a:solidFill>
                  <a:srgbClr val="999999"/>
                </a:solidFill>
                <a:latin typeface="Consolas"/>
                <a:ea typeface="Consolas"/>
                <a:cs typeface="Consolas"/>
                <a:sym typeface="Consolas"/>
              </a:rPr>
              <a:t># terminal window</a:t>
            </a:r>
          </a:p>
          <a:p>
            <a:pPr lvl="0" rtl="0">
              <a:spcBef>
                <a:spcPts val="0"/>
              </a:spcBef>
              <a:buNone/>
            </a:pPr>
            <a:r>
              <a:rPr lang="en" sz="1800">
                <a:solidFill>
                  <a:schemeClr val="dk1"/>
                </a:solidFill>
                <a:latin typeface="Consolas"/>
                <a:ea typeface="Consolas"/>
                <a:cs typeface="Consolas"/>
                <a:sym typeface="Consolas"/>
              </a:rPr>
              <a:t>&gt; rake routes</a:t>
            </a:r>
          </a:p>
          <a:p>
            <a:pPr lvl="0" rtl="0">
              <a:spcBef>
                <a:spcPts val="0"/>
              </a:spcBef>
              <a:buNone/>
            </a:pPr>
            <a:r>
              <a:rPr lang="en" sz="1800">
                <a:solidFill>
                  <a:schemeClr val="dk1"/>
                </a:solidFill>
                <a:latin typeface="Consolas"/>
                <a:ea typeface="Consolas"/>
                <a:cs typeface="Consolas"/>
                <a:sym typeface="Consolas"/>
              </a:rPr>
              <a:t>    Prefix  Verb  URI Pattern            Controller#Action</a:t>
            </a:r>
          </a:p>
          <a:p>
            <a:pPr lvl="0" rtl="0">
              <a:spcBef>
                <a:spcPts val="0"/>
              </a:spcBef>
              <a:buNone/>
            </a:pPr>
            <a:r>
              <a:rPr lang="en" sz="1800">
                <a:solidFill>
                  <a:schemeClr val="dk1"/>
                </a:solidFill>
                <a:latin typeface="Consolas"/>
                <a:ea typeface="Consolas"/>
                <a:cs typeface="Consolas"/>
                <a:sym typeface="Consolas"/>
              </a:rPr>
              <a:t>   meetups  GET   /meetups(.:format)     meetups#index     </a:t>
            </a:r>
          </a:p>
          <a:p>
            <a:pPr lvl="0" rtl="0">
              <a:spcBef>
                <a:spcPts val="0"/>
              </a:spcBef>
              <a:buClr>
                <a:schemeClr val="dk1"/>
              </a:buClr>
              <a:buSzPct val="61111"/>
              <a:buFont typeface="Arial"/>
              <a:buNone/>
            </a:pPr>
            <a:r>
              <a:t/>
            </a:r>
            <a:endParaRPr sz="1800">
              <a:solidFill>
                <a:schemeClr val="dk1"/>
              </a:solidFill>
              <a:latin typeface="Consolas"/>
              <a:ea typeface="Consolas"/>
              <a:cs typeface="Consolas"/>
              <a:sym typeface="Consolas"/>
            </a:endParaRPr>
          </a:p>
        </p:txBody>
      </p:sp>
      <p:sp>
        <p:nvSpPr>
          <p:cNvPr id="697" name="Shape 697"/>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sz="2400">
                <a:highlight>
                  <a:srgbClr val="EFEFEF"/>
                </a:highlight>
                <a:latin typeface="Consolas"/>
                <a:ea typeface="Consolas"/>
                <a:cs typeface="Consolas"/>
                <a:sym typeface="Consolas"/>
              </a:rPr>
              <a:t>rake routes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1" name="Shape 701"/>
        <p:cNvGrpSpPr/>
        <p:nvPr/>
      </p:nvGrpSpPr>
      <p:grpSpPr>
        <a:xfrm>
          <a:off x="0" y="0"/>
          <a:ext cx="0" cy="0"/>
          <a:chOff x="0" y="0"/>
          <a:chExt cx="0" cy="0"/>
        </a:xfrm>
      </p:grpSpPr>
      <p:grpSp>
        <p:nvGrpSpPr>
          <p:cNvPr id="702" name="Shape 702"/>
          <p:cNvGrpSpPr/>
          <p:nvPr/>
        </p:nvGrpSpPr>
        <p:grpSpPr>
          <a:xfrm>
            <a:off x="916458" y="1019750"/>
            <a:ext cx="214624" cy="214624"/>
            <a:chOff x="2594050" y="1631825"/>
            <a:chExt cx="439625" cy="439625"/>
          </a:xfrm>
        </p:grpSpPr>
        <p:sp>
          <p:nvSpPr>
            <p:cNvPr id="703" name="Shape 70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4" name="Shape 70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5" name="Shape 70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6" name="Shape 706"/>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07" name="Shape 707"/>
          <p:cNvSpPr txBox="1"/>
          <p:nvPr>
            <p:ph idx="1" type="body"/>
          </p:nvPr>
        </p:nvSpPr>
        <p:spPr>
          <a:xfrm>
            <a:off x="1381250" y="1387875"/>
            <a:ext cx="7762800" cy="3112200"/>
          </a:xfrm>
          <a:prstGeom prst="rect">
            <a:avLst/>
          </a:prstGeom>
        </p:spPr>
        <p:txBody>
          <a:bodyPr anchorCtr="0" anchor="t" bIns="91425" lIns="91425" rIns="91425" tIns="91425">
            <a:noAutofit/>
          </a:bodyPr>
          <a:lstStyle/>
          <a:p>
            <a:pPr lvl="0" rtl="0">
              <a:spcBef>
                <a:spcPts val="0"/>
              </a:spcBef>
              <a:buNone/>
            </a:pPr>
            <a:r>
              <a:rPr lang="en" sz="1800">
                <a:solidFill>
                  <a:srgbClr val="999999"/>
                </a:solidFill>
                <a:latin typeface="Consolas"/>
                <a:ea typeface="Consolas"/>
                <a:cs typeface="Consolas"/>
                <a:sym typeface="Consolas"/>
              </a:rPr>
              <a:t># routes.rb</a:t>
            </a:r>
          </a:p>
          <a:p>
            <a:pPr lvl="0" rtl="0">
              <a:spcBef>
                <a:spcPts val="0"/>
              </a:spcBef>
              <a:buNone/>
            </a:pPr>
            <a:r>
              <a:rPr lang="en" sz="1800">
                <a:latin typeface="Consolas"/>
                <a:ea typeface="Consolas"/>
                <a:cs typeface="Consolas"/>
                <a:sym typeface="Consolas"/>
              </a:rPr>
              <a:t>resources :meetups, only: [:index]</a:t>
            </a:r>
          </a:p>
          <a:p>
            <a:pPr lvl="0" rtl="0">
              <a:spcBef>
                <a:spcPts val="0"/>
              </a:spcBef>
              <a:buNone/>
            </a:pPr>
            <a:r>
              <a:t/>
            </a:r>
            <a:endParaRPr sz="1800">
              <a:latin typeface="Consolas"/>
              <a:ea typeface="Consolas"/>
              <a:cs typeface="Consolas"/>
              <a:sym typeface="Consolas"/>
            </a:endParaRPr>
          </a:p>
          <a:p>
            <a:pPr lvl="0" rtl="0">
              <a:spcBef>
                <a:spcPts val="0"/>
              </a:spcBef>
              <a:buNone/>
            </a:pPr>
            <a:r>
              <a:rPr lang="en" sz="1800">
                <a:solidFill>
                  <a:srgbClr val="999999"/>
                </a:solidFill>
                <a:latin typeface="Consolas"/>
                <a:ea typeface="Consolas"/>
                <a:cs typeface="Consolas"/>
                <a:sym typeface="Consolas"/>
              </a:rPr>
              <a:t># terminal window</a:t>
            </a:r>
          </a:p>
          <a:p>
            <a:pPr lvl="0" rtl="0">
              <a:spcBef>
                <a:spcPts val="0"/>
              </a:spcBef>
              <a:buNone/>
            </a:pPr>
            <a:r>
              <a:rPr lang="en" sz="1800">
                <a:solidFill>
                  <a:schemeClr val="dk1"/>
                </a:solidFill>
                <a:latin typeface="Consolas"/>
                <a:ea typeface="Consolas"/>
                <a:cs typeface="Consolas"/>
                <a:sym typeface="Consolas"/>
              </a:rPr>
              <a:t>&gt; rake routes</a:t>
            </a:r>
          </a:p>
          <a:p>
            <a:pPr lvl="0" rtl="0">
              <a:spcBef>
                <a:spcPts val="0"/>
              </a:spcBef>
              <a:buNone/>
            </a:pPr>
            <a:r>
              <a:rPr lang="en" sz="1800">
                <a:solidFill>
                  <a:schemeClr val="dk1"/>
                </a:solidFill>
                <a:latin typeface="Consolas"/>
                <a:ea typeface="Consolas"/>
                <a:cs typeface="Consolas"/>
                <a:sym typeface="Consolas"/>
              </a:rPr>
              <a:t>    Prefix  Verb  URI Pattern            Controller#Action</a:t>
            </a:r>
          </a:p>
          <a:p>
            <a:pPr lvl="0" rtl="0">
              <a:spcBef>
                <a:spcPts val="0"/>
              </a:spcBef>
              <a:buNone/>
            </a:pPr>
            <a:r>
              <a:rPr lang="en" sz="1800">
                <a:solidFill>
                  <a:schemeClr val="dk1"/>
                </a:solidFill>
                <a:latin typeface="Consolas"/>
                <a:ea typeface="Consolas"/>
                <a:cs typeface="Consolas"/>
                <a:sym typeface="Consolas"/>
              </a:rPr>
              <a:t>   </a:t>
            </a:r>
            <a:r>
              <a:rPr lang="en" sz="1800">
                <a:solidFill>
                  <a:schemeClr val="lt1"/>
                </a:solidFill>
                <a:highlight>
                  <a:srgbClr val="ED197B"/>
                </a:highlight>
                <a:latin typeface="Consolas"/>
                <a:ea typeface="Consolas"/>
                <a:cs typeface="Consolas"/>
                <a:sym typeface="Consolas"/>
              </a:rPr>
              <a:t>meetups</a:t>
            </a:r>
            <a:r>
              <a:rPr lang="en" sz="1800">
                <a:solidFill>
                  <a:schemeClr val="dk1"/>
                </a:solidFill>
                <a:latin typeface="Consolas"/>
                <a:ea typeface="Consolas"/>
                <a:cs typeface="Consolas"/>
                <a:sym typeface="Consolas"/>
              </a:rPr>
              <a:t>  GET   /meetups(.:format)     meetups#index     </a:t>
            </a:r>
          </a:p>
          <a:p>
            <a:pPr lvl="0" rtl="0">
              <a:spcBef>
                <a:spcPts val="0"/>
              </a:spcBef>
              <a:buNone/>
            </a:pPr>
            <a:r>
              <a:t/>
            </a:r>
            <a:endParaRPr sz="1800">
              <a:solidFill>
                <a:schemeClr val="dk1"/>
              </a:solidFill>
              <a:latin typeface="Consolas"/>
              <a:ea typeface="Consolas"/>
              <a:cs typeface="Consolas"/>
              <a:sym typeface="Consolas"/>
            </a:endParaRPr>
          </a:p>
        </p:txBody>
      </p:sp>
      <p:sp>
        <p:nvSpPr>
          <p:cNvPr id="708" name="Shape 708"/>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sz="2400">
                <a:highlight>
                  <a:srgbClr val="EFEFEF"/>
                </a:highlight>
                <a:latin typeface="Consolas"/>
                <a:ea typeface="Consolas"/>
                <a:cs typeface="Consolas"/>
                <a:sym typeface="Consolas"/>
              </a:rPr>
              <a:t>rake routes</a:t>
            </a:r>
          </a:p>
        </p:txBody>
      </p:sp>
      <p:sp>
        <p:nvSpPr>
          <p:cNvPr id="709" name="Shape 709"/>
          <p:cNvSpPr txBox="1"/>
          <p:nvPr/>
        </p:nvSpPr>
        <p:spPr>
          <a:xfrm>
            <a:off x="166900" y="4486950"/>
            <a:ext cx="4559400" cy="688200"/>
          </a:xfrm>
          <a:prstGeom prst="rect">
            <a:avLst/>
          </a:prstGeom>
          <a:noFill/>
          <a:ln>
            <a:noFill/>
          </a:ln>
        </p:spPr>
        <p:txBody>
          <a:bodyPr anchorCtr="0" anchor="t" bIns="91425" lIns="91425" rIns="91425" tIns="91425">
            <a:noAutofit/>
          </a:bodyPr>
          <a:lstStyle/>
          <a:p>
            <a:pPr lvl="0" algn="ctr">
              <a:spcBef>
                <a:spcPts val="0"/>
              </a:spcBef>
              <a:buNone/>
            </a:pPr>
            <a:r>
              <a:rPr b="1" lang="en" sz="1800">
                <a:solidFill>
                  <a:schemeClr val="lt1"/>
                </a:solidFill>
                <a:highlight>
                  <a:srgbClr val="37BECC"/>
                </a:highlight>
                <a:latin typeface="Quattrocento Sans"/>
                <a:ea typeface="Quattrocento Sans"/>
                <a:cs typeface="Quattrocento Sans"/>
                <a:sym typeface="Quattrocento Sans"/>
              </a:rPr>
              <a:t>“Our name for this path is ‘meetups’!”</a:t>
            </a:r>
          </a:p>
        </p:txBody>
      </p:sp>
      <p:sp>
        <p:nvSpPr>
          <p:cNvPr id="710" name="Shape 710"/>
          <p:cNvSpPr/>
          <p:nvPr/>
        </p:nvSpPr>
        <p:spPr>
          <a:xfrm>
            <a:off x="2185375" y="3980775"/>
            <a:ext cx="214500" cy="519300"/>
          </a:xfrm>
          <a:prstGeom prst="up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4" name="Shape 714"/>
        <p:cNvGrpSpPr/>
        <p:nvPr/>
      </p:nvGrpSpPr>
      <p:grpSpPr>
        <a:xfrm>
          <a:off x="0" y="0"/>
          <a:ext cx="0" cy="0"/>
          <a:chOff x="0" y="0"/>
          <a:chExt cx="0" cy="0"/>
        </a:xfrm>
      </p:grpSpPr>
      <p:grpSp>
        <p:nvGrpSpPr>
          <p:cNvPr id="715" name="Shape 715"/>
          <p:cNvGrpSpPr/>
          <p:nvPr/>
        </p:nvGrpSpPr>
        <p:grpSpPr>
          <a:xfrm>
            <a:off x="916458" y="1019750"/>
            <a:ext cx="214624" cy="214624"/>
            <a:chOff x="2594050" y="1631825"/>
            <a:chExt cx="439625" cy="439625"/>
          </a:xfrm>
        </p:grpSpPr>
        <p:sp>
          <p:nvSpPr>
            <p:cNvPr id="716" name="Shape 71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7" name="Shape 71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8" name="Shape 71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9" name="Shape 719"/>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20" name="Shape 720"/>
          <p:cNvSpPr txBox="1"/>
          <p:nvPr>
            <p:ph idx="1" type="body"/>
          </p:nvPr>
        </p:nvSpPr>
        <p:spPr>
          <a:xfrm>
            <a:off x="1381250" y="1387875"/>
            <a:ext cx="7762800" cy="3112200"/>
          </a:xfrm>
          <a:prstGeom prst="rect">
            <a:avLst/>
          </a:prstGeom>
        </p:spPr>
        <p:txBody>
          <a:bodyPr anchorCtr="0" anchor="t" bIns="91425" lIns="91425" rIns="91425" tIns="91425">
            <a:noAutofit/>
          </a:bodyPr>
          <a:lstStyle/>
          <a:p>
            <a:pPr lvl="0" rtl="0">
              <a:spcBef>
                <a:spcPts val="0"/>
              </a:spcBef>
              <a:buNone/>
            </a:pPr>
            <a:r>
              <a:rPr lang="en" sz="1800">
                <a:solidFill>
                  <a:srgbClr val="999999"/>
                </a:solidFill>
                <a:latin typeface="Consolas"/>
                <a:ea typeface="Consolas"/>
                <a:cs typeface="Consolas"/>
                <a:sym typeface="Consolas"/>
              </a:rPr>
              <a:t># routes.rb</a:t>
            </a:r>
          </a:p>
          <a:p>
            <a:pPr lvl="0" rtl="0">
              <a:spcBef>
                <a:spcPts val="0"/>
              </a:spcBef>
              <a:buNone/>
            </a:pPr>
            <a:r>
              <a:rPr lang="en" sz="1800">
                <a:latin typeface="Consolas"/>
                <a:ea typeface="Consolas"/>
                <a:cs typeface="Consolas"/>
                <a:sym typeface="Consolas"/>
              </a:rPr>
              <a:t>resources :meetups, only: [:index]</a:t>
            </a:r>
          </a:p>
          <a:p>
            <a:pPr lvl="0" rtl="0">
              <a:spcBef>
                <a:spcPts val="0"/>
              </a:spcBef>
              <a:buNone/>
            </a:pPr>
            <a:r>
              <a:t/>
            </a:r>
            <a:endParaRPr sz="1800">
              <a:latin typeface="Consolas"/>
              <a:ea typeface="Consolas"/>
              <a:cs typeface="Consolas"/>
              <a:sym typeface="Consolas"/>
            </a:endParaRPr>
          </a:p>
          <a:p>
            <a:pPr lvl="0" rtl="0">
              <a:spcBef>
                <a:spcPts val="0"/>
              </a:spcBef>
              <a:buNone/>
            </a:pPr>
            <a:r>
              <a:rPr lang="en" sz="1800">
                <a:solidFill>
                  <a:srgbClr val="999999"/>
                </a:solidFill>
                <a:latin typeface="Consolas"/>
                <a:ea typeface="Consolas"/>
                <a:cs typeface="Consolas"/>
                <a:sym typeface="Consolas"/>
              </a:rPr>
              <a:t># terminal window</a:t>
            </a:r>
          </a:p>
          <a:p>
            <a:pPr lvl="0" rtl="0">
              <a:spcBef>
                <a:spcPts val="0"/>
              </a:spcBef>
              <a:buNone/>
            </a:pPr>
            <a:r>
              <a:rPr lang="en" sz="1800">
                <a:solidFill>
                  <a:schemeClr val="dk1"/>
                </a:solidFill>
                <a:latin typeface="Consolas"/>
                <a:ea typeface="Consolas"/>
                <a:cs typeface="Consolas"/>
                <a:sym typeface="Consolas"/>
              </a:rPr>
              <a:t>&gt; rake routes</a:t>
            </a:r>
          </a:p>
          <a:p>
            <a:pPr lvl="0" rtl="0">
              <a:spcBef>
                <a:spcPts val="0"/>
              </a:spcBef>
              <a:buNone/>
            </a:pPr>
            <a:r>
              <a:rPr lang="en" sz="1800">
                <a:solidFill>
                  <a:schemeClr val="dk1"/>
                </a:solidFill>
                <a:latin typeface="Consolas"/>
                <a:ea typeface="Consolas"/>
                <a:cs typeface="Consolas"/>
                <a:sym typeface="Consolas"/>
              </a:rPr>
              <a:t>    Prefix  Verb  URI Pattern            Controller#Action</a:t>
            </a:r>
          </a:p>
          <a:p>
            <a:pPr indent="-69850" lvl="0" marL="0" marR="0" rtl="0" algn="l">
              <a:lnSpc>
                <a:spcPct val="100000"/>
              </a:lnSpc>
              <a:spcBef>
                <a:spcPts val="600"/>
              </a:spcBef>
              <a:spcAft>
                <a:spcPts val="0"/>
              </a:spcAft>
              <a:buClr>
                <a:srgbClr val="000000"/>
              </a:buClr>
              <a:buSzPct val="61111"/>
              <a:buFont typeface="Arial"/>
              <a:buNone/>
            </a:pPr>
            <a:r>
              <a:rPr lang="en" sz="1800">
                <a:solidFill>
                  <a:schemeClr val="dk1"/>
                </a:solidFill>
                <a:latin typeface="Consolas"/>
                <a:ea typeface="Consolas"/>
                <a:cs typeface="Consolas"/>
                <a:sym typeface="Consolas"/>
              </a:rPr>
              <a:t>   meetups  </a:t>
            </a:r>
            <a:r>
              <a:rPr lang="en" sz="1800">
                <a:solidFill>
                  <a:schemeClr val="lt1"/>
                </a:solidFill>
                <a:highlight>
                  <a:srgbClr val="ED197B"/>
                </a:highlight>
                <a:latin typeface="Consolas"/>
                <a:ea typeface="Consolas"/>
                <a:cs typeface="Consolas"/>
                <a:sym typeface="Consolas"/>
              </a:rPr>
              <a:t>GET</a:t>
            </a:r>
            <a:r>
              <a:rPr lang="en" sz="1800">
                <a:solidFill>
                  <a:schemeClr val="dk1"/>
                </a:solidFill>
                <a:latin typeface="Consolas"/>
                <a:ea typeface="Consolas"/>
                <a:cs typeface="Consolas"/>
                <a:sym typeface="Consolas"/>
              </a:rPr>
              <a:t>   /meetups(.:format)     meetups#index     </a:t>
            </a:r>
          </a:p>
          <a:p>
            <a:pPr lvl="0" rtl="0">
              <a:spcBef>
                <a:spcPts val="0"/>
              </a:spcBef>
              <a:buNone/>
            </a:pPr>
            <a:r>
              <a:t/>
            </a:r>
            <a:endParaRPr sz="1800">
              <a:solidFill>
                <a:schemeClr val="dk1"/>
              </a:solidFill>
              <a:latin typeface="Consolas"/>
              <a:ea typeface="Consolas"/>
              <a:cs typeface="Consolas"/>
              <a:sym typeface="Consolas"/>
            </a:endParaRPr>
          </a:p>
        </p:txBody>
      </p:sp>
      <p:sp>
        <p:nvSpPr>
          <p:cNvPr id="721" name="Shape 721"/>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sz="2400">
                <a:highlight>
                  <a:srgbClr val="EFEFEF"/>
                </a:highlight>
                <a:latin typeface="Consolas"/>
                <a:ea typeface="Consolas"/>
                <a:cs typeface="Consolas"/>
                <a:sym typeface="Consolas"/>
              </a:rPr>
              <a:t>rake routes</a:t>
            </a:r>
          </a:p>
        </p:txBody>
      </p:sp>
      <p:sp>
        <p:nvSpPr>
          <p:cNvPr id="722" name="Shape 722"/>
          <p:cNvSpPr txBox="1"/>
          <p:nvPr/>
        </p:nvSpPr>
        <p:spPr>
          <a:xfrm>
            <a:off x="1041321" y="4563150"/>
            <a:ext cx="4559400" cy="6882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chemeClr val="lt1"/>
                </a:solidFill>
                <a:highlight>
                  <a:srgbClr val="37BECC"/>
                </a:highlight>
                <a:latin typeface="Quattrocento Sans"/>
                <a:ea typeface="Quattrocento Sans"/>
                <a:cs typeface="Quattrocento Sans"/>
                <a:sym typeface="Quattrocento Sans"/>
              </a:rPr>
              <a:t>“This action involves a GET request...”</a:t>
            </a:r>
          </a:p>
        </p:txBody>
      </p:sp>
      <p:sp>
        <p:nvSpPr>
          <p:cNvPr id="723" name="Shape 723"/>
          <p:cNvSpPr/>
          <p:nvPr/>
        </p:nvSpPr>
        <p:spPr>
          <a:xfrm>
            <a:off x="3059796" y="4056975"/>
            <a:ext cx="214500" cy="519300"/>
          </a:xfrm>
          <a:prstGeom prst="up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cxnSp>
        <p:nvCxnSpPr>
          <p:cNvPr id="108" name="Shape 108"/>
          <p:cNvCxnSpPr>
            <a:stCxn id="109" idx="3"/>
            <a:endCxn id="110" idx="1"/>
          </p:cNvCxnSpPr>
          <p:nvPr/>
        </p:nvCxnSpPr>
        <p:spPr>
          <a:xfrm>
            <a:off x="4436225" y="2227250"/>
            <a:ext cx="1659900" cy="1185300"/>
          </a:xfrm>
          <a:prstGeom prst="straightConnector1">
            <a:avLst/>
          </a:prstGeom>
          <a:noFill/>
          <a:ln cap="flat" cmpd="sng" w="9525">
            <a:solidFill>
              <a:schemeClr val="dk2"/>
            </a:solidFill>
            <a:prstDash val="dot"/>
            <a:round/>
            <a:headEnd len="lg" w="lg" type="none"/>
            <a:tailEnd len="lg" w="lg" type="none"/>
          </a:ln>
        </p:spPr>
      </p:cxnSp>
      <p:cxnSp>
        <p:nvCxnSpPr>
          <p:cNvPr id="111" name="Shape 111"/>
          <p:cNvCxnSpPr>
            <a:stCxn id="109" idx="3"/>
            <a:endCxn id="112" idx="1"/>
          </p:cNvCxnSpPr>
          <p:nvPr/>
        </p:nvCxnSpPr>
        <p:spPr>
          <a:xfrm flipH="1" rot="10800000">
            <a:off x="4436225" y="1041950"/>
            <a:ext cx="1659900" cy="1185300"/>
          </a:xfrm>
          <a:prstGeom prst="straightConnector1">
            <a:avLst/>
          </a:prstGeom>
          <a:noFill/>
          <a:ln cap="flat" cmpd="sng" w="9525">
            <a:solidFill>
              <a:schemeClr val="dk2"/>
            </a:solidFill>
            <a:prstDash val="dot"/>
            <a:round/>
            <a:headEnd len="lg" w="lg" type="none"/>
            <a:tailEnd len="lg" w="lg" type="none"/>
          </a:ln>
        </p:spPr>
      </p:cxnSp>
      <p:sp>
        <p:nvSpPr>
          <p:cNvPr id="110" name="Shape 110"/>
          <p:cNvSpPr/>
          <p:nvPr/>
        </p:nvSpPr>
        <p:spPr>
          <a:xfrm>
            <a:off x="6095982" y="2783662"/>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Model</a:t>
            </a:r>
          </a:p>
        </p:txBody>
      </p:sp>
      <p:sp>
        <p:nvSpPr>
          <p:cNvPr id="112" name="Shape 112"/>
          <p:cNvSpPr/>
          <p:nvPr/>
        </p:nvSpPr>
        <p:spPr>
          <a:xfrm>
            <a:off x="6095981" y="412937"/>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View</a:t>
            </a:r>
          </a:p>
        </p:txBody>
      </p:sp>
      <p:sp>
        <p:nvSpPr>
          <p:cNvPr id="109" name="Shape 109"/>
          <p:cNvSpPr/>
          <p:nvPr/>
        </p:nvSpPr>
        <p:spPr>
          <a:xfrm>
            <a:off x="1965725" y="1598300"/>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Controller</a:t>
            </a:r>
          </a:p>
        </p:txBody>
      </p:sp>
      <p:sp>
        <p:nvSpPr>
          <p:cNvPr id="113" name="Shape 113"/>
          <p:cNvSpPr/>
          <p:nvPr/>
        </p:nvSpPr>
        <p:spPr>
          <a:xfrm>
            <a:off x="203600" y="20612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nvSpPr>
        <p:spPr>
          <a:xfrm>
            <a:off x="192875" y="1708551"/>
            <a:ext cx="1596600" cy="352800"/>
          </a:xfrm>
          <a:prstGeom prst="rect">
            <a:avLst/>
          </a:prstGeom>
          <a:noFill/>
          <a:ln>
            <a:noFill/>
          </a:ln>
        </p:spPr>
        <p:txBody>
          <a:bodyPr anchorCtr="0" anchor="t" bIns="91425" lIns="91425" rIns="91425" tIns="91425">
            <a:noAutofit/>
          </a:bodyPr>
          <a:lstStyle/>
          <a:p>
            <a:pPr lvl="0" rtl="0">
              <a:spcBef>
                <a:spcPts val="0"/>
              </a:spcBef>
              <a:buNone/>
            </a:pPr>
            <a:r>
              <a:rPr lang="en">
                <a:latin typeface="Quattrocento Sans"/>
                <a:ea typeface="Quattrocento Sans"/>
                <a:cs typeface="Quattrocento Sans"/>
                <a:sym typeface="Quattrocento Sans"/>
              </a:rPr>
              <a:t>user visits a URL</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7" name="Shape 727"/>
        <p:cNvGrpSpPr/>
        <p:nvPr/>
      </p:nvGrpSpPr>
      <p:grpSpPr>
        <a:xfrm>
          <a:off x="0" y="0"/>
          <a:ext cx="0" cy="0"/>
          <a:chOff x="0" y="0"/>
          <a:chExt cx="0" cy="0"/>
        </a:xfrm>
      </p:grpSpPr>
      <p:grpSp>
        <p:nvGrpSpPr>
          <p:cNvPr id="728" name="Shape 728"/>
          <p:cNvGrpSpPr/>
          <p:nvPr/>
        </p:nvGrpSpPr>
        <p:grpSpPr>
          <a:xfrm>
            <a:off x="916458" y="1019750"/>
            <a:ext cx="214624" cy="214624"/>
            <a:chOff x="2594050" y="1631825"/>
            <a:chExt cx="439625" cy="439625"/>
          </a:xfrm>
        </p:grpSpPr>
        <p:sp>
          <p:nvSpPr>
            <p:cNvPr id="729" name="Shape 72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0" name="Shape 73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1" name="Shape 73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2" name="Shape 732"/>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33" name="Shape 733"/>
          <p:cNvSpPr txBox="1"/>
          <p:nvPr>
            <p:ph idx="1" type="body"/>
          </p:nvPr>
        </p:nvSpPr>
        <p:spPr>
          <a:xfrm>
            <a:off x="1381250" y="1387875"/>
            <a:ext cx="7762800" cy="3112200"/>
          </a:xfrm>
          <a:prstGeom prst="rect">
            <a:avLst/>
          </a:prstGeom>
        </p:spPr>
        <p:txBody>
          <a:bodyPr anchorCtr="0" anchor="t" bIns="91425" lIns="91425" rIns="91425" tIns="91425">
            <a:noAutofit/>
          </a:bodyPr>
          <a:lstStyle/>
          <a:p>
            <a:pPr lvl="0" rtl="0">
              <a:spcBef>
                <a:spcPts val="0"/>
              </a:spcBef>
              <a:buNone/>
            </a:pPr>
            <a:r>
              <a:rPr lang="en" sz="1800">
                <a:solidFill>
                  <a:srgbClr val="999999"/>
                </a:solidFill>
                <a:latin typeface="Consolas"/>
                <a:ea typeface="Consolas"/>
                <a:cs typeface="Consolas"/>
                <a:sym typeface="Consolas"/>
              </a:rPr>
              <a:t># routes.rb</a:t>
            </a:r>
          </a:p>
          <a:p>
            <a:pPr lvl="0" rtl="0">
              <a:spcBef>
                <a:spcPts val="0"/>
              </a:spcBef>
              <a:buNone/>
            </a:pPr>
            <a:r>
              <a:rPr lang="en" sz="1800">
                <a:latin typeface="Consolas"/>
                <a:ea typeface="Consolas"/>
                <a:cs typeface="Consolas"/>
                <a:sym typeface="Consolas"/>
              </a:rPr>
              <a:t>resources :meetups, only: [:index]</a:t>
            </a:r>
          </a:p>
          <a:p>
            <a:pPr lvl="0" rtl="0">
              <a:spcBef>
                <a:spcPts val="0"/>
              </a:spcBef>
              <a:buNone/>
            </a:pPr>
            <a:r>
              <a:t/>
            </a:r>
            <a:endParaRPr sz="1800">
              <a:latin typeface="Consolas"/>
              <a:ea typeface="Consolas"/>
              <a:cs typeface="Consolas"/>
              <a:sym typeface="Consolas"/>
            </a:endParaRPr>
          </a:p>
          <a:p>
            <a:pPr lvl="0" rtl="0">
              <a:spcBef>
                <a:spcPts val="0"/>
              </a:spcBef>
              <a:buNone/>
            </a:pPr>
            <a:r>
              <a:rPr lang="en" sz="1800">
                <a:solidFill>
                  <a:srgbClr val="999999"/>
                </a:solidFill>
                <a:latin typeface="Consolas"/>
                <a:ea typeface="Consolas"/>
                <a:cs typeface="Consolas"/>
                <a:sym typeface="Consolas"/>
              </a:rPr>
              <a:t># terminal window</a:t>
            </a:r>
          </a:p>
          <a:p>
            <a:pPr lvl="0" rtl="0">
              <a:spcBef>
                <a:spcPts val="0"/>
              </a:spcBef>
              <a:buNone/>
            </a:pPr>
            <a:r>
              <a:rPr lang="en" sz="1800">
                <a:solidFill>
                  <a:schemeClr val="dk1"/>
                </a:solidFill>
                <a:latin typeface="Consolas"/>
                <a:ea typeface="Consolas"/>
                <a:cs typeface="Consolas"/>
                <a:sym typeface="Consolas"/>
              </a:rPr>
              <a:t>&gt; rake routes</a:t>
            </a:r>
          </a:p>
          <a:p>
            <a:pPr lvl="0" rtl="0">
              <a:spcBef>
                <a:spcPts val="0"/>
              </a:spcBef>
              <a:buNone/>
            </a:pPr>
            <a:r>
              <a:rPr lang="en" sz="1800">
                <a:solidFill>
                  <a:schemeClr val="dk1"/>
                </a:solidFill>
                <a:latin typeface="Consolas"/>
                <a:ea typeface="Consolas"/>
                <a:cs typeface="Consolas"/>
                <a:sym typeface="Consolas"/>
              </a:rPr>
              <a:t>    Prefix  Verb  URI Pattern            Controller#Action</a:t>
            </a:r>
          </a:p>
          <a:p>
            <a:pPr indent="0" lvl="0" marL="0" marR="0" rtl="0" algn="l">
              <a:lnSpc>
                <a:spcPct val="100000"/>
              </a:lnSpc>
              <a:spcBef>
                <a:spcPts val="600"/>
              </a:spcBef>
              <a:spcAft>
                <a:spcPts val="0"/>
              </a:spcAft>
              <a:buNone/>
            </a:pPr>
            <a:r>
              <a:rPr lang="en" sz="1800">
                <a:solidFill>
                  <a:schemeClr val="dk1"/>
                </a:solidFill>
                <a:latin typeface="Consolas"/>
                <a:ea typeface="Consolas"/>
                <a:cs typeface="Consolas"/>
                <a:sym typeface="Consolas"/>
              </a:rPr>
              <a:t>   meetups  GET   </a:t>
            </a:r>
            <a:r>
              <a:rPr lang="en" sz="1800">
                <a:solidFill>
                  <a:schemeClr val="lt1"/>
                </a:solidFill>
                <a:highlight>
                  <a:srgbClr val="ED197B"/>
                </a:highlight>
                <a:latin typeface="Consolas"/>
                <a:ea typeface="Consolas"/>
                <a:cs typeface="Consolas"/>
                <a:sym typeface="Consolas"/>
              </a:rPr>
              <a:t>/meetups</a:t>
            </a:r>
            <a:r>
              <a:rPr lang="en" sz="1800">
                <a:solidFill>
                  <a:schemeClr val="dk1"/>
                </a:solidFill>
                <a:latin typeface="Consolas"/>
                <a:ea typeface="Consolas"/>
                <a:cs typeface="Consolas"/>
                <a:sym typeface="Consolas"/>
              </a:rPr>
              <a:t>(.:format)     meetups#index     </a:t>
            </a:r>
          </a:p>
          <a:p>
            <a:pPr lvl="0" rtl="0">
              <a:spcBef>
                <a:spcPts val="0"/>
              </a:spcBef>
              <a:buNone/>
            </a:pPr>
            <a:r>
              <a:t/>
            </a:r>
            <a:endParaRPr sz="1800">
              <a:solidFill>
                <a:schemeClr val="dk1"/>
              </a:solidFill>
              <a:latin typeface="Consolas"/>
              <a:ea typeface="Consolas"/>
              <a:cs typeface="Consolas"/>
              <a:sym typeface="Consolas"/>
            </a:endParaRPr>
          </a:p>
        </p:txBody>
      </p:sp>
      <p:sp>
        <p:nvSpPr>
          <p:cNvPr id="734" name="Shape 734"/>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sz="2400">
                <a:highlight>
                  <a:srgbClr val="EFEFEF"/>
                </a:highlight>
                <a:latin typeface="Consolas"/>
                <a:ea typeface="Consolas"/>
                <a:cs typeface="Consolas"/>
                <a:sym typeface="Consolas"/>
              </a:rPr>
              <a:t>rake routes</a:t>
            </a:r>
          </a:p>
        </p:txBody>
      </p:sp>
      <p:sp>
        <p:nvSpPr>
          <p:cNvPr id="735" name="Shape 735"/>
          <p:cNvSpPr txBox="1"/>
          <p:nvPr/>
        </p:nvSpPr>
        <p:spPr>
          <a:xfrm>
            <a:off x="2099796" y="4581727"/>
            <a:ext cx="4559399" cy="6882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chemeClr val="lt1"/>
                </a:solidFill>
                <a:highlight>
                  <a:srgbClr val="37BECC"/>
                </a:highlight>
                <a:latin typeface="Quattrocento Sans"/>
                <a:ea typeface="Quattrocento Sans"/>
                <a:cs typeface="Quattrocento Sans"/>
                <a:sym typeface="Quattrocento Sans"/>
              </a:rPr>
              <a:t>“...to this particular path.”</a:t>
            </a:r>
          </a:p>
        </p:txBody>
      </p:sp>
      <p:sp>
        <p:nvSpPr>
          <p:cNvPr id="736" name="Shape 736"/>
          <p:cNvSpPr/>
          <p:nvPr/>
        </p:nvSpPr>
        <p:spPr>
          <a:xfrm>
            <a:off x="4202796" y="4056975"/>
            <a:ext cx="214500" cy="519300"/>
          </a:xfrm>
          <a:prstGeom prst="up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0" name="Shape 740"/>
        <p:cNvGrpSpPr/>
        <p:nvPr/>
      </p:nvGrpSpPr>
      <p:grpSpPr>
        <a:xfrm>
          <a:off x="0" y="0"/>
          <a:ext cx="0" cy="0"/>
          <a:chOff x="0" y="0"/>
          <a:chExt cx="0" cy="0"/>
        </a:xfrm>
      </p:grpSpPr>
      <p:grpSp>
        <p:nvGrpSpPr>
          <p:cNvPr id="741" name="Shape 741"/>
          <p:cNvGrpSpPr/>
          <p:nvPr/>
        </p:nvGrpSpPr>
        <p:grpSpPr>
          <a:xfrm>
            <a:off x="916458" y="1019750"/>
            <a:ext cx="214624" cy="214624"/>
            <a:chOff x="2594050" y="1631825"/>
            <a:chExt cx="439625" cy="439625"/>
          </a:xfrm>
        </p:grpSpPr>
        <p:sp>
          <p:nvSpPr>
            <p:cNvPr id="742" name="Shape 74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3" name="Shape 74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4" name="Shape 74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5" name="Shape 74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46" name="Shape 746"/>
          <p:cNvSpPr txBox="1"/>
          <p:nvPr>
            <p:ph idx="1" type="body"/>
          </p:nvPr>
        </p:nvSpPr>
        <p:spPr>
          <a:xfrm>
            <a:off x="1381250" y="1387875"/>
            <a:ext cx="7762800" cy="3112200"/>
          </a:xfrm>
          <a:prstGeom prst="rect">
            <a:avLst/>
          </a:prstGeom>
        </p:spPr>
        <p:txBody>
          <a:bodyPr anchorCtr="0" anchor="t" bIns="91425" lIns="91425" rIns="91425" tIns="91425">
            <a:noAutofit/>
          </a:bodyPr>
          <a:lstStyle/>
          <a:p>
            <a:pPr lvl="0" rtl="0">
              <a:spcBef>
                <a:spcPts val="0"/>
              </a:spcBef>
              <a:buNone/>
            </a:pPr>
            <a:r>
              <a:rPr lang="en" sz="1800">
                <a:solidFill>
                  <a:srgbClr val="999999"/>
                </a:solidFill>
                <a:latin typeface="Consolas"/>
                <a:ea typeface="Consolas"/>
                <a:cs typeface="Consolas"/>
                <a:sym typeface="Consolas"/>
              </a:rPr>
              <a:t># routes.rb</a:t>
            </a:r>
          </a:p>
          <a:p>
            <a:pPr lvl="0" rtl="0">
              <a:spcBef>
                <a:spcPts val="0"/>
              </a:spcBef>
              <a:buNone/>
            </a:pPr>
            <a:r>
              <a:rPr lang="en" sz="1800">
                <a:latin typeface="Consolas"/>
                <a:ea typeface="Consolas"/>
                <a:cs typeface="Consolas"/>
                <a:sym typeface="Consolas"/>
              </a:rPr>
              <a:t>resources :meetups, only: [:index]</a:t>
            </a:r>
          </a:p>
          <a:p>
            <a:pPr lvl="0" rtl="0">
              <a:spcBef>
                <a:spcPts val="0"/>
              </a:spcBef>
              <a:buNone/>
            </a:pPr>
            <a:r>
              <a:t/>
            </a:r>
            <a:endParaRPr sz="1800">
              <a:latin typeface="Consolas"/>
              <a:ea typeface="Consolas"/>
              <a:cs typeface="Consolas"/>
              <a:sym typeface="Consolas"/>
            </a:endParaRPr>
          </a:p>
          <a:p>
            <a:pPr lvl="0" rtl="0">
              <a:spcBef>
                <a:spcPts val="0"/>
              </a:spcBef>
              <a:buNone/>
            </a:pPr>
            <a:r>
              <a:rPr lang="en" sz="1800">
                <a:solidFill>
                  <a:srgbClr val="999999"/>
                </a:solidFill>
                <a:latin typeface="Consolas"/>
                <a:ea typeface="Consolas"/>
                <a:cs typeface="Consolas"/>
                <a:sym typeface="Consolas"/>
              </a:rPr>
              <a:t># terminal window</a:t>
            </a:r>
          </a:p>
          <a:p>
            <a:pPr lvl="0" rtl="0">
              <a:spcBef>
                <a:spcPts val="0"/>
              </a:spcBef>
              <a:buNone/>
            </a:pPr>
            <a:r>
              <a:rPr lang="en" sz="1800">
                <a:solidFill>
                  <a:schemeClr val="dk1"/>
                </a:solidFill>
                <a:latin typeface="Consolas"/>
                <a:ea typeface="Consolas"/>
                <a:cs typeface="Consolas"/>
                <a:sym typeface="Consolas"/>
              </a:rPr>
              <a:t>&gt; rake routes</a:t>
            </a:r>
          </a:p>
          <a:p>
            <a:pPr lvl="0" rtl="0">
              <a:spcBef>
                <a:spcPts val="0"/>
              </a:spcBef>
              <a:buNone/>
            </a:pPr>
            <a:r>
              <a:rPr lang="en" sz="1800">
                <a:solidFill>
                  <a:schemeClr val="dk1"/>
                </a:solidFill>
                <a:latin typeface="Consolas"/>
                <a:ea typeface="Consolas"/>
                <a:cs typeface="Consolas"/>
                <a:sym typeface="Consolas"/>
              </a:rPr>
              <a:t>    Prefix  Verb  URI Pattern            Controller#Action</a:t>
            </a:r>
          </a:p>
          <a:p>
            <a:pPr indent="0" lvl="0" marL="0" marR="0" rtl="0" algn="l">
              <a:lnSpc>
                <a:spcPct val="100000"/>
              </a:lnSpc>
              <a:spcBef>
                <a:spcPts val="600"/>
              </a:spcBef>
              <a:spcAft>
                <a:spcPts val="0"/>
              </a:spcAft>
              <a:buNone/>
            </a:pPr>
            <a:r>
              <a:rPr lang="en" sz="1800">
                <a:solidFill>
                  <a:schemeClr val="dk1"/>
                </a:solidFill>
                <a:latin typeface="Consolas"/>
                <a:ea typeface="Consolas"/>
                <a:cs typeface="Consolas"/>
                <a:sym typeface="Consolas"/>
              </a:rPr>
              <a:t>   meetups  GET   /meetups(.:format)     </a:t>
            </a:r>
            <a:r>
              <a:rPr lang="en" sz="1800">
                <a:solidFill>
                  <a:schemeClr val="lt1"/>
                </a:solidFill>
                <a:highlight>
                  <a:srgbClr val="ED197B"/>
                </a:highlight>
                <a:latin typeface="Consolas"/>
                <a:ea typeface="Consolas"/>
                <a:cs typeface="Consolas"/>
                <a:sym typeface="Consolas"/>
              </a:rPr>
              <a:t>meetups</a:t>
            </a:r>
            <a:r>
              <a:rPr lang="en" sz="1800">
                <a:solidFill>
                  <a:schemeClr val="dk1"/>
                </a:solidFill>
                <a:latin typeface="Consolas"/>
                <a:ea typeface="Consolas"/>
                <a:cs typeface="Consolas"/>
                <a:sym typeface="Consolas"/>
              </a:rPr>
              <a:t>#index     </a:t>
            </a:r>
          </a:p>
          <a:p>
            <a:pPr lvl="0" rtl="0">
              <a:spcBef>
                <a:spcPts val="0"/>
              </a:spcBef>
              <a:buNone/>
            </a:pPr>
            <a:r>
              <a:t/>
            </a:r>
            <a:endParaRPr sz="1800">
              <a:solidFill>
                <a:schemeClr val="dk1"/>
              </a:solidFill>
              <a:latin typeface="Consolas"/>
              <a:ea typeface="Consolas"/>
              <a:cs typeface="Consolas"/>
              <a:sym typeface="Consolas"/>
            </a:endParaRPr>
          </a:p>
        </p:txBody>
      </p:sp>
      <p:sp>
        <p:nvSpPr>
          <p:cNvPr id="747" name="Shape 747"/>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sz="2400">
                <a:highlight>
                  <a:srgbClr val="EFEFEF"/>
                </a:highlight>
                <a:latin typeface="Consolas"/>
                <a:ea typeface="Consolas"/>
                <a:cs typeface="Consolas"/>
                <a:sym typeface="Consolas"/>
              </a:rPr>
              <a:t>rake routes</a:t>
            </a:r>
          </a:p>
        </p:txBody>
      </p:sp>
      <p:sp>
        <p:nvSpPr>
          <p:cNvPr id="748" name="Shape 748"/>
          <p:cNvSpPr txBox="1"/>
          <p:nvPr/>
        </p:nvSpPr>
        <p:spPr>
          <a:xfrm>
            <a:off x="4766796" y="4469305"/>
            <a:ext cx="4559399" cy="6882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chemeClr val="lt1"/>
                </a:solidFill>
                <a:highlight>
                  <a:srgbClr val="37BECC"/>
                </a:highlight>
                <a:latin typeface="Quattrocento Sans"/>
                <a:ea typeface="Quattrocento Sans"/>
                <a:cs typeface="Quattrocento Sans"/>
                <a:sym typeface="Quattrocento Sans"/>
              </a:rPr>
              <a:t>“This route will direct to the controller named ‘meetups’...”</a:t>
            </a:r>
          </a:p>
        </p:txBody>
      </p:sp>
      <p:sp>
        <p:nvSpPr>
          <p:cNvPr id="749" name="Shape 749"/>
          <p:cNvSpPr/>
          <p:nvPr/>
        </p:nvSpPr>
        <p:spPr>
          <a:xfrm>
            <a:off x="6869796" y="3980775"/>
            <a:ext cx="214500" cy="519300"/>
          </a:xfrm>
          <a:prstGeom prst="up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3" name="Shape 753"/>
        <p:cNvGrpSpPr/>
        <p:nvPr/>
      </p:nvGrpSpPr>
      <p:grpSpPr>
        <a:xfrm>
          <a:off x="0" y="0"/>
          <a:ext cx="0" cy="0"/>
          <a:chOff x="0" y="0"/>
          <a:chExt cx="0" cy="0"/>
        </a:xfrm>
      </p:grpSpPr>
      <p:grpSp>
        <p:nvGrpSpPr>
          <p:cNvPr id="754" name="Shape 754"/>
          <p:cNvGrpSpPr/>
          <p:nvPr/>
        </p:nvGrpSpPr>
        <p:grpSpPr>
          <a:xfrm>
            <a:off x="916458" y="1019750"/>
            <a:ext cx="214624" cy="214624"/>
            <a:chOff x="2594050" y="1631825"/>
            <a:chExt cx="439625" cy="439625"/>
          </a:xfrm>
        </p:grpSpPr>
        <p:sp>
          <p:nvSpPr>
            <p:cNvPr id="755" name="Shape 755"/>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6" name="Shape 756"/>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7" name="Shape 757"/>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8" name="Shape 758"/>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59" name="Shape 759"/>
          <p:cNvSpPr txBox="1"/>
          <p:nvPr>
            <p:ph idx="1" type="body"/>
          </p:nvPr>
        </p:nvSpPr>
        <p:spPr>
          <a:xfrm>
            <a:off x="1381250" y="1387875"/>
            <a:ext cx="7762800" cy="3112200"/>
          </a:xfrm>
          <a:prstGeom prst="rect">
            <a:avLst/>
          </a:prstGeom>
        </p:spPr>
        <p:txBody>
          <a:bodyPr anchorCtr="0" anchor="t" bIns="91425" lIns="91425" rIns="91425" tIns="91425">
            <a:noAutofit/>
          </a:bodyPr>
          <a:lstStyle/>
          <a:p>
            <a:pPr lvl="0" rtl="0">
              <a:spcBef>
                <a:spcPts val="0"/>
              </a:spcBef>
              <a:buNone/>
            </a:pPr>
            <a:r>
              <a:rPr lang="en" sz="1800">
                <a:solidFill>
                  <a:srgbClr val="999999"/>
                </a:solidFill>
                <a:latin typeface="Consolas"/>
                <a:ea typeface="Consolas"/>
                <a:cs typeface="Consolas"/>
                <a:sym typeface="Consolas"/>
              </a:rPr>
              <a:t># routes.rb</a:t>
            </a:r>
          </a:p>
          <a:p>
            <a:pPr lvl="0" rtl="0">
              <a:spcBef>
                <a:spcPts val="0"/>
              </a:spcBef>
              <a:buNone/>
            </a:pPr>
            <a:r>
              <a:rPr lang="en" sz="1800">
                <a:latin typeface="Consolas"/>
                <a:ea typeface="Consolas"/>
                <a:cs typeface="Consolas"/>
                <a:sym typeface="Consolas"/>
              </a:rPr>
              <a:t>resources :meetups, only: [:index]</a:t>
            </a:r>
          </a:p>
          <a:p>
            <a:pPr lvl="0" rtl="0">
              <a:spcBef>
                <a:spcPts val="0"/>
              </a:spcBef>
              <a:buNone/>
            </a:pPr>
            <a:r>
              <a:t/>
            </a:r>
            <a:endParaRPr sz="1800">
              <a:latin typeface="Consolas"/>
              <a:ea typeface="Consolas"/>
              <a:cs typeface="Consolas"/>
              <a:sym typeface="Consolas"/>
            </a:endParaRPr>
          </a:p>
          <a:p>
            <a:pPr lvl="0" rtl="0">
              <a:spcBef>
                <a:spcPts val="0"/>
              </a:spcBef>
              <a:buNone/>
            </a:pPr>
            <a:r>
              <a:rPr lang="en" sz="1800">
                <a:solidFill>
                  <a:srgbClr val="999999"/>
                </a:solidFill>
                <a:latin typeface="Consolas"/>
                <a:ea typeface="Consolas"/>
                <a:cs typeface="Consolas"/>
                <a:sym typeface="Consolas"/>
              </a:rPr>
              <a:t># terminal window</a:t>
            </a:r>
          </a:p>
          <a:p>
            <a:pPr lvl="0" rtl="0">
              <a:spcBef>
                <a:spcPts val="0"/>
              </a:spcBef>
              <a:buNone/>
            </a:pPr>
            <a:r>
              <a:rPr lang="en" sz="1800">
                <a:solidFill>
                  <a:schemeClr val="dk1"/>
                </a:solidFill>
                <a:latin typeface="Consolas"/>
                <a:ea typeface="Consolas"/>
                <a:cs typeface="Consolas"/>
                <a:sym typeface="Consolas"/>
              </a:rPr>
              <a:t>&gt; rake routes</a:t>
            </a:r>
          </a:p>
          <a:p>
            <a:pPr lvl="0" rtl="0">
              <a:spcBef>
                <a:spcPts val="0"/>
              </a:spcBef>
              <a:buNone/>
            </a:pPr>
            <a:r>
              <a:rPr lang="en" sz="1800">
                <a:solidFill>
                  <a:schemeClr val="dk1"/>
                </a:solidFill>
                <a:latin typeface="Consolas"/>
                <a:ea typeface="Consolas"/>
                <a:cs typeface="Consolas"/>
                <a:sym typeface="Consolas"/>
              </a:rPr>
              <a:t>    Prefix  Verb  URI Pattern            Controller#Action</a:t>
            </a:r>
          </a:p>
          <a:p>
            <a:pPr indent="0" lvl="0" marL="0" marR="0" rtl="0" algn="l">
              <a:lnSpc>
                <a:spcPct val="100000"/>
              </a:lnSpc>
              <a:spcBef>
                <a:spcPts val="600"/>
              </a:spcBef>
              <a:spcAft>
                <a:spcPts val="0"/>
              </a:spcAft>
              <a:buNone/>
            </a:pPr>
            <a:r>
              <a:rPr lang="en" sz="1800">
                <a:solidFill>
                  <a:schemeClr val="dk1"/>
                </a:solidFill>
                <a:latin typeface="Consolas"/>
                <a:ea typeface="Consolas"/>
                <a:cs typeface="Consolas"/>
                <a:sym typeface="Consolas"/>
              </a:rPr>
              <a:t>   meetups  GET   /meetups(.:format)     meetups#</a:t>
            </a:r>
            <a:r>
              <a:rPr lang="en" sz="1800">
                <a:solidFill>
                  <a:schemeClr val="lt1"/>
                </a:solidFill>
                <a:highlight>
                  <a:srgbClr val="ED197B"/>
                </a:highlight>
                <a:latin typeface="Consolas"/>
                <a:ea typeface="Consolas"/>
                <a:cs typeface="Consolas"/>
                <a:sym typeface="Consolas"/>
              </a:rPr>
              <a:t>index</a:t>
            </a:r>
            <a:r>
              <a:rPr lang="en" sz="1800">
                <a:solidFill>
                  <a:schemeClr val="dk1"/>
                </a:solidFill>
                <a:latin typeface="Consolas"/>
                <a:ea typeface="Consolas"/>
                <a:cs typeface="Consolas"/>
                <a:sym typeface="Consolas"/>
              </a:rPr>
              <a:t>     </a:t>
            </a:r>
          </a:p>
          <a:p>
            <a:pPr lvl="0" rtl="0">
              <a:spcBef>
                <a:spcPts val="0"/>
              </a:spcBef>
              <a:buNone/>
            </a:pPr>
            <a:r>
              <a:t/>
            </a:r>
            <a:endParaRPr sz="1800">
              <a:solidFill>
                <a:schemeClr val="dk1"/>
              </a:solidFill>
              <a:latin typeface="Consolas"/>
              <a:ea typeface="Consolas"/>
              <a:cs typeface="Consolas"/>
              <a:sym typeface="Consolas"/>
            </a:endParaRPr>
          </a:p>
        </p:txBody>
      </p:sp>
      <p:sp>
        <p:nvSpPr>
          <p:cNvPr id="760" name="Shape 760"/>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sz="2400">
                <a:highlight>
                  <a:srgbClr val="EFEFEF"/>
                </a:highlight>
                <a:latin typeface="Consolas"/>
                <a:ea typeface="Consolas"/>
                <a:cs typeface="Consolas"/>
                <a:sym typeface="Consolas"/>
              </a:rPr>
              <a:t>rake routes</a:t>
            </a:r>
          </a:p>
        </p:txBody>
      </p:sp>
      <p:sp>
        <p:nvSpPr>
          <p:cNvPr id="761" name="Shape 761"/>
          <p:cNvSpPr txBox="1"/>
          <p:nvPr/>
        </p:nvSpPr>
        <p:spPr>
          <a:xfrm>
            <a:off x="4766796" y="4469305"/>
            <a:ext cx="4559399" cy="6882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chemeClr val="lt1"/>
                </a:solidFill>
                <a:highlight>
                  <a:srgbClr val="37BECC"/>
                </a:highlight>
                <a:latin typeface="Quattrocento Sans"/>
                <a:ea typeface="Quattrocento Sans"/>
                <a:cs typeface="Quattrocento Sans"/>
                <a:sym typeface="Quattrocento Sans"/>
              </a:rPr>
              <a:t>“...and hit the action named ‘index’.”</a:t>
            </a:r>
          </a:p>
        </p:txBody>
      </p:sp>
      <p:sp>
        <p:nvSpPr>
          <p:cNvPr id="762" name="Shape 762"/>
          <p:cNvSpPr/>
          <p:nvPr/>
        </p:nvSpPr>
        <p:spPr>
          <a:xfrm>
            <a:off x="7860396" y="3980775"/>
            <a:ext cx="214500" cy="519300"/>
          </a:xfrm>
          <a:prstGeom prst="up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6" name="Shape 766"/>
        <p:cNvGrpSpPr/>
        <p:nvPr/>
      </p:nvGrpSpPr>
      <p:grpSpPr>
        <a:xfrm>
          <a:off x="0" y="0"/>
          <a:ext cx="0" cy="0"/>
          <a:chOff x="0" y="0"/>
          <a:chExt cx="0" cy="0"/>
        </a:xfrm>
      </p:grpSpPr>
      <p:grpSp>
        <p:nvGrpSpPr>
          <p:cNvPr id="767" name="Shape 767"/>
          <p:cNvGrpSpPr/>
          <p:nvPr/>
        </p:nvGrpSpPr>
        <p:grpSpPr>
          <a:xfrm>
            <a:off x="916458" y="1019750"/>
            <a:ext cx="214624" cy="214624"/>
            <a:chOff x="2594050" y="1631825"/>
            <a:chExt cx="439625" cy="439625"/>
          </a:xfrm>
        </p:grpSpPr>
        <p:sp>
          <p:nvSpPr>
            <p:cNvPr id="768" name="Shape 768"/>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9" name="Shape 769"/>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0" name="Shape 770"/>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1" name="Shape 771"/>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72" name="Shape 772"/>
          <p:cNvSpPr txBox="1"/>
          <p:nvPr>
            <p:ph idx="1" type="body"/>
          </p:nvPr>
        </p:nvSpPr>
        <p:spPr>
          <a:xfrm>
            <a:off x="1381250" y="1387875"/>
            <a:ext cx="7762800" cy="3112200"/>
          </a:xfrm>
          <a:prstGeom prst="rect">
            <a:avLst/>
          </a:prstGeom>
        </p:spPr>
        <p:txBody>
          <a:bodyPr anchorCtr="0" anchor="t" bIns="91425" lIns="91425" rIns="91425" tIns="91425">
            <a:noAutofit/>
          </a:bodyPr>
          <a:lstStyle/>
          <a:p>
            <a:pPr lvl="0" rtl="0">
              <a:spcBef>
                <a:spcPts val="0"/>
              </a:spcBef>
              <a:buNone/>
            </a:pPr>
            <a:r>
              <a:rPr lang="en" sz="1800">
                <a:solidFill>
                  <a:srgbClr val="999999"/>
                </a:solidFill>
                <a:latin typeface="Consolas"/>
                <a:ea typeface="Consolas"/>
                <a:cs typeface="Consolas"/>
                <a:sym typeface="Consolas"/>
              </a:rPr>
              <a:t># routes.rb</a:t>
            </a:r>
          </a:p>
          <a:p>
            <a:pPr lvl="0" rtl="0">
              <a:spcBef>
                <a:spcPts val="0"/>
              </a:spcBef>
              <a:buNone/>
            </a:pPr>
            <a:r>
              <a:rPr lang="en" sz="1800">
                <a:latin typeface="Consolas"/>
                <a:ea typeface="Consolas"/>
                <a:cs typeface="Consolas"/>
                <a:sym typeface="Consolas"/>
              </a:rPr>
              <a:t>resources :meetups, only: [:index, :show, :new]</a:t>
            </a:r>
          </a:p>
          <a:p>
            <a:pPr lvl="0" rtl="0">
              <a:spcBef>
                <a:spcPts val="0"/>
              </a:spcBef>
              <a:buNone/>
            </a:pPr>
            <a:r>
              <a:t/>
            </a:r>
            <a:endParaRPr sz="1800">
              <a:latin typeface="Consolas"/>
              <a:ea typeface="Consolas"/>
              <a:cs typeface="Consolas"/>
              <a:sym typeface="Consolas"/>
            </a:endParaRPr>
          </a:p>
          <a:p>
            <a:pPr lvl="0" rtl="0">
              <a:spcBef>
                <a:spcPts val="0"/>
              </a:spcBef>
              <a:buNone/>
            </a:pPr>
            <a:r>
              <a:rPr lang="en" sz="1800">
                <a:solidFill>
                  <a:srgbClr val="999999"/>
                </a:solidFill>
                <a:latin typeface="Consolas"/>
                <a:ea typeface="Consolas"/>
                <a:cs typeface="Consolas"/>
                <a:sym typeface="Consolas"/>
              </a:rPr>
              <a:t># terminal window</a:t>
            </a:r>
          </a:p>
          <a:p>
            <a:pPr lvl="0" rtl="0">
              <a:spcBef>
                <a:spcPts val="0"/>
              </a:spcBef>
              <a:buNone/>
            </a:pPr>
            <a:r>
              <a:rPr lang="en" sz="1800">
                <a:solidFill>
                  <a:schemeClr val="dk1"/>
                </a:solidFill>
                <a:latin typeface="Consolas"/>
                <a:ea typeface="Consolas"/>
                <a:cs typeface="Consolas"/>
                <a:sym typeface="Consolas"/>
              </a:rPr>
              <a:t>&gt; rake routes</a:t>
            </a:r>
          </a:p>
          <a:p>
            <a:pPr lvl="0" rtl="0">
              <a:spcBef>
                <a:spcPts val="0"/>
              </a:spcBef>
              <a:buNone/>
            </a:pPr>
            <a:r>
              <a:rPr lang="en" sz="1800">
                <a:solidFill>
                  <a:schemeClr val="dk1"/>
                </a:solidFill>
                <a:latin typeface="Consolas"/>
                <a:ea typeface="Consolas"/>
                <a:cs typeface="Consolas"/>
                <a:sym typeface="Consolas"/>
              </a:rPr>
              <a:t>    Prefix  Verb  URI Pattern            Controller#Action</a:t>
            </a:r>
          </a:p>
          <a:p>
            <a:pPr lvl="0" rtl="0">
              <a:spcBef>
                <a:spcPts val="0"/>
              </a:spcBef>
              <a:buNone/>
            </a:pPr>
            <a:r>
              <a:rPr lang="en" sz="1800">
                <a:solidFill>
                  <a:schemeClr val="dk1"/>
                </a:solidFill>
                <a:latin typeface="Consolas"/>
                <a:ea typeface="Consolas"/>
                <a:cs typeface="Consolas"/>
                <a:sym typeface="Consolas"/>
              </a:rPr>
              <a:t>   meetups  GET   /meetups(.:format)     meetups#index</a:t>
            </a:r>
          </a:p>
          <a:p>
            <a:pPr lvl="0" rtl="0">
              <a:spcBef>
                <a:spcPts val="0"/>
              </a:spcBef>
              <a:buNone/>
            </a:pPr>
            <a:r>
              <a:rPr lang="en" sz="1800">
                <a:solidFill>
                  <a:schemeClr val="dk1"/>
                </a:solidFill>
                <a:latin typeface="Consolas"/>
                <a:ea typeface="Consolas"/>
                <a:cs typeface="Consolas"/>
                <a:sym typeface="Consolas"/>
              </a:rPr>
              <a:t>new_meetup  GET   /meetups/new(.:format) meetups#new</a:t>
            </a:r>
          </a:p>
          <a:p>
            <a:pPr lvl="0" rtl="0">
              <a:spcBef>
                <a:spcPts val="0"/>
              </a:spcBef>
              <a:buNone/>
            </a:pPr>
            <a:r>
              <a:rPr lang="en" sz="1800">
                <a:solidFill>
                  <a:schemeClr val="dk1"/>
                </a:solidFill>
                <a:latin typeface="Consolas"/>
                <a:ea typeface="Consolas"/>
                <a:cs typeface="Consolas"/>
                <a:sym typeface="Consolas"/>
              </a:rPr>
              <a:t>    meetup  GET   /meetups/:id(.:format) meetups#show</a:t>
            </a:r>
          </a:p>
          <a:p>
            <a:pPr lvl="0" rtl="0">
              <a:spcBef>
                <a:spcPts val="0"/>
              </a:spcBef>
              <a:buNone/>
            </a:pPr>
            <a:r>
              <a:t/>
            </a:r>
            <a:endParaRPr sz="1800">
              <a:solidFill>
                <a:schemeClr val="dk1"/>
              </a:solidFill>
              <a:latin typeface="Consolas"/>
              <a:ea typeface="Consolas"/>
              <a:cs typeface="Consolas"/>
              <a:sym typeface="Consolas"/>
            </a:endParaRPr>
          </a:p>
          <a:p>
            <a:pPr lvl="0" rtl="0">
              <a:spcBef>
                <a:spcPts val="0"/>
              </a:spcBef>
              <a:buNone/>
            </a:pPr>
            <a:r>
              <a:t/>
            </a:r>
            <a:endParaRPr sz="1800">
              <a:solidFill>
                <a:schemeClr val="dk1"/>
              </a:solidFill>
              <a:latin typeface="Consolas"/>
              <a:ea typeface="Consolas"/>
              <a:cs typeface="Consolas"/>
              <a:sym typeface="Consolas"/>
            </a:endParaRPr>
          </a:p>
        </p:txBody>
      </p:sp>
      <p:sp>
        <p:nvSpPr>
          <p:cNvPr id="773" name="Shape 773"/>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sz="2400">
                <a:highlight>
                  <a:srgbClr val="EFEFEF"/>
                </a:highlight>
                <a:latin typeface="Consolas"/>
                <a:ea typeface="Consolas"/>
                <a:cs typeface="Consolas"/>
                <a:sym typeface="Consolas"/>
              </a:rPr>
              <a:t>rake routes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7" name="Shape 777"/>
        <p:cNvGrpSpPr/>
        <p:nvPr/>
      </p:nvGrpSpPr>
      <p:grpSpPr>
        <a:xfrm>
          <a:off x="0" y="0"/>
          <a:ext cx="0" cy="0"/>
          <a:chOff x="0" y="0"/>
          <a:chExt cx="0" cy="0"/>
        </a:xfrm>
      </p:grpSpPr>
      <p:grpSp>
        <p:nvGrpSpPr>
          <p:cNvPr id="778" name="Shape 778"/>
          <p:cNvGrpSpPr/>
          <p:nvPr/>
        </p:nvGrpSpPr>
        <p:grpSpPr>
          <a:xfrm>
            <a:off x="916458" y="1019750"/>
            <a:ext cx="214624" cy="214624"/>
            <a:chOff x="2594050" y="1631825"/>
            <a:chExt cx="439625" cy="439625"/>
          </a:xfrm>
        </p:grpSpPr>
        <p:sp>
          <p:nvSpPr>
            <p:cNvPr id="779" name="Shape 77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0" name="Shape 78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1" name="Shape 78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2" name="Shape 782"/>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83" name="Shape 783"/>
          <p:cNvSpPr txBox="1"/>
          <p:nvPr>
            <p:ph idx="1" type="body"/>
          </p:nvPr>
        </p:nvSpPr>
        <p:spPr>
          <a:xfrm>
            <a:off x="1381250" y="1387875"/>
            <a:ext cx="7762800" cy="3112200"/>
          </a:xfrm>
          <a:prstGeom prst="rect">
            <a:avLst/>
          </a:prstGeom>
        </p:spPr>
        <p:txBody>
          <a:bodyPr anchorCtr="0" anchor="t" bIns="91425" lIns="91425" rIns="91425" tIns="91425">
            <a:noAutofit/>
          </a:bodyPr>
          <a:lstStyle/>
          <a:p>
            <a:pPr lvl="0" rtl="0">
              <a:spcBef>
                <a:spcPts val="0"/>
              </a:spcBef>
              <a:buNone/>
            </a:pPr>
            <a:r>
              <a:rPr lang="en" sz="1800">
                <a:solidFill>
                  <a:srgbClr val="999999"/>
                </a:solidFill>
                <a:latin typeface="Consolas"/>
                <a:ea typeface="Consolas"/>
                <a:cs typeface="Consolas"/>
                <a:sym typeface="Consolas"/>
              </a:rPr>
              <a:t># routes.rb</a:t>
            </a:r>
          </a:p>
          <a:p>
            <a:pPr lvl="0" rtl="0">
              <a:spcBef>
                <a:spcPts val="0"/>
              </a:spcBef>
              <a:buNone/>
            </a:pPr>
            <a:r>
              <a:rPr lang="en" sz="1800">
                <a:latin typeface="Consolas"/>
                <a:ea typeface="Consolas"/>
                <a:cs typeface="Consolas"/>
                <a:sym typeface="Consolas"/>
              </a:rPr>
              <a:t>resources :meetups, only: [:index, :show, :new, :create]</a:t>
            </a:r>
          </a:p>
          <a:p>
            <a:pPr lvl="0" rtl="0">
              <a:spcBef>
                <a:spcPts val="0"/>
              </a:spcBef>
              <a:buNone/>
            </a:pPr>
            <a:r>
              <a:t/>
            </a:r>
            <a:endParaRPr sz="1800">
              <a:latin typeface="Consolas"/>
              <a:ea typeface="Consolas"/>
              <a:cs typeface="Consolas"/>
              <a:sym typeface="Consolas"/>
            </a:endParaRPr>
          </a:p>
          <a:p>
            <a:pPr lvl="0" rtl="0">
              <a:spcBef>
                <a:spcPts val="0"/>
              </a:spcBef>
              <a:buNone/>
            </a:pPr>
            <a:r>
              <a:rPr lang="en" sz="1800">
                <a:solidFill>
                  <a:srgbClr val="999999"/>
                </a:solidFill>
                <a:latin typeface="Consolas"/>
                <a:ea typeface="Consolas"/>
                <a:cs typeface="Consolas"/>
                <a:sym typeface="Consolas"/>
              </a:rPr>
              <a:t># terminal window</a:t>
            </a:r>
          </a:p>
          <a:p>
            <a:pPr lvl="0" rtl="0">
              <a:spcBef>
                <a:spcPts val="0"/>
              </a:spcBef>
              <a:buNone/>
            </a:pPr>
            <a:r>
              <a:rPr lang="en" sz="1800">
                <a:solidFill>
                  <a:schemeClr val="dk1"/>
                </a:solidFill>
                <a:latin typeface="Consolas"/>
                <a:ea typeface="Consolas"/>
                <a:cs typeface="Consolas"/>
                <a:sym typeface="Consolas"/>
              </a:rPr>
              <a:t>&gt; rake routes</a:t>
            </a:r>
          </a:p>
          <a:p>
            <a:pPr lvl="0" rtl="0">
              <a:spcBef>
                <a:spcPts val="0"/>
              </a:spcBef>
              <a:buNone/>
            </a:pPr>
            <a:r>
              <a:rPr lang="en" sz="1800">
                <a:solidFill>
                  <a:schemeClr val="dk1"/>
                </a:solidFill>
                <a:latin typeface="Consolas"/>
                <a:ea typeface="Consolas"/>
                <a:cs typeface="Consolas"/>
                <a:sym typeface="Consolas"/>
              </a:rPr>
              <a:t>    Prefix  Verb  URI Pattern            Controller#Action</a:t>
            </a:r>
          </a:p>
          <a:p>
            <a:pPr lvl="0" rtl="0">
              <a:spcBef>
                <a:spcPts val="0"/>
              </a:spcBef>
              <a:buNone/>
            </a:pPr>
            <a:r>
              <a:rPr lang="en" sz="1800">
                <a:solidFill>
                  <a:schemeClr val="dk1"/>
                </a:solidFill>
                <a:latin typeface="Consolas"/>
                <a:ea typeface="Consolas"/>
                <a:cs typeface="Consolas"/>
                <a:sym typeface="Consolas"/>
              </a:rPr>
              <a:t>   meetups  GET   /meetups(.:format)     meetups#index</a:t>
            </a:r>
          </a:p>
          <a:p>
            <a:pPr lvl="0" rtl="0">
              <a:spcBef>
                <a:spcPts val="0"/>
              </a:spcBef>
              <a:buNone/>
            </a:pPr>
            <a:r>
              <a:rPr lang="en" sz="1800">
                <a:solidFill>
                  <a:schemeClr val="dk1"/>
                </a:solidFill>
                <a:latin typeface="Consolas"/>
                <a:ea typeface="Consolas"/>
                <a:cs typeface="Consolas"/>
                <a:sym typeface="Consolas"/>
              </a:rPr>
              <a:t>            POST  /meetups(.:format)     meetups#create</a:t>
            </a:r>
          </a:p>
          <a:p>
            <a:pPr lvl="0" rtl="0">
              <a:spcBef>
                <a:spcPts val="0"/>
              </a:spcBef>
              <a:buNone/>
            </a:pPr>
            <a:r>
              <a:rPr lang="en" sz="1800">
                <a:solidFill>
                  <a:schemeClr val="dk1"/>
                </a:solidFill>
                <a:latin typeface="Consolas"/>
                <a:ea typeface="Consolas"/>
                <a:cs typeface="Consolas"/>
                <a:sym typeface="Consolas"/>
              </a:rPr>
              <a:t>new_meetup  GET   /meetups/new(.:format) meetups#new</a:t>
            </a:r>
          </a:p>
          <a:p>
            <a:pPr lvl="0" rtl="0">
              <a:spcBef>
                <a:spcPts val="0"/>
              </a:spcBef>
              <a:buNone/>
            </a:pPr>
            <a:r>
              <a:rPr lang="en" sz="1800">
                <a:solidFill>
                  <a:schemeClr val="dk1"/>
                </a:solidFill>
                <a:latin typeface="Consolas"/>
                <a:ea typeface="Consolas"/>
                <a:cs typeface="Consolas"/>
                <a:sym typeface="Consolas"/>
              </a:rPr>
              <a:t>    meetup  GET   /meetups/:id(.:format) meetups#show</a:t>
            </a:r>
          </a:p>
          <a:p>
            <a:pPr lvl="0" rtl="0">
              <a:spcBef>
                <a:spcPts val="0"/>
              </a:spcBef>
              <a:buNone/>
            </a:pPr>
            <a:r>
              <a:t/>
            </a:r>
            <a:endParaRPr sz="1800">
              <a:solidFill>
                <a:schemeClr val="dk1"/>
              </a:solidFill>
              <a:latin typeface="Consolas"/>
              <a:ea typeface="Consolas"/>
              <a:cs typeface="Consolas"/>
              <a:sym typeface="Consolas"/>
            </a:endParaRPr>
          </a:p>
          <a:p>
            <a:pPr lvl="0" rtl="0">
              <a:spcBef>
                <a:spcPts val="0"/>
              </a:spcBef>
              <a:buNone/>
            </a:pPr>
            <a:r>
              <a:t/>
            </a:r>
            <a:endParaRPr sz="1800">
              <a:solidFill>
                <a:schemeClr val="dk1"/>
              </a:solidFill>
              <a:latin typeface="Consolas"/>
              <a:ea typeface="Consolas"/>
              <a:cs typeface="Consolas"/>
              <a:sym typeface="Consolas"/>
            </a:endParaRPr>
          </a:p>
        </p:txBody>
      </p:sp>
      <p:sp>
        <p:nvSpPr>
          <p:cNvPr id="784" name="Shape 784"/>
          <p:cNvSpPr txBox="1"/>
          <p:nvPr>
            <p:ph type="title"/>
          </p:nvPr>
        </p:nvSpPr>
        <p:spPr>
          <a:xfrm>
            <a:off x="1381250" y="922668"/>
            <a:ext cx="3878400" cy="435600"/>
          </a:xfrm>
          <a:prstGeom prst="rect">
            <a:avLst/>
          </a:prstGeom>
        </p:spPr>
        <p:txBody>
          <a:bodyPr anchorCtr="0" anchor="ctr" bIns="91425" lIns="91425" rIns="91425" tIns="91425">
            <a:noAutofit/>
          </a:bodyPr>
          <a:lstStyle/>
          <a:p>
            <a:pPr lvl="0" rtl="0">
              <a:spcBef>
                <a:spcPts val="0"/>
              </a:spcBef>
              <a:buNone/>
            </a:pPr>
            <a:r>
              <a:rPr lang="en" sz="2400">
                <a:highlight>
                  <a:srgbClr val="EFEFEF"/>
                </a:highlight>
                <a:latin typeface="Consolas"/>
                <a:ea typeface="Consolas"/>
                <a:cs typeface="Consolas"/>
                <a:sym typeface="Consolas"/>
              </a:rPr>
              <a:t>rake routes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8" name="Shape 788"/>
        <p:cNvGrpSpPr/>
        <p:nvPr/>
      </p:nvGrpSpPr>
      <p:grpSpPr>
        <a:xfrm>
          <a:off x="0" y="0"/>
          <a:ext cx="0" cy="0"/>
          <a:chOff x="0" y="0"/>
          <a:chExt cx="0" cy="0"/>
        </a:xfrm>
      </p:grpSpPr>
      <p:sp>
        <p:nvSpPr>
          <p:cNvPr id="789" name="Shape 789"/>
          <p:cNvSpPr txBox="1"/>
          <p:nvPr>
            <p:ph type="ctrTitle"/>
          </p:nvPr>
        </p:nvSpPr>
        <p:spPr>
          <a:xfrm>
            <a:off x="2022225" y="1693523"/>
            <a:ext cx="3787800" cy="1159800"/>
          </a:xfrm>
          <a:prstGeom prst="rect">
            <a:avLst/>
          </a:prstGeom>
        </p:spPr>
        <p:txBody>
          <a:bodyPr anchorCtr="0" anchor="b" bIns="91425" lIns="91425" rIns="91425" tIns="91425">
            <a:noAutofit/>
          </a:bodyPr>
          <a:lstStyle/>
          <a:p>
            <a:pPr lvl="0" rtl="0">
              <a:spcBef>
                <a:spcPts val="0"/>
              </a:spcBef>
              <a:buNone/>
            </a:pPr>
            <a:r>
              <a:rPr lang="en"/>
              <a:t>Anatomy of a </a:t>
            </a:r>
          </a:p>
          <a:p>
            <a:pPr lvl="0" rtl="0">
              <a:spcBef>
                <a:spcPts val="0"/>
              </a:spcBef>
              <a:buNone/>
            </a:pPr>
            <a:r>
              <a:rPr lang="en"/>
              <a:t>Rails Application</a:t>
            </a:r>
          </a:p>
        </p:txBody>
      </p:sp>
      <p:sp>
        <p:nvSpPr>
          <p:cNvPr id="790" name="Shape 790"/>
          <p:cNvSpPr txBox="1"/>
          <p:nvPr/>
        </p:nvSpPr>
        <p:spPr>
          <a:xfrm>
            <a:off x="1133975" y="2291150"/>
            <a:ext cx="543899" cy="562199"/>
          </a:xfrm>
          <a:prstGeom prst="rect">
            <a:avLst/>
          </a:prstGeom>
          <a:noFill/>
          <a:ln>
            <a:noFill/>
          </a:ln>
        </p:spPr>
        <p:txBody>
          <a:bodyPr anchorCtr="0" anchor="ctr" bIns="91425" lIns="91425" rIns="91425" tIns="91425">
            <a:noAutofit/>
          </a:bodyPr>
          <a:lstStyle/>
          <a:p>
            <a:pPr lvl="0" algn="ctr">
              <a:spcBef>
                <a:spcPts val="0"/>
              </a:spcBef>
              <a:buNone/>
            </a:pPr>
            <a:r>
              <a:rPr lang="en" sz="2400">
                <a:solidFill>
                  <a:schemeClr val="dk1"/>
                </a:solidFill>
                <a:latin typeface="Lora"/>
                <a:ea typeface="Lora"/>
                <a:cs typeface="Lora"/>
                <a:sym typeface="Lora"/>
              </a:rPr>
              <a:t>6</a:t>
            </a:r>
          </a:p>
        </p:txBody>
      </p:sp>
      <p:sp>
        <p:nvSpPr>
          <p:cNvPr id="791" name="Shape 791"/>
          <p:cNvSpPr txBox="1"/>
          <p:nvPr>
            <p:ph idx="1" type="subTitle"/>
          </p:nvPr>
        </p:nvSpPr>
        <p:spPr>
          <a:xfrm>
            <a:off x="2022300" y="2815923"/>
            <a:ext cx="5591400" cy="784800"/>
          </a:xfrm>
          <a:prstGeom prst="rect">
            <a:avLst/>
          </a:prstGeom>
        </p:spPr>
        <p:txBody>
          <a:bodyPr anchorCtr="0" anchor="t" bIns="91425" lIns="91425" rIns="91425" tIns="91425">
            <a:noAutofit/>
          </a:bodyPr>
          <a:lstStyle/>
          <a:p>
            <a:pPr lvl="0" rtl="0">
              <a:spcBef>
                <a:spcPts val="0"/>
              </a:spcBef>
              <a:buNone/>
            </a:pPr>
            <a:r>
              <a:rPr lang="en"/>
              <a:t>What’s important, and what’s not</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5" name="Shape 795"/>
        <p:cNvGrpSpPr/>
        <p:nvPr/>
      </p:nvGrpSpPr>
      <p:grpSpPr>
        <a:xfrm>
          <a:off x="0" y="0"/>
          <a:ext cx="0" cy="0"/>
          <a:chOff x="0" y="0"/>
          <a:chExt cx="0" cy="0"/>
        </a:xfrm>
      </p:grpSpPr>
      <p:sp>
        <p:nvSpPr>
          <p:cNvPr id="796" name="Shape 796"/>
          <p:cNvSpPr txBox="1"/>
          <p:nvPr/>
        </p:nvSpPr>
        <p:spPr>
          <a:xfrm>
            <a:off x="3103046" y="487950"/>
            <a:ext cx="3287400" cy="4167600"/>
          </a:xfrm>
          <a:prstGeom prst="rect">
            <a:avLst/>
          </a:prstGeom>
          <a:noFill/>
          <a:ln>
            <a:noFill/>
          </a:ln>
        </p:spPr>
        <p:txBody>
          <a:bodyPr anchorCtr="0" anchor="ctr" bIns="91425" lIns="91425" rIns="91425" tIns="91425">
            <a:noAutofit/>
          </a:bodyPr>
          <a:lstStyle/>
          <a:p>
            <a:pPr lvl="0" rtl="0">
              <a:lnSpc>
                <a:spcPct val="145000"/>
              </a:lnSpc>
              <a:spcBef>
                <a:spcPts val="0"/>
              </a:spcBef>
              <a:spcAft>
                <a:spcPts val="1200"/>
              </a:spcAft>
              <a:buNone/>
            </a:pPr>
            <a:r>
              <a:rPr lang="en" sz="1000">
                <a:solidFill>
                  <a:srgbClr val="434343"/>
                </a:solidFill>
                <a:latin typeface="Consolas"/>
                <a:ea typeface="Consolas"/>
                <a:cs typeface="Consolas"/>
                <a:sym typeface="Consolas"/>
              </a:rPr>
              <a:t>├── app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bin</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config</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db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lib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log</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public</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tmp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vendor</a:t>
            </a:r>
            <a:br>
              <a:rPr lang="en" sz="1000">
                <a:solidFill>
                  <a:srgbClr val="999999"/>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config.ru</a:t>
            </a:r>
            <a:br>
              <a:rPr lang="en" sz="1000">
                <a:solidFill>
                  <a:srgbClr val="0B5394"/>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Gemfile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Gemfile.lock</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.gitignore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rgbClr val="0B5394"/>
                </a:solidFill>
                <a:latin typeface="Consolas"/>
                <a:ea typeface="Consolas"/>
                <a:cs typeface="Consolas"/>
                <a:sym typeface="Consolas"/>
              </a:rPr>
              <a:t> Rakefile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 </a:t>
            </a:r>
            <a:r>
              <a:rPr lang="en" sz="1000">
                <a:solidFill>
                  <a:srgbClr val="0B5394"/>
                </a:solidFill>
                <a:latin typeface="Consolas"/>
                <a:ea typeface="Consolas"/>
                <a:cs typeface="Consolas"/>
                <a:sym typeface="Consolas"/>
              </a:rPr>
              <a:t>README.rdoc</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0" name="Shape 800"/>
        <p:cNvGrpSpPr/>
        <p:nvPr/>
      </p:nvGrpSpPr>
      <p:grpSpPr>
        <a:xfrm>
          <a:off x="0" y="0"/>
          <a:ext cx="0" cy="0"/>
          <a:chOff x="0" y="0"/>
          <a:chExt cx="0" cy="0"/>
        </a:xfrm>
      </p:grpSpPr>
      <p:sp>
        <p:nvSpPr>
          <p:cNvPr id="801" name="Shape 801"/>
          <p:cNvSpPr txBox="1"/>
          <p:nvPr/>
        </p:nvSpPr>
        <p:spPr>
          <a:xfrm>
            <a:off x="3103048" y="487950"/>
            <a:ext cx="1880699" cy="4167600"/>
          </a:xfrm>
          <a:prstGeom prst="rect">
            <a:avLst/>
          </a:prstGeom>
          <a:noFill/>
          <a:ln>
            <a:noFill/>
          </a:ln>
        </p:spPr>
        <p:txBody>
          <a:bodyPr anchorCtr="0" anchor="ctr" bIns="91425" lIns="91425" rIns="91425" tIns="91425">
            <a:noAutofit/>
          </a:bodyPr>
          <a:lstStyle/>
          <a:p>
            <a:pPr lvl="0" rtl="0">
              <a:lnSpc>
                <a:spcPct val="145000"/>
              </a:lnSpc>
              <a:spcBef>
                <a:spcPts val="0"/>
              </a:spcBef>
              <a:spcAft>
                <a:spcPts val="1200"/>
              </a:spcAft>
              <a:buNone/>
            </a:pPr>
            <a:r>
              <a:rPr b="1" lang="en" sz="1000">
                <a:solidFill>
                  <a:schemeClr val="lt1"/>
                </a:solidFill>
                <a:highlight>
                  <a:srgbClr val="ED197B"/>
                </a:highlight>
                <a:latin typeface="Consolas"/>
                <a:ea typeface="Consolas"/>
                <a:cs typeface="Consolas"/>
                <a:sym typeface="Consolas"/>
              </a:rPr>
              <a:t>├── app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bin</a:t>
            </a:r>
            <a:br>
              <a:rPr lang="en" sz="1000">
                <a:solidFill>
                  <a:srgbClr val="434343"/>
                </a:solidFill>
                <a:latin typeface="Consolas"/>
                <a:ea typeface="Consolas"/>
                <a:cs typeface="Consolas"/>
                <a:sym typeface="Consolas"/>
              </a:rPr>
            </a:br>
            <a:r>
              <a:rPr b="1" lang="en" sz="1000">
                <a:solidFill>
                  <a:schemeClr val="lt1"/>
                </a:solidFill>
                <a:highlight>
                  <a:srgbClr val="ED197B"/>
                </a:highlight>
                <a:latin typeface="Consolas"/>
                <a:ea typeface="Consolas"/>
                <a:cs typeface="Consolas"/>
                <a:sym typeface="Consolas"/>
              </a:rPr>
              <a:t>├── config</a:t>
            </a:r>
            <a:br>
              <a:rPr lang="en" sz="1000">
                <a:solidFill>
                  <a:srgbClr val="434343"/>
                </a:solidFill>
                <a:latin typeface="Consolas"/>
                <a:ea typeface="Consolas"/>
                <a:cs typeface="Consolas"/>
                <a:sym typeface="Consolas"/>
              </a:rPr>
            </a:br>
            <a:r>
              <a:rPr b="1" lang="en" sz="1000">
                <a:solidFill>
                  <a:schemeClr val="lt1"/>
                </a:solidFill>
                <a:highlight>
                  <a:srgbClr val="ED197B"/>
                </a:highlight>
                <a:latin typeface="Consolas"/>
                <a:ea typeface="Consolas"/>
                <a:cs typeface="Consolas"/>
                <a:sym typeface="Consolas"/>
              </a:rPr>
              <a:t>├── db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lib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log</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public</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tmp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vendor</a:t>
            </a:r>
            <a:br>
              <a:rPr lang="en" sz="1000">
                <a:solidFill>
                  <a:srgbClr val="999999"/>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config.ru</a:t>
            </a:r>
            <a:br>
              <a:rPr lang="en" sz="1000">
                <a:solidFill>
                  <a:srgbClr val="0B5394"/>
                </a:solidFill>
                <a:latin typeface="Consolas"/>
                <a:ea typeface="Consolas"/>
                <a:cs typeface="Consolas"/>
                <a:sym typeface="Consolas"/>
              </a:rPr>
            </a:br>
            <a:r>
              <a:rPr b="1" lang="en" sz="1000">
                <a:solidFill>
                  <a:schemeClr val="lt1"/>
                </a:solidFill>
                <a:highlight>
                  <a:srgbClr val="37BECC"/>
                </a:highlight>
                <a:latin typeface="Consolas"/>
                <a:ea typeface="Consolas"/>
                <a:cs typeface="Consolas"/>
                <a:sym typeface="Consolas"/>
              </a:rPr>
              <a:t>├── Gemfile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Gemfile.lock</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.gitignore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rgbClr val="0B5394"/>
                </a:solidFill>
                <a:latin typeface="Consolas"/>
                <a:ea typeface="Consolas"/>
                <a:cs typeface="Consolas"/>
                <a:sym typeface="Consolas"/>
              </a:rPr>
              <a:t> Rakefile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 </a:t>
            </a:r>
            <a:r>
              <a:rPr lang="en" sz="1000">
                <a:solidFill>
                  <a:srgbClr val="0B5394"/>
                </a:solidFill>
                <a:latin typeface="Consolas"/>
                <a:ea typeface="Consolas"/>
                <a:cs typeface="Consolas"/>
                <a:sym typeface="Consolas"/>
              </a:rPr>
              <a:t>README.rdoc</a:t>
            </a:r>
          </a:p>
        </p:txBody>
      </p:sp>
      <p:sp>
        <p:nvSpPr>
          <p:cNvPr id="802" name="Shape 802"/>
          <p:cNvSpPr txBox="1"/>
          <p:nvPr/>
        </p:nvSpPr>
        <p:spPr>
          <a:xfrm rot="-822954">
            <a:off x="4879943" y="1341737"/>
            <a:ext cx="2915129" cy="710591"/>
          </a:xfrm>
          <a:prstGeom prst="rect">
            <a:avLst/>
          </a:prstGeom>
          <a:noFill/>
          <a:ln>
            <a:noFill/>
          </a:ln>
        </p:spPr>
        <p:txBody>
          <a:bodyPr anchorCtr="0" anchor="t" bIns="91425" lIns="91425" rIns="91425" tIns="91425">
            <a:noAutofit/>
          </a:bodyPr>
          <a:lstStyle/>
          <a:p>
            <a:pPr lvl="0">
              <a:spcBef>
                <a:spcPts val="0"/>
              </a:spcBef>
              <a:buNone/>
            </a:pPr>
            <a:r>
              <a:rPr b="1" lang="en" sz="1800">
                <a:solidFill>
                  <a:schemeClr val="lt1"/>
                </a:solidFill>
                <a:highlight>
                  <a:srgbClr val="ED197B"/>
                </a:highlight>
                <a:latin typeface="Quattrocento Sans"/>
                <a:ea typeface="Quattrocento Sans"/>
                <a:cs typeface="Quattrocento Sans"/>
                <a:sym typeface="Quattrocento Sans"/>
              </a:rPr>
              <a:t>important!</a:t>
            </a:r>
          </a:p>
        </p:txBody>
      </p:sp>
      <p:sp>
        <p:nvSpPr>
          <p:cNvPr id="803" name="Shape 803"/>
          <p:cNvSpPr/>
          <p:nvPr/>
        </p:nvSpPr>
        <p:spPr>
          <a:xfrm rot="1012240">
            <a:off x="3861312" y="1094148"/>
            <a:ext cx="1421372" cy="159535"/>
          </a:xfrm>
          <a:prstGeom prst="left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
        <p:nvSpPr>
          <p:cNvPr id="804" name="Shape 804"/>
          <p:cNvSpPr/>
          <p:nvPr/>
        </p:nvSpPr>
        <p:spPr>
          <a:xfrm rot="746734">
            <a:off x="3955897" y="1323654"/>
            <a:ext cx="985559" cy="159411"/>
          </a:xfrm>
          <a:prstGeom prst="left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
        <p:nvSpPr>
          <p:cNvPr id="805" name="Shape 805"/>
          <p:cNvSpPr/>
          <p:nvPr/>
        </p:nvSpPr>
        <p:spPr>
          <a:xfrm rot="133210">
            <a:off x="3803551" y="1548593"/>
            <a:ext cx="789892" cy="159712"/>
          </a:xfrm>
          <a:prstGeom prst="left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
        <p:nvSpPr>
          <p:cNvPr id="806" name="Shape 806"/>
          <p:cNvSpPr/>
          <p:nvPr/>
        </p:nvSpPr>
        <p:spPr>
          <a:xfrm rot="2825576">
            <a:off x="4508095" y="1980728"/>
            <a:ext cx="127788" cy="1302100"/>
          </a:xfrm>
          <a:prstGeom prst="down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0" name="Shape 810"/>
        <p:cNvGrpSpPr/>
        <p:nvPr/>
      </p:nvGrpSpPr>
      <p:grpSpPr>
        <a:xfrm>
          <a:off x="0" y="0"/>
          <a:ext cx="0" cy="0"/>
          <a:chOff x="0" y="0"/>
          <a:chExt cx="0" cy="0"/>
        </a:xfrm>
      </p:grpSpPr>
      <p:sp>
        <p:nvSpPr>
          <p:cNvPr id="811" name="Shape 811"/>
          <p:cNvSpPr txBox="1"/>
          <p:nvPr/>
        </p:nvSpPr>
        <p:spPr>
          <a:xfrm>
            <a:off x="3103046" y="487950"/>
            <a:ext cx="3287400" cy="4167600"/>
          </a:xfrm>
          <a:prstGeom prst="rect">
            <a:avLst/>
          </a:prstGeom>
          <a:noFill/>
          <a:ln>
            <a:noFill/>
          </a:ln>
        </p:spPr>
        <p:txBody>
          <a:bodyPr anchorCtr="0" anchor="ctr" bIns="91425" lIns="91425" rIns="91425" tIns="91425">
            <a:noAutofit/>
          </a:bodyPr>
          <a:lstStyle/>
          <a:p>
            <a:pPr lvl="0" rtl="0">
              <a:lnSpc>
                <a:spcPct val="150000"/>
              </a:lnSpc>
              <a:spcBef>
                <a:spcPts val="0"/>
              </a:spcBef>
              <a:spcAft>
                <a:spcPts val="1200"/>
              </a:spcAft>
              <a:buNone/>
            </a:pPr>
            <a:r>
              <a:rPr lang="en" sz="1000">
                <a:solidFill>
                  <a:srgbClr val="666666"/>
                </a:solidFill>
                <a:latin typeface="Consolas"/>
                <a:ea typeface="Consolas"/>
                <a:cs typeface="Consolas"/>
                <a:sym typeface="Consolas"/>
              </a:rPr>
              <a:t>├── app</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assets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images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javascripts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 </a:t>
            </a:r>
            <a:r>
              <a:rPr lang="en" sz="1000">
                <a:solidFill>
                  <a:srgbClr val="0B5394"/>
                </a:solidFill>
                <a:latin typeface="Consolas"/>
                <a:ea typeface="Consolas"/>
                <a:cs typeface="Consolas"/>
                <a:sym typeface="Consolas"/>
              </a:rPr>
              <a:t>application.js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stylesheets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application.css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controllers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application_controller.rb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helpers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application_helper.rb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mailers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models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views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layouts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lang="en" sz="1000">
                <a:solidFill>
                  <a:srgbClr val="0B5394"/>
                </a:solidFill>
                <a:latin typeface="Consolas"/>
                <a:ea typeface="Consolas"/>
                <a:cs typeface="Consolas"/>
                <a:sym typeface="Consolas"/>
              </a:rPr>
              <a:t>application.html.erb</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5" name="Shape 815"/>
        <p:cNvGrpSpPr/>
        <p:nvPr/>
      </p:nvGrpSpPr>
      <p:grpSpPr>
        <a:xfrm>
          <a:off x="0" y="0"/>
          <a:ext cx="0" cy="0"/>
          <a:chOff x="0" y="0"/>
          <a:chExt cx="0" cy="0"/>
        </a:xfrm>
      </p:grpSpPr>
      <p:sp>
        <p:nvSpPr>
          <p:cNvPr id="816" name="Shape 816"/>
          <p:cNvSpPr txBox="1"/>
          <p:nvPr/>
        </p:nvSpPr>
        <p:spPr>
          <a:xfrm>
            <a:off x="3103046" y="487950"/>
            <a:ext cx="3287400" cy="4167600"/>
          </a:xfrm>
          <a:prstGeom prst="rect">
            <a:avLst/>
          </a:prstGeom>
          <a:noFill/>
          <a:ln>
            <a:noFill/>
          </a:ln>
        </p:spPr>
        <p:txBody>
          <a:bodyPr anchorCtr="0" anchor="ctr" bIns="91425" lIns="91425" rIns="91425" tIns="91425">
            <a:noAutofit/>
          </a:bodyPr>
          <a:lstStyle/>
          <a:p>
            <a:pPr lvl="0" rtl="0">
              <a:lnSpc>
                <a:spcPct val="150000"/>
              </a:lnSpc>
              <a:spcBef>
                <a:spcPts val="0"/>
              </a:spcBef>
              <a:spcAft>
                <a:spcPts val="1200"/>
              </a:spcAft>
              <a:buNone/>
            </a:pPr>
            <a:r>
              <a:rPr lang="en" sz="1000">
                <a:solidFill>
                  <a:srgbClr val="666666"/>
                </a:solidFill>
                <a:latin typeface="Consolas"/>
                <a:ea typeface="Consolas"/>
                <a:cs typeface="Consolas"/>
                <a:sym typeface="Consolas"/>
              </a:rPr>
              <a:t>├── app</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b="1" lang="en" sz="1000">
                <a:solidFill>
                  <a:schemeClr val="lt1"/>
                </a:solidFill>
                <a:highlight>
                  <a:srgbClr val="ED197B"/>
                </a:highlight>
                <a:latin typeface="Consolas"/>
                <a:ea typeface="Consolas"/>
                <a:cs typeface="Consolas"/>
                <a:sym typeface="Consolas"/>
              </a:rPr>
              <a:t>assets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b="1" lang="en" sz="1000">
                <a:solidFill>
                  <a:srgbClr val="666666"/>
                </a:solidFill>
                <a:latin typeface="Consolas"/>
                <a:ea typeface="Consolas"/>
                <a:cs typeface="Consolas"/>
                <a:sym typeface="Consolas"/>
              </a:rPr>
              <a:t>images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b="1" lang="en" sz="1000">
                <a:solidFill>
                  <a:srgbClr val="666666"/>
                </a:solidFill>
                <a:latin typeface="Consolas"/>
                <a:ea typeface="Consolas"/>
                <a:cs typeface="Consolas"/>
                <a:sym typeface="Consolas"/>
              </a:rPr>
              <a:t>javascripts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 </a:t>
            </a:r>
            <a:r>
              <a:rPr lang="en" sz="1000">
                <a:solidFill>
                  <a:srgbClr val="0B5394"/>
                </a:solidFill>
                <a:latin typeface="Consolas"/>
                <a:ea typeface="Consolas"/>
                <a:cs typeface="Consolas"/>
                <a:sym typeface="Consolas"/>
              </a:rPr>
              <a:t>application.js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b="1" lang="en" sz="1000">
                <a:solidFill>
                  <a:srgbClr val="666666"/>
                </a:solidFill>
                <a:latin typeface="Consolas"/>
                <a:ea typeface="Consolas"/>
                <a:cs typeface="Consolas"/>
                <a:sym typeface="Consolas"/>
              </a:rPr>
              <a:t>stylesheets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application.css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controllers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application_controller.rb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helpers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application_helper.rb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mailers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models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views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layouts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lang="en" sz="1000">
                <a:solidFill>
                  <a:srgbClr val="0B5394"/>
                </a:solidFill>
                <a:latin typeface="Consolas"/>
                <a:ea typeface="Consolas"/>
                <a:cs typeface="Consolas"/>
                <a:sym typeface="Consolas"/>
              </a:rPr>
              <a:t>application.html.erb</a:t>
            </a:r>
          </a:p>
        </p:txBody>
      </p:sp>
      <p:sp>
        <p:nvSpPr>
          <p:cNvPr id="817" name="Shape 817"/>
          <p:cNvSpPr/>
          <p:nvPr/>
        </p:nvSpPr>
        <p:spPr>
          <a:xfrm>
            <a:off x="4352800" y="678875"/>
            <a:ext cx="1477500" cy="119700"/>
          </a:xfrm>
          <a:prstGeom prst="lef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818" name="Shape 818"/>
          <p:cNvSpPr txBox="1"/>
          <p:nvPr/>
        </p:nvSpPr>
        <p:spPr>
          <a:xfrm>
            <a:off x="5902254" y="550435"/>
            <a:ext cx="2443800" cy="263700"/>
          </a:xfrm>
          <a:prstGeom prst="rect">
            <a:avLst/>
          </a:prstGeom>
          <a:noFill/>
          <a:ln>
            <a:noFill/>
          </a:ln>
        </p:spPr>
        <p:txBody>
          <a:bodyPr anchorCtr="0" anchor="t" bIns="91425" lIns="91425" rIns="91425" tIns="91425">
            <a:noAutofit/>
          </a:bodyPr>
          <a:lstStyle/>
          <a:p>
            <a:pPr lvl="0">
              <a:spcBef>
                <a:spcPts val="0"/>
              </a:spcBef>
              <a:buNone/>
            </a:pPr>
            <a:r>
              <a:rPr lang="en">
                <a:solidFill>
                  <a:schemeClr val="lt1"/>
                </a:solidFill>
                <a:highlight>
                  <a:srgbClr val="37BECC"/>
                </a:highlight>
                <a:latin typeface="Quattrocento Sans"/>
                <a:ea typeface="Quattrocento Sans"/>
                <a:cs typeface="Quattrocento Sans"/>
                <a:sym typeface="Quattrocento Sans"/>
              </a:rPr>
              <a:t>images/js/css goes here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cxnSp>
        <p:nvCxnSpPr>
          <p:cNvPr id="119" name="Shape 119"/>
          <p:cNvCxnSpPr>
            <a:stCxn id="120" idx="3"/>
            <a:endCxn id="121" idx="1"/>
          </p:cNvCxnSpPr>
          <p:nvPr/>
        </p:nvCxnSpPr>
        <p:spPr>
          <a:xfrm>
            <a:off x="4436225" y="2227250"/>
            <a:ext cx="1659900" cy="1185300"/>
          </a:xfrm>
          <a:prstGeom prst="straightConnector1">
            <a:avLst/>
          </a:prstGeom>
          <a:noFill/>
          <a:ln cap="flat" cmpd="sng" w="9525">
            <a:solidFill>
              <a:schemeClr val="dk2"/>
            </a:solidFill>
            <a:prstDash val="dot"/>
            <a:round/>
            <a:headEnd len="lg" w="lg" type="none"/>
            <a:tailEnd len="lg" w="lg" type="none"/>
          </a:ln>
        </p:spPr>
      </p:cxnSp>
      <p:cxnSp>
        <p:nvCxnSpPr>
          <p:cNvPr id="122" name="Shape 122"/>
          <p:cNvCxnSpPr>
            <a:stCxn id="120" idx="3"/>
            <a:endCxn id="123" idx="1"/>
          </p:cNvCxnSpPr>
          <p:nvPr/>
        </p:nvCxnSpPr>
        <p:spPr>
          <a:xfrm flipH="1" rot="10800000">
            <a:off x="4436225" y="1041950"/>
            <a:ext cx="1659900" cy="1185300"/>
          </a:xfrm>
          <a:prstGeom prst="straightConnector1">
            <a:avLst/>
          </a:prstGeom>
          <a:noFill/>
          <a:ln cap="flat" cmpd="sng" w="9525">
            <a:solidFill>
              <a:schemeClr val="dk2"/>
            </a:solidFill>
            <a:prstDash val="dot"/>
            <a:round/>
            <a:headEnd len="lg" w="lg" type="none"/>
            <a:tailEnd len="lg" w="lg" type="none"/>
          </a:ln>
        </p:spPr>
      </p:cxnSp>
      <p:sp>
        <p:nvSpPr>
          <p:cNvPr id="121" name="Shape 121"/>
          <p:cNvSpPr/>
          <p:nvPr/>
        </p:nvSpPr>
        <p:spPr>
          <a:xfrm>
            <a:off x="6095982" y="2783662"/>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Model</a:t>
            </a:r>
          </a:p>
        </p:txBody>
      </p:sp>
      <p:sp>
        <p:nvSpPr>
          <p:cNvPr id="123" name="Shape 123"/>
          <p:cNvSpPr/>
          <p:nvPr/>
        </p:nvSpPr>
        <p:spPr>
          <a:xfrm>
            <a:off x="6095981" y="412937"/>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View</a:t>
            </a:r>
          </a:p>
        </p:txBody>
      </p:sp>
      <p:sp>
        <p:nvSpPr>
          <p:cNvPr id="120" name="Shape 120"/>
          <p:cNvSpPr/>
          <p:nvPr/>
        </p:nvSpPr>
        <p:spPr>
          <a:xfrm>
            <a:off x="1965725" y="1598300"/>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Controller</a:t>
            </a:r>
          </a:p>
        </p:txBody>
      </p:sp>
      <p:sp>
        <p:nvSpPr>
          <p:cNvPr id="124" name="Shape 124"/>
          <p:cNvSpPr/>
          <p:nvPr/>
        </p:nvSpPr>
        <p:spPr>
          <a:xfrm>
            <a:off x="203600" y="20612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25" name="Shape 125"/>
          <p:cNvSpPr txBox="1"/>
          <p:nvPr/>
        </p:nvSpPr>
        <p:spPr>
          <a:xfrm>
            <a:off x="2281925" y="2423850"/>
            <a:ext cx="1838100" cy="2958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ED197B"/>
                </a:solidFill>
                <a:latin typeface="Consolas"/>
                <a:ea typeface="Consolas"/>
                <a:cs typeface="Consolas"/>
                <a:sym typeface="Consolas"/>
              </a:rPr>
              <a:t>server.rb</a:t>
            </a:r>
          </a:p>
        </p:txBody>
      </p:sp>
      <p:sp>
        <p:nvSpPr>
          <p:cNvPr id="126" name="Shape 126"/>
          <p:cNvSpPr txBox="1"/>
          <p:nvPr/>
        </p:nvSpPr>
        <p:spPr>
          <a:xfrm>
            <a:off x="1882024" y="2912125"/>
            <a:ext cx="2637900" cy="753900"/>
          </a:xfrm>
          <a:prstGeom prst="rect">
            <a:avLst/>
          </a:prstGeom>
          <a:noFill/>
          <a:ln>
            <a:noFill/>
          </a:ln>
        </p:spPr>
        <p:txBody>
          <a:bodyPr anchorCtr="0" anchor="t" bIns="91425" lIns="91425" rIns="91425" tIns="91425">
            <a:noAutofit/>
          </a:bodyPr>
          <a:lstStyle/>
          <a:p>
            <a:pPr lvl="0" rtl="0">
              <a:spcBef>
                <a:spcPts val="0"/>
              </a:spcBef>
              <a:buNone/>
            </a:pPr>
            <a:r>
              <a:rPr lang="en">
                <a:latin typeface="Quattrocento Sans"/>
                <a:ea typeface="Quattrocento Sans"/>
                <a:cs typeface="Quattrocento Sans"/>
                <a:sym typeface="Quattrocento Sans"/>
              </a:rPr>
              <a:t>controller executes some code, does some logic</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txBox="1"/>
          <p:nvPr/>
        </p:nvSpPr>
        <p:spPr>
          <a:xfrm>
            <a:off x="3103046" y="487950"/>
            <a:ext cx="3287400" cy="4167600"/>
          </a:xfrm>
          <a:prstGeom prst="rect">
            <a:avLst/>
          </a:prstGeom>
          <a:noFill/>
          <a:ln>
            <a:noFill/>
          </a:ln>
        </p:spPr>
        <p:txBody>
          <a:bodyPr anchorCtr="0" anchor="ctr" bIns="91425" lIns="91425" rIns="91425" tIns="91425">
            <a:noAutofit/>
          </a:bodyPr>
          <a:lstStyle/>
          <a:p>
            <a:pPr indent="-69850" lvl="0" marL="0" marR="0" rtl="0" algn="l">
              <a:lnSpc>
                <a:spcPct val="150000"/>
              </a:lnSpc>
              <a:spcBef>
                <a:spcPts val="0"/>
              </a:spcBef>
              <a:spcAft>
                <a:spcPts val="1200"/>
              </a:spcAft>
              <a:buClr>
                <a:srgbClr val="000000"/>
              </a:buClr>
              <a:buSzPct val="110000"/>
              <a:buFont typeface="Arial"/>
              <a:buNone/>
            </a:pPr>
            <a:r>
              <a:rPr lang="en" sz="1000">
                <a:solidFill>
                  <a:srgbClr val="666666"/>
                </a:solidFill>
                <a:latin typeface="Consolas"/>
                <a:ea typeface="Consolas"/>
                <a:cs typeface="Consolas"/>
                <a:sym typeface="Consolas"/>
              </a:rPr>
              <a:t>├── app</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b="1" lang="en" sz="1000">
                <a:solidFill>
                  <a:schemeClr val="lt1"/>
                </a:solidFill>
                <a:highlight>
                  <a:srgbClr val="ED197B"/>
                </a:highlight>
                <a:latin typeface="Consolas"/>
                <a:ea typeface="Consolas"/>
                <a:cs typeface="Consolas"/>
                <a:sym typeface="Consolas"/>
              </a:rPr>
              <a:t>assets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b="1" lang="en" sz="1000">
                <a:solidFill>
                  <a:schemeClr val="lt1"/>
                </a:solidFill>
                <a:highlight>
                  <a:srgbClr val="ED197B"/>
                </a:highlight>
                <a:latin typeface="Consolas"/>
                <a:ea typeface="Consolas"/>
                <a:cs typeface="Consolas"/>
                <a:sym typeface="Consolas"/>
              </a:rPr>
              <a:t>images</a:t>
            </a:r>
            <a:br>
              <a:rPr b="1" lang="en" sz="1000">
                <a:solidFill>
                  <a:schemeClr val="lt1"/>
                </a:solidFill>
                <a:highlight>
                  <a:srgbClr val="ED197B"/>
                </a:highlight>
                <a:latin typeface="Consolas"/>
                <a:ea typeface="Consolas"/>
                <a:cs typeface="Consolas"/>
                <a:sym typeface="Consolas"/>
              </a:rPr>
            </a:br>
            <a:r>
              <a:rPr lang="en" sz="1000">
                <a:solidFill>
                  <a:srgbClr val="666666"/>
                </a:solidFill>
                <a:latin typeface="Consolas"/>
                <a:ea typeface="Consolas"/>
                <a:cs typeface="Consolas"/>
                <a:sym typeface="Consolas"/>
              </a:rPr>
              <a:t>│   │   ├── </a:t>
            </a:r>
            <a:r>
              <a:rPr b="1" lang="en" sz="1000">
                <a:solidFill>
                  <a:schemeClr val="lt1"/>
                </a:solidFill>
                <a:highlight>
                  <a:srgbClr val="ED197B"/>
                </a:highlight>
                <a:latin typeface="Consolas"/>
                <a:ea typeface="Consolas"/>
                <a:cs typeface="Consolas"/>
                <a:sym typeface="Consolas"/>
              </a:rPr>
              <a:t>javascripts</a:t>
            </a:r>
            <a:br>
              <a:rPr b="1" lang="en" sz="1000">
                <a:solidFill>
                  <a:schemeClr val="lt1"/>
                </a:solidFill>
                <a:highlight>
                  <a:srgbClr val="ED197B"/>
                </a:highlight>
                <a:latin typeface="Consolas"/>
                <a:ea typeface="Consolas"/>
                <a:cs typeface="Consolas"/>
                <a:sym typeface="Consolas"/>
              </a:rPr>
            </a:br>
            <a:r>
              <a:rPr lang="en" sz="1000">
                <a:solidFill>
                  <a:srgbClr val="666666"/>
                </a:solidFill>
                <a:latin typeface="Consolas"/>
                <a:ea typeface="Consolas"/>
                <a:cs typeface="Consolas"/>
                <a:sym typeface="Consolas"/>
              </a:rPr>
              <a:t>│   │   │   └── </a:t>
            </a:r>
            <a:r>
              <a:rPr lang="en" sz="1000">
                <a:solidFill>
                  <a:srgbClr val="0B5394"/>
                </a:solidFill>
                <a:latin typeface="Consolas"/>
                <a:ea typeface="Consolas"/>
                <a:cs typeface="Consolas"/>
                <a:sym typeface="Consolas"/>
              </a:rPr>
              <a:t>application.js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b="1" lang="en" sz="1000">
                <a:solidFill>
                  <a:schemeClr val="lt1"/>
                </a:solidFill>
                <a:highlight>
                  <a:srgbClr val="ED197B"/>
                </a:highlight>
                <a:latin typeface="Consolas"/>
                <a:ea typeface="Consolas"/>
                <a:cs typeface="Consolas"/>
                <a:sym typeface="Consolas"/>
              </a:rPr>
              <a:t>stylesheets</a:t>
            </a:r>
            <a:br>
              <a:rPr b="1" lang="en" sz="1000">
                <a:solidFill>
                  <a:schemeClr val="lt1"/>
                </a:solidFill>
                <a:highlight>
                  <a:srgbClr val="ED197B"/>
                </a:highlight>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application.css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controllers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application_controller.rb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helpers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application_helper.rb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mailers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models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views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layouts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lang="en" sz="1000">
                <a:solidFill>
                  <a:srgbClr val="0B5394"/>
                </a:solidFill>
                <a:latin typeface="Consolas"/>
                <a:ea typeface="Consolas"/>
                <a:cs typeface="Consolas"/>
                <a:sym typeface="Consolas"/>
              </a:rPr>
              <a:t>application.html.erb</a:t>
            </a:r>
          </a:p>
        </p:txBody>
      </p:sp>
      <p:sp>
        <p:nvSpPr>
          <p:cNvPr id="824" name="Shape 824"/>
          <p:cNvSpPr/>
          <p:nvPr/>
        </p:nvSpPr>
        <p:spPr>
          <a:xfrm>
            <a:off x="4352800" y="678875"/>
            <a:ext cx="1477500" cy="119700"/>
          </a:xfrm>
          <a:prstGeom prst="lef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825" name="Shape 825"/>
          <p:cNvSpPr txBox="1"/>
          <p:nvPr/>
        </p:nvSpPr>
        <p:spPr>
          <a:xfrm>
            <a:off x="5902254" y="550435"/>
            <a:ext cx="2443800" cy="2637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37BECC"/>
                </a:highlight>
                <a:latin typeface="Quattrocento Sans"/>
                <a:ea typeface="Quattrocento Sans"/>
                <a:cs typeface="Quattrocento Sans"/>
                <a:sym typeface="Quattrocento Sans"/>
              </a:rPr>
              <a:t>images/js/css goes here</a:t>
            </a:r>
          </a:p>
        </p:txBody>
      </p:sp>
      <p:sp>
        <p:nvSpPr>
          <p:cNvPr id="826" name="Shape 826"/>
          <p:cNvSpPr/>
          <p:nvPr/>
        </p:nvSpPr>
        <p:spPr>
          <a:xfrm>
            <a:off x="4962400" y="1136075"/>
            <a:ext cx="1477500" cy="119700"/>
          </a:xfrm>
          <a:prstGeom prst="lef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827" name="Shape 827"/>
          <p:cNvSpPr txBox="1"/>
          <p:nvPr/>
        </p:nvSpPr>
        <p:spPr>
          <a:xfrm>
            <a:off x="6511854" y="1007635"/>
            <a:ext cx="2443800" cy="2637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37BECC"/>
                </a:highlight>
                <a:latin typeface="Quattrocento Sans"/>
                <a:ea typeface="Quattrocento Sans"/>
                <a:cs typeface="Quattrocento Sans"/>
                <a:sym typeface="Quattrocento Sans"/>
              </a:rPr>
              <a:t>must be properly organized</a:t>
            </a:r>
          </a:p>
          <a:p>
            <a:pPr lvl="0" rtl="0">
              <a:spcBef>
                <a:spcPts val="0"/>
              </a:spcBef>
              <a:buNone/>
            </a:pPr>
            <a:r>
              <a:rPr lang="en">
                <a:solidFill>
                  <a:schemeClr val="lt1"/>
                </a:solidFill>
                <a:highlight>
                  <a:srgbClr val="37BECC"/>
                </a:highlight>
                <a:latin typeface="Quattrocento Sans"/>
                <a:ea typeface="Quattrocento Sans"/>
                <a:cs typeface="Quattrocento Sans"/>
                <a:sym typeface="Quattrocento Sans"/>
              </a:rPr>
              <a:t>by sub-directory</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1" name="Shape 831"/>
        <p:cNvGrpSpPr/>
        <p:nvPr/>
      </p:nvGrpSpPr>
      <p:grpSpPr>
        <a:xfrm>
          <a:off x="0" y="0"/>
          <a:ext cx="0" cy="0"/>
          <a:chOff x="0" y="0"/>
          <a:chExt cx="0" cy="0"/>
        </a:xfrm>
      </p:grpSpPr>
      <p:sp>
        <p:nvSpPr>
          <p:cNvPr id="832" name="Shape 832"/>
          <p:cNvSpPr txBox="1"/>
          <p:nvPr/>
        </p:nvSpPr>
        <p:spPr>
          <a:xfrm>
            <a:off x="3103046" y="487950"/>
            <a:ext cx="3287400" cy="4167600"/>
          </a:xfrm>
          <a:prstGeom prst="rect">
            <a:avLst/>
          </a:prstGeom>
          <a:noFill/>
          <a:ln>
            <a:noFill/>
          </a:ln>
        </p:spPr>
        <p:txBody>
          <a:bodyPr anchorCtr="0" anchor="ctr" bIns="91425" lIns="91425" rIns="91425" tIns="91425">
            <a:noAutofit/>
          </a:bodyPr>
          <a:lstStyle/>
          <a:p>
            <a:pPr indent="-69850" lvl="0" marL="0" marR="0" rtl="0" algn="l">
              <a:lnSpc>
                <a:spcPct val="150000"/>
              </a:lnSpc>
              <a:spcBef>
                <a:spcPts val="0"/>
              </a:spcBef>
              <a:spcAft>
                <a:spcPts val="1200"/>
              </a:spcAft>
              <a:buClr>
                <a:srgbClr val="000000"/>
              </a:buClr>
              <a:buSzPct val="110000"/>
              <a:buFont typeface="Arial"/>
              <a:buNone/>
            </a:pPr>
            <a:r>
              <a:rPr lang="en" sz="1000">
                <a:solidFill>
                  <a:srgbClr val="666666"/>
                </a:solidFill>
                <a:latin typeface="Consolas"/>
                <a:ea typeface="Consolas"/>
                <a:cs typeface="Consolas"/>
                <a:sym typeface="Consolas"/>
              </a:rPr>
              <a:t>├── app</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assets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images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javascripts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 </a:t>
            </a:r>
            <a:r>
              <a:rPr lang="en" sz="1000">
                <a:solidFill>
                  <a:srgbClr val="0B5394"/>
                </a:solidFill>
                <a:latin typeface="Consolas"/>
                <a:ea typeface="Consolas"/>
                <a:cs typeface="Consolas"/>
                <a:sym typeface="Consolas"/>
              </a:rPr>
              <a:t>application.js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stylesheets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application.css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b="1" lang="en" sz="1000">
                <a:solidFill>
                  <a:schemeClr val="lt1"/>
                </a:solidFill>
                <a:highlight>
                  <a:srgbClr val="ED197B"/>
                </a:highlight>
                <a:latin typeface="Consolas"/>
                <a:ea typeface="Consolas"/>
                <a:cs typeface="Consolas"/>
                <a:sym typeface="Consolas"/>
              </a:rPr>
              <a:t>controllers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application_controller.rb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helpers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application_helper.rb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mailers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models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views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layouts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lang="en" sz="1000">
                <a:solidFill>
                  <a:srgbClr val="0B5394"/>
                </a:solidFill>
                <a:latin typeface="Consolas"/>
                <a:ea typeface="Consolas"/>
                <a:cs typeface="Consolas"/>
                <a:sym typeface="Consolas"/>
              </a:rPr>
              <a:t>application.html.erb</a:t>
            </a:r>
          </a:p>
        </p:txBody>
      </p:sp>
      <p:sp>
        <p:nvSpPr>
          <p:cNvPr id="833" name="Shape 833"/>
          <p:cNvSpPr/>
          <p:nvPr/>
        </p:nvSpPr>
        <p:spPr>
          <a:xfrm>
            <a:off x="4657600" y="2050475"/>
            <a:ext cx="1477500" cy="119700"/>
          </a:xfrm>
          <a:prstGeom prst="lef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834" name="Shape 834"/>
          <p:cNvSpPr txBox="1"/>
          <p:nvPr/>
        </p:nvSpPr>
        <p:spPr>
          <a:xfrm>
            <a:off x="6183089" y="1906048"/>
            <a:ext cx="2762099" cy="330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37BECC"/>
                </a:highlight>
                <a:latin typeface="Quattrocento Sans"/>
                <a:ea typeface="Quattrocento Sans"/>
                <a:cs typeface="Quattrocento Sans"/>
                <a:sym typeface="Quattrocento Sans"/>
              </a:rPr>
              <a:t>controller files go in this folder</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8" name="Shape 838"/>
        <p:cNvGrpSpPr/>
        <p:nvPr/>
      </p:nvGrpSpPr>
      <p:grpSpPr>
        <a:xfrm>
          <a:off x="0" y="0"/>
          <a:ext cx="0" cy="0"/>
          <a:chOff x="0" y="0"/>
          <a:chExt cx="0" cy="0"/>
        </a:xfrm>
      </p:grpSpPr>
      <p:sp>
        <p:nvSpPr>
          <p:cNvPr id="839" name="Shape 839"/>
          <p:cNvSpPr txBox="1"/>
          <p:nvPr/>
        </p:nvSpPr>
        <p:spPr>
          <a:xfrm>
            <a:off x="3103046" y="487950"/>
            <a:ext cx="3287400" cy="41676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1200"/>
              </a:spcAft>
              <a:buNone/>
            </a:pPr>
            <a:r>
              <a:rPr lang="en" sz="1000">
                <a:solidFill>
                  <a:srgbClr val="666666"/>
                </a:solidFill>
                <a:latin typeface="Consolas"/>
                <a:ea typeface="Consolas"/>
                <a:cs typeface="Consolas"/>
                <a:sym typeface="Consolas"/>
              </a:rPr>
              <a:t>├── app</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assets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images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javascripts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 </a:t>
            </a:r>
            <a:r>
              <a:rPr lang="en" sz="1000">
                <a:solidFill>
                  <a:srgbClr val="0B5394"/>
                </a:solidFill>
                <a:latin typeface="Consolas"/>
                <a:ea typeface="Consolas"/>
                <a:cs typeface="Consolas"/>
                <a:sym typeface="Consolas"/>
              </a:rPr>
              <a:t>application.js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stylesheets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application.css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b="1" lang="en" sz="1000">
                <a:solidFill>
                  <a:schemeClr val="lt1"/>
                </a:solidFill>
                <a:highlight>
                  <a:srgbClr val="ED197B"/>
                </a:highlight>
                <a:latin typeface="Consolas"/>
                <a:ea typeface="Consolas"/>
                <a:cs typeface="Consolas"/>
                <a:sym typeface="Consolas"/>
              </a:rPr>
              <a:t>controllers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b="1" lang="en" sz="1000">
                <a:solidFill>
                  <a:srgbClr val="0B5394"/>
                </a:solidFill>
                <a:latin typeface="Consolas"/>
                <a:ea typeface="Consolas"/>
                <a:cs typeface="Consolas"/>
                <a:sym typeface="Consolas"/>
              </a:rPr>
              <a:t>application_controller.rb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helpers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application_helper.rb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mailers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models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views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layouts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lang="en" sz="1000">
                <a:solidFill>
                  <a:srgbClr val="0B5394"/>
                </a:solidFill>
                <a:latin typeface="Consolas"/>
                <a:ea typeface="Consolas"/>
                <a:cs typeface="Consolas"/>
                <a:sym typeface="Consolas"/>
              </a:rPr>
              <a:t>application.html.erb</a:t>
            </a:r>
          </a:p>
        </p:txBody>
      </p:sp>
      <p:sp>
        <p:nvSpPr>
          <p:cNvPr id="840" name="Shape 840"/>
          <p:cNvSpPr/>
          <p:nvPr/>
        </p:nvSpPr>
        <p:spPr>
          <a:xfrm>
            <a:off x="4657600" y="2050475"/>
            <a:ext cx="1477500" cy="119700"/>
          </a:xfrm>
          <a:prstGeom prst="lef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841" name="Shape 841"/>
          <p:cNvSpPr txBox="1"/>
          <p:nvPr/>
        </p:nvSpPr>
        <p:spPr>
          <a:xfrm>
            <a:off x="6183089" y="1906048"/>
            <a:ext cx="2762099" cy="330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37BECC"/>
                </a:highlight>
                <a:latin typeface="Quattrocento Sans"/>
                <a:ea typeface="Quattrocento Sans"/>
                <a:cs typeface="Quattrocento Sans"/>
                <a:sym typeface="Quattrocento Sans"/>
              </a:rPr>
              <a:t>controller files go in this folder</a:t>
            </a:r>
          </a:p>
        </p:txBody>
      </p:sp>
      <p:sp>
        <p:nvSpPr>
          <p:cNvPr id="842" name="Shape 842"/>
          <p:cNvSpPr/>
          <p:nvPr/>
        </p:nvSpPr>
        <p:spPr>
          <a:xfrm>
            <a:off x="5945025" y="2507675"/>
            <a:ext cx="811800" cy="119700"/>
          </a:xfrm>
          <a:prstGeom prst="left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
        <p:nvSpPr>
          <p:cNvPr id="843" name="Shape 843"/>
          <p:cNvSpPr txBox="1"/>
          <p:nvPr/>
        </p:nvSpPr>
        <p:spPr>
          <a:xfrm>
            <a:off x="6756827" y="2386400"/>
            <a:ext cx="2762100" cy="330300"/>
          </a:xfrm>
          <a:prstGeom prst="rect">
            <a:avLst/>
          </a:prstGeom>
          <a:noFill/>
          <a:ln>
            <a:noFill/>
          </a:ln>
        </p:spPr>
        <p:txBody>
          <a:bodyPr anchorCtr="0" anchor="t" bIns="91425" lIns="91425" rIns="91425" tIns="91425">
            <a:noAutofit/>
          </a:bodyPr>
          <a:lstStyle/>
          <a:p>
            <a:pPr lvl="0" rtl="0">
              <a:spcBef>
                <a:spcPts val="0"/>
              </a:spcBef>
              <a:buNone/>
            </a:pPr>
            <a:r>
              <a:rPr lang="en" sz="1100">
                <a:solidFill>
                  <a:schemeClr val="lt1"/>
                </a:solidFill>
                <a:highlight>
                  <a:srgbClr val="ED197B"/>
                </a:highlight>
                <a:latin typeface="Quattrocento Sans"/>
                <a:ea typeface="Quattrocento Sans"/>
                <a:cs typeface="Quattrocento Sans"/>
                <a:sym typeface="Quattrocento Sans"/>
              </a:rPr>
              <a:t>don’t worry about this file!</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7" name="Shape 847"/>
        <p:cNvGrpSpPr/>
        <p:nvPr/>
      </p:nvGrpSpPr>
      <p:grpSpPr>
        <a:xfrm>
          <a:off x="0" y="0"/>
          <a:ext cx="0" cy="0"/>
          <a:chOff x="0" y="0"/>
          <a:chExt cx="0" cy="0"/>
        </a:xfrm>
      </p:grpSpPr>
      <p:sp>
        <p:nvSpPr>
          <p:cNvPr id="848" name="Shape 848"/>
          <p:cNvSpPr txBox="1"/>
          <p:nvPr/>
        </p:nvSpPr>
        <p:spPr>
          <a:xfrm>
            <a:off x="3103046" y="487950"/>
            <a:ext cx="3287400" cy="41676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1200"/>
              </a:spcAft>
              <a:buNone/>
            </a:pPr>
            <a:r>
              <a:rPr lang="en" sz="1000">
                <a:solidFill>
                  <a:srgbClr val="666666"/>
                </a:solidFill>
                <a:latin typeface="Consolas"/>
                <a:ea typeface="Consolas"/>
                <a:cs typeface="Consolas"/>
                <a:sym typeface="Consolas"/>
              </a:rPr>
              <a:t>├── app</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assets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images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javascripts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 </a:t>
            </a:r>
            <a:r>
              <a:rPr lang="en" sz="1000">
                <a:solidFill>
                  <a:srgbClr val="0B5394"/>
                </a:solidFill>
                <a:latin typeface="Consolas"/>
                <a:ea typeface="Consolas"/>
                <a:cs typeface="Consolas"/>
                <a:sym typeface="Consolas"/>
              </a:rPr>
              <a:t>application.js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stylesheets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application.css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controllers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application_controller.rb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helpers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application_helper.rb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mailers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b="1" lang="en" sz="1000">
                <a:solidFill>
                  <a:schemeClr val="lt1"/>
                </a:solidFill>
                <a:highlight>
                  <a:srgbClr val="ED197B"/>
                </a:highlight>
                <a:latin typeface="Consolas"/>
                <a:ea typeface="Consolas"/>
                <a:cs typeface="Consolas"/>
                <a:sym typeface="Consolas"/>
              </a:rPr>
              <a:t>models</a:t>
            </a:r>
            <a:br>
              <a:rPr b="1" lang="en" sz="1000">
                <a:solidFill>
                  <a:schemeClr val="lt1"/>
                </a:solidFill>
                <a:highlight>
                  <a:srgbClr val="ED197B"/>
                </a:highlight>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views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layouts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lang="en" sz="1000">
                <a:solidFill>
                  <a:srgbClr val="0B5394"/>
                </a:solidFill>
                <a:latin typeface="Consolas"/>
                <a:ea typeface="Consolas"/>
                <a:cs typeface="Consolas"/>
                <a:sym typeface="Consolas"/>
              </a:rPr>
              <a:t>application.html.erb</a:t>
            </a:r>
          </a:p>
        </p:txBody>
      </p:sp>
      <p:sp>
        <p:nvSpPr>
          <p:cNvPr id="849" name="Shape 849"/>
          <p:cNvSpPr/>
          <p:nvPr/>
        </p:nvSpPr>
        <p:spPr>
          <a:xfrm>
            <a:off x="4429000" y="3422075"/>
            <a:ext cx="1477500" cy="119700"/>
          </a:xfrm>
          <a:prstGeom prst="lef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850" name="Shape 850"/>
          <p:cNvSpPr txBox="1"/>
          <p:nvPr/>
        </p:nvSpPr>
        <p:spPr>
          <a:xfrm>
            <a:off x="5954489" y="3277648"/>
            <a:ext cx="2762099" cy="330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37BECC"/>
                </a:highlight>
                <a:latin typeface="Quattrocento Sans"/>
                <a:ea typeface="Quattrocento Sans"/>
                <a:cs typeface="Quattrocento Sans"/>
                <a:sym typeface="Quattrocento Sans"/>
              </a:rPr>
              <a:t>models go here!</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4" name="Shape 854"/>
        <p:cNvGrpSpPr/>
        <p:nvPr/>
      </p:nvGrpSpPr>
      <p:grpSpPr>
        <a:xfrm>
          <a:off x="0" y="0"/>
          <a:ext cx="0" cy="0"/>
          <a:chOff x="0" y="0"/>
          <a:chExt cx="0" cy="0"/>
        </a:xfrm>
      </p:grpSpPr>
      <p:sp>
        <p:nvSpPr>
          <p:cNvPr id="855" name="Shape 855"/>
          <p:cNvSpPr txBox="1"/>
          <p:nvPr/>
        </p:nvSpPr>
        <p:spPr>
          <a:xfrm>
            <a:off x="3103046" y="487950"/>
            <a:ext cx="3287400" cy="41676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1200"/>
              </a:spcAft>
              <a:buNone/>
            </a:pPr>
            <a:r>
              <a:rPr lang="en" sz="1000">
                <a:solidFill>
                  <a:srgbClr val="666666"/>
                </a:solidFill>
                <a:latin typeface="Consolas"/>
                <a:ea typeface="Consolas"/>
                <a:cs typeface="Consolas"/>
                <a:sym typeface="Consolas"/>
              </a:rPr>
              <a:t>├── app</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assets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images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javascripts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 </a:t>
            </a:r>
            <a:r>
              <a:rPr lang="en" sz="1000">
                <a:solidFill>
                  <a:srgbClr val="0B5394"/>
                </a:solidFill>
                <a:latin typeface="Consolas"/>
                <a:ea typeface="Consolas"/>
                <a:cs typeface="Consolas"/>
                <a:sym typeface="Consolas"/>
              </a:rPr>
              <a:t>application.js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stylesheets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application.css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controllers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application_controller.rb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helpers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application_helper.rb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mailers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models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b="1" lang="en" sz="1000">
                <a:solidFill>
                  <a:schemeClr val="lt1"/>
                </a:solidFill>
                <a:highlight>
                  <a:srgbClr val="ED197B"/>
                </a:highlight>
                <a:latin typeface="Consolas"/>
                <a:ea typeface="Consolas"/>
                <a:cs typeface="Consolas"/>
                <a:sym typeface="Consolas"/>
              </a:rPr>
              <a:t>views</a:t>
            </a:r>
            <a:br>
              <a:rPr b="1" lang="en" sz="1000">
                <a:solidFill>
                  <a:schemeClr val="lt1"/>
                </a:solidFill>
                <a:highlight>
                  <a:srgbClr val="ED197B"/>
                </a:highlight>
                <a:latin typeface="Consolas"/>
                <a:ea typeface="Consolas"/>
                <a:cs typeface="Consolas"/>
                <a:sym typeface="Consolas"/>
              </a:rPr>
            </a:br>
            <a:r>
              <a:rPr lang="en" sz="1000">
                <a:solidFill>
                  <a:srgbClr val="666666"/>
                </a:solidFill>
                <a:latin typeface="Consolas"/>
                <a:ea typeface="Consolas"/>
                <a:cs typeface="Consolas"/>
                <a:sym typeface="Consolas"/>
              </a:rPr>
              <a:t>│       └── layouts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lang="en" sz="1000">
                <a:solidFill>
                  <a:srgbClr val="0B5394"/>
                </a:solidFill>
                <a:latin typeface="Consolas"/>
                <a:ea typeface="Consolas"/>
                <a:cs typeface="Consolas"/>
                <a:sym typeface="Consolas"/>
              </a:rPr>
              <a:t>application.html.erb</a:t>
            </a:r>
          </a:p>
        </p:txBody>
      </p:sp>
      <p:sp>
        <p:nvSpPr>
          <p:cNvPr id="856" name="Shape 856"/>
          <p:cNvSpPr/>
          <p:nvPr/>
        </p:nvSpPr>
        <p:spPr>
          <a:xfrm>
            <a:off x="4429000" y="3887261"/>
            <a:ext cx="1477500" cy="119700"/>
          </a:xfrm>
          <a:prstGeom prst="lef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857" name="Shape 857"/>
          <p:cNvSpPr txBox="1"/>
          <p:nvPr/>
        </p:nvSpPr>
        <p:spPr>
          <a:xfrm>
            <a:off x="5954489" y="3742835"/>
            <a:ext cx="2762099" cy="330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37BECC"/>
                </a:highlight>
                <a:latin typeface="Quattrocento Sans"/>
                <a:ea typeface="Quattrocento Sans"/>
                <a:cs typeface="Quattrocento Sans"/>
                <a:sym typeface="Quattrocento Sans"/>
              </a:rPr>
              <a:t>views go here...</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1" name="Shape 861"/>
        <p:cNvGrpSpPr/>
        <p:nvPr/>
      </p:nvGrpSpPr>
      <p:grpSpPr>
        <a:xfrm>
          <a:off x="0" y="0"/>
          <a:ext cx="0" cy="0"/>
          <a:chOff x="0" y="0"/>
          <a:chExt cx="0" cy="0"/>
        </a:xfrm>
      </p:grpSpPr>
      <p:sp>
        <p:nvSpPr>
          <p:cNvPr id="862" name="Shape 862"/>
          <p:cNvSpPr txBox="1"/>
          <p:nvPr/>
        </p:nvSpPr>
        <p:spPr>
          <a:xfrm>
            <a:off x="3103050" y="191126"/>
            <a:ext cx="3287400" cy="5239800"/>
          </a:xfrm>
          <a:prstGeom prst="rect">
            <a:avLst/>
          </a:prstGeom>
          <a:noFill/>
          <a:ln>
            <a:noFill/>
          </a:ln>
        </p:spPr>
        <p:txBody>
          <a:bodyPr anchorCtr="0" anchor="ctr" bIns="91425" lIns="91425" rIns="91425" tIns="91425">
            <a:noAutofit/>
          </a:bodyPr>
          <a:lstStyle/>
          <a:p>
            <a:pPr indent="-69850" lvl="0" marL="0" marR="0" rtl="0" algn="l">
              <a:lnSpc>
                <a:spcPct val="150000"/>
              </a:lnSpc>
              <a:spcBef>
                <a:spcPts val="0"/>
              </a:spcBef>
              <a:spcAft>
                <a:spcPts val="1200"/>
              </a:spcAft>
              <a:buClr>
                <a:srgbClr val="000000"/>
              </a:buClr>
              <a:buSzPct val="110000"/>
              <a:buFont typeface="Arial"/>
              <a:buNone/>
            </a:pPr>
            <a:r>
              <a:rPr lang="en" sz="1000">
                <a:solidFill>
                  <a:srgbClr val="666666"/>
                </a:solidFill>
                <a:latin typeface="Consolas"/>
                <a:ea typeface="Consolas"/>
                <a:cs typeface="Consolas"/>
                <a:sym typeface="Consolas"/>
              </a:rPr>
              <a:t>├── app</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assets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images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javascripts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 </a:t>
            </a:r>
            <a:r>
              <a:rPr lang="en" sz="1000">
                <a:solidFill>
                  <a:srgbClr val="0B5394"/>
                </a:solidFill>
                <a:latin typeface="Consolas"/>
                <a:ea typeface="Consolas"/>
                <a:cs typeface="Consolas"/>
                <a:sym typeface="Consolas"/>
              </a:rPr>
              <a:t>application.js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stylesheets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application.css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controllers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application_controller.rb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helpers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application_helper.rb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mailers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models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b="1" lang="en" sz="1000">
                <a:solidFill>
                  <a:schemeClr val="lt1"/>
                </a:solidFill>
                <a:highlight>
                  <a:srgbClr val="ED197B"/>
                </a:highlight>
                <a:latin typeface="Consolas"/>
                <a:ea typeface="Consolas"/>
                <a:cs typeface="Consolas"/>
                <a:sym typeface="Consolas"/>
              </a:rPr>
              <a:t>views</a:t>
            </a:r>
            <a:br>
              <a:rPr b="1" lang="en" sz="1000">
                <a:solidFill>
                  <a:schemeClr val="lt1"/>
                </a:solidFill>
                <a:highlight>
                  <a:srgbClr val="ED197B"/>
                </a:highlight>
                <a:latin typeface="Consolas"/>
                <a:ea typeface="Consolas"/>
                <a:cs typeface="Consolas"/>
                <a:sym typeface="Consolas"/>
              </a:rPr>
            </a:br>
            <a:r>
              <a:rPr lang="en" sz="1000">
                <a:solidFill>
                  <a:srgbClr val="666666"/>
                </a:solidFill>
                <a:latin typeface="Consolas"/>
                <a:ea typeface="Consolas"/>
                <a:cs typeface="Consolas"/>
                <a:sym typeface="Consolas"/>
              </a:rPr>
              <a:t>│       └── </a:t>
            </a:r>
            <a:r>
              <a:rPr b="1" lang="en" sz="1000">
                <a:solidFill>
                  <a:schemeClr val="lt1"/>
                </a:solidFill>
                <a:highlight>
                  <a:srgbClr val="37BECC"/>
                </a:highlight>
                <a:latin typeface="Consolas"/>
                <a:ea typeface="Consolas"/>
                <a:cs typeface="Consolas"/>
                <a:sym typeface="Consolas"/>
              </a:rPr>
              <a:t>layouts</a:t>
            </a:r>
            <a:br>
              <a:rPr b="1" lang="en" sz="1000">
                <a:solidFill>
                  <a:schemeClr val="lt1"/>
                </a:solidFill>
                <a:highlight>
                  <a:srgbClr val="37BECC"/>
                </a:highlight>
                <a:latin typeface="Consolas"/>
                <a:ea typeface="Consolas"/>
                <a:cs typeface="Consolas"/>
                <a:sym typeface="Consolas"/>
              </a:rPr>
            </a:br>
            <a:r>
              <a:rPr lang="en" sz="1000">
                <a:solidFill>
                  <a:srgbClr val="666666"/>
                </a:solidFill>
                <a:latin typeface="Consolas"/>
                <a:ea typeface="Consolas"/>
                <a:cs typeface="Consolas"/>
                <a:sym typeface="Consolas"/>
              </a:rPr>
              <a:t>│           └── </a:t>
            </a:r>
            <a:r>
              <a:rPr lang="en" sz="1000">
                <a:solidFill>
                  <a:srgbClr val="0B5394"/>
                </a:solidFill>
                <a:latin typeface="Consolas"/>
                <a:ea typeface="Consolas"/>
                <a:cs typeface="Consolas"/>
                <a:sym typeface="Consolas"/>
              </a:rPr>
              <a:t>application.html.erb</a:t>
            </a:r>
            <a:br>
              <a:rPr lang="en" sz="1000">
                <a:solidFill>
                  <a:srgbClr val="0B5394"/>
                </a:solidFill>
                <a:latin typeface="Consolas"/>
                <a:ea typeface="Consolas"/>
                <a:cs typeface="Consolas"/>
                <a:sym typeface="Consolas"/>
              </a:rPr>
            </a:br>
            <a:r>
              <a:rPr lang="en" sz="1000">
                <a:solidFill>
                  <a:schemeClr val="dk2"/>
                </a:solidFill>
                <a:latin typeface="Consolas"/>
                <a:ea typeface="Consolas"/>
                <a:cs typeface="Consolas"/>
                <a:sym typeface="Consolas"/>
              </a:rPr>
              <a:t>│       └── </a:t>
            </a:r>
            <a:r>
              <a:rPr b="1" lang="en" sz="1000">
                <a:solidFill>
                  <a:schemeClr val="lt1"/>
                </a:solidFill>
                <a:highlight>
                  <a:srgbClr val="37BECC"/>
                </a:highlight>
                <a:latin typeface="Consolas"/>
                <a:ea typeface="Consolas"/>
                <a:cs typeface="Consolas"/>
                <a:sym typeface="Consolas"/>
              </a:rPr>
              <a:t>meetups</a:t>
            </a:r>
            <a:br>
              <a:rPr b="1" lang="en" sz="1000">
                <a:solidFill>
                  <a:schemeClr val="lt1"/>
                </a:solidFill>
                <a:highlight>
                  <a:srgbClr val="ED197B"/>
                </a:highlight>
                <a:latin typeface="Consolas"/>
                <a:ea typeface="Consolas"/>
                <a:cs typeface="Consolas"/>
                <a:sym typeface="Consolas"/>
              </a:rPr>
            </a:br>
            <a:r>
              <a:rPr lang="en" sz="1000">
                <a:solidFill>
                  <a:schemeClr val="dk2"/>
                </a:solidFill>
                <a:latin typeface="Consolas"/>
                <a:ea typeface="Consolas"/>
                <a:cs typeface="Consolas"/>
                <a:sym typeface="Consolas"/>
              </a:rPr>
              <a:t>│           └── </a:t>
            </a:r>
            <a:r>
              <a:rPr lang="en" sz="1000">
                <a:solidFill>
                  <a:srgbClr val="0B5394"/>
                </a:solidFill>
                <a:latin typeface="Consolas"/>
                <a:ea typeface="Consolas"/>
                <a:cs typeface="Consolas"/>
                <a:sym typeface="Consolas"/>
              </a:rPr>
              <a:t>index.html.erb</a:t>
            </a:r>
          </a:p>
        </p:txBody>
      </p:sp>
      <p:sp>
        <p:nvSpPr>
          <p:cNvPr id="863" name="Shape 863"/>
          <p:cNvSpPr/>
          <p:nvPr/>
        </p:nvSpPr>
        <p:spPr>
          <a:xfrm>
            <a:off x="4429000" y="3887261"/>
            <a:ext cx="1477500" cy="119700"/>
          </a:xfrm>
          <a:prstGeom prst="lef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864" name="Shape 864"/>
          <p:cNvSpPr txBox="1"/>
          <p:nvPr/>
        </p:nvSpPr>
        <p:spPr>
          <a:xfrm>
            <a:off x="5954489" y="3742835"/>
            <a:ext cx="2762099" cy="330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37BECC"/>
                </a:highlight>
                <a:latin typeface="Quattrocento Sans"/>
                <a:ea typeface="Quattrocento Sans"/>
                <a:cs typeface="Quattrocento Sans"/>
                <a:sym typeface="Quattrocento Sans"/>
              </a:rPr>
              <a:t>views go here...</a:t>
            </a:r>
          </a:p>
        </p:txBody>
      </p:sp>
      <p:sp>
        <p:nvSpPr>
          <p:cNvPr id="865" name="Shape 865"/>
          <p:cNvSpPr/>
          <p:nvPr/>
        </p:nvSpPr>
        <p:spPr>
          <a:xfrm>
            <a:off x="4733800" y="4573061"/>
            <a:ext cx="1477500" cy="119700"/>
          </a:xfrm>
          <a:prstGeom prst="left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
        <p:nvSpPr>
          <p:cNvPr id="866" name="Shape 866"/>
          <p:cNvSpPr txBox="1"/>
          <p:nvPr/>
        </p:nvSpPr>
        <p:spPr>
          <a:xfrm>
            <a:off x="6259289" y="4428635"/>
            <a:ext cx="2762099" cy="330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...organized by subdirectory</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0" name="Shape 870"/>
        <p:cNvGrpSpPr/>
        <p:nvPr/>
      </p:nvGrpSpPr>
      <p:grpSpPr>
        <a:xfrm>
          <a:off x="0" y="0"/>
          <a:ext cx="0" cy="0"/>
          <a:chOff x="0" y="0"/>
          <a:chExt cx="0" cy="0"/>
        </a:xfrm>
      </p:grpSpPr>
      <p:sp>
        <p:nvSpPr>
          <p:cNvPr id="871" name="Shape 871"/>
          <p:cNvSpPr txBox="1"/>
          <p:nvPr/>
        </p:nvSpPr>
        <p:spPr>
          <a:xfrm>
            <a:off x="3103050" y="191126"/>
            <a:ext cx="3287400" cy="52398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1200"/>
              </a:spcAft>
              <a:buNone/>
            </a:pPr>
            <a:r>
              <a:rPr lang="en" sz="1000">
                <a:solidFill>
                  <a:srgbClr val="666666"/>
                </a:solidFill>
                <a:latin typeface="Consolas"/>
                <a:ea typeface="Consolas"/>
                <a:cs typeface="Consolas"/>
                <a:sym typeface="Consolas"/>
              </a:rPr>
              <a:t>├── app</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assets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images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javascripts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 </a:t>
            </a:r>
            <a:r>
              <a:rPr lang="en" sz="1000">
                <a:solidFill>
                  <a:srgbClr val="0B5394"/>
                </a:solidFill>
                <a:latin typeface="Consolas"/>
                <a:ea typeface="Consolas"/>
                <a:cs typeface="Consolas"/>
                <a:sym typeface="Consolas"/>
              </a:rPr>
              <a:t>application.js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stylesheets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application.css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controllers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application_controller.rb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helpers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a:t>
            </a:r>
            <a:r>
              <a:rPr lang="en" sz="1000">
                <a:solidFill>
                  <a:srgbClr val="0B5394"/>
                </a:solidFill>
                <a:latin typeface="Consolas"/>
                <a:ea typeface="Consolas"/>
                <a:cs typeface="Consolas"/>
                <a:sym typeface="Consolas"/>
              </a:rPr>
              <a:t>application_helper.rb</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mailers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models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 concerns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b="1" lang="en" sz="1000">
                <a:solidFill>
                  <a:schemeClr val="lt1"/>
                </a:solidFill>
                <a:highlight>
                  <a:srgbClr val="ED197B"/>
                </a:highlight>
                <a:latin typeface="Consolas"/>
                <a:ea typeface="Consolas"/>
                <a:cs typeface="Consolas"/>
                <a:sym typeface="Consolas"/>
              </a:rPr>
              <a:t>views</a:t>
            </a:r>
            <a:br>
              <a:rPr b="1" lang="en" sz="1000">
                <a:solidFill>
                  <a:schemeClr val="lt1"/>
                </a:solidFill>
                <a:highlight>
                  <a:srgbClr val="ED197B"/>
                </a:highlight>
                <a:latin typeface="Consolas"/>
                <a:ea typeface="Consolas"/>
                <a:cs typeface="Consolas"/>
                <a:sym typeface="Consolas"/>
              </a:rPr>
            </a:br>
            <a:r>
              <a:rPr lang="en" sz="1000">
                <a:solidFill>
                  <a:srgbClr val="666666"/>
                </a:solidFill>
                <a:latin typeface="Consolas"/>
                <a:ea typeface="Consolas"/>
                <a:cs typeface="Consolas"/>
                <a:sym typeface="Consolas"/>
              </a:rPr>
              <a:t>│       └── layouts</a:t>
            </a:r>
            <a:br>
              <a:rPr lang="en" sz="1000">
                <a:solidFill>
                  <a:srgbClr val="666666"/>
                </a:solidFill>
                <a:latin typeface="Consolas"/>
                <a:ea typeface="Consolas"/>
                <a:cs typeface="Consolas"/>
                <a:sym typeface="Consolas"/>
              </a:rPr>
            </a:br>
            <a:r>
              <a:rPr lang="en" sz="1000">
                <a:solidFill>
                  <a:srgbClr val="666666"/>
                </a:solidFill>
                <a:latin typeface="Consolas"/>
                <a:ea typeface="Consolas"/>
                <a:cs typeface="Consolas"/>
                <a:sym typeface="Consolas"/>
              </a:rPr>
              <a:t>│           └── </a:t>
            </a:r>
            <a:r>
              <a:rPr b="1" lang="en" sz="1000">
                <a:solidFill>
                  <a:schemeClr val="lt1"/>
                </a:solidFill>
                <a:highlight>
                  <a:srgbClr val="37BECC"/>
                </a:highlight>
                <a:latin typeface="Consolas"/>
                <a:ea typeface="Consolas"/>
                <a:cs typeface="Consolas"/>
                <a:sym typeface="Consolas"/>
              </a:rPr>
              <a:t>application.html.erb</a:t>
            </a:r>
            <a:br>
              <a:rPr lang="en" sz="1000">
                <a:solidFill>
                  <a:srgbClr val="0B5394"/>
                </a:solidFill>
                <a:latin typeface="Consolas"/>
                <a:ea typeface="Consolas"/>
                <a:cs typeface="Consolas"/>
                <a:sym typeface="Consolas"/>
              </a:rPr>
            </a:br>
            <a:r>
              <a:rPr lang="en" sz="1000">
                <a:solidFill>
                  <a:schemeClr val="dk2"/>
                </a:solidFill>
                <a:latin typeface="Consolas"/>
                <a:ea typeface="Consolas"/>
                <a:cs typeface="Consolas"/>
                <a:sym typeface="Consolas"/>
              </a:rPr>
              <a:t>│       └── </a:t>
            </a:r>
            <a:r>
              <a:rPr lang="en" sz="1000">
                <a:solidFill>
                  <a:srgbClr val="666666"/>
                </a:solidFill>
                <a:latin typeface="Consolas"/>
                <a:ea typeface="Consolas"/>
                <a:cs typeface="Consolas"/>
                <a:sym typeface="Consolas"/>
              </a:rPr>
              <a:t>meetups</a:t>
            </a:r>
            <a:br>
              <a:rPr lang="en" sz="1000">
                <a:solidFill>
                  <a:srgbClr val="666666"/>
                </a:solidFill>
                <a:latin typeface="Consolas"/>
                <a:ea typeface="Consolas"/>
                <a:cs typeface="Consolas"/>
                <a:sym typeface="Consolas"/>
              </a:rPr>
            </a:br>
            <a:r>
              <a:rPr lang="en" sz="1000">
                <a:solidFill>
                  <a:schemeClr val="dk2"/>
                </a:solidFill>
                <a:latin typeface="Consolas"/>
                <a:ea typeface="Consolas"/>
                <a:cs typeface="Consolas"/>
                <a:sym typeface="Consolas"/>
              </a:rPr>
              <a:t>│           └── </a:t>
            </a:r>
            <a:r>
              <a:rPr lang="en" sz="1000">
                <a:solidFill>
                  <a:srgbClr val="0B5394"/>
                </a:solidFill>
                <a:latin typeface="Consolas"/>
                <a:ea typeface="Consolas"/>
                <a:cs typeface="Consolas"/>
                <a:sym typeface="Consolas"/>
              </a:rPr>
              <a:t>index.html.erb</a:t>
            </a:r>
          </a:p>
        </p:txBody>
      </p:sp>
      <p:sp>
        <p:nvSpPr>
          <p:cNvPr id="872" name="Shape 872"/>
          <p:cNvSpPr/>
          <p:nvPr/>
        </p:nvSpPr>
        <p:spPr>
          <a:xfrm>
            <a:off x="5793700" y="4365400"/>
            <a:ext cx="465600" cy="115200"/>
          </a:xfrm>
          <a:prstGeom prst="left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
        <p:nvSpPr>
          <p:cNvPr id="873" name="Shape 873"/>
          <p:cNvSpPr txBox="1"/>
          <p:nvPr/>
        </p:nvSpPr>
        <p:spPr>
          <a:xfrm>
            <a:off x="6291239" y="4209939"/>
            <a:ext cx="2762099" cy="330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highlight>
                  <a:srgbClr val="ED197B"/>
                </a:highlight>
                <a:latin typeface="Quattrocento Sans"/>
                <a:ea typeface="Quattrocento Sans"/>
                <a:cs typeface="Quattrocento Sans"/>
                <a:sym typeface="Quattrocento Sans"/>
              </a:rPr>
              <a:t>this is your new layout.erb!</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7" name="Shape 877"/>
        <p:cNvGrpSpPr/>
        <p:nvPr/>
      </p:nvGrpSpPr>
      <p:grpSpPr>
        <a:xfrm>
          <a:off x="0" y="0"/>
          <a:ext cx="0" cy="0"/>
          <a:chOff x="0" y="0"/>
          <a:chExt cx="0" cy="0"/>
        </a:xfrm>
      </p:grpSpPr>
      <p:sp>
        <p:nvSpPr>
          <p:cNvPr id="878" name="Shape 878"/>
          <p:cNvSpPr txBox="1"/>
          <p:nvPr/>
        </p:nvSpPr>
        <p:spPr>
          <a:xfrm>
            <a:off x="3103048" y="487950"/>
            <a:ext cx="1880699" cy="4167600"/>
          </a:xfrm>
          <a:prstGeom prst="rect">
            <a:avLst/>
          </a:prstGeom>
          <a:noFill/>
          <a:ln>
            <a:noFill/>
          </a:ln>
        </p:spPr>
        <p:txBody>
          <a:bodyPr anchorCtr="0" anchor="ctr" bIns="91425" lIns="91425" rIns="91425" tIns="91425">
            <a:noAutofit/>
          </a:bodyPr>
          <a:lstStyle/>
          <a:p>
            <a:pPr lvl="0" rtl="0">
              <a:lnSpc>
                <a:spcPct val="145000"/>
              </a:lnSpc>
              <a:spcBef>
                <a:spcPts val="0"/>
              </a:spcBef>
              <a:spcAft>
                <a:spcPts val="1200"/>
              </a:spcAft>
              <a:buNone/>
            </a:pPr>
            <a:r>
              <a:rPr lang="en" sz="1000">
                <a:solidFill>
                  <a:srgbClr val="434343"/>
                </a:solidFill>
                <a:latin typeface="Consolas"/>
                <a:ea typeface="Consolas"/>
                <a:cs typeface="Consolas"/>
                <a:sym typeface="Consolas"/>
              </a:rPr>
              <a:t>├── app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bin</a:t>
            </a:r>
            <a:br>
              <a:rPr lang="en" sz="1000">
                <a:solidFill>
                  <a:srgbClr val="434343"/>
                </a:solidFill>
                <a:latin typeface="Consolas"/>
                <a:ea typeface="Consolas"/>
                <a:cs typeface="Consolas"/>
                <a:sym typeface="Consolas"/>
              </a:rPr>
            </a:br>
            <a:r>
              <a:rPr b="1" lang="en" sz="1000">
                <a:solidFill>
                  <a:schemeClr val="lt1"/>
                </a:solidFill>
                <a:highlight>
                  <a:srgbClr val="ED197B"/>
                </a:highlight>
                <a:latin typeface="Consolas"/>
                <a:ea typeface="Consolas"/>
                <a:cs typeface="Consolas"/>
                <a:sym typeface="Consolas"/>
              </a:rPr>
              <a:t>├── config</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db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lib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log</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public</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tmp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vendor</a:t>
            </a:r>
            <a:br>
              <a:rPr lang="en" sz="1000">
                <a:solidFill>
                  <a:srgbClr val="999999"/>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config.ru</a:t>
            </a:r>
            <a:br>
              <a:rPr lang="en" sz="1000">
                <a:solidFill>
                  <a:srgbClr val="0B5394"/>
                </a:solidFill>
                <a:latin typeface="Consolas"/>
                <a:ea typeface="Consolas"/>
                <a:cs typeface="Consolas"/>
                <a:sym typeface="Consolas"/>
              </a:rPr>
            </a:br>
            <a:r>
              <a:rPr lang="en" sz="1000">
                <a:solidFill>
                  <a:srgbClr val="999999"/>
                </a:solidFill>
                <a:latin typeface="Consolas"/>
                <a:ea typeface="Consolas"/>
                <a:cs typeface="Consolas"/>
                <a:sym typeface="Consolas"/>
              </a:rPr>
              <a:t>├── </a:t>
            </a:r>
            <a:r>
              <a:rPr lang="en" sz="1000">
                <a:solidFill>
                  <a:srgbClr val="0B5394"/>
                </a:solidFill>
                <a:latin typeface="Consolas"/>
                <a:ea typeface="Consolas"/>
                <a:cs typeface="Consolas"/>
                <a:sym typeface="Consolas"/>
              </a:rPr>
              <a:t>Gemfile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Gemfile.lock</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.gitignore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rgbClr val="0B5394"/>
                </a:solidFill>
                <a:latin typeface="Consolas"/>
                <a:ea typeface="Consolas"/>
                <a:cs typeface="Consolas"/>
                <a:sym typeface="Consolas"/>
              </a:rPr>
              <a:t> Rakefile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 </a:t>
            </a:r>
            <a:r>
              <a:rPr lang="en" sz="1000">
                <a:solidFill>
                  <a:srgbClr val="0B5394"/>
                </a:solidFill>
                <a:latin typeface="Consolas"/>
                <a:ea typeface="Consolas"/>
                <a:cs typeface="Consolas"/>
                <a:sym typeface="Consolas"/>
              </a:rPr>
              <a:t>README.rdoc</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2" name="Shape 882"/>
        <p:cNvGrpSpPr/>
        <p:nvPr/>
      </p:nvGrpSpPr>
      <p:grpSpPr>
        <a:xfrm>
          <a:off x="0" y="0"/>
          <a:ext cx="0" cy="0"/>
          <a:chOff x="0" y="0"/>
          <a:chExt cx="0" cy="0"/>
        </a:xfrm>
      </p:grpSpPr>
      <p:sp>
        <p:nvSpPr>
          <p:cNvPr id="883" name="Shape 883"/>
          <p:cNvSpPr txBox="1"/>
          <p:nvPr/>
        </p:nvSpPr>
        <p:spPr>
          <a:xfrm>
            <a:off x="3103050" y="180675"/>
            <a:ext cx="3685800" cy="5191200"/>
          </a:xfrm>
          <a:prstGeom prst="rect">
            <a:avLst/>
          </a:prstGeom>
          <a:noFill/>
          <a:ln>
            <a:noFill/>
          </a:ln>
        </p:spPr>
        <p:txBody>
          <a:bodyPr anchorCtr="0" anchor="ctr" bIns="91425" lIns="91425" rIns="91425" tIns="91425">
            <a:noAutofit/>
          </a:bodyPr>
          <a:lstStyle/>
          <a:p>
            <a:pPr lvl="0" rtl="0">
              <a:lnSpc>
                <a:spcPct val="145000"/>
              </a:lnSpc>
              <a:spcBef>
                <a:spcPts val="0"/>
              </a:spcBef>
              <a:spcAft>
                <a:spcPts val="1200"/>
              </a:spcAft>
              <a:buNone/>
            </a:pPr>
            <a:r>
              <a:rPr lang="en" sz="1000">
                <a:solidFill>
                  <a:schemeClr val="dk1"/>
                </a:solidFill>
                <a:latin typeface="Consolas"/>
                <a:ea typeface="Consolas"/>
                <a:cs typeface="Consolas"/>
                <a:sym typeface="Consolas"/>
              </a:rPr>
              <a:t>├── config</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environments</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 development.rb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 production.rb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 test.rb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initializers</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 assets.rb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 backtrace_silencers.rb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 cookies_serializer.rb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 filter_parameter_logging.rb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 inflections.rb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 mime_types.rb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 session_store.rb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 wrap_parameters.rb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locales</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 en.yml</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application.rb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boot.rb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database.yml</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environment.rb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a:t>
            </a:r>
            <a:r>
              <a:rPr b="1" lang="en" sz="1000">
                <a:solidFill>
                  <a:schemeClr val="lt1"/>
                </a:solidFill>
                <a:highlight>
                  <a:srgbClr val="37BECC"/>
                </a:highlight>
                <a:latin typeface="Consolas"/>
                <a:ea typeface="Consolas"/>
                <a:cs typeface="Consolas"/>
                <a:sym typeface="Consolas"/>
              </a:rPr>
              <a:t>routes.rb</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 secrets.yml</a:t>
            </a:r>
            <a:br>
              <a:rPr lang="en" sz="1000">
                <a:solidFill>
                  <a:schemeClr val="dk1"/>
                </a:solidFill>
                <a:latin typeface="Consolas"/>
                <a:ea typeface="Consolas"/>
                <a:cs typeface="Consolas"/>
                <a:sym typeface="Consolas"/>
              </a:rPr>
            </a:br>
          </a:p>
        </p:txBody>
      </p:sp>
      <p:sp>
        <p:nvSpPr>
          <p:cNvPr id="884" name="Shape 884"/>
          <p:cNvSpPr txBox="1"/>
          <p:nvPr/>
        </p:nvSpPr>
        <p:spPr>
          <a:xfrm rot="-796670">
            <a:off x="5950116" y="4067168"/>
            <a:ext cx="3138807" cy="511044"/>
          </a:xfrm>
          <a:prstGeom prst="rect">
            <a:avLst/>
          </a:prstGeom>
          <a:noFill/>
          <a:ln>
            <a:noFill/>
          </a:ln>
        </p:spPr>
        <p:txBody>
          <a:bodyPr anchorCtr="0" anchor="t" bIns="91425" lIns="91425" rIns="91425" tIns="91425">
            <a:noAutofit/>
          </a:bodyPr>
          <a:lstStyle/>
          <a:p>
            <a:pPr lvl="0">
              <a:spcBef>
                <a:spcPts val="0"/>
              </a:spcBef>
              <a:buNone/>
            </a:pPr>
            <a:r>
              <a:rPr lang="en">
                <a:solidFill>
                  <a:schemeClr val="lt1"/>
                </a:solidFill>
                <a:highlight>
                  <a:srgbClr val="ED197B"/>
                </a:highlight>
                <a:latin typeface="Quattrocento Sans"/>
                <a:ea typeface="Quattrocento Sans"/>
                <a:cs typeface="Quattrocento Sans"/>
                <a:sym typeface="Quattrocento Sans"/>
              </a:rPr>
              <a:t>this is where our routes live!</a:t>
            </a:r>
          </a:p>
        </p:txBody>
      </p:sp>
      <p:sp>
        <p:nvSpPr>
          <p:cNvPr id="885" name="Shape 885"/>
          <p:cNvSpPr/>
          <p:nvPr/>
        </p:nvSpPr>
        <p:spPr>
          <a:xfrm>
            <a:off x="4496575" y="4580109"/>
            <a:ext cx="1421700" cy="111900"/>
          </a:xfrm>
          <a:prstGeom prst="leftArrow">
            <a:avLst>
              <a:gd fmla="val 50000" name="adj1"/>
              <a:gd fmla="val 50000" name="adj2"/>
            </a:avLst>
          </a:prstGeom>
          <a:solidFill>
            <a:srgbClr val="ED197B"/>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9" name="Shape 889"/>
        <p:cNvGrpSpPr/>
        <p:nvPr/>
      </p:nvGrpSpPr>
      <p:grpSpPr>
        <a:xfrm>
          <a:off x="0" y="0"/>
          <a:ext cx="0" cy="0"/>
          <a:chOff x="0" y="0"/>
          <a:chExt cx="0" cy="0"/>
        </a:xfrm>
      </p:grpSpPr>
      <p:sp>
        <p:nvSpPr>
          <p:cNvPr id="890" name="Shape 890"/>
          <p:cNvSpPr txBox="1"/>
          <p:nvPr/>
        </p:nvSpPr>
        <p:spPr>
          <a:xfrm>
            <a:off x="3103048" y="487950"/>
            <a:ext cx="1880699" cy="4167600"/>
          </a:xfrm>
          <a:prstGeom prst="rect">
            <a:avLst/>
          </a:prstGeom>
          <a:noFill/>
          <a:ln>
            <a:noFill/>
          </a:ln>
        </p:spPr>
        <p:txBody>
          <a:bodyPr anchorCtr="0" anchor="ctr" bIns="91425" lIns="91425" rIns="91425" tIns="91425">
            <a:noAutofit/>
          </a:bodyPr>
          <a:lstStyle/>
          <a:p>
            <a:pPr lvl="0" rtl="0">
              <a:lnSpc>
                <a:spcPct val="145000"/>
              </a:lnSpc>
              <a:spcBef>
                <a:spcPts val="0"/>
              </a:spcBef>
              <a:spcAft>
                <a:spcPts val="1200"/>
              </a:spcAft>
              <a:buNone/>
            </a:pPr>
            <a:r>
              <a:rPr lang="en" sz="1000">
                <a:solidFill>
                  <a:srgbClr val="434343"/>
                </a:solidFill>
                <a:latin typeface="Consolas"/>
                <a:ea typeface="Consolas"/>
                <a:cs typeface="Consolas"/>
                <a:sym typeface="Consolas"/>
              </a:rPr>
              <a:t>├── app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bin</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config</a:t>
            </a:r>
            <a:br>
              <a:rPr lang="en" sz="1000">
                <a:solidFill>
                  <a:srgbClr val="434343"/>
                </a:solidFill>
                <a:latin typeface="Consolas"/>
                <a:ea typeface="Consolas"/>
                <a:cs typeface="Consolas"/>
                <a:sym typeface="Consolas"/>
              </a:rPr>
            </a:br>
            <a:r>
              <a:rPr b="1" lang="en" sz="1000">
                <a:solidFill>
                  <a:schemeClr val="lt1"/>
                </a:solidFill>
                <a:highlight>
                  <a:srgbClr val="ED197B"/>
                </a:highlight>
                <a:latin typeface="Consolas"/>
                <a:ea typeface="Consolas"/>
                <a:cs typeface="Consolas"/>
                <a:sym typeface="Consolas"/>
              </a:rPr>
              <a:t>├── db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lib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log</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public</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tmp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vendor</a:t>
            </a:r>
            <a:br>
              <a:rPr lang="en" sz="1000">
                <a:solidFill>
                  <a:srgbClr val="999999"/>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config.ru</a:t>
            </a:r>
            <a:br>
              <a:rPr lang="en" sz="1000">
                <a:solidFill>
                  <a:srgbClr val="0B5394"/>
                </a:solidFill>
                <a:latin typeface="Consolas"/>
                <a:ea typeface="Consolas"/>
                <a:cs typeface="Consolas"/>
                <a:sym typeface="Consolas"/>
              </a:rPr>
            </a:br>
            <a:r>
              <a:rPr lang="en" sz="1000">
                <a:solidFill>
                  <a:srgbClr val="999999"/>
                </a:solidFill>
                <a:latin typeface="Consolas"/>
                <a:ea typeface="Consolas"/>
                <a:cs typeface="Consolas"/>
                <a:sym typeface="Consolas"/>
              </a:rPr>
              <a:t>├── </a:t>
            </a:r>
            <a:r>
              <a:rPr lang="en" sz="1000">
                <a:solidFill>
                  <a:srgbClr val="0B5394"/>
                </a:solidFill>
                <a:latin typeface="Consolas"/>
                <a:ea typeface="Consolas"/>
                <a:cs typeface="Consolas"/>
                <a:sym typeface="Consolas"/>
              </a:rPr>
              <a:t>Gemfile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Gemfile.lock</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.gitignore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rgbClr val="0B5394"/>
                </a:solidFill>
                <a:latin typeface="Consolas"/>
                <a:ea typeface="Consolas"/>
                <a:cs typeface="Consolas"/>
                <a:sym typeface="Consolas"/>
              </a:rPr>
              <a:t> Rakefile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 </a:t>
            </a:r>
            <a:r>
              <a:rPr lang="en" sz="1000">
                <a:solidFill>
                  <a:srgbClr val="0B5394"/>
                </a:solidFill>
                <a:latin typeface="Consolas"/>
                <a:ea typeface="Consolas"/>
                <a:cs typeface="Consolas"/>
                <a:sym typeface="Consolas"/>
              </a:rPr>
              <a:t>README.rdoc</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cxnSp>
        <p:nvCxnSpPr>
          <p:cNvPr id="131" name="Shape 131"/>
          <p:cNvCxnSpPr>
            <a:stCxn id="132" idx="3"/>
            <a:endCxn id="133" idx="1"/>
          </p:cNvCxnSpPr>
          <p:nvPr/>
        </p:nvCxnSpPr>
        <p:spPr>
          <a:xfrm>
            <a:off x="4436225" y="2227250"/>
            <a:ext cx="1659900" cy="1185300"/>
          </a:xfrm>
          <a:prstGeom prst="straightConnector1">
            <a:avLst/>
          </a:prstGeom>
          <a:noFill/>
          <a:ln cap="flat" cmpd="sng" w="9525">
            <a:solidFill>
              <a:schemeClr val="dk2"/>
            </a:solidFill>
            <a:prstDash val="dot"/>
            <a:round/>
            <a:headEnd len="lg" w="lg" type="none"/>
            <a:tailEnd len="lg" w="lg" type="none"/>
          </a:ln>
        </p:spPr>
      </p:cxnSp>
      <p:cxnSp>
        <p:nvCxnSpPr>
          <p:cNvPr id="134" name="Shape 134"/>
          <p:cNvCxnSpPr>
            <a:stCxn id="132" idx="3"/>
            <a:endCxn id="135" idx="1"/>
          </p:cNvCxnSpPr>
          <p:nvPr/>
        </p:nvCxnSpPr>
        <p:spPr>
          <a:xfrm flipH="1" rot="10800000">
            <a:off x="4436225" y="1041950"/>
            <a:ext cx="1659900" cy="1185300"/>
          </a:xfrm>
          <a:prstGeom prst="straightConnector1">
            <a:avLst/>
          </a:prstGeom>
          <a:noFill/>
          <a:ln cap="flat" cmpd="sng" w="9525">
            <a:solidFill>
              <a:schemeClr val="dk2"/>
            </a:solidFill>
            <a:prstDash val="dot"/>
            <a:round/>
            <a:headEnd len="lg" w="lg" type="none"/>
            <a:tailEnd len="lg" w="lg" type="none"/>
          </a:ln>
        </p:spPr>
      </p:cxnSp>
      <p:sp>
        <p:nvSpPr>
          <p:cNvPr id="133" name="Shape 133"/>
          <p:cNvSpPr/>
          <p:nvPr/>
        </p:nvSpPr>
        <p:spPr>
          <a:xfrm>
            <a:off x="6095982" y="2783662"/>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Model</a:t>
            </a:r>
          </a:p>
        </p:txBody>
      </p:sp>
      <p:sp>
        <p:nvSpPr>
          <p:cNvPr id="135" name="Shape 135"/>
          <p:cNvSpPr/>
          <p:nvPr/>
        </p:nvSpPr>
        <p:spPr>
          <a:xfrm>
            <a:off x="6095981" y="412937"/>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View</a:t>
            </a:r>
          </a:p>
        </p:txBody>
      </p:sp>
      <p:sp>
        <p:nvSpPr>
          <p:cNvPr id="132" name="Shape 132"/>
          <p:cNvSpPr/>
          <p:nvPr/>
        </p:nvSpPr>
        <p:spPr>
          <a:xfrm>
            <a:off x="1965725" y="1598300"/>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Controller</a:t>
            </a:r>
          </a:p>
        </p:txBody>
      </p:sp>
      <p:sp>
        <p:nvSpPr>
          <p:cNvPr id="136" name="Shape 136"/>
          <p:cNvSpPr/>
          <p:nvPr/>
        </p:nvSpPr>
        <p:spPr>
          <a:xfrm>
            <a:off x="203600" y="20612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rot="2185277">
            <a:off x="4646210" y="2785400"/>
            <a:ext cx="1478985" cy="307209"/>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38" name="Shape 138"/>
          <p:cNvSpPr txBox="1"/>
          <p:nvPr/>
        </p:nvSpPr>
        <p:spPr>
          <a:xfrm rot="2185277">
            <a:off x="4938380" y="2173787"/>
            <a:ext cx="1478985" cy="704657"/>
          </a:xfrm>
          <a:prstGeom prst="rect">
            <a:avLst/>
          </a:prstGeom>
          <a:noFill/>
          <a:ln>
            <a:noFill/>
          </a:ln>
        </p:spPr>
        <p:txBody>
          <a:bodyPr anchorCtr="0" anchor="t" bIns="91425" lIns="91425" rIns="91425" tIns="91425">
            <a:noAutofit/>
          </a:bodyPr>
          <a:lstStyle/>
          <a:p>
            <a:pPr lvl="0" rtl="0">
              <a:spcBef>
                <a:spcPts val="0"/>
              </a:spcBef>
              <a:buNone/>
            </a:pPr>
            <a:r>
              <a:rPr lang="en">
                <a:latin typeface="Quattrocento Sans"/>
                <a:ea typeface="Quattrocento Sans"/>
                <a:cs typeface="Quattrocento Sans"/>
                <a:sym typeface="Quattrocento Sans"/>
              </a:rPr>
              <a:t>controller requests info from model</a:t>
            </a:r>
          </a:p>
        </p:txBody>
      </p:sp>
      <p:sp>
        <p:nvSpPr>
          <p:cNvPr id="139" name="Shape 139"/>
          <p:cNvSpPr txBox="1"/>
          <p:nvPr/>
        </p:nvSpPr>
        <p:spPr>
          <a:xfrm>
            <a:off x="2281925" y="2423850"/>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server.rb</a:t>
            </a:r>
          </a:p>
        </p:txBody>
      </p:sp>
      <p:sp>
        <p:nvSpPr>
          <p:cNvPr id="140" name="Shape 140"/>
          <p:cNvSpPr txBox="1"/>
          <p:nvPr/>
        </p:nvSpPr>
        <p:spPr>
          <a:xfrm>
            <a:off x="6412175" y="3604937"/>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meetup.rb</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4" name="Shape 894"/>
        <p:cNvGrpSpPr/>
        <p:nvPr/>
      </p:nvGrpSpPr>
      <p:grpSpPr>
        <a:xfrm>
          <a:off x="0" y="0"/>
          <a:ext cx="0" cy="0"/>
          <a:chOff x="0" y="0"/>
          <a:chExt cx="0" cy="0"/>
        </a:xfrm>
      </p:grpSpPr>
      <p:sp>
        <p:nvSpPr>
          <p:cNvPr id="895" name="Shape 895"/>
          <p:cNvSpPr txBox="1"/>
          <p:nvPr/>
        </p:nvSpPr>
        <p:spPr>
          <a:xfrm>
            <a:off x="3103050" y="432042"/>
            <a:ext cx="3038699" cy="4167600"/>
          </a:xfrm>
          <a:prstGeom prst="rect">
            <a:avLst/>
          </a:prstGeom>
          <a:noFill/>
          <a:ln>
            <a:noFill/>
          </a:ln>
        </p:spPr>
        <p:txBody>
          <a:bodyPr anchorCtr="0" anchor="ctr" bIns="91425" lIns="91425" rIns="91425" tIns="91425">
            <a:noAutofit/>
          </a:bodyPr>
          <a:lstStyle/>
          <a:p>
            <a:pPr lvl="0" rtl="0">
              <a:lnSpc>
                <a:spcPct val="145000"/>
              </a:lnSpc>
              <a:spcBef>
                <a:spcPts val="0"/>
              </a:spcBef>
              <a:spcAft>
                <a:spcPts val="1200"/>
              </a:spcAft>
              <a:buNone/>
            </a:pPr>
            <a:r>
              <a:rPr lang="en" sz="1000">
                <a:solidFill>
                  <a:srgbClr val="434343"/>
                </a:solidFill>
                <a:latin typeface="Consolas"/>
                <a:ea typeface="Consolas"/>
                <a:cs typeface="Consolas"/>
                <a:sym typeface="Consolas"/>
              </a:rPr>
              <a:t>├── app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bin</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config</a:t>
            </a:r>
            <a:br>
              <a:rPr b="1" lang="en" sz="1000">
                <a:solidFill>
                  <a:schemeClr val="lt1"/>
                </a:solidFill>
                <a:latin typeface="Consolas"/>
                <a:ea typeface="Consolas"/>
                <a:cs typeface="Consolas"/>
                <a:sym typeface="Consolas"/>
              </a:rPr>
            </a:br>
            <a:r>
              <a:rPr lang="en" sz="1000">
                <a:solidFill>
                  <a:schemeClr val="lt1"/>
                </a:solidFill>
                <a:highlight>
                  <a:srgbClr val="ED197B"/>
                </a:highlight>
                <a:latin typeface="Consolas"/>
                <a:ea typeface="Consolas"/>
                <a:cs typeface="Consolas"/>
                <a:sym typeface="Consolas"/>
              </a:rPr>
              <a:t>├── db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 </a:t>
            </a:r>
            <a:r>
              <a:rPr b="1" lang="en" sz="1000">
                <a:solidFill>
                  <a:srgbClr val="0B5394"/>
                </a:solidFill>
                <a:latin typeface="Consolas"/>
                <a:ea typeface="Consolas"/>
                <a:cs typeface="Consolas"/>
                <a:sym typeface="Consolas"/>
              </a:rPr>
              <a:t>seeds.rb</a:t>
            </a:r>
          </a:p>
          <a:p>
            <a:pPr lvl="0" rtl="0">
              <a:lnSpc>
                <a:spcPct val="145000"/>
              </a:lnSpc>
              <a:spcBef>
                <a:spcPts val="0"/>
              </a:spcBef>
              <a:spcAft>
                <a:spcPts val="1200"/>
              </a:spcAft>
              <a:buNone/>
            </a:pPr>
            <a:r>
              <a:t/>
            </a:r>
            <a:endParaRPr sz="1000">
              <a:solidFill>
                <a:srgbClr val="434343"/>
              </a:solidFill>
              <a:latin typeface="Consolas"/>
              <a:ea typeface="Consolas"/>
              <a:cs typeface="Consolas"/>
              <a:sym typeface="Consolas"/>
            </a:endParaRPr>
          </a:p>
          <a:p>
            <a:pPr lvl="0" rtl="0">
              <a:lnSpc>
                <a:spcPct val="145000"/>
              </a:lnSpc>
              <a:spcBef>
                <a:spcPts val="0"/>
              </a:spcBef>
              <a:spcAft>
                <a:spcPts val="1200"/>
              </a:spcAft>
              <a:buNone/>
            </a:pPr>
            <a:r>
              <a:t/>
            </a:r>
            <a:endParaRPr sz="1000">
              <a:solidFill>
                <a:srgbClr val="434343"/>
              </a:solidFill>
              <a:latin typeface="Consolas"/>
              <a:ea typeface="Consolas"/>
              <a:cs typeface="Consolas"/>
              <a:sym typeface="Consolas"/>
            </a:endParaRPr>
          </a:p>
          <a:p>
            <a:pPr lvl="0" rtl="0">
              <a:lnSpc>
                <a:spcPct val="145000"/>
              </a:lnSpc>
              <a:spcBef>
                <a:spcPts val="0"/>
              </a:spcBef>
              <a:spcAft>
                <a:spcPts val="1200"/>
              </a:spcAft>
              <a:buNone/>
            </a:pPr>
            <a:r>
              <a:t/>
            </a:r>
            <a:endParaRPr sz="1000">
              <a:solidFill>
                <a:srgbClr val="434343"/>
              </a:solidFill>
              <a:latin typeface="Consolas"/>
              <a:ea typeface="Consolas"/>
              <a:cs typeface="Consolas"/>
              <a:sym typeface="Consolas"/>
            </a:endParaRPr>
          </a:p>
          <a:p>
            <a:pPr lvl="0" rtl="0">
              <a:lnSpc>
                <a:spcPct val="145000"/>
              </a:lnSpc>
              <a:spcBef>
                <a:spcPts val="0"/>
              </a:spcBef>
              <a:spcAft>
                <a:spcPts val="1200"/>
              </a:spcAft>
              <a:buNone/>
            </a:pPr>
            <a:r>
              <a:t/>
            </a:r>
            <a:endParaRPr sz="1000">
              <a:solidFill>
                <a:srgbClr val="434343"/>
              </a:solidFill>
              <a:latin typeface="Consolas"/>
              <a:ea typeface="Consolas"/>
              <a:cs typeface="Consolas"/>
              <a:sym typeface="Consolas"/>
            </a:endParaRPr>
          </a:p>
          <a:p>
            <a:pPr lvl="0" rtl="0">
              <a:lnSpc>
                <a:spcPct val="145000"/>
              </a:lnSpc>
              <a:spcBef>
                <a:spcPts val="0"/>
              </a:spcBef>
              <a:spcAft>
                <a:spcPts val="1200"/>
              </a:spcAft>
              <a:buNone/>
            </a:pPr>
            <a:br>
              <a:rPr lang="en" sz="1000">
                <a:solidFill>
                  <a:srgbClr val="434343"/>
                </a:solidFill>
                <a:latin typeface="Consolas"/>
                <a:ea typeface="Consolas"/>
                <a:cs typeface="Consolas"/>
                <a:sym typeface="Consolas"/>
              </a:rPr>
            </a:b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9" name="Shape 899"/>
        <p:cNvGrpSpPr/>
        <p:nvPr/>
      </p:nvGrpSpPr>
      <p:grpSpPr>
        <a:xfrm>
          <a:off x="0" y="0"/>
          <a:ext cx="0" cy="0"/>
          <a:chOff x="0" y="0"/>
          <a:chExt cx="0" cy="0"/>
        </a:xfrm>
      </p:grpSpPr>
      <p:sp>
        <p:nvSpPr>
          <p:cNvPr id="900" name="Shape 900"/>
          <p:cNvSpPr txBox="1"/>
          <p:nvPr/>
        </p:nvSpPr>
        <p:spPr>
          <a:xfrm>
            <a:off x="3103049" y="384129"/>
            <a:ext cx="3414300" cy="4167600"/>
          </a:xfrm>
          <a:prstGeom prst="rect">
            <a:avLst/>
          </a:prstGeom>
          <a:noFill/>
          <a:ln>
            <a:noFill/>
          </a:ln>
        </p:spPr>
        <p:txBody>
          <a:bodyPr anchorCtr="0" anchor="ctr" bIns="91425" lIns="91425" rIns="91425" tIns="91425">
            <a:noAutofit/>
          </a:bodyPr>
          <a:lstStyle/>
          <a:p>
            <a:pPr lvl="0" rtl="0">
              <a:lnSpc>
                <a:spcPct val="145000"/>
              </a:lnSpc>
              <a:spcBef>
                <a:spcPts val="0"/>
              </a:spcBef>
              <a:spcAft>
                <a:spcPts val="1200"/>
              </a:spcAft>
              <a:buNone/>
            </a:pPr>
            <a:r>
              <a:rPr lang="en" sz="1000">
                <a:solidFill>
                  <a:srgbClr val="434343"/>
                </a:solidFill>
                <a:latin typeface="Consolas"/>
                <a:ea typeface="Consolas"/>
                <a:cs typeface="Consolas"/>
                <a:sym typeface="Consolas"/>
              </a:rPr>
              <a:t>├── app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bin</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config</a:t>
            </a:r>
            <a:br>
              <a:rPr b="1" lang="en" sz="1000">
                <a:solidFill>
                  <a:schemeClr val="lt1"/>
                </a:solidFill>
                <a:latin typeface="Consolas"/>
                <a:ea typeface="Consolas"/>
                <a:cs typeface="Consolas"/>
                <a:sym typeface="Consolas"/>
              </a:rPr>
            </a:br>
            <a:r>
              <a:rPr lang="en" sz="1000">
                <a:solidFill>
                  <a:schemeClr val="lt1"/>
                </a:solidFill>
                <a:highlight>
                  <a:srgbClr val="ED197B"/>
                </a:highlight>
                <a:latin typeface="Consolas"/>
                <a:ea typeface="Consolas"/>
                <a:cs typeface="Consolas"/>
                <a:sym typeface="Consolas"/>
              </a:rPr>
              <a:t>├── db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 </a:t>
            </a:r>
            <a:r>
              <a:rPr b="1" lang="en" sz="1000">
                <a:solidFill>
                  <a:srgbClr val="434343"/>
                </a:solidFill>
                <a:latin typeface="Consolas"/>
                <a:ea typeface="Consolas"/>
                <a:cs typeface="Consolas"/>
                <a:sym typeface="Consolas"/>
              </a:rPr>
              <a:t>migrate</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   ├── </a:t>
            </a:r>
            <a:r>
              <a:rPr lang="en" sz="1000">
                <a:solidFill>
                  <a:srgbClr val="0B5394"/>
                </a:solidFill>
                <a:latin typeface="Consolas"/>
                <a:ea typeface="Consolas"/>
                <a:cs typeface="Consolas"/>
                <a:sym typeface="Consolas"/>
              </a:rPr>
              <a:t>00000000000_create_meetups.rb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 </a:t>
            </a:r>
            <a:r>
              <a:rPr b="1" lang="en" sz="1000">
                <a:solidFill>
                  <a:srgbClr val="0B5394"/>
                </a:solidFill>
                <a:latin typeface="Consolas"/>
                <a:ea typeface="Consolas"/>
                <a:cs typeface="Consolas"/>
                <a:sym typeface="Consolas"/>
              </a:rPr>
              <a:t>schema.rb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 </a:t>
            </a:r>
            <a:r>
              <a:rPr b="1" lang="en" sz="1000">
                <a:solidFill>
                  <a:srgbClr val="0B5394"/>
                </a:solidFill>
                <a:latin typeface="Consolas"/>
                <a:ea typeface="Consolas"/>
                <a:cs typeface="Consolas"/>
                <a:sym typeface="Consolas"/>
              </a:rPr>
              <a:t>seeds.rb</a:t>
            </a:r>
          </a:p>
          <a:p>
            <a:pPr lvl="0" rtl="0">
              <a:lnSpc>
                <a:spcPct val="145000"/>
              </a:lnSpc>
              <a:spcBef>
                <a:spcPts val="0"/>
              </a:spcBef>
              <a:spcAft>
                <a:spcPts val="1200"/>
              </a:spcAft>
              <a:buNone/>
            </a:pPr>
            <a:r>
              <a:t/>
            </a:r>
            <a:endParaRPr sz="1000">
              <a:solidFill>
                <a:srgbClr val="434343"/>
              </a:solidFill>
              <a:latin typeface="Consolas"/>
              <a:ea typeface="Consolas"/>
              <a:cs typeface="Consolas"/>
              <a:sym typeface="Consolas"/>
            </a:endParaRPr>
          </a:p>
          <a:p>
            <a:pPr lvl="0" rtl="0">
              <a:lnSpc>
                <a:spcPct val="145000"/>
              </a:lnSpc>
              <a:spcBef>
                <a:spcPts val="0"/>
              </a:spcBef>
              <a:spcAft>
                <a:spcPts val="1200"/>
              </a:spcAft>
              <a:buNone/>
            </a:pPr>
            <a:r>
              <a:t/>
            </a:r>
            <a:endParaRPr sz="1000">
              <a:solidFill>
                <a:srgbClr val="434343"/>
              </a:solidFill>
              <a:latin typeface="Consolas"/>
              <a:ea typeface="Consolas"/>
              <a:cs typeface="Consolas"/>
              <a:sym typeface="Consolas"/>
            </a:endParaRPr>
          </a:p>
          <a:p>
            <a:pPr lvl="0" rtl="0">
              <a:lnSpc>
                <a:spcPct val="145000"/>
              </a:lnSpc>
              <a:spcBef>
                <a:spcPts val="0"/>
              </a:spcBef>
              <a:spcAft>
                <a:spcPts val="1200"/>
              </a:spcAft>
              <a:buNone/>
            </a:pPr>
            <a:br>
              <a:rPr lang="en" sz="1000">
                <a:solidFill>
                  <a:srgbClr val="434343"/>
                </a:solidFill>
                <a:latin typeface="Consolas"/>
                <a:ea typeface="Consolas"/>
                <a:cs typeface="Consolas"/>
                <a:sym typeface="Consolas"/>
              </a:rPr>
            </a:b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4" name="Shape 904"/>
        <p:cNvGrpSpPr/>
        <p:nvPr/>
      </p:nvGrpSpPr>
      <p:grpSpPr>
        <a:xfrm>
          <a:off x="0" y="0"/>
          <a:ext cx="0" cy="0"/>
          <a:chOff x="0" y="0"/>
          <a:chExt cx="0" cy="0"/>
        </a:xfrm>
      </p:grpSpPr>
      <p:sp>
        <p:nvSpPr>
          <p:cNvPr id="905" name="Shape 905"/>
          <p:cNvSpPr txBox="1"/>
          <p:nvPr/>
        </p:nvSpPr>
        <p:spPr>
          <a:xfrm>
            <a:off x="3103048" y="487950"/>
            <a:ext cx="1880699" cy="4167600"/>
          </a:xfrm>
          <a:prstGeom prst="rect">
            <a:avLst/>
          </a:prstGeom>
          <a:noFill/>
          <a:ln>
            <a:noFill/>
          </a:ln>
        </p:spPr>
        <p:txBody>
          <a:bodyPr anchorCtr="0" anchor="ctr" bIns="91425" lIns="91425" rIns="91425" tIns="91425">
            <a:noAutofit/>
          </a:bodyPr>
          <a:lstStyle/>
          <a:p>
            <a:pPr lvl="0" rtl="0">
              <a:lnSpc>
                <a:spcPct val="145000"/>
              </a:lnSpc>
              <a:spcBef>
                <a:spcPts val="0"/>
              </a:spcBef>
              <a:spcAft>
                <a:spcPts val="1200"/>
              </a:spcAft>
              <a:buNone/>
            </a:pPr>
            <a:r>
              <a:rPr lang="en" sz="1000">
                <a:solidFill>
                  <a:srgbClr val="434343"/>
                </a:solidFill>
                <a:latin typeface="Consolas"/>
                <a:ea typeface="Consolas"/>
                <a:cs typeface="Consolas"/>
                <a:sym typeface="Consolas"/>
              </a:rPr>
              <a:t>├── app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bin</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config</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db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lib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log</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public</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tmp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vendor</a:t>
            </a:r>
            <a:br>
              <a:rPr lang="en" sz="1000">
                <a:solidFill>
                  <a:srgbClr val="999999"/>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config.ru</a:t>
            </a:r>
            <a:br>
              <a:rPr lang="en" sz="1000">
                <a:solidFill>
                  <a:srgbClr val="0B5394"/>
                </a:solidFill>
                <a:latin typeface="Consolas"/>
                <a:ea typeface="Consolas"/>
                <a:cs typeface="Consolas"/>
                <a:sym typeface="Consolas"/>
              </a:rPr>
            </a:br>
            <a:r>
              <a:rPr b="1" lang="en" sz="1000">
                <a:solidFill>
                  <a:schemeClr val="lt1"/>
                </a:solidFill>
                <a:highlight>
                  <a:srgbClr val="37BECC"/>
                </a:highlight>
                <a:latin typeface="Consolas"/>
                <a:ea typeface="Consolas"/>
                <a:cs typeface="Consolas"/>
                <a:sym typeface="Consolas"/>
              </a:rPr>
              <a:t>├── Gemfile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Gemfile.lock</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.gitignore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rgbClr val="0B5394"/>
                </a:solidFill>
                <a:latin typeface="Consolas"/>
                <a:ea typeface="Consolas"/>
                <a:cs typeface="Consolas"/>
                <a:sym typeface="Consolas"/>
              </a:rPr>
              <a:t> Rakefile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 </a:t>
            </a:r>
            <a:r>
              <a:rPr lang="en" sz="1000">
                <a:solidFill>
                  <a:srgbClr val="0B5394"/>
                </a:solidFill>
                <a:latin typeface="Consolas"/>
                <a:ea typeface="Consolas"/>
                <a:cs typeface="Consolas"/>
                <a:sym typeface="Consolas"/>
              </a:rPr>
              <a:t>README.rdoc</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sp>
        <p:nvSpPr>
          <p:cNvPr id="910" name="Shape 910"/>
          <p:cNvSpPr txBox="1"/>
          <p:nvPr/>
        </p:nvSpPr>
        <p:spPr>
          <a:xfrm>
            <a:off x="3103048" y="487950"/>
            <a:ext cx="1880699" cy="4167600"/>
          </a:xfrm>
          <a:prstGeom prst="rect">
            <a:avLst/>
          </a:prstGeom>
          <a:noFill/>
          <a:ln>
            <a:noFill/>
          </a:ln>
        </p:spPr>
        <p:txBody>
          <a:bodyPr anchorCtr="0" anchor="ctr" bIns="91425" lIns="91425" rIns="91425" tIns="91425">
            <a:noAutofit/>
          </a:bodyPr>
          <a:lstStyle/>
          <a:p>
            <a:pPr lvl="0" rtl="0">
              <a:lnSpc>
                <a:spcPct val="145000"/>
              </a:lnSpc>
              <a:spcBef>
                <a:spcPts val="0"/>
              </a:spcBef>
              <a:spcAft>
                <a:spcPts val="1200"/>
              </a:spcAft>
              <a:buNone/>
            </a:pPr>
            <a:r>
              <a:rPr b="1" lang="en" sz="1000">
                <a:solidFill>
                  <a:schemeClr val="lt1"/>
                </a:solidFill>
                <a:highlight>
                  <a:srgbClr val="ED197B"/>
                </a:highlight>
                <a:latin typeface="Consolas"/>
                <a:ea typeface="Consolas"/>
                <a:cs typeface="Consolas"/>
                <a:sym typeface="Consolas"/>
              </a:rPr>
              <a:t>├── app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bin</a:t>
            </a:r>
            <a:br>
              <a:rPr lang="en" sz="1000">
                <a:solidFill>
                  <a:srgbClr val="434343"/>
                </a:solidFill>
                <a:latin typeface="Consolas"/>
                <a:ea typeface="Consolas"/>
                <a:cs typeface="Consolas"/>
                <a:sym typeface="Consolas"/>
              </a:rPr>
            </a:br>
            <a:r>
              <a:rPr b="1" lang="en" sz="1000">
                <a:solidFill>
                  <a:schemeClr val="lt1"/>
                </a:solidFill>
                <a:highlight>
                  <a:srgbClr val="ED197B"/>
                </a:highlight>
                <a:latin typeface="Consolas"/>
                <a:ea typeface="Consolas"/>
                <a:cs typeface="Consolas"/>
                <a:sym typeface="Consolas"/>
              </a:rPr>
              <a:t>├── config</a:t>
            </a:r>
            <a:br>
              <a:rPr lang="en" sz="1000">
                <a:solidFill>
                  <a:srgbClr val="434343"/>
                </a:solidFill>
                <a:latin typeface="Consolas"/>
                <a:ea typeface="Consolas"/>
                <a:cs typeface="Consolas"/>
                <a:sym typeface="Consolas"/>
              </a:rPr>
            </a:br>
            <a:r>
              <a:rPr b="1" lang="en" sz="1000">
                <a:solidFill>
                  <a:schemeClr val="lt1"/>
                </a:solidFill>
                <a:highlight>
                  <a:srgbClr val="ED197B"/>
                </a:highlight>
                <a:latin typeface="Consolas"/>
                <a:ea typeface="Consolas"/>
                <a:cs typeface="Consolas"/>
                <a:sym typeface="Consolas"/>
              </a:rPr>
              <a:t>├── db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lib</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log</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public</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tmp</a:t>
            </a:r>
            <a:br>
              <a:rPr lang="en" sz="1000">
                <a:solidFill>
                  <a:srgbClr val="434343"/>
                </a:solidFill>
                <a:latin typeface="Consolas"/>
                <a:ea typeface="Consolas"/>
                <a:cs typeface="Consolas"/>
                <a:sym typeface="Consolas"/>
              </a:rPr>
            </a:br>
            <a:r>
              <a:rPr lang="en" sz="1000">
                <a:solidFill>
                  <a:srgbClr val="434343"/>
                </a:solidFill>
                <a:latin typeface="Consolas"/>
                <a:ea typeface="Consolas"/>
                <a:cs typeface="Consolas"/>
                <a:sym typeface="Consolas"/>
              </a:rPr>
              <a:t>├── vendor</a:t>
            </a:r>
            <a:br>
              <a:rPr lang="en" sz="1000">
                <a:solidFill>
                  <a:srgbClr val="999999"/>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config.ru</a:t>
            </a:r>
            <a:br>
              <a:rPr lang="en" sz="1000">
                <a:solidFill>
                  <a:srgbClr val="0B5394"/>
                </a:solidFill>
                <a:latin typeface="Consolas"/>
                <a:ea typeface="Consolas"/>
                <a:cs typeface="Consolas"/>
                <a:sym typeface="Consolas"/>
              </a:rPr>
            </a:br>
            <a:r>
              <a:rPr b="1" lang="en" sz="1000">
                <a:solidFill>
                  <a:schemeClr val="lt1"/>
                </a:solidFill>
                <a:highlight>
                  <a:srgbClr val="37BECC"/>
                </a:highlight>
                <a:latin typeface="Consolas"/>
                <a:ea typeface="Consolas"/>
                <a:cs typeface="Consolas"/>
                <a:sym typeface="Consolas"/>
              </a:rPr>
              <a:t>├── Gemfile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Gemfile.lock</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B5394"/>
                </a:solidFill>
                <a:latin typeface="Consolas"/>
                <a:ea typeface="Consolas"/>
                <a:cs typeface="Consolas"/>
                <a:sym typeface="Consolas"/>
              </a:rPr>
              <a:t>.gitignore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a:t>
            </a:r>
            <a:r>
              <a:rPr lang="en" sz="1000">
                <a:solidFill>
                  <a:srgbClr val="0B5394"/>
                </a:solidFill>
                <a:latin typeface="Consolas"/>
                <a:ea typeface="Consolas"/>
                <a:cs typeface="Consolas"/>
                <a:sym typeface="Consolas"/>
              </a:rPr>
              <a:t> Rakefile</a:t>
            </a:r>
            <a:br>
              <a:rPr lang="en" sz="1000">
                <a:solidFill>
                  <a:schemeClr val="dk1"/>
                </a:solidFill>
                <a:latin typeface="Consolas"/>
                <a:ea typeface="Consolas"/>
                <a:cs typeface="Consolas"/>
                <a:sym typeface="Consolas"/>
              </a:rPr>
            </a:br>
            <a:r>
              <a:rPr lang="en" sz="1000">
                <a:solidFill>
                  <a:srgbClr val="999999"/>
                </a:solidFill>
                <a:latin typeface="Consolas"/>
                <a:ea typeface="Consolas"/>
                <a:cs typeface="Consolas"/>
                <a:sym typeface="Consolas"/>
              </a:rPr>
              <a:t>└── </a:t>
            </a:r>
            <a:r>
              <a:rPr lang="en" sz="1000">
                <a:solidFill>
                  <a:srgbClr val="0B5394"/>
                </a:solidFill>
                <a:latin typeface="Consolas"/>
                <a:ea typeface="Consolas"/>
                <a:cs typeface="Consolas"/>
                <a:sym typeface="Consolas"/>
              </a:rPr>
              <a:t>README.rdoc</a:t>
            </a:r>
          </a:p>
        </p:txBody>
      </p:sp>
      <p:sp>
        <p:nvSpPr>
          <p:cNvPr id="911" name="Shape 911"/>
          <p:cNvSpPr txBox="1"/>
          <p:nvPr/>
        </p:nvSpPr>
        <p:spPr>
          <a:xfrm>
            <a:off x="4464636" y="459670"/>
            <a:ext cx="1645200" cy="1653300"/>
          </a:xfrm>
          <a:prstGeom prst="rect">
            <a:avLst/>
          </a:prstGeom>
          <a:noFill/>
          <a:ln>
            <a:noFill/>
          </a:ln>
        </p:spPr>
        <p:txBody>
          <a:bodyPr anchorCtr="0" anchor="t" bIns="91425" lIns="91425" rIns="91425" tIns="91425">
            <a:noAutofit/>
          </a:bodyPr>
          <a:lstStyle/>
          <a:p>
            <a:pPr lvl="0" rtl="0">
              <a:lnSpc>
                <a:spcPct val="145000"/>
              </a:lnSpc>
              <a:spcBef>
                <a:spcPts val="0"/>
              </a:spcBef>
              <a:spcAft>
                <a:spcPts val="1200"/>
              </a:spcAft>
              <a:buClr>
                <a:schemeClr val="dk1"/>
              </a:buClr>
              <a:buSzPct val="110000"/>
              <a:buFont typeface="Arial"/>
              <a:buNone/>
            </a:pPr>
            <a:r>
              <a:rPr lang="en" sz="1000">
                <a:solidFill>
                  <a:schemeClr val="lt1"/>
                </a:solidFill>
                <a:highlight>
                  <a:srgbClr val="ED197B"/>
                </a:highlight>
                <a:latin typeface="Consolas"/>
                <a:ea typeface="Consolas"/>
                <a:cs typeface="Consolas"/>
                <a:sym typeface="Consolas"/>
              </a:rPr>
              <a:t>assets</a:t>
            </a:r>
            <a:br>
              <a:rPr lang="en" sz="1000">
                <a:solidFill>
                  <a:schemeClr val="lt1"/>
                </a:solidFill>
                <a:highlight>
                  <a:srgbClr val="ED197B"/>
                </a:highlight>
                <a:latin typeface="Consolas"/>
                <a:ea typeface="Consolas"/>
                <a:cs typeface="Consolas"/>
                <a:sym typeface="Consolas"/>
              </a:rPr>
            </a:br>
            <a:r>
              <a:rPr lang="en" sz="1000">
                <a:solidFill>
                  <a:schemeClr val="lt1"/>
                </a:solidFill>
                <a:highlight>
                  <a:srgbClr val="ED197B"/>
                </a:highlight>
                <a:latin typeface="Consolas"/>
                <a:ea typeface="Consolas"/>
                <a:cs typeface="Consolas"/>
                <a:sym typeface="Consolas"/>
              </a:rPr>
              <a:t>controllers</a:t>
            </a:r>
            <a:br>
              <a:rPr lang="en" sz="1000">
                <a:solidFill>
                  <a:schemeClr val="lt1"/>
                </a:solidFill>
                <a:highlight>
                  <a:srgbClr val="ED197B"/>
                </a:highlight>
                <a:latin typeface="Consolas"/>
                <a:ea typeface="Consolas"/>
                <a:cs typeface="Consolas"/>
                <a:sym typeface="Consolas"/>
              </a:rPr>
            </a:br>
            <a:r>
              <a:rPr lang="en" sz="1000">
                <a:solidFill>
                  <a:schemeClr val="lt1"/>
                </a:solidFill>
                <a:highlight>
                  <a:srgbClr val="ED197B"/>
                </a:highlight>
                <a:latin typeface="Consolas"/>
                <a:ea typeface="Consolas"/>
                <a:cs typeface="Consolas"/>
                <a:sym typeface="Consolas"/>
              </a:rPr>
              <a:t>models</a:t>
            </a:r>
            <a:br>
              <a:rPr lang="en" sz="1000">
                <a:solidFill>
                  <a:schemeClr val="lt1"/>
                </a:solidFill>
                <a:highlight>
                  <a:srgbClr val="ED197B"/>
                </a:highlight>
                <a:latin typeface="Consolas"/>
                <a:ea typeface="Consolas"/>
                <a:cs typeface="Consolas"/>
                <a:sym typeface="Consolas"/>
              </a:rPr>
            </a:br>
            <a:r>
              <a:rPr lang="en" sz="1000">
                <a:solidFill>
                  <a:schemeClr val="lt1"/>
                </a:solidFill>
                <a:highlight>
                  <a:srgbClr val="ED197B"/>
                </a:highlight>
                <a:latin typeface="Consolas"/>
                <a:ea typeface="Consolas"/>
                <a:cs typeface="Consolas"/>
                <a:sym typeface="Consolas"/>
              </a:rPr>
              <a:t>views</a:t>
            </a:r>
          </a:p>
        </p:txBody>
      </p:sp>
      <p:cxnSp>
        <p:nvCxnSpPr>
          <p:cNvPr id="912" name="Shape 912"/>
          <p:cNvCxnSpPr/>
          <p:nvPr/>
        </p:nvCxnSpPr>
        <p:spPr>
          <a:xfrm flipH="1" rot="10800000">
            <a:off x="3769775" y="506697"/>
            <a:ext cx="726900" cy="391500"/>
          </a:xfrm>
          <a:prstGeom prst="straightConnector1">
            <a:avLst/>
          </a:prstGeom>
          <a:noFill/>
          <a:ln cap="flat" cmpd="sng" w="9525">
            <a:solidFill>
              <a:schemeClr val="dk2"/>
            </a:solidFill>
            <a:prstDash val="solid"/>
            <a:round/>
            <a:headEnd len="lg" w="lg" type="none"/>
            <a:tailEnd len="lg" w="lg" type="none"/>
          </a:ln>
        </p:spPr>
      </p:cxnSp>
      <p:cxnSp>
        <p:nvCxnSpPr>
          <p:cNvPr id="913" name="Shape 913"/>
          <p:cNvCxnSpPr/>
          <p:nvPr/>
        </p:nvCxnSpPr>
        <p:spPr>
          <a:xfrm>
            <a:off x="3769763" y="986047"/>
            <a:ext cx="742800" cy="4473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cxnSp>
        <p:nvCxnSpPr>
          <p:cNvPr id="145" name="Shape 145"/>
          <p:cNvCxnSpPr>
            <a:stCxn id="146" idx="3"/>
            <a:endCxn id="147" idx="1"/>
          </p:cNvCxnSpPr>
          <p:nvPr/>
        </p:nvCxnSpPr>
        <p:spPr>
          <a:xfrm>
            <a:off x="4436225" y="2227250"/>
            <a:ext cx="1659900" cy="1185300"/>
          </a:xfrm>
          <a:prstGeom prst="straightConnector1">
            <a:avLst/>
          </a:prstGeom>
          <a:noFill/>
          <a:ln cap="flat" cmpd="sng" w="9525">
            <a:solidFill>
              <a:schemeClr val="dk2"/>
            </a:solidFill>
            <a:prstDash val="dot"/>
            <a:round/>
            <a:headEnd len="lg" w="lg" type="none"/>
            <a:tailEnd len="lg" w="lg" type="none"/>
          </a:ln>
        </p:spPr>
      </p:cxnSp>
      <p:cxnSp>
        <p:nvCxnSpPr>
          <p:cNvPr id="148" name="Shape 148"/>
          <p:cNvCxnSpPr>
            <a:stCxn id="146" idx="3"/>
            <a:endCxn id="149" idx="1"/>
          </p:cNvCxnSpPr>
          <p:nvPr/>
        </p:nvCxnSpPr>
        <p:spPr>
          <a:xfrm flipH="1" rot="10800000">
            <a:off x="4436225" y="1041950"/>
            <a:ext cx="1659900" cy="1185300"/>
          </a:xfrm>
          <a:prstGeom prst="straightConnector1">
            <a:avLst/>
          </a:prstGeom>
          <a:noFill/>
          <a:ln cap="flat" cmpd="sng" w="9525">
            <a:solidFill>
              <a:schemeClr val="dk2"/>
            </a:solidFill>
            <a:prstDash val="dot"/>
            <a:round/>
            <a:headEnd len="lg" w="lg" type="none"/>
            <a:tailEnd len="lg" w="lg" type="none"/>
          </a:ln>
        </p:spPr>
      </p:cxnSp>
      <p:sp>
        <p:nvSpPr>
          <p:cNvPr id="150" name="Shape 150"/>
          <p:cNvSpPr txBox="1"/>
          <p:nvPr/>
        </p:nvSpPr>
        <p:spPr>
          <a:xfrm rot="1833103">
            <a:off x="6929855" y="4331257"/>
            <a:ext cx="1345029" cy="761637"/>
          </a:xfrm>
          <a:prstGeom prst="rect">
            <a:avLst/>
          </a:prstGeom>
          <a:noFill/>
          <a:ln>
            <a:noFill/>
          </a:ln>
        </p:spPr>
        <p:txBody>
          <a:bodyPr anchorCtr="0" anchor="t" bIns="91425" lIns="91425" rIns="91425" tIns="91425">
            <a:noAutofit/>
          </a:bodyPr>
          <a:lstStyle/>
          <a:p>
            <a:pPr lvl="0" rtl="0">
              <a:spcBef>
                <a:spcPts val="0"/>
              </a:spcBef>
              <a:buNone/>
            </a:pPr>
            <a:r>
              <a:rPr lang="en">
                <a:latin typeface="Quattrocento Sans"/>
                <a:ea typeface="Quattrocento Sans"/>
                <a:cs typeface="Quattrocento Sans"/>
                <a:sym typeface="Quattrocento Sans"/>
              </a:rPr>
              <a:t>model gets info from db</a:t>
            </a:r>
          </a:p>
        </p:txBody>
      </p:sp>
      <p:sp>
        <p:nvSpPr>
          <p:cNvPr id="147" name="Shape 147"/>
          <p:cNvSpPr/>
          <p:nvPr/>
        </p:nvSpPr>
        <p:spPr>
          <a:xfrm>
            <a:off x="6095982" y="2783662"/>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Model</a:t>
            </a:r>
          </a:p>
        </p:txBody>
      </p:sp>
      <p:sp>
        <p:nvSpPr>
          <p:cNvPr id="149" name="Shape 149"/>
          <p:cNvSpPr/>
          <p:nvPr/>
        </p:nvSpPr>
        <p:spPr>
          <a:xfrm>
            <a:off x="6095981" y="412937"/>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View</a:t>
            </a:r>
          </a:p>
        </p:txBody>
      </p:sp>
      <p:sp>
        <p:nvSpPr>
          <p:cNvPr id="146" name="Shape 146"/>
          <p:cNvSpPr/>
          <p:nvPr/>
        </p:nvSpPr>
        <p:spPr>
          <a:xfrm>
            <a:off x="1965725" y="1598300"/>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Controller</a:t>
            </a:r>
          </a:p>
        </p:txBody>
      </p:sp>
      <p:sp>
        <p:nvSpPr>
          <p:cNvPr id="151" name="Shape 151"/>
          <p:cNvSpPr/>
          <p:nvPr/>
        </p:nvSpPr>
        <p:spPr>
          <a:xfrm>
            <a:off x="203600" y="20612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rot="2185277">
            <a:off x="4646210" y="2785400"/>
            <a:ext cx="1478985" cy="307209"/>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7928050" y="4409550"/>
            <a:ext cx="1596600" cy="1375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txBox="1"/>
          <p:nvPr/>
        </p:nvSpPr>
        <p:spPr>
          <a:xfrm rot="-1022767">
            <a:off x="8161993" y="4359215"/>
            <a:ext cx="1428662" cy="705740"/>
          </a:xfrm>
          <a:prstGeom prst="rect">
            <a:avLst/>
          </a:prstGeom>
          <a:noFill/>
          <a:ln>
            <a:noFill/>
          </a:ln>
        </p:spPr>
        <p:txBody>
          <a:bodyPr anchorCtr="0" anchor="t" bIns="91425" lIns="91425" rIns="91425" tIns="91425">
            <a:noAutofit/>
          </a:bodyPr>
          <a:lstStyle/>
          <a:p>
            <a:pPr lvl="0" rtl="0">
              <a:spcBef>
                <a:spcPts val="0"/>
              </a:spcBef>
              <a:buNone/>
            </a:pPr>
            <a:r>
              <a:rPr b="1" lang="en" sz="3000">
                <a:latin typeface="Lora"/>
                <a:ea typeface="Lora"/>
                <a:cs typeface="Lora"/>
                <a:sym typeface="Lora"/>
              </a:rPr>
              <a:t>DB</a:t>
            </a:r>
          </a:p>
        </p:txBody>
      </p:sp>
      <p:sp>
        <p:nvSpPr>
          <p:cNvPr id="155" name="Shape 155"/>
          <p:cNvSpPr/>
          <p:nvPr/>
        </p:nvSpPr>
        <p:spPr>
          <a:xfrm rot="1833475">
            <a:off x="7275612" y="4269673"/>
            <a:ext cx="915208" cy="207406"/>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rot="-8965555">
            <a:off x="7441394" y="4098684"/>
            <a:ext cx="915360" cy="207406"/>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57" name="Shape 157"/>
          <p:cNvSpPr txBox="1"/>
          <p:nvPr/>
        </p:nvSpPr>
        <p:spPr>
          <a:xfrm>
            <a:off x="2281925" y="2423850"/>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server.rb</a:t>
            </a:r>
          </a:p>
        </p:txBody>
      </p:sp>
      <p:sp>
        <p:nvSpPr>
          <p:cNvPr id="158" name="Shape 158"/>
          <p:cNvSpPr txBox="1"/>
          <p:nvPr/>
        </p:nvSpPr>
        <p:spPr>
          <a:xfrm>
            <a:off x="6412175" y="3604937"/>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meetup.rb</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cxnSp>
        <p:nvCxnSpPr>
          <p:cNvPr id="163" name="Shape 163"/>
          <p:cNvCxnSpPr>
            <a:stCxn id="164" idx="3"/>
            <a:endCxn id="165" idx="1"/>
          </p:cNvCxnSpPr>
          <p:nvPr/>
        </p:nvCxnSpPr>
        <p:spPr>
          <a:xfrm>
            <a:off x="4436225" y="2227250"/>
            <a:ext cx="1659900" cy="1185300"/>
          </a:xfrm>
          <a:prstGeom prst="straightConnector1">
            <a:avLst/>
          </a:prstGeom>
          <a:noFill/>
          <a:ln cap="flat" cmpd="sng" w="9525">
            <a:solidFill>
              <a:schemeClr val="dk2"/>
            </a:solidFill>
            <a:prstDash val="dot"/>
            <a:round/>
            <a:headEnd len="lg" w="lg" type="none"/>
            <a:tailEnd len="lg" w="lg" type="none"/>
          </a:ln>
        </p:spPr>
      </p:cxnSp>
      <p:cxnSp>
        <p:nvCxnSpPr>
          <p:cNvPr id="166" name="Shape 166"/>
          <p:cNvCxnSpPr>
            <a:stCxn id="164" idx="3"/>
            <a:endCxn id="167" idx="1"/>
          </p:cNvCxnSpPr>
          <p:nvPr/>
        </p:nvCxnSpPr>
        <p:spPr>
          <a:xfrm flipH="1" rot="10800000">
            <a:off x="4436225" y="1041950"/>
            <a:ext cx="1659900" cy="1185300"/>
          </a:xfrm>
          <a:prstGeom prst="straightConnector1">
            <a:avLst/>
          </a:prstGeom>
          <a:noFill/>
          <a:ln cap="flat" cmpd="sng" w="9525">
            <a:solidFill>
              <a:schemeClr val="dk2"/>
            </a:solidFill>
            <a:prstDash val="dot"/>
            <a:round/>
            <a:headEnd len="lg" w="lg" type="none"/>
            <a:tailEnd len="lg" w="lg" type="none"/>
          </a:ln>
        </p:spPr>
      </p:cxnSp>
      <p:sp>
        <p:nvSpPr>
          <p:cNvPr id="165" name="Shape 165"/>
          <p:cNvSpPr/>
          <p:nvPr/>
        </p:nvSpPr>
        <p:spPr>
          <a:xfrm>
            <a:off x="6095982" y="2783662"/>
            <a:ext cx="2470499"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Model</a:t>
            </a:r>
          </a:p>
        </p:txBody>
      </p:sp>
      <p:sp>
        <p:nvSpPr>
          <p:cNvPr id="167" name="Shape 167"/>
          <p:cNvSpPr/>
          <p:nvPr/>
        </p:nvSpPr>
        <p:spPr>
          <a:xfrm>
            <a:off x="6095981" y="412937"/>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View</a:t>
            </a:r>
          </a:p>
        </p:txBody>
      </p:sp>
      <p:sp>
        <p:nvSpPr>
          <p:cNvPr id="164" name="Shape 164"/>
          <p:cNvSpPr/>
          <p:nvPr/>
        </p:nvSpPr>
        <p:spPr>
          <a:xfrm>
            <a:off x="1965725" y="1598300"/>
            <a:ext cx="2470500" cy="1257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latin typeface="Lora"/>
                <a:ea typeface="Lora"/>
                <a:cs typeface="Lora"/>
                <a:sym typeface="Lora"/>
              </a:rPr>
              <a:t>Controller</a:t>
            </a:r>
          </a:p>
        </p:txBody>
      </p:sp>
      <p:sp>
        <p:nvSpPr>
          <p:cNvPr id="168" name="Shape 168"/>
          <p:cNvSpPr/>
          <p:nvPr/>
        </p:nvSpPr>
        <p:spPr>
          <a:xfrm>
            <a:off x="203600" y="2061200"/>
            <a:ext cx="1596600" cy="332100"/>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rot="2185277">
            <a:off x="4646210" y="2785400"/>
            <a:ext cx="1478985" cy="307209"/>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70" name="Shape 170"/>
          <p:cNvSpPr txBox="1"/>
          <p:nvPr/>
        </p:nvSpPr>
        <p:spPr>
          <a:xfrm rot="2185277">
            <a:off x="4843613" y="2021387"/>
            <a:ext cx="1478985" cy="704657"/>
          </a:xfrm>
          <a:prstGeom prst="rect">
            <a:avLst/>
          </a:prstGeom>
          <a:noFill/>
          <a:ln>
            <a:noFill/>
          </a:ln>
        </p:spPr>
        <p:txBody>
          <a:bodyPr anchorCtr="0" anchor="t" bIns="91425" lIns="91425" rIns="91425" tIns="91425">
            <a:noAutofit/>
          </a:bodyPr>
          <a:lstStyle/>
          <a:p>
            <a:pPr lvl="0" rtl="0">
              <a:spcBef>
                <a:spcPts val="0"/>
              </a:spcBef>
              <a:buNone/>
            </a:pPr>
            <a:r>
              <a:rPr lang="en">
                <a:latin typeface="Quattrocento Sans"/>
                <a:ea typeface="Quattrocento Sans"/>
                <a:cs typeface="Quattrocento Sans"/>
                <a:sym typeface="Quattrocento Sans"/>
              </a:rPr>
              <a:t>model sends info to controller</a:t>
            </a:r>
          </a:p>
        </p:txBody>
      </p:sp>
      <p:sp>
        <p:nvSpPr>
          <p:cNvPr id="171" name="Shape 171"/>
          <p:cNvSpPr/>
          <p:nvPr/>
        </p:nvSpPr>
        <p:spPr>
          <a:xfrm>
            <a:off x="7928050" y="4409550"/>
            <a:ext cx="1596600" cy="1375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txBox="1"/>
          <p:nvPr/>
        </p:nvSpPr>
        <p:spPr>
          <a:xfrm rot="-1022767">
            <a:off x="8161993" y="4359215"/>
            <a:ext cx="1428662" cy="705740"/>
          </a:xfrm>
          <a:prstGeom prst="rect">
            <a:avLst/>
          </a:prstGeom>
          <a:noFill/>
          <a:ln>
            <a:noFill/>
          </a:ln>
        </p:spPr>
        <p:txBody>
          <a:bodyPr anchorCtr="0" anchor="t" bIns="91425" lIns="91425" rIns="91425" tIns="91425">
            <a:noAutofit/>
          </a:bodyPr>
          <a:lstStyle/>
          <a:p>
            <a:pPr lvl="0" rtl="0">
              <a:spcBef>
                <a:spcPts val="0"/>
              </a:spcBef>
              <a:buNone/>
            </a:pPr>
            <a:r>
              <a:rPr b="1" lang="en" sz="3000">
                <a:latin typeface="Lora"/>
                <a:ea typeface="Lora"/>
                <a:cs typeface="Lora"/>
                <a:sym typeface="Lora"/>
              </a:rPr>
              <a:t>DB</a:t>
            </a:r>
          </a:p>
        </p:txBody>
      </p:sp>
      <p:sp>
        <p:nvSpPr>
          <p:cNvPr id="173" name="Shape 173"/>
          <p:cNvSpPr/>
          <p:nvPr/>
        </p:nvSpPr>
        <p:spPr>
          <a:xfrm rot="1833475">
            <a:off x="7275612" y="4269673"/>
            <a:ext cx="915208" cy="207406"/>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rot="-8965555">
            <a:off x="7441394" y="4098684"/>
            <a:ext cx="915360" cy="207406"/>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rot="-8614723">
            <a:off x="4570010" y="2452750"/>
            <a:ext cx="1478985" cy="307209"/>
          </a:xfrm>
          <a:prstGeom prst="rightArrow">
            <a:avLst>
              <a:gd fmla="val 50000" name="adj1"/>
              <a:gd fmla="val 50000" name="adj2"/>
            </a:avLst>
          </a:prstGeom>
          <a:solidFill>
            <a:srgbClr val="37BECC"/>
          </a:solidFill>
          <a:ln>
            <a:noFill/>
          </a:ln>
        </p:spPr>
        <p:txBody>
          <a:bodyPr anchorCtr="0" anchor="ctr" bIns="91425" lIns="91425" rIns="91425" tIns="91425">
            <a:noAutofit/>
          </a:bodyPr>
          <a:lstStyle/>
          <a:p>
            <a:pPr lvl="0">
              <a:spcBef>
                <a:spcPts val="0"/>
              </a:spcBef>
              <a:buNone/>
            </a:pPr>
            <a:r>
              <a:t/>
            </a:r>
            <a:endParaRPr/>
          </a:p>
        </p:txBody>
      </p:sp>
      <p:sp>
        <p:nvSpPr>
          <p:cNvPr id="176" name="Shape 176"/>
          <p:cNvSpPr txBox="1"/>
          <p:nvPr/>
        </p:nvSpPr>
        <p:spPr>
          <a:xfrm>
            <a:off x="2281925" y="2423850"/>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server.rb</a:t>
            </a:r>
          </a:p>
        </p:txBody>
      </p:sp>
      <p:sp>
        <p:nvSpPr>
          <p:cNvPr id="177" name="Shape 177"/>
          <p:cNvSpPr txBox="1"/>
          <p:nvPr/>
        </p:nvSpPr>
        <p:spPr>
          <a:xfrm>
            <a:off x="6412175" y="3604937"/>
            <a:ext cx="1838100" cy="295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ED197B"/>
                </a:solidFill>
                <a:latin typeface="Consolas"/>
                <a:ea typeface="Consolas"/>
                <a:cs typeface="Consolas"/>
                <a:sym typeface="Consolas"/>
              </a:rPr>
              <a:t>meetup.rb</a:t>
            </a: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