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Lora"/>
      <p:regular r:id="rId21"/>
      <p:bold r:id="rId22"/>
      <p:italic r:id="rId23"/>
      <p:boldItalic r:id="rId24"/>
    </p:embeddedFon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2022300" y="2815923"/>
            <a:ext cx="5591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Quattrocento Sans"/>
              <a:buNone/>
              <a:defRPr b="0" i="0" sz="14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Quattrocento Sans"/>
              <a:buNone/>
              <a:defRPr b="0" i="0" sz="1400" u="none" cap="none" strike="noStrike">
                <a:solidFill>
                  <a:schemeClr val="dk2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6025" y="2571760"/>
            <a:ext cx="19844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2022225" y="1693523"/>
            <a:ext cx="3787799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3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3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13" name="Shape 13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9" name="Shape 19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996629" y="2003888"/>
            <a:ext cx="45236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36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-6025" y="3676510"/>
            <a:ext cx="916199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Shape 30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1381250" y="1651075"/>
            <a:ext cx="2333998" cy="312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3834910" y="1651075"/>
            <a:ext cx="2333998" cy="312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6288573" y="1651075"/>
            <a:ext cx="2333998" cy="3122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6" name="Shape 3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Shape 3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-6025" y="4513728"/>
            <a:ext cx="9161998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37BE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mpletely 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AND_BODY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457200" y="205977"/>
            <a:ext cx="8229600" cy="1141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 rtl="0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460499"/>
            <a:ext cx="8229600" cy="3465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0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524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  <a:defRPr b="0" i="0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ED197B"/>
              </a:buClr>
              <a:buFont typeface="Quattrocento Sans"/>
              <a:buNone/>
              <a:def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Lora"/>
              <a:buNone/>
              <a:defRPr b="1" i="0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indent="0" lvl="2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indent="0" lvl="3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indent="0" lvl="4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indent="0" lvl="5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indent="0" lvl="6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indent="0" lvl="7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indent="0" lvl="8">
              <a:spcBef>
                <a:spcPts val="0"/>
              </a:spcBef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LaunchAcademy/sinatra-activerecord-starter-kit" TargetMode="External"/><Relationship Id="rId4" Type="http://schemas.openxmlformats.org/officeDocument/2006/relationships/hyperlink" Target="http://ar-naming.herokuapp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dgeguides.rubyonrails.org/active_record_migra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subTitle"/>
          </p:nvPr>
        </p:nvSpPr>
        <p:spPr>
          <a:xfrm>
            <a:off x="2022300" y="2815923"/>
            <a:ext cx="5591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Less SQL, more CRUD.</a:t>
            </a:r>
          </a:p>
        </p:txBody>
      </p:sp>
      <p:sp>
        <p:nvSpPr>
          <p:cNvPr id="58" name="Shape 58"/>
          <p:cNvSpPr txBox="1"/>
          <p:nvPr>
            <p:ph type="ctrTitle"/>
          </p:nvPr>
        </p:nvSpPr>
        <p:spPr>
          <a:xfrm>
            <a:off x="2022225" y="1693523"/>
            <a:ext cx="5084545" cy="11597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Intro to Active Record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1381250" y="922667"/>
            <a:ext cx="6653368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ActiveRecord Migrations help us create schemas 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879" y="1454812"/>
            <a:ext cx="5397500" cy="29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/>
          <p:nvPr/>
        </p:nvSpPr>
        <p:spPr>
          <a:xfrm>
            <a:off x="3926539" y="1454812"/>
            <a:ext cx="2914840" cy="29330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ActiveRecord?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ActiveRecord Migrations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with ActiveRecord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CRUD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.create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Takes a hash of attributes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attempts to persist those attributes on the model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.update_attributes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takes a hash of attributes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attempts to update the ‘key’ attributes with their associated value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.destroy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Kaboom.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Querying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.find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takes a primary key, returns object or ActiveRecord::RecordNotFound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.find_by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returns the first element that matches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.where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where(“wingloading = ?”, params[:wing])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where(“wingloading = #{params[:wing]}”)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926541" y="3838071"/>
            <a:ext cx="396687" cy="393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Querying (II)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Chaining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Plane.where(wingloading: 10).find_by(pilot_name: “fred”)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Pure SQL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Plane.where(“pilot_name ILIKE %bob%”)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Optimization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Plane.all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381250" y="922667"/>
            <a:ext cx="2545291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More AR Methods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.order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sorted_articles = Article.order(created_at: :desc)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.limit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articles = Article.limit(3)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.offset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articles = Article.limit(10).offset(5)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381250" y="922667"/>
            <a:ext cx="25452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lang="en"/>
              <a:t>Example Time!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https://github.com/LaunchAcademy/sinatra-activerecord-starter-kit</a:t>
            </a:r>
          </a:p>
          <a:p>
            <a:pPr indent="-342900" lvl="0" marL="457200" rtl="0">
              <a:spcBef>
                <a:spcPts val="1200"/>
              </a:spcBef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lang="en" sz="1800">
                <a:solidFill>
                  <a:schemeClr val="dk1"/>
                </a:solidFill>
              </a:rPr>
              <a:t>Naming Convention Practice 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http://ar-naming.herokuapp.com/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ActiveRecord?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with ActiveRecord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ActiveRecord Migrations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ActiveRecord?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ActiveRecord Migrations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with ActiveRecord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381250" y="922667"/>
            <a:ext cx="4256025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ActiveRecord = OOP + Databases</a:t>
            </a:r>
          </a:p>
        </p:txBody>
      </p:sp>
      <p:sp>
        <p:nvSpPr>
          <p:cNvPr id="76" name="Shape 76"/>
          <p:cNvSpPr/>
          <p:nvPr/>
        </p:nvSpPr>
        <p:spPr>
          <a:xfrm>
            <a:off x="747458" y="1984191"/>
            <a:ext cx="1968900" cy="187169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ED197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6599507" y="1984190"/>
            <a:ext cx="2056500" cy="2056500"/>
          </a:xfrm>
          <a:prstGeom prst="star16">
            <a:avLst>
              <a:gd fmla="val 37500" name="adj"/>
            </a:avLst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3907264" y="1984190"/>
            <a:ext cx="1307700" cy="1871700"/>
          </a:xfrm>
          <a:prstGeom prst="flowChartMagneticDisk">
            <a:avLst/>
          </a:prstGeom>
          <a:solidFill>
            <a:srgbClr val="37BEC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2876008" y="2825290"/>
            <a:ext cx="489000" cy="489000"/>
          </a:xfrm>
          <a:prstGeom prst="mathPlus">
            <a:avLst>
              <a:gd fmla="val 2352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1167258" y="2740684"/>
            <a:ext cx="1148099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926137" y="2825140"/>
            <a:ext cx="1320731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Persistence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178557" y="2795290"/>
            <a:ext cx="1197900" cy="548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attrocento Sans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Models</a:t>
            </a:r>
          </a:p>
        </p:txBody>
      </p:sp>
      <p:sp>
        <p:nvSpPr>
          <p:cNvPr id="83" name="Shape 83"/>
          <p:cNvSpPr/>
          <p:nvPr/>
        </p:nvSpPr>
        <p:spPr>
          <a:xfrm>
            <a:off x="5631207" y="2825140"/>
            <a:ext cx="708600" cy="489300"/>
          </a:xfrm>
          <a:prstGeom prst="mathEqual">
            <a:avLst>
              <a:gd fmla="val 23520" name="adj1"/>
              <a:gd fmla="val 1176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1381250" y="956286"/>
            <a:ext cx="5463302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Classes are like tables…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250" y="1853549"/>
            <a:ext cx="3755526" cy="189182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1381250" y="1453440"/>
            <a:ext cx="37555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Class:</a:t>
            </a:r>
            <a:r>
              <a:rPr b="0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Movie</a:t>
            </a: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033" y="1853549"/>
            <a:ext cx="3612264" cy="15532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5265033" y="1453440"/>
            <a:ext cx="22725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Table: </a:t>
            </a:r>
            <a:r>
              <a:rPr b="0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movies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1381250" y="3806932"/>
            <a:ext cx="3755526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Classes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define the structure of an object – like what </a:t>
            </a: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attributes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it has – in the form of </a:t>
            </a: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instance variables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5265033" y="3806932"/>
            <a:ext cx="3612264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Tables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define the structure of a certain piece of info – with </a:t>
            </a: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attributes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represented by </a:t>
            </a: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1381250" y="922667"/>
            <a:ext cx="4199278" cy="435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…and instances are like records</a:t>
            </a: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25159" t="0"/>
          <a:stretch/>
        </p:blipFill>
        <p:spPr>
          <a:xfrm>
            <a:off x="5136776" y="1982378"/>
            <a:ext cx="3752637" cy="156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379" y="1982378"/>
            <a:ext cx="2702558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381250" y="1453440"/>
            <a:ext cx="27025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Instance: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050233" y="1481029"/>
            <a:ext cx="12229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attrocento Sans"/>
              <a:buNone/>
            </a:pPr>
            <a:r>
              <a:rPr b="1" i="1" lang="e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DB Record: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428313" y="3806932"/>
            <a:ext cx="2796688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Instances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are an individual object of a given type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5136776" y="3806932"/>
            <a:ext cx="3740522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Records</a:t>
            </a: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are a single line item or "instance" in a table</a:t>
            </a:r>
          </a:p>
        </p:txBody>
      </p:sp>
      <p:sp>
        <p:nvSpPr>
          <p:cNvPr id="106" name="Shape 106"/>
          <p:cNvSpPr/>
          <p:nvPr/>
        </p:nvSpPr>
        <p:spPr>
          <a:xfrm>
            <a:off x="2353234" y="1484216"/>
            <a:ext cx="2292724" cy="30777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troll_2 = Movie.new</a:t>
            </a:r>
          </a:p>
        </p:txBody>
      </p:sp>
      <p:sp>
        <p:nvSpPr>
          <p:cNvPr id="107" name="Shape 107"/>
          <p:cNvSpPr/>
          <p:nvPr/>
        </p:nvSpPr>
        <p:spPr>
          <a:xfrm>
            <a:off x="5136776" y="1982377"/>
            <a:ext cx="3752637" cy="39351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6273208" y="1481028"/>
            <a:ext cx="966425" cy="30777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urier New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 =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ActiveRecord is an ORM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b="0" i="0" lang="en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bject-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</a:t>
            </a:r>
            <a:r>
              <a:rPr b="0" i="0" lang="en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elational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b="0" i="0" lang="en" sz="2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D197B"/>
              </a:buClr>
              <a:buSzPct val="25000"/>
              <a:buFont typeface="Quattrocento San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</a:p>
        </p:txBody>
      </p:sp>
      <p:sp>
        <p:nvSpPr>
          <p:cNvPr id="115" name="Shape 115"/>
          <p:cNvSpPr/>
          <p:nvPr/>
        </p:nvSpPr>
        <p:spPr>
          <a:xfrm>
            <a:off x="3554655" y="2488864"/>
            <a:ext cx="1259571" cy="5389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BFCD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950141" y="2342841"/>
            <a:ext cx="3697298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attrocento Sans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Objects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map naturally to database </a:t>
            </a:r>
            <a:r>
              <a:rPr b="0" i="0" lang="en" sz="2400" u="none" cap="none" strike="noStrike">
                <a:solidFill>
                  <a:schemeClr val="lt1"/>
                </a:solidFill>
                <a:highlight>
                  <a:srgbClr val="ED197B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relations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381250" y="922667"/>
            <a:ext cx="3878399" cy="43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ActiveRecord?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ActiveRecord Migrations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with ActiveRecord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381250" y="922667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ora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ActiveRecord?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ActiveRecord Migrations -&gt; </a:t>
            </a:r>
            <a:r>
              <a:rPr b="1" i="0" lang="en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http://edgeguides.rubyonrails.org/active_record_migrations.html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ED197B"/>
              </a:buClr>
              <a:buSzPct val="100000"/>
              <a:buFont typeface="Quattrocento Sans"/>
              <a:buChar char="◉"/>
            </a:pPr>
            <a:r>
              <a:rPr b="0" i="0" lang="en" sz="1800" u="none" cap="none" strike="noStrike">
                <a:solidFill>
                  <a:schemeClr val="l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with ActiveRecord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