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4" r:id="rId3"/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Lora"/>
      <p:regular r:id="rId51"/>
      <p:bold r:id="rId52"/>
      <p:italic r:id="rId53"/>
      <p:boldItalic r:id="rId54"/>
    </p:embeddedFont>
    <p:embeddedFont>
      <p:font typeface="Quattrocento Sans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ora-regular.fntdata"/><Relationship Id="rId50" Type="http://schemas.openxmlformats.org/officeDocument/2006/relationships/slide" Target="slides/slide45.xml"/><Relationship Id="rId53" Type="http://schemas.openxmlformats.org/officeDocument/2006/relationships/font" Target="fonts/Lora-italic.fntdata"/><Relationship Id="rId52" Type="http://schemas.openxmlformats.org/officeDocument/2006/relationships/font" Target="fonts/Lora-bold.fntdata"/><Relationship Id="rId11" Type="http://schemas.openxmlformats.org/officeDocument/2006/relationships/slide" Target="slides/slide6.xml"/><Relationship Id="rId55" Type="http://schemas.openxmlformats.org/officeDocument/2006/relationships/font" Target="fonts/QuattrocentoSans-regular.fntdata"/><Relationship Id="rId10" Type="http://schemas.openxmlformats.org/officeDocument/2006/relationships/slide" Target="slides/slide5.xml"/><Relationship Id="rId54" Type="http://schemas.openxmlformats.org/officeDocument/2006/relationships/font" Target="fonts/Lora-boldItalic.fntdata"/><Relationship Id="rId13" Type="http://schemas.openxmlformats.org/officeDocument/2006/relationships/slide" Target="slides/slide8.xml"/><Relationship Id="rId57" Type="http://schemas.openxmlformats.org/officeDocument/2006/relationships/font" Target="fonts/QuattrocentoSans-italic.fntdata"/><Relationship Id="rId12" Type="http://schemas.openxmlformats.org/officeDocument/2006/relationships/slide" Target="slides/slide7.xml"/><Relationship Id="rId56" Type="http://schemas.openxmlformats.org/officeDocument/2006/relationships/font" Target="fonts/Quattrocento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Quattrocento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Shape 5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Shape 5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Shape 6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Shape 6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Shape 7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Shape 7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Shape 7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Shape 8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Shape 8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Shape 8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Shape 8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Shape 8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Shape 9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Shape 9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Shape 9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Shape 9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Shape 100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Shape 10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Shape 103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Shape 10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Shape 10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Shape 10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Shape 108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Shape 10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Shape 110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Shape 1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Shape 112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Shape 1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subTitle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  <a:highlight>
                  <a:srgbClr val="ED197B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52" name="Shape 52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3" name="Shape 53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cxnSp>
        <p:nvCxnSpPr>
          <p:cNvPr id="55" name="Shape 55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hape 57"/>
          <p:cNvCxnSpPr/>
          <p:nvPr/>
        </p:nvCxnSpPr>
        <p:spPr>
          <a:xfrm>
            <a:off x="4584075" y="3676500"/>
            <a:ext cx="0" cy="1480499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2105050" y="2238000"/>
            <a:ext cx="4933800" cy="819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59" name="Shape 59"/>
          <p:cNvSpPr/>
          <p:nvPr/>
        </p:nvSpPr>
        <p:spPr>
          <a:xfrm>
            <a:off x="428850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4288500" y="3393000"/>
            <a:ext cx="566999" cy="5669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3593400" y="341265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1 colum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hape 6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4" name="Shape 64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ED197B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67" name="Shape 67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3" type="body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74" name="Shape 7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5" name="Shape 7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6" name="Shape 76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cxnSp>
        <p:nvCxnSpPr>
          <p:cNvPr id="82" name="Shape 82"/>
          <p:cNvCxnSpPr/>
          <p:nvPr/>
        </p:nvCxnSpPr>
        <p:spPr>
          <a:xfrm>
            <a:off x="-6025" y="3676511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3" name="Shape 83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  <a:highlight>
                  <a:srgbClr val="ED197B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86" name="Shape 86"/>
          <p:cNvCxnSpPr/>
          <p:nvPr/>
        </p:nvCxnSpPr>
        <p:spPr>
          <a:xfrm>
            <a:off x="-6025" y="2571761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7" name="Shape 87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cxnSp>
        <p:nvCxnSpPr>
          <p:cNvPr id="89" name="Shape 89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2" name="Shape 92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93" name="Shape 93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3593400" y="341265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hape 9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8" name="Shape 98"/>
          <p:cNvSpPr/>
          <p:nvPr/>
        </p:nvSpPr>
        <p:spPr>
          <a:xfrm>
            <a:off x="817475" y="928766"/>
            <a:ext cx="405900" cy="4059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ED197B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01" name="Shape 101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cxnSp>
        <p:nvCxnSpPr>
          <p:cNvPr id="106" name="Shape 10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7" name="Shape 107"/>
          <p:cNvSpPr/>
          <p:nvPr/>
        </p:nvSpPr>
        <p:spPr>
          <a:xfrm>
            <a:off x="817475" y="928766"/>
            <a:ext cx="405900" cy="4059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8" name="Shape 10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3834911" y="1651075"/>
            <a:ext cx="2334000" cy="312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3" type="body"/>
          </p:nvPr>
        </p:nvSpPr>
        <p:spPr>
          <a:xfrm>
            <a:off x="6288573" y="1651075"/>
            <a:ext cx="2333999" cy="312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114" name="Shape 11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5" name="Shape 115"/>
          <p:cNvSpPr/>
          <p:nvPr/>
        </p:nvSpPr>
        <p:spPr>
          <a:xfrm>
            <a:off x="817475" y="928766"/>
            <a:ext cx="405900" cy="4059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6" name="Shape 11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119" name="Shape 119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0" name="Shape 120"/>
          <p:cNvSpPr/>
          <p:nvPr/>
        </p:nvSpPr>
        <p:spPr>
          <a:xfrm>
            <a:off x="817475" y="928766"/>
            <a:ext cx="405900" cy="4059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1" name="Shape 121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360"/>
              </a:spcBef>
              <a:buSzPct val="1000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124" name="Shape 124"/>
          <p:cNvCxnSpPr/>
          <p:nvPr/>
        </p:nvCxnSpPr>
        <p:spPr>
          <a:xfrm>
            <a:off x="-6025" y="46661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5" name="Shape 125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hape 127"/>
          <p:cNvCxnSpPr/>
          <p:nvPr/>
        </p:nvCxnSpPr>
        <p:spPr>
          <a:xfrm>
            <a:off x="-6025" y="4513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8" name="Shape 128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ED197B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1381250" y="937116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developer.mozilla.org/en-US/docs/Web/HTML/Element/form#attr-method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guides.rubyonrails.org/form_helpers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Rails Form </a:t>
            </a:r>
            <a:r>
              <a:rPr lang="en">
                <a:solidFill>
                  <a:schemeClr val="lt1"/>
                </a:solidFill>
                <a:highlight>
                  <a:srgbClr val="ED197B"/>
                </a:highlight>
              </a:rPr>
              <a:t>Helpers</a:t>
            </a:r>
          </a:p>
        </p:txBody>
      </p:sp>
      <p:grpSp>
        <p:nvGrpSpPr>
          <p:cNvPr id="135" name="Shape 135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136" name="Shape 13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Binding an object to a form</a:t>
            </a:r>
          </a:p>
        </p:txBody>
      </p:sp>
      <p:sp>
        <p:nvSpPr>
          <p:cNvPr id="284" name="Shape 284"/>
          <p:cNvSpPr txBox="1"/>
          <p:nvPr>
            <p:ph idx="2" type="body"/>
          </p:nvPr>
        </p:nvSpPr>
        <p:spPr>
          <a:xfrm>
            <a:off x="106600" y="1393025"/>
            <a:ext cx="3516600" cy="11253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 NominationsController &lt; ApplicationController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@nomination = Nomination.new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@nominee_options = [[“test user”, 10]]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grpSp>
        <p:nvGrpSpPr>
          <p:cNvPr id="285" name="Shape 285"/>
          <p:cNvGrpSpPr/>
          <p:nvPr/>
        </p:nvGrpSpPr>
        <p:grpSpPr>
          <a:xfrm>
            <a:off x="935017" y="1013975"/>
            <a:ext cx="170941" cy="252995"/>
            <a:chOff x="590250" y="244200"/>
            <a:chExt cx="407975" cy="532175"/>
          </a:xfrm>
        </p:grpSpPr>
        <p:sp>
          <p:nvSpPr>
            <p:cNvPr id="286" name="Shape 286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Shape 300"/>
          <p:cNvSpPr txBox="1"/>
          <p:nvPr>
            <p:ph idx="2" type="body"/>
          </p:nvPr>
        </p:nvSpPr>
        <p:spPr>
          <a:xfrm>
            <a:off x="4319100" y="1393025"/>
            <a:ext cx="4681800" cy="11253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nominations/new.html.erb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&lt;%= form_for @nomination do </a:t>
            </a:r>
            <a:r>
              <a:rPr lang="en" sz="800">
                <a:solidFill>
                  <a:srgbClr val="FFFFFF"/>
                </a:solidFill>
                <a:highlight>
                  <a:srgbClr val="37BECC"/>
                </a:highlight>
                <a:latin typeface="Consolas"/>
                <a:ea typeface="Consolas"/>
                <a:cs typeface="Consolas"/>
                <a:sym typeface="Consolas"/>
              </a:rPr>
              <a:t>|f|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%&gt;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&lt;%= </a:t>
            </a:r>
            <a:r>
              <a:rPr lang="en" sz="800">
                <a:solidFill>
                  <a:srgbClr val="FFFFFF"/>
                </a:solidFill>
                <a:highlight>
                  <a:srgbClr val="37BECC"/>
                </a:highlight>
                <a:latin typeface="Consolas"/>
                <a:ea typeface="Consolas"/>
                <a:cs typeface="Consolas"/>
                <a:sym typeface="Consolas"/>
              </a:rPr>
              <a:t>f.select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:nominee_id, options_for_select(@nominee_options) 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&lt;%= </a:t>
            </a:r>
            <a:r>
              <a:rPr lang="en" sz="800">
                <a:solidFill>
                  <a:srgbClr val="FFFFFF"/>
                </a:solidFill>
                <a:highlight>
                  <a:srgbClr val="37BECC"/>
                </a:highlight>
                <a:latin typeface="Consolas"/>
                <a:ea typeface="Consolas"/>
                <a:cs typeface="Consolas"/>
                <a:sym typeface="Consolas"/>
              </a:rPr>
              <a:t>f.text_field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:body, placeholder: Nomination::PLACEHOLDERS.sample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&lt;%= </a:t>
            </a:r>
            <a:r>
              <a:rPr lang="en" sz="800">
                <a:solidFill>
                  <a:srgbClr val="FFFFFF"/>
                </a:solidFill>
                <a:highlight>
                  <a:srgbClr val="37BECC"/>
                </a:highlight>
                <a:latin typeface="Consolas"/>
                <a:ea typeface="Consolas"/>
                <a:cs typeface="Consolas"/>
                <a:sym typeface="Consolas"/>
              </a:rPr>
              <a:t>f.submit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"Submit", class: "button-hollow-white expand small" %&gt;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 end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4457875" y="3306975"/>
            <a:ext cx="20346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rgbClr val="37BEC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We can invoke </a:t>
            </a:r>
            <a:r>
              <a:rPr b="1" lang="en" sz="1050">
                <a:solidFill>
                  <a:srgbClr val="FFFFFF"/>
                </a:solidFill>
                <a:highlight>
                  <a:srgbClr val="37BEC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instance methods</a:t>
            </a:r>
            <a:r>
              <a:rPr lang="en" sz="1050">
                <a:solidFill>
                  <a:srgbClr val="FFFFFF"/>
                </a:solidFill>
                <a:highlight>
                  <a:srgbClr val="37BEC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on this object to build labels, text fields, textareas, and other inputs:</a:t>
            </a:r>
          </a:p>
        </p:txBody>
      </p:sp>
      <p:sp>
        <p:nvSpPr>
          <p:cNvPr id="302" name="Shape 302"/>
          <p:cNvSpPr/>
          <p:nvPr/>
        </p:nvSpPr>
        <p:spPr>
          <a:xfrm>
            <a:off x="5259650" y="2100750"/>
            <a:ext cx="68400" cy="112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Binding an object to a form</a:t>
            </a:r>
          </a:p>
        </p:txBody>
      </p:sp>
      <p:sp>
        <p:nvSpPr>
          <p:cNvPr id="308" name="Shape 308"/>
          <p:cNvSpPr txBox="1"/>
          <p:nvPr>
            <p:ph idx="2" type="body"/>
          </p:nvPr>
        </p:nvSpPr>
        <p:spPr>
          <a:xfrm>
            <a:off x="126450" y="2136800"/>
            <a:ext cx="3516600" cy="11253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 NominationsController &lt; ApplicationController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@nomination = Nomination.new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@nominee_options = [[“test user”, 10]]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grpSp>
        <p:nvGrpSpPr>
          <p:cNvPr id="309" name="Shape 309"/>
          <p:cNvGrpSpPr/>
          <p:nvPr/>
        </p:nvGrpSpPr>
        <p:grpSpPr>
          <a:xfrm>
            <a:off x="935017" y="1013975"/>
            <a:ext cx="170941" cy="252995"/>
            <a:chOff x="590250" y="244200"/>
            <a:chExt cx="407975" cy="532175"/>
          </a:xfrm>
        </p:grpSpPr>
        <p:sp>
          <p:nvSpPr>
            <p:cNvPr id="310" name="Shape 310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Shape 324"/>
          <p:cNvSpPr txBox="1"/>
          <p:nvPr>
            <p:ph idx="2" type="body"/>
          </p:nvPr>
        </p:nvSpPr>
        <p:spPr>
          <a:xfrm>
            <a:off x="4239675" y="2063175"/>
            <a:ext cx="4681800" cy="11253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nominations/new.html.erb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&lt;%= </a:t>
            </a:r>
            <a:r>
              <a:rPr lang="en" sz="800">
                <a:solidFill>
                  <a:srgbClr val="333333"/>
                </a:solidFill>
                <a:highlight>
                  <a:srgbClr val="37BECC"/>
                </a:highlight>
                <a:latin typeface="Consolas"/>
                <a:ea typeface="Consolas"/>
                <a:cs typeface="Consolas"/>
                <a:sym typeface="Consolas"/>
              </a:rPr>
              <a:t>form_for @nomination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do |f| %&gt;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&lt;%= f.select </a:t>
            </a:r>
            <a:r>
              <a:rPr lang="en" sz="8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:nominee_id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options_for_select(@nominee_options) 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&lt;%= f.text_field </a:t>
            </a:r>
            <a:r>
              <a:rPr lang="en" sz="8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:body</a:t>
            </a:r>
            <a:r>
              <a:rPr lang="en" sz="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placeholder: Nomination::PLACEHOLDERS.sample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&lt;%= f.submit "Submit", class: "button-hollow-white expand small" %&gt;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 end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325" name="Shape 325"/>
          <p:cNvSpPr/>
          <p:nvPr/>
        </p:nvSpPr>
        <p:spPr>
          <a:xfrm rot="1765298">
            <a:off x="4260240" y="2338940"/>
            <a:ext cx="131913" cy="1004218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 txBox="1"/>
          <p:nvPr/>
        </p:nvSpPr>
        <p:spPr>
          <a:xfrm>
            <a:off x="3469300" y="3311000"/>
            <a:ext cx="11964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Identifies the object</a:t>
            </a:r>
          </a:p>
        </p:txBody>
      </p:sp>
      <p:sp>
        <p:nvSpPr>
          <p:cNvPr id="327" name="Shape 327"/>
          <p:cNvSpPr/>
          <p:nvPr/>
        </p:nvSpPr>
        <p:spPr>
          <a:xfrm rot="5400000">
            <a:off x="5052925" y="3141625"/>
            <a:ext cx="762300" cy="72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 txBox="1"/>
          <p:nvPr/>
        </p:nvSpPr>
        <p:spPr>
          <a:xfrm>
            <a:off x="5036100" y="3559225"/>
            <a:ext cx="11037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attributes</a:t>
            </a:r>
          </a:p>
        </p:txBody>
      </p:sp>
      <p:sp>
        <p:nvSpPr>
          <p:cNvPr id="329" name="Shape 329"/>
          <p:cNvSpPr/>
          <p:nvPr/>
        </p:nvSpPr>
        <p:spPr>
          <a:xfrm rot="5400000">
            <a:off x="5205375" y="3006175"/>
            <a:ext cx="1021800" cy="84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Binding an object to a form</a:t>
            </a:r>
          </a:p>
        </p:txBody>
      </p:sp>
      <p:sp>
        <p:nvSpPr>
          <p:cNvPr id="335" name="Shape 335"/>
          <p:cNvSpPr txBox="1"/>
          <p:nvPr>
            <p:ph idx="2" type="body"/>
          </p:nvPr>
        </p:nvSpPr>
        <p:spPr>
          <a:xfrm>
            <a:off x="126450" y="2136800"/>
            <a:ext cx="3516600" cy="11253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 NominationsController &lt; ApplicationController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>
                <a:solidFill>
                  <a:srgbClr val="333333"/>
                </a:solidFill>
                <a:highlight>
                  <a:srgbClr val="37BECC"/>
                </a:highlight>
                <a:latin typeface="Consolas"/>
                <a:ea typeface="Consolas"/>
                <a:cs typeface="Consolas"/>
                <a:sym typeface="Consolas"/>
              </a:rPr>
              <a:t>@nomination = Nomination.new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@nominee_options = [[“test user”, 10]]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grpSp>
        <p:nvGrpSpPr>
          <p:cNvPr id="336" name="Shape 336"/>
          <p:cNvGrpSpPr/>
          <p:nvPr/>
        </p:nvGrpSpPr>
        <p:grpSpPr>
          <a:xfrm>
            <a:off x="935017" y="1013975"/>
            <a:ext cx="170941" cy="252995"/>
            <a:chOff x="590250" y="244200"/>
            <a:chExt cx="407975" cy="532175"/>
          </a:xfrm>
        </p:grpSpPr>
        <p:sp>
          <p:nvSpPr>
            <p:cNvPr id="337" name="Shape 337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Shape 351"/>
          <p:cNvSpPr txBox="1"/>
          <p:nvPr>
            <p:ph idx="2" type="body"/>
          </p:nvPr>
        </p:nvSpPr>
        <p:spPr>
          <a:xfrm>
            <a:off x="4239675" y="2063175"/>
            <a:ext cx="4681800" cy="11253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nominations/new.html.erb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&lt;%= </a:t>
            </a:r>
            <a:r>
              <a:rPr lang="en" sz="800">
                <a:solidFill>
                  <a:srgbClr val="333333"/>
                </a:solidFill>
                <a:highlight>
                  <a:srgbClr val="37BECC"/>
                </a:highlight>
                <a:latin typeface="Consolas"/>
                <a:ea typeface="Consolas"/>
                <a:cs typeface="Consolas"/>
                <a:sym typeface="Consolas"/>
              </a:rPr>
              <a:t>form_for @nomination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do |f| %&gt;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&lt;%= f.select </a:t>
            </a:r>
            <a:r>
              <a:rPr lang="en" sz="8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:nominee_id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options_for_select(@nominee_options) 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&lt;%= f.text_field </a:t>
            </a:r>
            <a:r>
              <a:rPr lang="en" sz="8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:body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placeholder: Nomination::PLACEHOLDERS.sample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&lt;%= f.submit "Submit", class: "button-hollow-white expand small" %&gt;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 end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352" name="Shape 352"/>
          <p:cNvSpPr/>
          <p:nvPr/>
        </p:nvSpPr>
        <p:spPr>
          <a:xfrm rot="1765298">
            <a:off x="4260240" y="2338940"/>
            <a:ext cx="131913" cy="1004218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 txBox="1"/>
          <p:nvPr/>
        </p:nvSpPr>
        <p:spPr>
          <a:xfrm>
            <a:off x="3469300" y="3311000"/>
            <a:ext cx="11964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Identifies the object</a:t>
            </a:r>
          </a:p>
        </p:txBody>
      </p:sp>
      <p:sp>
        <p:nvSpPr>
          <p:cNvPr id="354" name="Shape 354"/>
          <p:cNvSpPr/>
          <p:nvPr/>
        </p:nvSpPr>
        <p:spPr>
          <a:xfrm rot="5400000">
            <a:off x="5052925" y="3141625"/>
            <a:ext cx="762300" cy="72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 txBox="1"/>
          <p:nvPr/>
        </p:nvSpPr>
        <p:spPr>
          <a:xfrm>
            <a:off x="5036100" y="3559225"/>
            <a:ext cx="11037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attributes</a:t>
            </a:r>
          </a:p>
        </p:txBody>
      </p:sp>
      <p:sp>
        <p:nvSpPr>
          <p:cNvPr id="356" name="Shape 356"/>
          <p:cNvSpPr/>
          <p:nvPr/>
        </p:nvSpPr>
        <p:spPr>
          <a:xfrm rot="5400000">
            <a:off x="5205375" y="3006175"/>
            <a:ext cx="1021800" cy="84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/>
        </p:nvSpPr>
        <p:spPr>
          <a:xfrm rot="-5386249">
            <a:off x="2445599" y="2136750"/>
            <a:ext cx="75000" cy="792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 txBox="1"/>
          <p:nvPr/>
        </p:nvSpPr>
        <p:spPr>
          <a:xfrm>
            <a:off x="2918750" y="2390550"/>
            <a:ext cx="11037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37BECC"/>
                </a:highlight>
                <a:latin typeface="Consolas"/>
                <a:ea typeface="Consolas"/>
                <a:cs typeface="Consolas"/>
                <a:sym typeface="Consolas"/>
              </a:rPr>
              <a:t>Nomination with no attributes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Binding an object to a form</a:t>
            </a:r>
          </a:p>
        </p:txBody>
      </p:sp>
      <p:sp>
        <p:nvSpPr>
          <p:cNvPr id="364" name="Shape 364"/>
          <p:cNvSpPr txBox="1"/>
          <p:nvPr>
            <p:ph idx="2" type="body"/>
          </p:nvPr>
        </p:nvSpPr>
        <p:spPr>
          <a:xfrm>
            <a:off x="126450" y="2136800"/>
            <a:ext cx="3516600" cy="11253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 NominationsController &lt; ApplicationController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>
                <a:solidFill>
                  <a:srgbClr val="333333"/>
                </a:solidFill>
                <a:highlight>
                  <a:srgbClr val="37BECC"/>
                </a:highlight>
                <a:latin typeface="Consolas"/>
                <a:ea typeface="Consolas"/>
                <a:cs typeface="Consolas"/>
                <a:sym typeface="Consolas"/>
              </a:rPr>
              <a:t>@nomination = Nomination.new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@nominee_options = [[“test user”, 10]]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grpSp>
        <p:nvGrpSpPr>
          <p:cNvPr id="365" name="Shape 365"/>
          <p:cNvGrpSpPr/>
          <p:nvPr/>
        </p:nvGrpSpPr>
        <p:grpSpPr>
          <a:xfrm>
            <a:off x="935017" y="1013975"/>
            <a:ext cx="170941" cy="252995"/>
            <a:chOff x="590250" y="244200"/>
            <a:chExt cx="407975" cy="532175"/>
          </a:xfrm>
        </p:grpSpPr>
        <p:sp>
          <p:nvSpPr>
            <p:cNvPr id="366" name="Shape 366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0" name="Shape 380"/>
          <p:cNvSpPr txBox="1"/>
          <p:nvPr>
            <p:ph idx="2" type="body"/>
          </p:nvPr>
        </p:nvSpPr>
        <p:spPr>
          <a:xfrm>
            <a:off x="4239675" y="2063175"/>
            <a:ext cx="4681800" cy="11253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nominations/new.html.erb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&lt;%= </a:t>
            </a:r>
            <a:r>
              <a:rPr lang="en" sz="800">
                <a:solidFill>
                  <a:srgbClr val="333333"/>
                </a:solidFill>
                <a:highlight>
                  <a:srgbClr val="37BECC"/>
                </a:highlight>
                <a:latin typeface="Consolas"/>
                <a:ea typeface="Consolas"/>
                <a:cs typeface="Consolas"/>
                <a:sym typeface="Consolas"/>
              </a:rPr>
              <a:t>form_for @nomination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do |f| %&gt;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&lt;%= f.select </a:t>
            </a:r>
            <a:r>
              <a:rPr lang="en" sz="800">
                <a:solidFill>
                  <a:srgbClr val="FFFFFF"/>
                </a:solidFill>
                <a:highlight>
                  <a:srgbClr val="37BECC"/>
                </a:highlight>
                <a:latin typeface="Consolas"/>
                <a:ea typeface="Consolas"/>
                <a:cs typeface="Consolas"/>
                <a:sym typeface="Consolas"/>
              </a:rPr>
              <a:t>:nominee_id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options_for_select(@nominee_options)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&lt;%= f.text_field </a:t>
            </a:r>
            <a:r>
              <a:rPr lang="en" sz="800">
                <a:solidFill>
                  <a:srgbClr val="FFFFFF"/>
                </a:solidFill>
                <a:highlight>
                  <a:srgbClr val="37BECC"/>
                </a:highlight>
                <a:latin typeface="Consolas"/>
                <a:ea typeface="Consolas"/>
                <a:cs typeface="Consolas"/>
                <a:sym typeface="Consolas"/>
              </a:rPr>
              <a:t>:body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placeholder: Nomination::PLACEHOLDERS.sample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&lt;%= f.submit "Submit", class: "button-hollow-white expand small" %&gt;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 end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381" name="Shape 381"/>
          <p:cNvSpPr/>
          <p:nvPr/>
        </p:nvSpPr>
        <p:spPr>
          <a:xfrm rot="1765298">
            <a:off x="4260240" y="2338940"/>
            <a:ext cx="131913" cy="1004218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 txBox="1"/>
          <p:nvPr/>
        </p:nvSpPr>
        <p:spPr>
          <a:xfrm>
            <a:off x="3469300" y="3311000"/>
            <a:ext cx="11964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Identifies the object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4855975" y="3599250"/>
            <a:ext cx="11037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attributes</a:t>
            </a:r>
          </a:p>
        </p:txBody>
      </p:sp>
      <p:sp>
        <p:nvSpPr>
          <p:cNvPr id="384" name="Shape 384"/>
          <p:cNvSpPr/>
          <p:nvPr/>
        </p:nvSpPr>
        <p:spPr>
          <a:xfrm rot="-5386249">
            <a:off x="2445599" y="2136750"/>
            <a:ext cx="75000" cy="792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 txBox="1"/>
          <p:nvPr/>
        </p:nvSpPr>
        <p:spPr>
          <a:xfrm>
            <a:off x="2918750" y="2390550"/>
            <a:ext cx="11037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Nomination with no attributes</a:t>
            </a:r>
          </a:p>
        </p:txBody>
      </p:sp>
      <p:sp>
        <p:nvSpPr>
          <p:cNvPr id="386" name="Shape 386"/>
          <p:cNvSpPr/>
          <p:nvPr/>
        </p:nvSpPr>
        <p:spPr>
          <a:xfrm rot="5400000">
            <a:off x="726200" y="3221700"/>
            <a:ext cx="1021800" cy="84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 txBox="1"/>
          <p:nvPr/>
        </p:nvSpPr>
        <p:spPr>
          <a:xfrm>
            <a:off x="298200" y="3774750"/>
            <a:ext cx="20400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Collection of options (array) - use if you want options for select</a:t>
            </a:r>
          </a:p>
        </p:txBody>
      </p:sp>
      <p:sp>
        <p:nvSpPr>
          <p:cNvPr id="388" name="Shape 388"/>
          <p:cNvSpPr/>
          <p:nvPr/>
        </p:nvSpPr>
        <p:spPr>
          <a:xfrm>
            <a:off x="5259648" y="2546100"/>
            <a:ext cx="84300" cy="112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/>
        </p:nvSpPr>
        <p:spPr>
          <a:xfrm flipH="1">
            <a:off x="5479823" y="2856300"/>
            <a:ext cx="84300" cy="81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Binding an object to a form</a:t>
            </a:r>
          </a:p>
        </p:txBody>
      </p:sp>
      <p:grpSp>
        <p:nvGrpSpPr>
          <p:cNvPr id="395" name="Shape 395"/>
          <p:cNvGrpSpPr/>
          <p:nvPr/>
        </p:nvGrpSpPr>
        <p:grpSpPr>
          <a:xfrm>
            <a:off x="935017" y="1013975"/>
            <a:ext cx="170941" cy="252995"/>
            <a:chOff x="590250" y="244200"/>
            <a:chExt cx="407975" cy="532175"/>
          </a:xfrm>
        </p:grpSpPr>
        <p:sp>
          <p:nvSpPr>
            <p:cNvPr id="396" name="Shape 396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10" name="Shape 410"/>
          <p:cNvSpPr txBox="1"/>
          <p:nvPr>
            <p:ph idx="2" type="body"/>
          </p:nvPr>
        </p:nvSpPr>
        <p:spPr>
          <a:xfrm>
            <a:off x="1105950" y="1383275"/>
            <a:ext cx="5569800" cy="11253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nominations/new.html.erb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&lt;%= form_for @nomination do |f| %&gt;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&lt;%= f.select :nominee_id, options_for_select(@nominee_options) 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&lt;%= f.text_field :body, placeholder: Nomination::PLACEHOLDERS.sample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&lt;%= f.submit "Submit", class: "button-hollow-white expand small" %&gt;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 end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411" name="Shape 411"/>
          <p:cNvSpPr txBox="1"/>
          <p:nvPr>
            <p:ph idx="2" type="body"/>
          </p:nvPr>
        </p:nvSpPr>
        <p:spPr>
          <a:xfrm>
            <a:off x="124800" y="3087725"/>
            <a:ext cx="8894400" cy="1856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&lt;form class="nomination-form" id="new_nomination" action="/nominations" accept-charset="UTF-8" method="post"&gt;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&lt;input name="utf8" type="hidden" value="✓"&gt;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&lt;input type="hidden" name="authenticity_token"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value="shoSRAF0xUkANb1JapRh1cICzAamWxtjHF9W+XHmw13yWdE1z5cnhhH4Ph88g89O12earv4PqouPkQJpLPpSjg=="&gt;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&lt;select name="nomination[nominee_id]" id="nomination_nominee_id"&gt;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&lt;option value="10"&gt;test user&lt;/option&gt;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&lt;/select&gt;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&lt;input placeholder="Best spectacles" type="text" name="nomination[body]" id="nomination_body"&gt;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&lt;input type="submit" name="commit" value="Submit" class="button-hollow-white expand small"&gt;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412" name="Shape 412"/>
          <p:cNvSpPr/>
          <p:nvPr/>
        </p:nvSpPr>
        <p:spPr>
          <a:xfrm rot="-10792187">
            <a:off x="3603987" y="2533756"/>
            <a:ext cx="132000" cy="523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 txBox="1"/>
          <p:nvPr/>
        </p:nvSpPr>
        <p:spPr>
          <a:xfrm>
            <a:off x="4055725" y="2665750"/>
            <a:ext cx="4532400" cy="29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37BEC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Form becomes the HTML we used to write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Binding an object to a form</a:t>
            </a:r>
          </a:p>
        </p:txBody>
      </p:sp>
      <p:grpSp>
        <p:nvGrpSpPr>
          <p:cNvPr id="419" name="Shape 419"/>
          <p:cNvGrpSpPr/>
          <p:nvPr/>
        </p:nvGrpSpPr>
        <p:grpSpPr>
          <a:xfrm>
            <a:off x="935017" y="1013975"/>
            <a:ext cx="170941" cy="252995"/>
            <a:chOff x="590250" y="244200"/>
            <a:chExt cx="407975" cy="532175"/>
          </a:xfrm>
        </p:grpSpPr>
        <p:sp>
          <p:nvSpPr>
            <p:cNvPr id="420" name="Shape 420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34" name="Shape 434"/>
          <p:cNvSpPr txBox="1"/>
          <p:nvPr>
            <p:ph idx="2" type="body"/>
          </p:nvPr>
        </p:nvSpPr>
        <p:spPr>
          <a:xfrm>
            <a:off x="1201325" y="1497275"/>
            <a:ext cx="5063400" cy="11253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nominations/new.html.erb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&lt;%= </a:t>
            </a:r>
            <a:r>
              <a:rPr lang="en" sz="8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form_for @nomination do |f|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%&gt;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&lt;%= f.select :nominee_id, options_for_select(@nominee_options) 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&lt;%= f.text_field :body, placeholder: Nomination::PLACEHOLDERS.sample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&lt;%= f.submit "Submit", class: "button-hollow-white expand small" %&gt;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 end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435" name="Shape 435"/>
          <p:cNvSpPr txBox="1"/>
          <p:nvPr>
            <p:ph idx="2" type="body"/>
          </p:nvPr>
        </p:nvSpPr>
        <p:spPr>
          <a:xfrm>
            <a:off x="124800" y="3087725"/>
            <a:ext cx="8894400" cy="18714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&lt;form class="nomination-form" id="new_nomination" action="/nominations" accept-charset="UTF-8" method="post"&gt;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 &lt;input name="utf8" type="hidden" value="✓"&gt;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FFFFFF"/>
              </a:solidFill>
              <a:highlight>
                <a:srgbClr val="ED197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  &lt;input type="hidden" name="authenticity_token"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    value="shoSRAF0xUkANb1JapRh1cICzAamWxtjHF9W+XHmw13yWdE1z5cnhhH4Ph88g89O12earv4PqouPkQJpLPpSjg=="&gt;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&lt;select name="nomination[nominee_id]" id="nomination_nominee_id"&gt;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&lt;option value="10"&gt;test user&lt;/option&gt;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&lt;/select&gt;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&lt;input placeholder="Best spectacles" type="text" name="nomination[body]" id="nomination_body"&gt;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&lt;input type="submit" name="commit" value="Submit" class="button-hollow-white expand small"&gt;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436" name="Shape 436"/>
          <p:cNvSpPr/>
          <p:nvPr/>
        </p:nvSpPr>
        <p:spPr>
          <a:xfrm rot="10800000">
            <a:off x="3044585" y="2674400"/>
            <a:ext cx="171000" cy="361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Binding an object to a form</a:t>
            </a:r>
          </a:p>
        </p:txBody>
      </p:sp>
      <p:grpSp>
        <p:nvGrpSpPr>
          <p:cNvPr id="442" name="Shape 442"/>
          <p:cNvGrpSpPr/>
          <p:nvPr/>
        </p:nvGrpSpPr>
        <p:grpSpPr>
          <a:xfrm>
            <a:off x="935017" y="1013975"/>
            <a:ext cx="170941" cy="252995"/>
            <a:chOff x="590250" y="244200"/>
            <a:chExt cx="407975" cy="532175"/>
          </a:xfrm>
        </p:grpSpPr>
        <p:sp>
          <p:nvSpPr>
            <p:cNvPr id="443" name="Shape 443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Shape 457"/>
          <p:cNvSpPr txBox="1"/>
          <p:nvPr>
            <p:ph idx="2" type="body"/>
          </p:nvPr>
        </p:nvSpPr>
        <p:spPr>
          <a:xfrm>
            <a:off x="1201325" y="1497275"/>
            <a:ext cx="5063400" cy="11253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nominations/new.html.erb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&lt;%= </a:t>
            </a:r>
            <a:r>
              <a:rPr lang="en" sz="800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form_for @nomination do |f|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%&gt;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  &lt;%= f.select :nominee_id, options_for_select(@nominee_options) 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&lt;%= f.text_field :body, placeholder: Nomination::PLACEHOLDERS.sample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&lt;%= f.submit "Submit", class: "button-hollow-white expand small" %&gt;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 end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458" name="Shape 458"/>
          <p:cNvSpPr txBox="1"/>
          <p:nvPr>
            <p:ph idx="2" type="body"/>
          </p:nvPr>
        </p:nvSpPr>
        <p:spPr>
          <a:xfrm>
            <a:off x="124800" y="3087725"/>
            <a:ext cx="8894400" cy="19014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&lt;form class="nomination-form" id="new_nomination" action="/nominations" accept-charset="UTF-8" method="post"&gt;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&lt;input name="utf8" type="hidden" value="✓"&gt;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&lt;input type="hidden" name="authenticity_token"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value="shoSRAF0xUkANb1JapRh1cICzAamWxtjHF9W+XHmw13yWdE1z5cnhhH4Ph88g89O12earv4PqouPkQJpLPpSjg=="&gt;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 &lt;select name="nomination[nominee_id]" id="nomination_nominee_id"&gt;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    &lt;option value="10"&gt;test user&lt;/option&gt;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  &lt;/select&gt;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&lt;input placeholder="Best spectacles" type="text" name="nomination[body]" id="nomination_body"&gt;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&lt;input type="submit" name="commit" value="Submit" class="button-hollow-white expand small"&gt;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459" name="Shape 459"/>
          <p:cNvSpPr/>
          <p:nvPr/>
        </p:nvSpPr>
        <p:spPr>
          <a:xfrm rot="10800000">
            <a:off x="3044585" y="2674400"/>
            <a:ext cx="171000" cy="361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Binding an object to a form</a:t>
            </a:r>
          </a:p>
        </p:txBody>
      </p:sp>
      <p:grpSp>
        <p:nvGrpSpPr>
          <p:cNvPr id="465" name="Shape 465"/>
          <p:cNvGrpSpPr/>
          <p:nvPr/>
        </p:nvGrpSpPr>
        <p:grpSpPr>
          <a:xfrm>
            <a:off x="935017" y="1013975"/>
            <a:ext cx="170941" cy="252995"/>
            <a:chOff x="590250" y="244200"/>
            <a:chExt cx="407975" cy="532175"/>
          </a:xfrm>
        </p:grpSpPr>
        <p:sp>
          <p:nvSpPr>
            <p:cNvPr id="466" name="Shape 466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80" name="Shape 480"/>
          <p:cNvSpPr txBox="1"/>
          <p:nvPr>
            <p:ph idx="2" type="body"/>
          </p:nvPr>
        </p:nvSpPr>
        <p:spPr>
          <a:xfrm>
            <a:off x="1201325" y="1497275"/>
            <a:ext cx="5063400" cy="11253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nominations/new.html.erb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&lt;%= </a:t>
            </a:r>
            <a:r>
              <a:rPr lang="en" sz="800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form_for @nomination do |f|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%&gt;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&lt;%= f.select :nominee_id, options_for_select(@nominee_options) 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8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&lt;%= f.text_field :body, placeholder: Nomination::PLACEHOLDERS.sample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&lt;%= f.submit "Submit", class: "button-hollow-white expand small" %&gt;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 end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481" name="Shape 481"/>
          <p:cNvSpPr txBox="1"/>
          <p:nvPr>
            <p:ph idx="2" type="body"/>
          </p:nvPr>
        </p:nvSpPr>
        <p:spPr>
          <a:xfrm>
            <a:off x="124800" y="3087725"/>
            <a:ext cx="8894400" cy="19014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&lt;form class="nomination-form" id="new_nomination" action="/nominations" accept-charset="UTF-8" method="post"&gt;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&lt;input name="utf8" type="hidden" value="✓"&gt;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&lt;input type="hidden" name="authenticity_token"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value="shoSRAF0xUkANb1JapRh1cICzAamWxtjHF9W+XHmw13yWdE1z5cnhhH4Ph88g89O12earv4PqouPkQJpLPpSjg=="&gt;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&lt;select name="nomination[nominee_id]" id="nomination_nominee_id"&gt;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&lt;option value="10"&gt;test user&lt;/option&gt;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&lt;/select&gt;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  &lt;input placeholder="Best spectacles" type="text" name="nomination[body]" id="nomination_body"&gt;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&lt;input type="submit" name="commit" value="Submit" class="button-hollow-white expand small"&gt;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482" name="Shape 482"/>
          <p:cNvSpPr/>
          <p:nvPr/>
        </p:nvSpPr>
        <p:spPr>
          <a:xfrm rot="10800000">
            <a:off x="3044585" y="2674400"/>
            <a:ext cx="171000" cy="361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Binding an object to a form</a:t>
            </a:r>
          </a:p>
        </p:txBody>
      </p:sp>
      <p:grpSp>
        <p:nvGrpSpPr>
          <p:cNvPr id="488" name="Shape 488"/>
          <p:cNvGrpSpPr/>
          <p:nvPr/>
        </p:nvGrpSpPr>
        <p:grpSpPr>
          <a:xfrm>
            <a:off x="935017" y="1013975"/>
            <a:ext cx="170941" cy="252995"/>
            <a:chOff x="590250" y="244200"/>
            <a:chExt cx="407975" cy="532175"/>
          </a:xfrm>
        </p:grpSpPr>
        <p:sp>
          <p:nvSpPr>
            <p:cNvPr id="489" name="Shape 489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Shape 503"/>
          <p:cNvSpPr txBox="1"/>
          <p:nvPr>
            <p:ph idx="2" type="body"/>
          </p:nvPr>
        </p:nvSpPr>
        <p:spPr>
          <a:xfrm>
            <a:off x="1201325" y="1497275"/>
            <a:ext cx="5063400" cy="11253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nominations/new.html.erb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&lt;%= </a:t>
            </a:r>
            <a:r>
              <a:rPr lang="en" sz="800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form_for @nomination do |f|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%&gt;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&lt;%= f.select :nominee_id, options_for_select(@nominee_options) 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&lt;%= f.text_field :body, placeholder: Nomination::PLACEHOLDERS.sample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8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&lt;%= f.submit "Submit", class: "button-hollow-white expand small" %&gt;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 end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504" name="Shape 504"/>
          <p:cNvSpPr txBox="1"/>
          <p:nvPr>
            <p:ph idx="2" type="body"/>
          </p:nvPr>
        </p:nvSpPr>
        <p:spPr>
          <a:xfrm>
            <a:off x="124800" y="3087725"/>
            <a:ext cx="8894400" cy="19014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&lt;form class="nomination-form" id="new_nomination" action="/nominations" accept-charset="UTF-8" method="post"&gt;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&lt;input name="utf8" type="hidden" value="✓"&gt;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&lt;input type="hidden" name="authenticity_token"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value="shoSRAF0xUkANb1JapRh1cICzAamWxtjHF9W+XHmw13yWdE1z5cnhhH4Ph88g89O12earv4PqouPkQJpLPpSjg=="&gt;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&lt;select name="nomination[nominee_id]" id="nomination_nominee_id"&gt;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&lt;option value="10"&gt;test user&lt;/option&gt;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&lt;/select&gt;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&lt;input placeholder="Best spectacles" type="text" name="nomination[body]" id="nomination_body"&gt;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8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&lt;input type="submit" name="commit" value="Submit" class="button-hollow-white expand small"&gt;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505" name="Shape 505"/>
          <p:cNvSpPr/>
          <p:nvPr/>
        </p:nvSpPr>
        <p:spPr>
          <a:xfrm rot="10800000">
            <a:off x="3044585" y="2674400"/>
            <a:ext cx="171000" cy="361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Digging Into Forms</a:t>
            </a:r>
          </a:p>
        </p:txBody>
      </p:sp>
      <p:sp>
        <p:nvSpPr>
          <p:cNvPr id="511" name="Shape 511"/>
          <p:cNvSpPr txBox="1"/>
          <p:nvPr>
            <p:ph idx="2" type="body"/>
          </p:nvPr>
        </p:nvSpPr>
        <p:spPr>
          <a:xfrm>
            <a:off x="168775" y="1407900"/>
            <a:ext cx="8925600" cy="17592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&lt;form class="nomination-form" id="new_nomination" action="/nominations" accept-charset="UTF-8" method="post"&gt;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&lt;input name="utf8" type="hidden" value="✓"&gt;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&lt;input type="hidden" name="authenticity_token" value="shoSRAF0xUkANb1JapRh1cICzAamWxtjHF9W+XHmw13yWdE1z5cnhhH4Ph88g89O12earv4PqouPkQJpLPpSjg=="&gt;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&lt;select name="nomination[nominee_id]" id="nomination_nominee_id"&gt;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&lt;option value="10"&gt;test user&lt;/option&gt;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&lt;/select&gt;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&lt;input placeholder="Best spectacles" type="text" name="nomination[body]" id="nomination_body"&gt;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&lt;input type="submit" name="commit" value="Submit" class="button-hollow-white expand small"&gt;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grpSp>
        <p:nvGrpSpPr>
          <p:cNvPr id="512" name="Shape 512"/>
          <p:cNvGrpSpPr/>
          <p:nvPr/>
        </p:nvGrpSpPr>
        <p:grpSpPr>
          <a:xfrm>
            <a:off x="935017" y="1013975"/>
            <a:ext cx="170941" cy="252995"/>
            <a:chOff x="590250" y="244200"/>
            <a:chExt cx="407975" cy="532175"/>
          </a:xfrm>
        </p:grpSpPr>
        <p:sp>
          <p:nvSpPr>
            <p:cNvPr id="513" name="Shape 513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Forms in web applications are an essential interface for user input.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Form markup can quickly become tedious to write and maintain because of the need to handle form control naming and its numerous attributes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>
                <a:solidFill>
                  <a:schemeClr val="dk1"/>
                </a:solidFill>
              </a:rPr>
              <a:t>In forms, helpers are methods Rails provides that help us to quickly generate HTML markup.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use </a:t>
            </a:r>
            <a:r>
              <a:rPr lang="en">
                <a:solidFill>
                  <a:srgbClr val="F3F3F3"/>
                </a:solidFill>
                <a:highlight>
                  <a:srgbClr val="ED197B"/>
                </a:highlight>
              </a:rPr>
              <a:t>Form Helpers?</a:t>
            </a:r>
          </a:p>
        </p:txBody>
      </p:sp>
      <p:grpSp>
        <p:nvGrpSpPr>
          <p:cNvPr id="150" name="Shape 15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51" name="Shape 151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Digging Into Forms</a:t>
            </a:r>
          </a:p>
        </p:txBody>
      </p:sp>
      <p:sp>
        <p:nvSpPr>
          <p:cNvPr id="532" name="Shape 532"/>
          <p:cNvSpPr txBox="1"/>
          <p:nvPr>
            <p:ph idx="2" type="body"/>
          </p:nvPr>
        </p:nvSpPr>
        <p:spPr>
          <a:xfrm>
            <a:off x="0" y="1393025"/>
            <a:ext cx="9144000" cy="1759199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&lt;form class="nomination-form" id="new_nomination" </a:t>
            </a:r>
            <a:r>
              <a:rPr lang="en" sz="8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action="/nominations"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accept-charset="UTF-8" </a:t>
            </a:r>
            <a:r>
              <a:rPr lang="en" sz="8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method="post"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&lt;input name="utf8" type="hidden" value="✓"&gt;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&lt;input type="hidden"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name="authenticity_token" value="sho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SRAF0xUkANb1JapRh1cICzAamWxtjHF9W+XHmw13yWdE1z5cnhhH4Ph88g89O12earv4PqouPkQJpLPpSjg=="&gt;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&lt;select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name="nomination[nominee_id]" id="nomination_nominee_id"&gt;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&lt;option value="10"&gt;test user&lt;/option&gt;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&lt;/select&gt;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&lt;input placeholder="Best spectacles" type="text" name="nomination[body]" id="nomination_body"&gt;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&lt;input type="submit" name="commit" value="Submit" class="button-hollow-white expand small"&gt;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grpSp>
        <p:nvGrpSpPr>
          <p:cNvPr id="533" name="Shape 533"/>
          <p:cNvGrpSpPr/>
          <p:nvPr/>
        </p:nvGrpSpPr>
        <p:grpSpPr>
          <a:xfrm>
            <a:off x="935017" y="1013975"/>
            <a:ext cx="170941" cy="252995"/>
            <a:chOff x="590250" y="244200"/>
            <a:chExt cx="407975" cy="532175"/>
          </a:xfrm>
        </p:grpSpPr>
        <p:sp>
          <p:nvSpPr>
            <p:cNvPr id="534" name="Shape 534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48" name="Shape 548"/>
          <p:cNvSpPr txBox="1"/>
          <p:nvPr>
            <p:ph idx="4294967295" type="body"/>
          </p:nvPr>
        </p:nvSpPr>
        <p:spPr>
          <a:xfrm>
            <a:off x="701675" y="3079348"/>
            <a:ext cx="6809700" cy="197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spcBef>
                <a:spcPts val="0"/>
              </a:spcBef>
              <a:buSzPct val="100000"/>
            </a:pPr>
            <a:r>
              <a:rPr lang="en" sz="1000"/>
              <a:t>Specifies url and </a:t>
            </a:r>
            <a:r>
              <a:rPr lang="en" sz="1000">
                <a:solidFill>
                  <a:schemeClr val="dk1"/>
                </a:solidFill>
              </a:rPr>
              <a:t>HTTP method</a:t>
            </a:r>
            <a:r>
              <a:rPr lang="en" sz="100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Digging Into Forms</a:t>
            </a:r>
          </a:p>
        </p:txBody>
      </p:sp>
      <p:sp>
        <p:nvSpPr>
          <p:cNvPr id="554" name="Shape 554"/>
          <p:cNvSpPr txBox="1"/>
          <p:nvPr>
            <p:ph idx="2" type="body"/>
          </p:nvPr>
        </p:nvSpPr>
        <p:spPr>
          <a:xfrm>
            <a:off x="0" y="1393025"/>
            <a:ext cx="9144000" cy="1759199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&lt;form class="nomination-form" id="new_nomination" 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action="/nominations"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accept-charset="UTF-8" 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method="post"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&lt;input name=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"utf8"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type="hidden" value="✓"&gt;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&lt;input type="hidden"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name="authenticity_token" value="sho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SRAF0xUkANb1JapRh1cICzAamWxtjHF9W+XHmw13yWdE1z5cnhhH4Ph88g89O12earv4PqouPkQJpLPpSjg=="&gt;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&lt;select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name="nomination[nominee_id]" id="nomination_nominee_id"&gt;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&lt;option value="10"&gt;test user&lt;/option&gt;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&lt;/select&gt;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&lt;input placeholder="Best spectacles" type="text" name="nomination[body]" id="nomination_body"&gt;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&lt;input type="submit" name="commit" value="Submit" class="button-hollow-white expand small"&gt;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grpSp>
        <p:nvGrpSpPr>
          <p:cNvPr id="555" name="Shape 555"/>
          <p:cNvGrpSpPr/>
          <p:nvPr/>
        </p:nvGrpSpPr>
        <p:grpSpPr>
          <a:xfrm>
            <a:off x="935017" y="1013975"/>
            <a:ext cx="170941" cy="252995"/>
            <a:chOff x="590250" y="244200"/>
            <a:chExt cx="407975" cy="532175"/>
          </a:xfrm>
        </p:grpSpPr>
        <p:sp>
          <p:nvSpPr>
            <p:cNvPr id="556" name="Shape 556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0" name="Shape 570"/>
          <p:cNvSpPr txBox="1"/>
          <p:nvPr>
            <p:ph idx="4294967295" type="body"/>
          </p:nvPr>
        </p:nvSpPr>
        <p:spPr>
          <a:xfrm>
            <a:off x="701675" y="3079348"/>
            <a:ext cx="6809700" cy="197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spcBef>
                <a:spcPts val="0"/>
              </a:spcBef>
              <a:buSzPct val="100000"/>
            </a:pPr>
            <a:r>
              <a:rPr lang="en" sz="1000"/>
              <a:t>Specifies url and </a:t>
            </a:r>
            <a:r>
              <a:rPr lang="en" sz="1000">
                <a:solidFill>
                  <a:schemeClr val="dk1"/>
                </a:solidFill>
              </a:rPr>
              <a:t>HTTP method</a:t>
            </a:r>
            <a:r>
              <a:rPr lang="en" sz="1000"/>
              <a:t>.</a:t>
            </a:r>
          </a:p>
          <a:p>
            <a:pPr indent="-292100" lvl="0" marL="457200" rtl="0">
              <a:spcBef>
                <a:spcPts val="0"/>
              </a:spcBef>
              <a:buSzPct val="100000"/>
            </a:pPr>
            <a:r>
              <a:rPr lang="en" sz="1000"/>
              <a:t>Sets character encoding to utf8.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Digging Into Forms</a:t>
            </a:r>
          </a:p>
        </p:txBody>
      </p:sp>
      <p:sp>
        <p:nvSpPr>
          <p:cNvPr id="576" name="Shape 576"/>
          <p:cNvSpPr txBox="1"/>
          <p:nvPr>
            <p:ph idx="2" type="body"/>
          </p:nvPr>
        </p:nvSpPr>
        <p:spPr>
          <a:xfrm>
            <a:off x="0" y="1393025"/>
            <a:ext cx="9144000" cy="1759199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&lt;form class="nomination-form" id="new_nomination" 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action="/nominations"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accept-charset="UTF-8" 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method="post"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&lt;input name=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"utf8"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type="hidden" value="✓"&gt;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&lt;input type="hidden" name=</a:t>
            </a:r>
            <a:r>
              <a:rPr lang="en" sz="8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"authenticity_token"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value="shoSRAF0xUkANb1JapRh1cICzAamWxtjHF9W+XHmw13yWdE1z5cnhhH4Ph88g89O12earv4PqouPkQJpLPpSjg=="&gt;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&lt;select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name="nomination[nominee_id]" id="nomination_nominee_id"&gt;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&lt;option value="10"&gt;test user&lt;/option&gt;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&lt;/select&gt;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&lt;input placeholder="Best spectacles" type="text" name="nomination[body]" id="nomination_body"&gt;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&lt;input type="submit" name="commit" value="Submit" class="button-hollow-white expand small"&gt;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grpSp>
        <p:nvGrpSpPr>
          <p:cNvPr id="577" name="Shape 577"/>
          <p:cNvGrpSpPr/>
          <p:nvPr/>
        </p:nvGrpSpPr>
        <p:grpSpPr>
          <a:xfrm>
            <a:off x="935017" y="1013975"/>
            <a:ext cx="170941" cy="252995"/>
            <a:chOff x="590250" y="244200"/>
            <a:chExt cx="407975" cy="532175"/>
          </a:xfrm>
        </p:grpSpPr>
        <p:sp>
          <p:nvSpPr>
            <p:cNvPr id="578" name="Shape 578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2" name="Shape 592"/>
          <p:cNvSpPr txBox="1"/>
          <p:nvPr>
            <p:ph idx="4294967295" type="body"/>
          </p:nvPr>
        </p:nvSpPr>
        <p:spPr>
          <a:xfrm>
            <a:off x="701675" y="3079348"/>
            <a:ext cx="6809700" cy="197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spcBef>
                <a:spcPts val="0"/>
              </a:spcBef>
              <a:buSzPct val="100000"/>
            </a:pPr>
            <a:r>
              <a:rPr lang="en" sz="1000"/>
              <a:t>Specifies url and </a:t>
            </a:r>
            <a:r>
              <a:rPr lang="en" sz="1000">
                <a:solidFill>
                  <a:schemeClr val="dk1"/>
                </a:solidFill>
              </a:rPr>
              <a:t>HTTP method</a:t>
            </a:r>
            <a:r>
              <a:rPr lang="en" sz="1000"/>
              <a:t>.</a:t>
            </a:r>
          </a:p>
          <a:p>
            <a:pPr indent="-292100" lvl="0" marL="457200" rtl="0">
              <a:spcBef>
                <a:spcPts val="0"/>
              </a:spcBef>
              <a:buSzPct val="100000"/>
            </a:pPr>
            <a:r>
              <a:rPr lang="en" sz="1000"/>
              <a:t>Sets character encoding to utf8.</a:t>
            </a:r>
          </a:p>
          <a:p>
            <a:pPr indent="-292100" lvl="0" marL="457200" rtl="0">
              <a:spcBef>
                <a:spcPts val="0"/>
              </a:spcBef>
              <a:buSzPct val="100000"/>
            </a:pPr>
            <a:r>
              <a:rPr lang="en" sz="1000"/>
              <a:t>Sets authenticity_token to prevent Cross-Site Request Forgery (CSRF).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Digging Into Forms</a:t>
            </a:r>
          </a:p>
        </p:txBody>
      </p:sp>
      <p:sp>
        <p:nvSpPr>
          <p:cNvPr id="598" name="Shape 598"/>
          <p:cNvSpPr txBox="1"/>
          <p:nvPr>
            <p:ph idx="2" type="body"/>
          </p:nvPr>
        </p:nvSpPr>
        <p:spPr>
          <a:xfrm>
            <a:off x="0" y="1393025"/>
            <a:ext cx="9144000" cy="1759199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&lt;form class="nomination-form" id="new_nomination" </a:t>
            </a:r>
            <a:r>
              <a:rPr lang="en" sz="8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action="/nominations"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accept-charset="UTF-8" </a:t>
            </a:r>
            <a:r>
              <a:rPr lang="en" sz="8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method="post"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&lt;input name=</a:t>
            </a:r>
            <a:r>
              <a:rPr lang="en" sz="8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"utf8"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type="hidden" value="✓"&gt;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&lt;input type="hidden" name=</a:t>
            </a:r>
            <a:r>
              <a:rPr lang="en" sz="8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"authenticity_token"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value="shoSRAF0xUkANb1JapRh1cICzAamWxtjHF9W+XHmw13yWdE1z5cnhhH4Ph88g89O12earv4PqouPkQJpLPpSjg=="&gt;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&lt;select name=</a:t>
            </a:r>
            <a:r>
              <a:rPr lang="en" sz="8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"nomination[nominee_id]"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id="nomination_nominee_id"&gt;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&lt;option value="10"&gt;test user&lt;/option&gt;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&lt;/select&gt;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&lt;input placeholder="Best spectacles" type="text" name=</a:t>
            </a:r>
            <a:r>
              <a:rPr lang="en" sz="8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"nomination[body]"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id="nomination_body"&gt;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&lt;input type="submit" name="commit" value="Submit" class="button-hollow-white expand small"&gt;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grpSp>
        <p:nvGrpSpPr>
          <p:cNvPr id="599" name="Shape 599"/>
          <p:cNvGrpSpPr/>
          <p:nvPr/>
        </p:nvGrpSpPr>
        <p:grpSpPr>
          <a:xfrm>
            <a:off x="935017" y="1013975"/>
            <a:ext cx="170941" cy="252995"/>
            <a:chOff x="590250" y="244200"/>
            <a:chExt cx="407975" cy="532175"/>
          </a:xfrm>
        </p:grpSpPr>
        <p:sp>
          <p:nvSpPr>
            <p:cNvPr id="600" name="Shape 600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14" name="Shape 614"/>
          <p:cNvSpPr txBox="1"/>
          <p:nvPr>
            <p:ph idx="4294967295" type="body"/>
          </p:nvPr>
        </p:nvSpPr>
        <p:spPr>
          <a:xfrm>
            <a:off x="701675" y="3079348"/>
            <a:ext cx="6809700" cy="197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spcBef>
                <a:spcPts val="0"/>
              </a:spcBef>
              <a:buSzPct val="100000"/>
            </a:pPr>
            <a:r>
              <a:rPr lang="en" sz="1000"/>
              <a:t>Specifies url and </a:t>
            </a:r>
            <a:r>
              <a:rPr lang="en" sz="1000">
                <a:solidFill>
                  <a:schemeClr val="dk1"/>
                </a:solidFill>
              </a:rPr>
              <a:t>HTTP method</a:t>
            </a:r>
            <a:r>
              <a:rPr lang="en" sz="1000"/>
              <a:t>.</a:t>
            </a:r>
          </a:p>
          <a:p>
            <a:pPr indent="-292100" lvl="0" marL="457200" rtl="0">
              <a:spcBef>
                <a:spcPts val="0"/>
              </a:spcBef>
              <a:buSzPct val="100000"/>
            </a:pPr>
            <a:r>
              <a:rPr lang="en" sz="1000"/>
              <a:t>Sets character encoding to utf8.</a:t>
            </a:r>
          </a:p>
          <a:p>
            <a:pPr indent="-292100" lvl="0" marL="457200" rtl="0">
              <a:spcBef>
                <a:spcPts val="0"/>
              </a:spcBef>
              <a:buSzPct val="100000"/>
            </a:pPr>
            <a:r>
              <a:rPr lang="en" sz="1000"/>
              <a:t>Sets authenticity_token to prevent Cross-Site Request Forgery (CSRF).</a:t>
            </a:r>
          </a:p>
          <a:p>
            <a:pPr indent="-292100" lvl="0" marL="457200" rtl="0">
              <a:spcBef>
                <a:spcPts val="0"/>
              </a:spcBef>
              <a:buSzPct val="100000"/>
            </a:pPr>
            <a:r>
              <a:rPr lang="en" sz="1000"/>
              <a:t>Formats params hash in preparation for strong parameters on server side.</a:t>
            </a:r>
          </a:p>
          <a:p>
            <a:pPr indent="-292100" lvl="1" marL="914400" rtl="0">
              <a:spcBef>
                <a:spcPts val="0"/>
              </a:spcBef>
              <a:buSzPct val="100000"/>
            </a:pPr>
            <a:r>
              <a:rPr lang="en" sz="1000"/>
              <a:t>{</a:t>
            </a:r>
            <a:br>
              <a:rPr lang="en" sz="1000"/>
            </a:br>
            <a:r>
              <a:rPr lang="en" sz="1000"/>
              <a:t> </a:t>
            </a:r>
            <a:r>
              <a:rPr lang="en" sz="1000"/>
              <a:t> </a:t>
            </a:r>
            <a:r>
              <a:rPr lang="en" sz="1000"/>
              <a:t>“utf8” =&gt; “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✓</a:t>
            </a:r>
            <a:r>
              <a:rPr lang="en" sz="1000"/>
              <a:t>”,</a:t>
            </a:r>
            <a:br>
              <a:rPr lang="en" sz="1000"/>
            </a:br>
            <a:r>
              <a:rPr lang="en" sz="1000"/>
              <a:t>  “authenticity_token” =&gt; “</a:t>
            </a:r>
            <a:r>
              <a:rPr lang="en" sz="1000">
                <a:solidFill>
                  <a:srgbClr val="333333"/>
                </a:solidFill>
              </a:rPr>
              <a:t>shoSRAF0...</a:t>
            </a:r>
            <a:r>
              <a:rPr lang="en" sz="1000"/>
              <a:t>”,</a:t>
            </a:r>
            <a:br>
              <a:rPr lang="en" sz="1000"/>
            </a:br>
            <a:r>
              <a:rPr lang="en" sz="1000"/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Digging Into Forms</a:t>
            </a:r>
          </a:p>
        </p:txBody>
      </p:sp>
      <p:sp>
        <p:nvSpPr>
          <p:cNvPr id="620" name="Shape 620"/>
          <p:cNvSpPr txBox="1"/>
          <p:nvPr>
            <p:ph idx="2" type="body"/>
          </p:nvPr>
        </p:nvSpPr>
        <p:spPr>
          <a:xfrm>
            <a:off x="0" y="1393025"/>
            <a:ext cx="9144000" cy="1759199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&lt;form class="nomination-form" id="new_nomination" </a:t>
            </a:r>
            <a:r>
              <a:rPr lang="en" sz="8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action="/nominations"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accept-charset="UTF-8" </a:t>
            </a:r>
            <a:r>
              <a:rPr lang="en" sz="8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method="post"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&lt;input name=</a:t>
            </a:r>
            <a:r>
              <a:rPr lang="en" sz="8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"utf8"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type="hidden" value="✓"&gt;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&lt;input type="hidden" name=</a:t>
            </a:r>
            <a:r>
              <a:rPr lang="en" sz="8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"authenticity_token"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value="shoSRAF0xUkANb1JapRh1cICzAamWxtjHF9W+XHmw13yWdE1z5cnhhH4Ph88g89O12earv4PqouPkQJpLPpSjg=="&gt;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&lt;select name=</a:t>
            </a:r>
            <a:r>
              <a:rPr lang="en" sz="8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"nomination[nominee_id]"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id="nomination_nominee_id"&gt;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&lt;option value="10"&gt;test user&lt;/option&gt;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&lt;/select&gt;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&lt;input placeholder="Best spectacles" type="text" name=</a:t>
            </a:r>
            <a:r>
              <a:rPr lang="en" sz="8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"nomination[body]"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id="nomination_body"&gt;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&lt;input type="submit" name="commit" value="Submit" class="button-hollow-white expand small"&gt;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grpSp>
        <p:nvGrpSpPr>
          <p:cNvPr id="621" name="Shape 621"/>
          <p:cNvGrpSpPr/>
          <p:nvPr/>
        </p:nvGrpSpPr>
        <p:grpSpPr>
          <a:xfrm>
            <a:off x="935017" y="1013975"/>
            <a:ext cx="170941" cy="252995"/>
            <a:chOff x="590250" y="244200"/>
            <a:chExt cx="407975" cy="532175"/>
          </a:xfrm>
        </p:grpSpPr>
        <p:sp>
          <p:nvSpPr>
            <p:cNvPr id="622" name="Shape 622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36" name="Shape 636"/>
          <p:cNvSpPr txBox="1"/>
          <p:nvPr>
            <p:ph idx="4294967295" type="body"/>
          </p:nvPr>
        </p:nvSpPr>
        <p:spPr>
          <a:xfrm>
            <a:off x="701675" y="3079348"/>
            <a:ext cx="6809700" cy="197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spcBef>
                <a:spcPts val="0"/>
              </a:spcBef>
              <a:buSzPct val="100000"/>
            </a:pPr>
            <a:r>
              <a:rPr lang="en" sz="1000"/>
              <a:t>Specifies url and </a:t>
            </a:r>
            <a:r>
              <a:rPr lang="en" sz="1000">
                <a:solidFill>
                  <a:schemeClr val="dk1"/>
                </a:solidFill>
              </a:rPr>
              <a:t>HTTP method</a:t>
            </a:r>
            <a:r>
              <a:rPr lang="en" sz="1000"/>
              <a:t>.</a:t>
            </a:r>
          </a:p>
          <a:p>
            <a:pPr indent="-292100" lvl="0" marL="457200" rtl="0">
              <a:spcBef>
                <a:spcPts val="0"/>
              </a:spcBef>
              <a:buSzPct val="100000"/>
            </a:pPr>
            <a:r>
              <a:rPr lang="en" sz="1000"/>
              <a:t>Sets character encoding to utf8.</a:t>
            </a:r>
          </a:p>
          <a:p>
            <a:pPr indent="-292100" lvl="0" marL="457200" rtl="0">
              <a:spcBef>
                <a:spcPts val="0"/>
              </a:spcBef>
              <a:buSzPct val="100000"/>
            </a:pPr>
            <a:r>
              <a:rPr lang="en" sz="1000"/>
              <a:t>Sets authenticity_token to prevent Cross-Site Request Forgery (CSRF).</a:t>
            </a:r>
          </a:p>
          <a:p>
            <a:pPr indent="-292100" lvl="0" marL="457200" rtl="0">
              <a:spcBef>
                <a:spcPts val="0"/>
              </a:spcBef>
              <a:buSzPct val="100000"/>
            </a:pPr>
            <a:r>
              <a:rPr lang="en" sz="1000"/>
              <a:t>Formats params hash in preparation for strong parameters on server side.</a:t>
            </a:r>
          </a:p>
          <a:p>
            <a:pPr indent="-292100" lvl="1" marL="914400" rtl="0">
              <a:spcBef>
                <a:spcPts val="0"/>
              </a:spcBef>
              <a:buSzPct val="100000"/>
            </a:pPr>
            <a:r>
              <a:rPr lang="en" sz="1000"/>
              <a:t>{</a:t>
            </a:r>
            <a:br>
              <a:rPr lang="en" sz="1000"/>
            </a:br>
            <a:r>
              <a:rPr lang="en" sz="1000"/>
              <a:t>  “utf8” =&gt; “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✓</a:t>
            </a:r>
            <a:r>
              <a:rPr lang="en" sz="1000"/>
              <a:t>”,</a:t>
            </a:r>
            <a:br>
              <a:rPr lang="en" sz="1000"/>
            </a:br>
            <a:r>
              <a:rPr lang="en" sz="1000"/>
              <a:t>  “authenticity_token” =&gt; “</a:t>
            </a:r>
            <a:r>
              <a:rPr lang="en" sz="1000">
                <a:solidFill>
                  <a:srgbClr val="333333"/>
                </a:solidFill>
              </a:rPr>
              <a:t>shoSRAF0...</a:t>
            </a:r>
            <a:r>
              <a:rPr lang="en" sz="1000"/>
              <a:t>”,</a:t>
            </a:r>
            <a:br>
              <a:rPr lang="en" sz="1000"/>
            </a:br>
            <a:r>
              <a:rPr lang="en" sz="1000"/>
              <a:t>  “nomination” =&gt; {</a:t>
            </a:r>
            <a:br>
              <a:rPr lang="en" sz="1000"/>
            </a:br>
            <a:r>
              <a:rPr lang="en" sz="1000"/>
              <a:t>      “nominee_id =&gt; “10”,</a:t>
            </a:r>
            <a:br>
              <a:rPr lang="en" sz="1000"/>
            </a:br>
            <a:r>
              <a:rPr lang="en" sz="1000"/>
              <a:t>      “body” =&gt; “Best facilitation presenter”  </a:t>
            </a:r>
            <a:br>
              <a:rPr lang="en" sz="1000"/>
            </a:br>
            <a:r>
              <a:rPr lang="en" sz="1000"/>
              <a:t>    }</a:t>
            </a:r>
            <a:br>
              <a:rPr lang="en" sz="1000"/>
            </a:br>
            <a:r>
              <a:rPr lang="en" sz="1000"/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Strong Parameters</a:t>
            </a:r>
          </a:p>
        </p:txBody>
      </p:sp>
      <p:grpSp>
        <p:nvGrpSpPr>
          <p:cNvPr id="642" name="Shape 642"/>
          <p:cNvGrpSpPr/>
          <p:nvPr/>
        </p:nvGrpSpPr>
        <p:grpSpPr>
          <a:xfrm>
            <a:off x="935017" y="1013975"/>
            <a:ext cx="170941" cy="252995"/>
            <a:chOff x="590250" y="244200"/>
            <a:chExt cx="407975" cy="532175"/>
          </a:xfrm>
        </p:grpSpPr>
        <p:sp>
          <p:nvSpPr>
            <p:cNvPr id="643" name="Shape 643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57" name="Shape 657"/>
          <p:cNvSpPr txBox="1"/>
          <p:nvPr>
            <p:ph idx="2" type="body"/>
          </p:nvPr>
        </p:nvSpPr>
        <p:spPr>
          <a:xfrm>
            <a:off x="381000" y="1358275"/>
            <a:ext cx="3516599" cy="2999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params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“utf8” =&gt; “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✓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“authenticity_token” =&gt; “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shoSRAF0...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“nomination” =&gt; {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“nominee_id” =&gt; “10”,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“body” =&gt; “Best facilitation presenter”,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8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 “vote_count” =&gt; “1000”</a:t>
            </a:r>
            <a:br>
              <a:rPr lang="en" sz="8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658" name="Shape 658"/>
          <p:cNvSpPr/>
          <p:nvPr/>
        </p:nvSpPr>
        <p:spPr>
          <a:xfrm>
            <a:off x="2311250" y="2350900"/>
            <a:ext cx="1287900" cy="126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" name="Shape 659"/>
          <p:cNvSpPr txBox="1"/>
          <p:nvPr/>
        </p:nvSpPr>
        <p:spPr>
          <a:xfrm>
            <a:off x="3599150" y="2236850"/>
            <a:ext cx="5078100" cy="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What if someone tried to edit something you don’t want edited?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Strong Parameters</a:t>
            </a:r>
          </a:p>
        </p:txBody>
      </p:sp>
      <p:grpSp>
        <p:nvGrpSpPr>
          <p:cNvPr id="665" name="Shape 665"/>
          <p:cNvGrpSpPr/>
          <p:nvPr/>
        </p:nvGrpSpPr>
        <p:grpSpPr>
          <a:xfrm>
            <a:off x="935017" y="1013975"/>
            <a:ext cx="170941" cy="252995"/>
            <a:chOff x="590250" y="244200"/>
            <a:chExt cx="407975" cy="532175"/>
          </a:xfrm>
        </p:grpSpPr>
        <p:sp>
          <p:nvSpPr>
            <p:cNvPr id="666" name="Shape 666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80" name="Shape 680"/>
          <p:cNvSpPr txBox="1"/>
          <p:nvPr>
            <p:ph idx="2" type="body"/>
          </p:nvPr>
        </p:nvSpPr>
        <p:spPr>
          <a:xfrm>
            <a:off x="381000" y="1358275"/>
            <a:ext cx="3516599" cy="2999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params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“utf8” =&gt; “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✓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“authenticity_token” =&gt; “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shoSRAF0...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“nomination” =&gt; {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“nominee_id” =&gt; “10”,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“body” =&gt; “Best facilitation presenter”,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“vote_count” =&gt; “1000”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params.require(</a:t>
            </a:r>
            <a:r>
              <a:rPr lang="en" sz="8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:nomination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“nominee_id” =&gt; “10”,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“body” =&gt; “Best facilitation presenter”,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“vote_count” =&gt; “1000”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681" name="Shape 681"/>
          <p:cNvSpPr/>
          <p:nvPr/>
        </p:nvSpPr>
        <p:spPr>
          <a:xfrm>
            <a:off x="2152400" y="2837400"/>
            <a:ext cx="1021800" cy="84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2" name="Shape 682"/>
          <p:cNvSpPr txBox="1"/>
          <p:nvPr/>
        </p:nvSpPr>
        <p:spPr>
          <a:xfrm>
            <a:off x="3281325" y="2689000"/>
            <a:ext cx="1300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highlight>
                  <a:srgbClr val="ED197B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Focus on that key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Strong Parameters</a:t>
            </a:r>
          </a:p>
        </p:txBody>
      </p:sp>
      <p:grpSp>
        <p:nvGrpSpPr>
          <p:cNvPr id="688" name="Shape 688"/>
          <p:cNvGrpSpPr/>
          <p:nvPr/>
        </p:nvGrpSpPr>
        <p:grpSpPr>
          <a:xfrm>
            <a:off x="935017" y="1013975"/>
            <a:ext cx="170941" cy="252995"/>
            <a:chOff x="590250" y="244200"/>
            <a:chExt cx="407975" cy="532175"/>
          </a:xfrm>
        </p:grpSpPr>
        <p:sp>
          <p:nvSpPr>
            <p:cNvPr id="689" name="Shape 689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03" name="Shape 703"/>
          <p:cNvSpPr txBox="1"/>
          <p:nvPr>
            <p:ph idx="2" type="body"/>
          </p:nvPr>
        </p:nvSpPr>
        <p:spPr>
          <a:xfrm>
            <a:off x="381000" y="1358275"/>
            <a:ext cx="3516599" cy="2999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params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“utf8” =&gt; “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✓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“authenticity_token” =&gt; “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shoSRAF0...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“nomination” =&gt; {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“nominee_id” =&gt; “10”,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“body” =&gt; “Best facilitation presenter”,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“vote_count” =&gt; “1000”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params.require(:nomination)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“nominee_id” =&gt; “10”,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“body” =&gt; “Best facilitation presenter”,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“vote_count” =&gt; “1000”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params.require(:nomination).</a:t>
            </a:r>
            <a:r>
              <a:rPr lang="en" sz="8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permit(:nominee_id, :body)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“nominee_id” =&gt; “10”,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“body” =&gt; “Best facilitation presenter”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704" name="Shape 704"/>
          <p:cNvSpPr/>
          <p:nvPr/>
        </p:nvSpPr>
        <p:spPr>
          <a:xfrm>
            <a:off x="3656550" y="3701150"/>
            <a:ext cx="1021800" cy="84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5" name="Shape 705"/>
          <p:cNvSpPr txBox="1"/>
          <p:nvPr/>
        </p:nvSpPr>
        <p:spPr>
          <a:xfrm>
            <a:off x="4715950" y="3576950"/>
            <a:ext cx="34650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latin typeface="Quattrocento Sans"/>
                <a:ea typeface="Quattrocento Sans"/>
                <a:cs typeface="Quattrocento Sans"/>
                <a:sym typeface="Quattrocento Sans"/>
              </a:rPr>
              <a:t>What we are allowing to be edited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Strong Parameters</a:t>
            </a:r>
          </a:p>
        </p:txBody>
      </p:sp>
      <p:grpSp>
        <p:nvGrpSpPr>
          <p:cNvPr id="711" name="Shape 711"/>
          <p:cNvGrpSpPr/>
          <p:nvPr/>
        </p:nvGrpSpPr>
        <p:grpSpPr>
          <a:xfrm>
            <a:off x="935017" y="1013975"/>
            <a:ext cx="170941" cy="252995"/>
            <a:chOff x="590250" y="244200"/>
            <a:chExt cx="407975" cy="532175"/>
          </a:xfrm>
        </p:grpSpPr>
        <p:sp>
          <p:nvSpPr>
            <p:cNvPr id="712" name="Shape 712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26" name="Shape 726"/>
          <p:cNvSpPr txBox="1"/>
          <p:nvPr>
            <p:ph idx="2" type="body"/>
          </p:nvPr>
        </p:nvSpPr>
        <p:spPr>
          <a:xfrm>
            <a:off x="5246400" y="1358275"/>
            <a:ext cx="3516599" cy="2999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 NominationsController &lt; ApplicationController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@nomination = Nomination.new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8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nomination_params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params.require(:nomination).permit(:nominee_id, :body)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727" name="Shape 727"/>
          <p:cNvSpPr txBox="1"/>
          <p:nvPr>
            <p:ph idx="2" type="body"/>
          </p:nvPr>
        </p:nvSpPr>
        <p:spPr>
          <a:xfrm>
            <a:off x="381000" y="1358275"/>
            <a:ext cx="3516599" cy="2999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params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“utf8” =&gt; “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✓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“authenticity_token” =&gt; “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shoSRAF0...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“nomination” =&gt; {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“nominee_id” =&gt; “10”,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“body” =&gt; “Best facilitation presenter”,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“vote_count” =&gt; “1000”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params.require(:nomination)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“nominee_id” =&gt; “10”,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“body” =&gt; “Best facilitation presenter”,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“vote_count” =&gt; “1000”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params.require(:nomination).permit(:nominee_id, :body)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“nominee_id” =&gt; “10”,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“body” =&gt; “Best facilitation presenter”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728" name="Shape 728"/>
          <p:cNvSpPr txBox="1"/>
          <p:nvPr/>
        </p:nvSpPr>
        <p:spPr>
          <a:xfrm>
            <a:off x="7068975" y="2756125"/>
            <a:ext cx="13254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highlight>
                  <a:srgbClr val="37BEC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Everything below here is only available to this object</a:t>
            </a:r>
          </a:p>
        </p:txBody>
      </p:sp>
      <p:sp>
        <p:nvSpPr>
          <p:cNvPr id="729" name="Shape 729"/>
          <p:cNvSpPr/>
          <p:nvPr/>
        </p:nvSpPr>
        <p:spPr>
          <a:xfrm rot="-3028">
            <a:off x="5993110" y="3084137"/>
            <a:ext cx="1021800" cy="84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Strong Parameters</a:t>
            </a:r>
          </a:p>
        </p:txBody>
      </p:sp>
      <p:grpSp>
        <p:nvGrpSpPr>
          <p:cNvPr id="735" name="Shape 735"/>
          <p:cNvGrpSpPr/>
          <p:nvPr/>
        </p:nvGrpSpPr>
        <p:grpSpPr>
          <a:xfrm>
            <a:off x="935017" y="1013975"/>
            <a:ext cx="170941" cy="252995"/>
            <a:chOff x="590250" y="244200"/>
            <a:chExt cx="407975" cy="532175"/>
          </a:xfrm>
        </p:grpSpPr>
        <p:sp>
          <p:nvSpPr>
            <p:cNvPr id="736" name="Shape 736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50" name="Shape 750"/>
          <p:cNvSpPr txBox="1"/>
          <p:nvPr>
            <p:ph idx="2" type="body"/>
          </p:nvPr>
        </p:nvSpPr>
        <p:spPr>
          <a:xfrm>
            <a:off x="5246400" y="1358275"/>
            <a:ext cx="3516599" cy="2999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 NominationsController &lt; ApplicationController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@nomination = Nomination.new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create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@nomination = Nomination.new(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nominee_id: nomination_params[“nominee_id”],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body: nomination_params[“body”]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private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nomination_params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params.require(:nomination).permit(:nominee_id, :body)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751" name="Shape 751"/>
          <p:cNvSpPr txBox="1"/>
          <p:nvPr>
            <p:ph idx="2" type="body"/>
          </p:nvPr>
        </p:nvSpPr>
        <p:spPr>
          <a:xfrm>
            <a:off x="381000" y="1358275"/>
            <a:ext cx="3516599" cy="2999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params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“utf8” =&gt; “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✓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“authenticity_token” =&gt; “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shoSRAF0...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“nomination” =&gt; {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“nominee_id” =&gt; “10”,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“body” =&gt; “Best facilitation presenter”,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“vote_count” =&gt; “1000”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params.require(:nomination)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“nominee_id” =&gt; “10”,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“body” =&gt; “Best facilitation presenter”,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“vote_count” =&gt; “1000”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params.require(:nomination).permit(:nominee_id, :body)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“nominee_id” =&gt; “10”,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“body” =&gt; “Best facilitation presenter”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2-14 at 10.42.04 PM.png"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912" y="0"/>
            <a:ext cx="70901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Strong Parameters</a:t>
            </a:r>
          </a:p>
        </p:txBody>
      </p:sp>
      <p:grpSp>
        <p:nvGrpSpPr>
          <p:cNvPr id="757" name="Shape 757"/>
          <p:cNvGrpSpPr/>
          <p:nvPr/>
        </p:nvGrpSpPr>
        <p:grpSpPr>
          <a:xfrm>
            <a:off x="935017" y="1013975"/>
            <a:ext cx="170941" cy="252995"/>
            <a:chOff x="590250" y="244200"/>
            <a:chExt cx="407975" cy="532175"/>
          </a:xfrm>
        </p:grpSpPr>
        <p:sp>
          <p:nvSpPr>
            <p:cNvPr id="758" name="Shape 758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2" name="Shape 772"/>
          <p:cNvSpPr txBox="1"/>
          <p:nvPr>
            <p:ph idx="2" type="body"/>
          </p:nvPr>
        </p:nvSpPr>
        <p:spPr>
          <a:xfrm>
            <a:off x="5246400" y="1358275"/>
            <a:ext cx="3516599" cy="2999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 NominationsController &lt; ApplicationController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@nomination = Nomination.new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create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@nomination = Nomination.new(nomination_params)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private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nomination_params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>
                <a:solidFill>
                  <a:srgbClr val="333333"/>
                </a:solidFill>
                <a:highlight>
                  <a:srgbClr val="37BECC"/>
                </a:highlight>
                <a:latin typeface="Consolas"/>
                <a:ea typeface="Consolas"/>
                <a:cs typeface="Consolas"/>
                <a:sym typeface="Consolas"/>
              </a:rPr>
              <a:t> params.require(:nomination).permit(:nominee_id, :body)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773" name="Shape 773"/>
          <p:cNvSpPr txBox="1"/>
          <p:nvPr>
            <p:ph idx="2" type="body"/>
          </p:nvPr>
        </p:nvSpPr>
        <p:spPr>
          <a:xfrm>
            <a:off x="381000" y="1358275"/>
            <a:ext cx="3516599" cy="2999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params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“utf8” =&gt; “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✓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“authenticity_token” =&gt; “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shoSRAF0...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“nomination” =&gt; {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“nominee_id” =&gt; “10”,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“body” =&gt; “Best facilitation presenter”,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“vote_count” =&gt; “1000”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params.require(:nomination)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“nominee_id” =&gt; “10”,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“body” =&gt; “Best facilitation presenter”,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“vote_count” =&gt; “1000”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params.require(:nomination).permit(:nominee_id, :body)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“nominee_id” =&gt; “10”,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“body” =&gt; “Best facilitation presenter”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774" name="Shape 774"/>
          <p:cNvSpPr/>
          <p:nvPr/>
        </p:nvSpPr>
        <p:spPr>
          <a:xfrm>
            <a:off x="6027490" y="3571637"/>
            <a:ext cx="132000" cy="1004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5" name="Shape 775"/>
          <p:cNvSpPr txBox="1"/>
          <p:nvPr/>
        </p:nvSpPr>
        <p:spPr>
          <a:xfrm>
            <a:off x="5411300" y="4575750"/>
            <a:ext cx="13644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37BECC"/>
                </a:highlight>
                <a:latin typeface="Consolas"/>
                <a:ea typeface="Consolas"/>
                <a:cs typeface="Consolas"/>
                <a:sym typeface="Consolas"/>
              </a:rPr>
              <a:t>Strong params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Strong Parameters</a:t>
            </a:r>
          </a:p>
        </p:txBody>
      </p:sp>
      <p:grpSp>
        <p:nvGrpSpPr>
          <p:cNvPr id="781" name="Shape 781"/>
          <p:cNvGrpSpPr/>
          <p:nvPr/>
        </p:nvGrpSpPr>
        <p:grpSpPr>
          <a:xfrm>
            <a:off x="935017" y="1013975"/>
            <a:ext cx="170941" cy="252995"/>
            <a:chOff x="590250" y="244200"/>
            <a:chExt cx="407975" cy="532175"/>
          </a:xfrm>
        </p:grpSpPr>
        <p:sp>
          <p:nvSpPr>
            <p:cNvPr id="782" name="Shape 782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96" name="Shape 796"/>
          <p:cNvSpPr txBox="1"/>
          <p:nvPr>
            <p:ph idx="2" type="body"/>
          </p:nvPr>
        </p:nvSpPr>
        <p:spPr>
          <a:xfrm>
            <a:off x="5246400" y="1358275"/>
            <a:ext cx="3516600" cy="2999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 NominationsController &lt; ApplicationController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@nomination = Nomination.new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create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@nomination = Nomination.new(</a:t>
            </a:r>
            <a:r>
              <a:rPr lang="en" sz="800">
                <a:solidFill>
                  <a:srgbClr val="333333"/>
                </a:solidFill>
                <a:highlight>
                  <a:srgbClr val="37BECC"/>
                </a:highlight>
                <a:latin typeface="Consolas"/>
                <a:ea typeface="Consolas"/>
                <a:cs typeface="Consolas"/>
                <a:sym typeface="Consolas"/>
              </a:rPr>
              <a:t>nomination_params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37BE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333333"/>
                </a:solidFill>
                <a:highlight>
                  <a:srgbClr val="37BECC"/>
                </a:highlight>
                <a:latin typeface="Consolas"/>
                <a:ea typeface="Consolas"/>
                <a:cs typeface="Consolas"/>
                <a:sym typeface="Consolas"/>
              </a:rPr>
              <a:t>Pass them here to create object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private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nomination_params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>
                <a:solidFill>
                  <a:srgbClr val="333333"/>
                </a:solidFill>
                <a:highlight>
                  <a:srgbClr val="37BECC"/>
                </a:highlight>
                <a:latin typeface="Consolas"/>
                <a:ea typeface="Consolas"/>
                <a:cs typeface="Consolas"/>
                <a:sym typeface="Consolas"/>
              </a:rPr>
              <a:t> params.require(:nomination).permit(:nominee_id, :body)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797" name="Shape 797"/>
          <p:cNvSpPr txBox="1"/>
          <p:nvPr>
            <p:ph idx="2" type="body"/>
          </p:nvPr>
        </p:nvSpPr>
        <p:spPr>
          <a:xfrm>
            <a:off x="381000" y="1358275"/>
            <a:ext cx="3516600" cy="2999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params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“utf8” =&gt; “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✓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“authenticity_token” =&gt; “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shoSRAF0...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“nomination” =&gt; {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“nominee_id” =&gt; “10”,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“body” =&gt; “Best facilitation presenter”,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“vote_count” =&gt; “1000”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params.require(:nomination)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“nominee_id” =&gt; “10”,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“body” =&gt; “Best facilitation presenter”,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“vote_count” =&gt; “1000”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params.require(:nomination).permit(:nominee_id, :body)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“nominee_id” =&gt; “10”,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“body” =&gt; “Best facilitation presenter”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798" name="Shape 798"/>
          <p:cNvSpPr/>
          <p:nvPr/>
        </p:nvSpPr>
        <p:spPr>
          <a:xfrm>
            <a:off x="6002675" y="3849574"/>
            <a:ext cx="132000" cy="672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9" name="Shape 799"/>
          <p:cNvSpPr txBox="1"/>
          <p:nvPr/>
        </p:nvSpPr>
        <p:spPr>
          <a:xfrm>
            <a:off x="5386475" y="4522400"/>
            <a:ext cx="13644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37BECC"/>
                </a:highlight>
                <a:latin typeface="Consolas"/>
                <a:ea typeface="Consolas"/>
                <a:cs typeface="Consolas"/>
                <a:sym typeface="Consolas"/>
              </a:rPr>
              <a:t>Strong params</a:t>
            </a:r>
          </a:p>
        </p:txBody>
      </p:sp>
      <p:sp>
        <p:nvSpPr>
          <p:cNvPr id="800" name="Shape 800"/>
          <p:cNvSpPr/>
          <p:nvPr/>
        </p:nvSpPr>
        <p:spPr>
          <a:xfrm>
            <a:off x="7725250" y="2345475"/>
            <a:ext cx="132000" cy="435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Strong Parameters</a:t>
            </a:r>
          </a:p>
        </p:txBody>
      </p:sp>
      <p:grpSp>
        <p:nvGrpSpPr>
          <p:cNvPr id="806" name="Shape 806"/>
          <p:cNvGrpSpPr/>
          <p:nvPr/>
        </p:nvGrpSpPr>
        <p:grpSpPr>
          <a:xfrm>
            <a:off x="935017" y="1013975"/>
            <a:ext cx="170941" cy="252995"/>
            <a:chOff x="590250" y="244200"/>
            <a:chExt cx="407975" cy="532175"/>
          </a:xfrm>
        </p:grpSpPr>
        <p:sp>
          <p:nvSpPr>
            <p:cNvPr id="807" name="Shape 807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21" name="Shape 821"/>
          <p:cNvSpPr txBox="1"/>
          <p:nvPr>
            <p:ph idx="2" type="body"/>
          </p:nvPr>
        </p:nvSpPr>
        <p:spPr>
          <a:xfrm>
            <a:off x="5246400" y="1358275"/>
            <a:ext cx="3516599" cy="2999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 NominationsController &lt; ApplicationController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@nomination = Nomination.new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create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@nomination = Nomination.new(nomination_params)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private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nomination_params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params.require(:nomination).permit(:nominee_id, :body)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822" name="Shape 822"/>
          <p:cNvSpPr txBox="1"/>
          <p:nvPr>
            <p:ph idx="2" type="body"/>
          </p:nvPr>
        </p:nvSpPr>
        <p:spPr>
          <a:xfrm>
            <a:off x="381000" y="1358275"/>
            <a:ext cx="3516599" cy="2999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params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“utf8” =&gt; “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✓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“authenticity_token” =&gt; “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shoSRAF0...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“nomination” =&gt; {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“nominee_id” =&gt; “10”,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“body” =&gt; “Best facilitation presenter”,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“vote_count” =&gt; “1000”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params.require(:nomination)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“nominee_id” =&gt; “10”,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“body” =&gt; “Best facilitation presenter”,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“vote_count” =&gt; “1000”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params.require(:nomination).permit(:nominee_id, :body)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“nominee_id” =&gt; “10”,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“body” =&gt; “Best facilitation presenter”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823" name="Shape 823"/>
          <p:cNvSpPr txBox="1"/>
          <p:nvPr>
            <p:ph idx="4294967295" type="body"/>
          </p:nvPr>
        </p:nvSpPr>
        <p:spPr>
          <a:xfrm>
            <a:off x="918150" y="4428000"/>
            <a:ext cx="7307699" cy="71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Good security practice to prevent accidentally creating/updating sensitive attributes.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Edit Forms</a:t>
            </a:r>
          </a:p>
        </p:txBody>
      </p:sp>
      <p:grpSp>
        <p:nvGrpSpPr>
          <p:cNvPr id="829" name="Shape 829"/>
          <p:cNvGrpSpPr/>
          <p:nvPr/>
        </p:nvGrpSpPr>
        <p:grpSpPr>
          <a:xfrm>
            <a:off x="935017" y="1013975"/>
            <a:ext cx="170941" cy="252995"/>
            <a:chOff x="590250" y="244200"/>
            <a:chExt cx="407975" cy="532175"/>
          </a:xfrm>
        </p:grpSpPr>
        <p:sp>
          <p:nvSpPr>
            <p:cNvPr id="830" name="Shape 830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4" name="Shape 844"/>
          <p:cNvSpPr txBox="1"/>
          <p:nvPr>
            <p:ph idx="2" type="body"/>
          </p:nvPr>
        </p:nvSpPr>
        <p:spPr>
          <a:xfrm>
            <a:off x="369600" y="1358275"/>
            <a:ext cx="3516599" cy="3598799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 NominationsController &lt; ApplicationController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@nomination = Nomination.new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create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@nomination = Nomination.new(nomination_params)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private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nomination_params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params.require(:nomination).permit(:nominee_id, :body)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Edit Forms</a:t>
            </a:r>
          </a:p>
        </p:txBody>
      </p:sp>
      <p:grpSp>
        <p:nvGrpSpPr>
          <p:cNvPr id="850" name="Shape 850"/>
          <p:cNvGrpSpPr/>
          <p:nvPr/>
        </p:nvGrpSpPr>
        <p:grpSpPr>
          <a:xfrm>
            <a:off x="935017" y="1013975"/>
            <a:ext cx="170941" cy="252995"/>
            <a:chOff x="590250" y="244200"/>
            <a:chExt cx="407975" cy="532175"/>
          </a:xfrm>
        </p:grpSpPr>
        <p:sp>
          <p:nvSpPr>
            <p:cNvPr id="851" name="Shape 851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65" name="Shape 865"/>
          <p:cNvSpPr txBox="1"/>
          <p:nvPr>
            <p:ph idx="2" type="body"/>
          </p:nvPr>
        </p:nvSpPr>
        <p:spPr>
          <a:xfrm>
            <a:off x="369600" y="1358275"/>
            <a:ext cx="3516599" cy="3598799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 NominationsController &lt; ApplicationController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@nomination = Nomination.new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create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@nomination = Nomination.new(nomination_params)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private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nomination_params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params.require(:nomination).permit(:nominee_id, :body)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866" name="Shape 866"/>
          <p:cNvSpPr txBox="1"/>
          <p:nvPr>
            <p:ph idx="2" type="body"/>
          </p:nvPr>
        </p:nvSpPr>
        <p:spPr>
          <a:xfrm>
            <a:off x="4703775" y="1358275"/>
            <a:ext cx="4243800" cy="7272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nominations/new.erb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&lt;form … action="/nominations" … method="post"&gt;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867" name="Shape 867"/>
          <p:cNvSpPr/>
          <p:nvPr/>
        </p:nvSpPr>
        <p:spPr>
          <a:xfrm rot="5198012">
            <a:off x="3450358" y="535411"/>
            <a:ext cx="97067" cy="233812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Shape 872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Edit Forms</a:t>
            </a:r>
          </a:p>
        </p:txBody>
      </p:sp>
      <p:grpSp>
        <p:nvGrpSpPr>
          <p:cNvPr id="873" name="Shape 873"/>
          <p:cNvGrpSpPr/>
          <p:nvPr/>
        </p:nvGrpSpPr>
        <p:grpSpPr>
          <a:xfrm>
            <a:off x="935017" y="1013975"/>
            <a:ext cx="170941" cy="252995"/>
            <a:chOff x="590250" y="244200"/>
            <a:chExt cx="407975" cy="532175"/>
          </a:xfrm>
        </p:grpSpPr>
        <p:sp>
          <p:nvSpPr>
            <p:cNvPr id="874" name="Shape 874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8" name="Shape 888"/>
          <p:cNvSpPr txBox="1"/>
          <p:nvPr>
            <p:ph idx="2" type="body"/>
          </p:nvPr>
        </p:nvSpPr>
        <p:spPr>
          <a:xfrm>
            <a:off x="369600" y="1358275"/>
            <a:ext cx="3516599" cy="3598799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 NominationsController &lt; ApplicationController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@nomination = Nomination.new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create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@nomination = Nomination.new(nomination_params)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private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nomination_params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params.require(:nomination).permit(:nominee_id, :body)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889" name="Shape 889"/>
          <p:cNvSpPr txBox="1"/>
          <p:nvPr>
            <p:ph idx="2" type="body"/>
          </p:nvPr>
        </p:nvSpPr>
        <p:spPr>
          <a:xfrm>
            <a:off x="4703775" y="1358275"/>
            <a:ext cx="4243800" cy="7272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nominations/new.erb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&lt;form … action="/nominations" … method="post"&gt;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890" name="Shape 890"/>
          <p:cNvSpPr txBox="1"/>
          <p:nvPr>
            <p:ph idx="2" type="body"/>
          </p:nvPr>
        </p:nvSpPr>
        <p:spPr>
          <a:xfrm>
            <a:off x="4703775" y="2448825"/>
            <a:ext cx="4243800" cy="641699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nominations/new.erb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&lt;%= form_for @nomination do |f| %&gt;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 end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891" name="Shape 891"/>
          <p:cNvSpPr/>
          <p:nvPr/>
        </p:nvSpPr>
        <p:spPr>
          <a:xfrm rot="5198012">
            <a:off x="3445408" y="552811"/>
            <a:ext cx="97067" cy="233812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2" name="Shape 892"/>
          <p:cNvSpPr/>
          <p:nvPr/>
        </p:nvSpPr>
        <p:spPr>
          <a:xfrm rot="6741651">
            <a:off x="3407477" y="1053186"/>
            <a:ext cx="96993" cy="242027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Edit Forms</a:t>
            </a:r>
          </a:p>
        </p:txBody>
      </p:sp>
      <p:grpSp>
        <p:nvGrpSpPr>
          <p:cNvPr id="898" name="Shape 898"/>
          <p:cNvGrpSpPr/>
          <p:nvPr/>
        </p:nvGrpSpPr>
        <p:grpSpPr>
          <a:xfrm>
            <a:off x="935017" y="1013975"/>
            <a:ext cx="170941" cy="252995"/>
            <a:chOff x="590250" y="244200"/>
            <a:chExt cx="407975" cy="532175"/>
          </a:xfrm>
        </p:grpSpPr>
        <p:sp>
          <p:nvSpPr>
            <p:cNvPr id="899" name="Shape 899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13" name="Shape 913"/>
          <p:cNvSpPr txBox="1"/>
          <p:nvPr>
            <p:ph idx="2" type="body"/>
          </p:nvPr>
        </p:nvSpPr>
        <p:spPr>
          <a:xfrm>
            <a:off x="369600" y="1358275"/>
            <a:ext cx="3516600" cy="35988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 NominationsController &lt; ApplicationController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@nomination = Nomination.new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create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@nomination = Nomination.new(nomination_params)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edit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@nomination = Nomination.find(params[:id])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private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nomination_params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params.require(:nomination).permit(:nominee_id, :body)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914" name="Shape 914"/>
          <p:cNvSpPr txBox="1"/>
          <p:nvPr>
            <p:ph idx="2" type="body"/>
          </p:nvPr>
        </p:nvSpPr>
        <p:spPr>
          <a:xfrm>
            <a:off x="4703775" y="1358275"/>
            <a:ext cx="4243800" cy="7272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nominations/new.erb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&lt;form … action="/nominations" … method="post"&gt;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915" name="Shape 915"/>
          <p:cNvSpPr txBox="1"/>
          <p:nvPr>
            <p:ph idx="2" type="body"/>
          </p:nvPr>
        </p:nvSpPr>
        <p:spPr>
          <a:xfrm>
            <a:off x="4703775" y="2448825"/>
            <a:ext cx="4243800" cy="641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nominations/new.erb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&lt;%= form_for @nomination do |f| %&gt;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 end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916" name="Shape 916"/>
          <p:cNvSpPr/>
          <p:nvPr/>
        </p:nvSpPr>
        <p:spPr>
          <a:xfrm rot="5198012">
            <a:off x="3445408" y="552811"/>
            <a:ext cx="97067" cy="233812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7" name="Shape 917"/>
          <p:cNvSpPr/>
          <p:nvPr/>
        </p:nvSpPr>
        <p:spPr>
          <a:xfrm rot="6741651">
            <a:off x="3407477" y="1053186"/>
            <a:ext cx="96993" cy="242027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hape 922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Edit Forms</a:t>
            </a:r>
          </a:p>
        </p:txBody>
      </p:sp>
      <p:grpSp>
        <p:nvGrpSpPr>
          <p:cNvPr id="923" name="Shape 923"/>
          <p:cNvGrpSpPr/>
          <p:nvPr/>
        </p:nvGrpSpPr>
        <p:grpSpPr>
          <a:xfrm>
            <a:off x="935017" y="1013975"/>
            <a:ext cx="170941" cy="252995"/>
            <a:chOff x="590250" y="244200"/>
            <a:chExt cx="407975" cy="532175"/>
          </a:xfrm>
        </p:grpSpPr>
        <p:sp>
          <p:nvSpPr>
            <p:cNvPr id="924" name="Shape 924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8" name="Shape 938"/>
          <p:cNvSpPr txBox="1"/>
          <p:nvPr>
            <p:ph idx="2" type="body"/>
          </p:nvPr>
        </p:nvSpPr>
        <p:spPr>
          <a:xfrm>
            <a:off x="369600" y="1358275"/>
            <a:ext cx="3516599" cy="3598799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 NominationsController &lt; ApplicationController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@nomination = Nomination.new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create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@nomination = Nomination.new(nomination_params)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edit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@nomination = Nomination.find(params[:id])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private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nomination_params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params.require(:nomination).permit(:nominee_id, :body)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939" name="Shape 939"/>
          <p:cNvSpPr txBox="1"/>
          <p:nvPr>
            <p:ph idx="2" type="body"/>
          </p:nvPr>
        </p:nvSpPr>
        <p:spPr>
          <a:xfrm>
            <a:off x="4703775" y="1358275"/>
            <a:ext cx="4243800" cy="7272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" sz="800">
                <a:solidFill>
                  <a:srgbClr val="FFFFFF"/>
                </a:solidFill>
                <a:highlight>
                  <a:srgbClr val="37BECC"/>
                </a:highlight>
                <a:latin typeface="Consolas"/>
                <a:ea typeface="Consolas"/>
                <a:cs typeface="Consolas"/>
                <a:sym typeface="Consolas"/>
              </a:rPr>
              <a:t>nominations/new.erb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&lt;form … action="/nominations" … method="post"&gt;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940" name="Shape 940"/>
          <p:cNvSpPr txBox="1"/>
          <p:nvPr>
            <p:ph idx="2" type="body"/>
          </p:nvPr>
        </p:nvSpPr>
        <p:spPr>
          <a:xfrm>
            <a:off x="4703775" y="2448825"/>
            <a:ext cx="4243800" cy="641699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" sz="8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nominations/new.erb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&lt;%= form_for @nomination do |f| %&gt;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 end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941" name="Shape 941"/>
          <p:cNvSpPr txBox="1"/>
          <p:nvPr>
            <p:ph idx="2" type="body"/>
          </p:nvPr>
        </p:nvSpPr>
        <p:spPr>
          <a:xfrm>
            <a:off x="4703775" y="3170475"/>
            <a:ext cx="4243800" cy="7272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" sz="800">
                <a:solidFill>
                  <a:srgbClr val="FFFFFF"/>
                </a:solidFill>
                <a:highlight>
                  <a:srgbClr val="37BECC"/>
                </a:highlight>
                <a:latin typeface="Consolas"/>
                <a:ea typeface="Consolas"/>
                <a:cs typeface="Consolas"/>
                <a:sym typeface="Consolas"/>
              </a:rPr>
              <a:t>nominations/edit.erb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&lt;form … action="/nominations/1" … method="patch"&gt;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…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942" name="Shape 942"/>
          <p:cNvSpPr/>
          <p:nvPr/>
        </p:nvSpPr>
        <p:spPr>
          <a:xfrm rot="5400000">
            <a:off x="3445340" y="552842"/>
            <a:ext cx="97200" cy="2338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3" name="Shape 943"/>
          <p:cNvSpPr/>
          <p:nvPr/>
        </p:nvSpPr>
        <p:spPr>
          <a:xfrm rot="6741651">
            <a:off x="3413652" y="969161"/>
            <a:ext cx="96993" cy="242027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4" name="Shape 944"/>
          <p:cNvSpPr/>
          <p:nvPr/>
        </p:nvSpPr>
        <p:spPr>
          <a:xfrm rot="6371352">
            <a:off x="3829595" y="2311768"/>
            <a:ext cx="96840" cy="169182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Edit Forms</a:t>
            </a:r>
          </a:p>
        </p:txBody>
      </p:sp>
      <p:grpSp>
        <p:nvGrpSpPr>
          <p:cNvPr id="950" name="Shape 950"/>
          <p:cNvGrpSpPr/>
          <p:nvPr/>
        </p:nvGrpSpPr>
        <p:grpSpPr>
          <a:xfrm>
            <a:off x="935017" y="1013975"/>
            <a:ext cx="170941" cy="252995"/>
            <a:chOff x="590250" y="244200"/>
            <a:chExt cx="407975" cy="532175"/>
          </a:xfrm>
        </p:grpSpPr>
        <p:sp>
          <p:nvSpPr>
            <p:cNvPr id="951" name="Shape 951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65" name="Shape 965"/>
          <p:cNvSpPr txBox="1"/>
          <p:nvPr>
            <p:ph idx="2" type="body"/>
          </p:nvPr>
        </p:nvSpPr>
        <p:spPr>
          <a:xfrm>
            <a:off x="369600" y="1358275"/>
            <a:ext cx="3516599" cy="3598799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 NominationsController &lt; ApplicationController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@nomination = Nomination.new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create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@nomination = Nomination.new(nomination_params)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edit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@nomination = Nomination.find(params[:id])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private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nomination_params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params.require(:nomination).permit(:nominee_id, :body)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966" name="Shape 966"/>
          <p:cNvSpPr txBox="1"/>
          <p:nvPr>
            <p:ph idx="2" type="body"/>
          </p:nvPr>
        </p:nvSpPr>
        <p:spPr>
          <a:xfrm>
            <a:off x="4703775" y="1358275"/>
            <a:ext cx="4243800" cy="7272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" sz="800">
                <a:solidFill>
                  <a:srgbClr val="FFFFFF"/>
                </a:solidFill>
                <a:highlight>
                  <a:srgbClr val="37BECC"/>
                </a:highlight>
                <a:latin typeface="Consolas"/>
                <a:ea typeface="Consolas"/>
                <a:cs typeface="Consolas"/>
                <a:sym typeface="Consolas"/>
              </a:rPr>
              <a:t>nominations/new.erb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&lt;form … action="/nominations" … method="post"&gt;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967" name="Shape 967"/>
          <p:cNvSpPr txBox="1"/>
          <p:nvPr>
            <p:ph idx="2" type="body"/>
          </p:nvPr>
        </p:nvSpPr>
        <p:spPr>
          <a:xfrm>
            <a:off x="4703775" y="2448825"/>
            <a:ext cx="4243800" cy="641699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" sz="8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nominations/new.erb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&lt;%= form_for @nomination do |f| %&gt;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 end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968" name="Shape 968"/>
          <p:cNvSpPr txBox="1"/>
          <p:nvPr>
            <p:ph idx="2" type="body"/>
          </p:nvPr>
        </p:nvSpPr>
        <p:spPr>
          <a:xfrm>
            <a:off x="4703775" y="3170475"/>
            <a:ext cx="4243800" cy="7272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" sz="800">
                <a:solidFill>
                  <a:srgbClr val="FFFFFF"/>
                </a:solidFill>
                <a:highlight>
                  <a:srgbClr val="37BECC"/>
                </a:highlight>
                <a:latin typeface="Consolas"/>
                <a:ea typeface="Consolas"/>
                <a:cs typeface="Consolas"/>
                <a:sym typeface="Consolas"/>
              </a:rPr>
              <a:t>nominations/edit.erb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&lt;form … action="/nominations/1" … method="patch"&gt;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…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969" name="Shape 969"/>
          <p:cNvSpPr txBox="1"/>
          <p:nvPr>
            <p:ph idx="2" type="body"/>
          </p:nvPr>
        </p:nvSpPr>
        <p:spPr>
          <a:xfrm>
            <a:off x="4703775" y="4315375"/>
            <a:ext cx="4243800" cy="641699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" sz="80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nominations/edit.erb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&lt;%= form_for @nomination do |f| %&gt;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 end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970" name="Shape 970"/>
          <p:cNvSpPr/>
          <p:nvPr/>
        </p:nvSpPr>
        <p:spPr>
          <a:xfrm rot="5400000">
            <a:off x="3445340" y="552842"/>
            <a:ext cx="97200" cy="2338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1" name="Shape 971"/>
          <p:cNvSpPr/>
          <p:nvPr/>
        </p:nvSpPr>
        <p:spPr>
          <a:xfrm rot="6741651">
            <a:off x="3413652" y="969161"/>
            <a:ext cx="96993" cy="242027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2" name="Shape 972"/>
          <p:cNvSpPr/>
          <p:nvPr/>
        </p:nvSpPr>
        <p:spPr>
          <a:xfrm rot="6141322">
            <a:off x="3777983" y="2351462"/>
            <a:ext cx="96740" cy="1691838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3" name="Shape 973"/>
          <p:cNvSpPr/>
          <p:nvPr/>
        </p:nvSpPr>
        <p:spPr>
          <a:xfrm rot="7784256">
            <a:off x="3806429" y="2613916"/>
            <a:ext cx="97141" cy="224401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Shape 97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Edit Forms</a:t>
            </a:r>
          </a:p>
        </p:txBody>
      </p:sp>
      <p:grpSp>
        <p:nvGrpSpPr>
          <p:cNvPr id="979" name="Shape 979"/>
          <p:cNvGrpSpPr/>
          <p:nvPr/>
        </p:nvGrpSpPr>
        <p:grpSpPr>
          <a:xfrm>
            <a:off x="935017" y="1013975"/>
            <a:ext cx="170941" cy="252995"/>
            <a:chOff x="590250" y="244200"/>
            <a:chExt cx="407975" cy="532175"/>
          </a:xfrm>
        </p:grpSpPr>
        <p:sp>
          <p:nvSpPr>
            <p:cNvPr id="980" name="Shape 980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94" name="Shape 994"/>
          <p:cNvSpPr txBox="1"/>
          <p:nvPr>
            <p:ph idx="2" type="body"/>
          </p:nvPr>
        </p:nvSpPr>
        <p:spPr>
          <a:xfrm>
            <a:off x="369600" y="1358275"/>
            <a:ext cx="3516600" cy="35988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 NominationsController &lt; ApplicationController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@nomination = Nomination.new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create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@nomination = Nomination.new(nomination_params)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edit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@nomination = Nomination.find(params[:id])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update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@nomination = Nomination.find(params[:id])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if @nomination.update(nomination_params)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private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nomination_params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params.require(:nomination).permit(:nominee_id, :body)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995" name="Shape 995"/>
          <p:cNvSpPr txBox="1"/>
          <p:nvPr>
            <p:ph idx="2" type="body"/>
          </p:nvPr>
        </p:nvSpPr>
        <p:spPr>
          <a:xfrm>
            <a:off x="4703775" y="1358275"/>
            <a:ext cx="4243800" cy="7272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nominations/new.erb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&lt;form … action="/nominations" … method="post"&gt;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996" name="Shape 996"/>
          <p:cNvSpPr txBox="1"/>
          <p:nvPr>
            <p:ph idx="2" type="body"/>
          </p:nvPr>
        </p:nvSpPr>
        <p:spPr>
          <a:xfrm>
            <a:off x="4703775" y="2448825"/>
            <a:ext cx="4243800" cy="641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nominations/new.erb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&lt;%= form_for @nomination do |f| %&gt;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 end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997" name="Shape 997"/>
          <p:cNvSpPr txBox="1"/>
          <p:nvPr>
            <p:ph idx="2" type="body"/>
          </p:nvPr>
        </p:nvSpPr>
        <p:spPr>
          <a:xfrm>
            <a:off x="4703775" y="3170475"/>
            <a:ext cx="4243800" cy="7272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nominations/edit.erb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&lt;form … action="/nominations/1" … method="patch"&gt;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…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998" name="Shape 998"/>
          <p:cNvSpPr txBox="1"/>
          <p:nvPr>
            <p:ph idx="2" type="body"/>
          </p:nvPr>
        </p:nvSpPr>
        <p:spPr>
          <a:xfrm>
            <a:off x="4703775" y="4315375"/>
            <a:ext cx="4243800" cy="641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nominations/edit.erb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&lt;%= form_for @nomination do |f| %&gt;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 end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999" name="Shape 999"/>
          <p:cNvSpPr/>
          <p:nvPr/>
        </p:nvSpPr>
        <p:spPr>
          <a:xfrm rot="5400000">
            <a:off x="3445340" y="552842"/>
            <a:ext cx="97200" cy="2338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0" name="Shape 1000"/>
          <p:cNvSpPr/>
          <p:nvPr/>
        </p:nvSpPr>
        <p:spPr>
          <a:xfrm rot="6741651">
            <a:off x="3413652" y="969161"/>
            <a:ext cx="96993" cy="242027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1" name="Shape 1001"/>
          <p:cNvSpPr/>
          <p:nvPr/>
        </p:nvSpPr>
        <p:spPr>
          <a:xfrm rot="6141322">
            <a:off x="3777983" y="2351462"/>
            <a:ext cx="96740" cy="1691838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2" name="Shape 1002"/>
          <p:cNvSpPr/>
          <p:nvPr/>
        </p:nvSpPr>
        <p:spPr>
          <a:xfrm rot="7784256">
            <a:off x="3806429" y="2613916"/>
            <a:ext cx="97141" cy="224401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2-14 at 10.44.42 PM.pn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812" y="0"/>
            <a:ext cx="608837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Shape 100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Edit Forms</a:t>
            </a:r>
          </a:p>
        </p:txBody>
      </p:sp>
      <p:grpSp>
        <p:nvGrpSpPr>
          <p:cNvPr id="1008" name="Shape 1008"/>
          <p:cNvGrpSpPr/>
          <p:nvPr/>
        </p:nvGrpSpPr>
        <p:grpSpPr>
          <a:xfrm>
            <a:off x="935017" y="1013975"/>
            <a:ext cx="170941" cy="252995"/>
            <a:chOff x="590250" y="244200"/>
            <a:chExt cx="407975" cy="532175"/>
          </a:xfrm>
        </p:grpSpPr>
        <p:sp>
          <p:nvSpPr>
            <p:cNvPr id="1009" name="Shape 1009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23" name="Shape 1023"/>
          <p:cNvSpPr txBox="1"/>
          <p:nvPr>
            <p:ph idx="2" type="body"/>
          </p:nvPr>
        </p:nvSpPr>
        <p:spPr>
          <a:xfrm>
            <a:off x="369600" y="1358275"/>
            <a:ext cx="3516600" cy="35988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 NominationsController &lt; ApplicationController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@nomination = Nomination.new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create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@nomination = Nomination.new(nomination_params)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edit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@nomination = Nomination.find(params[:id])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update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@nomination = Nomination.find(params[:id])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if @nomination.update(nomination_params)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private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nomination_params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params.require(:nomination).permit(:nominee_id, :body)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1024" name="Shape 1024"/>
          <p:cNvSpPr txBox="1"/>
          <p:nvPr>
            <p:ph idx="2" type="body"/>
          </p:nvPr>
        </p:nvSpPr>
        <p:spPr>
          <a:xfrm>
            <a:off x="4703775" y="1358275"/>
            <a:ext cx="4243800" cy="7272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nominations/new.erb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&lt;form … action="/nominations" … method="post"&gt;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highlight>
                  <a:srgbClr val="ED197B"/>
                </a:highlight>
                <a:latin typeface="Arial"/>
                <a:ea typeface="Arial"/>
                <a:cs typeface="Arial"/>
                <a:sym typeface="Arial"/>
              </a:rPr>
              <a:t>Form not pre-filled because object has nil attributes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1025" name="Shape 1025"/>
          <p:cNvSpPr txBox="1"/>
          <p:nvPr>
            <p:ph idx="2" type="body"/>
          </p:nvPr>
        </p:nvSpPr>
        <p:spPr>
          <a:xfrm>
            <a:off x="4703775" y="2448825"/>
            <a:ext cx="4243800" cy="641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nominations/new.erb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&lt;%= form_for @nomination do |f| %&gt;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 end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1026" name="Shape 1026"/>
          <p:cNvSpPr txBox="1"/>
          <p:nvPr>
            <p:ph idx="2" type="body"/>
          </p:nvPr>
        </p:nvSpPr>
        <p:spPr>
          <a:xfrm>
            <a:off x="4703775" y="3170475"/>
            <a:ext cx="4243800" cy="7272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nominations/edit.erb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&lt;form … action="/nominations/1" … method="patch"&gt;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…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1027" name="Shape 1027"/>
          <p:cNvSpPr txBox="1"/>
          <p:nvPr>
            <p:ph idx="2" type="body"/>
          </p:nvPr>
        </p:nvSpPr>
        <p:spPr>
          <a:xfrm>
            <a:off x="4703775" y="4315375"/>
            <a:ext cx="4243800" cy="641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nominations/edit.erb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&lt;%= form_for @nomination do |f| %&gt;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 end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1028" name="Shape 1028"/>
          <p:cNvSpPr/>
          <p:nvPr/>
        </p:nvSpPr>
        <p:spPr>
          <a:xfrm rot="5400000">
            <a:off x="3445340" y="552842"/>
            <a:ext cx="97200" cy="2338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9" name="Shape 1029"/>
          <p:cNvSpPr/>
          <p:nvPr/>
        </p:nvSpPr>
        <p:spPr>
          <a:xfrm rot="6741651">
            <a:off x="3413652" y="969161"/>
            <a:ext cx="96993" cy="242027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0" name="Shape 1030"/>
          <p:cNvSpPr/>
          <p:nvPr/>
        </p:nvSpPr>
        <p:spPr>
          <a:xfrm rot="6141322">
            <a:off x="3777983" y="2351462"/>
            <a:ext cx="96740" cy="1691838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1" name="Shape 1031"/>
          <p:cNvSpPr/>
          <p:nvPr/>
        </p:nvSpPr>
        <p:spPr>
          <a:xfrm rot="7784256">
            <a:off x="3806429" y="2613916"/>
            <a:ext cx="97141" cy="224401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Edit Forms</a:t>
            </a:r>
          </a:p>
        </p:txBody>
      </p:sp>
      <p:grpSp>
        <p:nvGrpSpPr>
          <p:cNvPr id="1037" name="Shape 1037"/>
          <p:cNvGrpSpPr/>
          <p:nvPr/>
        </p:nvGrpSpPr>
        <p:grpSpPr>
          <a:xfrm>
            <a:off x="935017" y="1013975"/>
            <a:ext cx="170941" cy="252995"/>
            <a:chOff x="590250" y="244200"/>
            <a:chExt cx="407975" cy="532175"/>
          </a:xfrm>
        </p:grpSpPr>
        <p:sp>
          <p:nvSpPr>
            <p:cNvPr id="1038" name="Shape 1038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5" name="Shape 1045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6" name="Shape 1046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7" name="Shape 1047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52" name="Shape 1052"/>
          <p:cNvSpPr txBox="1"/>
          <p:nvPr>
            <p:ph idx="2" type="body"/>
          </p:nvPr>
        </p:nvSpPr>
        <p:spPr>
          <a:xfrm>
            <a:off x="369600" y="1358275"/>
            <a:ext cx="3516600" cy="35988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 NominationsController &lt; ApplicationController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@nomination = Nomination.new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create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@nomination = Nomination.new(nomination_params)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edit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@nomination = Nomination.find(params[:id])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update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@nomination = Nomination.find(params[:id])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if @nomination.update(nomination_params)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private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nomination_params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params.require(:nomination).permit(:nominee_id, :body)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1053" name="Shape 1053"/>
          <p:cNvSpPr txBox="1"/>
          <p:nvPr>
            <p:ph idx="2" type="body"/>
          </p:nvPr>
        </p:nvSpPr>
        <p:spPr>
          <a:xfrm>
            <a:off x="4703775" y="1358275"/>
            <a:ext cx="4243800" cy="7272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nominations/new.erb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&lt;form … action="/nominations" … method="post"&gt;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highlight>
                  <a:srgbClr val="ED197B"/>
                </a:highlight>
                <a:latin typeface="Arial"/>
                <a:ea typeface="Arial"/>
                <a:cs typeface="Arial"/>
                <a:sym typeface="Arial"/>
              </a:rPr>
              <a:t>Form not pre-filled because object has nil attributes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1054" name="Shape 1054"/>
          <p:cNvSpPr txBox="1"/>
          <p:nvPr>
            <p:ph idx="2" type="body"/>
          </p:nvPr>
        </p:nvSpPr>
        <p:spPr>
          <a:xfrm>
            <a:off x="4703775" y="2448825"/>
            <a:ext cx="4243800" cy="641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nominations/new.erb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&lt;%= form_for @nomination do |f| %&gt;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 end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1055" name="Shape 1055"/>
          <p:cNvSpPr txBox="1"/>
          <p:nvPr>
            <p:ph idx="2" type="body"/>
          </p:nvPr>
        </p:nvSpPr>
        <p:spPr>
          <a:xfrm>
            <a:off x="4703775" y="3170475"/>
            <a:ext cx="4243800" cy="7272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nominations/edit.erb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&lt;form … action="/nominations/1" … method="patch"&gt;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…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highlight>
                  <a:srgbClr val="ED197B"/>
                </a:highlight>
                <a:latin typeface="Arial"/>
                <a:ea typeface="Arial"/>
                <a:cs typeface="Arial"/>
                <a:sym typeface="Arial"/>
              </a:rPr>
              <a:t>Form pre-filled because object has attributes.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1056" name="Shape 1056"/>
          <p:cNvSpPr txBox="1"/>
          <p:nvPr>
            <p:ph idx="2" type="body"/>
          </p:nvPr>
        </p:nvSpPr>
        <p:spPr>
          <a:xfrm>
            <a:off x="4703775" y="4315375"/>
            <a:ext cx="4243800" cy="641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nominations/edit.erb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&lt;%= form_for @nomination do |f| %&gt;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 end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1057" name="Shape 1057"/>
          <p:cNvSpPr/>
          <p:nvPr/>
        </p:nvSpPr>
        <p:spPr>
          <a:xfrm rot="5400000">
            <a:off x="3445340" y="552842"/>
            <a:ext cx="97200" cy="2338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8" name="Shape 1058"/>
          <p:cNvSpPr/>
          <p:nvPr/>
        </p:nvSpPr>
        <p:spPr>
          <a:xfrm rot="6741651">
            <a:off x="3413652" y="969161"/>
            <a:ext cx="96993" cy="242027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9" name="Shape 1059"/>
          <p:cNvSpPr/>
          <p:nvPr/>
        </p:nvSpPr>
        <p:spPr>
          <a:xfrm rot="6141322">
            <a:off x="3777983" y="2351462"/>
            <a:ext cx="96740" cy="1691838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0" name="Shape 1060"/>
          <p:cNvSpPr/>
          <p:nvPr/>
        </p:nvSpPr>
        <p:spPr>
          <a:xfrm rot="7784256">
            <a:off x="3806429" y="2613916"/>
            <a:ext cx="97141" cy="224401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hape 106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ED197B"/>
                </a:highlight>
              </a:rPr>
              <a:t>Important</a:t>
            </a:r>
            <a:r>
              <a:rPr lang="en"/>
              <a:t> Notes</a:t>
            </a:r>
          </a:p>
        </p:txBody>
      </p:sp>
      <p:grpSp>
        <p:nvGrpSpPr>
          <p:cNvPr id="1066" name="Shape 1066"/>
          <p:cNvGrpSpPr/>
          <p:nvPr/>
        </p:nvGrpSpPr>
        <p:grpSpPr>
          <a:xfrm>
            <a:off x="935017" y="1013975"/>
            <a:ext cx="170941" cy="252995"/>
            <a:chOff x="590250" y="244200"/>
            <a:chExt cx="407975" cy="532175"/>
          </a:xfrm>
        </p:grpSpPr>
        <p:sp>
          <p:nvSpPr>
            <p:cNvPr id="1067" name="Shape 1067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81" name="Shape 1081"/>
          <p:cNvSpPr txBox="1"/>
          <p:nvPr>
            <p:ph idx="4294967295" type="body"/>
          </p:nvPr>
        </p:nvSpPr>
        <p:spPr>
          <a:xfrm>
            <a:off x="935025" y="1529845"/>
            <a:ext cx="6809700" cy="31122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ED197B"/>
              </a:buClr>
              <a:buSzPct val="100000"/>
            </a:pPr>
            <a:r>
              <a:rPr lang="en" sz="1400">
                <a:highlight>
                  <a:srgbClr val="FFFFFF"/>
                </a:highlight>
              </a:rPr>
              <a:t>The </a:t>
            </a:r>
            <a:r>
              <a:rPr lang="en" sz="1400">
                <a:highlight>
                  <a:srgbClr val="FFFFFF"/>
                </a:highlight>
                <a:hlinkClick r:id="rId3"/>
              </a:rPr>
              <a:t>method</a:t>
            </a:r>
            <a:r>
              <a:rPr lang="en" sz="1400">
                <a:highlight>
                  <a:srgbClr val="FFFFFF"/>
                </a:highlight>
              </a:rPr>
              <a:t> field in an HTML form </a:t>
            </a:r>
            <a:r>
              <a:rPr lang="en" sz="1400" u="sng">
                <a:highlight>
                  <a:srgbClr val="FFFFFF"/>
                </a:highlight>
              </a:rPr>
              <a:t>only supports the GET and POST HTTP verbs.</a:t>
            </a:r>
            <a:r>
              <a:rPr lang="en" sz="1400">
                <a:highlight>
                  <a:srgbClr val="FFFFFF"/>
                </a:highlight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0"/>
              </a:spcBef>
              <a:buClr>
                <a:srgbClr val="ED197B"/>
              </a:buClr>
              <a:buSzPct val="100000"/>
            </a:pPr>
            <a:r>
              <a:rPr lang="en" sz="1400">
                <a:highlight>
                  <a:srgbClr val="FFFFFF"/>
                </a:highlight>
              </a:rPr>
              <a:t>HTML forms do not support PUT, PATCH, and DELETE HTTP verbs.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0"/>
              </a:spcBef>
              <a:buClr>
                <a:srgbClr val="ED197B"/>
              </a:buClr>
              <a:buSzPct val="100000"/>
            </a:pPr>
            <a:r>
              <a:rPr lang="en" sz="1400">
                <a:highlight>
                  <a:srgbClr val="FFFFFF"/>
                </a:highlight>
              </a:rPr>
              <a:t>Rails builds in a way to emulate a PUT, PATCH, and DELETE HTTP requests. This is all managed for you via the </a:t>
            </a:r>
            <a:r>
              <a:rPr lang="en" sz="1400">
                <a:highlight>
                  <a:srgbClr val="37BECC"/>
                </a:highlight>
              </a:rPr>
              <a:t>form_for</a:t>
            </a:r>
            <a:r>
              <a:rPr lang="en" sz="1400">
                <a:highlight>
                  <a:srgbClr val="FFFFFF"/>
                </a:highlight>
              </a:rPr>
              <a:t> invocation.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0"/>
              </a:spcBef>
              <a:buClr>
                <a:srgbClr val="ED197B"/>
              </a:buClr>
              <a:buSzPct val="100000"/>
            </a:pPr>
            <a:r>
              <a:rPr lang="en" sz="1400">
                <a:highlight>
                  <a:srgbClr val="FFFFFF"/>
                </a:highlight>
              </a:rPr>
              <a:t>If something is already persisted in the database, the form will submit a PUT or PATCH request, whereas it will submit a POST if the record is not persisted.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Shape 108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Nested Resources </a:t>
            </a:r>
          </a:p>
        </p:txBody>
      </p:sp>
      <p:grpSp>
        <p:nvGrpSpPr>
          <p:cNvPr id="1087" name="Shape 1087"/>
          <p:cNvGrpSpPr/>
          <p:nvPr/>
        </p:nvGrpSpPr>
        <p:grpSpPr>
          <a:xfrm>
            <a:off x="935017" y="1013975"/>
            <a:ext cx="170941" cy="252995"/>
            <a:chOff x="590250" y="244200"/>
            <a:chExt cx="407975" cy="532175"/>
          </a:xfrm>
        </p:grpSpPr>
        <p:sp>
          <p:nvSpPr>
            <p:cNvPr id="1088" name="Shape 1088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02" name="Shape 1102"/>
          <p:cNvSpPr txBox="1"/>
          <p:nvPr>
            <p:ph idx="2" type="body"/>
          </p:nvPr>
        </p:nvSpPr>
        <p:spPr>
          <a:xfrm>
            <a:off x="1105950" y="3181600"/>
            <a:ext cx="6057000" cy="14820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comments/new.html.erb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&lt;%= form_for [@nomination, 2comment] do |f|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&lt;%=f.label :body %&gt;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&lt;%=f.text_area :body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&lt;%= f.submit "Submit" %&gt;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 end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1103" name="Shape 1103"/>
          <p:cNvSpPr txBox="1"/>
          <p:nvPr>
            <p:ph idx="2" type="body"/>
          </p:nvPr>
        </p:nvSpPr>
        <p:spPr>
          <a:xfrm>
            <a:off x="2132550" y="1707300"/>
            <a:ext cx="4543200" cy="11253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 CommentsController &lt; ApplicationController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@nomination = Nomination.find(params[:nomination_id])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@comment = Comment.new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Shape 110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ED197B"/>
                </a:highlight>
              </a:rPr>
              <a:t>Important</a:t>
            </a:r>
            <a:r>
              <a:rPr lang="en"/>
              <a:t> Notes</a:t>
            </a:r>
          </a:p>
        </p:txBody>
      </p:sp>
      <p:grpSp>
        <p:nvGrpSpPr>
          <p:cNvPr id="1109" name="Shape 1109"/>
          <p:cNvGrpSpPr/>
          <p:nvPr/>
        </p:nvGrpSpPr>
        <p:grpSpPr>
          <a:xfrm>
            <a:off x="935017" y="1013975"/>
            <a:ext cx="170941" cy="252995"/>
            <a:chOff x="590250" y="244200"/>
            <a:chExt cx="407975" cy="532175"/>
          </a:xfrm>
        </p:grpSpPr>
        <p:sp>
          <p:nvSpPr>
            <p:cNvPr id="1110" name="Shape 1110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24" name="Shape 1124"/>
          <p:cNvSpPr txBox="1"/>
          <p:nvPr>
            <p:ph idx="4294967295" type="body"/>
          </p:nvPr>
        </p:nvSpPr>
        <p:spPr>
          <a:xfrm>
            <a:off x="935025" y="1529845"/>
            <a:ext cx="6809700" cy="31122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highlight>
                <a:srgbClr val="F8F8F9"/>
              </a:highlight>
            </a:endParaRPr>
          </a:p>
          <a:p>
            <a:pPr indent="-342900" lvl="0" marL="457200" rtl="0">
              <a:spcBef>
                <a:spcPts val="0"/>
              </a:spcBef>
              <a:buClr>
                <a:srgbClr val="ED197B"/>
              </a:buClr>
              <a:buSzPct val="100000"/>
            </a:pPr>
            <a:r>
              <a:rPr lang="en" sz="1800">
                <a:highlight>
                  <a:srgbClr val="F8F8F9"/>
                </a:highlight>
              </a:rPr>
              <a:t>When calling on the </a:t>
            </a:r>
            <a:r>
              <a:rPr lang="en" sz="1800">
                <a:highlight>
                  <a:srgbClr val="EEEEEE"/>
                </a:highlight>
              </a:rPr>
              <a:t>form_for</a:t>
            </a:r>
            <a:r>
              <a:rPr lang="en" sz="1800">
                <a:highlight>
                  <a:srgbClr val="F8F8F9"/>
                </a:highlight>
              </a:rPr>
              <a:t> method to construct the HTML for a form for a new book, we are reaping the benefits of the "convention over configuration" paradigm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highlight>
                <a:srgbClr val="F8F8F9"/>
              </a:highlight>
            </a:endParaRPr>
          </a:p>
          <a:p>
            <a:pPr indent="-342900" lvl="0" marL="457200" rtl="0">
              <a:spcBef>
                <a:spcPts val="0"/>
              </a:spcBef>
              <a:buClr>
                <a:srgbClr val="ED197B"/>
              </a:buClr>
              <a:buSzPct val="100000"/>
            </a:pPr>
            <a:r>
              <a:rPr lang="en" sz="1800">
                <a:highlight>
                  <a:srgbClr val="F8F8F9"/>
                </a:highlight>
              </a:rPr>
              <a:t>Docs: </a:t>
            </a:r>
            <a:r>
              <a:rPr lang="en" sz="1800" u="sng">
                <a:solidFill>
                  <a:schemeClr val="hlink"/>
                </a:solidFill>
                <a:highlight>
                  <a:srgbClr val="F8F8F9"/>
                </a:highlight>
                <a:hlinkClick r:id="rId3"/>
              </a:rPr>
              <a:t>Form Helpers Docs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9" name="Shape 1129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30" name="Shape 1130"/>
          <p:cNvSpPr txBox="1"/>
          <p:nvPr>
            <p:ph idx="4294967295" type="ctrTitle"/>
          </p:nvPr>
        </p:nvSpPr>
        <p:spPr>
          <a:xfrm>
            <a:off x="2295425" y="848850"/>
            <a:ext cx="4908000" cy="115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Questions?</a:t>
            </a:r>
          </a:p>
        </p:txBody>
      </p:sp>
      <p:cxnSp>
        <p:nvCxnSpPr>
          <p:cNvPr id="1131" name="Shape 1131"/>
          <p:cNvCxnSpPr/>
          <p:nvPr/>
        </p:nvCxnSpPr>
        <p:spPr>
          <a:xfrm>
            <a:off x="55899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32" name="Shape 1132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33" name="Shape 1133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1134" name="Shape 1134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36" name="Shape 1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900" y="2421399"/>
            <a:ext cx="2002725" cy="198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7" name="Shape 1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6752" y="2352687"/>
            <a:ext cx="3771067" cy="21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Generic Form</a:t>
            </a:r>
          </a:p>
        </p:txBody>
      </p:sp>
      <p:sp>
        <p:nvSpPr>
          <p:cNvPr id="170" name="Shape 170"/>
          <p:cNvSpPr txBox="1"/>
          <p:nvPr>
            <p:ph idx="2" type="body"/>
          </p:nvPr>
        </p:nvSpPr>
        <p:spPr>
          <a:xfrm>
            <a:off x="374575" y="1545425"/>
            <a:ext cx="3223199" cy="7932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&lt;form action="/search" method="get"&gt;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&lt;input name="query" type="text" /&gt;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&lt;input type="submit" value="Search" /&gt;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grpSp>
        <p:nvGrpSpPr>
          <p:cNvPr id="171" name="Shape 171"/>
          <p:cNvGrpSpPr/>
          <p:nvPr/>
        </p:nvGrpSpPr>
        <p:grpSpPr>
          <a:xfrm>
            <a:off x="935017" y="1013975"/>
            <a:ext cx="170941" cy="252995"/>
            <a:chOff x="590250" y="244200"/>
            <a:chExt cx="407975" cy="532175"/>
          </a:xfrm>
        </p:grpSpPr>
        <p:sp>
          <p:nvSpPr>
            <p:cNvPr id="172" name="Shape 172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4730050" y="1545425"/>
            <a:ext cx="3425400" cy="7932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&lt;%= </a:t>
            </a:r>
            <a:r>
              <a:rPr lang="en" sz="1050">
                <a:solidFill>
                  <a:srgbClr val="FFFFFF"/>
                </a:solidFill>
                <a:highlight>
                  <a:srgbClr val="ED197B"/>
                </a:highlight>
                <a:latin typeface="Consolas"/>
                <a:ea typeface="Consolas"/>
                <a:cs typeface="Consolas"/>
                <a:sym typeface="Consolas"/>
              </a:rPr>
              <a:t>form_tag("/search", method: "get")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do %&gt;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&lt;%= text_field_tag(:query) %&gt;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&lt;%= submit_tag("Search") %&gt;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&lt;% end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191" name="Shape 191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Generic Form</a:t>
            </a:r>
          </a:p>
        </p:txBody>
      </p:sp>
      <p:sp>
        <p:nvSpPr>
          <p:cNvPr id="192" name="Shape 192"/>
          <p:cNvSpPr txBox="1"/>
          <p:nvPr>
            <p:ph idx="2" type="body"/>
          </p:nvPr>
        </p:nvSpPr>
        <p:spPr>
          <a:xfrm>
            <a:off x="374575" y="1545425"/>
            <a:ext cx="3223199" cy="7932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&lt;form action="/search" method="get"&gt;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&lt;input name="query" type="text" /&gt;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&lt;input type="submit" value="Search" /&gt;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grpSp>
        <p:nvGrpSpPr>
          <p:cNvPr id="193" name="Shape 193"/>
          <p:cNvGrpSpPr/>
          <p:nvPr/>
        </p:nvGrpSpPr>
        <p:grpSpPr>
          <a:xfrm>
            <a:off x="935017" y="1013975"/>
            <a:ext cx="170941" cy="252995"/>
            <a:chOff x="590250" y="244200"/>
            <a:chExt cx="407975" cy="532175"/>
          </a:xfrm>
        </p:grpSpPr>
        <p:sp>
          <p:nvSpPr>
            <p:cNvPr id="194" name="Shape 194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Shape 208"/>
          <p:cNvSpPr txBox="1"/>
          <p:nvPr/>
        </p:nvSpPr>
        <p:spPr>
          <a:xfrm>
            <a:off x="4774725" y="2765050"/>
            <a:ext cx="34254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The 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form_tag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helper accepts 2 arguments: the path for the action and an options hash.</a:t>
            </a:r>
          </a:p>
        </p:txBody>
      </p:sp>
      <p:sp>
        <p:nvSpPr>
          <p:cNvPr id="209" name="Shape 209"/>
          <p:cNvSpPr/>
          <p:nvPr/>
        </p:nvSpPr>
        <p:spPr>
          <a:xfrm rot="5400000">
            <a:off x="6671650" y="2275375"/>
            <a:ext cx="1021800" cy="110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Binding an object to a form</a:t>
            </a:r>
          </a:p>
        </p:txBody>
      </p:sp>
      <p:sp>
        <p:nvSpPr>
          <p:cNvPr id="215" name="Shape 215"/>
          <p:cNvSpPr txBox="1"/>
          <p:nvPr>
            <p:ph idx="2" type="body"/>
          </p:nvPr>
        </p:nvSpPr>
        <p:spPr>
          <a:xfrm>
            <a:off x="106600" y="1393025"/>
            <a:ext cx="3516599" cy="1125299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 NominationsController &lt; ApplicationController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@nomination = Nomination.new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@nominee_options = [[“test user”, 10]]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grpSp>
        <p:nvGrpSpPr>
          <p:cNvPr id="216" name="Shape 216"/>
          <p:cNvGrpSpPr/>
          <p:nvPr/>
        </p:nvGrpSpPr>
        <p:grpSpPr>
          <a:xfrm>
            <a:off x="935017" y="1013975"/>
            <a:ext cx="170941" cy="252995"/>
            <a:chOff x="590250" y="244200"/>
            <a:chExt cx="407975" cy="532175"/>
          </a:xfrm>
        </p:grpSpPr>
        <p:sp>
          <p:nvSpPr>
            <p:cNvPr id="217" name="Shape 217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Binding an object to a form</a:t>
            </a:r>
          </a:p>
        </p:txBody>
      </p:sp>
      <p:sp>
        <p:nvSpPr>
          <p:cNvPr id="236" name="Shape 236"/>
          <p:cNvSpPr txBox="1"/>
          <p:nvPr>
            <p:ph idx="2" type="body"/>
          </p:nvPr>
        </p:nvSpPr>
        <p:spPr>
          <a:xfrm>
            <a:off x="106600" y="1393025"/>
            <a:ext cx="3516599" cy="1125299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 NominationsController &lt; ApplicationController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@nomination = Nomination.new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@nominee_options = [[“test user”, 10]]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grpSp>
        <p:nvGrpSpPr>
          <p:cNvPr id="237" name="Shape 237"/>
          <p:cNvGrpSpPr/>
          <p:nvPr/>
        </p:nvGrpSpPr>
        <p:grpSpPr>
          <a:xfrm>
            <a:off x="935017" y="1013975"/>
            <a:ext cx="170941" cy="252995"/>
            <a:chOff x="590250" y="244200"/>
            <a:chExt cx="407975" cy="532175"/>
          </a:xfrm>
        </p:grpSpPr>
        <p:sp>
          <p:nvSpPr>
            <p:cNvPr id="238" name="Shape 238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Shape 252"/>
          <p:cNvSpPr txBox="1"/>
          <p:nvPr>
            <p:ph idx="2" type="body"/>
          </p:nvPr>
        </p:nvSpPr>
        <p:spPr>
          <a:xfrm>
            <a:off x="4319100" y="1393025"/>
            <a:ext cx="4681800" cy="1125299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nominations/new.html.erb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&lt;%= </a:t>
            </a:r>
            <a:r>
              <a:rPr lang="en" sz="800">
                <a:solidFill>
                  <a:srgbClr val="333333"/>
                </a:solidFill>
                <a:highlight>
                  <a:srgbClr val="37BECC"/>
                </a:highlight>
                <a:latin typeface="Consolas"/>
                <a:ea typeface="Consolas"/>
                <a:cs typeface="Consolas"/>
                <a:sym typeface="Consolas"/>
              </a:rPr>
              <a:t>form_for @nomination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do |f| %&gt;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&lt;%= f.select :nominee_id, options_for_select(@nominee_options) 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&lt;%= f.text_field :body, placeholder: Nomination::PLACEHOLDERS.sample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&lt;%= f.submit "Submit", class: "button-hollow-white expand small" %&gt;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 end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253" name="Shape 253"/>
          <p:cNvSpPr/>
          <p:nvPr/>
        </p:nvSpPr>
        <p:spPr>
          <a:xfrm rot="1765298">
            <a:off x="4344615" y="1720040"/>
            <a:ext cx="131913" cy="1004218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 txBox="1"/>
          <p:nvPr/>
        </p:nvSpPr>
        <p:spPr>
          <a:xfrm>
            <a:off x="3395475" y="2692100"/>
            <a:ext cx="13644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37BECC"/>
                </a:highlight>
                <a:latin typeface="Consolas"/>
                <a:ea typeface="Consolas"/>
                <a:cs typeface="Consolas"/>
                <a:sym typeface="Consolas"/>
              </a:rPr>
              <a:t>Identifies the object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Binding an object to a form</a:t>
            </a:r>
          </a:p>
        </p:txBody>
      </p:sp>
      <p:sp>
        <p:nvSpPr>
          <p:cNvPr id="260" name="Shape 260"/>
          <p:cNvSpPr txBox="1"/>
          <p:nvPr>
            <p:ph idx="2" type="body"/>
          </p:nvPr>
        </p:nvSpPr>
        <p:spPr>
          <a:xfrm>
            <a:off x="106600" y="1393025"/>
            <a:ext cx="3516600" cy="11253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 NominationsController &lt; ApplicationController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def 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@nomination = Nomination.new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@nominee_options = [[“test user”, 10]]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grpSp>
        <p:nvGrpSpPr>
          <p:cNvPr id="261" name="Shape 261"/>
          <p:cNvGrpSpPr/>
          <p:nvPr/>
        </p:nvGrpSpPr>
        <p:grpSpPr>
          <a:xfrm>
            <a:off x="935017" y="1013975"/>
            <a:ext cx="170941" cy="252995"/>
            <a:chOff x="590250" y="244200"/>
            <a:chExt cx="407975" cy="532175"/>
          </a:xfrm>
        </p:grpSpPr>
        <p:sp>
          <p:nvSpPr>
            <p:cNvPr id="262" name="Shape 262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76" name="Shape 276"/>
          <p:cNvSpPr txBox="1"/>
          <p:nvPr>
            <p:ph idx="2" type="body"/>
          </p:nvPr>
        </p:nvSpPr>
        <p:spPr>
          <a:xfrm>
            <a:off x="4319100" y="1393025"/>
            <a:ext cx="4681800" cy="11253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# nominations/new.html.erb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&lt;%= form_for @nomination do </a:t>
            </a:r>
            <a:r>
              <a:rPr lang="en" sz="800">
                <a:solidFill>
                  <a:srgbClr val="FFFFFF"/>
                </a:solidFill>
                <a:highlight>
                  <a:srgbClr val="37BECC"/>
                </a:highlight>
                <a:latin typeface="Consolas"/>
                <a:ea typeface="Consolas"/>
                <a:cs typeface="Consolas"/>
                <a:sym typeface="Consolas"/>
              </a:rPr>
              <a:t>|f|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%&gt;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&lt;%= </a:t>
            </a:r>
            <a:r>
              <a:rPr lang="en" sz="800">
                <a:solidFill>
                  <a:srgbClr val="FFFFFF"/>
                </a:solidFill>
                <a:highlight>
                  <a:srgbClr val="37BECC"/>
                </a:highlight>
                <a:latin typeface="Consolas"/>
                <a:ea typeface="Consolas"/>
                <a:cs typeface="Consolas"/>
                <a:sym typeface="Consolas"/>
              </a:rPr>
              <a:t>f.select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:nominee_id, options_for_select(@nominee_options) 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&lt;%= </a:t>
            </a:r>
            <a:r>
              <a:rPr lang="en" sz="800">
                <a:solidFill>
                  <a:srgbClr val="FFFFFF"/>
                </a:solidFill>
                <a:highlight>
                  <a:srgbClr val="37BECC"/>
                </a:highlight>
                <a:latin typeface="Consolas"/>
                <a:ea typeface="Consolas"/>
                <a:cs typeface="Consolas"/>
                <a:sym typeface="Consolas"/>
              </a:rPr>
              <a:t>f.text_field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:body, placeholder: Nomination::PLACEHOLDERS.sample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&lt;%= </a:t>
            </a:r>
            <a:r>
              <a:rPr lang="en" sz="800">
                <a:solidFill>
                  <a:srgbClr val="FFFFFF"/>
                </a:solidFill>
                <a:highlight>
                  <a:srgbClr val="37BECC"/>
                </a:highlight>
                <a:latin typeface="Consolas"/>
                <a:ea typeface="Consolas"/>
                <a:cs typeface="Consolas"/>
                <a:sym typeface="Consolas"/>
              </a:rPr>
              <a:t>f.submit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"Submit", class: "button-hollow-white expand small" %&gt;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&lt;% end %&gt;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4691200" y="2875100"/>
            <a:ext cx="20346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37BECC"/>
                </a:highlight>
                <a:latin typeface="Consolas"/>
                <a:ea typeface="Consolas"/>
                <a:cs typeface="Consolas"/>
                <a:sym typeface="Consolas"/>
              </a:rPr>
              <a:t>F represents the current form object</a:t>
            </a:r>
          </a:p>
        </p:txBody>
      </p:sp>
      <p:sp>
        <p:nvSpPr>
          <p:cNvPr id="278" name="Shape 278"/>
          <p:cNvSpPr/>
          <p:nvPr/>
        </p:nvSpPr>
        <p:spPr>
          <a:xfrm>
            <a:off x="6017550" y="1749800"/>
            <a:ext cx="68400" cy="112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