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ora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ora-regular.fntdata"/><Relationship Id="rId25" Type="http://schemas.openxmlformats.org/officeDocument/2006/relationships/slide" Target="slides/slide20.xml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59" name="Shape 59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6" name="Shape 6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87" name="Shape 8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2" name="Shape 9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hape 100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Agile</a:t>
            </a:r>
            <a:r>
              <a:rPr lang="en"/>
              <a:t> Methodology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1203030" y="3504942"/>
            <a:ext cx="387932" cy="345970"/>
            <a:chOff x="3927500" y="301425"/>
            <a:chExt cx="461550" cy="411625"/>
          </a:xfrm>
        </p:grpSpPr>
        <p:sp>
          <p:nvSpPr>
            <p:cNvPr id="109" name="Shape 109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How good is it, really?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Continuous attention</a:t>
            </a:r>
            <a:r>
              <a:rPr lang="en"/>
              <a:t> to technical excellence and good design enhances agility.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 heads are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better than 1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Studies show pairing actually saves money by reducing bugs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Pairing also helps prevent domain knowledge from becoming siloed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Teaching and knowledge transfer is a natural byproduct of pairing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22" name="Shape 22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Software </a:t>
            </a:r>
            <a:r>
              <a:rPr lang="en"/>
              <a:t>Sprint</a:t>
            </a:r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Gotta Go Fast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Deliver working software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frequently,</a:t>
            </a:r>
            <a:r>
              <a:rPr lang="en"/>
              <a:t> from a couple of weeks to a couple of months, with a preference to the shorter timescale.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This is a </a:t>
            </a:r>
            <a:r>
              <a:rPr b="1" lang="en" sz="2000">
                <a:solidFill>
                  <a:srgbClr val="FFFFFF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scrum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</a:t>
            </a:r>
            <a:r>
              <a:rPr i="1" lang="en" sz="2000"/>
              <a:t>timeboxed</a:t>
            </a:r>
            <a:r>
              <a:rPr lang="en" sz="2000"/>
              <a:t> face-to-face meeting, every day, at the same time and in the same place. Scrum starts on time (even if not everyone is there) and is not a place for detailed discussions.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T_vs_Gloucester_-_Match_-_23.JPG" id="244" name="Shape 244"/>
          <p:cNvPicPr preferRelativeResize="0"/>
          <p:nvPr/>
        </p:nvPicPr>
        <p:blipFill rotWithShape="1">
          <a:blip r:embed="rId3">
            <a:alphaModFix/>
          </a:blip>
          <a:srcRect b="0" l="21638" r="29394" t="0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625400" y="736699"/>
            <a:ext cx="790200" cy="790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860814" y="941597"/>
            <a:ext cx="319368" cy="380263"/>
            <a:chOff x="3968275" y="4980625"/>
            <a:chExt cx="379975" cy="452425"/>
          </a:xfrm>
        </p:grpSpPr>
        <p:sp>
          <p:nvSpPr>
            <p:cNvPr id="247" name="Shape 247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Retrospective</a:t>
            </a:r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What Kind of Day Has It Been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 regular intervals, the team reflects on how to become more effective, then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tunes and adjusts</a:t>
            </a:r>
            <a:r>
              <a:rPr lang="en"/>
              <a:t> its behavior accordingly.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talk about our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feelings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68" name="Shape 26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Shape 272"/>
          <p:cNvSpPr/>
          <p:nvPr/>
        </p:nvSpPr>
        <p:spPr>
          <a:xfrm>
            <a:off x="1131073" y="1872925"/>
            <a:ext cx="2399100" cy="2399100"/>
          </a:xfrm>
          <a:prstGeom prst="ellipse">
            <a:avLst/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3715248" y="1872925"/>
            <a:ext cx="2399100" cy="2399100"/>
          </a:xfrm>
          <a:prstGeom prst="ellipse">
            <a:avLst/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299423" y="1872925"/>
            <a:ext cx="2399100" cy="2399100"/>
          </a:xfrm>
          <a:prstGeom prst="ellipse">
            <a:avLst/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1663003" y="2410791"/>
            <a:ext cx="1335256" cy="1364835"/>
            <a:chOff x="1278900" y="2333250"/>
            <a:chExt cx="381175" cy="381175"/>
          </a:xfrm>
        </p:grpSpPr>
        <p:sp>
          <p:nvSpPr>
            <p:cNvPr id="276" name="Shape 276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242869" y="2387773"/>
            <a:ext cx="1343870" cy="1369409"/>
            <a:chOff x="2623275" y="2333250"/>
            <a:chExt cx="381175" cy="381175"/>
          </a:xfrm>
        </p:grpSpPr>
        <p:sp>
          <p:nvSpPr>
            <p:cNvPr id="281" name="Shape 281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6816172" y="2405039"/>
            <a:ext cx="1365610" cy="1376346"/>
            <a:chOff x="1951075" y="2333250"/>
            <a:chExt cx="381200" cy="381175"/>
          </a:xfrm>
        </p:grpSpPr>
        <p:sp>
          <p:nvSpPr>
            <p:cNvPr id="286" name="Shape 286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Ship it!</a:t>
            </a:r>
            <a:r>
              <a:rPr b="1" lang="en" sz="2000">
                <a:latin typeface="Lora"/>
                <a:ea typeface="Lora"/>
                <a:cs typeface="Lora"/>
                <a:sym typeface="Lora"/>
              </a:rPr>
              <a:t> … Right?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Beware of agile anti-patterns (also known as agile smells.)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ED197B"/>
              </a:buClr>
            </a:pPr>
            <a:r>
              <a:rPr lang="en">
                <a:solidFill>
                  <a:schemeClr val="dk1"/>
                </a:solidFill>
              </a:rPr>
              <a:t>Forest for the trees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ED197B"/>
              </a:buClr>
            </a:pPr>
            <a:r>
              <a:rPr lang="en">
                <a:solidFill>
                  <a:schemeClr val="dk1"/>
                </a:solidFill>
              </a:rPr>
              <a:t>Perils of “ship it” culture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ED197B"/>
              </a:buClr>
            </a:pPr>
            <a:r>
              <a:rPr lang="en">
                <a:solidFill>
                  <a:schemeClr val="dk1"/>
                </a:solidFill>
              </a:rPr>
              <a:t>Technical debt build-up</a:t>
            </a:r>
          </a:p>
        </p:txBody>
      </p:sp>
      <p:cxnSp>
        <p:nvCxnSpPr>
          <p:cNvPr id="295" name="Shape 295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6" name="Shape 296"/>
          <p:cNvSpPr/>
          <p:nvPr/>
        </p:nvSpPr>
        <p:spPr>
          <a:xfrm>
            <a:off x="625400" y="736699"/>
            <a:ext cx="790200" cy="790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7" name="Shape 297"/>
          <p:cNvGrpSpPr/>
          <p:nvPr/>
        </p:nvGrpSpPr>
        <p:grpSpPr>
          <a:xfrm>
            <a:off x="768987" y="945056"/>
            <a:ext cx="503018" cy="373349"/>
            <a:chOff x="4604550" y="3714775"/>
            <a:chExt cx="439625" cy="319075"/>
          </a:xfrm>
        </p:grpSpPr>
        <p:sp>
          <p:nvSpPr>
            <p:cNvPr id="298" name="Shape 298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 flipH="1"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hip-it-wings.png"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agile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development?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Resistant to over-planning (anti bike-shedding)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Undocumented code that works is better than documented code that doesn’t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Ongoing collaboration and communication with stakeholders is essential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Agile vs. Waterfall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83260" y="1006825"/>
            <a:ext cx="266880" cy="267307"/>
            <a:chOff x="576250" y="4319400"/>
            <a:chExt cx="442075" cy="442050"/>
          </a:xfrm>
        </p:grpSpPr>
        <p:sp>
          <p:nvSpPr>
            <p:cNvPr id="143" name="Shape 14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</a:rPr>
              <a:t>Thank you all.</a:t>
            </a:r>
          </a:p>
        </p:txBody>
      </p:sp>
      <p:sp>
        <p:nvSpPr>
          <p:cNvPr id="306" name="Shape 306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 Manifesto for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Agile Software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Although these ideas are not new, this list of 12 principles (laid out at a conference in Utah in February of 2001) codified them – and completely changed the game.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lNpLSIT.jpg" id="153" name="Shape 153"/>
          <p:cNvPicPr preferRelativeResize="0"/>
          <p:nvPr/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625400" y="736699"/>
            <a:ext cx="790200" cy="790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5" name="Shape 155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56" name="Shape 156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Test-Driven Development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User Stories &amp; Acceptance Criteria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 people and developers must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work together daily</a:t>
            </a:r>
            <a:r>
              <a:rPr lang="en"/>
              <a:t> throughout the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early, and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test often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 a product owner,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want to be involved with the process,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 that the end result doesn’t stink.</a:t>
            </a:r>
            <a:br>
              <a:rPr lang="en"/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The Product Owner acts as the voice of the customer, and is responsible for making sure the software delivers value.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86273" y="1001636"/>
            <a:ext cx="268498" cy="277680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Planning Meeting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 Man, A Plan, A Canal: Panama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best architectures, requirements, and designs emerge from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self-organizing</a:t>
            </a:r>
            <a:r>
              <a:rPr lang="en"/>
              <a:t> teams.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talk about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points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Fibonacci sequence: </a:t>
            </a:r>
            <a:r>
              <a:rPr lang="en"/>
              <a:t>1, 2, 3, 5, 8	…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An imprecise, intuitive measure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Complexity and uncertainty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It’s </a:t>
            </a:r>
            <a:r>
              <a:rPr i="1" lang="en"/>
              <a:t>not</a:t>
            </a:r>
            <a:r>
              <a:rPr lang="en"/>
              <a:t> about time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9" name="Shape 19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