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5143500" cx="9144000"/>
  <p:notesSz cx="6858000" cy="9144000"/>
  <p:embeddedFontLst>
    <p:embeddedFont>
      <p:font typeface="Lora"/>
      <p:regular r:id="rId55"/>
      <p:bold r:id="rId56"/>
      <p:italic r:id="rId57"/>
      <p:boldItalic r:id="rId58"/>
    </p:embeddedFont>
    <p:embeddedFont>
      <p:font typeface="Quattrocento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QuattrocentoSans-boldItalic.fntdata"/><Relationship Id="rId61" Type="http://schemas.openxmlformats.org/officeDocument/2006/relationships/font" Target="fonts/QuattrocentoSans-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QuattrocentoSans-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Lora-regular.fntdata"/><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Lora-italic.fntdata"/><Relationship Id="rId12" Type="http://schemas.openxmlformats.org/officeDocument/2006/relationships/slide" Target="slides/slide8.xml"/><Relationship Id="rId56" Type="http://schemas.openxmlformats.org/officeDocument/2006/relationships/font" Target="fonts/Lora-bold.fntdata"/><Relationship Id="rId15" Type="http://schemas.openxmlformats.org/officeDocument/2006/relationships/slide" Target="slides/slide11.xml"/><Relationship Id="rId59" Type="http://schemas.openxmlformats.org/officeDocument/2006/relationships/font" Target="fonts/QuattrocentoSans-regular.fntdata"/><Relationship Id="rId14" Type="http://schemas.openxmlformats.org/officeDocument/2006/relationships/slide" Target="slides/slide10.xml"/><Relationship Id="rId58" Type="http://schemas.openxmlformats.org/officeDocument/2006/relationships/font" Target="fonts/Lora-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Basic idea</a:t>
            </a:r>
          </a:p>
          <a:p>
            <a:pPr indent="-228600" lvl="0" marL="457200" rtl="0">
              <a:spcBef>
                <a:spcPts val="0"/>
              </a:spcBef>
              <a:buChar char="-"/>
            </a:pPr>
            <a:r>
              <a:rPr lang="en"/>
              <a:t>What’s different</a:t>
            </a:r>
          </a:p>
          <a:p>
            <a:pPr indent="-228600" lvl="1" marL="914400" rtl="0">
              <a:spcBef>
                <a:spcPts val="0"/>
              </a:spcBef>
              <a:buChar char="-"/>
            </a:pPr>
            <a:r>
              <a:rPr lang="en"/>
              <a:t>Path helpers</a:t>
            </a:r>
          </a:p>
          <a:p>
            <a:pPr indent="-228600" lvl="1" marL="914400" rtl="0">
              <a:spcBef>
                <a:spcPts val="0"/>
              </a:spcBef>
              <a:buChar char="-"/>
            </a:pPr>
            <a:r>
              <a:rPr lang="en"/>
              <a:t>Form helpers</a:t>
            </a:r>
          </a:p>
          <a:p>
            <a:pPr indent="-228600" lvl="0" marL="457200" rtl="0">
              <a:spcBef>
                <a:spcPts val="0"/>
              </a:spcBef>
              <a:buChar char="-"/>
            </a:pPr>
            <a:r>
              <a:rPr lang="en"/>
              <a:t>When to/not to use nested routes</a:t>
            </a:r>
          </a:p>
          <a:p>
            <a:pPr indent="-228600" lvl="0" marL="457200" rtl="0">
              <a:spcBef>
                <a:spcPts val="0"/>
              </a:spcBef>
              <a:buChar char="-"/>
            </a:pPr>
            <a:r>
              <a:rPr lang="en"/>
              <a:t>What happens on the views?</a:t>
            </a:r>
          </a:p>
          <a:p>
            <a:pPr indent="-228600" lvl="0" marL="457200">
              <a:spcBef>
                <a:spcPts val="0"/>
              </a:spcBef>
              <a:buChar char="-"/>
            </a:pPr>
            <a:r>
              <a:rPr lang="en"/>
              <a:t>You don’t need a separate view for each of these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Method takes in one argument: can give it an integer id or a Product object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Rake routes tells you what the key in the params hash will be in the reviews controller, can also stick a pry into the action and check params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Not a common use case but let’s see how we would do it if we wanted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Oooooooooo</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Must be in the order they appear in the URL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the Review ID will come in as params[:id], keep doing rake routes and prys to make sure things come in as expected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For when we’re creating an object that’s associated with some other object, they are presented to form_for as an array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the html that is rendered, the first argument, @product is an existing Product in db, @review will be a new review object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We’re using an accessor to assign the Product associated with @review to be @product from the params.  Without the line `@review.product = @product`, the @review’s product would be nil and not be valid if product’s presence is required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ActiveRecord will automatically make a blank review object that is associated with @product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General rule of thumb: don’t nest more than 2, maaaaybe 3 levels deep</a:t>
            </a:r>
          </a:p>
          <a:p>
            <a:pPr lvl="0" rtl="0">
              <a:spcBef>
                <a:spcPts val="0"/>
              </a:spcBef>
              <a:buNone/>
            </a:pPr>
            <a:r>
              <a:rPr lang="en"/>
              <a:t>Code smell.</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If the review already exists in the db, there is already a product associated with it, so we don’t need to pass the product id through the params, we can always find the product based on review.product.  That’s why the show from before isn’t generally the pattern you’d see, but you WOULD need the id for new</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Essentially when we are nesting resources we are making a promise to rails that we will provide the product ID as well.  </a:t>
            </a:r>
          </a:p>
          <a:p>
            <a:pPr lvl="0">
              <a:spcBef>
                <a:spcPts val="0"/>
              </a:spcBef>
              <a:buNone/>
            </a:pPr>
            <a:r>
              <a:t/>
            </a:r>
            <a:endParaRPr/>
          </a:p>
          <a:p>
            <a:pPr lvl="0">
              <a:spcBef>
                <a:spcPts val="0"/>
              </a:spcBef>
              <a:buNone/>
            </a:pPr>
            <a:r>
              <a:rPr lang="en"/>
              <a:t>When we’re doing new or create we don’t have an id yet, so we need the primary key to come from the product</a:t>
            </a:r>
          </a:p>
          <a:p>
            <a:pPr lvl="0" rtl="0">
              <a:spcBef>
                <a:spcPts val="0"/>
              </a:spcBef>
              <a:buNone/>
            </a:pPr>
            <a:r>
              <a:rPr lang="en"/>
              <a:t>The show, edit, update, destroy: the review already exists since we can pull product from the review so those actions can be unnested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70" name="Shape 5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1" name="Shape 581"/>
        <p:cNvGrpSpPr/>
        <p:nvPr/>
      </p:nvGrpSpPr>
      <p:grpSpPr>
        <a:xfrm>
          <a:off x="0" y="0"/>
          <a:ext cx="0" cy="0"/>
          <a:chOff x="0" y="0"/>
          <a:chExt cx="0" cy="0"/>
        </a:xfrm>
      </p:grpSpPr>
      <p:sp>
        <p:nvSpPr>
          <p:cNvPr id="582" name="Shape 58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83" name="Shape 5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Just a way of getting to controller actions and what are the things that are sending us there</a:t>
            </a:r>
          </a:p>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You may have cause for this.  For example if you don’t want any unnested review actions.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07" name="Shape 6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For y’all units is a week by theme such as Week 5 React and Week 6 Rails.  For something like an online user, they have separate phases that are separated in different ways.  So for example a lesson from your ignition probably also is in “phase 1” of an online student.  We need both unit and lesson ids, in one-to-many there is no single unit associated to a lesson, so in a many to many you made need both ids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32" name="Shape 6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For example for campers, you might want to see the items belonging to a specific camper ie /camper/234/supplies, all perhaps you want to see a list of all supplies /supplies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43" name="Shape 6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if conditional checks to see whether your url included a specific product, if so, it returns the reviews of that product.  Otherwise it will return all the reviews in the database.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3" name="Shape 653"/>
        <p:cNvGrpSpPr/>
        <p:nvPr/>
      </p:nvGrpSpPr>
      <p:grpSpPr>
        <a:xfrm>
          <a:off x="0" y="0"/>
          <a:ext cx="0" cy="0"/>
          <a:chOff x="0" y="0"/>
          <a:chExt cx="0" cy="0"/>
        </a:xfrm>
      </p:grpSpPr>
      <p:sp>
        <p:nvSpPr>
          <p:cNvPr id="654" name="Shape 65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55" name="Shape 6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If the situation is perhaps more complicated, you might want to factor out the method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If it’s even more complicated, you can make a PORO that takes care of your logic.  So this would be a plain ol ruby object, it’s not associated with anything in the database so you won’t be inheriting from ApplciationRecord.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7" name="Shape 677"/>
        <p:cNvGrpSpPr/>
        <p:nvPr/>
      </p:nvGrpSpPr>
      <p:grpSpPr>
        <a:xfrm>
          <a:off x="0" y="0"/>
          <a:ext cx="0" cy="0"/>
          <a:chOff x="0" y="0"/>
          <a:chExt cx="0" cy="0"/>
        </a:xfrm>
      </p:grpSpPr>
      <p:sp>
        <p:nvSpPr>
          <p:cNvPr id="678" name="Shape 6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79" name="Shape 6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Routes are only urls that people are going to, so if you don’t intend to have them interact with it that way don’t make the route for it.  </a:t>
            </a:r>
            <a:r>
              <a:rPr lang="en">
                <a:solidFill>
                  <a:schemeClr val="dk1"/>
                </a:solidFill>
              </a:rPr>
              <a:t>Ie all the reviews for a product, if you want to see the reviews of a product on the product show page, the logic for @reviews will be in the product controller show action</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90" name="Shape 6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Create action will need its own route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7" name="Shape 757"/>
        <p:cNvGrpSpPr/>
        <p:nvPr/>
      </p:nvGrpSpPr>
      <p:grpSpPr>
        <a:xfrm>
          <a:off x="0" y="0"/>
          <a:ext cx="0" cy="0"/>
          <a:chOff x="0" y="0"/>
          <a:chExt cx="0" cy="0"/>
        </a:xfrm>
      </p:grpSpPr>
      <p:sp>
        <p:nvSpPr>
          <p:cNvPr id="758" name="Shape 7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59" name="Shape 7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If the situation is perhaps more complicated, you might want to factor out the method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Update our URL to first specify what product we are referring to, it will still hit reviews controller and now our params will have an id for us to find the correct Product object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/products/:id/reviews will go to the reviews controller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Look at routes before and after nesting, notice the prefix and in the URI it clues you in that you will need to pass a Product as an argument to any helpers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996630" y="2003888"/>
            <a:ext cx="4523699" cy="1159799"/>
          </a:xfrm>
          <a:prstGeom prst="rect">
            <a:avLst/>
          </a:prstGeom>
        </p:spPr>
        <p:txBody>
          <a:bodyPr anchorCtr="0" anchor="b" bIns="91425" lIns="91425" rIns="91425"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cxnSp>
        <p:nvCxnSpPr>
          <p:cNvPr id="10" name="Shape 10"/>
          <p:cNvCxnSpPr/>
          <p:nvPr/>
        </p:nvCxnSpPr>
        <p:spPr>
          <a:xfrm>
            <a:off x="-6025" y="3676511"/>
            <a:ext cx="9161999" cy="0"/>
          </a:xfrm>
          <a:prstGeom prst="straightConnector1">
            <a:avLst/>
          </a:prstGeom>
          <a:noFill/>
          <a:ln cap="flat" cmpd="sng" w="9525">
            <a:solidFill>
              <a:srgbClr val="000000"/>
            </a:solidFill>
            <a:prstDash val="solid"/>
            <a:round/>
            <a:headEnd len="lg" w="lg" type="none"/>
            <a:tailEnd len="lg" w="lg" type="none"/>
          </a:ln>
        </p:spPr>
      </p:cxnSp>
      <p:sp>
        <p:nvSpPr>
          <p:cNvPr id="11" name="Shape 11"/>
          <p:cNvSpPr/>
          <p:nvPr/>
        </p:nvSpPr>
        <p:spPr>
          <a:xfrm>
            <a:off x="1117950" y="3393000"/>
            <a:ext cx="566999" cy="566999"/>
          </a:xfrm>
          <a:prstGeom prst="ellipse">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letely blank">
    <p:spTree>
      <p:nvGrpSpPr>
        <p:cNvPr id="57" name="Shape 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2" name="Shape 12"/>
        <p:cNvGrpSpPr/>
        <p:nvPr/>
      </p:nvGrpSpPr>
      <p:grpSpPr>
        <a:xfrm>
          <a:off x="0" y="0"/>
          <a:ext cx="0" cy="0"/>
          <a:chOff x="0" y="0"/>
          <a:chExt cx="0" cy="0"/>
        </a:xfrm>
      </p:grpSpPr>
      <p:sp>
        <p:nvSpPr>
          <p:cNvPr id="13" name="Shape 13"/>
          <p:cNvSpPr txBox="1"/>
          <p:nvPr>
            <p:ph idx="1" type="subTitle"/>
          </p:nvPr>
        </p:nvSpPr>
        <p:spPr>
          <a:xfrm>
            <a:off x="2022300" y="2815923"/>
            <a:ext cx="5591400" cy="784799"/>
          </a:xfrm>
          <a:prstGeom prst="rect">
            <a:avLst/>
          </a:prstGeom>
        </p:spPr>
        <p:txBody>
          <a:bodyPr anchorCtr="0" anchor="t" bIns="91425" lIns="91425" rIns="91425" tIns="91425"/>
          <a:lstStyle>
            <a:lvl1pPr lvl="0" rtl="0">
              <a:spcBef>
                <a:spcPts val="0"/>
              </a:spcBef>
              <a:buClr>
                <a:schemeClr val="lt1"/>
              </a:buClr>
              <a:buSzPct val="100000"/>
              <a:buNone/>
              <a:defRPr sz="1400">
                <a:solidFill>
                  <a:schemeClr val="lt1"/>
                </a:solidFill>
                <a:highlight>
                  <a:srgbClr val="ED197B"/>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p:txBody>
      </p:sp>
      <p:cxnSp>
        <p:nvCxnSpPr>
          <p:cNvPr id="14" name="Shape 14"/>
          <p:cNvCxnSpPr/>
          <p:nvPr/>
        </p:nvCxnSpPr>
        <p:spPr>
          <a:xfrm>
            <a:off x="-6025" y="2571761"/>
            <a:ext cx="1984499" cy="0"/>
          </a:xfrm>
          <a:prstGeom prst="straightConnector1">
            <a:avLst/>
          </a:prstGeom>
          <a:noFill/>
          <a:ln cap="flat" cmpd="sng" w="9525">
            <a:solidFill>
              <a:srgbClr val="CCCCCC"/>
            </a:solidFill>
            <a:prstDash val="solid"/>
            <a:round/>
            <a:headEnd len="lg" w="lg" type="none"/>
            <a:tailEnd len="lg" w="lg" type="none"/>
          </a:ln>
        </p:spPr>
      </p:cxnSp>
      <p:sp>
        <p:nvSpPr>
          <p:cNvPr id="15" name="Shape 15"/>
          <p:cNvSpPr/>
          <p:nvPr/>
        </p:nvSpPr>
        <p:spPr>
          <a:xfrm>
            <a:off x="1117950" y="2288250"/>
            <a:ext cx="566999" cy="5669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sp>
        <p:nvSpPr>
          <p:cNvPr id="16" name="Shape 16"/>
          <p:cNvSpPr txBox="1"/>
          <p:nvPr>
            <p:ph type="ctrTitle"/>
          </p:nvPr>
        </p:nvSpPr>
        <p:spPr>
          <a:xfrm>
            <a:off x="2022225" y="1693523"/>
            <a:ext cx="3787799" cy="1159799"/>
          </a:xfrm>
          <a:prstGeom prst="rect">
            <a:avLst/>
          </a:prstGeom>
        </p:spPr>
        <p:txBody>
          <a:bodyPr anchorCtr="0" anchor="b"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cxnSp>
        <p:nvCxnSpPr>
          <p:cNvPr id="17" name="Shape 17"/>
          <p:cNvCxnSpPr/>
          <p:nvPr/>
        </p:nvCxnSpPr>
        <p:spPr>
          <a:xfrm>
            <a:off x="5898975" y="2571750"/>
            <a:ext cx="3251099"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8" name="Shape 18"/>
        <p:cNvGrpSpPr/>
        <p:nvPr/>
      </p:nvGrpSpPr>
      <p:grpSpPr>
        <a:xfrm>
          <a:off x="0" y="0"/>
          <a:ext cx="0" cy="0"/>
          <a:chOff x="0" y="0"/>
          <a:chExt cx="0" cy="0"/>
        </a:xfrm>
      </p:grpSpPr>
      <p:cxnSp>
        <p:nvCxnSpPr>
          <p:cNvPr id="19" name="Shape 19"/>
          <p:cNvCxnSpPr/>
          <p:nvPr/>
        </p:nvCxnSpPr>
        <p:spPr>
          <a:xfrm>
            <a:off x="4584075" y="3676500"/>
            <a:ext cx="0" cy="1480499"/>
          </a:xfrm>
          <a:prstGeom prst="straightConnector1">
            <a:avLst/>
          </a:prstGeom>
          <a:noFill/>
          <a:ln cap="flat" cmpd="sng" w="9525">
            <a:solidFill>
              <a:srgbClr val="CCCCCC"/>
            </a:solidFill>
            <a:prstDash val="solid"/>
            <a:round/>
            <a:headEnd len="lg" w="lg" type="none"/>
            <a:tailEnd len="lg" w="lg" type="none"/>
          </a:ln>
        </p:spPr>
      </p:cxnSp>
      <p:sp>
        <p:nvSpPr>
          <p:cNvPr id="20" name="Shape 20"/>
          <p:cNvSpPr txBox="1"/>
          <p:nvPr>
            <p:ph idx="1" type="body"/>
          </p:nvPr>
        </p:nvSpPr>
        <p:spPr>
          <a:xfrm>
            <a:off x="2105050" y="2238000"/>
            <a:ext cx="4933800" cy="819899"/>
          </a:xfrm>
          <a:prstGeom prst="rect">
            <a:avLst/>
          </a:prstGeom>
        </p:spPr>
        <p:txBody>
          <a:bodyPr anchorCtr="0" anchor="b" bIns="91425" lIns="91425" rIns="91425" tIns="91425"/>
          <a:lstStyle>
            <a:lvl1pPr lvl="0" rtl="0" algn="ctr">
              <a:spcBef>
                <a:spcPts val="0"/>
              </a:spcBef>
              <a:buSzPct val="100000"/>
              <a:buFont typeface="Lora"/>
              <a:defRPr i="1" sz="2400">
                <a:latin typeface="Lora"/>
                <a:ea typeface="Lora"/>
                <a:cs typeface="Lora"/>
                <a:sym typeface="Lora"/>
              </a:defRPr>
            </a:lvl1pPr>
            <a:lvl2pPr lvl="1" rtl="0" algn="ctr">
              <a:spcBef>
                <a:spcPts val="0"/>
              </a:spcBef>
              <a:buFont typeface="Lora"/>
              <a:defRPr i="1">
                <a:latin typeface="Lora"/>
                <a:ea typeface="Lora"/>
                <a:cs typeface="Lora"/>
                <a:sym typeface="Lora"/>
              </a:defRPr>
            </a:lvl2pPr>
            <a:lvl3pPr lvl="2" rtl="0" algn="ctr">
              <a:spcBef>
                <a:spcPts val="0"/>
              </a:spcBef>
              <a:buFont typeface="Lora"/>
              <a:defRPr i="1">
                <a:latin typeface="Lora"/>
                <a:ea typeface="Lora"/>
                <a:cs typeface="Lora"/>
                <a:sym typeface="Lora"/>
              </a:defRPr>
            </a:lvl3pPr>
            <a:lvl4pPr lvl="3" rtl="0" algn="ctr">
              <a:spcBef>
                <a:spcPts val="0"/>
              </a:spcBef>
              <a:buSzPct val="100000"/>
              <a:buFont typeface="Lora"/>
              <a:defRPr i="1" sz="2400">
                <a:latin typeface="Lora"/>
                <a:ea typeface="Lora"/>
                <a:cs typeface="Lora"/>
                <a:sym typeface="Lora"/>
              </a:defRPr>
            </a:lvl4pPr>
            <a:lvl5pPr lvl="4" rtl="0" algn="ctr">
              <a:spcBef>
                <a:spcPts val="0"/>
              </a:spcBef>
              <a:buSzPct val="100000"/>
              <a:buFont typeface="Lora"/>
              <a:defRPr i="1" sz="2400">
                <a:latin typeface="Lora"/>
                <a:ea typeface="Lora"/>
                <a:cs typeface="Lora"/>
                <a:sym typeface="Lora"/>
              </a:defRPr>
            </a:lvl5pPr>
            <a:lvl6pPr lvl="5" rtl="0" algn="ctr">
              <a:spcBef>
                <a:spcPts val="0"/>
              </a:spcBef>
              <a:buSzPct val="100000"/>
              <a:buFont typeface="Lora"/>
              <a:defRPr i="1" sz="2400">
                <a:latin typeface="Lora"/>
                <a:ea typeface="Lora"/>
                <a:cs typeface="Lora"/>
                <a:sym typeface="Lora"/>
              </a:defRPr>
            </a:lvl6pPr>
            <a:lvl7pPr lvl="6" rtl="0" algn="ctr">
              <a:spcBef>
                <a:spcPts val="0"/>
              </a:spcBef>
              <a:buSzPct val="100000"/>
              <a:buFont typeface="Lora"/>
              <a:defRPr i="1" sz="2400">
                <a:latin typeface="Lora"/>
                <a:ea typeface="Lora"/>
                <a:cs typeface="Lora"/>
                <a:sym typeface="Lora"/>
              </a:defRPr>
            </a:lvl7pPr>
            <a:lvl8pPr lvl="7" rtl="0" algn="ctr">
              <a:spcBef>
                <a:spcPts val="0"/>
              </a:spcBef>
              <a:buSzPct val="100000"/>
              <a:buFont typeface="Lora"/>
              <a:defRPr i="1" sz="2400">
                <a:latin typeface="Lora"/>
                <a:ea typeface="Lora"/>
                <a:cs typeface="Lora"/>
                <a:sym typeface="Lora"/>
              </a:defRPr>
            </a:lvl8pPr>
            <a:lvl9pPr lvl="8" algn="ctr">
              <a:spcBef>
                <a:spcPts val="0"/>
              </a:spcBef>
              <a:buSzPct val="100000"/>
              <a:buFont typeface="Lora"/>
              <a:defRPr i="1" sz="2400">
                <a:latin typeface="Lora"/>
                <a:ea typeface="Lora"/>
                <a:cs typeface="Lora"/>
                <a:sym typeface="Lora"/>
              </a:defRPr>
            </a:lvl9pPr>
          </a:lstStyle>
          <a:p/>
        </p:txBody>
      </p:sp>
      <p:sp>
        <p:nvSpPr>
          <p:cNvPr id="21" name="Shape 21"/>
          <p:cNvSpPr/>
          <p:nvPr/>
        </p:nvSpPr>
        <p:spPr>
          <a:xfrm>
            <a:off x="4288500" y="3393000"/>
            <a:ext cx="566999" cy="566999"/>
          </a:xfrm>
          <a:prstGeom prst="ellipse">
            <a:avLst/>
          </a:prstGeom>
          <a:solidFill>
            <a:srgbClr val="FFCD00"/>
          </a:solidFill>
          <a:ln>
            <a:noFill/>
          </a:ln>
        </p:spPr>
        <p:txBody>
          <a:bodyPr anchorCtr="0" anchor="ctr" bIns="91425" lIns="91425" rIns="91425" tIns="91425">
            <a:noAutofit/>
          </a:bodyPr>
          <a:lstStyle/>
          <a:p>
            <a:pPr lvl="0" rtl="0">
              <a:spcBef>
                <a:spcPts val="0"/>
              </a:spcBef>
              <a:buNone/>
            </a:pPr>
            <a:r>
              <a:t/>
            </a:r>
            <a:endParaRPr/>
          </a:p>
        </p:txBody>
      </p:sp>
      <p:sp>
        <p:nvSpPr>
          <p:cNvPr id="22" name="Shape 22"/>
          <p:cNvSpPr/>
          <p:nvPr/>
        </p:nvSpPr>
        <p:spPr>
          <a:xfrm>
            <a:off x="4288500" y="3393000"/>
            <a:ext cx="566999" cy="5669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sp>
        <p:nvSpPr>
          <p:cNvPr id="23" name="Shape 23"/>
          <p:cNvSpPr txBox="1"/>
          <p:nvPr/>
        </p:nvSpPr>
        <p:spPr>
          <a:xfrm>
            <a:off x="3593400" y="3412651"/>
            <a:ext cx="1957200" cy="653699"/>
          </a:xfrm>
          <a:prstGeom prst="rect">
            <a:avLst/>
          </a:prstGeom>
          <a:noFill/>
          <a:ln>
            <a:noFill/>
          </a:ln>
        </p:spPr>
        <p:txBody>
          <a:bodyPr anchorCtr="0" anchor="t" bIns="91425" lIns="91425" rIns="91425" tIns="91425">
            <a:noAutofit/>
          </a:bodyPr>
          <a:lstStyle/>
          <a:p>
            <a:pPr lvl="0" rtl="0" algn="ctr">
              <a:spcBef>
                <a:spcPts val="0"/>
              </a:spcBef>
              <a:buNone/>
            </a:pPr>
            <a:r>
              <a:rPr b="1" lang="en" sz="3600">
                <a:latin typeface="Lora"/>
                <a:ea typeface="Lora"/>
                <a:cs typeface="Lora"/>
                <a:sym typeface="Lora"/>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24" name="Shape 24"/>
        <p:cNvGrpSpPr/>
        <p:nvPr/>
      </p:nvGrpSpPr>
      <p:grpSpPr>
        <a:xfrm>
          <a:off x="0" y="0"/>
          <a:ext cx="0" cy="0"/>
          <a:chOff x="0" y="0"/>
          <a:chExt cx="0" cy="0"/>
        </a:xfrm>
      </p:grpSpPr>
      <p:cxnSp>
        <p:nvCxnSpPr>
          <p:cNvPr id="25" name="Shape 25"/>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26" name="Shape 26"/>
          <p:cNvSpPr/>
          <p:nvPr/>
        </p:nvSpPr>
        <p:spPr>
          <a:xfrm>
            <a:off x="817475" y="928766"/>
            <a:ext cx="405899" cy="4058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sp>
        <p:nvSpPr>
          <p:cNvPr id="27" name="Shape 27"/>
          <p:cNvSpPr txBox="1"/>
          <p:nvPr>
            <p:ph type="title"/>
          </p:nvPr>
        </p:nvSpPr>
        <p:spPr>
          <a:xfrm>
            <a:off x="1381250" y="922668"/>
            <a:ext cx="3878399" cy="435599"/>
          </a:xfrm>
          <a:prstGeom prst="rect">
            <a:avLst/>
          </a:prstGeom>
        </p:spPr>
        <p:txBody>
          <a:bodyPr anchorCtr="0" anchor="ctr" bIns="91425" lIns="91425" rIns="91425" tIns="91425"/>
          <a:lstStyle>
            <a:lvl1pPr lvl="0" rtl="0">
              <a:spcBef>
                <a:spcPts val="0"/>
              </a:spcBef>
              <a:buSzPct val="100000"/>
              <a:buFont typeface="Lora"/>
              <a:buNone/>
              <a:defRPr b="1" sz="2000">
                <a:latin typeface="Lora"/>
                <a:ea typeface="Lora"/>
                <a:cs typeface="Lora"/>
                <a:sym typeface="Lora"/>
              </a:defRPr>
            </a:lvl1pPr>
            <a:lvl2pPr lvl="1" rtl="0">
              <a:spcBef>
                <a:spcPts val="0"/>
              </a:spcBef>
              <a:buSzPct val="100000"/>
              <a:buFont typeface="Lora"/>
              <a:buNone/>
              <a:defRPr b="1" sz="2000">
                <a:highlight>
                  <a:srgbClr val="FFFFFF"/>
                </a:highlight>
                <a:latin typeface="Lora"/>
                <a:ea typeface="Lora"/>
                <a:cs typeface="Lora"/>
                <a:sym typeface="Lora"/>
              </a:defRPr>
            </a:lvl2pPr>
            <a:lvl3pPr lvl="2" rtl="0">
              <a:spcBef>
                <a:spcPts val="0"/>
              </a:spcBef>
              <a:buSzPct val="100000"/>
              <a:buFont typeface="Lora"/>
              <a:buNone/>
              <a:defRPr b="1" sz="2000">
                <a:highlight>
                  <a:srgbClr val="FFFFFF"/>
                </a:highlight>
                <a:latin typeface="Lora"/>
                <a:ea typeface="Lora"/>
                <a:cs typeface="Lora"/>
                <a:sym typeface="Lora"/>
              </a:defRPr>
            </a:lvl3pPr>
            <a:lvl4pPr lvl="3" rtl="0">
              <a:spcBef>
                <a:spcPts val="0"/>
              </a:spcBef>
              <a:buSzPct val="100000"/>
              <a:buFont typeface="Lora"/>
              <a:buNone/>
              <a:defRPr b="1" sz="2000">
                <a:highlight>
                  <a:srgbClr val="FFFFFF"/>
                </a:highlight>
                <a:latin typeface="Lora"/>
                <a:ea typeface="Lora"/>
                <a:cs typeface="Lora"/>
                <a:sym typeface="Lora"/>
              </a:defRPr>
            </a:lvl4pPr>
            <a:lvl5pPr lvl="4" rtl="0">
              <a:spcBef>
                <a:spcPts val="0"/>
              </a:spcBef>
              <a:buSzPct val="100000"/>
              <a:buFont typeface="Lora"/>
              <a:buNone/>
              <a:defRPr b="1" sz="2000">
                <a:highlight>
                  <a:srgbClr val="FFFFFF"/>
                </a:highlight>
                <a:latin typeface="Lora"/>
                <a:ea typeface="Lora"/>
                <a:cs typeface="Lora"/>
                <a:sym typeface="Lora"/>
              </a:defRPr>
            </a:lvl5pPr>
            <a:lvl6pPr lvl="5" rtl="0">
              <a:spcBef>
                <a:spcPts val="0"/>
              </a:spcBef>
              <a:buSzPct val="100000"/>
              <a:buFont typeface="Lora"/>
              <a:buNone/>
              <a:defRPr b="1" sz="2000">
                <a:highlight>
                  <a:srgbClr val="FFFFFF"/>
                </a:highlight>
                <a:latin typeface="Lora"/>
                <a:ea typeface="Lora"/>
                <a:cs typeface="Lora"/>
                <a:sym typeface="Lora"/>
              </a:defRPr>
            </a:lvl6pPr>
            <a:lvl7pPr lvl="6" rtl="0">
              <a:spcBef>
                <a:spcPts val="0"/>
              </a:spcBef>
              <a:buSzPct val="100000"/>
              <a:buFont typeface="Lora"/>
              <a:buNone/>
              <a:defRPr b="1" sz="2000">
                <a:highlight>
                  <a:srgbClr val="FFFFFF"/>
                </a:highlight>
                <a:latin typeface="Lora"/>
                <a:ea typeface="Lora"/>
                <a:cs typeface="Lora"/>
                <a:sym typeface="Lora"/>
              </a:defRPr>
            </a:lvl7pPr>
            <a:lvl8pPr lvl="7" rtl="0">
              <a:spcBef>
                <a:spcPts val="0"/>
              </a:spcBef>
              <a:buSzPct val="100000"/>
              <a:buFont typeface="Lora"/>
              <a:buNone/>
              <a:defRPr b="1" sz="2000">
                <a:highlight>
                  <a:srgbClr val="FFFFFF"/>
                </a:highlight>
                <a:latin typeface="Lora"/>
                <a:ea typeface="Lora"/>
                <a:cs typeface="Lora"/>
                <a:sym typeface="Lora"/>
              </a:defRPr>
            </a:lvl8pPr>
            <a:lvl9pPr lvl="8" rtl="0">
              <a:spcBef>
                <a:spcPts val="0"/>
              </a:spcBef>
              <a:buSzPct val="100000"/>
              <a:buFont typeface="Lora"/>
              <a:buNone/>
              <a:defRPr b="1" sz="2000">
                <a:highlight>
                  <a:srgbClr val="FFFFFF"/>
                </a:highlight>
                <a:latin typeface="Lora"/>
                <a:ea typeface="Lora"/>
                <a:cs typeface="Lora"/>
                <a:sym typeface="Lora"/>
              </a:defRPr>
            </a:lvl9pPr>
          </a:lstStyle>
          <a:p/>
        </p:txBody>
      </p:sp>
      <p:sp>
        <p:nvSpPr>
          <p:cNvPr id="28" name="Shape 28"/>
          <p:cNvSpPr txBox="1"/>
          <p:nvPr>
            <p:ph idx="1" type="body"/>
          </p:nvPr>
        </p:nvSpPr>
        <p:spPr>
          <a:xfrm>
            <a:off x="1381250" y="1616470"/>
            <a:ext cx="6809700" cy="3112200"/>
          </a:xfrm>
          <a:prstGeom prst="rect">
            <a:avLst/>
          </a:prstGeom>
        </p:spPr>
        <p:txBody>
          <a:bodyPr anchorCtr="0" anchor="t" bIns="91425" lIns="91425" rIns="91425" tIns="91425"/>
          <a:lstStyle>
            <a:lvl1pPr lvl="0" rtl="0">
              <a:spcBef>
                <a:spcPts val="600"/>
              </a:spcBef>
              <a:buClr>
                <a:srgbClr val="ED197B"/>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ED197B"/>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ED197B"/>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ED197B"/>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ED197B"/>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ED197B"/>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ED197B"/>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ED197B"/>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ED197B"/>
              </a:buClr>
              <a:buSzPct val="100000"/>
              <a:buFont typeface="Quattrocento Sans"/>
              <a:defRPr sz="1800">
                <a:latin typeface="Quattrocento Sans"/>
                <a:ea typeface="Quattrocento Sans"/>
                <a:cs typeface="Quattrocento Sans"/>
                <a:sym typeface="Quattrocento Sans"/>
              </a:defRPr>
            </a:lvl9pPr>
          </a:lstStyle>
          <a:p/>
        </p:txBody>
      </p:sp>
      <p:cxnSp>
        <p:nvCxnSpPr>
          <p:cNvPr id="29" name="Shape 29"/>
          <p:cNvCxnSpPr/>
          <p:nvPr/>
        </p:nvCxnSpPr>
        <p:spPr>
          <a:xfrm>
            <a:off x="5265650" y="1131725"/>
            <a:ext cx="3878399"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30" name="Shape 30"/>
        <p:cNvGrpSpPr/>
        <p:nvPr/>
      </p:nvGrpSpPr>
      <p:grpSpPr>
        <a:xfrm>
          <a:off x="0" y="0"/>
          <a:ext cx="0" cy="0"/>
          <a:chOff x="0" y="0"/>
          <a:chExt cx="0" cy="0"/>
        </a:xfrm>
      </p:grpSpPr>
      <p:sp>
        <p:nvSpPr>
          <p:cNvPr id="31" name="Shape 31"/>
          <p:cNvSpPr txBox="1"/>
          <p:nvPr>
            <p:ph type="title"/>
          </p:nvPr>
        </p:nvSpPr>
        <p:spPr>
          <a:xfrm>
            <a:off x="1381250" y="922668"/>
            <a:ext cx="3878399" cy="4355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1381250" y="1618700"/>
            <a:ext cx="3425400" cy="3231000"/>
          </a:xfrm>
          <a:prstGeom prst="rect">
            <a:avLst/>
          </a:prstGeom>
        </p:spPr>
        <p:txBody>
          <a:bodyPr anchorCtr="0" anchor="t" bIns="91425" lIns="91425" rIns="91425" tIns="91425"/>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sp>
        <p:nvSpPr>
          <p:cNvPr id="33" name="Shape 33"/>
          <p:cNvSpPr txBox="1"/>
          <p:nvPr>
            <p:ph idx="2" type="body"/>
          </p:nvPr>
        </p:nvSpPr>
        <p:spPr>
          <a:xfrm>
            <a:off x="5012916" y="1618700"/>
            <a:ext cx="3425400" cy="3231000"/>
          </a:xfrm>
          <a:prstGeom prst="rect">
            <a:avLst/>
          </a:prstGeom>
        </p:spPr>
        <p:txBody>
          <a:bodyPr anchorCtr="0" anchor="t" bIns="91425" lIns="91425" rIns="91425" tIns="91425"/>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cxnSp>
        <p:nvCxnSpPr>
          <p:cNvPr id="34" name="Shape 34"/>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35" name="Shape 35"/>
          <p:cNvSpPr/>
          <p:nvPr/>
        </p:nvSpPr>
        <p:spPr>
          <a:xfrm>
            <a:off x="817475" y="928766"/>
            <a:ext cx="405899" cy="4058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cxnSp>
        <p:nvCxnSpPr>
          <p:cNvPr id="36" name="Shape 36"/>
          <p:cNvCxnSpPr/>
          <p:nvPr/>
        </p:nvCxnSpPr>
        <p:spPr>
          <a:xfrm>
            <a:off x="5265650" y="1131725"/>
            <a:ext cx="3878399"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37" name="Shape 37"/>
        <p:cNvGrpSpPr/>
        <p:nvPr/>
      </p:nvGrpSpPr>
      <p:grpSpPr>
        <a:xfrm>
          <a:off x="0" y="0"/>
          <a:ext cx="0" cy="0"/>
          <a:chOff x="0" y="0"/>
          <a:chExt cx="0" cy="0"/>
        </a:xfrm>
      </p:grpSpPr>
      <p:sp>
        <p:nvSpPr>
          <p:cNvPr id="38" name="Shape 38"/>
          <p:cNvSpPr txBox="1"/>
          <p:nvPr>
            <p:ph type="title"/>
          </p:nvPr>
        </p:nvSpPr>
        <p:spPr>
          <a:xfrm>
            <a:off x="1381250" y="922668"/>
            <a:ext cx="3878399" cy="435599"/>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9" name="Shape 39"/>
          <p:cNvSpPr txBox="1"/>
          <p:nvPr>
            <p:ph idx="1" type="body"/>
          </p:nvPr>
        </p:nvSpPr>
        <p:spPr>
          <a:xfrm>
            <a:off x="1381250" y="1651075"/>
            <a:ext cx="2333999" cy="3122399"/>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2" type="body"/>
          </p:nvPr>
        </p:nvSpPr>
        <p:spPr>
          <a:xfrm>
            <a:off x="3834911" y="1651075"/>
            <a:ext cx="2333999" cy="3122399"/>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3" type="body"/>
          </p:nvPr>
        </p:nvSpPr>
        <p:spPr>
          <a:xfrm>
            <a:off x="6288573" y="1651075"/>
            <a:ext cx="2333999" cy="3122399"/>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42" name="Shape 42"/>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43" name="Shape 43"/>
          <p:cNvSpPr/>
          <p:nvPr/>
        </p:nvSpPr>
        <p:spPr>
          <a:xfrm>
            <a:off x="817475" y="928766"/>
            <a:ext cx="405899" cy="4058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cxnSp>
        <p:nvCxnSpPr>
          <p:cNvPr id="44" name="Shape 44"/>
          <p:cNvCxnSpPr/>
          <p:nvPr/>
        </p:nvCxnSpPr>
        <p:spPr>
          <a:xfrm>
            <a:off x="5265650" y="1131725"/>
            <a:ext cx="3878399"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1381250" y="937125"/>
            <a:ext cx="3878399" cy="4355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cxnSp>
        <p:nvCxnSpPr>
          <p:cNvPr id="47" name="Shape 47"/>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48" name="Shape 48"/>
          <p:cNvSpPr/>
          <p:nvPr/>
        </p:nvSpPr>
        <p:spPr>
          <a:xfrm>
            <a:off x="817475" y="928766"/>
            <a:ext cx="405899" cy="4058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cxnSp>
        <p:nvCxnSpPr>
          <p:cNvPr id="49" name="Shape 49"/>
          <p:cNvCxnSpPr/>
          <p:nvPr/>
        </p:nvCxnSpPr>
        <p:spPr>
          <a:xfrm>
            <a:off x="5265650" y="1131725"/>
            <a:ext cx="3878399"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1990450" y="4037375"/>
            <a:ext cx="5162999" cy="519599"/>
          </a:xfrm>
          <a:prstGeom prst="rect">
            <a:avLst/>
          </a:prstGeom>
        </p:spPr>
        <p:txBody>
          <a:bodyPr anchorCtr="0" anchor="b" bIns="91425" lIns="91425" rIns="91425" tIns="91425"/>
          <a:lstStyle>
            <a:lvl1pPr lvl="0" algn="ctr">
              <a:spcBef>
                <a:spcPts val="360"/>
              </a:spcBef>
              <a:buSzPct val="100000"/>
              <a:buFont typeface="Lora"/>
              <a:buNone/>
              <a:defRPr i="1" sz="1400">
                <a:latin typeface="Lora"/>
                <a:ea typeface="Lora"/>
                <a:cs typeface="Lora"/>
                <a:sym typeface="Lora"/>
              </a:defRPr>
            </a:lvl1pPr>
          </a:lstStyle>
          <a:p/>
        </p:txBody>
      </p:sp>
      <p:cxnSp>
        <p:nvCxnSpPr>
          <p:cNvPr id="52" name="Shape 52"/>
          <p:cNvCxnSpPr/>
          <p:nvPr/>
        </p:nvCxnSpPr>
        <p:spPr>
          <a:xfrm>
            <a:off x="-6025" y="4666128"/>
            <a:ext cx="9161999" cy="0"/>
          </a:xfrm>
          <a:prstGeom prst="straightConnector1">
            <a:avLst/>
          </a:prstGeom>
          <a:noFill/>
          <a:ln cap="flat" cmpd="sng" w="9525">
            <a:solidFill>
              <a:srgbClr val="CCCCCC"/>
            </a:solidFill>
            <a:prstDash val="solid"/>
            <a:round/>
            <a:headEnd len="lg" w="lg" type="none"/>
            <a:tailEnd len="lg" w="lg" type="none"/>
          </a:ln>
        </p:spPr>
      </p:cxnSp>
      <p:sp>
        <p:nvSpPr>
          <p:cNvPr id="53" name="Shape 53"/>
          <p:cNvSpPr/>
          <p:nvPr/>
        </p:nvSpPr>
        <p:spPr>
          <a:xfrm>
            <a:off x="4457400" y="4551496"/>
            <a:ext cx="229199" cy="2291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cxnSp>
        <p:nvCxnSpPr>
          <p:cNvPr id="55" name="Shape 55"/>
          <p:cNvCxnSpPr/>
          <p:nvPr/>
        </p:nvCxnSpPr>
        <p:spPr>
          <a:xfrm>
            <a:off x="-6025" y="4513728"/>
            <a:ext cx="9161999" cy="0"/>
          </a:xfrm>
          <a:prstGeom prst="straightConnector1">
            <a:avLst/>
          </a:prstGeom>
          <a:noFill/>
          <a:ln cap="flat" cmpd="sng" w="9525">
            <a:solidFill>
              <a:srgbClr val="CCCCCC"/>
            </a:solidFill>
            <a:prstDash val="solid"/>
            <a:round/>
            <a:headEnd len="lg" w="lg" type="none"/>
            <a:tailEnd len="lg" w="lg" type="none"/>
          </a:ln>
        </p:spPr>
      </p:cxnSp>
      <p:sp>
        <p:nvSpPr>
          <p:cNvPr id="56" name="Shape 56"/>
          <p:cNvSpPr/>
          <p:nvPr/>
        </p:nvSpPr>
        <p:spPr>
          <a:xfrm>
            <a:off x="4293700" y="4235405"/>
            <a:ext cx="556499" cy="5564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1381250" y="1616470"/>
            <a:ext cx="6809700" cy="3112200"/>
          </a:xfrm>
          <a:prstGeom prst="rect">
            <a:avLst/>
          </a:prstGeom>
          <a:noFill/>
          <a:ln>
            <a:noFill/>
          </a:ln>
        </p:spPr>
        <p:txBody>
          <a:bodyPr anchorCtr="0" anchor="t" bIns="91425" lIns="91425" rIns="91425" tIns="91425"/>
          <a:lstStyle>
            <a:lvl1pPr lvl="0">
              <a:spcBef>
                <a:spcPts val="600"/>
              </a:spcBef>
              <a:buClr>
                <a:srgbClr val="ED197B"/>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ED197B"/>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ED197B"/>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ED197B"/>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ED197B"/>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ED197B"/>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ED197B"/>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ED197B"/>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ED197B"/>
              </a:buClr>
              <a:buSzPct val="100000"/>
              <a:buFont typeface="Quattrocento Sans"/>
              <a:defRPr sz="1800">
                <a:latin typeface="Quattrocento Sans"/>
                <a:ea typeface="Quattrocento Sans"/>
                <a:cs typeface="Quattrocento Sans"/>
                <a:sym typeface="Quattrocento Sans"/>
              </a:defRPr>
            </a:lvl9pPr>
          </a:lstStyle>
          <a:p/>
        </p:txBody>
      </p:sp>
      <p:sp>
        <p:nvSpPr>
          <p:cNvPr id="7" name="Shape 7"/>
          <p:cNvSpPr txBox="1"/>
          <p:nvPr>
            <p:ph type="title"/>
          </p:nvPr>
        </p:nvSpPr>
        <p:spPr>
          <a:xfrm>
            <a:off x="1381250" y="937116"/>
            <a:ext cx="6809700" cy="435599"/>
          </a:xfrm>
          <a:prstGeom prst="rect">
            <a:avLst/>
          </a:prstGeom>
          <a:noFill/>
          <a:ln>
            <a:noFill/>
          </a:ln>
        </p:spPr>
        <p:txBody>
          <a:bodyPr anchorCtr="0" anchor="ctr" bIns="91425" lIns="91425" rIns="91425" tIns="91425"/>
          <a:lstStyle>
            <a:lvl1pPr lvl="0">
              <a:spcBef>
                <a:spcPts val="0"/>
              </a:spcBef>
              <a:buSzPct val="100000"/>
              <a:buFont typeface="Lora"/>
              <a:buNone/>
              <a:defRPr b="1" sz="2000">
                <a:latin typeface="Lora"/>
                <a:ea typeface="Lora"/>
                <a:cs typeface="Lora"/>
                <a:sym typeface="Lora"/>
              </a:defRPr>
            </a:lvl1pPr>
            <a:lvl2pPr lvl="1">
              <a:spcBef>
                <a:spcPts val="0"/>
              </a:spcBef>
              <a:buSzPct val="100000"/>
              <a:buFont typeface="Lora"/>
              <a:buNone/>
              <a:defRPr b="1" sz="2000">
                <a:latin typeface="Lora"/>
                <a:ea typeface="Lora"/>
                <a:cs typeface="Lora"/>
                <a:sym typeface="Lora"/>
              </a:defRPr>
            </a:lvl2pPr>
            <a:lvl3pPr lvl="2">
              <a:spcBef>
                <a:spcPts val="0"/>
              </a:spcBef>
              <a:buSzPct val="100000"/>
              <a:buFont typeface="Lora"/>
              <a:buNone/>
              <a:defRPr b="1" sz="2000">
                <a:latin typeface="Lora"/>
                <a:ea typeface="Lora"/>
                <a:cs typeface="Lora"/>
                <a:sym typeface="Lora"/>
              </a:defRPr>
            </a:lvl3pPr>
            <a:lvl4pPr lvl="3">
              <a:spcBef>
                <a:spcPts val="0"/>
              </a:spcBef>
              <a:buSzPct val="100000"/>
              <a:buFont typeface="Lora"/>
              <a:buNone/>
              <a:defRPr b="1" sz="2000">
                <a:latin typeface="Lora"/>
                <a:ea typeface="Lora"/>
                <a:cs typeface="Lora"/>
                <a:sym typeface="Lora"/>
              </a:defRPr>
            </a:lvl4pPr>
            <a:lvl5pPr lvl="4">
              <a:spcBef>
                <a:spcPts val="0"/>
              </a:spcBef>
              <a:buSzPct val="100000"/>
              <a:buFont typeface="Lora"/>
              <a:buNone/>
              <a:defRPr b="1" sz="2000">
                <a:latin typeface="Lora"/>
                <a:ea typeface="Lora"/>
                <a:cs typeface="Lora"/>
                <a:sym typeface="Lora"/>
              </a:defRPr>
            </a:lvl5pPr>
            <a:lvl6pPr lvl="5">
              <a:spcBef>
                <a:spcPts val="0"/>
              </a:spcBef>
              <a:buSzPct val="100000"/>
              <a:buFont typeface="Lora"/>
              <a:buNone/>
              <a:defRPr b="1" sz="2000">
                <a:latin typeface="Lora"/>
                <a:ea typeface="Lora"/>
                <a:cs typeface="Lora"/>
                <a:sym typeface="Lora"/>
              </a:defRPr>
            </a:lvl6pPr>
            <a:lvl7pPr lvl="6">
              <a:spcBef>
                <a:spcPts val="0"/>
              </a:spcBef>
              <a:buSzPct val="100000"/>
              <a:buFont typeface="Lora"/>
              <a:buNone/>
              <a:defRPr b="1" sz="2000">
                <a:latin typeface="Lora"/>
                <a:ea typeface="Lora"/>
                <a:cs typeface="Lora"/>
                <a:sym typeface="Lora"/>
              </a:defRPr>
            </a:lvl7pPr>
            <a:lvl8pPr lvl="7">
              <a:spcBef>
                <a:spcPts val="0"/>
              </a:spcBef>
              <a:buSzPct val="100000"/>
              <a:buFont typeface="Lora"/>
              <a:buNone/>
              <a:defRPr b="1" sz="2000">
                <a:latin typeface="Lora"/>
                <a:ea typeface="Lora"/>
                <a:cs typeface="Lora"/>
                <a:sym typeface="Lora"/>
              </a:defRPr>
            </a:lvl8pPr>
            <a:lvl9pPr lvl="8">
              <a:spcBef>
                <a:spcPts val="0"/>
              </a:spcBef>
              <a:buSzPct val="100000"/>
              <a:buFont typeface="Lora"/>
              <a:buNone/>
              <a:defRPr b="1" sz="2000">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996630" y="2003888"/>
            <a:ext cx="4523699" cy="1159799"/>
          </a:xfrm>
          <a:prstGeom prst="rect">
            <a:avLst/>
          </a:prstGeom>
        </p:spPr>
        <p:txBody>
          <a:bodyPr anchorCtr="0" anchor="b" bIns="91425" lIns="91425" rIns="91425" tIns="91425">
            <a:noAutofit/>
          </a:bodyPr>
          <a:lstStyle/>
          <a:p>
            <a:pPr lvl="0">
              <a:spcBef>
                <a:spcPts val="0"/>
              </a:spcBef>
              <a:buNone/>
            </a:pPr>
            <a:r>
              <a:rPr lang="en"/>
              <a:t>Nested Routes</a:t>
            </a:r>
          </a:p>
        </p:txBody>
      </p:sp>
      <p:grpSp>
        <p:nvGrpSpPr>
          <p:cNvPr id="63" name="Shape 63"/>
          <p:cNvGrpSpPr/>
          <p:nvPr/>
        </p:nvGrpSpPr>
        <p:grpSpPr>
          <a:xfrm>
            <a:off x="1299164" y="3511423"/>
            <a:ext cx="215966" cy="342398"/>
            <a:chOff x="6718575" y="2318625"/>
            <a:chExt cx="256950" cy="407375"/>
          </a:xfrm>
        </p:grpSpPr>
        <p:sp>
          <p:nvSpPr>
            <p:cNvPr id="64" name="Shape 64"/>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6795900" y="2628550"/>
              <a:ext cx="102300" cy="25"/>
            </a:xfrm>
            <a:custGeom>
              <a:pathLst>
                <a:path extrusionOk="0" fill="none" h="1" w="4092">
                  <a:moveTo>
                    <a:pt x="0" y="1"/>
                  </a:moveTo>
                  <a:lnTo>
                    <a:pt x="4092"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ctrTitle"/>
          </p:nvPr>
        </p:nvSpPr>
        <p:spPr>
          <a:xfrm>
            <a:off x="2022225" y="1693523"/>
            <a:ext cx="3787799" cy="1159799"/>
          </a:xfrm>
          <a:prstGeom prst="rect">
            <a:avLst/>
          </a:prstGeom>
        </p:spPr>
        <p:txBody>
          <a:bodyPr anchorCtr="0" anchor="b" bIns="91425" lIns="91425" rIns="91425" tIns="91425">
            <a:noAutofit/>
          </a:bodyPr>
          <a:lstStyle/>
          <a:p>
            <a:pPr lvl="0" rtl="0">
              <a:spcBef>
                <a:spcPts val="0"/>
              </a:spcBef>
              <a:buNone/>
            </a:pPr>
            <a:r>
              <a:rPr lang="en"/>
              <a:t>Path Helpers</a:t>
            </a:r>
          </a:p>
        </p:txBody>
      </p:sp>
      <p:sp>
        <p:nvSpPr>
          <p:cNvPr id="201" name="Shape 201"/>
          <p:cNvSpPr txBox="1"/>
          <p:nvPr>
            <p:ph idx="1" type="subTitle"/>
          </p:nvPr>
        </p:nvSpPr>
        <p:spPr>
          <a:xfrm>
            <a:off x="2022300" y="2815923"/>
            <a:ext cx="5591400" cy="784799"/>
          </a:xfrm>
          <a:prstGeom prst="rect">
            <a:avLst/>
          </a:prstGeom>
        </p:spPr>
        <p:txBody>
          <a:bodyPr anchorCtr="0" anchor="t" bIns="91425" lIns="91425" rIns="91425" tIns="91425">
            <a:noAutofit/>
          </a:bodyPr>
          <a:lstStyle/>
          <a:p>
            <a:pPr lvl="0" rtl="0">
              <a:spcBef>
                <a:spcPts val="0"/>
              </a:spcBef>
              <a:buNone/>
            </a:pPr>
            <a:r>
              <a:rPr lang="en"/>
              <a:t>Bigger and better!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1381250" y="922675"/>
            <a:ext cx="4033499" cy="435599"/>
          </a:xfrm>
          <a:prstGeom prst="rect">
            <a:avLst/>
          </a:prstGeom>
        </p:spPr>
        <p:txBody>
          <a:bodyPr anchorCtr="0" anchor="ctr" bIns="91425" lIns="91425" rIns="91425" tIns="91425">
            <a:noAutofit/>
          </a:bodyPr>
          <a:lstStyle/>
          <a:p>
            <a:pPr lvl="0" rtl="0">
              <a:spcBef>
                <a:spcPts val="0"/>
              </a:spcBef>
              <a:buNone/>
            </a:pPr>
            <a:r>
              <a:rPr lang="en"/>
              <a:t>Path Helpers w/ Nested Routes</a:t>
            </a:r>
          </a:p>
        </p:txBody>
      </p:sp>
      <p:grpSp>
        <p:nvGrpSpPr>
          <p:cNvPr id="207" name="Shape 207"/>
          <p:cNvGrpSpPr/>
          <p:nvPr/>
        </p:nvGrpSpPr>
        <p:grpSpPr>
          <a:xfrm>
            <a:off x="916458" y="1019750"/>
            <a:ext cx="214624" cy="214624"/>
            <a:chOff x="2594050" y="1631825"/>
            <a:chExt cx="439625" cy="439625"/>
          </a:xfrm>
        </p:grpSpPr>
        <p:sp>
          <p:nvSpPr>
            <p:cNvPr id="208" name="Shape 20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1" name="Shape 211"/>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12" name="Shape 212"/>
          <p:cNvSpPr txBox="1"/>
          <p:nvPr>
            <p:ph idx="1" type="body"/>
          </p:nvPr>
        </p:nvSpPr>
        <p:spPr>
          <a:xfrm>
            <a:off x="143100" y="1420275"/>
            <a:ext cx="8857800" cy="1632600"/>
          </a:xfrm>
          <a:prstGeom prst="rect">
            <a:avLst/>
          </a:prstGeom>
        </p:spPr>
        <p:txBody>
          <a:bodyPr anchorCtr="0" anchor="t" bIns="91425" lIns="91425" rIns="91425" tIns="91425">
            <a:noAutofit/>
          </a:bodyPr>
          <a:lstStyle/>
          <a:p>
            <a:pPr lvl="0" rtl="0">
              <a:spcBef>
                <a:spcPts val="0"/>
              </a:spcBef>
              <a:buNone/>
            </a:pPr>
            <a:r>
              <a:rPr lang="en" sz="1300">
                <a:latin typeface="Courier New"/>
                <a:ea typeface="Courier New"/>
                <a:cs typeface="Courier New"/>
                <a:sym typeface="Courier New"/>
              </a:rPr>
              <a:t>            Prefix Verb URI Pattern                                 Controller#Action</a:t>
            </a:r>
          </a:p>
          <a:p>
            <a:pPr lvl="0" rtl="0">
              <a:spcBef>
                <a:spcPts val="0"/>
              </a:spcBef>
              <a:buNone/>
            </a:pPr>
            <a:r>
              <a:rPr lang="en" sz="1300">
                <a:latin typeface="Courier New"/>
                <a:ea typeface="Courier New"/>
                <a:cs typeface="Courier New"/>
                <a:sym typeface="Courier New"/>
              </a:rPr>
              <a:t>new_product_review GET  /products/:product_id/reviews/new(.:format) reviews#new</a:t>
            </a:r>
          </a:p>
          <a:p>
            <a:pPr lvl="0" rtl="0">
              <a:spcBef>
                <a:spcPts val="0"/>
              </a:spcBef>
              <a:buNone/>
            </a:pPr>
            <a:r>
              <a:t/>
            </a:r>
            <a:endParaRPr sz="12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1381250" y="922675"/>
            <a:ext cx="4033499" cy="435599"/>
          </a:xfrm>
          <a:prstGeom prst="rect">
            <a:avLst/>
          </a:prstGeom>
        </p:spPr>
        <p:txBody>
          <a:bodyPr anchorCtr="0" anchor="ctr" bIns="91425" lIns="91425" rIns="91425" tIns="91425">
            <a:noAutofit/>
          </a:bodyPr>
          <a:lstStyle/>
          <a:p>
            <a:pPr lvl="0" rtl="0">
              <a:spcBef>
                <a:spcPts val="0"/>
              </a:spcBef>
              <a:buNone/>
            </a:pPr>
            <a:r>
              <a:rPr lang="en"/>
              <a:t>Path Helpers w/ Nested Routes</a:t>
            </a:r>
          </a:p>
        </p:txBody>
      </p:sp>
      <p:grpSp>
        <p:nvGrpSpPr>
          <p:cNvPr id="218" name="Shape 218"/>
          <p:cNvGrpSpPr/>
          <p:nvPr/>
        </p:nvGrpSpPr>
        <p:grpSpPr>
          <a:xfrm>
            <a:off x="916458" y="1019750"/>
            <a:ext cx="214624" cy="214624"/>
            <a:chOff x="2594050" y="1631825"/>
            <a:chExt cx="439625" cy="439625"/>
          </a:xfrm>
        </p:grpSpPr>
        <p:sp>
          <p:nvSpPr>
            <p:cNvPr id="219" name="Shape 21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23" name="Shape 223"/>
          <p:cNvSpPr txBox="1"/>
          <p:nvPr>
            <p:ph idx="1" type="body"/>
          </p:nvPr>
        </p:nvSpPr>
        <p:spPr>
          <a:xfrm>
            <a:off x="143100" y="1420275"/>
            <a:ext cx="8857800" cy="1632600"/>
          </a:xfrm>
          <a:prstGeom prst="rect">
            <a:avLst/>
          </a:prstGeom>
        </p:spPr>
        <p:txBody>
          <a:bodyPr anchorCtr="0" anchor="t" bIns="91425" lIns="91425" rIns="91425" tIns="91425">
            <a:noAutofit/>
          </a:bodyPr>
          <a:lstStyle/>
          <a:p>
            <a:pPr lvl="0" rtl="0">
              <a:spcBef>
                <a:spcPts val="0"/>
              </a:spcBef>
              <a:buNone/>
            </a:pPr>
            <a:r>
              <a:rPr lang="en" sz="1300">
                <a:latin typeface="Courier New"/>
                <a:ea typeface="Courier New"/>
                <a:cs typeface="Courier New"/>
                <a:sym typeface="Courier New"/>
              </a:rPr>
              <a:t>            Prefix Verb URI Pattern                                 Controller#Action</a:t>
            </a:r>
          </a:p>
          <a:p>
            <a:pPr lvl="0" rtl="0">
              <a:spcBef>
                <a:spcPts val="0"/>
              </a:spcBef>
              <a:buNone/>
            </a:pPr>
            <a:r>
              <a:rPr lang="en" sz="1300">
                <a:solidFill>
                  <a:schemeClr val="lt1"/>
                </a:solidFill>
                <a:highlight>
                  <a:srgbClr val="ED197B"/>
                </a:highlight>
                <a:latin typeface="Courier New"/>
                <a:ea typeface="Courier New"/>
                <a:cs typeface="Courier New"/>
                <a:sym typeface="Courier New"/>
              </a:rPr>
              <a:t>new_product_review</a:t>
            </a:r>
            <a:r>
              <a:rPr lang="en" sz="1300">
                <a:latin typeface="Courier New"/>
                <a:ea typeface="Courier New"/>
                <a:cs typeface="Courier New"/>
                <a:sym typeface="Courier New"/>
              </a:rPr>
              <a:t> GET  /products/:product_id/reviews/new(.:format) reviews#new</a:t>
            </a:r>
          </a:p>
          <a:p>
            <a:pPr lvl="0" rtl="0">
              <a:spcBef>
                <a:spcPts val="0"/>
              </a:spcBef>
              <a:buNone/>
            </a:pPr>
            <a:r>
              <a:t/>
            </a:r>
            <a:endParaRPr sz="1200">
              <a:latin typeface="Courier New"/>
              <a:ea typeface="Courier New"/>
              <a:cs typeface="Courier New"/>
              <a:sym typeface="Courier New"/>
            </a:endParaRPr>
          </a:p>
        </p:txBody>
      </p:sp>
      <p:sp>
        <p:nvSpPr>
          <p:cNvPr id="224" name="Shape 224"/>
          <p:cNvSpPr txBox="1"/>
          <p:nvPr/>
        </p:nvSpPr>
        <p:spPr>
          <a:xfrm>
            <a:off x="1131075" y="2513325"/>
            <a:ext cx="1974899" cy="435599"/>
          </a:xfrm>
          <a:prstGeom prst="rect">
            <a:avLst/>
          </a:prstGeom>
          <a:noFill/>
          <a:ln>
            <a:noFill/>
          </a:ln>
        </p:spPr>
        <p:txBody>
          <a:bodyPr anchorCtr="0" anchor="t" bIns="91425" lIns="91425" rIns="91425" tIns="91425">
            <a:noAutofit/>
          </a:bodyPr>
          <a:lstStyle/>
          <a:p>
            <a:pPr lvl="0">
              <a:spcBef>
                <a:spcPts val="0"/>
              </a:spcBef>
              <a:buNone/>
            </a:pPr>
            <a:r>
              <a:rPr lang="en" sz="1800">
                <a:solidFill>
                  <a:schemeClr val="lt1"/>
                </a:solidFill>
                <a:highlight>
                  <a:srgbClr val="37BECC"/>
                </a:highlight>
                <a:latin typeface="Quattrocento Sans"/>
                <a:ea typeface="Quattrocento Sans"/>
                <a:cs typeface="Quattrocento Sans"/>
                <a:sym typeface="Quattrocento Sans"/>
              </a:rPr>
              <a:t>path helper prefix</a:t>
            </a:r>
          </a:p>
        </p:txBody>
      </p:sp>
      <p:sp>
        <p:nvSpPr>
          <p:cNvPr id="225" name="Shape 225"/>
          <p:cNvSpPr/>
          <p:nvPr/>
        </p:nvSpPr>
        <p:spPr>
          <a:xfrm rot="-7145100">
            <a:off x="1083894" y="2252543"/>
            <a:ext cx="439409" cy="150413"/>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1381250" y="922675"/>
            <a:ext cx="4033499" cy="435599"/>
          </a:xfrm>
          <a:prstGeom prst="rect">
            <a:avLst/>
          </a:prstGeom>
        </p:spPr>
        <p:txBody>
          <a:bodyPr anchorCtr="0" anchor="ctr" bIns="91425" lIns="91425" rIns="91425" tIns="91425">
            <a:noAutofit/>
          </a:bodyPr>
          <a:lstStyle/>
          <a:p>
            <a:pPr lvl="0" rtl="0">
              <a:spcBef>
                <a:spcPts val="0"/>
              </a:spcBef>
              <a:buNone/>
            </a:pPr>
            <a:r>
              <a:rPr lang="en"/>
              <a:t>Path Helpers w/ Nested Routes</a:t>
            </a:r>
          </a:p>
        </p:txBody>
      </p:sp>
      <p:grpSp>
        <p:nvGrpSpPr>
          <p:cNvPr id="231" name="Shape 231"/>
          <p:cNvGrpSpPr/>
          <p:nvPr/>
        </p:nvGrpSpPr>
        <p:grpSpPr>
          <a:xfrm>
            <a:off x="916458" y="1019750"/>
            <a:ext cx="214624" cy="214624"/>
            <a:chOff x="2594050" y="1631825"/>
            <a:chExt cx="439625" cy="439625"/>
          </a:xfrm>
        </p:grpSpPr>
        <p:sp>
          <p:nvSpPr>
            <p:cNvPr id="232" name="Shape 23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36" name="Shape 236"/>
          <p:cNvSpPr txBox="1"/>
          <p:nvPr>
            <p:ph idx="1" type="body"/>
          </p:nvPr>
        </p:nvSpPr>
        <p:spPr>
          <a:xfrm>
            <a:off x="143100" y="1420275"/>
            <a:ext cx="8857800" cy="1632600"/>
          </a:xfrm>
          <a:prstGeom prst="rect">
            <a:avLst/>
          </a:prstGeom>
        </p:spPr>
        <p:txBody>
          <a:bodyPr anchorCtr="0" anchor="t" bIns="91425" lIns="91425" rIns="91425" tIns="91425">
            <a:noAutofit/>
          </a:bodyPr>
          <a:lstStyle/>
          <a:p>
            <a:pPr lvl="0" rtl="0">
              <a:spcBef>
                <a:spcPts val="0"/>
              </a:spcBef>
              <a:buNone/>
            </a:pPr>
            <a:r>
              <a:rPr lang="en" sz="1300">
                <a:latin typeface="Courier New"/>
                <a:ea typeface="Courier New"/>
                <a:cs typeface="Courier New"/>
                <a:sym typeface="Courier New"/>
              </a:rPr>
              <a:t>            Prefix Verb URI Pattern                                 Controller#Action</a:t>
            </a:r>
          </a:p>
          <a:p>
            <a:pPr lvl="0" rtl="0">
              <a:spcBef>
                <a:spcPts val="0"/>
              </a:spcBef>
              <a:buNone/>
            </a:pPr>
            <a:r>
              <a:rPr lang="en" sz="1300">
                <a:solidFill>
                  <a:schemeClr val="lt1"/>
                </a:solidFill>
                <a:highlight>
                  <a:srgbClr val="ED197B"/>
                </a:highlight>
                <a:latin typeface="Courier New"/>
                <a:ea typeface="Courier New"/>
                <a:cs typeface="Courier New"/>
                <a:sym typeface="Courier New"/>
              </a:rPr>
              <a:t>new_product_review</a:t>
            </a:r>
            <a:r>
              <a:rPr lang="en" sz="1300">
                <a:latin typeface="Courier New"/>
                <a:ea typeface="Courier New"/>
                <a:cs typeface="Courier New"/>
                <a:sym typeface="Courier New"/>
              </a:rPr>
              <a:t> GET  /products/:product_id/reviews/new(.:format) reviews#new</a:t>
            </a:r>
          </a:p>
          <a:p>
            <a:pPr lvl="0" rtl="0">
              <a:spcBef>
                <a:spcPts val="0"/>
              </a:spcBef>
              <a:buNone/>
            </a:pPr>
            <a:r>
              <a:t/>
            </a:r>
            <a:endParaRPr sz="1200">
              <a:latin typeface="Courier New"/>
              <a:ea typeface="Courier New"/>
              <a:cs typeface="Courier New"/>
              <a:sym typeface="Courier New"/>
            </a:endParaRPr>
          </a:p>
        </p:txBody>
      </p:sp>
      <p:sp>
        <p:nvSpPr>
          <p:cNvPr id="237" name="Shape 237"/>
          <p:cNvSpPr txBox="1"/>
          <p:nvPr/>
        </p:nvSpPr>
        <p:spPr>
          <a:xfrm>
            <a:off x="1131075" y="2513325"/>
            <a:ext cx="1974899" cy="4355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path helper prefix</a:t>
            </a:r>
          </a:p>
        </p:txBody>
      </p:sp>
      <p:sp>
        <p:nvSpPr>
          <p:cNvPr id="238" name="Shape 238"/>
          <p:cNvSpPr/>
          <p:nvPr/>
        </p:nvSpPr>
        <p:spPr>
          <a:xfrm rot="-7145100">
            <a:off x="1083894" y="2252543"/>
            <a:ext cx="439409" cy="150413"/>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9" name="Shape 239"/>
          <p:cNvSpPr txBox="1"/>
          <p:nvPr/>
        </p:nvSpPr>
        <p:spPr>
          <a:xfrm>
            <a:off x="1770000" y="3381750"/>
            <a:ext cx="5604000" cy="5618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ED197B"/>
                </a:highlight>
                <a:latin typeface="Courier New"/>
                <a:ea typeface="Courier New"/>
                <a:cs typeface="Courier New"/>
                <a:sym typeface="Courier New"/>
              </a:rPr>
              <a:t>new_product_review_path</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1381250" y="922675"/>
            <a:ext cx="4033499" cy="435599"/>
          </a:xfrm>
          <a:prstGeom prst="rect">
            <a:avLst/>
          </a:prstGeom>
        </p:spPr>
        <p:txBody>
          <a:bodyPr anchorCtr="0" anchor="ctr" bIns="91425" lIns="91425" rIns="91425" tIns="91425">
            <a:noAutofit/>
          </a:bodyPr>
          <a:lstStyle/>
          <a:p>
            <a:pPr lvl="0" rtl="0">
              <a:spcBef>
                <a:spcPts val="0"/>
              </a:spcBef>
              <a:buNone/>
            </a:pPr>
            <a:r>
              <a:rPr lang="en"/>
              <a:t>Path Helpers w/ Nested Routes</a:t>
            </a:r>
          </a:p>
        </p:txBody>
      </p:sp>
      <p:grpSp>
        <p:nvGrpSpPr>
          <p:cNvPr id="245" name="Shape 245"/>
          <p:cNvGrpSpPr/>
          <p:nvPr/>
        </p:nvGrpSpPr>
        <p:grpSpPr>
          <a:xfrm>
            <a:off x="916458" y="1019750"/>
            <a:ext cx="214624" cy="214624"/>
            <a:chOff x="2594050" y="1631825"/>
            <a:chExt cx="439625" cy="439625"/>
          </a:xfrm>
        </p:grpSpPr>
        <p:sp>
          <p:nvSpPr>
            <p:cNvPr id="246" name="Shape 246"/>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7" name="Shape 247"/>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8" name="Shape 248"/>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9" name="Shape 249"/>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50" name="Shape 250"/>
          <p:cNvSpPr txBox="1"/>
          <p:nvPr>
            <p:ph idx="1" type="body"/>
          </p:nvPr>
        </p:nvSpPr>
        <p:spPr>
          <a:xfrm>
            <a:off x="143100" y="1420275"/>
            <a:ext cx="8857800" cy="1632600"/>
          </a:xfrm>
          <a:prstGeom prst="rect">
            <a:avLst/>
          </a:prstGeom>
        </p:spPr>
        <p:txBody>
          <a:bodyPr anchorCtr="0" anchor="t" bIns="91425" lIns="91425" rIns="91425" tIns="91425">
            <a:noAutofit/>
          </a:bodyPr>
          <a:lstStyle/>
          <a:p>
            <a:pPr lvl="0" rtl="0">
              <a:spcBef>
                <a:spcPts val="0"/>
              </a:spcBef>
              <a:buNone/>
            </a:pPr>
            <a:r>
              <a:rPr lang="en" sz="1300">
                <a:latin typeface="Courier New"/>
                <a:ea typeface="Courier New"/>
                <a:cs typeface="Courier New"/>
                <a:sym typeface="Courier New"/>
              </a:rPr>
              <a:t>            Prefix Verb URI Pattern                                 Controller#Action</a:t>
            </a:r>
          </a:p>
          <a:p>
            <a:pPr lvl="0" rtl="0">
              <a:spcBef>
                <a:spcPts val="0"/>
              </a:spcBef>
              <a:buNone/>
            </a:pPr>
            <a:r>
              <a:rPr lang="en" sz="1300">
                <a:latin typeface="Courier New"/>
                <a:ea typeface="Courier New"/>
                <a:cs typeface="Courier New"/>
                <a:sym typeface="Courier New"/>
              </a:rPr>
              <a:t>new_product_review GET  /products/</a:t>
            </a:r>
            <a:r>
              <a:rPr lang="en" sz="1300">
                <a:solidFill>
                  <a:schemeClr val="lt1"/>
                </a:solidFill>
                <a:highlight>
                  <a:srgbClr val="ED197B"/>
                </a:highlight>
                <a:latin typeface="Courier New"/>
                <a:ea typeface="Courier New"/>
                <a:cs typeface="Courier New"/>
                <a:sym typeface="Courier New"/>
              </a:rPr>
              <a:t>:product_id</a:t>
            </a:r>
            <a:r>
              <a:rPr lang="en" sz="1300">
                <a:latin typeface="Courier New"/>
                <a:ea typeface="Courier New"/>
                <a:cs typeface="Courier New"/>
                <a:sym typeface="Courier New"/>
              </a:rPr>
              <a:t>/reviews/new(.:format) reviews#new</a:t>
            </a:r>
          </a:p>
          <a:p>
            <a:pPr lvl="0" rtl="0">
              <a:spcBef>
                <a:spcPts val="0"/>
              </a:spcBef>
              <a:buNone/>
            </a:pPr>
            <a:r>
              <a:t/>
            </a:r>
            <a:endParaRPr sz="1200">
              <a:latin typeface="Courier New"/>
              <a:ea typeface="Courier New"/>
              <a:cs typeface="Courier New"/>
              <a:sym typeface="Courier New"/>
            </a:endParaRPr>
          </a:p>
        </p:txBody>
      </p:sp>
      <p:sp>
        <p:nvSpPr>
          <p:cNvPr id="251" name="Shape 251"/>
          <p:cNvSpPr txBox="1"/>
          <p:nvPr/>
        </p:nvSpPr>
        <p:spPr>
          <a:xfrm>
            <a:off x="1509075" y="2535925"/>
            <a:ext cx="3333599" cy="4355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one piece of dynamic routing</a:t>
            </a:r>
          </a:p>
        </p:txBody>
      </p:sp>
      <p:sp>
        <p:nvSpPr>
          <p:cNvPr id="252" name="Shape 252"/>
          <p:cNvSpPr/>
          <p:nvPr/>
        </p:nvSpPr>
        <p:spPr>
          <a:xfrm rot="-3293939">
            <a:off x="3586974" y="2232227"/>
            <a:ext cx="439289" cy="150312"/>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3" name="Shape 253"/>
          <p:cNvSpPr txBox="1"/>
          <p:nvPr/>
        </p:nvSpPr>
        <p:spPr>
          <a:xfrm>
            <a:off x="1770000" y="3381750"/>
            <a:ext cx="5604000" cy="561899"/>
          </a:xfrm>
          <a:prstGeom prst="rect">
            <a:avLst/>
          </a:prstGeom>
          <a:noFill/>
          <a:ln>
            <a:noFill/>
          </a:ln>
        </p:spPr>
        <p:txBody>
          <a:bodyPr anchorCtr="0" anchor="t" bIns="91425" lIns="91425" rIns="91425" tIns="91425">
            <a:noAutofit/>
          </a:bodyPr>
          <a:lstStyle/>
          <a:p>
            <a:pPr lvl="0">
              <a:spcBef>
                <a:spcPts val="0"/>
              </a:spcBef>
              <a:buNone/>
            </a:pPr>
            <a:r>
              <a:rPr lang="en" sz="1800">
                <a:solidFill>
                  <a:schemeClr val="lt1"/>
                </a:solidFill>
                <a:highlight>
                  <a:srgbClr val="ED197B"/>
                </a:highlight>
                <a:latin typeface="Courier New"/>
                <a:ea typeface="Courier New"/>
                <a:cs typeface="Courier New"/>
                <a:sym typeface="Courier New"/>
              </a:rPr>
              <a:t>new_product_review_path</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1381250" y="922675"/>
            <a:ext cx="4033499" cy="435599"/>
          </a:xfrm>
          <a:prstGeom prst="rect">
            <a:avLst/>
          </a:prstGeom>
        </p:spPr>
        <p:txBody>
          <a:bodyPr anchorCtr="0" anchor="ctr" bIns="91425" lIns="91425" rIns="91425" tIns="91425">
            <a:noAutofit/>
          </a:bodyPr>
          <a:lstStyle/>
          <a:p>
            <a:pPr lvl="0" rtl="0">
              <a:spcBef>
                <a:spcPts val="0"/>
              </a:spcBef>
              <a:buNone/>
            </a:pPr>
            <a:r>
              <a:rPr lang="en"/>
              <a:t>Path Helpers w/ Nested Routes</a:t>
            </a:r>
          </a:p>
        </p:txBody>
      </p:sp>
      <p:grpSp>
        <p:nvGrpSpPr>
          <p:cNvPr id="259" name="Shape 259"/>
          <p:cNvGrpSpPr/>
          <p:nvPr/>
        </p:nvGrpSpPr>
        <p:grpSpPr>
          <a:xfrm>
            <a:off x="916458" y="1019750"/>
            <a:ext cx="214624" cy="214624"/>
            <a:chOff x="2594050" y="1631825"/>
            <a:chExt cx="439625" cy="439625"/>
          </a:xfrm>
        </p:grpSpPr>
        <p:sp>
          <p:nvSpPr>
            <p:cNvPr id="260" name="Shape 260"/>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1" name="Shape 261"/>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2" name="Shape 262"/>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3" name="Shape 263"/>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64" name="Shape 264"/>
          <p:cNvSpPr txBox="1"/>
          <p:nvPr>
            <p:ph idx="1" type="body"/>
          </p:nvPr>
        </p:nvSpPr>
        <p:spPr>
          <a:xfrm>
            <a:off x="143100" y="1420275"/>
            <a:ext cx="8857800" cy="1632600"/>
          </a:xfrm>
          <a:prstGeom prst="rect">
            <a:avLst/>
          </a:prstGeom>
        </p:spPr>
        <p:txBody>
          <a:bodyPr anchorCtr="0" anchor="t" bIns="91425" lIns="91425" rIns="91425" tIns="91425">
            <a:noAutofit/>
          </a:bodyPr>
          <a:lstStyle/>
          <a:p>
            <a:pPr lvl="0" rtl="0">
              <a:spcBef>
                <a:spcPts val="0"/>
              </a:spcBef>
              <a:buNone/>
            </a:pPr>
            <a:r>
              <a:rPr lang="en" sz="1300">
                <a:latin typeface="Courier New"/>
                <a:ea typeface="Courier New"/>
                <a:cs typeface="Courier New"/>
                <a:sym typeface="Courier New"/>
              </a:rPr>
              <a:t>            Prefix Verb URI Pattern                                 Controller#Action</a:t>
            </a:r>
          </a:p>
          <a:p>
            <a:pPr lvl="0" rtl="0">
              <a:spcBef>
                <a:spcPts val="0"/>
              </a:spcBef>
              <a:buNone/>
            </a:pPr>
            <a:r>
              <a:rPr lang="en" sz="1300">
                <a:latin typeface="Courier New"/>
                <a:ea typeface="Courier New"/>
                <a:cs typeface="Courier New"/>
                <a:sym typeface="Courier New"/>
              </a:rPr>
              <a:t>new_product_review GET  /products/</a:t>
            </a:r>
            <a:r>
              <a:rPr lang="en" sz="1300">
                <a:solidFill>
                  <a:schemeClr val="lt1"/>
                </a:solidFill>
                <a:highlight>
                  <a:srgbClr val="ED197B"/>
                </a:highlight>
                <a:latin typeface="Courier New"/>
                <a:ea typeface="Courier New"/>
                <a:cs typeface="Courier New"/>
                <a:sym typeface="Courier New"/>
              </a:rPr>
              <a:t>:product_id</a:t>
            </a:r>
            <a:r>
              <a:rPr lang="en" sz="1300">
                <a:latin typeface="Courier New"/>
                <a:ea typeface="Courier New"/>
                <a:cs typeface="Courier New"/>
                <a:sym typeface="Courier New"/>
              </a:rPr>
              <a:t>/reviews/new(.:format) reviews#new</a:t>
            </a:r>
          </a:p>
          <a:p>
            <a:pPr lvl="0" rtl="0">
              <a:spcBef>
                <a:spcPts val="0"/>
              </a:spcBef>
              <a:buNone/>
            </a:pPr>
            <a:r>
              <a:t/>
            </a:r>
            <a:endParaRPr sz="1200">
              <a:latin typeface="Courier New"/>
              <a:ea typeface="Courier New"/>
              <a:cs typeface="Courier New"/>
              <a:sym typeface="Courier New"/>
            </a:endParaRPr>
          </a:p>
        </p:txBody>
      </p:sp>
      <p:sp>
        <p:nvSpPr>
          <p:cNvPr id="265" name="Shape 265"/>
          <p:cNvSpPr txBox="1"/>
          <p:nvPr/>
        </p:nvSpPr>
        <p:spPr>
          <a:xfrm>
            <a:off x="1509075" y="2535925"/>
            <a:ext cx="3333599" cy="4355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one piece of dynamic routing</a:t>
            </a:r>
          </a:p>
        </p:txBody>
      </p:sp>
      <p:sp>
        <p:nvSpPr>
          <p:cNvPr id="266" name="Shape 266"/>
          <p:cNvSpPr/>
          <p:nvPr/>
        </p:nvSpPr>
        <p:spPr>
          <a:xfrm rot="-3293939">
            <a:off x="3586974" y="2232227"/>
            <a:ext cx="439289" cy="150312"/>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7" name="Shape 267"/>
          <p:cNvSpPr txBox="1"/>
          <p:nvPr/>
        </p:nvSpPr>
        <p:spPr>
          <a:xfrm>
            <a:off x="1770000" y="3381750"/>
            <a:ext cx="5604000" cy="5618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ED197B"/>
                </a:highlight>
                <a:latin typeface="Courier New"/>
                <a:ea typeface="Courier New"/>
                <a:cs typeface="Courier New"/>
                <a:sym typeface="Courier New"/>
              </a:rPr>
              <a:t>new_product_review_path(Product.first)</a:t>
            </a:r>
          </a:p>
        </p:txBody>
      </p:sp>
      <p:sp>
        <p:nvSpPr>
          <p:cNvPr id="268" name="Shape 268"/>
          <p:cNvSpPr txBox="1"/>
          <p:nvPr/>
        </p:nvSpPr>
        <p:spPr>
          <a:xfrm>
            <a:off x="4633275" y="2916925"/>
            <a:ext cx="3333599" cy="4355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one argument</a:t>
            </a:r>
          </a:p>
        </p:txBody>
      </p:sp>
      <p:sp>
        <p:nvSpPr>
          <p:cNvPr id="269" name="Shape 269"/>
          <p:cNvSpPr/>
          <p:nvPr/>
        </p:nvSpPr>
        <p:spPr>
          <a:xfrm rot="2132261">
            <a:off x="6160439" y="3240652"/>
            <a:ext cx="270973" cy="150343"/>
          </a:xfrm>
          <a:prstGeom prst="rightArrow">
            <a:avLst>
              <a:gd fmla="val 42443"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1381250" y="922675"/>
            <a:ext cx="4033499" cy="435599"/>
          </a:xfrm>
          <a:prstGeom prst="rect">
            <a:avLst/>
          </a:prstGeom>
        </p:spPr>
        <p:txBody>
          <a:bodyPr anchorCtr="0" anchor="ctr" bIns="91425" lIns="91425" rIns="91425" tIns="91425">
            <a:noAutofit/>
          </a:bodyPr>
          <a:lstStyle/>
          <a:p>
            <a:pPr lvl="0" rtl="0">
              <a:spcBef>
                <a:spcPts val="0"/>
              </a:spcBef>
              <a:buNone/>
            </a:pPr>
            <a:r>
              <a:rPr lang="en"/>
              <a:t>Path Helpers w/ Nested Routes</a:t>
            </a:r>
          </a:p>
        </p:txBody>
      </p:sp>
      <p:grpSp>
        <p:nvGrpSpPr>
          <p:cNvPr id="275" name="Shape 275"/>
          <p:cNvGrpSpPr/>
          <p:nvPr/>
        </p:nvGrpSpPr>
        <p:grpSpPr>
          <a:xfrm>
            <a:off x="916458" y="1019750"/>
            <a:ext cx="214624" cy="214624"/>
            <a:chOff x="2594050" y="1631825"/>
            <a:chExt cx="439625" cy="439625"/>
          </a:xfrm>
        </p:grpSpPr>
        <p:sp>
          <p:nvSpPr>
            <p:cNvPr id="276" name="Shape 276"/>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7" name="Shape 277"/>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8" name="Shape 278"/>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9" name="Shape 279"/>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80" name="Shape 280"/>
          <p:cNvSpPr txBox="1"/>
          <p:nvPr>
            <p:ph idx="1" type="body"/>
          </p:nvPr>
        </p:nvSpPr>
        <p:spPr>
          <a:xfrm>
            <a:off x="143100" y="1420275"/>
            <a:ext cx="8857800" cy="1632600"/>
          </a:xfrm>
          <a:prstGeom prst="rect">
            <a:avLst/>
          </a:prstGeom>
        </p:spPr>
        <p:txBody>
          <a:bodyPr anchorCtr="0" anchor="t" bIns="91425" lIns="91425" rIns="91425" tIns="91425">
            <a:noAutofit/>
          </a:bodyPr>
          <a:lstStyle/>
          <a:p>
            <a:pPr lvl="0" rtl="0">
              <a:spcBef>
                <a:spcPts val="0"/>
              </a:spcBef>
              <a:buNone/>
            </a:pPr>
            <a:r>
              <a:rPr lang="en" sz="1300">
                <a:latin typeface="Courier New"/>
                <a:ea typeface="Courier New"/>
                <a:cs typeface="Courier New"/>
                <a:sym typeface="Courier New"/>
              </a:rPr>
              <a:t>            Prefix Verb URI Pattern                                 Controller#Action</a:t>
            </a:r>
          </a:p>
          <a:p>
            <a:pPr lvl="0" rtl="0">
              <a:spcBef>
                <a:spcPts val="0"/>
              </a:spcBef>
              <a:buNone/>
            </a:pPr>
            <a:r>
              <a:rPr lang="en" sz="1300">
                <a:latin typeface="Courier New"/>
                <a:ea typeface="Courier New"/>
                <a:cs typeface="Courier New"/>
                <a:sym typeface="Courier New"/>
              </a:rPr>
              <a:t>new_product_review GET  /products/</a:t>
            </a:r>
            <a:r>
              <a:rPr lang="en" sz="1300">
                <a:solidFill>
                  <a:schemeClr val="lt1"/>
                </a:solidFill>
                <a:highlight>
                  <a:srgbClr val="ED197B"/>
                </a:highlight>
                <a:latin typeface="Courier New"/>
                <a:ea typeface="Courier New"/>
                <a:cs typeface="Courier New"/>
                <a:sym typeface="Courier New"/>
              </a:rPr>
              <a:t>:product_id</a:t>
            </a:r>
            <a:r>
              <a:rPr lang="en" sz="1300">
                <a:latin typeface="Courier New"/>
                <a:ea typeface="Courier New"/>
                <a:cs typeface="Courier New"/>
                <a:sym typeface="Courier New"/>
              </a:rPr>
              <a:t>/reviews/new(.:format) reviews#new</a:t>
            </a:r>
          </a:p>
          <a:p>
            <a:pPr lvl="0" rtl="0">
              <a:spcBef>
                <a:spcPts val="0"/>
              </a:spcBef>
              <a:buNone/>
            </a:pPr>
            <a:r>
              <a:t/>
            </a:r>
            <a:endParaRPr sz="1200">
              <a:latin typeface="Courier New"/>
              <a:ea typeface="Courier New"/>
              <a:cs typeface="Courier New"/>
              <a:sym typeface="Courier New"/>
            </a:endParaRPr>
          </a:p>
        </p:txBody>
      </p:sp>
      <p:sp>
        <p:nvSpPr>
          <p:cNvPr id="281" name="Shape 281"/>
          <p:cNvSpPr txBox="1"/>
          <p:nvPr/>
        </p:nvSpPr>
        <p:spPr>
          <a:xfrm>
            <a:off x="1509075" y="2535925"/>
            <a:ext cx="3333599" cy="4355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name of params variable</a:t>
            </a:r>
          </a:p>
        </p:txBody>
      </p:sp>
      <p:sp>
        <p:nvSpPr>
          <p:cNvPr id="282" name="Shape 282"/>
          <p:cNvSpPr/>
          <p:nvPr/>
        </p:nvSpPr>
        <p:spPr>
          <a:xfrm rot="-3293939">
            <a:off x="3586974" y="2232227"/>
            <a:ext cx="439289" cy="150312"/>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3" name="Shape 283"/>
          <p:cNvSpPr txBox="1"/>
          <p:nvPr/>
        </p:nvSpPr>
        <p:spPr>
          <a:xfrm>
            <a:off x="1770000" y="3381750"/>
            <a:ext cx="5604000" cy="5618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1"/>
                </a:solidFill>
                <a:latin typeface="Courier New"/>
                <a:ea typeface="Courier New"/>
                <a:cs typeface="Courier New"/>
                <a:sym typeface="Courier New"/>
              </a:rPr>
              <a:t>new_product_review_path(Product.first)</a:t>
            </a:r>
          </a:p>
        </p:txBody>
      </p:sp>
      <p:sp>
        <p:nvSpPr>
          <p:cNvPr id="284" name="Shape 284"/>
          <p:cNvSpPr txBox="1"/>
          <p:nvPr/>
        </p:nvSpPr>
        <p:spPr>
          <a:xfrm>
            <a:off x="2576583" y="4274025"/>
            <a:ext cx="3333599" cy="4355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in params:</a:t>
            </a:r>
          </a:p>
        </p:txBody>
      </p:sp>
      <p:sp>
        <p:nvSpPr>
          <p:cNvPr id="285" name="Shape 285"/>
          <p:cNvSpPr txBox="1"/>
          <p:nvPr/>
        </p:nvSpPr>
        <p:spPr>
          <a:xfrm>
            <a:off x="3756425" y="4272525"/>
            <a:ext cx="2810999" cy="5618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ED197B"/>
                </a:highlight>
                <a:latin typeface="Courier New"/>
                <a:ea typeface="Courier New"/>
                <a:cs typeface="Courier New"/>
                <a:sym typeface="Courier New"/>
              </a:rPr>
              <a:t>params[:product_id]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1381250" y="922675"/>
            <a:ext cx="4033499" cy="435599"/>
          </a:xfrm>
          <a:prstGeom prst="rect">
            <a:avLst/>
          </a:prstGeom>
        </p:spPr>
        <p:txBody>
          <a:bodyPr anchorCtr="0" anchor="ctr" bIns="91425" lIns="91425" rIns="91425" tIns="91425">
            <a:noAutofit/>
          </a:bodyPr>
          <a:lstStyle/>
          <a:p>
            <a:pPr lvl="0" rtl="0">
              <a:spcBef>
                <a:spcPts val="0"/>
              </a:spcBef>
              <a:buNone/>
            </a:pPr>
            <a:r>
              <a:rPr lang="en"/>
              <a:t>Path Helpers w/ Nested Routes</a:t>
            </a:r>
          </a:p>
        </p:txBody>
      </p:sp>
      <p:grpSp>
        <p:nvGrpSpPr>
          <p:cNvPr id="291" name="Shape 291"/>
          <p:cNvGrpSpPr/>
          <p:nvPr/>
        </p:nvGrpSpPr>
        <p:grpSpPr>
          <a:xfrm>
            <a:off x="916458" y="1019750"/>
            <a:ext cx="214624" cy="214624"/>
            <a:chOff x="2594050" y="1631825"/>
            <a:chExt cx="439625" cy="439625"/>
          </a:xfrm>
        </p:grpSpPr>
        <p:sp>
          <p:nvSpPr>
            <p:cNvPr id="292" name="Shape 29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3" name="Shape 29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4" name="Shape 29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5" name="Shape 295"/>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96" name="Shape 296"/>
          <p:cNvSpPr txBox="1"/>
          <p:nvPr>
            <p:ph idx="1" type="body"/>
          </p:nvPr>
        </p:nvSpPr>
        <p:spPr>
          <a:xfrm>
            <a:off x="143100" y="3782475"/>
            <a:ext cx="8857800" cy="1632600"/>
          </a:xfrm>
          <a:prstGeom prst="rect">
            <a:avLst/>
          </a:prstGeom>
        </p:spPr>
        <p:txBody>
          <a:bodyPr anchorCtr="0" anchor="t" bIns="91425" lIns="91425" rIns="91425" tIns="91425">
            <a:noAutofit/>
          </a:bodyPr>
          <a:lstStyle/>
          <a:p>
            <a:pPr lvl="0" rtl="0">
              <a:spcBef>
                <a:spcPts val="0"/>
              </a:spcBef>
              <a:buNone/>
            </a:pPr>
            <a:r>
              <a:rPr lang="en" sz="1300">
                <a:latin typeface="Courier New"/>
                <a:ea typeface="Courier New"/>
                <a:cs typeface="Courier New"/>
                <a:sym typeface="Courier New"/>
              </a:rPr>
              <a:t>            Prefix Verb URI Pattern                                 Controller#Action</a:t>
            </a:r>
          </a:p>
          <a:p>
            <a:pPr lvl="0" rtl="0">
              <a:spcBef>
                <a:spcPts val="0"/>
              </a:spcBef>
              <a:buNone/>
            </a:pPr>
            <a:r>
              <a:rPr lang="en" sz="1300">
                <a:latin typeface="Courier New"/>
                <a:ea typeface="Courier New"/>
                <a:cs typeface="Courier New"/>
                <a:sym typeface="Courier New"/>
              </a:rPr>
              <a:t>    product_review GET  /products/:product_id/reviews/:id(.:format) reviews#show</a:t>
            </a:r>
          </a:p>
          <a:p>
            <a:pPr lvl="0" rtl="0">
              <a:spcBef>
                <a:spcPts val="0"/>
              </a:spcBef>
              <a:buNone/>
            </a:pPr>
            <a:r>
              <a:t/>
            </a:r>
            <a:endParaRPr sz="1200">
              <a:latin typeface="Courier New"/>
              <a:ea typeface="Courier New"/>
              <a:cs typeface="Courier New"/>
              <a:sym typeface="Courier New"/>
            </a:endParaRPr>
          </a:p>
        </p:txBody>
      </p:sp>
      <p:sp>
        <p:nvSpPr>
          <p:cNvPr id="297" name="Shape 297"/>
          <p:cNvSpPr txBox="1"/>
          <p:nvPr>
            <p:ph idx="1" type="body"/>
          </p:nvPr>
        </p:nvSpPr>
        <p:spPr>
          <a:xfrm>
            <a:off x="386975" y="1716925"/>
            <a:ext cx="4301399" cy="31122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Rails.application.routes.draw do</a:t>
            </a:r>
          </a:p>
          <a:p>
            <a:pPr lvl="0" rtl="0">
              <a:spcBef>
                <a:spcPts val="0"/>
              </a:spcBef>
              <a:buNone/>
            </a:pPr>
            <a:r>
              <a:rPr lang="en" sz="1400">
                <a:latin typeface="Courier New"/>
                <a:ea typeface="Courier New"/>
                <a:cs typeface="Courier New"/>
                <a:sym typeface="Courier New"/>
              </a:rPr>
              <a:t>  resources :products, only: [...] do</a:t>
            </a:r>
          </a:p>
          <a:p>
            <a:pPr lvl="0" rtl="0">
              <a:spcBef>
                <a:spcPts val="0"/>
              </a:spcBef>
              <a:buNone/>
            </a:pPr>
            <a:r>
              <a:rPr lang="en" sz="1400">
                <a:latin typeface="Courier New"/>
                <a:ea typeface="Courier New"/>
                <a:cs typeface="Courier New"/>
                <a:sym typeface="Courier New"/>
              </a:rPr>
              <a:t>    resources :reviews, only: [:show]</a:t>
            </a:r>
          </a:p>
          <a:p>
            <a:pPr lvl="0" rtl="0">
              <a:spcBef>
                <a:spcPts val="0"/>
              </a:spcBef>
              <a:buNone/>
            </a:pPr>
            <a:r>
              <a:rPr lang="en" sz="1400">
                <a:latin typeface="Courier New"/>
                <a:ea typeface="Courier New"/>
                <a:cs typeface="Courier New"/>
                <a:sym typeface="Courier New"/>
              </a:rPr>
              <a:t>  end</a:t>
            </a:r>
          </a:p>
          <a:p>
            <a:pPr lvl="0" rtl="0">
              <a:spcBef>
                <a:spcPts val="0"/>
              </a:spcBef>
              <a:buNone/>
            </a:pPr>
            <a:r>
              <a:rPr lang="en" sz="1400">
                <a:latin typeface="Courier New"/>
                <a:ea typeface="Courier New"/>
                <a:cs typeface="Courier New"/>
                <a:sym typeface="Courier New"/>
              </a:rPr>
              <a:t>end</a:t>
            </a:r>
          </a:p>
          <a:p>
            <a:pPr lvl="0" rtl="0">
              <a:spcBef>
                <a:spcPts val="0"/>
              </a:spcBef>
              <a:buNone/>
            </a:pPr>
            <a:r>
              <a:t/>
            </a:r>
            <a:endParaRPr sz="1400">
              <a:latin typeface="Courier New"/>
              <a:ea typeface="Courier New"/>
              <a:cs typeface="Courier New"/>
              <a:sym typeface="Courier New"/>
            </a:endParaRPr>
          </a:p>
        </p:txBody>
      </p:sp>
      <p:sp>
        <p:nvSpPr>
          <p:cNvPr id="298" name="Shape 298"/>
          <p:cNvSpPr txBox="1"/>
          <p:nvPr/>
        </p:nvSpPr>
        <p:spPr>
          <a:xfrm>
            <a:off x="444833" y="1409908"/>
            <a:ext cx="1859399" cy="2145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37BECC"/>
                </a:highlight>
                <a:latin typeface="Courier New"/>
                <a:ea typeface="Courier New"/>
                <a:cs typeface="Courier New"/>
                <a:sym typeface="Courier New"/>
              </a:rPr>
              <a:t>routes.rb</a:t>
            </a:r>
          </a:p>
        </p:txBody>
      </p:sp>
      <p:sp>
        <p:nvSpPr>
          <p:cNvPr id="299" name="Shape 299"/>
          <p:cNvSpPr txBox="1"/>
          <p:nvPr/>
        </p:nvSpPr>
        <p:spPr>
          <a:xfrm>
            <a:off x="3197995" y="3502475"/>
            <a:ext cx="2748000" cy="2145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lt1"/>
                </a:solidFill>
                <a:highlight>
                  <a:srgbClr val="37BECC"/>
                </a:highlight>
                <a:latin typeface="Courier New"/>
                <a:ea typeface="Courier New"/>
                <a:cs typeface="Courier New"/>
                <a:sym typeface="Courier New"/>
              </a:rPr>
              <a:t>rake routes</a:t>
            </a:r>
          </a:p>
        </p:txBody>
      </p:sp>
      <p:sp>
        <p:nvSpPr>
          <p:cNvPr id="300" name="Shape 300"/>
          <p:cNvSpPr txBox="1"/>
          <p:nvPr/>
        </p:nvSpPr>
        <p:spPr>
          <a:xfrm>
            <a:off x="5721400" y="1409900"/>
            <a:ext cx="3146700" cy="674400"/>
          </a:xfrm>
          <a:prstGeom prst="rect">
            <a:avLst/>
          </a:prstGeom>
          <a:noFill/>
          <a:ln>
            <a:noFill/>
          </a:ln>
        </p:spPr>
        <p:txBody>
          <a:bodyPr anchorCtr="0" anchor="t" bIns="91425" lIns="91425" rIns="91425" tIns="91425">
            <a:noAutofit/>
          </a:bodyPr>
          <a:lstStyle/>
          <a:p>
            <a:pPr lvl="0">
              <a:spcBef>
                <a:spcPts val="0"/>
              </a:spcBef>
              <a:buNone/>
            </a:pPr>
            <a:r>
              <a:rPr b="1" lang="en" sz="1800">
                <a:solidFill>
                  <a:schemeClr val="lt1"/>
                </a:solidFill>
                <a:highlight>
                  <a:srgbClr val="ED197B"/>
                </a:highlight>
                <a:latin typeface="Lora"/>
                <a:ea typeface="Lora"/>
                <a:cs typeface="Lora"/>
                <a:sym typeface="Lora"/>
              </a:rPr>
              <a:t>nested </a:t>
            </a:r>
            <a:r>
              <a:rPr b="1" lang="en" sz="1800">
                <a:solidFill>
                  <a:schemeClr val="lt1"/>
                </a:solidFill>
                <a:highlight>
                  <a:srgbClr val="ED197B"/>
                </a:highlight>
                <a:latin typeface="Lora"/>
                <a:ea typeface="Lora"/>
                <a:cs typeface="Lora"/>
                <a:sym typeface="Lora"/>
              </a:rPr>
              <a:t>SHOW example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1381250" y="922675"/>
            <a:ext cx="4033499" cy="435599"/>
          </a:xfrm>
          <a:prstGeom prst="rect">
            <a:avLst/>
          </a:prstGeom>
        </p:spPr>
        <p:txBody>
          <a:bodyPr anchorCtr="0" anchor="ctr" bIns="91425" lIns="91425" rIns="91425" tIns="91425">
            <a:noAutofit/>
          </a:bodyPr>
          <a:lstStyle/>
          <a:p>
            <a:pPr lvl="0" rtl="0">
              <a:spcBef>
                <a:spcPts val="0"/>
              </a:spcBef>
              <a:buNone/>
            </a:pPr>
            <a:r>
              <a:rPr lang="en"/>
              <a:t>Path Helpers w/ Nested Routes</a:t>
            </a:r>
          </a:p>
        </p:txBody>
      </p:sp>
      <p:grpSp>
        <p:nvGrpSpPr>
          <p:cNvPr id="306" name="Shape 306"/>
          <p:cNvGrpSpPr/>
          <p:nvPr/>
        </p:nvGrpSpPr>
        <p:grpSpPr>
          <a:xfrm>
            <a:off x="916458" y="1019750"/>
            <a:ext cx="214624" cy="214624"/>
            <a:chOff x="2594050" y="1631825"/>
            <a:chExt cx="439625" cy="439625"/>
          </a:xfrm>
        </p:grpSpPr>
        <p:sp>
          <p:nvSpPr>
            <p:cNvPr id="307" name="Shape 30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8" name="Shape 30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9" name="Shape 30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0" name="Shape 310"/>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11" name="Shape 311"/>
          <p:cNvSpPr txBox="1"/>
          <p:nvPr>
            <p:ph idx="1" type="body"/>
          </p:nvPr>
        </p:nvSpPr>
        <p:spPr>
          <a:xfrm>
            <a:off x="143100" y="1420275"/>
            <a:ext cx="8857800" cy="1632600"/>
          </a:xfrm>
          <a:prstGeom prst="rect">
            <a:avLst/>
          </a:prstGeom>
        </p:spPr>
        <p:txBody>
          <a:bodyPr anchorCtr="0" anchor="t" bIns="91425" lIns="91425" rIns="91425" tIns="91425">
            <a:noAutofit/>
          </a:bodyPr>
          <a:lstStyle/>
          <a:p>
            <a:pPr lvl="0" rtl="0">
              <a:spcBef>
                <a:spcPts val="0"/>
              </a:spcBef>
              <a:buNone/>
            </a:pPr>
            <a:r>
              <a:rPr lang="en" sz="1300">
                <a:latin typeface="Courier New"/>
                <a:ea typeface="Courier New"/>
                <a:cs typeface="Courier New"/>
                <a:sym typeface="Courier New"/>
              </a:rPr>
              <a:t>            Prefix Verb URI Pattern                                 Controller#Action</a:t>
            </a:r>
          </a:p>
          <a:p>
            <a:pPr lvl="0" rtl="0">
              <a:spcBef>
                <a:spcPts val="0"/>
              </a:spcBef>
              <a:buNone/>
            </a:pPr>
            <a:r>
              <a:rPr lang="en" sz="1300">
                <a:latin typeface="Courier New"/>
                <a:ea typeface="Courier New"/>
                <a:cs typeface="Courier New"/>
                <a:sym typeface="Courier New"/>
              </a:rPr>
              <a:t>    product_review GET  /products/:product_id/reviews/:id(.:format) reviews#show</a:t>
            </a:r>
          </a:p>
          <a:p>
            <a:pPr lvl="0" rtl="0">
              <a:spcBef>
                <a:spcPts val="0"/>
              </a:spcBef>
              <a:buNone/>
            </a:pPr>
            <a:r>
              <a:t/>
            </a:r>
            <a:endParaRPr sz="120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1381250" y="922675"/>
            <a:ext cx="4033499" cy="435599"/>
          </a:xfrm>
          <a:prstGeom prst="rect">
            <a:avLst/>
          </a:prstGeom>
        </p:spPr>
        <p:txBody>
          <a:bodyPr anchorCtr="0" anchor="ctr" bIns="91425" lIns="91425" rIns="91425" tIns="91425">
            <a:noAutofit/>
          </a:bodyPr>
          <a:lstStyle/>
          <a:p>
            <a:pPr lvl="0" rtl="0">
              <a:spcBef>
                <a:spcPts val="0"/>
              </a:spcBef>
              <a:buNone/>
            </a:pPr>
            <a:r>
              <a:rPr lang="en"/>
              <a:t>Path Helpers w/ Nested Routes</a:t>
            </a:r>
          </a:p>
        </p:txBody>
      </p:sp>
      <p:grpSp>
        <p:nvGrpSpPr>
          <p:cNvPr id="317" name="Shape 317"/>
          <p:cNvGrpSpPr/>
          <p:nvPr/>
        </p:nvGrpSpPr>
        <p:grpSpPr>
          <a:xfrm>
            <a:off x="916458" y="1019750"/>
            <a:ext cx="214624" cy="214624"/>
            <a:chOff x="2594050" y="1631825"/>
            <a:chExt cx="439625" cy="439625"/>
          </a:xfrm>
        </p:grpSpPr>
        <p:sp>
          <p:nvSpPr>
            <p:cNvPr id="318" name="Shape 31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9" name="Shape 31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0" name="Shape 32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1" name="Shape 321"/>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22" name="Shape 322"/>
          <p:cNvSpPr txBox="1"/>
          <p:nvPr>
            <p:ph idx="1" type="body"/>
          </p:nvPr>
        </p:nvSpPr>
        <p:spPr>
          <a:xfrm>
            <a:off x="143100" y="1420275"/>
            <a:ext cx="8857800" cy="1632600"/>
          </a:xfrm>
          <a:prstGeom prst="rect">
            <a:avLst/>
          </a:prstGeom>
        </p:spPr>
        <p:txBody>
          <a:bodyPr anchorCtr="0" anchor="t" bIns="91425" lIns="91425" rIns="91425" tIns="91425">
            <a:noAutofit/>
          </a:bodyPr>
          <a:lstStyle/>
          <a:p>
            <a:pPr lvl="0" rtl="0">
              <a:spcBef>
                <a:spcPts val="0"/>
              </a:spcBef>
              <a:buNone/>
            </a:pPr>
            <a:r>
              <a:rPr lang="en" sz="1300">
                <a:latin typeface="Courier New"/>
                <a:ea typeface="Courier New"/>
                <a:cs typeface="Courier New"/>
                <a:sym typeface="Courier New"/>
              </a:rPr>
              <a:t>            Prefix Verb URI Pattern                                 Controller#Action</a:t>
            </a:r>
          </a:p>
          <a:p>
            <a:pPr indent="0" lvl="0" marL="0" marR="0" rtl="0" algn="l">
              <a:lnSpc>
                <a:spcPct val="100000"/>
              </a:lnSpc>
              <a:spcBef>
                <a:spcPts val="600"/>
              </a:spcBef>
              <a:spcAft>
                <a:spcPts val="0"/>
              </a:spcAft>
              <a:buNone/>
            </a:pPr>
            <a:r>
              <a:rPr lang="en" sz="1300">
                <a:latin typeface="Courier New"/>
                <a:ea typeface="Courier New"/>
                <a:cs typeface="Courier New"/>
                <a:sym typeface="Courier New"/>
              </a:rPr>
              <a:t>    </a:t>
            </a:r>
            <a:r>
              <a:rPr lang="en" sz="1300">
                <a:solidFill>
                  <a:schemeClr val="lt1"/>
                </a:solidFill>
                <a:highlight>
                  <a:srgbClr val="ED197B"/>
                </a:highlight>
                <a:latin typeface="Courier New"/>
                <a:ea typeface="Courier New"/>
                <a:cs typeface="Courier New"/>
                <a:sym typeface="Courier New"/>
              </a:rPr>
              <a:t>product_review</a:t>
            </a:r>
            <a:r>
              <a:rPr lang="en" sz="1300">
                <a:latin typeface="Courier New"/>
                <a:ea typeface="Courier New"/>
                <a:cs typeface="Courier New"/>
                <a:sym typeface="Courier New"/>
              </a:rPr>
              <a:t> GET  /products/:product_id/reviews/:id(.:format) reviews#show</a:t>
            </a:r>
          </a:p>
          <a:p>
            <a:pPr indent="0" lvl="0" marL="0" marR="0" rtl="0" algn="l">
              <a:lnSpc>
                <a:spcPct val="100000"/>
              </a:lnSpc>
              <a:spcBef>
                <a:spcPts val="600"/>
              </a:spcBef>
              <a:spcAft>
                <a:spcPts val="0"/>
              </a:spcAft>
              <a:buNone/>
            </a:pPr>
            <a:r>
              <a:t/>
            </a:r>
            <a:endParaRPr sz="1300">
              <a:latin typeface="Courier New"/>
              <a:ea typeface="Courier New"/>
              <a:cs typeface="Courier New"/>
              <a:sym typeface="Courier New"/>
            </a:endParaRPr>
          </a:p>
        </p:txBody>
      </p:sp>
      <p:sp>
        <p:nvSpPr>
          <p:cNvPr id="323" name="Shape 323"/>
          <p:cNvSpPr txBox="1"/>
          <p:nvPr/>
        </p:nvSpPr>
        <p:spPr>
          <a:xfrm>
            <a:off x="1770000" y="3381750"/>
            <a:ext cx="5604000" cy="5618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ED197B"/>
                </a:highlight>
                <a:latin typeface="Courier New"/>
                <a:ea typeface="Courier New"/>
                <a:cs typeface="Courier New"/>
                <a:sym typeface="Courier New"/>
              </a:rPr>
              <a:t>product_review_path</a:t>
            </a:r>
          </a:p>
        </p:txBody>
      </p:sp>
      <p:sp>
        <p:nvSpPr>
          <p:cNvPr id="324" name="Shape 324"/>
          <p:cNvSpPr txBox="1"/>
          <p:nvPr/>
        </p:nvSpPr>
        <p:spPr>
          <a:xfrm>
            <a:off x="1131075" y="2513325"/>
            <a:ext cx="1974899" cy="4355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path helper prefix</a:t>
            </a:r>
          </a:p>
        </p:txBody>
      </p:sp>
      <p:sp>
        <p:nvSpPr>
          <p:cNvPr id="325" name="Shape 325"/>
          <p:cNvSpPr/>
          <p:nvPr/>
        </p:nvSpPr>
        <p:spPr>
          <a:xfrm rot="-7145100">
            <a:off x="1083894" y="2252543"/>
            <a:ext cx="439409" cy="150413"/>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ctrTitle"/>
          </p:nvPr>
        </p:nvSpPr>
        <p:spPr>
          <a:xfrm>
            <a:off x="2022225" y="1693523"/>
            <a:ext cx="3787799" cy="1159799"/>
          </a:xfrm>
          <a:prstGeom prst="rect">
            <a:avLst/>
          </a:prstGeom>
        </p:spPr>
        <p:txBody>
          <a:bodyPr anchorCtr="0" anchor="b" bIns="91425" lIns="91425" rIns="91425" tIns="91425">
            <a:noAutofit/>
          </a:bodyPr>
          <a:lstStyle/>
          <a:p>
            <a:pPr lvl="0" rtl="0">
              <a:spcBef>
                <a:spcPts val="0"/>
              </a:spcBef>
              <a:buNone/>
            </a:pPr>
            <a:r>
              <a:rPr lang="en"/>
              <a:t>The Basic Idea</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1381250" y="922675"/>
            <a:ext cx="4033499" cy="435599"/>
          </a:xfrm>
          <a:prstGeom prst="rect">
            <a:avLst/>
          </a:prstGeom>
        </p:spPr>
        <p:txBody>
          <a:bodyPr anchorCtr="0" anchor="ctr" bIns="91425" lIns="91425" rIns="91425" tIns="91425">
            <a:noAutofit/>
          </a:bodyPr>
          <a:lstStyle/>
          <a:p>
            <a:pPr lvl="0" rtl="0">
              <a:spcBef>
                <a:spcPts val="0"/>
              </a:spcBef>
              <a:buNone/>
            </a:pPr>
            <a:r>
              <a:rPr lang="en"/>
              <a:t>Path Helpers w/ Nested Routes</a:t>
            </a:r>
          </a:p>
        </p:txBody>
      </p:sp>
      <p:grpSp>
        <p:nvGrpSpPr>
          <p:cNvPr id="331" name="Shape 331"/>
          <p:cNvGrpSpPr/>
          <p:nvPr/>
        </p:nvGrpSpPr>
        <p:grpSpPr>
          <a:xfrm>
            <a:off x="916458" y="1019750"/>
            <a:ext cx="214624" cy="214624"/>
            <a:chOff x="2594050" y="1631825"/>
            <a:chExt cx="439625" cy="439625"/>
          </a:xfrm>
        </p:grpSpPr>
        <p:sp>
          <p:nvSpPr>
            <p:cNvPr id="332" name="Shape 33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3" name="Shape 33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4" name="Shape 33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5" name="Shape 335"/>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36" name="Shape 336"/>
          <p:cNvSpPr txBox="1"/>
          <p:nvPr>
            <p:ph idx="1" type="body"/>
          </p:nvPr>
        </p:nvSpPr>
        <p:spPr>
          <a:xfrm>
            <a:off x="143100" y="1420275"/>
            <a:ext cx="8857800" cy="1632600"/>
          </a:xfrm>
          <a:prstGeom prst="rect">
            <a:avLst/>
          </a:prstGeom>
        </p:spPr>
        <p:txBody>
          <a:bodyPr anchorCtr="0" anchor="t" bIns="91425" lIns="91425" rIns="91425" tIns="91425">
            <a:noAutofit/>
          </a:bodyPr>
          <a:lstStyle/>
          <a:p>
            <a:pPr lvl="0" rtl="0">
              <a:spcBef>
                <a:spcPts val="0"/>
              </a:spcBef>
              <a:buNone/>
            </a:pPr>
            <a:r>
              <a:rPr lang="en" sz="1300">
                <a:latin typeface="Courier New"/>
                <a:ea typeface="Courier New"/>
                <a:cs typeface="Courier New"/>
                <a:sym typeface="Courier New"/>
              </a:rPr>
              <a:t>            Prefix Verb URI Pattern                                 Controller#Action</a:t>
            </a:r>
          </a:p>
          <a:p>
            <a:pPr lvl="0" rtl="0">
              <a:spcBef>
                <a:spcPts val="0"/>
              </a:spcBef>
              <a:buNone/>
            </a:pPr>
            <a:r>
              <a:rPr lang="en" sz="1300">
                <a:latin typeface="Courier New"/>
                <a:ea typeface="Courier New"/>
                <a:cs typeface="Courier New"/>
                <a:sym typeface="Courier New"/>
              </a:rPr>
              <a:t>    product_review GET  /products/</a:t>
            </a:r>
            <a:r>
              <a:rPr lang="en" sz="1300">
                <a:solidFill>
                  <a:schemeClr val="lt1"/>
                </a:solidFill>
                <a:highlight>
                  <a:srgbClr val="ED197B"/>
                </a:highlight>
                <a:latin typeface="Courier New"/>
                <a:ea typeface="Courier New"/>
                <a:cs typeface="Courier New"/>
                <a:sym typeface="Courier New"/>
              </a:rPr>
              <a:t>:product_id</a:t>
            </a:r>
            <a:r>
              <a:rPr lang="en" sz="1300">
                <a:latin typeface="Courier New"/>
                <a:ea typeface="Courier New"/>
                <a:cs typeface="Courier New"/>
                <a:sym typeface="Courier New"/>
              </a:rPr>
              <a:t>/reviews/</a:t>
            </a:r>
            <a:r>
              <a:rPr lang="en" sz="1300">
                <a:solidFill>
                  <a:schemeClr val="lt1"/>
                </a:solidFill>
                <a:highlight>
                  <a:srgbClr val="ED197B"/>
                </a:highlight>
                <a:latin typeface="Courier New"/>
                <a:ea typeface="Courier New"/>
                <a:cs typeface="Courier New"/>
                <a:sym typeface="Courier New"/>
              </a:rPr>
              <a:t>:id</a:t>
            </a:r>
            <a:r>
              <a:rPr lang="en" sz="1300">
                <a:latin typeface="Courier New"/>
                <a:ea typeface="Courier New"/>
                <a:cs typeface="Courier New"/>
                <a:sym typeface="Courier New"/>
              </a:rPr>
              <a:t>(.:format) reviews#show</a:t>
            </a:r>
          </a:p>
          <a:p>
            <a:pPr lvl="0" rtl="0">
              <a:spcBef>
                <a:spcPts val="0"/>
              </a:spcBef>
              <a:buNone/>
            </a:pPr>
            <a:r>
              <a:t/>
            </a:r>
            <a:endParaRPr sz="1200">
              <a:latin typeface="Courier New"/>
              <a:ea typeface="Courier New"/>
              <a:cs typeface="Courier New"/>
              <a:sym typeface="Courier New"/>
            </a:endParaRPr>
          </a:p>
        </p:txBody>
      </p:sp>
      <p:sp>
        <p:nvSpPr>
          <p:cNvPr id="337" name="Shape 337"/>
          <p:cNvSpPr txBox="1"/>
          <p:nvPr/>
        </p:nvSpPr>
        <p:spPr>
          <a:xfrm>
            <a:off x="3143775" y="2530275"/>
            <a:ext cx="3333599" cy="4355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TWO pieces of dynamic routing</a:t>
            </a:r>
          </a:p>
        </p:txBody>
      </p:sp>
      <p:sp>
        <p:nvSpPr>
          <p:cNvPr id="338" name="Shape 338"/>
          <p:cNvSpPr/>
          <p:nvPr/>
        </p:nvSpPr>
        <p:spPr>
          <a:xfrm rot="-7256618">
            <a:off x="3903788" y="2227945"/>
            <a:ext cx="439327" cy="150438"/>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9" name="Shape 339"/>
          <p:cNvSpPr txBox="1"/>
          <p:nvPr/>
        </p:nvSpPr>
        <p:spPr>
          <a:xfrm>
            <a:off x="1770000" y="3381750"/>
            <a:ext cx="5604000" cy="561899"/>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en" sz="1800">
                <a:solidFill>
                  <a:schemeClr val="lt1"/>
                </a:solidFill>
                <a:highlight>
                  <a:srgbClr val="ED197B"/>
                </a:highlight>
                <a:latin typeface="Courier New"/>
                <a:ea typeface="Courier New"/>
                <a:cs typeface="Courier New"/>
                <a:sym typeface="Courier New"/>
              </a:rPr>
              <a:t>product_review_path</a:t>
            </a:r>
          </a:p>
        </p:txBody>
      </p:sp>
      <p:sp>
        <p:nvSpPr>
          <p:cNvPr id="340" name="Shape 340"/>
          <p:cNvSpPr/>
          <p:nvPr/>
        </p:nvSpPr>
        <p:spPr>
          <a:xfrm flipH="1" rot="7256618">
            <a:off x="5275388" y="2227945"/>
            <a:ext cx="439327" cy="150438"/>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1381250" y="922675"/>
            <a:ext cx="4033499" cy="435599"/>
          </a:xfrm>
          <a:prstGeom prst="rect">
            <a:avLst/>
          </a:prstGeom>
        </p:spPr>
        <p:txBody>
          <a:bodyPr anchorCtr="0" anchor="ctr" bIns="91425" lIns="91425" rIns="91425" tIns="91425">
            <a:noAutofit/>
          </a:bodyPr>
          <a:lstStyle/>
          <a:p>
            <a:pPr lvl="0" rtl="0">
              <a:spcBef>
                <a:spcPts val="0"/>
              </a:spcBef>
              <a:buNone/>
            </a:pPr>
            <a:r>
              <a:rPr lang="en"/>
              <a:t>Path Helpers w/ Nested Routes</a:t>
            </a:r>
          </a:p>
        </p:txBody>
      </p:sp>
      <p:grpSp>
        <p:nvGrpSpPr>
          <p:cNvPr id="346" name="Shape 346"/>
          <p:cNvGrpSpPr/>
          <p:nvPr/>
        </p:nvGrpSpPr>
        <p:grpSpPr>
          <a:xfrm>
            <a:off x="916458" y="1019750"/>
            <a:ext cx="214624" cy="214624"/>
            <a:chOff x="2594050" y="1631825"/>
            <a:chExt cx="439625" cy="439625"/>
          </a:xfrm>
        </p:grpSpPr>
        <p:sp>
          <p:nvSpPr>
            <p:cNvPr id="347" name="Shape 34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8" name="Shape 34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9" name="Shape 34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0" name="Shape 350"/>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51" name="Shape 351"/>
          <p:cNvSpPr txBox="1"/>
          <p:nvPr>
            <p:ph idx="1" type="body"/>
          </p:nvPr>
        </p:nvSpPr>
        <p:spPr>
          <a:xfrm>
            <a:off x="143100" y="1420275"/>
            <a:ext cx="8857800" cy="1632600"/>
          </a:xfrm>
          <a:prstGeom prst="rect">
            <a:avLst/>
          </a:prstGeom>
        </p:spPr>
        <p:txBody>
          <a:bodyPr anchorCtr="0" anchor="t" bIns="91425" lIns="91425" rIns="91425" tIns="91425">
            <a:noAutofit/>
          </a:bodyPr>
          <a:lstStyle/>
          <a:p>
            <a:pPr lvl="0" rtl="0">
              <a:spcBef>
                <a:spcPts val="0"/>
              </a:spcBef>
              <a:buNone/>
            </a:pPr>
            <a:r>
              <a:rPr lang="en" sz="1300">
                <a:latin typeface="Courier New"/>
                <a:ea typeface="Courier New"/>
                <a:cs typeface="Courier New"/>
                <a:sym typeface="Courier New"/>
              </a:rPr>
              <a:t>            Prefix Verb URI Pattern                                 Controller#Action</a:t>
            </a:r>
          </a:p>
          <a:p>
            <a:pPr lvl="0" rtl="0">
              <a:spcBef>
                <a:spcPts val="0"/>
              </a:spcBef>
              <a:buNone/>
            </a:pPr>
            <a:r>
              <a:rPr lang="en" sz="1300">
                <a:latin typeface="Courier New"/>
                <a:ea typeface="Courier New"/>
                <a:cs typeface="Courier New"/>
                <a:sym typeface="Courier New"/>
              </a:rPr>
              <a:t>    product_review GET  /products/</a:t>
            </a:r>
            <a:r>
              <a:rPr lang="en" sz="1300">
                <a:solidFill>
                  <a:schemeClr val="lt1"/>
                </a:solidFill>
                <a:highlight>
                  <a:srgbClr val="ED197B"/>
                </a:highlight>
                <a:latin typeface="Courier New"/>
                <a:ea typeface="Courier New"/>
                <a:cs typeface="Courier New"/>
                <a:sym typeface="Courier New"/>
              </a:rPr>
              <a:t>:product_id</a:t>
            </a:r>
            <a:r>
              <a:rPr lang="en" sz="1300">
                <a:latin typeface="Courier New"/>
                <a:ea typeface="Courier New"/>
                <a:cs typeface="Courier New"/>
                <a:sym typeface="Courier New"/>
              </a:rPr>
              <a:t>/reviews/</a:t>
            </a:r>
            <a:r>
              <a:rPr lang="en" sz="1300">
                <a:solidFill>
                  <a:schemeClr val="lt1"/>
                </a:solidFill>
                <a:highlight>
                  <a:srgbClr val="ED197B"/>
                </a:highlight>
                <a:latin typeface="Courier New"/>
                <a:ea typeface="Courier New"/>
                <a:cs typeface="Courier New"/>
                <a:sym typeface="Courier New"/>
              </a:rPr>
              <a:t>:id</a:t>
            </a:r>
            <a:r>
              <a:rPr lang="en" sz="1300">
                <a:latin typeface="Courier New"/>
                <a:ea typeface="Courier New"/>
                <a:cs typeface="Courier New"/>
                <a:sym typeface="Courier New"/>
              </a:rPr>
              <a:t>(.:format) reviews#show</a:t>
            </a:r>
          </a:p>
          <a:p>
            <a:pPr lvl="0" rtl="0">
              <a:spcBef>
                <a:spcPts val="0"/>
              </a:spcBef>
              <a:buNone/>
            </a:pPr>
            <a:r>
              <a:t/>
            </a:r>
            <a:endParaRPr sz="1200">
              <a:latin typeface="Courier New"/>
              <a:ea typeface="Courier New"/>
              <a:cs typeface="Courier New"/>
              <a:sym typeface="Courier New"/>
            </a:endParaRPr>
          </a:p>
        </p:txBody>
      </p:sp>
      <p:sp>
        <p:nvSpPr>
          <p:cNvPr id="352" name="Shape 352"/>
          <p:cNvSpPr txBox="1"/>
          <p:nvPr/>
        </p:nvSpPr>
        <p:spPr>
          <a:xfrm>
            <a:off x="3143775" y="2530275"/>
            <a:ext cx="3333599" cy="4355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TWO pieces of dynamic routing</a:t>
            </a:r>
          </a:p>
        </p:txBody>
      </p:sp>
      <p:sp>
        <p:nvSpPr>
          <p:cNvPr id="353" name="Shape 353"/>
          <p:cNvSpPr/>
          <p:nvPr/>
        </p:nvSpPr>
        <p:spPr>
          <a:xfrm rot="-7256618">
            <a:off x="3903788" y="2227945"/>
            <a:ext cx="439327" cy="150438"/>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4" name="Shape 354"/>
          <p:cNvSpPr txBox="1"/>
          <p:nvPr/>
        </p:nvSpPr>
        <p:spPr>
          <a:xfrm>
            <a:off x="1770000" y="3381750"/>
            <a:ext cx="5604000" cy="5618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ED197B"/>
                </a:highlight>
                <a:latin typeface="Courier New"/>
                <a:ea typeface="Courier New"/>
                <a:cs typeface="Courier New"/>
                <a:sym typeface="Courier New"/>
              </a:rPr>
              <a:t>product_review_path(product1, review1)</a:t>
            </a:r>
          </a:p>
        </p:txBody>
      </p:sp>
      <p:sp>
        <p:nvSpPr>
          <p:cNvPr id="355" name="Shape 355"/>
          <p:cNvSpPr/>
          <p:nvPr/>
        </p:nvSpPr>
        <p:spPr>
          <a:xfrm flipH="1" rot="7256618">
            <a:off x="5275388" y="2227945"/>
            <a:ext cx="439327" cy="150438"/>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6" name="Shape 356"/>
          <p:cNvSpPr txBox="1"/>
          <p:nvPr/>
        </p:nvSpPr>
        <p:spPr>
          <a:xfrm>
            <a:off x="5008350" y="4272525"/>
            <a:ext cx="2975700" cy="4355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two arguments, </a:t>
            </a:r>
          </a:p>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in that order!</a:t>
            </a:r>
          </a:p>
        </p:txBody>
      </p:sp>
      <p:sp>
        <p:nvSpPr>
          <p:cNvPr id="357" name="Shape 357"/>
          <p:cNvSpPr/>
          <p:nvPr/>
        </p:nvSpPr>
        <p:spPr>
          <a:xfrm rot="-7256618">
            <a:off x="5046788" y="3980545"/>
            <a:ext cx="439327" cy="150438"/>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8" name="Shape 358"/>
          <p:cNvSpPr/>
          <p:nvPr/>
        </p:nvSpPr>
        <p:spPr>
          <a:xfrm flipH="1" rot="7256618">
            <a:off x="6113588" y="3980545"/>
            <a:ext cx="439327" cy="150438"/>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1381250" y="922675"/>
            <a:ext cx="4033499" cy="435599"/>
          </a:xfrm>
          <a:prstGeom prst="rect">
            <a:avLst/>
          </a:prstGeom>
        </p:spPr>
        <p:txBody>
          <a:bodyPr anchorCtr="0" anchor="ctr" bIns="91425" lIns="91425" rIns="91425" tIns="91425">
            <a:noAutofit/>
          </a:bodyPr>
          <a:lstStyle/>
          <a:p>
            <a:pPr lvl="0" rtl="0">
              <a:spcBef>
                <a:spcPts val="0"/>
              </a:spcBef>
              <a:buNone/>
            </a:pPr>
            <a:r>
              <a:rPr lang="en"/>
              <a:t>Path Helpers w/ Nested Routes</a:t>
            </a:r>
          </a:p>
        </p:txBody>
      </p:sp>
      <p:grpSp>
        <p:nvGrpSpPr>
          <p:cNvPr id="364" name="Shape 364"/>
          <p:cNvGrpSpPr/>
          <p:nvPr/>
        </p:nvGrpSpPr>
        <p:grpSpPr>
          <a:xfrm>
            <a:off x="916458" y="1019750"/>
            <a:ext cx="214624" cy="214624"/>
            <a:chOff x="2594050" y="1631825"/>
            <a:chExt cx="439625" cy="439625"/>
          </a:xfrm>
        </p:grpSpPr>
        <p:sp>
          <p:nvSpPr>
            <p:cNvPr id="365" name="Shape 365"/>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6" name="Shape 366"/>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7" name="Shape 367"/>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8" name="Shape 368"/>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69" name="Shape 369"/>
          <p:cNvSpPr txBox="1"/>
          <p:nvPr>
            <p:ph idx="1" type="body"/>
          </p:nvPr>
        </p:nvSpPr>
        <p:spPr>
          <a:xfrm>
            <a:off x="143100" y="1420275"/>
            <a:ext cx="8857800" cy="1632600"/>
          </a:xfrm>
          <a:prstGeom prst="rect">
            <a:avLst/>
          </a:prstGeom>
        </p:spPr>
        <p:txBody>
          <a:bodyPr anchorCtr="0" anchor="t" bIns="91425" lIns="91425" rIns="91425" tIns="91425">
            <a:noAutofit/>
          </a:bodyPr>
          <a:lstStyle/>
          <a:p>
            <a:pPr lvl="0" rtl="0">
              <a:spcBef>
                <a:spcPts val="0"/>
              </a:spcBef>
              <a:buNone/>
            </a:pPr>
            <a:r>
              <a:rPr lang="en" sz="1300">
                <a:latin typeface="Courier New"/>
                <a:ea typeface="Courier New"/>
                <a:cs typeface="Courier New"/>
                <a:sym typeface="Courier New"/>
              </a:rPr>
              <a:t>            Prefix Verb URI Pattern                                 Controller#Action</a:t>
            </a:r>
          </a:p>
          <a:p>
            <a:pPr lvl="0" rtl="0">
              <a:spcBef>
                <a:spcPts val="0"/>
              </a:spcBef>
              <a:buNone/>
            </a:pPr>
            <a:r>
              <a:rPr lang="en" sz="1300">
                <a:latin typeface="Courier New"/>
                <a:ea typeface="Courier New"/>
                <a:cs typeface="Courier New"/>
                <a:sym typeface="Courier New"/>
              </a:rPr>
              <a:t>    product_review GET  /products/</a:t>
            </a:r>
            <a:r>
              <a:rPr lang="en" sz="1300">
                <a:solidFill>
                  <a:schemeClr val="lt1"/>
                </a:solidFill>
                <a:highlight>
                  <a:srgbClr val="ED197B"/>
                </a:highlight>
                <a:latin typeface="Courier New"/>
                <a:ea typeface="Courier New"/>
                <a:cs typeface="Courier New"/>
                <a:sym typeface="Courier New"/>
              </a:rPr>
              <a:t>:product_id</a:t>
            </a:r>
            <a:r>
              <a:rPr lang="en" sz="1300">
                <a:latin typeface="Courier New"/>
                <a:ea typeface="Courier New"/>
                <a:cs typeface="Courier New"/>
                <a:sym typeface="Courier New"/>
              </a:rPr>
              <a:t>/reviews/</a:t>
            </a:r>
            <a:r>
              <a:rPr lang="en" sz="1300">
                <a:solidFill>
                  <a:schemeClr val="lt1"/>
                </a:solidFill>
                <a:highlight>
                  <a:srgbClr val="ED197B"/>
                </a:highlight>
                <a:latin typeface="Courier New"/>
                <a:ea typeface="Courier New"/>
                <a:cs typeface="Courier New"/>
                <a:sym typeface="Courier New"/>
              </a:rPr>
              <a:t>:id</a:t>
            </a:r>
            <a:r>
              <a:rPr lang="en" sz="1300">
                <a:latin typeface="Courier New"/>
                <a:ea typeface="Courier New"/>
                <a:cs typeface="Courier New"/>
                <a:sym typeface="Courier New"/>
              </a:rPr>
              <a:t>(.:format) reviews#show</a:t>
            </a:r>
          </a:p>
          <a:p>
            <a:pPr lvl="0" rtl="0">
              <a:spcBef>
                <a:spcPts val="0"/>
              </a:spcBef>
              <a:buNone/>
            </a:pPr>
            <a:r>
              <a:t/>
            </a:r>
            <a:endParaRPr sz="1200">
              <a:latin typeface="Courier New"/>
              <a:ea typeface="Courier New"/>
              <a:cs typeface="Courier New"/>
              <a:sym typeface="Courier New"/>
            </a:endParaRPr>
          </a:p>
        </p:txBody>
      </p:sp>
      <p:sp>
        <p:nvSpPr>
          <p:cNvPr id="370" name="Shape 370"/>
          <p:cNvSpPr txBox="1"/>
          <p:nvPr/>
        </p:nvSpPr>
        <p:spPr>
          <a:xfrm>
            <a:off x="1770000" y="3381750"/>
            <a:ext cx="5604000" cy="561899"/>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product_review_path(product1, review1)</a:t>
            </a:r>
          </a:p>
        </p:txBody>
      </p:sp>
      <p:sp>
        <p:nvSpPr>
          <p:cNvPr id="371" name="Shape 371"/>
          <p:cNvSpPr txBox="1"/>
          <p:nvPr/>
        </p:nvSpPr>
        <p:spPr>
          <a:xfrm>
            <a:off x="3538625" y="2530275"/>
            <a:ext cx="3333599" cy="4355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names of params variables</a:t>
            </a:r>
          </a:p>
        </p:txBody>
      </p:sp>
      <p:sp>
        <p:nvSpPr>
          <p:cNvPr id="372" name="Shape 372"/>
          <p:cNvSpPr txBox="1"/>
          <p:nvPr/>
        </p:nvSpPr>
        <p:spPr>
          <a:xfrm>
            <a:off x="2576583" y="4274025"/>
            <a:ext cx="3333599" cy="4355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in params:</a:t>
            </a:r>
          </a:p>
        </p:txBody>
      </p:sp>
      <p:sp>
        <p:nvSpPr>
          <p:cNvPr id="373" name="Shape 373"/>
          <p:cNvSpPr txBox="1"/>
          <p:nvPr/>
        </p:nvSpPr>
        <p:spPr>
          <a:xfrm>
            <a:off x="3756425" y="4272525"/>
            <a:ext cx="2810999" cy="5618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ED197B"/>
                </a:highlight>
                <a:latin typeface="Courier New"/>
                <a:ea typeface="Courier New"/>
                <a:cs typeface="Courier New"/>
                <a:sym typeface="Courier New"/>
              </a:rPr>
              <a:t>params[:product_id]</a:t>
            </a:r>
          </a:p>
          <a:p>
            <a:pPr lvl="0" rtl="0">
              <a:spcBef>
                <a:spcPts val="0"/>
              </a:spcBef>
              <a:buNone/>
            </a:pPr>
            <a:r>
              <a:rPr lang="en" sz="1800">
                <a:solidFill>
                  <a:schemeClr val="lt1"/>
                </a:solidFill>
                <a:highlight>
                  <a:srgbClr val="ED197B"/>
                </a:highlight>
                <a:latin typeface="Courier New"/>
                <a:ea typeface="Courier New"/>
                <a:cs typeface="Courier New"/>
                <a:sym typeface="Courier New"/>
              </a:rPr>
              <a:t>params[:id]</a:t>
            </a:r>
          </a:p>
        </p:txBody>
      </p:sp>
      <p:sp>
        <p:nvSpPr>
          <p:cNvPr id="374" name="Shape 374"/>
          <p:cNvSpPr/>
          <p:nvPr/>
        </p:nvSpPr>
        <p:spPr>
          <a:xfrm rot="-7256618">
            <a:off x="3903788" y="2227945"/>
            <a:ext cx="439327" cy="150438"/>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5" name="Shape 375"/>
          <p:cNvSpPr/>
          <p:nvPr/>
        </p:nvSpPr>
        <p:spPr>
          <a:xfrm flipH="1" rot="7256618">
            <a:off x="5275388" y="2227945"/>
            <a:ext cx="439327" cy="150438"/>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ctrTitle"/>
          </p:nvPr>
        </p:nvSpPr>
        <p:spPr>
          <a:xfrm>
            <a:off x="2022225" y="1693523"/>
            <a:ext cx="3787799" cy="1159799"/>
          </a:xfrm>
          <a:prstGeom prst="rect">
            <a:avLst/>
          </a:prstGeom>
        </p:spPr>
        <p:txBody>
          <a:bodyPr anchorCtr="0" anchor="b" bIns="91425" lIns="91425" rIns="91425" tIns="91425">
            <a:noAutofit/>
          </a:bodyPr>
          <a:lstStyle/>
          <a:p>
            <a:pPr lvl="0" rtl="0">
              <a:spcBef>
                <a:spcPts val="0"/>
              </a:spcBef>
              <a:buNone/>
            </a:pPr>
            <a:r>
              <a:rPr lang="en"/>
              <a:t>form_for</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t>Forms w/ Nested Routes</a:t>
            </a:r>
          </a:p>
        </p:txBody>
      </p:sp>
      <p:grpSp>
        <p:nvGrpSpPr>
          <p:cNvPr id="386" name="Shape 386"/>
          <p:cNvGrpSpPr/>
          <p:nvPr/>
        </p:nvGrpSpPr>
        <p:grpSpPr>
          <a:xfrm>
            <a:off x="916458" y="1019750"/>
            <a:ext cx="214624" cy="214624"/>
            <a:chOff x="2594050" y="1631825"/>
            <a:chExt cx="439625" cy="439625"/>
          </a:xfrm>
        </p:grpSpPr>
        <p:sp>
          <p:nvSpPr>
            <p:cNvPr id="387" name="Shape 38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8" name="Shape 38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9" name="Shape 38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0" name="Shape 390"/>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91" name="Shape 391"/>
          <p:cNvSpPr txBox="1"/>
          <p:nvPr>
            <p:ph idx="1" type="body"/>
          </p:nvPr>
        </p:nvSpPr>
        <p:spPr>
          <a:xfrm>
            <a:off x="1236225" y="3033625"/>
            <a:ext cx="7437900" cy="20525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ourier New"/>
                <a:ea typeface="Courier New"/>
                <a:cs typeface="Courier New"/>
                <a:sym typeface="Courier New"/>
              </a:rPr>
              <a:t>&lt;%= form_for [@product, @review] do |f| %&gt;</a:t>
            </a:r>
          </a:p>
          <a:p>
            <a:pPr lvl="0" rtl="0">
              <a:spcBef>
                <a:spcPts val="0"/>
              </a:spcBef>
              <a:buClr>
                <a:schemeClr val="dk1"/>
              </a:buClr>
              <a:buSzPct val="61111"/>
              <a:buFont typeface="Arial"/>
              <a:buNone/>
            </a:pPr>
            <a:r>
              <a:rPr lang="en" sz="1800">
                <a:latin typeface="Courier New"/>
                <a:ea typeface="Courier New"/>
                <a:cs typeface="Courier New"/>
                <a:sym typeface="Courier New"/>
              </a:rPr>
              <a:t>  ...</a:t>
            </a:r>
          </a:p>
          <a:p>
            <a:pPr lvl="0" rtl="0">
              <a:spcBef>
                <a:spcPts val="0"/>
              </a:spcBef>
              <a:buClr>
                <a:schemeClr val="dk1"/>
              </a:buClr>
              <a:buSzPct val="61111"/>
              <a:buFont typeface="Arial"/>
              <a:buNone/>
            </a:pPr>
            <a:r>
              <a:rPr lang="en" sz="1800">
                <a:latin typeface="Courier New"/>
                <a:ea typeface="Courier New"/>
                <a:cs typeface="Courier New"/>
                <a:sym typeface="Courier New"/>
              </a:rPr>
              <a:t>&lt;% end %&gt;</a:t>
            </a:r>
          </a:p>
          <a:p>
            <a:pPr lvl="0" rtl="0">
              <a:spcBef>
                <a:spcPts val="0"/>
              </a:spcBef>
              <a:buNone/>
            </a:pPr>
            <a:r>
              <a:t/>
            </a:r>
            <a:endParaRPr sz="1800"/>
          </a:p>
        </p:txBody>
      </p:sp>
      <p:sp>
        <p:nvSpPr>
          <p:cNvPr id="392" name="Shape 392"/>
          <p:cNvSpPr txBox="1"/>
          <p:nvPr>
            <p:ph idx="1" type="body"/>
          </p:nvPr>
        </p:nvSpPr>
        <p:spPr>
          <a:xfrm>
            <a:off x="1236225" y="1616475"/>
            <a:ext cx="7437900" cy="11624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a:t>When we’re dealing with a nested route for </a:t>
            </a:r>
            <a:r>
              <a:rPr lang="en">
                <a:latin typeface="Courier New"/>
                <a:ea typeface="Courier New"/>
                <a:cs typeface="Courier New"/>
                <a:sym typeface="Courier New"/>
              </a:rPr>
              <a:t>create</a:t>
            </a:r>
            <a:r>
              <a:rPr lang="en"/>
              <a:t>,</a:t>
            </a:r>
          </a:p>
          <a:p>
            <a:pPr lvl="0" rtl="0">
              <a:spcBef>
                <a:spcPts val="0"/>
              </a:spcBef>
              <a:buClr>
                <a:schemeClr val="dk1"/>
              </a:buClr>
              <a:buSzPct val="45833"/>
              <a:buFont typeface="Arial"/>
              <a:buNone/>
            </a:pPr>
            <a:r>
              <a:rPr lang="en"/>
              <a:t>our </a:t>
            </a:r>
            <a:r>
              <a:rPr lang="en">
                <a:latin typeface="Courier New"/>
                <a:ea typeface="Courier New"/>
                <a:cs typeface="Courier New"/>
                <a:sym typeface="Courier New"/>
              </a:rPr>
              <a:t>form_for</a:t>
            </a:r>
            <a:r>
              <a:rPr lang="en"/>
              <a:t> needs an array that holds both objects.</a:t>
            </a:r>
          </a:p>
          <a:p>
            <a:pPr lv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t>Forms w/ Nested Routes</a:t>
            </a:r>
          </a:p>
        </p:txBody>
      </p:sp>
      <p:grpSp>
        <p:nvGrpSpPr>
          <p:cNvPr id="398" name="Shape 398"/>
          <p:cNvGrpSpPr/>
          <p:nvPr/>
        </p:nvGrpSpPr>
        <p:grpSpPr>
          <a:xfrm>
            <a:off x="916458" y="1019750"/>
            <a:ext cx="214624" cy="214624"/>
            <a:chOff x="2594050" y="1631825"/>
            <a:chExt cx="439625" cy="439625"/>
          </a:xfrm>
        </p:grpSpPr>
        <p:sp>
          <p:nvSpPr>
            <p:cNvPr id="399" name="Shape 39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0" name="Shape 40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1" name="Shape 40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2" name="Shape 402"/>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03" name="Shape 403"/>
          <p:cNvSpPr txBox="1"/>
          <p:nvPr>
            <p:ph idx="1" type="body"/>
          </p:nvPr>
        </p:nvSpPr>
        <p:spPr>
          <a:xfrm>
            <a:off x="1236225" y="1509625"/>
            <a:ext cx="7437900" cy="20525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ourier New"/>
                <a:ea typeface="Courier New"/>
                <a:cs typeface="Courier New"/>
                <a:sym typeface="Courier New"/>
              </a:rPr>
              <a:t>&lt;%= form_for [@product, @review] do |f| %&gt;</a:t>
            </a:r>
          </a:p>
          <a:p>
            <a:pPr lvl="0" rtl="0">
              <a:spcBef>
                <a:spcPts val="0"/>
              </a:spcBef>
              <a:buClr>
                <a:schemeClr val="dk1"/>
              </a:buClr>
              <a:buSzPct val="61111"/>
              <a:buFont typeface="Arial"/>
              <a:buNone/>
            </a:pPr>
            <a:r>
              <a:rPr lang="en" sz="1800">
                <a:latin typeface="Courier New"/>
                <a:ea typeface="Courier New"/>
                <a:cs typeface="Courier New"/>
                <a:sym typeface="Courier New"/>
              </a:rPr>
              <a:t>  ...</a:t>
            </a:r>
          </a:p>
          <a:p>
            <a:pPr lvl="0" rtl="0">
              <a:spcBef>
                <a:spcPts val="0"/>
              </a:spcBef>
              <a:buClr>
                <a:schemeClr val="dk1"/>
              </a:buClr>
              <a:buSzPct val="61111"/>
              <a:buFont typeface="Arial"/>
              <a:buNone/>
            </a:pPr>
            <a:r>
              <a:rPr lang="en" sz="1800">
                <a:latin typeface="Courier New"/>
                <a:ea typeface="Courier New"/>
                <a:cs typeface="Courier New"/>
                <a:sym typeface="Courier New"/>
              </a:rPr>
              <a:t>&lt;% end %&gt;</a:t>
            </a:r>
          </a:p>
          <a:p>
            <a:pPr lvl="0" rtl="0">
              <a:spcBef>
                <a:spcPts val="0"/>
              </a:spcBef>
              <a:buNone/>
            </a:pPr>
            <a:r>
              <a:t/>
            </a:r>
            <a:endParaRPr sz="1800"/>
          </a:p>
        </p:txBody>
      </p:sp>
      <p:sp>
        <p:nvSpPr>
          <p:cNvPr id="404" name="Shape 404"/>
          <p:cNvSpPr txBox="1"/>
          <p:nvPr>
            <p:ph idx="1" type="body"/>
          </p:nvPr>
        </p:nvSpPr>
        <p:spPr>
          <a:xfrm>
            <a:off x="1236225" y="3567025"/>
            <a:ext cx="7631999" cy="20525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ourier New"/>
                <a:ea typeface="Courier New"/>
                <a:cs typeface="Courier New"/>
                <a:sym typeface="Courier New"/>
              </a:rPr>
              <a:t>&lt;form action=“/product/99/reviews” method=“post” ...&gt;</a:t>
            </a:r>
          </a:p>
          <a:p>
            <a:pPr lvl="0" rtl="0">
              <a:spcBef>
                <a:spcPts val="0"/>
              </a:spcBef>
              <a:buClr>
                <a:schemeClr val="dk1"/>
              </a:buClr>
              <a:buSzPct val="61111"/>
              <a:buFont typeface="Arial"/>
              <a:buNone/>
            </a:pPr>
            <a:r>
              <a:t/>
            </a:r>
            <a:endParaRPr sz="1800">
              <a:latin typeface="Courier New"/>
              <a:ea typeface="Courier New"/>
              <a:cs typeface="Courier New"/>
              <a:sym typeface="Courier New"/>
            </a:endParaRPr>
          </a:p>
          <a:p>
            <a:pPr lvl="0" rtl="0">
              <a:spcBef>
                <a:spcPts val="0"/>
              </a:spcBef>
              <a:buClr>
                <a:schemeClr val="dk1"/>
              </a:buClr>
              <a:buSzPct val="61111"/>
              <a:buFont typeface="Arial"/>
              <a:buNone/>
            </a:pPr>
            <a:r>
              <a:rPr lang="en" sz="1800">
                <a:latin typeface="Courier New"/>
                <a:ea typeface="Courier New"/>
                <a:cs typeface="Courier New"/>
                <a:sym typeface="Courier New"/>
              </a:rPr>
              <a:t>&lt;/form&gt;</a:t>
            </a:r>
          </a:p>
        </p:txBody>
      </p:sp>
      <p:sp>
        <p:nvSpPr>
          <p:cNvPr id="405" name="Shape 405"/>
          <p:cNvSpPr/>
          <p:nvPr/>
        </p:nvSpPr>
        <p:spPr>
          <a:xfrm>
            <a:off x="4188900" y="3073550"/>
            <a:ext cx="766200" cy="500699"/>
          </a:xfrm>
          <a:prstGeom prst="down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t>Forms w/ Nested Routes</a:t>
            </a:r>
          </a:p>
        </p:txBody>
      </p:sp>
      <p:grpSp>
        <p:nvGrpSpPr>
          <p:cNvPr id="411" name="Shape 411"/>
          <p:cNvGrpSpPr/>
          <p:nvPr/>
        </p:nvGrpSpPr>
        <p:grpSpPr>
          <a:xfrm>
            <a:off x="916458" y="1019750"/>
            <a:ext cx="214624" cy="214624"/>
            <a:chOff x="2594050" y="1631825"/>
            <a:chExt cx="439625" cy="439625"/>
          </a:xfrm>
        </p:grpSpPr>
        <p:sp>
          <p:nvSpPr>
            <p:cNvPr id="412" name="Shape 41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3" name="Shape 41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4" name="Shape 41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5" name="Shape 415"/>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16" name="Shape 416"/>
          <p:cNvSpPr txBox="1"/>
          <p:nvPr>
            <p:ph idx="1" type="body"/>
          </p:nvPr>
        </p:nvSpPr>
        <p:spPr>
          <a:xfrm>
            <a:off x="1236225" y="1509625"/>
            <a:ext cx="7437900" cy="20525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ourier New"/>
                <a:ea typeface="Courier New"/>
                <a:cs typeface="Courier New"/>
                <a:sym typeface="Courier New"/>
              </a:rPr>
              <a:t>&lt;%= form_for [</a:t>
            </a:r>
            <a:r>
              <a:rPr lang="en" sz="1800">
                <a:solidFill>
                  <a:schemeClr val="lt1"/>
                </a:solidFill>
                <a:highlight>
                  <a:srgbClr val="ED197B"/>
                </a:highlight>
                <a:latin typeface="Courier New"/>
                <a:ea typeface="Courier New"/>
                <a:cs typeface="Courier New"/>
                <a:sym typeface="Courier New"/>
              </a:rPr>
              <a:t>@product</a:t>
            </a:r>
            <a:r>
              <a:rPr lang="en" sz="1800">
                <a:latin typeface="Courier New"/>
                <a:ea typeface="Courier New"/>
                <a:cs typeface="Courier New"/>
                <a:sym typeface="Courier New"/>
              </a:rPr>
              <a:t>, @review] do |f| %&gt;</a:t>
            </a:r>
          </a:p>
          <a:p>
            <a:pPr lvl="0" rtl="0">
              <a:spcBef>
                <a:spcPts val="0"/>
              </a:spcBef>
              <a:buClr>
                <a:schemeClr val="dk1"/>
              </a:buClr>
              <a:buSzPct val="61111"/>
              <a:buFont typeface="Arial"/>
              <a:buNone/>
            </a:pPr>
            <a:r>
              <a:rPr lang="en" sz="1800">
                <a:latin typeface="Courier New"/>
                <a:ea typeface="Courier New"/>
                <a:cs typeface="Courier New"/>
                <a:sym typeface="Courier New"/>
              </a:rPr>
              <a:t>  ...</a:t>
            </a:r>
          </a:p>
          <a:p>
            <a:pPr lvl="0" rtl="0">
              <a:spcBef>
                <a:spcPts val="0"/>
              </a:spcBef>
              <a:buClr>
                <a:schemeClr val="dk1"/>
              </a:buClr>
              <a:buSzPct val="61111"/>
              <a:buFont typeface="Arial"/>
              <a:buNone/>
            </a:pPr>
            <a:r>
              <a:rPr lang="en" sz="1800">
                <a:latin typeface="Courier New"/>
                <a:ea typeface="Courier New"/>
                <a:cs typeface="Courier New"/>
                <a:sym typeface="Courier New"/>
              </a:rPr>
              <a:t>&lt;% end %&gt;</a:t>
            </a:r>
          </a:p>
          <a:p>
            <a:pPr lvl="0" rtl="0">
              <a:spcBef>
                <a:spcPts val="0"/>
              </a:spcBef>
              <a:buNone/>
            </a:pPr>
            <a:r>
              <a:t/>
            </a:r>
            <a:endParaRPr sz="1800"/>
          </a:p>
        </p:txBody>
      </p:sp>
      <p:sp>
        <p:nvSpPr>
          <p:cNvPr id="417" name="Shape 417"/>
          <p:cNvSpPr txBox="1"/>
          <p:nvPr>
            <p:ph idx="1" type="body"/>
          </p:nvPr>
        </p:nvSpPr>
        <p:spPr>
          <a:xfrm>
            <a:off x="1236225" y="3567025"/>
            <a:ext cx="7631999" cy="20525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ourier New"/>
                <a:ea typeface="Courier New"/>
                <a:cs typeface="Courier New"/>
                <a:sym typeface="Courier New"/>
              </a:rPr>
              <a:t>&lt;form action=“/product/99/reviews” method=“post” ...&gt;</a:t>
            </a:r>
          </a:p>
          <a:p>
            <a:pPr lvl="0" rtl="0">
              <a:spcBef>
                <a:spcPts val="0"/>
              </a:spcBef>
              <a:buClr>
                <a:schemeClr val="dk1"/>
              </a:buClr>
              <a:buSzPct val="61111"/>
              <a:buFont typeface="Arial"/>
              <a:buNone/>
            </a:pPr>
            <a:r>
              <a:t/>
            </a:r>
            <a:endParaRPr sz="1800">
              <a:latin typeface="Courier New"/>
              <a:ea typeface="Courier New"/>
              <a:cs typeface="Courier New"/>
              <a:sym typeface="Courier New"/>
            </a:endParaRPr>
          </a:p>
          <a:p>
            <a:pPr lvl="0" rtl="0">
              <a:spcBef>
                <a:spcPts val="0"/>
              </a:spcBef>
              <a:buClr>
                <a:schemeClr val="dk1"/>
              </a:buClr>
              <a:buSzPct val="61111"/>
              <a:buFont typeface="Arial"/>
              <a:buNone/>
            </a:pPr>
            <a:r>
              <a:rPr lang="en" sz="1800">
                <a:latin typeface="Courier New"/>
                <a:ea typeface="Courier New"/>
                <a:cs typeface="Courier New"/>
                <a:sym typeface="Courier New"/>
              </a:rPr>
              <a:t>&lt;/form&gt;</a:t>
            </a:r>
          </a:p>
        </p:txBody>
      </p:sp>
      <p:sp>
        <p:nvSpPr>
          <p:cNvPr id="418" name="Shape 418"/>
          <p:cNvSpPr/>
          <p:nvPr/>
        </p:nvSpPr>
        <p:spPr>
          <a:xfrm>
            <a:off x="4188900" y="3073550"/>
            <a:ext cx="766200" cy="500699"/>
          </a:xfrm>
          <a:prstGeom prst="down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419" name="Shape 419"/>
          <p:cNvSpPr txBox="1"/>
          <p:nvPr/>
        </p:nvSpPr>
        <p:spPr>
          <a:xfrm>
            <a:off x="2622625" y="2142362"/>
            <a:ext cx="1869000" cy="373199"/>
          </a:xfrm>
          <a:prstGeom prst="rect">
            <a:avLst/>
          </a:prstGeom>
          <a:noFill/>
          <a:ln>
            <a:noFill/>
          </a:ln>
        </p:spPr>
        <p:txBody>
          <a:bodyPr anchorCtr="0" anchor="t" bIns="91425" lIns="91425" rIns="91425" tIns="91425">
            <a:noAutofit/>
          </a:bodyPr>
          <a:lstStyle/>
          <a:p>
            <a:pPr lvl="0">
              <a:spcBef>
                <a:spcPts val="0"/>
              </a:spcBef>
              <a:buNone/>
            </a:pPr>
            <a:r>
              <a:rPr lang="en">
                <a:solidFill>
                  <a:schemeClr val="lt1"/>
                </a:solidFill>
                <a:highlight>
                  <a:srgbClr val="37BECC"/>
                </a:highlight>
                <a:latin typeface="Quattrocento Sans"/>
                <a:ea typeface="Quattrocento Sans"/>
                <a:cs typeface="Quattrocento Sans"/>
                <a:sym typeface="Quattrocento Sans"/>
              </a:rPr>
              <a:t>a </a:t>
            </a:r>
            <a:r>
              <a:rPr b="1" lang="en">
                <a:solidFill>
                  <a:schemeClr val="lt1"/>
                </a:solidFill>
                <a:highlight>
                  <a:srgbClr val="37BECC"/>
                </a:highlight>
                <a:latin typeface="Quattrocento Sans"/>
                <a:ea typeface="Quattrocento Sans"/>
                <a:cs typeface="Quattrocento Sans"/>
                <a:sym typeface="Quattrocento Sans"/>
              </a:rPr>
              <a:t>specific</a:t>
            </a:r>
            <a:r>
              <a:rPr lang="en">
                <a:solidFill>
                  <a:schemeClr val="lt1"/>
                </a:solidFill>
                <a:highlight>
                  <a:srgbClr val="37BECC"/>
                </a:highlight>
                <a:latin typeface="Quattrocento Sans"/>
                <a:ea typeface="Quattrocento Sans"/>
                <a:cs typeface="Quattrocento Sans"/>
                <a:sym typeface="Quattrocento Sans"/>
              </a:rPr>
              <a:t> product</a:t>
            </a:r>
          </a:p>
        </p:txBody>
      </p:sp>
      <p:sp>
        <p:nvSpPr>
          <p:cNvPr id="420" name="Shape 420"/>
          <p:cNvSpPr/>
          <p:nvPr/>
        </p:nvSpPr>
        <p:spPr>
          <a:xfrm>
            <a:off x="3526975" y="1986800"/>
            <a:ext cx="90299" cy="2145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t>Forms w/ Nested Routes</a:t>
            </a:r>
          </a:p>
        </p:txBody>
      </p:sp>
      <p:grpSp>
        <p:nvGrpSpPr>
          <p:cNvPr id="426" name="Shape 426"/>
          <p:cNvGrpSpPr/>
          <p:nvPr/>
        </p:nvGrpSpPr>
        <p:grpSpPr>
          <a:xfrm>
            <a:off x="916458" y="1019750"/>
            <a:ext cx="214624" cy="214624"/>
            <a:chOff x="2594050" y="1631825"/>
            <a:chExt cx="439625" cy="439625"/>
          </a:xfrm>
        </p:grpSpPr>
        <p:sp>
          <p:nvSpPr>
            <p:cNvPr id="427" name="Shape 42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8" name="Shape 42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9" name="Shape 42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0" name="Shape 430"/>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31" name="Shape 431"/>
          <p:cNvSpPr txBox="1"/>
          <p:nvPr>
            <p:ph idx="1" type="body"/>
          </p:nvPr>
        </p:nvSpPr>
        <p:spPr>
          <a:xfrm>
            <a:off x="1236225" y="1509625"/>
            <a:ext cx="7437900" cy="20525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ourier New"/>
                <a:ea typeface="Courier New"/>
                <a:cs typeface="Courier New"/>
                <a:sym typeface="Courier New"/>
              </a:rPr>
              <a:t>&lt;%= form_for [</a:t>
            </a:r>
            <a:r>
              <a:rPr lang="en" sz="1800">
                <a:solidFill>
                  <a:schemeClr val="lt1"/>
                </a:solidFill>
                <a:highlight>
                  <a:srgbClr val="ED197B"/>
                </a:highlight>
                <a:latin typeface="Courier New"/>
                <a:ea typeface="Courier New"/>
                <a:cs typeface="Courier New"/>
                <a:sym typeface="Courier New"/>
              </a:rPr>
              <a:t>@product</a:t>
            </a:r>
            <a:r>
              <a:rPr lang="en" sz="1800">
                <a:latin typeface="Courier New"/>
                <a:ea typeface="Courier New"/>
                <a:cs typeface="Courier New"/>
                <a:sym typeface="Courier New"/>
              </a:rPr>
              <a:t>, </a:t>
            </a:r>
            <a:r>
              <a:rPr lang="en" sz="1800">
                <a:solidFill>
                  <a:schemeClr val="lt1"/>
                </a:solidFill>
                <a:highlight>
                  <a:srgbClr val="ED197B"/>
                </a:highlight>
                <a:latin typeface="Courier New"/>
                <a:ea typeface="Courier New"/>
                <a:cs typeface="Courier New"/>
                <a:sym typeface="Courier New"/>
              </a:rPr>
              <a:t>@review</a:t>
            </a:r>
            <a:r>
              <a:rPr lang="en" sz="1800">
                <a:latin typeface="Courier New"/>
                <a:ea typeface="Courier New"/>
                <a:cs typeface="Courier New"/>
                <a:sym typeface="Courier New"/>
              </a:rPr>
              <a:t>] do |f| %&gt;</a:t>
            </a:r>
          </a:p>
          <a:p>
            <a:pPr lvl="0" rtl="0">
              <a:spcBef>
                <a:spcPts val="0"/>
              </a:spcBef>
              <a:buClr>
                <a:schemeClr val="dk1"/>
              </a:buClr>
              <a:buSzPct val="61111"/>
              <a:buFont typeface="Arial"/>
              <a:buNone/>
            </a:pPr>
            <a:r>
              <a:rPr lang="en" sz="1800">
                <a:latin typeface="Courier New"/>
                <a:ea typeface="Courier New"/>
                <a:cs typeface="Courier New"/>
                <a:sym typeface="Courier New"/>
              </a:rPr>
              <a:t>  ...</a:t>
            </a:r>
          </a:p>
          <a:p>
            <a:pPr lvl="0" rtl="0">
              <a:spcBef>
                <a:spcPts val="0"/>
              </a:spcBef>
              <a:buClr>
                <a:schemeClr val="dk1"/>
              </a:buClr>
              <a:buSzPct val="61111"/>
              <a:buFont typeface="Arial"/>
              <a:buNone/>
            </a:pPr>
            <a:r>
              <a:rPr lang="en" sz="1800">
                <a:latin typeface="Courier New"/>
                <a:ea typeface="Courier New"/>
                <a:cs typeface="Courier New"/>
                <a:sym typeface="Courier New"/>
              </a:rPr>
              <a:t>&lt;% end %&gt;</a:t>
            </a:r>
          </a:p>
          <a:p>
            <a:pPr lvl="0" rtl="0">
              <a:spcBef>
                <a:spcPts val="0"/>
              </a:spcBef>
              <a:buNone/>
            </a:pPr>
            <a:r>
              <a:t/>
            </a:r>
            <a:endParaRPr sz="1800"/>
          </a:p>
        </p:txBody>
      </p:sp>
      <p:sp>
        <p:nvSpPr>
          <p:cNvPr id="432" name="Shape 432"/>
          <p:cNvSpPr txBox="1"/>
          <p:nvPr>
            <p:ph idx="1" type="body"/>
          </p:nvPr>
        </p:nvSpPr>
        <p:spPr>
          <a:xfrm>
            <a:off x="1236225" y="3567025"/>
            <a:ext cx="7631999" cy="20525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ourier New"/>
                <a:ea typeface="Courier New"/>
                <a:cs typeface="Courier New"/>
                <a:sym typeface="Courier New"/>
              </a:rPr>
              <a:t>&lt;form action=“/product/99/reviews” method=“post” ...&gt;</a:t>
            </a:r>
          </a:p>
          <a:p>
            <a:pPr lvl="0" rtl="0">
              <a:spcBef>
                <a:spcPts val="0"/>
              </a:spcBef>
              <a:buClr>
                <a:schemeClr val="dk1"/>
              </a:buClr>
              <a:buSzPct val="61111"/>
              <a:buFont typeface="Arial"/>
              <a:buNone/>
            </a:pPr>
            <a:r>
              <a:t/>
            </a:r>
            <a:endParaRPr sz="1800">
              <a:latin typeface="Courier New"/>
              <a:ea typeface="Courier New"/>
              <a:cs typeface="Courier New"/>
              <a:sym typeface="Courier New"/>
            </a:endParaRPr>
          </a:p>
          <a:p>
            <a:pPr lvl="0" rtl="0">
              <a:spcBef>
                <a:spcPts val="0"/>
              </a:spcBef>
              <a:buClr>
                <a:schemeClr val="dk1"/>
              </a:buClr>
              <a:buSzPct val="61111"/>
              <a:buFont typeface="Arial"/>
              <a:buNone/>
            </a:pPr>
            <a:r>
              <a:rPr lang="en" sz="1800">
                <a:latin typeface="Courier New"/>
                <a:ea typeface="Courier New"/>
                <a:cs typeface="Courier New"/>
                <a:sym typeface="Courier New"/>
              </a:rPr>
              <a:t>&lt;/form&gt;</a:t>
            </a:r>
          </a:p>
        </p:txBody>
      </p:sp>
      <p:sp>
        <p:nvSpPr>
          <p:cNvPr id="433" name="Shape 433"/>
          <p:cNvSpPr/>
          <p:nvPr/>
        </p:nvSpPr>
        <p:spPr>
          <a:xfrm>
            <a:off x="4188900" y="3073550"/>
            <a:ext cx="766200" cy="500699"/>
          </a:xfrm>
          <a:prstGeom prst="down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434" name="Shape 434"/>
          <p:cNvSpPr txBox="1"/>
          <p:nvPr/>
        </p:nvSpPr>
        <p:spPr>
          <a:xfrm>
            <a:off x="2622625" y="2142362"/>
            <a:ext cx="1869000" cy="373199"/>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37BECC"/>
                </a:highlight>
                <a:latin typeface="Quattrocento Sans"/>
                <a:ea typeface="Quattrocento Sans"/>
                <a:cs typeface="Quattrocento Sans"/>
                <a:sym typeface="Quattrocento Sans"/>
              </a:rPr>
              <a:t>a </a:t>
            </a:r>
            <a:r>
              <a:rPr b="1" lang="en">
                <a:solidFill>
                  <a:schemeClr val="lt1"/>
                </a:solidFill>
                <a:highlight>
                  <a:srgbClr val="37BECC"/>
                </a:highlight>
                <a:latin typeface="Quattrocento Sans"/>
                <a:ea typeface="Quattrocento Sans"/>
                <a:cs typeface="Quattrocento Sans"/>
                <a:sym typeface="Quattrocento Sans"/>
              </a:rPr>
              <a:t>specific</a:t>
            </a:r>
            <a:r>
              <a:rPr lang="en">
                <a:solidFill>
                  <a:schemeClr val="lt1"/>
                </a:solidFill>
                <a:highlight>
                  <a:srgbClr val="37BECC"/>
                </a:highlight>
                <a:latin typeface="Quattrocento Sans"/>
                <a:ea typeface="Quattrocento Sans"/>
                <a:cs typeface="Quattrocento Sans"/>
                <a:sym typeface="Quattrocento Sans"/>
              </a:rPr>
              <a:t> product</a:t>
            </a:r>
          </a:p>
        </p:txBody>
      </p:sp>
      <p:sp>
        <p:nvSpPr>
          <p:cNvPr id="435" name="Shape 435"/>
          <p:cNvSpPr txBox="1"/>
          <p:nvPr/>
        </p:nvSpPr>
        <p:spPr>
          <a:xfrm>
            <a:off x="4756225" y="2142362"/>
            <a:ext cx="1869000" cy="373199"/>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37BECC"/>
                </a:highlight>
                <a:latin typeface="Quattrocento Sans"/>
                <a:ea typeface="Quattrocento Sans"/>
                <a:cs typeface="Quattrocento Sans"/>
                <a:sym typeface="Quattrocento Sans"/>
              </a:rPr>
              <a:t>a </a:t>
            </a:r>
            <a:r>
              <a:rPr b="1" lang="en">
                <a:solidFill>
                  <a:schemeClr val="lt1"/>
                </a:solidFill>
                <a:highlight>
                  <a:srgbClr val="37BECC"/>
                </a:highlight>
                <a:latin typeface="Quattrocento Sans"/>
                <a:ea typeface="Quattrocento Sans"/>
                <a:cs typeface="Quattrocento Sans"/>
                <a:sym typeface="Quattrocento Sans"/>
              </a:rPr>
              <a:t>new</a:t>
            </a:r>
            <a:r>
              <a:rPr lang="en">
                <a:solidFill>
                  <a:schemeClr val="lt1"/>
                </a:solidFill>
                <a:highlight>
                  <a:srgbClr val="37BECC"/>
                </a:highlight>
                <a:latin typeface="Quattrocento Sans"/>
                <a:ea typeface="Quattrocento Sans"/>
                <a:cs typeface="Quattrocento Sans"/>
                <a:sym typeface="Quattrocento Sans"/>
              </a:rPr>
              <a:t> review object</a:t>
            </a:r>
          </a:p>
        </p:txBody>
      </p:sp>
      <p:sp>
        <p:nvSpPr>
          <p:cNvPr id="436" name="Shape 436"/>
          <p:cNvSpPr/>
          <p:nvPr/>
        </p:nvSpPr>
        <p:spPr>
          <a:xfrm>
            <a:off x="3526975" y="1986800"/>
            <a:ext cx="90299" cy="2145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7" name="Shape 437"/>
          <p:cNvSpPr/>
          <p:nvPr/>
        </p:nvSpPr>
        <p:spPr>
          <a:xfrm>
            <a:off x="5203375" y="1986800"/>
            <a:ext cx="90299" cy="2145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t>Forms w/ Nested Routes</a:t>
            </a:r>
          </a:p>
        </p:txBody>
      </p:sp>
      <p:grpSp>
        <p:nvGrpSpPr>
          <p:cNvPr id="443" name="Shape 443"/>
          <p:cNvGrpSpPr/>
          <p:nvPr/>
        </p:nvGrpSpPr>
        <p:grpSpPr>
          <a:xfrm>
            <a:off x="916458" y="1019750"/>
            <a:ext cx="214624" cy="214624"/>
            <a:chOff x="2594050" y="1631825"/>
            <a:chExt cx="439625" cy="439625"/>
          </a:xfrm>
        </p:grpSpPr>
        <p:sp>
          <p:nvSpPr>
            <p:cNvPr id="444" name="Shape 44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5" name="Shape 44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6" name="Shape 44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7" name="Shape 447"/>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48" name="Shape 448"/>
          <p:cNvSpPr txBox="1"/>
          <p:nvPr>
            <p:ph idx="1" type="body"/>
          </p:nvPr>
        </p:nvSpPr>
        <p:spPr>
          <a:xfrm>
            <a:off x="1236225" y="1509625"/>
            <a:ext cx="7437900" cy="20525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ourier New"/>
                <a:ea typeface="Courier New"/>
                <a:cs typeface="Courier New"/>
                <a:sym typeface="Courier New"/>
              </a:rPr>
              <a:t>Rails.application.routes.draw do</a:t>
            </a:r>
          </a:p>
          <a:p>
            <a:pPr lvl="0" rtl="0">
              <a:spcBef>
                <a:spcPts val="0"/>
              </a:spcBef>
              <a:buClr>
                <a:schemeClr val="dk1"/>
              </a:buClr>
              <a:buSzPct val="61111"/>
              <a:buFont typeface="Arial"/>
              <a:buNone/>
            </a:pPr>
            <a:r>
              <a:rPr lang="en" sz="1800">
                <a:latin typeface="Courier New"/>
                <a:ea typeface="Courier New"/>
                <a:cs typeface="Courier New"/>
                <a:sym typeface="Courier New"/>
              </a:rPr>
              <a:t>  resources :products, only: [...] do</a:t>
            </a:r>
          </a:p>
          <a:p>
            <a:pPr lvl="0" rtl="0">
              <a:spcBef>
                <a:spcPts val="0"/>
              </a:spcBef>
              <a:buClr>
                <a:schemeClr val="dk1"/>
              </a:buClr>
              <a:buSzPct val="61111"/>
              <a:buFont typeface="Arial"/>
              <a:buNone/>
            </a:pPr>
            <a:r>
              <a:rPr lang="en" sz="1800">
                <a:latin typeface="Courier New"/>
                <a:ea typeface="Courier New"/>
                <a:cs typeface="Courier New"/>
                <a:sym typeface="Courier New"/>
              </a:rPr>
              <a:t>	</a:t>
            </a:r>
            <a:r>
              <a:rPr lang="en" sz="1800">
                <a:solidFill>
                  <a:schemeClr val="lt1"/>
                </a:solidFill>
                <a:highlight>
                  <a:srgbClr val="ED197B"/>
                </a:highlight>
                <a:latin typeface="Courier New"/>
                <a:ea typeface="Courier New"/>
                <a:cs typeface="Courier New"/>
                <a:sym typeface="Courier New"/>
              </a:rPr>
              <a:t>resources :reviews, only: [:create]</a:t>
            </a:r>
          </a:p>
          <a:p>
            <a:pPr indent="-69850" lvl="0" marL="0" rtl="0">
              <a:spcBef>
                <a:spcPts val="0"/>
              </a:spcBef>
              <a:buClr>
                <a:schemeClr val="dk1"/>
              </a:buClr>
              <a:buSzPct val="61111"/>
              <a:buFont typeface="Arial"/>
              <a:buNone/>
            </a:pPr>
            <a:r>
              <a:rPr lang="en" sz="1800">
                <a:latin typeface="Courier New"/>
                <a:ea typeface="Courier New"/>
                <a:cs typeface="Courier New"/>
                <a:sym typeface="Courier New"/>
              </a:rPr>
              <a:t>  end</a:t>
            </a:r>
          </a:p>
          <a:p>
            <a:pPr lvl="0" rtl="0">
              <a:spcBef>
                <a:spcPts val="0"/>
              </a:spcBef>
              <a:buClr>
                <a:schemeClr val="dk1"/>
              </a:buClr>
              <a:buSzPct val="61111"/>
              <a:buFont typeface="Arial"/>
              <a:buNone/>
            </a:pPr>
            <a:r>
              <a:rPr lang="en" sz="1800">
                <a:latin typeface="Courier New"/>
                <a:ea typeface="Courier New"/>
                <a:cs typeface="Courier New"/>
                <a:sym typeface="Courier New"/>
              </a:rPr>
              <a:t>end</a:t>
            </a:r>
          </a:p>
          <a:p>
            <a:pPr lvl="0" rtl="0">
              <a:spcBef>
                <a:spcPts val="0"/>
              </a:spcBef>
              <a:buNone/>
            </a:pPr>
            <a:r>
              <a:t/>
            </a:r>
            <a:endParaRPr sz="1800"/>
          </a:p>
        </p:txBody>
      </p:sp>
      <p:sp>
        <p:nvSpPr>
          <p:cNvPr id="449" name="Shape 449"/>
          <p:cNvSpPr txBox="1"/>
          <p:nvPr>
            <p:ph idx="1" type="body"/>
          </p:nvPr>
        </p:nvSpPr>
        <p:spPr>
          <a:xfrm>
            <a:off x="500425" y="3873550"/>
            <a:ext cx="8827500" cy="2052599"/>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solidFill>
                  <a:schemeClr val="dk1"/>
                </a:solidFill>
                <a:latin typeface="Courier New"/>
                <a:ea typeface="Courier New"/>
                <a:cs typeface="Courier New"/>
                <a:sym typeface="Courier New"/>
              </a:rPr>
              <a:t>Prefix Verb URI Pattern                                 Controller#Action</a:t>
            </a:r>
          </a:p>
          <a:p>
            <a:pPr lvl="0" rtl="0">
              <a:spcBef>
                <a:spcPts val="0"/>
              </a:spcBef>
              <a:buClr>
                <a:schemeClr val="dk1"/>
              </a:buClr>
              <a:buSzPct val="78571"/>
              <a:buFont typeface="Arial"/>
              <a:buNone/>
            </a:pPr>
            <a:r>
              <a:rPr lang="en" sz="1400">
                <a:solidFill>
                  <a:schemeClr val="dk1"/>
                </a:solidFill>
                <a:latin typeface="Courier New"/>
                <a:ea typeface="Courier New"/>
                <a:cs typeface="Courier New"/>
                <a:sym typeface="Courier New"/>
              </a:rPr>
              <a:t>       POST /products/:product_id/reviews(.:format)     reviews#create</a:t>
            </a:r>
          </a:p>
          <a:p>
            <a:pPr lvl="0" rtl="0">
              <a:spcBef>
                <a:spcPts val="0"/>
              </a:spcBef>
              <a:buClr>
                <a:schemeClr val="dk1"/>
              </a:buClr>
              <a:buSzPct val="78571"/>
              <a:buFont typeface="Arial"/>
              <a:buNone/>
            </a:pPr>
            <a:r>
              <a:t/>
            </a:r>
            <a:endParaRPr sz="1400">
              <a:solidFill>
                <a:schemeClr val="dk1"/>
              </a:solidFill>
              <a:latin typeface="Courier New"/>
              <a:ea typeface="Courier New"/>
              <a:cs typeface="Courier New"/>
              <a:sym typeface="Courier New"/>
            </a:endParaRPr>
          </a:p>
          <a:p>
            <a:pPr lvl="0" rtl="0">
              <a:spcBef>
                <a:spcPts val="0"/>
              </a:spcBef>
              <a:buClr>
                <a:schemeClr val="dk1"/>
              </a:buClr>
              <a:buSzPct val="78571"/>
              <a:buFont typeface="Arial"/>
              <a:buNone/>
            </a:pPr>
            <a:r>
              <a:t/>
            </a:r>
            <a:endParaRPr sz="1400">
              <a:latin typeface="Courier New"/>
              <a:ea typeface="Courier New"/>
              <a:cs typeface="Courier New"/>
              <a:sym typeface="Courier New"/>
            </a:endParaRPr>
          </a:p>
        </p:txBody>
      </p:sp>
      <p:sp>
        <p:nvSpPr>
          <p:cNvPr id="450" name="Shape 450"/>
          <p:cNvSpPr/>
          <p:nvPr/>
        </p:nvSpPr>
        <p:spPr>
          <a:xfrm>
            <a:off x="4188900" y="3225950"/>
            <a:ext cx="766200" cy="500699"/>
          </a:xfrm>
          <a:prstGeom prst="down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sp>
        <p:nvSpPr>
          <p:cNvPr id="455" name="Shape 455"/>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t>Forms w/ Nested Routes</a:t>
            </a:r>
          </a:p>
        </p:txBody>
      </p:sp>
      <p:grpSp>
        <p:nvGrpSpPr>
          <p:cNvPr id="456" name="Shape 456"/>
          <p:cNvGrpSpPr/>
          <p:nvPr/>
        </p:nvGrpSpPr>
        <p:grpSpPr>
          <a:xfrm>
            <a:off x="916458" y="1019750"/>
            <a:ext cx="214624" cy="214624"/>
            <a:chOff x="2594050" y="1631825"/>
            <a:chExt cx="439625" cy="439625"/>
          </a:xfrm>
        </p:grpSpPr>
        <p:sp>
          <p:nvSpPr>
            <p:cNvPr id="457" name="Shape 45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8" name="Shape 45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9" name="Shape 45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0" name="Shape 460"/>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61" name="Shape 461"/>
          <p:cNvSpPr txBox="1"/>
          <p:nvPr>
            <p:ph idx="1" type="body"/>
          </p:nvPr>
        </p:nvSpPr>
        <p:spPr>
          <a:xfrm>
            <a:off x="403550" y="2805025"/>
            <a:ext cx="6972900" cy="23385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latin typeface="Courier New"/>
                <a:ea typeface="Courier New"/>
                <a:cs typeface="Courier New"/>
                <a:sym typeface="Courier New"/>
              </a:rPr>
              <a:t>def create</a:t>
            </a:r>
          </a:p>
          <a:p>
            <a:pPr lvl="0" rtl="0">
              <a:spcBef>
                <a:spcPts val="0"/>
              </a:spcBef>
              <a:buClr>
                <a:schemeClr val="dk1"/>
              </a:buClr>
              <a:buSzPct val="78571"/>
              <a:buFont typeface="Arial"/>
              <a:buNone/>
            </a:pPr>
            <a:r>
              <a:rPr lang="en" sz="1400">
                <a:latin typeface="Courier New"/>
                <a:ea typeface="Courier New"/>
                <a:cs typeface="Courier New"/>
                <a:sym typeface="Courier New"/>
              </a:rPr>
              <a:t>  @product = Product.find(params[:product_id])</a:t>
            </a:r>
          </a:p>
          <a:p>
            <a:pPr lvl="0" rtl="0">
              <a:spcBef>
                <a:spcPts val="0"/>
              </a:spcBef>
              <a:buClr>
                <a:schemeClr val="dk1"/>
              </a:buClr>
              <a:buSzPct val="78571"/>
              <a:buFont typeface="Arial"/>
              <a:buNone/>
            </a:pPr>
            <a:r>
              <a:rPr lang="en" sz="1400">
                <a:solidFill>
                  <a:schemeClr val="dk1"/>
                </a:solidFill>
                <a:latin typeface="Courier New"/>
                <a:ea typeface="Courier New"/>
                <a:cs typeface="Courier New"/>
                <a:sym typeface="Courier New"/>
              </a:rPr>
              <a:t>  @review = Review.new(reviews_params)</a:t>
            </a:r>
          </a:p>
          <a:p>
            <a:pPr lvl="0" rtl="0">
              <a:spcBef>
                <a:spcPts val="0"/>
              </a:spcBef>
              <a:buClr>
                <a:schemeClr val="dk1"/>
              </a:buClr>
              <a:buSzPct val="78571"/>
              <a:buFont typeface="Arial"/>
              <a:buNone/>
            </a:pPr>
            <a:r>
              <a:rPr lang="en" sz="1400">
                <a:solidFill>
                  <a:schemeClr val="dk1"/>
                </a:solidFill>
                <a:latin typeface="Courier New"/>
                <a:ea typeface="Courier New"/>
                <a:cs typeface="Courier New"/>
                <a:sym typeface="Courier New"/>
              </a:rPr>
              <a:t>  @review.product = @product</a:t>
            </a:r>
          </a:p>
          <a:p>
            <a:pPr lvl="0" rtl="0">
              <a:spcBef>
                <a:spcPts val="0"/>
              </a:spcBef>
              <a:buClr>
                <a:schemeClr val="dk1"/>
              </a:buClr>
              <a:buSzPct val="78571"/>
              <a:buFont typeface="Arial"/>
              <a:buNone/>
            </a:pPr>
            <a:r>
              <a:t/>
            </a:r>
            <a:endParaRPr sz="1400">
              <a:solidFill>
                <a:schemeClr val="dk1"/>
              </a:solidFill>
              <a:latin typeface="Courier New"/>
              <a:ea typeface="Courier New"/>
              <a:cs typeface="Courier New"/>
              <a:sym typeface="Courier New"/>
            </a:endParaRPr>
          </a:p>
          <a:p>
            <a:pPr lvl="0" rtl="0">
              <a:spcBef>
                <a:spcPts val="0"/>
              </a:spcBef>
              <a:buClr>
                <a:schemeClr val="dk1"/>
              </a:buClr>
              <a:buSzPct val="78571"/>
              <a:buFont typeface="Arial"/>
              <a:buNone/>
            </a:pPr>
            <a:r>
              <a:rPr lang="en" sz="1400">
                <a:solidFill>
                  <a:schemeClr val="dk1"/>
                </a:solidFill>
                <a:latin typeface="Courier New"/>
                <a:ea typeface="Courier New"/>
                <a:cs typeface="Courier New"/>
                <a:sym typeface="Courier New"/>
              </a:rPr>
              <a:t>  if @review.save ...</a:t>
            </a:r>
          </a:p>
          <a:p>
            <a:pPr lvl="0" rtl="0">
              <a:spcBef>
                <a:spcPts val="0"/>
              </a:spcBef>
              <a:buClr>
                <a:schemeClr val="dk1"/>
              </a:buClr>
              <a:buSzPct val="78571"/>
              <a:buFont typeface="Arial"/>
              <a:buNone/>
            </a:pPr>
            <a:r>
              <a:rPr lang="en" sz="1400">
                <a:latin typeface="Courier New"/>
                <a:ea typeface="Courier New"/>
                <a:cs typeface="Courier New"/>
                <a:sym typeface="Courier New"/>
              </a:rPr>
              <a:t>end</a:t>
            </a:r>
          </a:p>
          <a:p>
            <a:pPr lvl="0" rtl="0">
              <a:spcBef>
                <a:spcPts val="0"/>
              </a:spcBef>
              <a:buNone/>
            </a:pPr>
            <a:r>
              <a:t/>
            </a:r>
            <a:endParaRPr sz="1800"/>
          </a:p>
        </p:txBody>
      </p:sp>
      <p:sp>
        <p:nvSpPr>
          <p:cNvPr id="462" name="Shape 462"/>
          <p:cNvSpPr txBox="1"/>
          <p:nvPr>
            <p:ph idx="1" type="body"/>
          </p:nvPr>
        </p:nvSpPr>
        <p:spPr>
          <a:xfrm>
            <a:off x="398025" y="1433425"/>
            <a:ext cx="6129600" cy="13715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ourier New"/>
                <a:ea typeface="Courier New"/>
                <a:cs typeface="Courier New"/>
                <a:sym typeface="Courier New"/>
              </a:rPr>
              <a:t>&lt;%= form_for [@product, @review] do |f| %&gt;</a:t>
            </a:r>
          </a:p>
          <a:p>
            <a:pPr lvl="0" rtl="0">
              <a:spcBef>
                <a:spcPts val="0"/>
              </a:spcBef>
              <a:buClr>
                <a:schemeClr val="dk1"/>
              </a:buClr>
              <a:buSzPct val="61111"/>
              <a:buFont typeface="Arial"/>
              <a:buNone/>
            </a:pPr>
            <a:r>
              <a:rPr lang="en" sz="1800">
                <a:latin typeface="Courier New"/>
                <a:ea typeface="Courier New"/>
                <a:cs typeface="Courier New"/>
                <a:sym typeface="Courier New"/>
              </a:rPr>
              <a:t>  ...</a:t>
            </a:r>
          </a:p>
          <a:p>
            <a:pPr lvl="0" rtl="0">
              <a:spcBef>
                <a:spcPts val="0"/>
              </a:spcBef>
              <a:buClr>
                <a:schemeClr val="dk1"/>
              </a:buClr>
              <a:buSzPct val="61111"/>
              <a:buFont typeface="Arial"/>
              <a:buNone/>
            </a:pPr>
            <a:r>
              <a:rPr lang="en" sz="1800">
                <a:latin typeface="Courier New"/>
                <a:ea typeface="Courier New"/>
                <a:cs typeface="Courier New"/>
                <a:sym typeface="Courier New"/>
              </a:rPr>
              <a:t>&lt;% end %&gt;</a:t>
            </a:r>
          </a:p>
          <a:p>
            <a:pPr lvl="0" rtl="0">
              <a:spcBef>
                <a:spcPts val="0"/>
              </a:spcBef>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t>Creating </a:t>
            </a:r>
            <a:r>
              <a:rPr lang="en">
                <a:solidFill>
                  <a:schemeClr val="lt1"/>
                </a:solidFill>
                <a:highlight>
                  <a:srgbClr val="ED197B"/>
                </a:highlight>
              </a:rPr>
              <a:t>Nested Routes</a:t>
            </a:r>
          </a:p>
        </p:txBody>
      </p:sp>
      <p:sp>
        <p:nvSpPr>
          <p:cNvPr id="82" name="Shape 82"/>
          <p:cNvSpPr txBox="1"/>
          <p:nvPr>
            <p:ph idx="1" type="body"/>
          </p:nvPr>
        </p:nvSpPr>
        <p:spPr>
          <a:xfrm>
            <a:off x="1381250" y="1616470"/>
            <a:ext cx="6809700" cy="3112200"/>
          </a:xfrm>
          <a:prstGeom prst="rect">
            <a:avLst/>
          </a:prstGeom>
        </p:spPr>
        <p:txBody>
          <a:bodyPr anchorCtr="0" anchor="t" bIns="91425" lIns="91425" rIns="91425" tIns="91425">
            <a:noAutofit/>
          </a:bodyPr>
          <a:lstStyle/>
          <a:p>
            <a:pPr indent="-228600" lvl="0" marL="457200" rtl="0">
              <a:spcBef>
                <a:spcPts val="0"/>
              </a:spcBef>
            </a:pPr>
            <a:r>
              <a:rPr lang="en"/>
              <a:t>Sometimes, we need to make routes for </a:t>
            </a:r>
            <a:r>
              <a:rPr b="1" lang="en"/>
              <a:t>objects that are associated</a:t>
            </a:r>
            <a:r>
              <a:rPr lang="en"/>
              <a:t> with other objects</a:t>
            </a:r>
          </a:p>
          <a:p>
            <a:pPr indent="-228600" lvl="0" marL="457200" rtl="0">
              <a:spcBef>
                <a:spcPts val="0"/>
              </a:spcBef>
            </a:pPr>
            <a:r>
              <a:rPr lang="en"/>
              <a:t>All necessary information </a:t>
            </a:r>
            <a:r>
              <a:rPr b="1" lang="en"/>
              <a:t>must be in the url</a:t>
            </a:r>
          </a:p>
          <a:p>
            <a:pPr lvl="0" rtl="0">
              <a:spcBef>
                <a:spcPts val="0"/>
              </a:spcBef>
              <a:buNone/>
            </a:pPr>
            <a:r>
              <a:t/>
            </a:r>
            <a:endParaRPr/>
          </a:p>
          <a:p>
            <a:pPr lvl="0" rtl="0">
              <a:spcBef>
                <a:spcPts val="0"/>
              </a:spcBef>
              <a:buNone/>
            </a:pPr>
            <a:r>
              <a:rPr lang="en"/>
              <a:t>Therefore, we need a url that tells us </a:t>
            </a:r>
            <a:r>
              <a:rPr b="1" lang="en"/>
              <a:t>all necessary information </a:t>
            </a:r>
            <a:r>
              <a:rPr lang="en"/>
              <a:t>about </a:t>
            </a:r>
            <a:r>
              <a:rPr b="1" lang="en"/>
              <a:t>which objects</a:t>
            </a:r>
            <a:r>
              <a:rPr lang="en"/>
              <a:t> we’re working with. </a:t>
            </a:r>
          </a:p>
          <a:p>
            <a:pPr lvl="0" rtl="0">
              <a:spcBef>
                <a:spcPts val="0"/>
              </a:spcBef>
              <a:buNone/>
            </a:pPr>
            <a:r>
              <a:t/>
            </a:r>
            <a:endParaRPr/>
          </a:p>
        </p:txBody>
      </p:sp>
      <p:grpSp>
        <p:nvGrpSpPr>
          <p:cNvPr id="83" name="Shape 83"/>
          <p:cNvGrpSpPr/>
          <p:nvPr/>
        </p:nvGrpSpPr>
        <p:grpSpPr>
          <a:xfrm>
            <a:off x="916458" y="1019750"/>
            <a:ext cx="214624" cy="214624"/>
            <a:chOff x="2594050" y="1631825"/>
            <a:chExt cx="439625" cy="439625"/>
          </a:xfrm>
        </p:grpSpPr>
        <p:sp>
          <p:nvSpPr>
            <p:cNvPr id="84" name="Shape 8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t>Alt syntax: ActiveRecord FTW</a:t>
            </a:r>
          </a:p>
        </p:txBody>
      </p:sp>
      <p:grpSp>
        <p:nvGrpSpPr>
          <p:cNvPr id="468" name="Shape 468"/>
          <p:cNvGrpSpPr/>
          <p:nvPr/>
        </p:nvGrpSpPr>
        <p:grpSpPr>
          <a:xfrm>
            <a:off x="916458" y="1019750"/>
            <a:ext cx="214624" cy="214624"/>
            <a:chOff x="2594050" y="1631825"/>
            <a:chExt cx="439625" cy="439625"/>
          </a:xfrm>
        </p:grpSpPr>
        <p:sp>
          <p:nvSpPr>
            <p:cNvPr id="469" name="Shape 46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0" name="Shape 47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1" name="Shape 47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2" name="Shape 472"/>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73" name="Shape 473"/>
          <p:cNvSpPr txBox="1"/>
          <p:nvPr>
            <p:ph idx="1" type="body"/>
          </p:nvPr>
        </p:nvSpPr>
        <p:spPr>
          <a:xfrm>
            <a:off x="403550" y="2805025"/>
            <a:ext cx="6972900" cy="23385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latin typeface="Courier New"/>
                <a:ea typeface="Courier New"/>
                <a:cs typeface="Courier New"/>
                <a:sym typeface="Courier New"/>
              </a:rPr>
              <a:t>def create</a:t>
            </a:r>
          </a:p>
          <a:p>
            <a:pPr lvl="0" rtl="0">
              <a:spcBef>
                <a:spcPts val="0"/>
              </a:spcBef>
              <a:buClr>
                <a:schemeClr val="dk1"/>
              </a:buClr>
              <a:buSzPct val="78571"/>
              <a:buFont typeface="Arial"/>
              <a:buNone/>
            </a:pPr>
            <a:r>
              <a:rPr lang="en" sz="1400">
                <a:latin typeface="Courier New"/>
                <a:ea typeface="Courier New"/>
                <a:cs typeface="Courier New"/>
                <a:sym typeface="Courier New"/>
              </a:rPr>
              <a:t>  @product = Product.find(params[:product_id])</a:t>
            </a:r>
          </a:p>
          <a:p>
            <a:pPr lvl="0" rtl="0">
              <a:spcBef>
                <a:spcPts val="0"/>
              </a:spcBef>
              <a:buClr>
                <a:schemeClr val="dk1"/>
              </a:buClr>
              <a:buSzPct val="78571"/>
              <a:buFont typeface="Arial"/>
              <a:buNone/>
            </a:pPr>
            <a:r>
              <a:rPr lang="en" sz="1400">
                <a:solidFill>
                  <a:schemeClr val="dk1"/>
                </a:solidFill>
                <a:latin typeface="Courier New"/>
                <a:ea typeface="Courier New"/>
                <a:cs typeface="Courier New"/>
                <a:sym typeface="Courier New"/>
              </a:rPr>
              <a:t>  @review = @product.reviews.new(review_params)</a:t>
            </a:r>
          </a:p>
          <a:p>
            <a:pPr lvl="0" rtl="0">
              <a:spcBef>
                <a:spcPts val="0"/>
              </a:spcBef>
              <a:buClr>
                <a:schemeClr val="dk1"/>
              </a:buClr>
              <a:buSzPct val="78571"/>
              <a:buFont typeface="Arial"/>
              <a:buNone/>
            </a:pPr>
            <a:r>
              <a:t/>
            </a:r>
            <a:endParaRPr sz="1400">
              <a:solidFill>
                <a:schemeClr val="dk1"/>
              </a:solidFill>
              <a:latin typeface="Courier New"/>
              <a:ea typeface="Courier New"/>
              <a:cs typeface="Courier New"/>
              <a:sym typeface="Courier New"/>
            </a:endParaRPr>
          </a:p>
          <a:p>
            <a:pPr lvl="0" rtl="0">
              <a:spcBef>
                <a:spcPts val="0"/>
              </a:spcBef>
              <a:buClr>
                <a:schemeClr val="dk1"/>
              </a:buClr>
              <a:buSzPct val="78571"/>
              <a:buFont typeface="Arial"/>
              <a:buNone/>
            </a:pPr>
            <a:r>
              <a:rPr lang="en" sz="1400">
                <a:solidFill>
                  <a:schemeClr val="dk1"/>
                </a:solidFill>
                <a:latin typeface="Courier New"/>
                <a:ea typeface="Courier New"/>
                <a:cs typeface="Courier New"/>
                <a:sym typeface="Courier New"/>
              </a:rPr>
              <a:t>  if @review.save ...</a:t>
            </a:r>
          </a:p>
          <a:p>
            <a:pPr lvl="0" rtl="0">
              <a:spcBef>
                <a:spcPts val="0"/>
              </a:spcBef>
              <a:buClr>
                <a:schemeClr val="dk1"/>
              </a:buClr>
              <a:buSzPct val="78571"/>
              <a:buFont typeface="Arial"/>
              <a:buNone/>
            </a:pPr>
            <a:r>
              <a:rPr lang="en" sz="1400">
                <a:latin typeface="Courier New"/>
                <a:ea typeface="Courier New"/>
                <a:cs typeface="Courier New"/>
                <a:sym typeface="Courier New"/>
              </a:rPr>
              <a:t>end</a:t>
            </a:r>
          </a:p>
          <a:p>
            <a:pPr lvl="0" rtl="0">
              <a:spcBef>
                <a:spcPts val="0"/>
              </a:spcBef>
              <a:buNone/>
            </a:pPr>
            <a:r>
              <a:t/>
            </a:r>
            <a:endParaRPr sz="1800"/>
          </a:p>
        </p:txBody>
      </p:sp>
      <p:sp>
        <p:nvSpPr>
          <p:cNvPr id="474" name="Shape 474"/>
          <p:cNvSpPr txBox="1"/>
          <p:nvPr>
            <p:ph idx="1" type="body"/>
          </p:nvPr>
        </p:nvSpPr>
        <p:spPr>
          <a:xfrm>
            <a:off x="398025" y="1433425"/>
            <a:ext cx="6129600" cy="13715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ourier New"/>
                <a:ea typeface="Courier New"/>
                <a:cs typeface="Courier New"/>
                <a:sym typeface="Courier New"/>
              </a:rPr>
              <a:t>&lt;%= form_for [@product, @review] do |f| %&gt;</a:t>
            </a:r>
          </a:p>
          <a:p>
            <a:pPr lvl="0" rtl="0">
              <a:spcBef>
                <a:spcPts val="0"/>
              </a:spcBef>
              <a:buClr>
                <a:schemeClr val="dk1"/>
              </a:buClr>
              <a:buSzPct val="61111"/>
              <a:buFont typeface="Arial"/>
              <a:buNone/>
            </a:pPr>
            <a:r>
              <a:rPr lang="en" sz="1800">
                <a:latin typeface="Courier New"/>
                <a:ea typeface="Courier New"/>
                <a:cs typeface="Courier New"/>
                <a:sym typeface="Courier New"/>
              </a:rPr>
              <a:t>  ...</a:t>
            </a:r>
          </a:p>
          <a:p>
            <a:pPr lvl="0" rtl="0">
              <a:spcBef>
                <a:spcPts val="0"/>
              </a:spcBef>
              <a:buClr>
                <a:schemeClr val="dk1"/>
              </a:buClr>
              <a:buSzPct val="61111"/>
              <a:buFont typeface="Arial"/>
              <a:buNone/>
            </a:pPr>
            <a:r>
              <a:rPr lang="en" sz="1800">
                <a:latin typeface="Courier New"/>
                <a:ea typeface="Courier New"/>
                <a:cs typeface="Courier New"/>
                <a:sym typeface="Courier New"/>
              </a:rPr>
              <a:t>&lt;% end %&gt;</a:t>
            </a:r>
          </a:p>
          <a:p>
            <a:pPr lvl="0" rtl="0">
              <a:spcBef>
                <a:spcPts val="0"/>
              </a:spcBef>
              <a:buNone/>
            </a:pPr>
            <a:r>
              <a:t/>
            </a:r>
            <a:endParaRPr sz="1800"/>
          </a:p>
        </p:txBody>
      </p:sp>
      <p:sp>
        <p:nvSpPr>
          <p:cNvPr id="475" name="Shape 475"/>
          <p:cNvSpPr txBox="1"/>
          <p:nvPr/>
        </p:nvSpPr>
        <p:spPr>
          <a:xfrm rot="1457169">
            <a:off x="5465182" y="3258255"/>
            <a:ext cx="2911785" cy="571993"/>
          </a:xfrm>
          <a:prstGeom prst="rect">
            <a:avLst/>
          </a:prstGeom>
          <a:noFill/>
          <a:ln>
            <a:noFill/>
          </a:ln>
        </p:spPr>
        <p:txBody>
          <a:bodyPr anchorCtr="0" anchor="t" bIns="91425" lIns="91425" rIns="91425" tIns="91425">
            <a:noAutofit/>
          </a:bodyPr>
          <a:lstStyle/>
          <a:p>
            <a:pPr lvl="0">
              <a:spcBef>
                <a:spcPts val="0"/>
              </a:spcBef>
              <a:buNone/>
            </a:pPr>
            <a:r>
              <a:rPr b="1" lang="en" sz="1800">
                <a:solidFill>
                  <a:schemeClr val="lt1"/>
                </a:solidFill>
                <a:highlight>
                  <a:srgbClr val="37BECC"/>
                </a:highlight>
                <a:latin typeface="Quattrocento Sans"/>
                <a:ea typeface="Quattrocento Sans"/>
                <a:cs typeface="Quattrocento Sans"/>
                <a:sym typeface="Quattrocento Sans"/>
              </a:rPr>
              <a:t>Alternative syntax</a:t>
            </a:r>
          </a:p>
        </p:txBody>
      </p:sp>
      <p:sp>
        <p:nvSpPr>
          <p:cNvPr id="476" name="Shape 476"/>
          <p:cNvSpPr/>
          <p:nvPr/>
        </p:nvSpPr>
        <p:spPr>
          <a:xfrm rot="10800000">
            <a:off x="5557050" y="3443049"/>
            <a:ext cx="653999" cy="296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0" name="Shape 480"/>
        <p:cNvGrpSpPr/>
        <p:nvPr/>
      </p:nvGrpSpPr>
      <p:grpSpPr>
        <a:xfrm>
          <a:off x="0" y="0"/>
          <a:ext cx="0" cy="0"/>
          <a:chOff x="0" y="0"/>
          <a:chExt cx="0" cy="0"/>
        </a:xfrm>
      </p:grpSpPr>
      <p:sp>
        <p:nvSpPr>
          <p:cNvPr id="481" name="Shape 481"/>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t>Alt syntax (my favorite)</a:t>
            </a:r>
          </a:p>
        </p:txBody>
      </p:sp>
      <p:grpSp>
        <p:nvGrpSpPr>
          <p:cNvPr id="482" name="Shape 482"/>
          <p:cNvGrpSpPr/>
          <p:nvPr/>
        </p:nvGrpSpPr>
        <p:grpSpPr>
          <a:xfrm>
            <a:off x="916458" y="1019750"/>
            <a:ext cx="214624" cy="214624"/>
            <a:chOff x="2594050" y="1631825"/>
            <a:chExt cx="439625" cy="439625"/>
          </a:xfrm>
        </p:grpSpPr>
        <p:sp>
          <p:nvSpPr>
            <p:cNvPr id="483" name="Shape 48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4" name="Shape 48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5" name="Shape 48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6" name="Shape 486"/>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87" name="Shape 487"/>
          <p:cNvSpPr txBox="1"/>
          <p:nvPr>
            <p:ph idx="1" type="body"/>
          </p:nvPr>
        </p:nvSpPr>
        <p:spPr>
          <a:xfrm>
            <a:off x="416500" y="1358275"/>
            <a:ext cx="7328700" cy="37059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latin typeface="Courier New"/>
                <a:ea typeface="Courier New"/>
                <a:cs typeface="Courier New"/>
                <a:sym typeface="Courier New"/>
              </a:rPr>
              <a:t>def create</a:t>
            </a:r>
          </a:p>
          <a:p>
            <a:pPr lvl="0" rtl="0">
              <a:spcBef>
                <a:spcPts val="0"/>
              </a:spcBef>
              <a:buClr>
                <a:schemeClr val="dk1"/>
              </a:buClr>
              <a:buSzPct val="78571"/>
              <a:buFont typeface="Arial"/>
              <a:buNone/>
            </a:pPr>
            <a:r>
              <a:rPr lang="en" sz="1400">
                <a:solidFill>
                  <a:schemeClr val="dk1"/>
                </a:solidFill>
                <a:latin typeface="Courier New"/>
                <a:ea typeface="Courier New"/>
                <a:cs typeface="Courier New"/>
                <a:sym typeface="Courier New"/>
              </a:rPr>
              <a:t>  @review = </a:t>
            </a:r>
            <a:r>
              <a:rPr lang="en" sz="1400">
                <a:solidFill>
                  <a:schemeClr val="dk1"/>
                </a:solidFill>
                <a:latin typeface="Courier New"/>
                <a:ea typeface="Courier New"/>
                <a:cs typeface="Courier New"/>
                <a:sym typeface="Courier New"/>
              </a:rPr>
              <a:t>Review.new(reviews_params)</a:t>
            </a:r>
          </a:p>
          <a:p>
            <a:pPr lvl="0" rtl="0">
              <a:spcBef>
                <a:spcPts val="0"/>
              </a:spcBef>
              <a:buClr>
                <a:schemeClr val="dk1"/>
              </a:buClr>
              <a:buSzPct val="78571"/>
              <a:buFont typeface="Arial"/>
              <a:buNone/>
            </a:pPr>
            <a:r>
              <a:rPr lang="en" sz="1400">
                <a:solidFill>
                  <a:schemeClr val="dk1"/>
                </a:solidFill>
                <a:latin typeface="Courier New"/>
                <a:ea typeface="Courier New"/>
                <a:cs typeface="Courier New"/>
                <a:sym typeface="Courier New"/>
              </a:rPr>
              <a:t>  if @review.save ...</a:t>
            </a:r>
          </a:p>
          <a:p>
            <a:pPr lvl="0">
              <a:spcBef>
                <a:spcPts val="0"/>
              </a:spcBef>
              <a:buClr>
                <a:schemeClr val="dk1"/>
              </a:buClr>
              <a:buSzPct val="78571"/>
              <a:buFont typeface="Arial"/>
              <a:buNone/>
            </a:pPr>
            <a:r>
              <a:rPr lang="en" sz="1400">
                <a:latin typeface="Courier New"/>
                <a:ea typeface="Courier New"/>
                <a:cs typeface="Courier New"/>
                <a:sym typeface="Courier New"/>
              </a:rPr>
              <a:t>e</a:t>
            </a:r>
            <a:r>
              <a:rPr lang="en" sz="1400">
                <a:latin typeface="Courier New"/>
                <a:ea typeface="Courier New"/>
                <a:cs typeface="Courier New"/>
                <a:sym typeface="Courier New"/>
              </a:rPr>
              <a:t>nd</a:t>
            </a:r>
          </a:p>
          <a:p>
            <a:pPr lvl="0">
              <a:spcBef>
                <a:spcPts val="0"/>
              </a:spcBef>
              <a:buClr>
                <a:schemeClr val="dk1"/>
              </a:buClr>
              <a:buSzPct val="78571"/>
              <a:buFont typeface="Arial"/>
              <a:buNone/>
            </a:pPr>
            <a:r>
              <a:t/>
            </a:r>
            <a:endParaRPr sz="1400">
              <a:latin typeface="Courier New"/>
              <a:ea typeface="Courier New"/>
              <a:cs typeface="Courier New"/>
              <a:sym typeface="Courier New"/>
            </a:endParaRPr>
          </a:p>
          <a:p>
            <a:pPr lvl="0">
              <a:spcBef>
                <a:spcPts val="0"/>
              </a:spcBef>
              <a:buClr>
                <a:schemeClr val="dk1"/>
              </a:buClr>
              <a:buSzPct val="78571"/>
              <a:buFont typeface="Arial"/>
              <a:buNone/>
            </a:pPr>
            <a:r>
              <a:rPr lang="en" sz="1400">
                <a:latin typeface="Courier New"/>
                <a:ea typeface="Courier New"/>
                <a:cs typeface="Courier New"/>
                <a:sym typeface="Courier New"/>
              </a:rPr>
              <a:t>p</a:t>
            </a:r>
            <a:r>
              <a:rPr lang="en" sz="1400">
                <a:latin typeface="Courier New"/>
                <a:ea typeface="Courier New"/>
                <a:cs typeface="Courier New"/>
                <a:sym typeface="Courier New"/>
              </a:rPr>
              <a:t>rivate</a:t>
            </a:r>
          </a:p>
          <a:p>
            <a:pPr lvl="0">
              <a:spcBef>
                <a:spcPts val="0"/>
              </a:spcBef>
              <a:buClr>
                <a:schemeClr val="dk1"/>
              </a:buClr>
              <a:buSzPct val="78571"/>
              <a:buFont typeface="Arial"/>
              <a:buNone/>
            </a:pPr>
            <a:r>
              <a:rPr lang="en" sz="1400">
                <a:latin typeface="Courier New"/>
                <a:ea typeface="Courier New"/>
                <a:cs typeface="Courier New"/>
                <a:sym typeface="Courier New"/>
              </a:rPr>
              <a:t>def review_params</a:t>
            </a:r>
          </a:p>
          <a:p>
            <a:pPr lvl="0">
              <a:spcBef>
                <a:spcPts val="0"/>
              </a:spcBef>
              <a:buClr>
                <a:schemeClr val="dk1"/>
              </a:buClr>
              <a:buSzPct val="78571"/>
              <a:buFont typeface="Arial"/>
              <a:buNone/>
            </a:pPr>
            <a:r>
              <a:rPr lang="en" sz="1400">
                <a:latin typeface="Courier New"/>
                <a:ea typeface="Courier New"/>
                <a:cs typeface="Courier New"/>
                <a:sym typeface="Courier New"/>
              </a:rPr>
              <a:t>    params.require(:review).permit(</a:t>
            </a:r>
          </a:p>
          <a:p>
            <a:pPr indent="-69850" lvl="0" marL="914400">
              <a:spcBef>
                <a:spcPts val="0"/>
              </a:spcBef>
              <a:buClr>
                <a:schemeClr val="dk1"/>
              </a:buClr>
              <a:buSzPct val="78571"/>
              <a:buFont typeface="Arial"/>
              <a:buNone/>
            </a:pPr>
            <a:r>
              <a:rPr lang="en" sz="1400">
                <a:latin typeface="Courier New"/>
                <a:ea typeface="Courier New"/>
                <a:cs typeface="Courier New"/>
                <a:sym typeface="Courier New"/>
              </a:rPr>
              <a:t>:rating, </a:t>
            </a:r>
          </a:p>
          <a:p>
            <a:pPr indent="-69850" lvl="0" marL="914400">
              <a:spcBef>
                <a:spcPts val="0"/>
              </a:spcBef>
              <a:buClr>
                <a:schemeClr val="dk1"/>
              </a:buClr>
              <a:buSzPct val="78571"/>
              <a:buFont typeface="Arial"/>
              <a:buNone/>
            </a:pPr>
            <a:r>
              <a:rPr lang="en" sz="1400">
                <a:latin typeface="Courier New"/>
                <a:ea typeface="Courier New"/>
                <a:cs typeface="Courier New"/>
                <a:sym typeface="Courier New"/>
              </a:rPr>
              <a:t>:body</a:t>
            </a:r>
          </a:p>
          <a:p>
            <a:pPr indent="387350" lvl="0" marL="457200" rtl="0">
              <a:spcBef>
                <a:spcPts val="0"/>
              </a:spcBef>
              <a:buClr>
                <a:schemeClr val="dk1"/>
              </a:buClr>
              <a:buSzPct val="78571"/>
              <a:buFont typeface="Arial"/>
              <a:buNone/>
            </a:pPr>
            <a:r>
              <a:rPr lang="en" sz="1400">
                <a:latin typeface="Courier New"/>
                <a:ea typeface="Courier New"/>
                <a:cs typeface="Courier New"/>
                <a:sym typeface="Courier New"/>
              </a:rPr>
              <a:t>)</a:t>
            </a:r>
          </a:p>
          <a:p>
            <a:pPr indent="387350" lvl="0">
              <a:spcBef>
                <a:spcPts val="0"/>
              </a:spcBef>
              <a:buClr>
                <a:schemeClr val="dk1"/>
              </a:buClr>
              <a:buSzPct val="78571"/>
              <a:buFont typeface="Arial"/>
              <a:buNone/>
            </a:pPr>
            <a:r>
              <a:rPr lang="en" sz="1400">
                <a:latin typeface="Courier New"/>
                <a:ea typeface="Courier New"/>
                <a:cs typeface="Courier New"/>
                <a:sym typeface="Courier New"/>
              </a:rPr>
              <a:t>.merge(product: Product.find(params[:product_id]))</a:t>
            </a:r>
          </a:p>
          <a:p>
            <a:pPr lvl="0">
              <a:spcBef>
                <a:spcPts val="0"/>
              </a:spcBef>
              <a:buClr>
                <a:schemeClr val="dk1"/>
              </a:buClr>
              <a:buSzPct val="78571"/>
              <a:buFont typeface="Arial"/>
              <a:buNone/>
            </a:pPr>
            <a:r>
              <a:rPr lang="en" sz="1400">
                <a:latin typeface="Courier New"/>
                <a:ea typeface="Courier New"/>
                <a:cs typeface="Courier New"/>
                <a:sym typeface="Courier New"/>
              </a:rPr>
              <a:t> end</a:t>
            </a:r>
          </a:p>
          <a:p>
            <a:pPr lvl="0" rtl="0">
              <a:spcBef>
                <a:spcPts val="0"/>
              </a:spcBef>
              <a:buClr>
                <a:schemeClr val="dk1"/>
              </a:buClr>
              <a:buSzPct val="78571"/>
              <a:buFont typeface="Arial"/>
              <a:buNone/>
            </a:pPr>
            <a:r>
              <a:t/>
            </a:r>
            <a:endParaRPr sz="1400">
              <a:latin typeface="Courier New"/>
              <a:ea typeface="Courier New"/>
              <a:cs typeface="Courier New"/>
              <a:sym typeface="Courier New"/>
            </a:endParaRPr>
          </a:p>
          <a:p>
            <a:pPr lvl="0" rtl="0">
              <a:spcBef>
                <a:spcPts val="0"/>
              </a:spcBef>
              <a:buNone/>
            </a:pPr>
            <a:r>
              <a:t/>
            </a:r>
            <a:endParaRPr sz="1800"/>
          </a:p>
        </p:txBody>
      </p:sp>
      <p:sp>
        <p:nvSpPr>
          <p:cNvPr id="488" name="Shape 488"/>
          <p:cNvSpPr txBox="1"/>
          <p:nvPr/>
        </p:nvSpPr>
        <p:spPr>
          <a:xfrm rot="1457169">
            <a:off x="5465182" y="3258255"/>
            <a:ext cx="2911785" cy="571993"/>
          </a:xfrm>
          <a:prstGeom prst="rect">
            <a:avLst/>
          </a:prstGeom>
          <a:noFill/>
          <a:ln>
            <a:noFill/>
          </a:ln>
        </p:spPr>
        <p:txBody>
          <a:bodyPr anchorCtr="0" anchor="t" bIns="91425" lIns="91425" rIns="91425" tIns="91425">
            <a:noAutofit/>
          </a:bodyPr>
          <a:lstStyle/>
          <a:p>
            <a:pPr lvl="0" rtl="0">
              <a:spcBef>
                <a:spcPts val="0"/>
              </a:spcBef>
              <a:buNone/>
            </a:pPr>
            <a:r>
              <a:rPr b="1" lang="en" sz="1800">
                <a:solidFill>
                  <a:schemeClr val="lt1"/>
                </a:solidFill>
                <a:highlight>
                  <a:srgbClr val="37BECC"/>
                </a:highlight>
                <a:latin typeface="Quattrocento Sans"/>
                <a:ea typeface="Quattrocento Sans"/>
                <a:cs typeface="Quattrocento Sans"/>
                <a:sym typeface="Quattrocento Sans"/>
              </a:rPr>
              <a:t>Alternative syntax</a:t>
            </a:r>
          </a:p>
        </p:txBody>
      </p:sp>
      <p:sp>
        <p:nvSpPr>
          <p:cNvPr id="489" name="Shape 489"/>
          <p:cNvSpPr/>
          <p:nvPr/>
        </p:nvSpPr>
        <p:spPr>
          <a:xfrm rot="10800000">
            <a:off x="5557050" y="3443050"/>
            <a:ext cx="654000" cy="296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ph type="ctrTitle"/>
          </p:nvPr>
        </p:nvSpPr>
        <p:spPr>
          <a:xfrm>
            <a:off x="2022225" y="1693523"/>
            <a:ext cx="3787799" cy="1159799"/>
          </a:xfrm>
          <a:prstGeom prst="rect">
            <a:avLst/>
          </a:prstGeom>
        </p:spPr>
        <p:txBody>
          <a:bodyPr anchorCtr="0" anchor="b" bIns="91425" lIns="91425" rIns="91425" tIns="91425">
            <a:noAutofit/>
          </a:bodyPr>
          <a:lstStyle/>
          <a:p>
            <a:pPr lvl="0" rtl="0">
              <a:spcBef>
                <a:spcPts val="0"/>
              </a:spcBef>
              <a:buNone/>
            </a:pPr>
            <a:r>
              <a:rPr lang="en"/>
              <a:t>Tips &amp; Extras</a:t>
            </a:r>
          </a:p>
        </p:txBody>
      </p:sp>
      <p:sp>
        <p:nvSpPr>
          <p:cNvPr id="495" name="Shape 495"/>
          <p:cNvSpPr txBox="1"/>
          <p:nvPr>
            <p:ph idx="1" type="subTitle"/>
          </p:nvPr>
        </p:nvSpPr>
        <p:spPr>
          <a:xfrm>
            <a:off x="2022300" y="2815923"/>
            <a:ext cx="5591400" cy="784799"/>
          </a:xfrm>
          <a:prstGeom prst="rect">
            <a:avLst/>
          </a:prstGeom>
        </p:spPr>
        <p:txBody>
          <a:bodyPr anchorCtr="0" anchor="t" bIns="91425" lIns="91425" rIns="91425" tIns="91425">
            <a:noAutofit/>
          </a:bodyPr>
          <a:lstStyle/>
          <a:p>
            <a:pPr lvl="0" rtl="0">
              <a:spcBef>
                <a:spcPts val="0"/>
              </a:spcBef>
              <a:buNone/>
            </a:pPr>
            <a:r>
              <a:rPr lang="en"/>
              <a:t>Fun with nesting woo!</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solidFill>
                  <a:schemeClr val="lt1"/>
                </a:solidFill>
                <a:highlight>
                  <a:srgbClr val="ED197B"/>
                </a:highlight>
              </a:rPr>
              <a:t>DON’T</a:t>
            </a:r>
            <a:r>
              <a:rPr lang="en">
                <a:solidFill>
                  <a:schemeClr val="dk1"/>
                </a:solidFill>
              </a:rPr>
              <a:t> OVER-NEST!</a:t>
            </a:r>
          </a:p>
        </p:txBody>
      </p:sp>
      <p:sp>
        <p:nvSpPr>
          <p:cNvPr id="501" name="Shape 501"/>
          <p:cNvSpPr txBox="1"/>
          <p:nvPr>
            <p:ph idx="1" type="body"/>
          </p:nvPr>
        </p:nvSpPr>
        <p:spPr>
          <a:xfrm>
            <a:off x="1381250" y="1616472"/>
            <a:ext cx="6809700" cy="13158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a:t>You know what’s bad? </a:t>
            </a:r>
            <a:br>
              <a:rPr lang="en"/>
            </a:br>
            <a:br>
              <a:rPr lang="en"/>
            </a:br>
            <a:r>
              <a:rPr lang="en"/>
              <a:t>This is bad:</a:t>
            </a:r>
          </a:p>
          <a:p>
            <a:pPr lvl="0" rtl="0">
              <a:spcBef>
                <a:spcPts val="0"/>
              </a:spcBef>
              <a:buNone/>
            </a:pPr>
            <a:r>
              <a:t/>
            </a:r>
            <a:endParaRPr/>
          </a:p>
        </p:txBody>
      </p:sp>
      <p:grpSp>
        <p:nvGrpSpPr>
          <p:cNvPr id="502" name="Shape 502"/>
          <p:cNvGrpSpPr/>
          <p:nvPr/>
        </p:nvGrpSpPr>
        <p:grpSpPr>
          <a:xfrm>
            <a:off x="916458" y="1019750"/>
            <a:ext cx="214624" cy="214624"/>
            <a:chOff x="2594050" y="1631825"/>
            <a:chExt cx="439625" cy="439625"/>
          </a:xfrm>
        </p:grpSpPr>
        <p:sp>
          <p:nvSpPr>
            <p:cNvPr id="503" name="Shape 50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4" name="Shape 50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5" name="Shape 50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6" name="Shape 506"/>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07" name="Shape 507"/>
          <p:cNvSpPr txBox="1"/>
          <p:nvPr>
            <p:ph idx="1" type="body"/>
          </p:nvPr>
        </p:nvSpPr>
        <p:spPr>
          <a:xfrm>
            <a:off x="3413250" y="2171795"/>
            <a:ext cx="6809700" cy="31122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solidFill>
                  <a:srgbClr val="191919"/>
                </a:solidFill>
                <a:latin typeface="Courier New"/>
                <a:ea typeface="Courier New"/>
                <a:cs typeface="Courier New"/>
                <a:sym typeface="Courier New"/>
              </a:rPr>
              <a:t>  resources :world, only: [:show] do</a:t>
            </a:r>
          </a:p>
          <a:p>
            <a:pPr lvl="0" rtl="0">
              <a:spcBef>
                <a:spcPts val="0"/>
              </a:spcBef>
              <a:buClr>
                <a:schemeClr val="dk1"/>
              </a:buClr>
              <a:buSzPct val="78571"/>
              <a:buFont typeface="Arial"/>
              <a:buNone/>
            </a:pPr>
            <a:r>
              <a:rPr lang="en" sz="1400">
                <a:solidFill>
                  <a:srgbClr val="191919"/>
                </a:solidFill>
                <a:latin typeface="Courier New"/>
                <a:ea typeface="Courier New"/>
                <a:cs typeface="Courier New"/>
                <a:sym typeface="Courier New"/>
              </a:rPr>
              <a:t>      resources :country, only: [:show] do</a:t>
            </a:r>
          </a:p>
          <a:p>
            <a:pPr lvl="0" rtl="0">
              <a:spcBef>
                <a:spcPts val="0"/>
              </a:spcBef>
              <a:buClr>
                <a:schemeClr val="dk1"/>
              </a:buClr>
              <a:buSzPct val="78571"/>
              <a:buFont typeface="Arial"/>
              <a:buNone/>
            </a:pPr>
            <a:r>
              <a:rPr lang="en" sz="1400">
                <a:solidFill>
                  <a:srgbClr val="191919"/>
                </a:solidFill>
                <a:latin typeface="Courier New"/>
                <a:ea typeface="Courier New"/>
                <a:cs typeface="Courier New"/>
                <a:sym typeface="Courier New"/>
              </a:rPr>
              <a:t>          resources :state, only: [:show] do</a:t>
            </a:r>
          </a:p>
          <a:p>
            <a:pPr lvl="0" rtl="0">
              <a:spcBef>
                <a:spcPts val="0"/>
              </a:spcBef>
              <a:buClr>
                <a:schemeClr val="dk1"/>
              </a:buClr>
              <a:buSzPct val="78571"/>
              <a:buFont typeface="Arial"/>
              <a:buNone/>
            </a:pPr>
            <a:r>
              <a:rPr lang="en" sz="1400">
                <a:solidFill>
                  <a:srgbClr val="191919"/>
                </a:solidFill>
                <a:latin typeface="Courier New"/>
                <a:ea typeface="Courier New"/>
                <a:cs typeface="Courier New"/>
                <a:sym typeface="Courier New"/>
              </a:rPr>
              <a:t>              resources :county, only: [:show] do</a:t>
            </a:r>
          </a:p>
          <a:p>
            <a:pPr lvl="0" rtl="0">
              <a:spcBef>
                <a:spcPts val="0"/>
              </a:spcBef>
              <a:buClr>
                <a:schemeClr val="dk1"/>
              </a:buClr>
              <a:buSzPct val="78571"/>
              <a:buFont typeface="Arial"/>
              <a:buNone/>
            </a:pPr>
            <a:r>
              <a:rPr lang="en" sz="1400">
                <a:solidFill>
                  <a:srgbClr val="191919"/>
                </a:solidFill>
                <a:latin typeface="Courier New"/>
                <a:ea typeface="Courier New"/>
                <a:cs typeface="Courier New"/>
                <a:sym typeface="Courier New"/>
              </a:rPr>
              <a:t>                  resources :city, only: [:show]</a:t>
            </a:r>
          </a:p>
          <a:p>
            <a:pPr lvl="0" rtl="0">
              <a:spcBef>
                <a:spcPts val="0"/>
              </a:spcBef>
              <a:buClr>
                <a:schemeClr val="dk1"/>
              </a:buClr>
              <a:buSzPct val="78571"/>
              <a:buFont typeface="Arial"/>
              <a:buNone/>
            </a:pPr>
            <a:r>
              <a:rPr lang="en" sz="1400">
                <a:solidFill>
                  <a:srgbClr val="191919"/>
                </a:solidFill>
                <a:latin typeface="Courier New"/>
                <a:ea typeface="Courier New"/>
                <a:cs typeface="Courier New"/>
                <a:sym typeface="Courier New"/>
              </a:rPr>
              <a:t>              end</a:t>
            </a:r>
          </a:p>
          <a:p>
            <a:pPr lvl="0" rtl="0">
              <a:spcBef>
                <a:spcPts val="0"/>
              </a:spcBef>
              <a:buClr>
                <a:schemeClr val="dk1"/>
              </a:buClr>
              <a:buSzPct val="78571"/>
              <a:buFont typeface="Arial"/>
              <a:buNone/>
            </a:pPr>
            <a:r>
              <a:rPr lang="en" sz="1400">
                <a:solidFill>
                  <a:srgbClr val="191919"/>
                </a:solidFill>
                <a:latin typeface="Courier New"/>
                <a:ea typeface="Courier New"/>
                <a:cs typeface="Courier New"/>
                <a:sym typeface="Courier New"/>
              </a:rPr>
              <a:t>          end</a:t>
            </a:r>
          </a:p>
          <a:p>
            <a:pPr lvl="0" rtl="0">
              <a:spcBef>
                <a:spcPts val="0"/>
              </a:spcBef>
              <a:buClr>
                <a:schemeClr val="dk1"/>
              </a:buClr>
              <a:buSzPct val="78571"/>
              <a:buFont typeface="Arial"/>
              <a:buNone/>
            </a:pPr>
            <a:r>
              <a:rPr lang="en" sz="1400">
                <a:solidFill>
                  <a:srgbClr val="191919"/>
                </a:solidFill>
                <a:latin typeface="Courier New"/>
                <a:ea typeface="Courier New"/>
                <a:cs typeface="Courier New"/>
                <a:sym typeface="Courier New"/>
              </a:rPr>
              <a:t>      end</a:t>
            </a:r>
          </a:p>
          <a:p>
            <a:pPr lvl="0" rtl="0">
              <a:spcBef>
                <a:spcPts val="0"/>
              </a:spcBef>
              <a:buClr>
                <a:schemeClr val="dk1"/>
              </a:buClr>
              <a:buSzPct val="78571"/>
              <a:buFont typeface="Arial"/>
              <a:buNone/>
            </a:pPr>
            <a:r>
              <a:rPr lang="en" sz="1400">
                <a:solidFill>
                  <a:srgbClr val="191919"/>
                </a:solidFill>
                <a:latin typeface="Courier New"/>
                <a:ea typeface="Courier New"/>
                <a:cs typeface="Courier New"/>
                <a:sym typeface="Courier New"/>
              </a:rPr>
              <a:t>  end</a:t>
            </a: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sp>
        <p:nvSpPr>
          <p:cNvPr id="512" name="Shape 512"/>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solidFill>
                  <a:schemeClr val="lt1"/>
                </a:solidFill>
                <a:highlight>
                  <a:srgbClr val="ED197B"/>
                </a:highlight>
              </a:rPr>
              <a:t>DON’T</a:t>
            </a:r>
            <a:r>
              <a:rPr lang="en">
                <a:solidFill>
                  <a:schemeClr val="dk1"/>
                </a:solidFill>
              </a:rPr>
              <a:t> OVER-NEST!</a:t>
            </a:r>
          </a:p>
        </p:txBody>
      </p:sp>
      <p:grpSp>
        <p:nvGrpSpPr>
          <p:cNvPr id="513" name="Shape 513"/>
          <p:cNvGrpSpPr/>
          <p:nvPr/>
        </p:nvGrpSpPr>
        <p:grpSpPr>
          <a:xfrm>
            <a:off x="916458" y="1019750"/>
            <a:ext cx="214624" cy="214624"/>
            <a:chOff x="2594050" y="1631825"/>
            <a:chExt cx="439625" cy="439625"/>
          </a:xfrm>
        </p:grpSpPr>
        <p:sp>
          <p:nvSpPr>
            <p:cNvPr id="514" name="Shape 51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5" name="Shape 51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6" name="Shape 51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7" name="Shape 517"/>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18" name="Shape 518"/>
          <p:cNvSpPr txBox="1"/>
          <p:nvPr>
            <p:ph idx="1" type="body"/>
          </p:nvPr>
        </p:nvSpPr>
        <p:spPr>
          <a:xfrm>
            <a:off x="1381250" y="1616479"/>
            <a:ext cx="6809700" cy="2899200"/>
          </a:xfrm>
          <a:prstGeom prst="rect">
            <a:avLst/>
          </a:prstGeom>
        </p:spPr>
        <p:txBody>
          <a:bodyPr anchorCtr="0" anchor="t" bIns="91425" lIns="91425" rIns="91425" tIns="91425">
            <a:noAutofit/>
          </a:bodyPr>
          <a:lstStyle/>
          <a:p>
            <a:pPr indent="-228600" lvl="0" marL="457200" rtl="0">
              <a:spcBef>
                <a:spcPts val="0"/>
              </a:spcBef>
            </a:pPr>
            <a:r>
              <a:rPr lang="en"/>
              <a:t>Only nest when you </a:t>
            </a:r>
            <a:r>
              <a:rPr b="1" lang="en"/>
              <a:t>need</a:t>
            </a:r>
            <a:r>
              <a:rPr lang="en"/>
              <a:t> the parent object </a:t>
            </a:r>
            <a:br>
              <a:rPr lang="en"/>
            </a:br>
            <a:r>
              <a:rPr b="1" lang="en"/>
              <a:t>in the URL</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solidFill>
                  <a:schemeClr val="lt1"/>
                </a:solidFill>
                <a:highlight>
                  <a:srgbClr val="ED197B"/>
                </a:highlight>
              </a:rPr>
              <a:t>DON’T</a:t>
            </a:r>
            <a:r>
              <a:rPr lang="en">
                <a:solidFill>
                  <a:schemeClr val="dk1"/>
                </a:solidFill>
              </a:rPr>
              <a:t> OVER-NEST!</a:t>
            </a:r>
          </a:p>
        </p:txBody>
      </p:sp>
      <p:grpSp>
        <p:nvGrpSpPr>
          <p:cNvPr id="524" name="Shape 524"/>
          <p:cNvGrpSpPr/>
          <p:nvPr/>
        </p:nvGrpSpPr>
        <p:grpSpPr>
          <a:xfrm>
            <a:off x="916458" y="1019750"/>
            <a:ext cx="214624" cy="214624"/>
            <a:chOff x="2594050" y="1631825"/>
            <a:chExt cx="439625" cy="439625"/>
          </a:xfrm>
        </p:grpSpPr>
        <p:sp>
          <p:nvSpPr>
            <p:cNvPr id="525" name="Shape 525"/>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6" name="Shape 526"/>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7" name="Shape 527"/>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8" name="Shape 528"/>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29" name="Shape 529"/>
          <p:cNvSpPr txBox="1"/>
          <p:nvPr>
            <p:ph idx="1" type="body"/>
          </p:nvPr>
        </p:nvSpPr>
        <p:spPr>
          <a:xfrm>
            <a:off x="1381250" y="1616477"/>
            <a:ext cx="6809700" cy="1060199"/>
          </a:xfrm>
          <a:prstGeom prst="rect">
            <a:avLst/>
          </a:prstGeom>
        </p:spPr>
        <p:txBody>
          <a:bodyPr anchorCtr="0" anchor="t" bIns="91425" lIns="91425" rIns="91425" tIns="91425">
            <a:noAutofit/>
          </a:bodyPr>
          <a:lstStyle/>
          <a:p>
            <a:pPr indent="-228600" lvl="0" marL="457200" rtl="0">
              <a:spcBef>
                <a:spcPts val="0"/>
              </a:spcBef>
            </a:pPr>
            <a:r>
              <a:rPr lang="en"/>
              <a:t>Only nest when you </a:t>
            </a:r>
            <a:r>
              <a:rPr b="1" lang="en"/>
              <a:t>need</a:t>
            </a:r>
            <a:r>
              <a:rPr lang="en"/>
              <a:t> the parent object </a:t>
            </a:r>
            <a:br>
              <a:rPr lang="en"/>
            </a:br>
            <a:r>
              <a:rPr b="1" lang="en"/>
              <a:t>in the URL</a:t>
            </a:r>
          </a:p>
          <a:p>
            <a:pPr lvl="0" rtl="0">
              <a:spcBef>
                <a:spcPts val="0"/>
              </a:spcBef>
              <a:buNone/>
            </a:pPr>
            <a:r>
              <a:t/>
            </a:r>
            <a:endParaRPr/>
          </a:p>
        </p:txBody>
      </p:sp>
      <p:sp>
        <p:nvSpPr>
          <p:cNvPr id="530" name="Shape 530"/>
          <p:cNvSpPr txBox="1"/>
          <p:nvPr>
            <p:ph idx="1" type="body"/>
          </p:nvPr>
        </p:nvSpPr>
        <p:spPr>
          <a:xfrm>
            <a:off x="1381250" y="2934870"/>
            <a:ext cx="6809700" cy="31122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a:solidFill>
                  <a:srgbClr val="191919"/>
                </a:solidFill>
                <a:latin typeface="Courier New"/>
                <a:ea typeface="Courier New"/>
                <a:cs typeface="Courier New"/>
                <a:sym typeface="Courier New"/>
              </a:rPr>
              <a:t>/products/29/review/13</a:t>
            </a:r>
          </a:p>
          <a:p>
            <a:pPr lvl="0" rtl="0">
              <a:spcBef>
                <a:spcPts val="0"/>
              </a:spcBef>
              <a:buNone/>
            </a:pPr>
            <a:r>
              <a:t/>
            </a:r>
            <a:endParaRPr/>
          </a:p>
        </p:txBody>
      </p:sp>
      <p:sp>
        <p:nvSpPr>
          <p:cNvPr id="531" name="Shape 531"/>
          <p:cNvSpPr txBox="1"/>
          <p:nvPr/>
        </p:nvSpPr>
        <p:spPr>
          <a:xfrm rot="706838">
            <a:off x="1533620" y="4019040"/>
            <a:ext cx="3065163" cy="694745"/>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1"/>
                </a:solidFill>
                <a:highlight>
                  <a:srgbClr val="37BECC"/>
                </a:highlight>
                <a:latin typeface="Quattrocento Sans"/>
                <a:ea typeface="Quattrocento Sans"/>
                <a:cs typeface="Quattrocento Sans"/>
                <a:sym typeface="Quattrocento Sans"/>
              </a:rPr>
              <a:t>Why do we need this ID?</a:t>
            </a:r>
          </a:p>
          <a:p>
            <a:pPr lvl="0" algn="ctr">
              <a:spcBef>
                <a:spcPts val="0"/>
              </a:spcBef>
              <a:buNone/>
            </a:pPr>
            <a:r>
              <a:rPr lang="en" sz="1800">
                <a:solidFill>
                  <a:schemeClr val="lt1"/>
                </a:solidFill>
                <a:highlight>
                  <a:srgbClr val="ED197B"/>
                </a:highlight>
                <a:latin typeface="Quattrocento Sans"/>
                <a:ea typeface="Quattrocento Sans"/>
                <a:cs typeface="Quattrocento Sans"/>
                <a:sym typeface="Quattrocento Sans"/>
              </a:rPr>
              <a:t>(We don’t!)</a:t>
            </a:r>
          </a:p>
        </p:txBody>
      </p:sp>
      <p:sp>
        <p:nvSpPr>
          <p:cNvPr id="532" name="Shape 532"/>
          <p:cNvSpPr/>
          <p:nvPr/>
        </p:nvSpPr>
        <p:spPr>
          <a:xfrm flipH="1" rot="3401824">
            <a:off x="3309367" y="3636882"/>
            <a:ext cx="480270" cy="337321"/>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solidFill>
                  <a:schemeClr val="lt1"/>
                </a:solidFill>
                <a:highlight>
                  <a:srgbClr val="ED197B"/>
                </a:highlight>
              </a:rPr>
              <a:t>DON’T</a:t>
            </a:r>
            <a:r>
              <a:rPr lang="en">
                <a:solidFill>
                  <a:schemeClr val="dk1"/>
                </a:solidFill>
              </a:rPr>
              <a:t> OVER-NEST!</a:t>
            </a:r>
          </a:p>
        </p:txBody>
      </p:sp>
      <p:grpSp>
        <p:nvGrpSpPr>
          <p:cNvPr id="538" name="Shape 538"/>
          <p:cNvGrpSpPr/>
          <p:nvPr/>
        </p:nvGrpSpPr>
        <p:grpSpPr>
          <a:xfrm>
            <a:off x="916458" y="1019750"/>
            <a:ext cx="214624" cy="214624"/>
            <a:chOff x="2594050" y="1631825"/>
            <a:chExt cx="439625" cy="439625"/>
          </a:xfrm>
        </p:grpSpPr>
        <p:sp>
          <p:nvSpPr>
            <p:cNvPr id="539" name="Shape 53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0" name="Shape 54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1" name="Shape 54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2" name="Shape 542"/>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43" name="Shape 543"/>
          <p:cNvSpPr txBox="1"/>
          <p:nvPr>
            <p:ph idx="1" type="body"/>
          </p:nvPr>
        </p:nvSpPr>
        <p:spPr>
          <a:xfrm>
            <a:off x="1381250" y="1616479"/>
            <a:ext cx="6809700" cy="2899200"/>
          </a:xfrm>
          <a:prstGeom prst="rect">
            <a:avLst/>
          </a:prstGeom>
        </p:spPr>
        <p:txBody>
          <a:bodyPr anchorCtr="0" anchor="t" bIns="91425" lIns="91425" rIns="91425" tIns="91425">
            <a:noAutofit/>
          </a:bodyPr>
          <a:lstStyle/>
          <a:p>
            <a:pPr indent="-228600" lvl="0" marL="457200" rtl="0">
              <a:spcBef>
                <a:spcPts val="0"/>
              </a:spcBef>
            </a:pPr>
            <a:r>
              <a:rPr lang="en"/>
              <a:t>Only nest when you </a:t>
            </a:r>
            <a:r>
              <a:rPr b="1" lang="en"/>
              <a:t>need</a:t>
            </a:r>
            <a:r>
              <a:rPr lang="en"/>
              <a:t> the parent object </a:t>
            </a:r>
            <a:br>
              <a:rPr lang="en"/>
            </a:br>
            <a:r>
              <a:rPr b="1" lang="en"/>
              <a:t>in the URL</a:t>
            </a:r>
          </a:p>
          <a:p>
            <a:pPr indent="-228600" lvl="0" marL="457200" rtl="0">
              <a:spcBef>
                <a:spcPts val="0"/>
              </a:spcBef>
            </a:pPr>
            <a:r>
              <a:rPr lang="en"/>
              <a:t>This only happens when you don’t have </a:t>
            </a:r>
            <a:r>
              <a:rPr b="1" lang="en"/>
              <a:t>one specific child object</a:t>
            </a:r>
            <a:r>
              <a:rPr lang="en"/>
              <a:t> to look at. </a:t>
            </a:r>
          </a:p>
          <a:p>
            <a:pPr indent="-228600" lvl="0" marL="457200" rtl="0">
              <a:spcBef>
                <a:spcPts val="0"/>
              </a:spcBef>
            </a:pPr>
            <a:r>
              <a:rPr lang="en"/>
              <a:t>Usually, </a:t>
            </a:r>
            <a:r>
              <a:rPr b="1" lang="en"/>
              <a:t>one ID </a:t>
            </a:r>
            <a:r>
              <a:rPr lang="en"/>
              <a:t>is enough</a:t>
            </a:r>
          </a:p>
          <a:p>
            <a:pPr lvl="0" rt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solidFill>
                  <a:schemeClr val="dk1"/>
                </a:solidFill>
              </a:rPr>
              <a:t>Defining </a:t>
            </a:r>
            <a:r>
              <a:rPr lang="en">
                <a:solidFill>
                  <a:schemeClr val="lt1"/>
                </a:solidFill>
                <a:highlight>
                  <a:srgbClr val="ED197B"/>
                </a:highlight>
              </a:rPr>
              <a:t>Nested</a:t>
            </a:r>
            <a:r>
              <a:rPr lang="en">
                <a:solidFill>
                  <a:schemeClr val="dk1"/>
                </a:solidFill>
              </a:rPr>
              <a:t> and </a:t>
            </a:r>
            <a:r>
              <a:rPr lang="en">
                <a:solidFill>
                  <a:schemeClr val="lt1"/>
                </a:solidFill>
                <a:highlight>
                  <a:srgbClr val="ED197B"/>
                </a:highlight>
              </a:rPr>
              <a:t>Un-Nested</a:t>
            </a:r>
            <a:r>
              <a:rPr lang="en">
                <a:solidFill>
                  <a:schemeClr val="dk1"/>
                </a:solidFill>
              </a:rPr>
              <a:t> Routes</a:t>
            </a:r>
          </a:p>
        </p:txBody>
      </p:sp>
      <p:grpSp>
        <p:nvGrpSpPr>
          <p:cNvPr id="549" name="Shape 549"/>
          <p:cNvGrpSpPr/>
          <p:nvPr/>
        </p:nvGrpSpPr>
        <p:grpSpPr>
          <a:xfrm>
            <a:off x="916458" y="1019750"/>
            <a:ext cx="214624" cy="214624"/>
            <a:chOff x="2594050" y="1631825"/>
            <a:chExt cx="439625" cy="439625"/>
          </a:xfrm>
        </p:grpSpPr>
        <p:sp>
          <p:nvSpPr>
            <p:cNvPr id="550" name="Shape 550"/>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1" name="Shape 551"/>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2" name="Shape 552"/>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3" name="Shape 553"/>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54" name="Shape 554"/>
          <p:cNvSpPr txBox="1"/>
          <p:nvPr>
            <p:ph idx="1" type="body"/>
          </p:nvPr>
        </p:nvSpPr>
        <p:spPr>
          <a:xfrm>
            <a:off x="162050" y="1616475"/>
            <a:ext cx="8662199" cy="2899200"/>
          </a:xfrm>
          <a:prstGeom prst="rect">
            <a:avLst/>
          </a:prstGeom>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Rails.application.routes.draw do</a:t>
            </a:r>
          </a:p>
          <a:p>
            <a:pPr lvl="0" rtl="0">
              <a:spcBef>
                <a:spcPts val="0"/>
              </a:spcBef>
              <a:buNone/>
            </a:pPr>
            <a:r>
              <a:rPr lang="en" sz="1800">
                <a:latin typeface="Courier New"/>
                <a:ea typeface="Courier New"/>
                <a:cs typeface="Courier New"/>
                <a:sym typeface="Courier New"/>
              </a:rPr>
              <a:t>  resources :products, only: [:index, :show] do</a:t>
            </a:r>
          </a:p>
          <a:p>
            <a:pPr lvl="0" rtl="0">
              <a:spcBef>
                <a:spcPts val="0"/>
              </a:spcBef>
              <a:buNone/>
            </a:pPr>
            <a:r>
              <a:rPr lang="en" sz="1800">
                <a:latin typeface="Courier New"/>
                <a:ea typeface="Courier New"/>
                <a:cs typeface="Courier New"/>
                <a:sym typeface="Courier New"/>
              </a:rPr>
              <a:t>    resources :reviews, only: [:index, :new, :create]</a:t>
            </a:r>
          </a:p>
          <a:p>
            <a:pPr lvl="0" rtl="0">
              <a:spcBef>
                <a:spcPts val="0"/>
              </a:spcBef>
              <a:buNone/>
            </a:pPr>
            <a:r>
              <a:rPr lang="en" sz="1800">
                <a:latin typeface="Courier New"/>
                <a:ea typeface="Courier New"/>
                <a:cs typeface="Courier New"/>
                <a:sym typeface="Courier New"/>
              </a:rPr>
              <a:t>  end</a:t>
            </a:r>
          </a:p>
          <a:p>
            <a:pPr lvl="0" rtl="0">
              <a:spcBef>
                <a:spcPts val="0"/>
              </a:spcBef>
              <a:buNone/>
            </a:pPr>
            <a:r>
              <a:t/>
            </a:r>
            <a:endParaRPr sz="1800">
              <a:latin typeface="Courier New"/>
              <a:ea typeface="Courier New"/>
              <a:cs typeface="Courier New"/>
              <a:sym typeface="Courier New"/>
            </a:endParaRPr>
          </a:p>
          <a:p>
            <a:pPr lvl="0" rtl="0">
              <a:spcBef>
                <a:spcPts val="0"/>
              </a:spcBef>
              <a:buNone/>
            </a:pPr>
            <a:r>
              <a:rPr lang="en" sz="1800">
                <a:latin typeface="Courier New"/>
                <a:ea typeface="Courier New"/>
                <a:cs typeface="Courier New"/>
                <a:sym typeface="Courier New"/>
              </a:rPr>
              <a:t>  resources :reviews, only: [:show, :update, :edit, :destroy]</a:t>
            </a:r>
          </a:p>
          <a:p>
            <a:pPr lvl="0" rtl="0">
              <a:spcBef>
                <a:spcPts val="0"/>
              </a:spcBef>
              <a:buNone/>
            </a:pPr>
            <a:r>
              <a:rPr lang="en" sz="1800">
                <a:latin typeface="Courier New"/>
                <a:ea typeface="Courier New"/>
                <a:cs typeface="Courier New"/>
                <a:sym typeface="Courier New"/>
              </a:rPr>
              <a:t>end</a:t>
            </a:r>
          </a:p>
          <a:p>
            <a:pPr lvl="0" rtl="0">
              <a:spcBef>
                <a:spcPts val="0"/>
              </a:spcBef>
              <a:buNone/>
            </a:pPr>
            <a:r>
              <a:t/>
            </a:r>
            <a:endParaRPr sz="1800">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solidFill>
                  <a:schemeClr val="dk1"/>
                </a:solidFill>
              </a:rPr>
              <a:t>Defining </a:t>
            </a:r>
            <a:r>
              <a:rPr lang="en">
                <a:solidFill>
                  <a:schemeClr val="lt1"/>
                </a:solidFill>
                <a:highlight>
                  <a:srgbClr val="ED197B"/>
                </a:highlight>
              </a:rPr>
              <a:t>Nested</a:t>
            </a:r>
            <a:r>
              <a:rPr lang="en">
                <a:solidFill>
                  <a:schemeClr val="dk1"/>
                </a:solidFill>
              </a:rPr>
              <a:t> and </a:t>
            </a:r>
            <a:r>
              <a:rPr lang="en">
                <a:solidFill>
                  <a:schemeClr val="lt1"/>
                </a:solidFill>
                <a:highlight>
                  <a:srgbClr val="ED197B"/>
                </a:highlight>
              </a:rPr>
              <a:t>Un-Nested</a:t>
            </a:r>
            <a:r>
              <a:rPr lang="en">
                <a:solidFill>
                  <a:schemeClr val="dk1"/>
                </a:solidFill>
              </a:rPr>
              <a:t> Routes</a:t>
            </a:r>
          </a:p>
        </p:txBody>
      </p:sp>
      <p:grpSp>
        <p:nvGrpSpPr>
          <p:cNvPr id="560" name="Shape 560"/>
          <p:cNvGrpSpPr/>
          <p:nvPr/>
        </p:nvGrpSpPr>
        <p:grpSpPr>
          <a:xfrm>
            <a:off x="916458" y="1019750"/>
            <a:ext cx="214624" cy="214624"/>
            <a:chOff x="2594050" y="1631825"/>
            <a:chExt cx="439625" cy="439625"/>
          </a:xfrm>
        </p:grpSpPr>
        <p:sp>
          <p:nvSpPr>
            <p:cNvPr id="561" name="Shape 561"/>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2" name="Shape 562"/>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3" name="Shape 563"/>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4" name="Shape 564"/>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65" name="Shape 565"/>
          <p:cNvSpPr txBox="1"/>
          <p:nvPr>
            <p:ph idx="1" type="body"/>
          </p:nvPr>
        </p:nvSpPr>
        <p:spPr>
          <a:xfrm>
            <a:off x="162050" y="1616475"/>
            <a:ext cx="8662199" cy="2899200"/>
          </a:xfrm>
          <a:prstGeom prst="rect">
            <a:avLst/>
          </a:prstGeom>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Rails.application.routes.draw do</a:t>
            </a:r>
          </a:p>
          <a:p>
            <a:pPr lvl="0" rtl="0">
              <a:spcBef>
                <a:spcPts val="0"/>
              </a:spcBef>
              <a:buNone/>
            </a:pPr>
            <a:r>
              <a:rPr lang="en" sz="1800">
                <a:latin typeface="Courier New"/>
                <a:ea typeface="Courier New"/>
                <a:cs typeface="Courier New"/>
                <a:sym typeface="Courier New"/>
              </a:rPr>
              <a:t>  resources :products, only: [:index, :show] do</a:t>
            </a:r>
          </a:p>
          <a:p>
            <a:pPr lvl="0" rtl="0">
              <a:spcBef>
                <a:spcPts val="0"/>
              </a:spcBef>
              <a:buNone/>
            </a:pPr>
            <a:r>
              <a:rPr lang="en" sz="1800">
                <a:latin typeface="Courier New"/>
                <a:ea typeface="Courier New"/>
                <a:cs typeface="Courier New"/>
                <a:sym typeface="Courier New"/>
              </a:rPr>
              <a:t>    resources :reviews, only: </a:t>
            </a:r>
            <a:r>
              <a:rPr lang="en" sz="1800">
                <a:solidFill>
                  <a:schemeClr val="lt1"/>
                </a:solidFill>
                <a:highlight>
                  <a:srgbClr val="ED197B"/>
                </a:highlight>
                <a:latin typeface="Courier New"/>
                <a:ea typeface="Courier New"/>
                <a:cs typeface="Courier New"/>
                <a:sym typeface="Courier New"/>
              </a:rPr>
              <a:t>[:index, :new, :create]</a:t>
            </a:r>
          </a:p>
          <a:p>
            <a:pPr lvl="0" rtl="0">
              <a:spcBef>
                <a:spcPts val="0"/>
              </a:spcBef>
              <a:buNone/>
            </a:pPr>
            <a:r>
              <a:rPr lang="en" sz="1800">
                <a:latin typeface="Courier New"/>
                <a:ea typeface="Courier New"/>
                <a:cs typeface="Courier New"/>
                <a:sym typeface="Courier New"/>
              </a:rPr>
              <a:t>  end</a:t>
            </a:r>
          </a:p>
          <a:p>
            <a:pPr lvl="0" rtl="0">
              <a:spcBef>
                <a:spcPts val="0"/>
              </a:spcBef>
              <a:buNone/>
            </a:pPr>
            <a:r>
              <a:t/>
            </a:r>
            <a:endParaRPr sz="1800">
              <a:latin typeface="Courier New"/>
              <a:ea typeface="Courier New"/>
              <a:cs typeface="Courier New"/>
              <a:sym typeface="Courier New"/>
            </a:endParaRPr>
          </a:p>
          <a:p>
            <a:pPr lvl="0" rtl="0">
              <a:spcBef>
                <a:spcPts val="0"/>
              </a:spcBef>
              <a:buNone/>
            </a:pPr>
            <a:r>
              <a:rPr lang="en" sz="1800">
                <a:latin typeface="Courier New"/>
                <a:ea typeface="Courier New"/>
                <a:cs typeface="Courier New"/>
                <a:sym typeface="Courier New"/>
              </a:rPr>
              <a:t>  resources :reviews, only: [:show, :update, :edit, :destroy]</a:t>
            </a:r>
          </a:p>
          <a:p>
            <a:pPr lvl="0" rtl="0">
              <a:spcBef>
                <a:spcPts val="0"/>
              </a:spcBef>
              <a:buNone/>
            </a:pPr>
            <a:r>
              <a:rPr lang="en" sz="1800">
                <a:latin typeface="Courier New"/>
                <a:ea typeface="Courier New"/>
                <a:cs typeface="Courier New"/>
                <a:sym typeface="Courier New"/>
              </a:rPr>
              <a:t>end</a:t>
            </a:r>
          </a:p>
          <a:p>
            <a:pPr lvl="0" rtl="0">
              <a:spcBef>
                <a:spcPts val="0"/>
              </a:spcBef>
              <a:buNone/>
            </a:pPr>
            <a:r>
              <a:t/>
            </a:r>
            <a:endParaRPr sz="1800">
              <a:latin typeface="Courier New"/>
              <a:ea typeface="Courier New"/>
              <a:cs typeface="Courier New"/>
              <a:sym typeface="Courier New"/>
            </a:endParaRPr>
          </a:p>
        </p:txBody>
      </p:sp>
      <p:sp>
        <p:nvSpPr>
          <p:cNvPr id="566" name="Shape 566"/>
          <p:cNvSpPr txBox="1"/>
          <p:nvPr/>
        </p:nvSpPr>
        <p:spPr>
          <a:xfrm>
            <a:off x="2775975" y="2892200"/>
            <a:ext cx="3422700" cy="367799"/>
          </a:xfrm>
          <a:prstGeom prst="rect">
            <a:avLst/>
          </a:prstGeom>
          <a:noFill/>
          <a:ln>
            <a:noFill/>
          </a:ln>
        </p:spPr>
        <p:txBody>
          <a:bodyPr anchorCtr="0" anchor="t" bIns="91425" lIns="91425" rIns="91425" tIns="91425">
            <a:noAutofit/>
          </a:bodyPr>
          <a:lstStyle/>
          <a:p>
            <a:pPr lvl="0">
              <a:spcBef>
                <a:spcPts val="0"/>
              </a:spcBef>
              <a:buNone/>
            </a:pPr>
            <a:r>
              <a:rPr b="1" lang="en" sz="1600">
                <a:solidFill>
                  <a:schemeClr val="lt1"/>
                </a:solidFill>
                <a:highlight>
                  <a:srgbClr val="37BECC"/>
                </a:highlight>
                <a:latin typeface="Quattrocento Sans"/>
                <a:ea typeface="Quattrocento Sans"/>
                <a:cs typeface="Quattrocento Sans"/>
                <a:sym typeface="Quattrocento Sans"/>
              </a:rPr>
              <a:t>These usually need to be nested</a:t>
            </a:r>
          </a:p>
        </p:txBody>
      </p:sp>
      <p:sp>
        <p:nvSpPr>
          <p:cNvPr id="567" name="Shape 567"/>
          <p:cNvSpPr/>
          <p:nvPr/>
        </p:nvSpPr>
        <p:spPr>
          <a:xfrm flipH="1" rot="5400000">
            <a:off x="5722224" y="2846649"/>
            <a:ext cx="324000" cy="286199"/>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1" name="Shape 571"/>
        <p:cNvGrpSpPr/>
        <p:nvPr/>
      </p:nvGrpSpPr>
      <p:grpSpPr>
        <a:xfrm>
          <a:off x="0" y="0"/>
          <a:ext cx="0" cy="0"/>
          <a:chOff x="0" y="0"/>
          <a:chExt cx="0" cy="0"/>
        </a:xfrm>
      </p:grpSpPr>
      <p:sp>
        <p:nvSpPr>
          <p:cNvPr id="572" name="Shape 572"/>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solidFill>
                  <a:schemeClr val="dk1"/>
                </a:solidFill>
              </a:rPr>
              <a:t>Defining </a:t>
            </a:r>
            <a:r>
              <a:rPr lang="en">
                <a:solidFill>
                  <a:schemeClr val="lt1"/>
                </a:solidFill>
                <a:highlight>
                  <a:srgbClr val="ED197B"/>
                </a:highlight>
              </a:rPr>
              <a:t>Nested</a:t>
            </a:r>
            <a:r>
              <a:rPr lang="en">
                <a:solidFill>
                  <a:schemeClr val="dk1"/>
                </a:solidFill>
              </a:rPr>
              <a:t> and </a:t>
            </a:r>
            <a:r>
              <a:rPr lang="en">
                <a:solidFill>
                  <a:schemeClr val="lt1"/>
                </a:solidFill>
                <a:highlight>
                  <a:srgbClr val="ED197B"/>
                </a:highlight>
              </a:rPr>
              <a:t>Un-Nested</a:t>
            </a:r>
            <a:r>
              <a:rPr lang="en">
                <a:solidFill>
                  <a:schemeClr val="dk1"/>
                </a:solidFill>
              </a:rPr>
              <a:t> Routes</a:t>
            </a:r>
          </a:p>
        </p:txBody>
      </p:sp>
      <p:grpSp>
        <p:nvGrpSpPr>
          <p:cNvPr id="573" name="Shape 573"/>
          <p:cNvGrpSpPr/>
          <p:nvPr/>
        </p:nvGrpSpPr>
        <p:grpSpPr>
          <a:xfrm>
            <a:off x="916458" y="1019750"/>
            <a:ext cx="214624" cy="214624"/>
            <a:chOff x="2594050" y="1631825"/>
            <a:chExt cx="439625" cy="439625"/>
          </a:xfrm>
        </p:grpSpPr>
        <p:sp>
          <p:nvSpPr>
            <p:cNvPr id="574" name="Shape 57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5" name="Shape 57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6" name="Shape 57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7" name="Shape 577"/>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78" name="Shape 578"/>
          <p:cNvSpPr txBox="1"/>
          <p:nvPr>
            <p:ph idx="1" type="body"/>
          </p:nvPr>
        </p:nvSpPr>
        <p:spPr>
          <a:xfrm>
            <a:off x="162050" y="1616475"/>
            <a:ext cx="8662199" cy="2899200"/>
          </a:xfrm>
          <a:prstGeom prst="rect">
            <a:avLst/>
          </a:prstGeom>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Rails.application.routes.draw do</a:t>
            </a:r>
          </a:p>
          <a:p>
            <a:pPr lvl="0" rtl="0">
              <a:spcBef>
                <a:spcPts val="0"/>
              </a:spcBef>
              <a:buNone/>
            </a:pPr>
            <a:r>
              <a:rPr lang="en" sz="1800">
                <a:latin typeface="Courier New"/>
                <a:ea typeface="Courier New"/>
                <a:cs typeface="Courier New"/>
                <a:sym typeface="Courier New"/>
              </a:rPr>
              <a:t>  resources :products, only: [:index, :show] do</a:t>
            </a:r>
          </a:p>
          <a:p>
            <a:pPr lvl="0" rtl="0">
              <a:spcBef>
                <a:spcPts val="0"/>
              </a:spcBef>
              <a:buNone/>
            </a:pPr>
            <a:r>
              <a:rPr lang="en" sz="1800">
                <a:latin typeface="Courier New"/>
                <a:ea typeface="Courier New"/>
                <a:cs typeface="Courier New"/>
                <a:sym typeface="Courier New"/>
              </a:rPr>
              <a:t>    resources :reviews, only: [:index, :new, :create]</a:t>
            </a:r>
          </a:p>
          <a:p>
            <a:pPr lvl="0" rtl="0">
              <a:spcBef>
                <a:spcPts val="0"/>
              </a:spcBef>
              <a:buNone/>
            </a:pPr>
            <a:r>
              <a:rPr lang="en" sz="1800">
                <a:latin typeface="Courier New"/>
                <a:ea typeface="Courier New"/>
                <a:cs typeface="Courier New"/>
                <a:sym typeface="Courier New"/>
              </a:rPr>
              <a:t>  end</a:t>
            </a:r>
          </a:p>
          <a:p>
            <a:pPr lvl="0" rtl="0">
              <a:spcBef>
                <a:spcPts val="0"/>
              </a:spcBef>
              <a:buNone/>
            </a:pPr>
            <a:r>
              <a:t/>
            </a:r>
            <a:endParaRPr sz="1800">
              <a:latin typeface="Courier New"/>
              <a:ea typeface="Courier New"/>
              <a:cs typeface="Courier New"/>
              <a:sym typeface="Courier New"/>
            </a:endParaRPr>
          </a:p>
          <a:p>
            <a:pPr lvl="0" rtl="0">
              <a:spcBef>
                <a:spcPts val="0"/>
              </a:spcBef>
              <a:buNone/>
            </a:pPr>
            <a:r>
              <a:rPr lang="en" sz="1800">
                <a:latin typeface="Courier New"/>
                <a:ea typeface="Courier New"/>
                <a:cs typeface="Courier New"/>
                <a:sym typeface="Courier New"/>
              </a:rPr>
              <a:t>  resources :reviews, only: </a:t>
            </a:r>
            <a:r>
              <a:rPr lang="en" sz="1800">
                <a:solidFill>
                  <a:schemeClr val="lt1"/>
                </a:solidFill>
                <a:highlight>
                  <a:srgbClr val="ED197B"/>
                </a:highlight>
                <a:latin typeface="Courier New"/>
                <a:ea typeface="Courier New"/>
                <a:cs typeface="Courier New"/>
                <a:sym typeface="Courier New"/>
              </a:rPr>
              <a:t>[:show, :update, :edit, :destroy]</a:t>
            </a:r>
          </a:p>
          <a:p>
            <a:pPr lvl="0" rtl="0">
              <a:spcBef>
                <a:spcPts val="0"/>
              </a:spcBef>
              <a:buNone/>
            </a:pPr>
            <a:r>
              <a:rPr lang="en" sz="1800">
                <a:latin typeface="Courier New"/>
                <a:ea typeface="Courier New"/>
                <a:cs typeface="Courier New"/>
                <a:sym typeface="Courier New"/>
              </a:rPr>
              <a:t>end</a:t>
            </a:r>
          </a:p>
          <a:p>
            <a:pPr lvl="0" rtl="0">
              <a:spcBef>
                <a:spcPts val="0"/>
              </a:spcBef>
              <a:buNone/>
            </a:pPr>
            <a:r>
              <a:t/>
            </a:r>
            <a:endParaRPr sz="1800">
              <a:latin typeface="Courier New"/>
              <a:ea typeface="Courier New"/>
              <a:cs typeface="Courier New"/>
              <a:sym typeface="Courier New"/>
            </a:endParaRPr>
          </a:p>
        </p:txBody>
      </p:sp>
      <p:sp>
        <p:nvSpPr>
          <p:cNvPr id="579" name="Shape 579"/>
          <p:cNvSpPr txBox="1"/>
          <p:nvPr/>
        </p:nvSpPr>
        <p:spPr>
          <a:xfrm>
            <a:off x="3842775" y="2892200"/>
            <a:ext cx="3422700" cy="367799"/>
          </a:xfrm>
          <a:prstGeom prst="rect">
            <a:avLst/>
          </a:prstGeom>
          <a:noFill/>
          <a:ln>
            <a:noFill/>
          </a:ln>
        </p:spPr>
        <p:txBody>
          <a:bodyPr anchorCtr="0" anchor="t" bIns="91425" lIns="91425" rIns="91425" tIns="91425">
            <a:noAutofit/>
          </a:bodyPr>
          <a:lstStyle/>
          <a:p>
            <a:pPr lvl="0" rtl="0">
              <a:spcBef>
                <a:spcPts val="0"/>
              </a:spcBef>
              <a:buNone/>
            </a:pPr>
            <a:r>
              <a:rPr b="1" lang="en" sz="1600">
                <a:solidFill>
                  <a:schemeClr val="lt1"/>
                </a:solidFill>
                <a:highlight>
                  <a:srgbClr val="37BECC"/>
                </a:highlight>
                <a:latin typeface="Quattrocento Sans"/>
                <a:ea typeface="Quattrocento Sans"/>
                <a:cs typeface="Quattrocento Sans"/>
                <a:sym typeface="Quattrocento Sans"/>
              </a:rPr>
              <a:t>These usually don’t</a:t>
            </a:r>
          </a:p>
        </p:txBody>
      </p:sp>
      <p:sp>
        <p:nvSpPr>
          <p:cNvPr id="580" name="Shape 580"/>
          <p:cNvSpPr/>
          <p:nvPr/>
        </p:nvSpPr>
        <p:spPr>
          <a:xfrm rot="5400000">
            <a:off x="5722224" y="3075250"/>
            <a:ext cx="324000" cy="286199"/>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t>Creating </a:t>
            </a:r>
            <a:r>
              <a:rPr lang="en">
                <a:solidFill>
                  <a:schemeClr val="lt1"/>
                </a:solidFill>
                <a:highlight>
                  <a:srgbClr val="ED197B"/>
                </a:highlight>
              </a:rPr>
              <a:t>Nested Routes</a:t>
            </a:r>
          </a:p>
        </p:txBody>
      </p:sp>
      <p:grpSp>
        <p:nvGrpSpPr>
          <p:cNvPr id="93" name="Shape 93"/>
          <p:cNvGrpSpPr/>
          <p:nvPr/>
        </p:nvGrpSpPr>
        <p:grpSpPr>
          <a:xfrm>
            <a:off x="916458" y="1019750"/>
            <a:ext cx="214624" cy="214624"/>
            <a:chOff x="2594050" y="1631825"/>
            <a:chExt cx="439625" cy="439625"/>
          </a:xfrm>
        </p:grpSpPr>
        <p:sp>
          <p:nvSpPr>
            <p:cNvPr id="94" name="Shape 9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98" name="Shape 98"/>
          <p:cNvSpPr/>
          <p:nvPr/>
        </p:nvSpPr>
        <p:spPr>
          <a:xfrm>
            <a:off x="609575" y="1510857"/>
            <a:ext cx="3855147" cy="3001275"/>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Quattrocento Sans"/>
              <a:ea typeface="Quattrocento Sans"/>
              <a:cs typeface="Quattrocento Sans"/>
              <a:sym typeface="Quattrocento Sans"/>
            </a:endParaRPr>
          </a:p>
        </p:txBody>
      </p:sp>
      <p:sp>
        <p:nvSpPr>
          <p:cNvPr id="99" name="Shape 99"/>
          <p:cNvSpPr/>
          <p:nvPr/>
        </p:nvSpPr>
        <p:spPr>
          <a:xfrm>
            <a:off x="770900" y="1670238"/>
            <a:ext cx="3532500" cy="2255700"/>
          </a:xfrm>
          <a:prstGeom prst="rect">
            <a:avLst/>
          </a:prstGeom>
          <a:solidFill>
            <a:srgbClr val="F3F3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1000">
              <a:solidFill>
                <a:srgbClr val="999999"/>
              </a:solidFill>
              <a:latin typeface="Quattrocento Sans"/>
              <a:ea typeface="Quattrocento Sans"/>
              <a:cs typeface="Quattrocento Sans"/>
              <a:sym typeface="Quattrocento Sans"/>
            </a:endParaRPr>
          </a:p>
        </p:txBody>
      </p:sp>
      <p:sp>
        <p:nvSpPr>
          <p:cNvPr id="100" name="Shape 100"/>
          <p:cNvSpPr/>
          <p:nvPr/>
        </p:nvSpPr>
        <p:spPr>
          <a:xfrm>
            <a:off x="1873100" y="2740737"/>
            <a:ext cx="1328099" cy="54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1873100" y="2530850"/>
            <a:ext cx="633299" cy="1430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2567900" y="2530850"/>
            <a:ext cx="633299" cy="1430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txBox="1"/>
          <p:nvPr/>
        </p:nvSpPr>
        <p:spPr>
          <a:xfrm>
            <a:off x="1607450" y="3272850"/>
            <a:ext cx="1859399" cy="214500"/>
          </a:xfrm>
          <a:prstGeom prst="rect">
            <a:avLst/>
          </a:prstGeom>
          <a:noFill/>
          <a:ln>
            <a:noFill/>
          </a:ln>
        </p:spPr>
        <p:txBody>
          <a:bodyPr anchorCtr="0" anchor="t" bIns="91425" lIns="91425" rIns="91425" tIns="91425">
            <a:noAutofit/>
          </a:bodyPr>
          <a:lstStyle/>
          <a:p>
            <a:pPr lvl="0" rtl="0">
              <a:spcBef>
                <a:spcPts val="0"/>
              </a:spcBef>
              <a:buNone/>
            </a:pPr>
            <a:r>
              <a:rPr b="1" lang="en" sz="1100">
                <a:solidFill>
                  <a:schemeClr val="accent1"/>
                </a:solidFill>
                <a:latin typeface="Quattrocento Sans"/>
                <a:ea typeface="Quattrocento Sans"/>
                <a:cs typeface="Quattrocento Sans"/>
                <a:sym typeface="Quattrocento Sans"/>
              </a:rPr>
              <a:t>&lt; Back to product</a:t>
            </a:r>
          </a:p>
        </p:txBody>
      </p:sp>
      <p:sp>
        <p:nvSpPr>
          <p:cNvPr id="104" name="Shape 104"/>
          <p:cNvSpPr/>
          <p:nvPr/>
        </p:nvSpPr>
        <p:spPr>
          <a:xfrm>
            <a:off x="830900" y="1737883"/>
            <a:ext cx="3412500" cy="21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100"/>
              <a:t>http://localhost:3000/reviews/new</a:t>
            </a:r>
          </a:p>
        </p:txBody>
      </p:sp>
      <p:sp>
        <p:nvSpPr>
          <p:cNvPr id="105" name="Shape 105"/>
          <p:cNvSpPr txBox="1"/>
          <p:nvPr/>
        </p:nvSpPr>
        <p:spPr>
          <a:xfrm>
            <a:off x="1328745" y="2175562"/>
            <a:ext cx="2416799" cy="189599"/>
          </a:xfrm>
          <a:prstGeom prst="rect">
            <a:avLst/>
          </a:prstGeom>
          <a:noFill/>
          <a:ln>
            <a:noFill/>
          </a:ln>
        </p:spPr>
        <p:txBody>
          <a:bodyPr anchorCtr="0" anchor="t" bIns="91425" lIns="91425" rIns="91425" tIns="91425">
            <a:noAutofit/>
          </a:bodyPr>
          <a:lstStyle/>
          <a:p>
            <a:pPr lvl="0" rtl="0" algn="ctr">
              <a:spcBef>
                <a:spcPts val="0"/>
              </a:spcBef>
              <a:buNone/>
            </a:pPr>
            <a:r>
              <a:rPr b="1" lang="en" sz="1100">
                <a:latin typeface="Quattrocento Sans"/>
                <a:ea typeface="Quattrocento Sans"/>
                <a:cs typeface="Quattrocento Sans"/>
                <a:sym typeface="Quattrocento Sans"/>
              </a:rPr>
              <a:t>Review “Awesome T-Shirt” here:</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4" name="Shape 584"/>
        <p:cNvGrpSpPr/>
        <p:nvPr/>
      </p:nvGrpSpPr>
      <p:grpSpPr>
        <a:xfrm>
          <a:off x="0" y="0"/>
          <a:ext cx="0" cy="0"/>
          <a:chOff x="0" y="0"/>
          <a:chExt cx="0" cy="0"/>
        </a:xfrm>
      </p:grpSpPr>
      <p:sp>
        <p:nvSpPr>
          <p:cNvPr id="585" name="Shape 585"/>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solidFill>
                  <a:schemeClr val="dk1"/>
                </a:solidFill>
              </a:rPr>
              <a:t>Moar nesting!</a:t>
            </a:r>
          </a:p>
        </p:txBody>
      </p:sp>
      <p:grpSp>
        <p:nvGrpSpPr>
          <p:cNvPr id="586" name="Shape 586"/>
          <p:cNvGrpSpPr/>
          <p:nvPr/>
        </p:nvGrpSpPr>
        <p:grpSpPr>
          <a:xfrm>
            <a:off x="916458" y="1019750"/>
            <a:ext cx="214624" cy="214624"/>
            <a:chOff x="2594050" y="1631825"/>
            <a:chExt cx="439625" cy="439625"/>
          </a:xfrm>
        </p:grpSpPr>
        <p:sp>
          <p:nvSpPr>
            <p:cNvPr id="587" name="Shape 58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8" name="Shape 58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9" name="Shape 58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0" name="Shape 590"/>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91" name="Shape 591"/>
          <p:cNvSpPr txBox="1"/>
          <p:nvPr>
            <p:ph idx="1" type="body"/>
          </p:nvPr>
        </p:nvSpPr>
        <p:spPr>
          <a:xfrm>
            <a:off x="162050" y="1616475"/>
            <a:ext cx="9018000" cy="2899200"/>
          </a:xfrm>
          <a:prstGeom prst="rect">
            <a:avLst/>
          </a:prstGeom>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Rails.application.routes.draw do</a:t>
            </a:r>
          </a:p>
          <a:p>
            <a:pPr lvl="0" rtl="0">
              <a:spcBef>
                <a:spcPts val="0"/>
              </a:spcBef>
              <a:buNone/>
            </a:pPr>
            <a:r>
              <a:rPr lang="en" sz="1800">
                <a:latin typeface="Courier New"/>
                <a:ea typeface="Courier New"/>
                <a:cs typeface="Courier New"/>
                <a:sym typeface="Courier New"/>
              </a:rPr>
              <a:t>  resources :products, only: [:index, :show] do</a:t>
            </a:r>
          </a:p>
          <a:p>
            <a:pPr lvl="0" rtl="0">
              <a:spcBef>
                <a:spcPts val="0"/>
              </a:spcBef>
              <a:buNone/>
            </a:pPr>
            <a:r>
              <a:rPr lang="en" sz="1800">
                <a:latin typeface="Courier New"/>
                <a:ea typeface="Courier New"/>
                <a:cs typeface="Courier New"/>
                <a:sym typeface="Courier New"/>
              </a:rPr>
              <a:t>    resources :reviews, only: [:index, :new, :create]</a:t>
            </a:r>
          </a:p>
          <a:p>
            <a:pPr lvl="0" rtl="0">
              <a:spcBef>
                <a:spcPts val="0"/>
              </a:spcBef>
              <a:buNone/>
            </a:pPr>
            <a:r>
              <a:rPr lang="en" sz="1800">
                <a:latin typeface="Courier New"/>
                <a:ea typeface="Courier New"/>
                <a:cs typeface="Courier New"/>
                <a:sym typeface="Courier New"/>
              </a:rPr>
              <a:t>  end</a:t>
            </a:r>
          </a:p>
          <a:p>
            <a:pPr lvl="0" rtl="0">
              <a:spcBef>
                <a:spcPts val="0"/>
              </a:spcBef>
              <a:buNone/>
            </a:pPr>
            <a:r>
              <a:t/>
            </a:r>
            <a:endParaRPr sz="1800">
              <a:latin typeface="Courier New"/>
              <a:ea typeface="Courier New"/>
              <a:cs typeface="Courier New"/>
              <a:sym typeface="Courier New"/>
            </a:endParaRPr>
          </a:p>
          <a:p>
            <a:pPr lvl="0" rtl="0">
              <a:spcBef>
                <a:spcPts val="0"/>
              </a:spcBef>
              <a:buNone/>
            </a:pPr>
            <a:r>
              <a:rPr lang="en" sz="1800">
                <a:latin typeface="Courier New"/>
                <a:ea typeface="Courier New"/>
                <a:cs typeface="Courier New"/>
                <a:sym typeface="Courier New"/>
              </a:rPr>
              <a:t>  resources :reviews, only: [:show, :update, :edit, :destroy] do</a:t>
            </a:r>
          </a:p>
          <a:p>
            <a:pPr lvl="0" rtl="0">
              <a:spcBef>
                <a:spcPts val="0"/>
              </a:spcBef>
              <a:buNone/>
            </a:pPr>
            <a:r>
              <a:rPr lang="en" sz="1800">
                <a:latin typeface="Courier New"/>
                <a:ea typeface="Courier New"/>
                <a:cs typeface="Courier New"/>
                <a:sym typeface="Courier New"/>
              </a:rPr>
              <a:t>    resources :comments, only: [:index, :new, :create]</a:t>
            </a:r>
          </a:p>
          <a:p>
            <a:pPr lvl="0" rtl="0">
              <a:spcBef>
                <a:spcPts val="0"/>
              </a:spcBef>
              <a:buNone/>
            </a:pPr>
            <a:r>
              <a:rPr lang="en" sz="1800">
                <a:latin typeface="Courier New"/>
                <a:ea typeface="Courier New"/>
                <a:cs typeface="Courier New"/>
                <a:sym typeface="Courier New"/>
              </a:rPr>
              <a:t>  end</a:t>
            </a:r>
          </a:p>
          <a:p>
            <a:pPr lvl="0" rtl="0">
              <a:spcBef>
                <a:spcPts val="0"/>
              </a:spcBef>
              <a:buNone/>
            </a:pPr>
            <a:r>
              <a:rPr lang="en" sz="1800">
                <a:latin typeface="Courier New"/>
                <a:ea typeface="Courier New"/>
                <a:cs typeface="Courier New"/>
                <a:sym typeface="Courier New"/>
              </a:rPr>
              <a:t>end</a:t>
            </a:r>
          </a:p>
          <a:p>
            <a:pPr lvl="0" rtl="0">
              <a:spcBef>
                <a:spcPts val="0"/>
              </a:spcBef>
              <a:buNone/>
            </a:pPr>
            <a:r>
              <a:t/>
            </a:r>
            <a:endParaRPr sz="1800">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5" name="Shape 595"/>
        <p:cNvGrpSpPr/>
        <p:nvPr/>
      </p:nvGrpSpPr>
      <p:grpSpPr>
        <a:xfrm>
          <a:off x="0" y="0"/>
          <a:ext cx="0" cy="0"/>
          <a:chOff x="0" y="0"/>
          <a:chExt cx="0" cy="0"/>
        </a:xfrm>
      </p:grpSpPr>
      <p:sp>
        <p:nvSpPr>
          <p:cNvPr id="596" name="Shape 596"/>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solidFill>
                  <a:schemeClr val="dk1"/>
                </a:solidFill>
              </a:rPr>
              <a:t>Moar nesting!</a:t>
            </a:r>
          </a:p>
        </p:txBody>
      </p:sp>
      <p:grpSp>
        <p:nvGrpSpPr>
          <p:cNvPr id="597" name="Shape 597"/>
          <p:cNvGrpSpPr/>
          <p:nvPr/>
        </p:nvGrpSpPr>
        <p:grpSpPr>
          <a:xfrm>
            <a:off x="916458" y="1019750"/>
            <a:ext cx="214624" cy="214624"/>
            <a:chOff x="2594050" y="1631825"/>
            <a:chExt cx="439625" cy="439625"/>
          </a:xfrm>
        </p:grpSpPr>
        <p:sp>
          <p:nvSpPr>
            <p:cNvPr id="598" name="Shape 59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9" name="Shape 59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0" name="Shape 60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1" name="Shape 601"/>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02" name="Shape 602"/>
          <p:cNvSpPr txBox="1"/>
          <p:nvPr>
            <p:ph idx="1" type="body"/>
          </p:nvPr>
        </p:nvSpPr>
        <p:spPr>
          <a:xfrm>
            <a:off x="162050" y="1616475"/>
            <a:ext cx="9018000" cy="2899200"/>
          </a:xfrm>
          <a:prstGeom prst="rect">
            <a:avLst/>
          </a:prstGeom>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Rails.application.routes.draw do</a:t>
            </a:r>
          </a:p>
          <a:p>
            <a:pPr lvl="0" rtl="0">
              <a:spcBef>
                <a:spcPts val="0"/>
              </a:spcBef>
              <a:buNone/>
            </a:pPr>
            <a:r>
              <a:rPr lang="en" sz="1800">
                <a:latin typeface="Courier New"/>
                <a:ea typeface="Courier New"/>
                <a:cs typeface="Courier New"/>
                <a:sym typeface="Courier New"/>
              </a:rPr>
              <a:t>  resources :products, only: [:index, :show] do</a:t>
            </a:r>
          </a:p>
          <a:p>
            <a:pPr lvl="0" rtl="0">
              <a:spcBef>
                <a:spcPts val="0"/>
              </a:spcBef>
              <a:buNone/>
            </a:pPr>
            <a:r>
              <a:rPr lang="en" sz="1800">
                <a:latin typeface="Courier New"/>
                <a:ea typeface="Courier New"/>
                <a:cs typeface="Courier New"/>
                <a:sym typeface="Courier New"/>
              </a:rPr>
              <a:t>    resources :reviews, only: [:index, :new, :create]</a:t>
            </a:r>
          </a:p>
          <a:p>
            <a:pPr lvl="0" rtl="0">
              <a:spcBef>
                <a:spcPts val="0"/>
              </a:spcBef>
              <a:buNone/>
            </a:pPr>
            <a:r>
              <a:rPr lang="en" sz="1800">
                <a:latin typeface="Courier New"/>
                <a:ea typeface="Courier New"/>
                <a:cs typeface="Courier New"/>
                <a:sym typeface="Courier New"/>
              </a:rPr>
              <a:t>  end</a:t>
            </a:r>
          </a:p>
          <a:p>
            <a:pPr lvl="0" rtl="0">
              <a:spcBef>
                <a:spcPts val="0"/>
              </a:spcBef>
              <a:buNone/>
            </a:pPr>
            <a:r>
              <a:t/>
            </a:r>
            <a:endParaRPr sz="1800">
              <a:latin typeface="Courier New"/>
              <a:ea typeface="Courier New"/>
              <a:cs typeface="Courier New"/>
              <a:sym typeface="Courier New"/>
            </a:endParaRPr>
          </a:p>
          <a:p>
            <a:pPr lvl="0" rtl="0">
              <a:spcBef>
                <a:spcPts val="0"/>
              </a:spcBef>
              <a:buNone/>
            </a:pPr>
            <a:r>
              <a:rPr lang="en" sz="1800">
                <a:latin typeface="Courier New"/>
                <a:ea typeface="Courier New"/>
                <a:cs typeface="Courier New"/>
                <a:sym typeface="Courier New"/>
              </a:rPr>
              <a:t>  resources :reviews, only: [] do</a:t>
            </a:r>
          </a:p>
          <a:p>
            <a:pPr lvl="0" rtl="0">
              <a:spcBef>
                <a:spcPts val="0"/>
              </a:spcBef>
              <a:buNone/>
            </a:pPr>
            <a:r>
              <a:rPr lang="en" sz="1800">
                <a:latin typeface="Courier New"/>
                <a:ea typeface="Courier New"/>
                <a:cs typeface="Courier New"/>
                <a:sym typeface="Courier New"/>
              </a:rPr>
              <a:t>    resources :comments, only: [:index, :new, :create]</a:t>
            </a:r>
          </a:p>
          <a:p>
            <a:pPr lvl="0" rtl="0">
              <a:spcBef>
                <a:spcPts val="0"/>
              </a:spcBef>
              <a:buNone/>
            </a:pPr>
            <a:r>
              <a:rPr lang="en" sz="1800">
                <a:latin typeface="Courier New"/>
                <a:ea typeface="Courier New"/>
                <a:cs typeface="Courier New"/>
                <a:sym typeface="Courier New"/>
              </a:rPr>
              <a:t>  end</a:t>
            </a:r>
          </a:p>
          <a:p>
            <a:pPr lvl="0" rtl="0">
              <a:spcBef>
                <a:spcPts val="0"/>
              </a:spcBef>
              <a:buNone/>
            </a:pPr>
            <a:r>
              <a:rPr lang="en" sz="1800">
                <a:latin typeface="Courier New"/>
                <a:ea typeface="Courier New"/>
                <a:cs typeface="Courier New"/>
                <a:sym typeface="Courier New"/>
              </a:rPr>
              <a:t>end</a:t>
            </a:r>
          </a:p>
          <a:p>
            <a:pPr lvl="0" rtl="0">
              <a:spcBef>
                <a:spcPts val="0"/>
              </a:spcBef>
              <a:buNone/>
            </a:pPr>
            <a:r>
              <a:t/>
            </a:r>
            <a:endParaRPr sz="1800">
              <a:latin typeface="Courier New"/>
              <a:ea typeface="Courier New"/>
              <a:cs typeface="Courier New"/>
              <a:sym typeface="Courier New"/>
            </a:endParaRPr>
          </a:p>
        </p:txBody>
      </p:sp>
      <p:sp>
        <p:nvSpPr>
          <p:cNvPr id="603" name="Shape 603"/>
          <p:cNvSpPr txBox="1"/>
          <p:nvPr/>
        </p:nvSpPr>
        <p:spPr>
          <a:xfrm>
            <a:off x="4452375" y="3044600"/>
            <a:ext cx="3422700" cy="367799"/>
          </a:xfrm>
          <a:prstGeom prst="rect">
            <a:avLst/>
          </a:prstGeom>
          <a:noFill/>
          <a:ln>
            <a:noFill/>
          </a:ln>
        </p:spPr>
        <p:txBody>
          <a:bodyPr anchorCtr="0" anchor="t" bIns="91425" lIns="91425" rIns="91425" tIns="91425">
            <a:noAutofit/>
          </a:bodyPr>
          <a:lstStyle/>
          <a:p>
            <a:pPr lvl="0" rtl="0">
              <a:spcBef>
                <a:spcPts val="0"/>
              </a:spcBef>
              <a:buNone/>
            </a:pPr>
            <a:r>
              <a:rPr b="1" lang="en" sz="1600">
                <a:solidFill>
                  <a:schemeClr val="lt1"/>
                </a:solidFill>
                <a:highlight>
                  <a:srgbClr val="37BECC"/>
                </a:highlight>
                <a:latin typeface="Quattrocento Sans"/>
                <a:ea typeface="Quattrocento Sans"/>
                <a:cs typeface="Quattrocento Sans"/>
                <a:sym typeface="Quattrocento Sans"/>
              </a:rPr>
              <a:t>This is okay to do!</a:t>
            </a:r>
          </a:p>
        </p:txBody>
      </p:sp>
      <p:sp>
        <p:nvSpPr>
          <p:cNvPr id="604" name="Shape 604"/>
          <p:cNvSpPr/>
          <p:nvPr/>
        </p:nvSpPr>
        <p:spPr>
          <a:xfrm flipH="1" rot="-5400000">
            <a:off x="4132241" y="3248083"/>
            <a:ext cx="324000" cy="286199"/>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solidFill>
                  <a:schemeClr val="dk1"/>
                </a:solidFill>
              </a:rPr>
              <a:t>Many-to-Many Relationships</a:t>
            </a:r>
          </a:p>
          <a:p>
            <a:pPr lvl="0" rtl="0">
              <a:spcBef>
                <a:spcPts val="0"/>
              </a:spcBef>
              <a:buNone/>
            </a:pPr>
            <a:r>
              <a:rPr lang="en">
                <a:solidFill>
                  <a:schemeClr val="dk1"/>
                </a:solidFill>
              </a:rPr>
              <a:t>and Nested Routes</a:t>
            </a:r>
          </a:p>
        </p:txBody>
      </p:sp>
      <p:grpSp>
        <p:nvGrpSpPr>
          <p:cNvPr id="610" name="Shape 610"/>
          <p:cNvGrpSpPr/>
          <p:nvPr/>
        </p:nvGrpSpPr>
        <p:grpSpPr>
          <a:xfrm>
            <a:off x="916458" y="1019750"/>
            <a:ext cx="214624" cy="214624"/>
            <a:chOff x="2594050" y="1631825"/>
            <a:chExt cx="439625" cy="439625"/>
          </a:xfrm>
        </p:grpSpPr>
        <p:sp>
          <p:nvSpPr>
            <p:cNvPr id="611" name="Shape 611"/>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2" name="Shape 612"/>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3" name="Shape 613"/>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4" name="Shape 614"/>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15" name="Shape 615"/>
          <p:cNvSpPr txBox="1"/>
          <p:nvPr>
            <p:ph idx="1" type="body"/>
          </p:nvPr>
        </p:nvSpPr>
        <p:spPr>
          <a:xfrm>
            <a:off x="553925" y="3339825"/>
            <a:ext cx="8105400" cy="1633199"/>
          </a:xfrm>
          <a:prstGeom prst="rect">
            <a:avLst/>
          </a:prstGeom>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resources :units, only: [:index, :show] do</a:t>
            </a:r>
          </a:p>
          <a:p>
            <a:pPr lvl="0" rtl="0">
              <a:spcBef>
                <a:spcPts val="0"/>
              </a:spcBef>
              <a:buNone/>
            </a:pPr>
            <a:r>
              <a:rPr lang="en" sz="1800">
                <a:latin typeface="Courier New"/>
                <a:ea typeface="Courier New"/>
                <a:cs typeface="Courier New"/>
                <a:sym typeface="Courier New"/>
              </a:rPr>
              <a:t>  resources :lessons, only: [:index, :show]</a:t>
            </a:r>
          </a:p>
          <a:p>
            <a:pPr lvl="0" rtl="0">
              <a:spcBef>
                <a:spcPts val="0"/>
              </a:spcBef>
              <a:buNone/>
            </a:pPr>
            <a:r>
              <a:rPr lang="en" sz="1800">
                <a:latin typeface="Courier New"/>
                <a:ea typeface="Courier New"/>
                <a:cs typeface="Courier New"/>
                <a:sym typeface="Courier New"/>
              </a:rPr>
              <a:t>end</a:t>
            </a:r>
          </a:p>
          <a:p>
            <a:pPr lvl="0" rtl="0">
              <a:spcBef>
                <a:spcPts val="0"/>
              </a:spcBef>
              <a:buNone/>
            </a:pPr>
            <a:r>
              <a:t/>
            </a:r>
            <a:endParaRPr sz="1800">
              <a:latin typeface="Courier New"/>
              <a:ea typeface="Courier New"/>
              <a:cs typeface="Courier New"/>
              <a:sym typeface="Courier New"/>
            </a:endParaRPr>
          </a:p>
        </p:txBody>
      </p:sp>
      <p:cxnSp>
        <p:nvCxnSpPr>
          <p:cNvPr id="616" name="Shape 616"/>
          <p:cNvCxnSpPr/>
          <p:nvPr/>
        </p:nvCxnSpPr>
        <p:spPr>
          <a:xfrm>
            <a:off x="3272400" y="2340066"/>
            <a:ext cx="654899" cy="373199"/>
          </a:xfrm>
          <a:prstGeom prst="straightConnector1">
            <a:avLst/>
          </a:prstGeom>
          <a:noFill/>
          <a:ln cap="flat" cmpd="sng" w="9525">
            <a:solidFill>
              <a:schemeClr val="dk2"/>
            </a:solidFill>
            <a:prstDash val="solid"/>
            <a:round/>
            <a:headEnd len="lg" w="lg" type="none"/>
            <a:tailEnd len="lg" w="lg" type="none"/>
          </a:ln>
        </p:spPr>
      </p:cxnSp>
      <p:cxnSp>
        <p:nvCxnSpPr>
          <p:cNvPr id="617" name="Shape 617"/>
          <p:cNvCxnSpPr>
            <a:stCxn id="618" idx="1"/>
          </p:cNvCxnSpPr>
          <p:nvPr/>
        </p:nvCxnSpPr>
        <p:spPr>
          <a:xfrm rot="10800000">
            <a:off x="3637800" y="2554974"/>
            <a:ext cx="238800" cy="192000"/>
          </a:xfrm>
          <a:prstGeom prst="straightConnector1">
            <a:avLst/>
          </a:prstGeom>
          <a:noFill/>
          <a:ln cap="flat" cmpd="sng" w="9525">
            <a:solidFill>
              <a:schemeClr val="dk2"/>
            </a:solidFill>
            <a:prstDash val="solid"/>
            <a:round/>
            <a:headEnd len="lg" w="lg" type="none"/>
            <a:tailEnd len="lg" w="lg" type="none"/>
          </a:ln>
        </p:spPr>
      </p:cxnSp>
      <p:cxnSp>
        <p:nvCxnSpPr>
          <p:cNvPr id="619" name="Shape 619"/>
          <p:cNvCxnSpPr/>
          <p:nvPr/>
        </p:nvCxnSpPr>
        <p:spPr>
          <a:xfrm>
            <a:off x="3627900" y="2535182"/>
            <a:ext cx="248700" cy="67800"/>
          </a:xfrm>
          <a:prstGeom prst="straightConnector1">
            <a:avLst/>
          </a:prstGeom>
          <a:noFill/>
          <a:ln cap="flat" cmpd="sng" w="9525">
            <a:solidFill>
              <a:schemeClr val="dk2"/>
            </a:solidFill>
            <a:prstDash val="solid"/>
            <a:round/>
            <a:headEnd len="lg" w="lg" type="none"/>
            <a:tailEnd len="lg" w="lg" type="none"/>
          </a:ln>
        </p:spPr>
      </p:cxnSp>
      <p:sp>
        <p:nvSpPr>
          <p:cNvPr id="620" name="Shape 620"/>
          <p:cNvSpPr/>
          <p:nvPr/>
        </p:nvSpPr>
        <p:spPr>
          <a:xfrm>
            <a:off x="1322625" y="1718275"/>
            <a:ext cx="1989600" cy="64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Units</a:t>
            </a:r>
          </a:p>
        </p:txBody>
      </p:sp>
      <p:cxnSp>
        <p:nvCxnSpPr>
          <p:cNvPr id="621" name="Shape 621"/>
          <p:cNvCxnSpPr/>
          <p:nvPr/>
        </p:nvCxnSpPr>
        <p:spPr>
          <a:xfrm flipH="1">
            <a:off x="5177400" y="2328761"/>
            <a:ext cx="654899" cy="373199"/>
          </a:xfrm>
          <a:prstGeom prst="straightConnector1">
            <a:avLst/>
          </a:prstGeom>
          <a:noFill/>
          <a:ln cap="flat" cmpd="sng" w="9525">
            <a:solidFill>
              <a:schemeClr val="dk2"/>
            </a:solidFill>
            <a:prstDash val="solid"/>
            <a:round/>
            <a:headEnd len="lg" w="lg" type="none"/>
            <a:tailEnd len="lg" w="lg" type="none"/>
          </a:ln>
        </p:spPr>
      </p:cxnSp>
      <p:cxnSp>
        <p:nvCxnSpPr>
          <p:cNvPr id="622" name="Shape 622"/>
          <p:cNvCxnSpPr/>
          <p:nvPr/>
        </p:nvCxnSpPr>
        <p:spPr>
          <a:xfrm flipH="1" rot="10800000">
            <a:off x="5228100" y="2543670"/>
            <a:ext cx="238799" cy="192000"/>
          </a:xfrm>
          <a:prstGeom prst="straightConnector1">
            <a:avLst/>
          </a:prstGeom>
          <a:noFill/>
          <a:ln cap="flat" cmpd="sng" w="9525">
            <a:solidFill>
              <a:schemeClr val="dk2"/>
            </a:solidFill>
            <a:prstDash val="solid"/>
            <a:round/>
            <a:headEnd len="lg" w="lg" type="none"/>
            <a:tailEnd len="lg" w="lg" type="none"/>
          </a:ln>
        </p:spPr>
      </p:cxnSp>
      <p:cxnSp>
        <p:nvCxnSpPr>
          <p:cNvPr id="623" name="Shape 623"/>
          <p:cNvCxnSpPr/>
          <p:nvPr/>
        </p:nvCxnSpPr>
        <p:spPr>
          <a:xfrm flipH="1">
            <a:off x="5228099" y="2523877"/>
            <a:ext cx="248700" cy="67800"/>
          </a:xfrm>
          <a:prstGeom prst="straightConnector1">
            <a:avLst/>
          </a:prstGeom>
          <a:noFill/>
          <a:ln cap="flat" cmpd="sng" w="9525">
            <a:solidFill>
              <a:schemeClr val="dk2"/>
            </a:solidFill>
            <a:prstDash val="solid"/>
            <a:round/>
            <a:headEnd len="lg" w="lg" type="none"/>
            <a:tailEnd len="lg" w="lg" type="none"/>
          </a:ln>
        </p:spPr>
      </p:cxnSp>
      <p:sp>
        <p:nvSpPr>
          <p:cNvPr id="624" name="Shape 624"/>
          <p:cNvSpPr/>
          <p:nvPr/>
        </p:nvSpPr>
        <p:spPr>
          <a:xfrm>
            <a:off x="5784100" y="1718275"/>
            <a:ext cx="1989600" cy="64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Lessons</a:t>
            </a:r>
          </a:p>
        </p:txBody>
      </p:sp>
      <p:sp>
        <p:nvSpPr>
          <p:cNvPr id="618" name="Shape 618"/>
          <p:cNvSpPr/>
          <p:nvPr/>
        </p:nvSpPr>
        <p:spPr>
          <a:xfrm>
            <a:off x="3876600" y="2487025"/>
            <a:ext cx="1390800" cy="519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LessonUnits</a:t>
            </a:r>
          </a:p>
        </p:txBody>
      </p:sp>
      <p:cxnSp>
        <p:nvCxnSpPr>
          <p:cNvPr id="625" name="Shape 625"/>
          <p:cNvCxnSpPr>
            <a:stCxn id="620" idx="3"/>
            <a:endCxn id="624" idx="1"/>
          </p:cNvCxnSpPr>
          <p:nvPr/>
        </p:nvCxnSpPr>
        <p:spPr>
          <a:xfrm>
            <a:off x="3312225" y="2040475"/>
            <a:ext cx="2472000" cy="0"/>
          </a:xfrm>
          <a:prstGeom prst="straightConnector1">
            <a:avLst/>
          </a:prstGeom>
          <a:noFill/>
          <a:ln cap="flat" cmpd="sng" w="9525">
            <a:solidFill>
              <a:schemeClr val="dk2"/>
            </a:solidFill>
            <a:prstDash val="solid"/>
            <a:round/>
            <a:headEnd len="lg" w="lg" type="none"/>
            <a:tailEnd len="lg" w="lg" type="none"/>
          </a:ln>
        </p:spPr>
      </p:cxnSp>
      <p:cxnSp>
        <p:nvCxnSpPr>
          <p:cNvPr id="626" name="Shape 626"/>
          <p:cNvCxnSpPr/>
          <p:nvPr/>
        </p:nvCxnSpPr>
        <p:spPr>
          <a:xfrm rot="10800000">
            <a:off x="3309524" y="1899174"/>
            <a:ext cx="251400" cy="135600"/>
          </a:xfrm>
          <a:prstGeom prst="straightConnector1">
            <a:avLst/>
          </a:prstGeom>
          <a:noFill/>
          <a:ln cap="flat" cmpd="sng" w="9525">
            <a:solidFill>
              <a:schemeClr val="dk2"/>
            </a:solidFill>
            <a:prstDash val="solid"/>
            <a:round/>
            <a:headEnd len="lg" w="lg" type="none"/>
            <a:tailEnd len="lg" w="lg" type="none"/>
          </a:ln>
        </p:spPr>
      </p:cxnSp>
      <p:cxnSp>
        <p:nvCxnSpPr>
          <p:cNvPr id="627" name="Shape 627"/>
          <p:cNvCxnSpPr/>
          <p:nvPr/>
        </p:nvCxnSpPr>
        <p:spPr>
          <a:xfrm flipH="1">
            <a:off x="3309524" y="2040270"/>
            <a:ext cx="251400" cy="135600"/>
          </a:xfrm>
          <a:prstGeom prst="straightConnector1">
            <a:avLst/>
          </a:prstGeom>
          <a:noFill/>
          <a:ln cap="flat" cmpd="sng" w="9525">
            <a:solidFill>
              <a:schemeClr val="dk2"/>
            </a:solidFill>
            <a:prstDash val="solid"/>
            <a:round/>
            <a:headEnd len="lg" w="lg" type="none"/>
            <a:tailEnd len="lg" w="lg" type="none"/>
          </a:ln>
        </p:spPr>
      </p:cxnSp>
      <p:cxnSp>
        <p:nvCxnSpPr>
          <p:cNvPr id="628" name="Shape 628"/>
          <p:cNvCxnSpPr/>
          <p:nvPr/>
        </p:nvCxnSpPr>
        <p:spPr>
          <a:xfrm flipH="1" rot="10800000">
            <a:off x="5519325" y="1899174"/>
            <a:ext cx="251400" cy="135600"/>
          </a:xfrm>
          <a:prstGeom prst="straightConnector1">
            <a:avLst/>
          </a:prstGeom>
          <a:noFill/>
          <a:ln cap="flat" cmpd="sng" w="9525">
            <a:solidFill>
              <a:schemeClr val="dk2"/>
            </a:solidFill>
            <a:prstDash val="solid"/>
            <a:round/>
            <a:headEnd len="lg" w="lg" type="none"/>
            <a:tailEnd len="lg" w="lg" type="none"/>
          </a:ln>
        </p:spPr>
      </p:cxnSp>
      <p:cxnSp>
        <p:nvCxnSpPr>
          <p:cNvPr id="629" name="Shape 629"/>
          <p:cNvCxnSpPr/>
          <p:nvPr/>
        </p:nvCxnSpPr>
        <p:spPr>
          <a:xfrm>
            <a:off x="5519325" y="2040270"/>
            <a:ext cx="251400" cy="135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3" name="Shape 633"/>
        <p:cNvGrpSpPr/>
        <p:nvPr/>
      </p:nvGrpSpPr>
      <p:grpSpPr>
        <a:xfrm>
          <a:off x="0" y="0"/>
          <a:ext cx="0" cy="0"/>
          <a:chOff x="0" y="0"/>
          <a:chExt cx="0" cy="0"/>
        </a:xfrm>
      </p:grpSpPr>
      <p:sp>
        <p:nvSpPr>
          <p:cNvPr id="634" name="Shape 634"/>
          <p:cNvSpPr txBox="1"/>
          <p:nvPr>
            <p:ph type="title"/>
          </p:nvPr>
        </p:nvSpPr>
        <p:spPr>
          <a:xfrm>
            <a:off x="1381250" y="922675"/>
            <a:ext cx="4473000" cy="435599"/>
          </a:xfrm>
          <a:prstGeom prst="rect">
            <a:avLst/>
          </a:prstGeom>
        </p:spPr>
        <p:txBody>
          <a:bodyPr anchorCtr="0" anchor="ctr" bIns="91425" lIns="91425" rIns="91425" tIns="91425">
            <a:noAutofit/>
          </a:bodyPr>
          <a:lstStyle/>
          <a:p>
            <a:pPr lvl="0" rtl="0">
              <a:spcBef>
                <a:spcPts val="0"/>
              </a:spcBef>
              <a:buNone/>
            </a:pPr>
            <a:r>
              <a:rPr lang="en"/>
              <a:t>Nested </a:t>
            </a:r>
            <a:r>
              <a:rPr lang="en">
                <a:solidFill>
                  <a:schemeClr val="lt1"/>
                </a:solidFill>
                <a:highlight>
                  <a:srgbClr val="ED197B"/>
                </a:highlight>
              </a:rPr>
              <a:t>and</a:t>
            </a:r>
            <a:r>
              <a:rPr lang="en">
                <a:solidFill>
                  <a:schemeClr val="dk1"/>
                </a:solidFill>
              </a:rPr>
              <a:t> Un-Nested Routes </a:t>
            </a:r>
          </a:p>
          <a:p>
            <a:pPr lvl="0" rtl="0">
              <a:spcBef>
                <a:spcPts val="0"/>
              </a:spcBef>
              <a:buNone/>
            </a:pPr>
            <a:r>
              <a:rPr lang="en">
                <a:solidFill>
                  <a:schemeClr val="dk1"/>
                </a:solidFill>
              </a:rPr>
              <a:t>...for the same action!</a:t>
            </a:r>
          </a:p>
        </p:txBody>
      </p:sp>
      <p:sp>
        <p:nvSpPr>
          <p:cNvPr id="635" name="Shape 635"/>
          <p:cNvSpPr txBox="1"/>
          <p:nvPr>
            <p:ph idx="1" type="body"/>
          </p:nvPr>
        </p:nvSpPr>
        <p:spPr>
          <a:xfrm>
            <a:off x="1381250" y="1464071"/>
            <a:ext cx="6809700" cy="1049999"/>
          </a:xfrm>
          <a:prstGeom prst="rect">
            <a:avLst/>
          </a:prstGeom>
        </p:spPr>
        <p:txBody>
          <a:bodyPr anchorCtr="0" anchor="t" bIns="91425" lIns="91425" rIns="91425" tIns="91425">
            <a:noAutofit/>
          </a:bodyPr>
          <a:lstStyle/>
          <a:p>
            <a:pPr indent="-228600" lvl="0" marL="457200" rtl="0">
              <a:spcBef>
                <a:spcPts val="0"/>
              </a:spcBef>
            </a:pPr>
            <a:r>
              <a:rPr lang="en"/>
              <a:t>Different URLs can point to the same </a:t>
            </a:r>
            <a:br>
              <a:rPr lang="en"/>
            </a:br>
            <a:r>
              <a:rPr lang="en"/>
              <a:t>controller action</a:t>
            </a:r>
          </a:p>
          <a:p>
            <a:pPr indent="-228600" lvl="0" marL="457200" rtl="0">
              <a:spcBef>
                <a:spcPts val="0"/>
              </a:spcBef>
            </a:pPr>
            <a:r>
              <a:rPr lang="en"/>
              <a:t>Sometimes, you’ll want to use </a:t>
            </a:r>
            <a:r>
              <a:rPr b="1" lang="en"/>
              <a:t>both</a:t>
            </a:r>
            <a:r>
              <a:rPr lang="en"/>
              <a:t> nested and un-nested routes to point to the same action</a:t>
            </a:r>
          </a:p>
          <a:p>
            <a:pPr indent="-228600" lvl="0" marL="457200" rtl="0">
              <a:spcBef>
                <a:spcPts val="0"/>
              </a:spcBef>
            </a:pPr>
            <a:r>
              <a:rPr lang="en"/>
              <a:t>The *last* resource in the URL is always the controller that it will point to. </a:t>
            </a:r>
          </a:p>
        </p:txBody>
      </p:sp>
      <p:grpSp>
        <p:nvGrpSpPr>
          <p:cNvPr id="636" name="Shape 636"/>
          <p:cNvGrpSpPr/>
          <p:nvPr/>
        </p:nvGrpSpPr>
        <p:grpSpPr>
          <a:xfrm>
            <a:off x="916458" y="1019750"/>
            <a:ext cx="214624" cy="214624"/>
            <a:chOff x="2594050" y="1631825"/>
            <a:chExt cx="439625" cy="439625"/>
          </a:xfrm>
        </p:grpSpPr>
        <p:sp>
          <p:nvSpPr>
            <p:cNvPr id="637" name="Shape 63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8" name="Shape 63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9" name="Shape 63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0" name="Shape 640"/>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4" name="Shape 644"/>
        <p:cNvGrpSpPr/>
        <p:nvPr/>
      </p:nvGrpSpPr>
      <p:grpSpPr>
        <a:xfrm>
          <a:off x="0" y="0"/>
          <a:ext cx="0" cy="0"/>
          <a:chOff x="0" y="0"/>
          <a:chExt cx="0" cy="0"/>
        </a:xfrm>
      </p:grpSpPr>
      <p:sp>
        <p:nvSpPr>
          <p:cNvPr id="645" name="Shape 645"/>
          <p:cNvSpPr txBox="1"/>
          <p:nvPr>
            <p:ph type="title"/>
          </p:nvPr>
        </p:nvSpPr>
        <p:spPr>
          <a:xfrm>
            <a:off x="1381250" y="922675"/>
            <a:ext cx="4473000" cy="435599"/>
          </a:xfrm>
          <a:prstGeom prst="rect">
            <a:avLst/>
          </a:prstGeom>
        </p:spPr>
        <p:txBody>
          <a:bodyPr anchorCtr="0" anchor="ctr" bIns="91425" lIns="91425" rIns="91425" tIns="91425">
            <a:noAutofit/>
          </a:bodyPr>
          <a:lstStyle/>
          <a:p>
            <a:pPr lvl="0" rtl="0">
              <a:spcBef>
                <a:spcPts val="0"/>
              </a:spcBef>
              <a:buNone/>
            </a:pPr>
            <a:r>
              <a:rPr lang="en"/>
              <a:t>Nested </a:t>
            </a:r>
            <a:r>
              <a:rPr lang="en">
                <a:solidFill>
                  <a:schemeClr val="lt1"/>
                </a:solidFill>
                <a:highlight>
                  <a:srgbClr val="ED197B"/>
                </a:highlight>
              </a:rPr>
              <a:t>and</a:t>
            </a:r>
            <a:r>
              <a:rPr lang="en">
                <a:solidFill>
                  <a:schemeClr val="dk1"/>
                </a:solidFill>
              </a:rPr>
              <a:t> Un-Nested Routes </a:t>
            </a:r>
          </a:p>
          <a:p>
            <a:pPr lvl="0" rtl="0">
              <a:spcBef>
                <a:spcPts val="0"/>
              </a:spcBef>
              <a:buNone/>
            </a:pPr>
            <a:r>
              <a:rPr lang="en">
                <a:solidFill>
                  <a:schemeClr val="dk1"/>
                </a:solidFill>
              </a:rPr>
              <a:t>...for the same action!</a:t>
            </a:r>
          </a:p>
        </p:txBody>
      </p:sp>
      <p:grpSp>
        <p:nvGrpSpPr>
          <p:cNvPr id="646" name="Shape 646"/>
          <p:cNvGrpSpPr/>
          <p:nvPr/>
        </p:nvGrpSpPr>
        <p:grpSpPr>
          <a:xfrm>
            <a:off x="916458" y="1019750"/>
            <a:ext cx="214624" cy="214624"/>
            <a:chOff x="2594050" y="1631825"/>
            <a:chExt cx="439625" cy="439625"/>
          </a:xfrm>
        </p:grpSpPr>
        <p:sp>
          <p:nvSpPr>
            <p:cNvPr id="647" name="Shape 64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8" name="Shape 64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9" name="Shape 64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0" name="Shape 650"/>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51" name="Shape 651"/>
          <p:cNvSpPr txBox="1"/>
          <p:nvPr/>
        </p:nvSpPr>
        <p:spPr>
          <a:xfrm>
            <a:off x="139425" y="1481300"/>
            <a:ext cx="4623600" cy="30746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resources :products, only: [] do</a:t>
            </a:r>
          </a:p>
          <a:p>
            <a:pPr lvl="0" rtl="0">
              <a:spcBef>
                <a:spcPts val="0"/>
              </a:spcBef>
              <a:buNone/>
            </a:pPr>
            <a:r>
              <a:rPr lang="en">
                <a:latin typeface="Courier New"/>
                <a:ea typeface="Courier New"/>
                <a:cs typeface="Courier New"/>
                <a:sym typeface="Courier New"/>
              </a:rPr>
              <a:t>  resources :reviews, only: [:index]</a:t>
            </a:r>
          </a:p>
          <a:p>
            <a:pPr lvl="0" rtl="0">
              <a:spcBef>
                <a:spcPts val="0"/>
              </a:spcBef>
              <a:buNone/>
            </a:pPr>
            <a:r>
              <a:rPr lang="en">
                <a:latin typeface="Courier New"/>
                <a:ea typeface="Courier New"/>
                <a:cs typeface="Courier New"/>
                <a:sym typeface="Courier New"/>
              </a:rPr>
              <a:t>end</a:t>
            </a:r>
          </a:p>
          <a:p>
            <a:pPr lvl="0" rtl="0">
              <a:spcBef>
                <a:spcPts val="0"/>
              </a:spcBef>
              <a:buNone/>
            </a:pPr>
            <a:r>
              <a:t/>
            </a:r>
            <a:endParaRPr>
              <a:latin typeface="Courier New"/>
              <a:ea typeface="Courier New"/>
              <a:cs typeface="Courier New"/>
              <a:sym typeface="Courier New"/>
            </a:endParaRPr>
          </a:p>
          <a:p>
            <a:pPr lvl="0">
              <a:spcBef>
                <a:spcPts val="0"/>
              </a:spcBef>
              <a:buClr>
                <a:schemeClr val="dk1"/>
              </a:buClr>
              <a:buFont typeface="Arial"/>
              <a:buNone/>
            </a:pPr>
            <a:r>
              <a:rPr lang="en">
                <a:solidFill>
                  <a:schemeClr val="dk1"/>
                </a:solidFill>
                <a:latin typeface="Courier New"/>
                <a:ea typeface="Courier New"/>
                <a:cs typeface="Courier New"/>
                <a:sym typeface="Courier New"/>
              </a:rPr>
              <a:t>resources :reviews, only: [:index]</a:t>
            </a:r>
          </a:p>
        </p:txBody>
      </p:sp>
      <p:sp>
        <p:nvSpPr>
          <p:cNvPr id="652" name="Shape 652"/>
          <p:cNvSpPr txBox="1"/>
          <p:nvPr/>
        </p:nvSpPr>
        <p:spPr>
          <a:xfrm>
            <a:off x="4362650" y="1481300"/>
            <a:ext cx="4623600" cy="30746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class ReviewsController &lt; AppContr</a:t>
            </a:r>
          </a:p>
          <a:p>
            <a:pPr lvl="0" rtl="0">
              <a:spcBef>
                <a:spcPts val="0"/>
              </a:spcBef>
              <a:buNone/>
            </a:pPr>
            <a:r>
              <a:rPr lang="en">
                <a:latin typeface="Courier New"/>
                <a:ea typeface="Courier New"/>
                <a:cs typeface="Courier New"/>
                <a:sym typeface="Courier New"/>
              </a:rPr>
              <a:t>  def index</a:t>
            </a:r>
          </a:p>
          <a:p>
            <a:pPr lvl="0" rtl="0">
              <a:spcBef>
                <a:spcPts val="0"/>
              </a:spcBef>
              <a:buNone/>
            </a:pPr>
            <a:r>
              <a:rPr lang="en">
                <a:latin typeface="Courier New"/>
                <a:ea typeface="Courier New"/>
                <a:cs typeface="Courier New"/>
                <a:sym typeface="Courier New"/>
              </a:rPr>
              <a:t>    if params[:product_id]</a:t>
            </a:r>
          </a:p>
          <a:p>
            <a:pPr lvl="0" rtl="0">
              <a:spcBef>
                <a:spcPts val="0"/>
              </a:spcBef>
              <a:buNone/>
            </a:pPr>
            <a:r>
              <a:rPr lang="en">
                <a:latin typeface="Courier New"/>
                <a:ea typeface="Courier New"/>
                <a:cs typeface="Courier New"/>
                <a:sym typeface="Courier New"/>
              </a:rPr>
              <a:t>	  @product = </a:t>
            </a:r>
          </a:p>
          <a:p>
            <a:pPr lvl="0" rtl="0">
              <a:spcBef>
                <a:spcPts val="0"/>
              </a:spcBef>
              <a:buNone/>
            </a:pPr>
            <a:r>
              <a:rPr lang="en">
                <a:latin typeface="Courier New"/>
                <a:ea typeface="Courier New"/>
                <a:cs typeface="Courier New"/>
                <a:sym typeface="Courier New"/>
              </a:rPr>
              <a:t>        Product.find(params[:product_id]</a:t>
            </a:r>
          </a:p>
          <a:p>
            <a:pPr lvl="0" rtl="0">
              <a:spcBef>
                <a:spcPts val="0"/>
              </a:spcBef>
              <a:buNone/>
            </a:pPr>
            <a:r>
              <a:rPr lang="en">
                <a:latin typeface="Courier New"/>
                <a:ea typeface="Courier New"/>
                <a:cs typeface="Courier New"/>
                <a:sym typeface="Courier New"/>
              </a:rPr>
              <a:t>       @reviews = @product.reviews</a:t>
            </a:r>
          </a:p>
          <a:p>
            <a:pPr lvl="0" rtl="0">
              <a:spcBef>
                <a:spcPts val="0"/>
              </a:spcBef>
              <a:buNone/>
            </a:pPr>
            <a:r>
              <a:rPr lang="en">
                <a:latin typeface="Courier New"/>
                <a:ea typeface="Courier New"/>
                <a:cs typeface="Courier New"/>
                <a:sym typeface="Courier New"/>
              </a:rPr>
              <a:t>    else</a:t>
            </a:r>
          </a:p>
          <a:p>
            <a:pPr lvl="0" rtl="0">
              <a:spcBef>
                <a:spcPts val="0"/>
              </a:spcBef>
              <a:buNone/>
            </a:pPr>
            <a:r>
              <a:rPr lang="en">
                <a:latin typeface="Courier New"/>
                <a:ea typeface="Courier New"/>
                <a:cs typeface="Courier New"/>
                <a:sym typeface="Courier New"/>
              </a:rPr>
              <a:t>       @reviews = Review.all</a:t>
            </a:r>
          </a:p>
          <a:p>
            <a:pPr lvl="0" rtl="0">
              <a:spcBef>
                <a:spcPts val="0"/>
              </a:spcBef>
              <a:buNone/>
            </a:pPr>
            <a:r>
              <a:rPr lang="en">
                <a:latin typeface="Courier New"/>
                <a:ea typeface="Courier New"/>
                <a:cs typeface="Courier New"/>
                <a:sym typeface="Courier New"/>
              </a:rPr>
              <a:t>    end</a:t>
            </a:r>
          </a:p>
          <a:p>
            <a:pPr lvl="0" rtl="0">
              <a:spcBef>
                <a:spcPts val="0"/>
              </a:spcBef>
              <a:buNone/>
            </a:pPr>
            <a:r>
              <a:rPr lang="en">
                <a:latin typeface="Courier New"/>
                <a:ea typeface="Courier New"/>
                <a:cs typeface="Courier New"/>
                <a:sym typeface="Courier New"/>
              </a:rPr>
              <a:t>  end</a:t>
            </a:r>
          </a:p>
          <a:p>
            <a:pPr lvl="0" rtl="0">
              <a:spcBef>
                <a:spcPts val="0"/>
              </a:spcBef>
              <a:buNone/>
            </a:pPr>
            <a:r>
              <a:rPr lang="en">
                <a:latin typeface="Courier New"/>
                <a:ea typeface="Courier New"/>
                <a:cs typeface="Courier New"/>
                <a:sym typeface="Courier New"/>
              </a:rPr>
              <a:t>end</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6" name="Shape 656"/>
        <p:cNvGrpSpPr/>
        <p:nvPr/>
      </p:nvGrpSpPr>
      <p:grpSpPr>
        <a:xfrm>
          <a:off x="0" y="0"/>
          <a:ext cx="0" cy="0"/>
          <a:chOff x="0" y="0"/>
          <a:chExt cx="0" cy="0"/>
        </a:xfrm>
      </p:grpSpPr>
      <p:sp>
        <p:nvSpPr>
          <p:cNvPr id="657" name="Shape 657"/>
          <p:cNvSpPr txBox="1"/>
          <p:nvPr>
            <p:ph type="title"/>
          </p:nvPr>
        </p:nvSpPr>
        <p:spPr>
          <a:xfrm>
            <a:off x="1381250" y="922675"/>
            <a:ext cx="4473000" cy="435599"/>
          </a:xfrm>
          <a:prstGeom prst="rect">
            <a:avLst/>
          </a:prstGeom>
        </p:spPr>
        <p:txBody>
          <a:bodyPr anchorCtr="0" anchor="ctr" bIns="91425" lIns="91425" rIns="91425" tIns="91425">
            <a:noAutofit/>
          </a:bodyPr>
          <a:lstStyle/>
          <a:p>
            <a:pPr lvl="0" rtl="0">
              <a:spcBef>
                <a:spcPts val="0"/>
              </a:spcBef>
              <a:buNone/>
            </a:pPr>
            <a:r>
              <a:rPr lang="en"/>
              <a:t>Nested </a:t>
            </a:r>
            <a:r>
              <a:rPr lang="en">
                <a:solidFill>
                  <a:schemeClr val="lt1"/>
                </a:solidFill>
                <a:highlight>
                  <a:srgbClr val="ED197B"/>
                </a:highlight>
              </a:rPr>
              <a:t>and</a:t>
            </a:r>
            <a:r>
              <a:rPr lang="en">
                <a:solidFill>
                  <a:schemeClr val="dk1"/>
                </a:solidFill>
              </a:rPr>
              <a:t> Un-Nested Routes </a:t>
            </a:r>
          </a:p>
          <a:p>
            <a:pPr lvl="0" rtl="0">
              <a:spcBef>
                <a:spcPts val="0"/>
              </a:spcBef>
              <a:buNone/>
            </a:pPr>
            <a:r>
              <a:rPr lang="en">
                <a:solidFill>
                  <a:schemeClr val="dk1"/>
                </a:solidFill>
              </a:rPr>
              <a:t>...for the same action!</a:t>
            </a:r>
          </a:p>
        </p:txBody>
      </p:sp>
      <p:grpSp>
        <p:nvGrpSpPr>
          <p:cNvPr id="658" name="Shape 658"/>
          <p:cNvGrpSpPr/>
          <p:nvPr/>
        </p:nvGrpSpPr>
        <p:grpSpPr>
          <a:xfrm>
            <a:off x="916458" y="1019750"/>
            <a:ext cx="214624" cy="214624"/>
            <a:chOff x="2594050" y="1631825"/>
            <a:chExt cx="439625" cy="439625"/>
          </a:xfrm>
        </p:grpSpPr>
        <p:sp>
          <p:nvSpPr>
            <p:cNvPr id="659" name="Shape 65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0" name="Shape 66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1" name="Shape 66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2" name="Shape 662"/>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63" name="Shape 663"/>
          <p:cNvSpPr txBox="1"/>
          <p:nvPr/>
        </p:nvSpPr>
        <p:spPr>
          <a:xfrm>
            <a:off x="139425" y="1481300"/>
            <a:ext cx="4623600" cy="30746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resources :products, only: [] do</a:t>
            </a:r>
          </a:p>
          <a:p>
            <a:pPr lvl="0" rtl="0">
              <a:spcBef>
                <a:spcPts val="0"/>
              </a:spcBef>
              <a:buNone/>
            </a:pPr>
            <a:r>
              <a:rPr lang="en">
                <a:latin typeface="Courier New"/>
                <a:ea typeface="Courier New"/>
                <a:cs typeface="Courier New"/>
                <a:sym typeface="Courier New"/>
              </a:rPr>
              <a:t>  resources :reviews, only: [:index]</a:t>
            </a:r>
          </a:p>
          <a:p>
            <a:pPr lvl="0" rtl="0">
              <a:spcBef>
                <a:spcPts val="0"/>
              </a:spcBef>
              <a:buNone/>
            </a:pPr>
            <a:r>
              <a:rPr lang="en">
                <a:latin typeface="Courier New"/>
                <a:ea typeface="Courier New"/>
                <a:cs typeface="Courier New"/>
                <a:sym typeface="Courier New"/>
              </a:rPr>
              <a:t>end</a:t>
            </a:r>
          </a:p>
          <a:p>
            <a:pPr lvl="0" rtl="0">
              <a:spcBef>
                <a:spcPts val="0"/>
              </a:spcBef>
              <a:buNone/>
            </a:pPr>
            <a:r>
              <a:t/>
            </a:r>
            <a:endParaRPr>
              <a:latin typeface="Courier New"/>
              <a:ea typeface="Courier New"/>
              <a:cs typeface="Courier New"/>
              <a:sym typeface="Courier New"/>
            </a:endParaRPr>
          </a:p>
          <a:p>
            <a:pPr lvl="0" rtl="0">
              <a:spcBef>
                <a:spcPts val="0"/>
              </a:spcBef>
              <a:buNone/>
            </a:pPr>
            <a:r>
              <a:rPr lang="en">
                <a:solidFill>
                  <a:schemeClr val="dk1"/>
                </a:solidFill>
                <a:latin typeface="Courier New"/>
                <a:ea typeface="Courier New"/>
                <a:cs typeface="Courier New"/>
                <a:sym typeface="Courier New"/>
              </a:rPr>
              <a:t>resources :reviews, only: [:index]</a:t>
            </a:r>
          </a:p>
        </p:txBody>
      </p:sp>
      <p:sp>
        <p:nvSpPr>
          <p:cNvPr id="664" name="Shape 664"/>
          <p:cNvSpPr txBox="1"/>
          <p:nvPr/>
        </p:nvSpPr>
        <p:spPr>
          <a:xfrm>
            <a:off x="4362650" y="1481300"/>
            <a:ext cx="4623600" cy="3074699"/>
          </a:xfrm>
          <a:prstGeom prst="rect">
            <a:avLst/>
          </a:prstGeom>
          <a:noFill/>
          <a:ln>
            <a:noFill/>
          </a:ln>
        </p:spPr>
        <p:txBody>
          <a:bodyPr anchorCtr="0" anchor="t" bIns="91425" lIns="91425" rIns="91425" tIns="91425">
            <a:noAutofit/>
          </a:bodyPr>
          <a:lstStyle/>
          <a:p>
            <a:pPr lvl="0">
              <a:spcBef>
                <a:spcPts val="0"/>
              </a:spcBef>
              <a:buNone/>
            </a:pPr>
            <a:r>
              <a:rPr lang="en">
                <a:latin typeface="Courier New"/>
                <a:ea typeface="Courier New"/>
                <a:cs typeface="Courier New"/>
                <a:sym typeface="Courier New"/>
              </a:rPr>
              <a:t>class ReviewsController </a:t>
            </a:r>
            <a:r>
              <a:rPr lang="en">
                <a:latin typeface="Courier New"/>
                <a:ea typeface="Courier New"/>
                <a:cs typeface="Courier New"/>
                <a:sym typeface="Courier New"/>
              </a:rPr>
              <a:t>&lt; </a:t>
            </a:r>
            <a:r>
              <a:rPr lang="en">
                <a:solidFill>
                  <a:schemeClr val="dk1"/>
                </a:solidFill>
                <a:latin typeface="Courier New"/>
                <a:ea typeface="Courier New"/>
                <a:cs typeface="Courier New"/>
                <a:sym typeface="Courier New"/>
              </a:rPr>
              <a:t>AppContr</a:t>
            </a:r>
          </a:p>
          <a:p>
            <a:pPr lvl="0" rtl="0">
              <a:spcBef>
                <a:spcPts val="0"/>
              </a:spcBef>
              <a:buNone/>
            </a:pPr>
            <a:r>
              <a:t/>
            </a:r>
            <a:endParaRPr>
              <a:latin typeface="Courier New"/>
              <a:ea typeface="Courier New"/>
              <a:cs typeface="Courier New"/>
              <a:sym typeface="Courier New"/>
            </a:endParaRPr>
          </a:p>
          <a:p>
            <a:pPr lvl="0" rtl="0">
              <a:spcBef>
                <a:spcPts val="0"/>
              </a:spcBef>
              <a:buNone/>
            </a:pPr>
            <a:r>
              <a:rPr lang="en">
                <a:latin typeface="Courier New"/>
                <a:ea typeface="Courier New"/>
                <a:cs typeface="Courier New"/>
                <a:sym typeface="Courier New"/>
              </a:rPr>
              <a:t>  def index</a:t>
            </a:r>
          </a:p>
          <a:p>
            <a:pPr lvl="0" rtl="0">
              <a:spcBef>
                <a:spcPts val="0"/>
              </a:spcBef>
              <a:buNone/>
            </a:pPr>
            <a:r>
              <a:rPr lang="en">
                <a:latin typeface="Courier New"/>
                <a:ea typeface="Courier New"/>
                <a:cs typeface="Courier New"/>
                <a:sym typeface="Courier New"/>
              </a:rPr>
              <a:t>    @reviews = filter_reviews</a:t>
            </a:r>
          </a:p>
          <a:p>
            <a:pPr lvl="0" rtl="0">
              <a:spcBef>
                <a:spcPts val="0"/>
              </a:spcBef>
              <a:buNone/>
            </a:pPr>
            <a:r>
              <a:rPr lang="en">
                <a:latin typeface="Courier New"/>
                <a:ea typeface="Courier New"/>
                <a:cs typeface="Courier New"/>
                <a:sym typeface="Courier New"/>
              </a:rPr>
              <a:t>  end</a:t>
            </a:r>
          </a:p>
          <a:p>
            <a:pPr lvl="0" rtl="0">
              <a:spcBef>
                <a:spcPts val="0"/>
              </a:spcBef>
              <a:buNone/>
            </a:pPr>
            <a:r>
              <a:t/>
            </a:r>
            <a:endParaRPr>
              <a:latin typeface="Courier New"/>
              <a:ea typeface="Courier New"/>
              <a:cs typeface="Courier New"/>
              <a:sym typeface="Courier New"/>
            </a:endParaRPr>
          </a:p>
          <a:p>
            <a:pPr lvl="0" rtl="0">
              <a:spcBef>
                <a:spcPts val="0"/>
              </a:spcBef>
              <a:buNone/>
            </a:pPr>
            <a:r>
              <a:rPr lang="en">
                <a:latin typeface="Courier New"/>
                <a:ea typeface="Courier New"/>
                <a:cs typeface="Courier New"/>
                <a:sym typeface="Courier New"/>
              </a:rPr>
              <a:t>  private</a:t>
            </a:r>
          </a:p>
          <a:p>
            <a:pPr lvl="0" rtl="0">
              <a:spcBef>
                <a:spcPts val="0"/>
              </a:spcBef>
              <a:buNone/>
            </a:pPr>
            <a:r>
              <a:t/>
            </a:r>
            <a:endParaRPr>
              <a:latin typeface="Courier New"/>
              <a:ea typeface="Courier New"/>
              <a:cs typeface="Courier New"/>
              <a:sym typeface="Courier New"/>
            </a:endParaRPr>
          </a:p>
          <a:p>
            <a:pPr lvl="0" rtl="0">
              <a:spcBef>
                <a:spcPts val="0"/>
              </a:spcBef>
              <a:buNone/>
            </a:pPr>
            <a:r>
              <a:rPr lang="en">
                <a:latin typeface="Courier New"/>
                <a:ea typeface="Courier New"/>
                <a:cs typeface="Courier New"/>
                <a:sym typeface="Courier New"/>
              </a:rPr>
              <a:t>  def filter_reviews</a:t>
            </a:r>
          </a:p>
          <a:p>
            <a:pPr lvl="0" rtl="0">
              <a:spcBef>
                <a:spcPts val="0"/>
              </a:spcBef>
              <a:buNone/>
            </a:pPr>
            <a:r>
              <a:rPr lang="en">
                <a:latin typeface="Courier New"/>
                <a:ea typeface="Courier New"/>
                <a:cs typeface="Courier New"/>
                <a:sym typeface="Courier New"/>
              </a:rPr>
              <a:t>    if params[:product_id]</a:t>
            </a:r>
          </a:p>
          <a:p>
            <a:pPr lvl="0" rtl="0">
              <a:spcBef>
                <a:spcPts val="0"/>
              </a:spcBef>
              <a:buNone/>
            </a:pPr>
            <a:r>
              <a:rPr lang="en">
                <a:latin typeface="Courier New"/>
                <a:ea typeface="Courier New"/>
                <a:cs typeface="Courier New"/>
                <a:sym typeface="Courier New"/>
              </a:rPr>
              <a:t>      ...</a:t>
            </a:r>
          </a:p>
          <a:p>
            <a:pPr lvl="0" rtl="0">
              <a:spcBef>
                <a:spcPts val="0"/>
              </a:spcBef>
              <a:buNone/>
            </a:pPr>
            <a:r>
              <a:rPr lang="en">
                <a:latin typeface="Courier New"/>
                <a:ea typeface="Courier New"/>
                <a:cs typeface="Courier New"/>
                <a:sym typeface="Courier New"/>
              </a:rPr>
              <a:t>    else</a:t>
            </a:r>
          </a:p>
          <a:p>
            <a:pPr lvl="0" rtl="0">
              <a:spcBef>
                <a:spcPts val="0"/>
              </a:spcBef>
              <a:buNone/>
            </a:pPr>
            <a:r>
              <a:rPr lang="en">
                <a:latin typeface="Courier New"/>
                <a:ea typeface="Courier New"/>
                <a:cs typeface="Courier New"/>
                <a:sym typeface="Courier New"/>
              </a:rPr>
              <a:t>      ... </a:t>
            </a:r>
          </a:p>
          <a:p>
            <a:pPr lvl="0" rtl="0">
              <a:spcBef>
                <a:spcPts val="0"/>
              </a:spcBef>
              <a:buNone/>
            </a:pPr>
            <a:r>
              <a:rPr lang="en">
                <a:latin typeface="Courier New"/>
                <a:ea typeface="Courier New"/>
                <a:cs typeface="Courier New"/>
                <a:sym typeface="Courier New"/>
              </a:rPr>
              <a:t>    end</a:t>
            </a:r>
          </a:p>
          <a:p>
            <a:pPr lvl="0" rtl="0">
              <a:spcBef>
                <a:spcPts val="0"/>
              </a:spcBef>
              <a:buNone/>
            </a:pPr>
            <a:r>
              <a:rPr lang="en">
                <a:latin typeface="Courier New"/>
                <a:ea typeface="Courier New"/>
                <a:cs typeface="Courier New"/>
                <a:sym typeface="Courier New"/>
              </a:rPr>
              <a:t>  end</a:t>
            </a:r>
          </a:p>
          <a:p>
            <a:pPr lvl="0" rtl="0">
              <a:spcBef>
                <a:spcPts val="0"/>
              </a:spcBef>
              <a:buNone/>
            </a:pPr>
            <a:r>
              <a:rPr lang="en">
                <a:latin typeface="Courier New"/>
                <a:ea typeface="Courier New"/>
                <a:cs typeface="Courier New"/>
                <a:sym typeface="Courier New"/>
              </a:rPr>
              <a:t>end</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8" name="Shape 668"/>
        <p:cNvGrpSpPr/>
        <p:nvPr/>
      </p:nvGrpSpPr>
      <p:grpSpPr>
        <a:xfrm>
          <a:off x="0" y="0"/>
          <a:ext cx="0" cy="0"/>
          <a:chOff x="0" y="0"/>
          <a:chExt cx="0" cy="0"/>
        </a:xfrm>
      </p:grpSpPr>
      <p:sp>
        <p:nvSpPr>
          <p:cNvPr id="669" name="Shape 669"/>
          <p:cNvSpPr txBox="1"/>
          <p:nvPr>
            <p:ph type="title"/>
          </p:nvPr>
        </p:nvSpPr>
        <p:spPr>
          <a:xfrm>
            <a:off x="1381250" y="922675"/>
            <a:ext cx="4473000" cy="435599"/>
          </a:xfrm>
          <a:prstGeom prst="rect">
            <a:avLst/>
          </a:prstGeom>
        </p:spPr>
        <p:txBody>
          <a:bodyPr anchorCtr="0" anchor="ctr" bIns="91425" lIns="91425" rIns="91425" tIns="91425">
            <a:noAutofit/>
          </a:bodyPr>
          <a:lstStyle/>
          <a:p>
            <a:pPr lvl="0" rtl="0">
              <a:spcBef>
                <a:spcPts val="0"/>
              </a:spcBef>
              <a:buNone/>
            </a:pPr>
            <a:r>
              <a:rPr lang="en"/>
              <a:t>Nested </a:t>
            </a:r>
            <a:r>
              <a:rPr lang="en">
                <a:solidFill>
                  <a:schemeClr val="lt1"/>
                </a:solidFill>
                <a:highlight>
                  <a:srgbClr val="ED197B"/>
                </a:highlight>
              </a:rPr>
              <a:t>and</a:t>
            </a:r>
            <a:r>
              <a:rPr lang="en">
                <a:solidFill>
                  <a:schemeClr val="dk1"/>
                </a:solidFill>
              </a:rPr>
              <a:t> Un-Nested Routes </a:t>
            </a:r>
          </a:p>
          <a:p>
            <a:pPr lvl="0" rtl="0">
              <a:spcBef>
                <a:spcPts val="0"/>
              </a:spcBef>
              <a:buNone/>
            </a:pPr>
            <a:r>
              <a:rPr lang="en">
                <a:solidFill>
                  <a:schemeClr val="dk1"/>
                </a:solidFill>
              </a:rPr>
              <a:t>...for the same action!</a:t>
            </a:r>
          </a:p>
        </p:txBody>
      </p:sp>
      <p:grpSp>
        <p:nvGrpSpPr>
          <p:cNvPr id="670" name="Shape 670"/>
          <p:cNvGrpSpPr/>
          <p:nvPr/>
        </p:nvGrpSpPr>
        <p:grpSpPr>
          <a:xfrm>
            <a:off x="916458" y="1019750"/>
            <a:ext cx="214624" cy="214624"/>
            <a:chOff x="2594050" y="1631825"/>
            <a:chExt cx="439625" cy="439625"/>
          </a:xfrm>
        </p:grpSpPr>
        <p:sp>
          <p:nvSpPr>
            <p:cNvPr id="671" name="Shape 671"/>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2" name="Shape 672"/>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3" name="Shape 673"/>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4" name="Shape 674"/>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75" name="Shape 675"/>
          <p:cNvSpPr txBox="1"/>
          <p:nvPr/>
        </p:nvSpPr>
        <p:spPr>
          <a:xfrm>
            <a:off x="139425" y="1481300"/>
            <a:ext cx="4623600" cy="30746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resources :products, only: [] do</a:t>
            </a:r>
          </a:p>
          <a:p>
            <a:pPr lvl="0" rtl="0">
              <a:spcBef>
                <a:spcPts val="0"/>
              </a:spcBef>
              <a:buNone/>
            </a:pPr>
            <a:r>
              <a:rPr lang="en">
                <a:latin typeface="Courier New"/>
                <a:ea typeface="Courier New"/>
                <a:cs typeface="Courier New"/>
                <a:sym typeface="Courier New"/>
              </a:rPr>
              <a:t>  resources :reviews, only: [:index]</a:t>
            </a:r>
          </a:p>
          <a:p>
            <a:pPr lvl="0" rtl="0">
              <a:spcBef>
                <a:spcPts val="0"/>
              </a:spcBef>
              <a:buNone/>
            </a:pPr>
            <a:r>
              <a:rPr lang="en">
                <a:latin typeface="Courier New"/>
                <a:ea typeface="Courier New"/>
                <a:cs typeface="Courier New"/>
                <a:sym typeface="Courier New"/>
              </a:rPr>
              <a:t>end</a:t>
            </a:r>
          </a:p>
          <a:p>
            <a:pPr lvl="0" rtl="0">
              <a:spcBef>
                <a:spcPts val="0"/>
              </a:spcBef>
              <a:buNone/>
            </a:pPr>
            <a:r>
              <a:t/>
            </a:r>
            <a:endParaRPr>
              <a:latin typeface="Courier New"/>
              <a:ea typeface="Courier New"/>
              <a:cs typeface="Courier New"/>
              <a:sym typeface="Courier New"/>
            </a:endParaRPr>
          </a:p>
          <a:p>
            <a:pPr lvl="0" rtl="0">
              <a:spcBef>
                <a:spcPts val="0"/>
              </a:spcBef>
              <a:buNone/>
            </a:pPr>
            <a:r>
              <a:rPr lang="en">
                <a:solidFill>
                  <a:schemeClr val="dk1"/>
                </a:solidFill>
                <a:latin typeface="Courier New"/>
                <a:ea typeface="Courier New"/>
                <a:cs typeface="Courier New"/>
                <a:sym typeface="Courier New"/>
              </a:rPr>
              <a:t>resources :reviews, only: [:index]</a:t>
            </a:r>
          </a:p>
        </p:txBody>
      </p:sp>
      <p:sp>
        <p:nvSpPr>
          <p:cNvPr id="676" name="Shape 676"/>
          <p:cNvSpPr txBox="1"/>
          <p:nvPr/>
        </p:nvSpPr>
        <p:spPr>
          <a:xfrm>
            <a:off x="4362650" y="1481300"/>
            <a:ext cx="5144400" cy="30746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class ReviewsController &lt; </a:t>
            </a:r>
            <a:r>
              <a:rPr lang="en">
                <a:solidFill>
                  <a:schemeClr val="dk1"/>
                </a:solidFill>
                <a:latin typeface="Courier New"/>
                <a:ea typeface="Courier New"/>
                <a:cs typeface="Courier New"/>
                <a:sym typeface="Courier New"/>
              </a:rPr>
              <a:t>AppContr</a:t>
            </a:r>
          </a:p>
          <a:p>
            <a:pPr lvl="0" rtl="0">
              <a:spcBef>
                <a:spcPts val="0"/>
              </a:spcBef>
              <a:buNone/>
            </a:pPr>
            <a:r>
              <a:rPr lang="en">
                <a:latin typeface="Courier New"/>
                <a:ea typeface="Courier New"/>
                <a:cs typeface="Courier New"/>
                <a:sym typeface="Courier New"/>
              </a:rPr>
              <a:t>  def index</a:t>
            </a:r>
          </a:p>
          <a:p>
            <a:pPr lvl="0" rtl="0">
              <a:spcBef>
                <a:spcPts val="0"/>
              </a:spcBef>
              <a:buNone/>
            </a:pPr>
            <a:r>
              <a:rPr lang="en">
                <a:latin typeface="Courier New"/>
                <a:ea typeface="Courier New"/>
                <a:cs typeface="Courier New"/>
                <a:sym typeface="Courier New"/>
              </a:rPr>
              <a:t>    @reviews = ReviewFilterer.filter(</a:t>
            </a:r>
          </a:p>
          <a:p>
            <a:pPr lvl="0" rtl="0">
              <a:spcBef>
                <a:spcPts val="0"/>
              </a:spcBef>
              <a:buNone/>
            </a:pPr>
            <a:r>
              <a:rPr lang="en">
                <a:latin typeface="Courier New"/>
                <a:ea typeface="Courier New"/>
                <a:cs typeface="Courier New"/>
                <a:sym typeface="Courier New"/>
              </a:rPr>
              <a:t>      params[:product_id],</a:t>
            </a:r>
          </a:p>
          <a:p>
            <a:pPr lvl="0" rtl="0">
              <a:spcBef>
                <a:spcPts val="0"/>
              </a:spcBef>
              <a:buNone/>
            </a:pPr>
            <a:r>
              <a:rPr lang="en">
                <a:latin typeface="Courier New"/>
                <a:ea typeface="Courier New"/>
                <a:cs typeface="Courier New"/>
                <a:sym typeface="Courier New"/>
              </a:rPr>
              <a:t>      params[:filter_word]</a:t>
            </a:r>
          </a:p>
          <a:p>
            <a:pPr lvl="0" rtl="0">
              <a:spcBef>
                <a:spcPts val="0"/>
              </a:spcBef>
              <a:buNone/>
            </a:pPr>
            <a:r>
              <a:rPr lang="en">
                <a:latin typeface="Courier New"/>
                <a:ea typeface="Courier New"/>
                <a:cs typeface="Courier New"/>
                <a:sym typeface="Courier New"/>
              </a:rPr>
              <a:t>    )</a:t>
            </a:r>
          </a:p>
          <a:p>
            <a:pPr lvl="0" rtl="0">
              <a:spcBef>
                <a:spcPts val="0"/>
              </a:spcBef>
              <a:buNone/>
            </a:pPr>
            <a:r>
              <a:rPr lang="en">
                <a:latin typeface="Courier New"/>
                <a:ea typeface="Courier New"/>
                <a:cs typeface="Courier New"/>
                <a:sym typeface="Courier New"/>
              </a:rPr>
              <a:t>  end</a:t>
            </a:r>
          </a:p>
          <a:p>
            <a:pPr lvl="0" rtl="0">
              <a:spcBef>
                <a:spcPts val="0"/>
              </a:spcBef>
              <a:buNone/>
            </a:pPr>
            <a:r>
              <a:rPr lang="en">
                <a:latin typeface="Courier New"/>
                <a:ea typeface="Courier New"/>
                <a:cs typeface="Courier New"/>
                <a:sym typeface="Courier New"/>
              </a:rPr>
              <a:t>end</a:t>
            </a:r>
          </a:p>
          <a:p>
            <a:pPr lvl="0" rtl="0">
              <a:spcBef>
                <a:spcPts val="0"/>
              </a:spcBef>
              <a:buNone/>
            </a:pPr>
            <a:r>
              <a:t/>
            </a:r>
            <a:endParaRPr>
              <a:latin typeface="Courier New"/>
              <a:ea typeface="Courier New"/>
              <a:cs typeface="Courier New"/>
              <a:sym typeface="Courier New"/>
            </a:endParaRPr>
          </a:p>
          <a:p>
            <a:pPr lvl="0" rtl="0">
              <a:spcBef>
                <a:spcPts val="0"/>
              </a:spcBef>
              <a:buNone/>
            </a:pPr>
            <a:r>
              <a:t/>
            </a:r>
            <a:endParaRPr>
              <a:latin typeface="Courier New"/>
              <a:ea typeface="Courier New"/>
              <a:cs typeface="Courier New"/>
              <a:sym typeface="Courier New"/>
            </a:endParaRPr>
          </a:p>
          <a:p>
            <a:pPr lvl="0" rtl="0">
              <a:spcBef>
                <a:spcPts val="0"/>
              </a:spcBef>
              <a:buNone/>
            </a:pPr>
            <a:r>
              <a:rPr lang="en">
                <a:latin typeface="Courier New"/>
                <a:ea typeface="Courier New"/>
                <a:cs typeface="Courier New"/>
                <a:sym typeface="Courier New"/>
              </a:rPr>
              <a:t>------</a:t>
            </a:r>
          </a:p>
          <a:p>
            <a:pPr lvl="0" rtl="0">
              <a:spcBef>
                <a:spcPts val="0"/>
              </a:spcBef>
              <a:buNone/>
            </a:pPr>
            <a:r>
              <a:rPr lang="en">
                <a:latin typeface="Courier New"/>
                <a:ea typeface="Courier New"/>
                <a:cs typeface="Courier New"/>
                <a:sym typeface="Courier New"/>
              </a:rPr>
              <a:t>class ReviewFilterer</a:t>
            </a:r>
          </a:p>
          <a:p>
            <a:pPr lvl="0" rtl="0">
              <a:spcBef>
                <a:spcPts val="0"/>
              </a:spcBef>
              <a:buNone/>
            </a:pPr>
            <a:r>
              <a:rPr lang="en">
                <a:latin typeface="Courier New"/>
                <a:ea typeface="Courier New"/>
                <a:cs typeface="Courier New"/>
                <a:sym typeface="Courier New"/>
              </a:rPr>
              <a:t>  def self.filter(product_id, filter_word)</a:t>
            </a:r>
          </a:p>
          <a:p>
            <a:pPr lvl="0" rtl="0">
              <a:spcBef>
                <a:spcPts val="0"/>
              </a:spcBef>
              <a:buNone/>
            </a:pPr>
            <a:r>
              <a:rPr lang="en">
                <a:latin typeface="Courier New"/>
                <a:ea typeface="Courier New"/>
                <a:cs typeface="Courier New"/>
                <a:sym typeface="Courier New"/>
              </a:rPr>
              <a:t>    ... </a:t>
            </a:r>
          </a:p>
          <a:p>
            <a:pPr lvl="0" rtl="0">
              <a:spcBef>
                <a:spcPts val="0"/>
              </a:spcBef>
              <a:buNone/>
            </a:pPr>
            <a:r>
              <a:rPr lang="en">
                <a:latin typeface="Courier New"/>
                <a:ea typeface="Courier New"/>
                <a:cs typeface="Courier New"/>
                <a:sym typeface="Courier New"/>
              </a:rPr>
              <a:t>  end</a:t>
            </a:r>
          </a:p>
          <a:p>
            <a:pPr lvl="0" rtl="0">
              <a:spcBef>
                <a:spcPts val="0"/>
              </a:spcBef>
              <a:buNone/>
            </a:pPr>
            <a:r>
              <a:rPr lang="en">
                <a:latin typeface="Courier New"/>
                <a:ea typeface="Courier New"/>
                <a:cs typeface="Courier New"/>
                <a:sym typeface="Courier New"/>
              </a:rPr>
              <a:t>end</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0" name="Shape 680"/>
        <p:cNvGrpSpPr/>
        <p:nvPr/>
      </p:nvGrpSpPr>
      <p:grpSpPr>
        <a:xfrm>
          <a:off x="0" y="0"/>
          <a:ext cx="0" cy="0"/>
          <a:chOff x="0" y="0"/>
          <a:chExt cx="0" cy="0"/>
        </a:xfrm>
      </p:grpSpPr>
      <p:sp>
        <p:nvSpPr>
          <p:cNvPr id="681" name="Shape 681"/>
          <p:cNvSpPr txBox="1"/>
          <p:nvPr>
            <p:ph type="title"/>
          </p:nvPr>
        </p:nvSpPr>
        <p:spPr>
          <a:xfrm>
            <a:off x="1381250" y="922675"/>
            <a:ext cx="4473000" cy="435599"/>
          </a:xfrm>
          <a:prstGeom prst="rect">
            <a:avLst/>
          </a:prstGeom>
        </p:spPr>
        <p:txBody>
          <a:bodyPr anchorCtr="0" anchor="ctr" bIns="91425" lIns="91425" rIns="91425" tIns="91425">
            <a:noAutofit/>
          </a:bodyPr>
          <a:lstStyle/>
          <a:p>
            <a:pPr lvl="0" rtl="0">
              <a:spcBef>
                <a:spcPts val="0"/>
              </a:spcBef>
              <a:buNone/>
            </a:pPr>
            <a:r>
              <a:rPr lang="en"/>
              <a:t>Choosing </a:t>
            </a:r>
            <a:r>
              <a:rPr lang="en">
                <a:solidFill>
                  <a:schemeClr val="lt1"/>
                </a:solidFill>
                <a:highlight>
                  <a:srgbClr val="ED197B"/>
                </a:highlight>
              </a:rPr>
              <a:t>not</a:t>
            </a:r>
            <a:r>
              <a:rPr lang="en">
                <a:solidFill>
                  <a:schemeClr val="dk1"/>
                </a:solidFill>
              </a:rPr>
              <a:t> to make a new route</a:t>
            </a:r>
          </a:p>
        </p:txBody>
      </p:sp>
      <p:sp>
        <p:nvSpPr>
          <p:cNvPr id="682" name="Shape 682"/>
          <p:cNvSpPr txBox="1"/>
          <p:nvPr>
            <p:ph idx="1" type="body"/>
          </p:nvPr>
        </p:nvSpPr>
        <p:spPr>
          <a:xfrm>
            <a:off x="1381250" y="1311671"/>
            <a:ext cx="6809700" cy="1049999"/>
          </a:xfrm>
          <a:prstGeom prst="rect">
            <a:avLst/>
          </a:prstGeom>
        </p:spPr>
        <p:txBody>
          <a:bodyPr anchorCtr="0" anchor="t" bIns="91425" lIns="91425" rIns="91425" tIns="91425">
            <a:noAutofit/>
          </a:bodyPr>
          <a:lstStyle/>
          <a:p>
            <a:pPr indent="-228600" lvl="0" marL="457200" rtl="0">
              <a:spcBef>
                <a:spcPts val="0"/>
              </a:spcBef>
            </a:pPr>
            <a:r>
              <a:rPr lang="en"/>
              <a:t>You only need a new route for something if it should get its </a:t>
            </a:r>
            <a:r>
              <a:rPr b="1" lang="en"/>
              <a:t>own, dedicated page</a:t>
            </a:r>
          </a:p>
          <a:p>
            <a:pPr lvl="0" rtl="0">
              <a:spcBef>
                <a:spcPts val="0"/>
              </a:spcBef>
              <a:buNone/>
            </a:pPr>
            <a:r>
              <a:t/>
            </a:r>
            <a:endParaRPr/>
          </a:p>
        </p:txBody>
      </p:sp>
      <p:grpSp>
        <p:nvGrpSpPr>
          <p:cNvPr id="683" name="Shape 683"/>
          <p:cNvGrpSpPr/>
          <p:nvPr/>
        </p:nvGrpSpPr>
        <p:grpSpPr>
          <a:xfrm>
            <a:off x="916458" y="1019750"/>
            <a:ext cx="214624" cy="214624"/>
            <a:chOff x="2594050" y="1631825"/>
            <a:chExt cx="439625" cy="439625"/>
          </a:xfrm>
        </p:grpSpPr>
        <p:sp>
          <p:nvSpPr>
            <p:cNvPr id="684" name="Shape 68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5" name="Shape 68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6" name="Shape 68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7" name="Shape 687"/>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1" name="Shape 691"/>
        <p:cNvGrpSpPr/>
        <p:nvPr/>
      </p:nvGrpSpPr>
      <p:grpSpPr>
        <a:xfrm>
          <a:off x="0" y="0"/>
          <a:ext cx="0" cy="0"/>
          <a:chOff x="0" y="0"/>
          <a:chExt cx="0" cy="0"/>
        </a:xfrm>
      </p:grpSpPr>
      <p:sp>
        <p:nvSpPr>
          <p:cNvPr id="692" name="Shape 692"/>
          <p:cNvSpPr txBox="1"/>
          <p:nvPr/>
        </p:nvSpPr>
        <p:spPr>
          <a:xfrm>
            <a:off x="4822687" y="2664575"/>
            <a:ext cx="3483899" cy="4785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This review needs its own </a:t>
            </a:r>
          </a:p>
          <a:p>
            <a:pPr lvl="0">
              <a:spcBef>
                <a:spcPts val="0"/>
              </a:spcBef>
              <a:buNone/>
            </a:pPr>
            <a:r>
              <a:rPr lang="en" sz="1800">
                <a:solidFill>
                  <a:schemeClr val="lt1"/>
                </a:solidFill>
                <a:highlight>
                  <a:srgbClr val="37BECC"/>
                </a:highlight>
                <a:latin typeface="Quattrocento Sans"/>
                <a:ea typeface="Quattrocento Sans"/>
                <a:cs typeface="Quattrocento Sans"/>
                <a:sym typeface="Quattrocento Sans"/>
              </a:rPr>
              <a:t>nested </a:t>
            </a:r>
            <a:r>
              <a:rPr lang="en" sz="1800">
                <a:solidFill>
                  <a:schemeClr val="lt1"/>
                </a:solidFill>
                <a:highlight>
                  <a:srgbClr val="37BECC"/>
                </a:highlight>
                <a:latin typeface="Courier New"/>
                <a:ea typeface="Courier New"/>
                <a:cs typeface="Courier New"/>
                <a:sym typeface="Courier New"/>
              </a:rPr>
              <a:t>new</a:t>
            </a:r>
            <a:r>
              <a:rPr lang="en" sz="1800">
                <a:solidFill>
                  <a:schemeClr val="lt1"/>
                </a:solidFill>
                <a:highlight>
                  <a:srgbClr val="37BECC"/>
                </a:highlight>
                <a:latin typeface="Quattrocento Sans"/>
                <a:ea typeface="Quattrocento Sans"/>
                <a:cs typeface="Quattrocento Sans"/>
                <a:sym typeface="Quattrocento Sans"/>
              </a:rPr>
              <a:t> page</a:t>
            </a:r>
          </a:p>
        </p:txBody>
      </p:sp>
      <p:sp>
        <p:nvSpPr>
          <p:cNvPr id="693" name="Shape 693"/>
          <p:cNvSpPr txBox="1"/>
          <p:nvPr>
            <p:ph type="title"/>
          </p:nvPr>
        </p:nvSpPr>
        <p:spPr>
          <a:xfrm>
            <a:off x="1381250" y="922675"/>
            <a:ext cx="4473000" cy="435599"/>
          </a:xfrm>
          <a:prstGeom prst="rect">
            <a:avLst/>
          </a:prstGeom>
        </p:spPr>
        <p:txBody>
          <a:bodyPr anchorCtr="0" anchor="ctr" bIns="91425" lIns="91425" rIns="91425" tIns="91425">
            <a:noAutofit/>
          </a:bodyPr>
          <a:lstStyle/>
          <a:p>
            <a:pPr lvl="0" rtl="0">
              <a:spcBef>
                <a:spcPts val="0"/>
              </a:spcBef>
              <a:buNone/>
            </a:pPr>
            <a:r>
              <a:rPr lang="en"/>
              <a:t>Choosing </a:t>
            </a:r>
            <a:r>
              <a:rPr lang="en">
                <a:solidFill>
                  <a:schemeClr val="lt1"/>
                </a:solidFill>
                <a:highlight>
                  <a:srgbClr val="ED197B"/>
                </a:highlight>
              </a:rPr>
              <a:t>not</a:t>
            </a:r>
            <a:r>
              <a:rPr lang="en">
                <a:solidFill>
                  <a:schemeClr val="dk1"/>
                </a:solidFill>
              </a:rPr>
              <a:t> to make a new route</a:t>
            </a:r>
          </a:p>
        </p:txBody>
      </p:sp>
      <p:sp>
        <p:nvSpPr>
          <p:cNvPr id="694" name="Shape 694"/>
          <p:cNvSpPr txBox="1"/>
          <p:nvPr>
            <p:ph idx="1" type="body"/>
          </p:nvPr>
        </p:nvSpPr>
        <p:spPr>
          <a:xfrm>
            <a:off x="1381250" y="1311671"/>
            <a:ext cx="6809700" cy="1049999"/>
          </a:xfrm>
          <a:prstGeom prst="rect">
            <a:avLst/>
          </a:prstGeom>
        </p:spPr>
        <p:txBody>
          <a:bodyPr anchorCtr="0" anchor="t" bIns="91425" lIns="91425" rIns="91425" tIns="91425">
            <a:noAutofit/>
          </a:bodyPr>
          <a:lstStyle/>
          <a:p>
            <a:pPr indent="-228600" lvl="0" marL="457200" rtl="0">
              <a:spcBef>
                <a:spcPts val="0"/>
              </a:spcBef>
            </a:pPr>
            <a:r>
              <a:rPr lang="en"/>
              <a:t>You only need a new route for something if it should get its </a:t>
            </a:r>
            <a:r>
              <a:rPr b="1" lang="en"/>
              <a:t>own, dedicated page</a:t>
            </a:r>
          </a:p>
          <a:p>
            <a:pPr lvl="0" rtl="0">
              <a:spcBef>
                <a:spcPts val="0"/>
              </a:spcBef>
              <a:buNone/>
            </a:pPr>
            <a:r>
              <a:t/>
            </a:r>
            <a:endParaRPr/>
          </a:p>
        </p:txBody>
      </p:sp>
      <p:grpSp>
        <p:nvGrpSpPr>
          <p:cNvPr id="695" name="Shape 695"/>
          <p:cNvGrpSpPr/>
          <p:nvPr/>
        </p:nvGrpSpPr>
        <p:grpSpPr>
          <a:xfrm>
            <a:off x="916458" y="1019750"/>
            <a:ext cx="214624" cy="214624"/>
            <a:chOff x="2594050" y="1631825"/>
            <a:chExt cx="439625" cy="439625"/>
          </a:xfrm>
        </p:grpSpPr>
        <p:sp>
          <p:nvSpPr>
            <p:cNvPr id="696" name="Shape 696"/>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7" name="Shape 697"/>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8" name="Shape 698"/>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9" name="Shape 699"/>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00" name="Shape 700"/>
          <p:cNvSpPr/>
          <p:nvPr/>
        </p:nvSpPr>
        <p:spPr>
          <a:xfrm>
            <a:off x="323862" y="2361674"/>
            <a:ext cx="3405481" cy="265120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Quattrocento Sans"/>
              <a:ea typeface="Quattrocento Sans"/>
              <a:cs typeface="Quattrocento Sans"/>
              <a:sym typeface="Quattrocento Sans"/>
            </a:endParaRPr>
          </a:p>
        </p:txBody>
      </p:sp>
      <p:sp>
        <p:nvSpPr>
          <p:cNvPr id="701" name="Shape 701"/>
          <p:cNvSpPr/>
          <p:nvPr/>
        </p:nvSpPr>
        <p:spPr>
          <a:xfrm>
            <a:off x="466369" y="2502463"/>
            <a:ext cx="3120299" cy="1992600"/>
          </a:xfrm>
          <a:prstGeom prst="rect">
            <a:avLst/>
          </a:prstGeom>
          <a:solidFill>
            <a:srgbClr val="F3F3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1000">
              <a:solidFill>
                <a:srgbClr val="999999"/>
              </a:solidFill>
              <a:latin typeface="Quattrocento Sans"/>
              <a:ea typeface="Quattrocento Sans"/>
              <a:cs typeface="Quattrocento Sans"/>
              <a:sym typeface="Quattrocento Sans"/>
            </a:endParaRPr>
          </a:p>
        </p:txBody>
      </p:sp>
      <p:sp>
        <p:nvSpPr>
          <p:cNvPr id="702" name="Shape 702"/>
          <p:cNvSpPr/>
          <p:nvPr/>
        </p:nvSpPr>
        <p:spPr>
          <a:xfrm>
            <a:off x="1440004" y="3448091"/>
            <a:ext cx="1173299" cy="478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3" name="Shape 703"/>
          <p:cNvSpPr/>
          <p:nvPr/>
        </p:nvSpPr>
        <p:spPr>
          <a:xfrm>
            <a:off x="1440004" y="3262687"/>
            <a:ext cx="559199" cy="12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4" name="Shape 704"/>
          <p:cNvSpPr/>
          <p:nvPr/>
        </p:nvSpPr>
        <p:spPr>
          <a:xfrm>
            <a:off x="2053760" y="3262687"/>
            <a:ext cx="559199" cy="12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5" name="Shape 705"/>
          <p:cNvSpPr txBox="1"/>
          <p:nvPr/>
        </p:nvSpPr>
        <p:spPr>
          <a:xfrm>
            <a:off x="818120" y="2912450"/>
            <a:ext cx="2416799" cy="189599"/>
          </a:xfrm>
          <a:prstGeom prst="rect">
            <a:avLst/>
          </a:prstGeom>
          <a:noFill/>
          <a:ln>
            <a:noFill/>
          </a:ln>
        </p:spPr>
        <p:txBody>
          <a:bodyPr anchorCtr="0" anchor="t" bIns="91425" lIns="91425" rIns="91425" tIns="91425">
            <a:noAutofit/>
          </a:bodyPr>
          <a:lstStyle/>
          <a:p>
            <a:pPr lvl="0" rtl="0" algn="ctr">
              <a:spcBef>
                <a:spcPts val="0"/>
              </a:spcBef>
              <a:buNone/>
            </a:pPr>
            <a:r>
              <a:rPr b="1" lang="en" sz="1100">
                <a:latin typeface="Quattrocento Sans"/>
                <a:ea typeface="Quattrocento Sans"/>
                <a:cs typeface="Quattrocento Sans"/>
                <a:sym typeface="Quattrocento Sans"/>
              </a:rPr>
              <a:t>Review “Awesome T-Shirt” here:</a:t>
            </a:r>
          </a:p>
        </p:txBody>
      </p:sp>
      <p:sp>
        <p:nvSpPr>
          <p:cNvPr id="706" name="Shape 706"/>
          <p:cNvSpPr txBox="1"/>
          <p:nvPr/>
        </p:nvSpPr>
        <p:spPr>
          <a:xfrm>
            <a:off x="1205341" y="3918134"/>
            <a:ext cx="1642500" cy="189599"/>
          </a:xfrm>
          <a:prstGeom prst="rect">
            <a:avLst/>
          </a:prstGeom>
          <a:noFill/>
          <a:ln>
            <a:noFill/>
          </a:ln>
        </p:spPr>
        <p:txBody>
          <a:bodyPr anchorCtr="0" anchor="t" bIns="91425" lIns="91425" rIns="91425" tIns="91425">
            <a:noAutofit/>
          </a:bodyPr>
          <a:lstStyle/>
          <a:p>
            <a:pPr lvl="0" rtl="0">
              <a:spcBef>
                <a:spcPts val="0"/>
              </a:spcBef>
              <a:buNone/>
            </a:pPr>
            <a:r>
              <a:rPr b="1" lang="en" sz="1100">
                <a:solidFill>
                  <a:schemeClr val="accent1"/>
                </a:solidFill>
                <a:latin typeface="Quattrocento Sans"/>
                <a:ea typeface="Quattrocento Sans"/>
                <a:cs typeface="Quattrocento Sans"/>
                <a:sym typeface="Quattrocento Sans"/>
              </a:rPr>
              <a:t>&lt; Back to product</a:t>
            </a:r>
          </a:p>
        </p:txBody>
      </p:sp>
      <p:sp>
        <p:nvSpPr>
          <p:cNvPr id="707" name="Shape 707"/>
          <p:cNvSpPr/>
          <p:nvPr/>
        </p:nvSpPr>
        <p:spPr>
          <a:xfrm>
            <a:off x="519371" y="2562218"/>
            <a:ext cx="3014399" cy="189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http://localhost:3000/products/1/reviews/new</a:t>
            </a:r>
          </a:p>
        </p:txBody>
      </p:sp>
      <p:sp>
        <p:nvSpPr>
          <p:cNvPr id="708" name="Shape 708"/>
          <p:cNvSpPr txBox="1"/>
          <p:nvPr/>
        </p:nvSpPr>
        <p:spPr>
          <a:xfrm>
            <a:off x="3971837" y="3376350"/>
            <a:ext cx="4848299" cy="1910399"/>
          </a:xfrm>
          <a:prstGeom prst="rect">
            <a:avLst/>
          </a:prstGeom>
          <a:noFill/>
          <a:ln>
            <a:noFill/>
          </a:ln>
        </p:spPr>
        <p:txBody>
          <a:bodyPr anchorCtr="0" anchor="t" bIns="91425" lIns="91425" rIns="91425" tIns="91425">
            <a:noAutofit/>
          </a:bodyPr>
          <a:lstStyle/>
          <a:p>
            <a:pPr lvl="0" rtl="0">
              <a:spcBef>
                <a:spcPts val="600"/>
              </a:spcBef>
              <a:buClr>
                <a:schemeClr val="dk1"/>
              </a:buClr>
              <a:buFont typeface="Arial"/>
              <a:buNone/>
            </a:pPr>
            <a:r>
              <a:rPr lang="en">
                <a:solidFill>
                  <a:srgbClr val="191919"/>
                </a:solidFill>
                <a:latin typeface="Courier New"/>
                <a:ea typeface="Courier New"/>
                <a:cs typeface="Courier New"/>
                <a:sym typeface="Courier New"/>
              </a:rPr>
              <a:t>resources :products, only: [:show] do</a:t>
            </a:r>
          </a:p>
          <a:p>
            <a:pPr lvl="0" rtl="0">
              <a:spcBef>
                <a:spcPts val="600"/>
              </a:spcBef>
              <a:buNone/>
            </a:pPr>
            <a:r>
              <a:rPr lang="en">
                <a:solidFill>
                  <a:srgbClr val="191919"/>
                </a:solidFill>
                <a:latin typeface="Courier New"/>
                <a:ea typeface="Courier New"/>
                <a:cs typeface="Courier New"/>
                <a:sym typeface="Courier New"/>
              </a:rPr>
              <a:t>  resources :reviews, only: [</a:t>
            </a:r>
            <a:r>
              <a:rPr lang="en">
                <a:solidFill>
                  <a:schemeClr val="lt1"/>
                </a:solidFill>
                <a:highlight>
                  <a:srgbClr val="ED197B"/>
                </a:highlight>
                <a:latin typeface="Courier New"/>
                <a:ea typeface="Courier New"/>
                <a:cs typeface="Courier New"/>
                <a:sym typeface="Courier New"/>
              </a:rPr>
              <a:t>:new</a:t>
            </a:r>
            <a:r>
              <a:rPr lang="en">
                <a:solidFill>
                  <a:srgbClr val="191919"/>
                </a:solidFill>
                <a:latin typeface="Courier New"/>
                <a:ea typeface="Courier New"/>
                <a:cs typeface="Courier New"/>
                <a:sym typeface="Courier New"/>
              </a:rPr>
              <a:t>, </a:t>
            </a:r>
            <a:r>
              <a:rPr lang="en">
                <a:solidFill>
                  <a:schemeClr val="lt1"/>
                </a:solidFill>
                <a:highlight>
                  <a:srgbClr val="ED197B"/>
                </a:highlight>
                <a:latin typeface="Courier New"/>
                <a:ea typeface="Courier New"/>
                <a:cs typeface="Courier New"/>
                <a:sym typeface="Courier New"/>
              </a:rPr>
              <a:t>:create</a:t>
            </a:r>
            <a:r>
              <a:rPr lang="en">
                <a:solidFill>
                  <a:srgbClr val="191919"/>
                </a:solidFill>
                <a:latin typeface="Courier New"/>
                <a:ea typeface="Courier New"/>
                <a:cs typeface="Courier New"/>
                <a:sym typeface="Courier New"/>
              </a:rPr>
              <a:t>]</a:t>
            </a:r>
          </a:p>
          <a:p>
            <a:pPr lvl="0" rtl="0">
              <a:spcBef>
                <a:spcPts val="600"/>
              </a:spcBef>
              <a:buClr>
                <a:schemeClr val="dk1"/>
              </a:buClr>
              <a:buFont typeface="Arial"/>
              <a:buNone/>
            </a:pPr>
            <a:r>
              <a:rPr lang="en">
                <a:solidFill>
                  <a:srgbClr val="191919"/>
                </a:solidFill>
                <a:latin typeface="Courier New"/>
                <a:ea typeface="Courier New"/>
                <a:cs typeface="Courier New"/>
                <a:sym typeface="Courier New"/>
              </a:rPr>
              <a:t>end</a:t>
            </a:r>
          </a:p>
        </p:txBody>
      </p:sp>
      <p:sp>
        <p:nvSpPr>
          <p:cNvPr id="709" name="Shape 709"/>
          <p:cNvSpPr/>
          <p:nvPr/>
        </p:nvSpPr>
        <p:spPr>
          <a:xfrm>
            <a:off x="3944037" y="2940416"/>
            <a:ext cx="837900" cy="189599"/>
          </a:xfrm>
          <a:prstGeom prst="left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3" name="Shape 713"/>
        <p:cNvGrpSpPr/>
        <p:nvPr/>
      </p:nvGrpSpPr>
      <p:grpSpPr>
        <a:xfrm>
          <a:off x="0" y="0"/>
          <a:ext cx="0" cy="0"/>
          <a:chOff x="0" y="0"/>
          <a:chExt cx="0" cy="0"/>
        </a:xfrm>
      </p:grpSpPr>
      <p:sp>
        <p:nvSpPr>
          <p:cNvPr id="714" name="Shape 714"/>
          <p:cNvSpPr txBox="1"/>
          <p:nvPr/>
        </p:nvSpPr>
        <p:spPr>
          <a:xfrm>
            <a:off x="4802294" y="2816975"/>
            <a:ext cx="2056500" cy="4785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This one does not</a:t>
            </a:r>
          </a:p>
        </p:txBody>
      </p:sp>
      <p:sp>
        <p:nvSpPr>
          <p:cNvPr id="715" name="Shape 715"/>
          <p:cNvSpPr txBox="1"/>
          <p:nvPr>
            <p:ph type="title"/>
          </p:nvPr>
        </p:nvSpPr>
        <p:spPr>
          <a:xfrm>
            <a:off x="1381250" y="922675"/>
            <a:ext cx="4473000" cy="435599"/>
          </a:xfrm>
          <a:prstGeom prst="rect">
            <a:avLst/>
          </a:prstGeom>
        </p:spPr>
        <p:txBody>
          <a:bodyPr anchorCtr="0" anchor="ctr" bIns="91425" lIns="91425" rIns="91425" tIns="91425">
            <a:noAutofit/>
          </a:bodyPr>
          <a:lstStyle/>
          <a:p>
            <a:pPr lvl="0" rtl="0">
              <a:spcBef>
                <a:spcPts val="0"/>
              </a:spcBef>
              <a:buNone/>
            </a:pPr>
            <a:r>
              <a:rPr lang="en"/>
              <a:t>Choosing </a:t>
            </a:r>
            <a:r>
              <a:rPr lang="en">
                <a:solidFill>
                  <a:schemeClr val="lt1"/>
                </a:solidFill>
                <a:highlight>
                  <a:srgbClr val="ED197B"/>
                </a:highlight>
              </a:rPr>
              <a:t>not</a:t>
            </a:r>
            <a:r>
              <a:rPr lang="en">
                <a:solidFill>
                  <a:schemeClr val="dk1"/>
                </a:solidFill>
              </a:rPr>
              <a:t> to make a new route</a:t>
            </a:r>
          </a:p>
        </p:txBody>
      </p:sp>
      <p:sp>
        <p:nvSpPr>
          <p:cNvPr id="716" name="Shape 716"/>
          <p:cNvSpPr txBox="1"/>
          <p:nvPr>
            <p:ph idx="1" type="body"/>
          </p:nvPr>
        </p:nvSpPr>
        <p:spPr>
          <a:xfrm>
            <a:off x="1381250" y="1311671"/>
            <a:ext cx="6809700" cy="1049999"/>
          </a:xfrm>
          <a:prstGeom prst="rect">
            <a:avLst/>
          </a:prstGeom>
        </p:spPr>
        <p:txBody>
          <a:bodyPr anchorCtr="0" anchor="t" bIns="91425" lIns="91425" rIns="91425" tIns="91425">
            <a:noAutofit/>
          </a:bodyPr>
          <a:lstStyle/>
          <a:p>
            <a:pPr indent="-228600" lvl="0" marL="457200" rtl="0">
              <a:spcBef>
                <a:spcPts val="0"/>
              </a:spcBef>
            </a:pPr>
            <a:r>
              <a:rPr lang="en"/>
              <a:t>You only need a new route for something if it should get its </a:t>
            </a:r>
            <a:r>
              <a:rPr b="1" lang="en"/>
              <a:t>own, dedicated page</a:t>
            </a:r>
          </a:p>
          <a:p>
            <a:pPr lvl="0" rtl="0">
              <a:spcBef>
                <a:spcPts val="0"/>
              </a:spcBef>
              <a:buNone/>
            </a:pPr>
            <a:r>
              <a:t/>
            </a:r>
            <a:endParaRPr/>
          </a:p>
        </p:txBody>
      </p:sp>
      <p:grpSp>
        <p:nvGrpSpPr>
          <p:cNvPr id="717" name="Shape 717"/>
          <p:cNvGrpSpPr/>
          <p:nvPr/>
        </p:nvGrpSpPr>
        <p:grpSpPr>
          <a:xfrm>
            <a:off x="916458" y="1019750"/>
            <a:ext cx="214624" cy="214624"/>
            <a:chOff x="2594050" y="1631825"/>
            <a:chExt cx="439625" cy="439625"/>
          </a:xfrm>
        </p:grpSpPr>
        <p:sp>
          <p:nvSpPr>
            <p:cNvPr id="718" name="Shape 71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9" name="Shape 71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0" name="Shape 72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1" name="Shape 721"/>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22" name="Shape 722"/>
          <p:cNvSpPr/>
          <p:nvPr/>
        </p:nvSpPr>
        <p:spPr>
          <a:xfrm>
            <a:off x="323862" y="2361674"/>
            <a:ext cx="3405481" cy="265120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Quattrocento Sans"/>
              <a:ea typeface="Quattrocento Sans"/>
              <a:cs typeface="Quattrocento Sans"/>
              <a:sym typeface="Quattrocento Sans"/>
            </a:endParaRPr>
          </a:p>
        </p:txBody>
      </p:sp>
      <p:sp>
        <p:nvSpPr>
          <p:cNvPr id="723" name="Shape 723"/>
          <p:cNvSpPr/>
          <p:nvPr/>
        </p:nvSpPr>
        <p:spPr>
          <a:xfrm>
            <a:off x="466369" y="2502463"/>
            <a:ext cx="3120299" cy="1992600"/>
          </a:xfrm>
          <a:prstGeom prst="rect">
            <a:avLst/>
          </a:prstGeom>
          <a:solidFill>
            <a:srgbClr val="F3F3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Font typeface="Arial"/>
              <a:buNone/>
            </a:pPr>
            <a:r>
              <a:t/>
            </a:r>
            <a:endParaRPr sz="1000">
              <a:solidFill>
                <a:srgbClr val="999999"/>
              </a:solidFill>
              <a:latin typeface="Quattrocento Sans"/>
              <a:ea typeface="Quattrocento Sans"/>
              <a:cs typeface="Quattrocento Sans"/>
              <a:sym typeface="Quattrocento Sans"/>
            </a:endParaRPr>
          </a:p>
        </p:txBody>
      </p:sp>
      <p:sp>
        <p:nvSpPr>
          <p:cNvPr id="724" name="Shape 724"/>
          <p:cNvSpPr/>
          <p:nvPr/>
        </p:nvSpPr>
        <p:spPr>
          <a:xfrm>
            <a:off x="906604" y="3869958"/>
            <a:ext cx="1173299" cy="478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5" name="Shape 725"/>
          <p:cNvSpPr/>
          <p:nvPr/>
        </p:nvSpPr>
        <p:spPr>
          <a:xfrm>
            <a:off x="906604" y="3684554"/>
            <a:ext cx="559199" cy="12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6" name="Shape 726"/>
          <p:cNvSpPr/>
          <p:nvPr/>
        </p:nvSpPr>
        <p:spPr>
          <a:xfrm>
            <a:off x="1520360" y="3684554"/>
            <a:ext cx="559199" cy="12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7" name="Shape 727"/>
          <p:cNvSpPr txBox="1"/>
          <p:nvPr/>
        </p:nvSpPr>
        <p:spPr>
          <a:xfrm>
            <a:off x="583662" y="3379866"/>
            <a:ext cx="1819200" cy="189599"/>
          </a:xfrm>
          <a:prstGeom prst="rect">
            <a:avLst/>
          </a:prstGeom>
          <a:noFill/>
          <a:ln>
            <a:noFill/>
          </a:ln>
        </p:spPr>
        <p:txBody>
          <a:bodyPr anchorCtr="0" anchor="t" bIns="91425" lIns="91425" rIns="91425" tIns="91425">
            <a:noAutofit/>
          </a:bodyPr>
          <a:lstStyle/>
          <a:p>
            <a:pPr lvl="0" rtl="0" algn="ctr">
              <a:spcBef>
                <a:spcPts val="0"/>
              </a:spcBef>
              <a:buNone/>
            </a:pPr>
            <a:r>
              <a:rPr b="1" lang="en" sz="1100">
                <a:latin typeface="Quattrocento Sans"/>
                <a:ea typeface="Quattrocento Sans"/>
                <a:cs typeface="Quattrocento Sans"/>
                <a:sym typeface="Quattrocento Sans"/>
              </a:rPr>
              <a:t>Review it here:</a:t>
            </a:r>
          </a:p>
        </p:txBody>
      </p:sp>
      <p:sp>
        <p:nvSpPr>
          <p:cNvPr id="728" name="Shape 728"/>
          <p:cNvSpPr/>
          <p:nvPr/>
        </p:nvSpPr>
        <p:spPr>
          <a:xfrm>
            <a:off x="519371" y="2562218"/>
            <a:ext cx="3014399" cy="189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http://localhost:3000/products/1</a:t>
            </a:r>
          </a:p>
        </p:txBody>
      </p:sp>
      <p:sp>
        <p:nvSpPr>
          <p:cNvPr id="729" name="Shape 729"/>
          <p:cNvSpPr txBox="1"/>
          <p:nvPr/>
        </p:nvSpPr>
        <p:spPr>
          <a:xfrm>
            <a:off x="3971837" y="3376350"/>
            <a:ext cx="4848299" cy="1910399"/>
          </a:xfrm>
          <a:prstGeom prst="rect">
            <a:avLst/>
          </a:prstGeom>
          <a:noFill/>
          <a:ln>
            <a:noFill/>
          </a:ln>
        </p:spPr>
        <p:txBody>
          <a:bodyPr anchorCtr="0" anchor="t" bIns="91425" lIns="91425" rIns="91425" tIns="91425">
            <a:noAutofit/>
          </a:bodyPr>
          <a:lstStyle/>
          <a:p>
            <a:pPr lvl="0" rtl="0">
              <a:spcBef>
                <a:spcPts val="600"/>
              </a:spcBef>
              <a:buNone/>
            </a:pPr>
            <a:r>
              <a:rPr lang="en">
                <a:solidFill>
                  <a:srgbClr val="191919"/>
                </a:solidFill>
                <a:latin typeface="Courier New"/>
                <a:ea typeface="Courier New"/>
                <a:cs typeface="Courier New"/>
                <a:sym typeface="Courier New"/>
              </a:rPr>
              <a:t>resources :products, only: [:show] do</a:t>
            </a:r>
          </a:p>
          <a:p>
            <a:pPr lvl="0" rtl="0">
              <a:spcBef>
                <a:spcPts val="600"/>
              </a:spcBef>
              <a:buNone/>
            </a:pPr>
            <a:r>
              <a:rPr lang="en">
                <a:solidFill>
                  <a:srgbClr val="191919"/>
                </a:solidFill>
                <a:latin typeface="Courier New"/>
                <a:ea typeface="Courier New"/>
                <a:cs typeface="Courier New"/>
                <a:sym typeface="Courier New"/>
              </a:rPr>
              <a:t>  resources :reviews, only: [</a:t>
            </a:r>
            <a:r>
              <a:rPr lang="en">
                <a:solidFill>
                  <a:schemeClr val="lt1"/>
                </a:solidFill>
                <a:highlight>
                  <a:srgbClr val="ED197B"/>
                </a:highlight>
                <a:latin typeface="Courier New"/>
                <a:ea typeface="Courier New"/>
                <a:cs typeface="Courier New"/>
                <a:sym typeface="Courier New"/>
              </a:rPr>
              <a:t>:create</a:t>
            </a:r>
            <a:r>
              <a:rPr lang="en">
                <a:solidFill>
                  <a:srgbClr val="191919"/>
                </a:solidFill>
                <a:latin typeface="Courier New"/>
                <a:ea typeface="Courier New"/>
                <a:cs typeface="Courier New"/>
                <a:sym typeface="Courier New"/>
              </a:rPr>
              <a:t>]</a:t>
            </a:r>
          </a:p>
          <a:p>
            <a:pPr lvl="0" rtl="0">
              <a:spcBef>
                <a:spcPts val="600"/>
              </a:spcBef>
              <a:buNone/>
            </a:pPr>
            <a:r>
              <a:rPr lang="en">
                <a:solidFill>
                  <a:srgbClr val="191919"/>
                </a:solidFill>
                <a:latin typeface="Courier New"/>
                <a:ea typeface="Courier New"/>
                <a:cs typeface="Courier New"/>
                <a:sym typeface="Courier New"/>
              </a:rPr>
              <a:t>end</a:t>
            </a:r>
          </a:p>
        </p:txBody>
      </p:sp>
      <p:sp>
        <p:nvSpPr>
          <p:cNvPr id="730" name="Shape 730"/>
          <p:cNvSpPr/>
          <p:nvPr/>
        </p:nvSpPr>
        <p:spPr>
          <a:xfrm>
            <a:off x="3944037" y="2940416"/>
            <a:ext cx="837900" cy="189599"/>
          </a:xfrm>
          <a:prstGeom prst="left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
        <p:nvSpPr>
          <p:cNvPr id="731" name="Shape 731"/>
          <p:cNvSpPr/>
          <p:nvPr/>
        </p:nvSpPr>
        <p:spPr>
          <a:xfrm flipH="1">
            <a:off x="2306998" y="2886675"/>
            <a:ext cx="993000" cy="919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732" name="Shape 732"/>
          <p:cNvGrpSpPr/>
          <p:nvPr/>
        </p:nvGrpSpPr>
        <p:grpSpPr>
          <a:xfrm flipH="1">
            <a:off x="2712963" y="2981498"/>
            <a:ext cx="323325" cy="728068"/>
            <a:chOff x="3384375" y="2267500"/>
            <a:chExt cx="203375" cy="507825"/>
          </a:xfrm>
        </p:grpSpPr>
        <p:sp>
          <p:nvSpPr>
            <p:cNvPr id="733" name="Shape 733"/>
            <p:cNvSpPr/>
            <p:nvPr/>
          </p:nvSpPr>
          <p:spPr>
            <a:xfrm>
              <a:off x="3384375" y="2373425"/>
              <a:ext cx="203375" cy="401900"/>
            </a:xfrm>
            <a:custGeom>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4" name="Shape 734"/>
            <p:cNvSpPr/>
            <p:nvPr/>
          </p:nvSpPr>
          <p:spPr>
            <a:xfrm>
              <a:off x="3443425" y="2267500"/>
              <a:ext cx="85275" cy="93775"/>
            </a:xfrm>
            <a:custGeom>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35" name="Shape 735"/>
          <p:cNvSpPr txBox="1"/>
          <p:nvPr/>
        </p:nvSpPr>
        <p:spPr>
          <a:xfrm>
            <a:off x="659862" y="2760050"/>
            <a:ext cx="1819200" cy="189599"/>
          </a:xfrm>
          <a:prstGeom prst="rect">
            <a:avLst/>
          </a:prstGeom>
          <a:noFill/>
          <a:ln>
            <a:noFill/>
          </a:ln>
        </p:spPr>
        <p:txBody>
          <a:bodyPr anchorCtr="0" anchor="t" bIns="91425" lIns="91425" rIns="91425" tIns="91425">
            <a:noAutofit/>
          </a:bodyPr>
          <a:lstStyle/>
          <a:p>
            <a:pPr lvl="0" rtl="0" algn="ctr">
              <a:spcBef>
                <a:spcPts val="0"/>
              </a:spcBef>
              <a:buNone/>
            </a:pPr>
            <a:r>
              <a:rPr b="1" lang="en" sz="1100">
                <a:latin typeface="Quattrocento Sans"/>
                <a:ea typeface="Quattrocento Sans"/>
                <a:cs typeface="Quattrocento Sans"/>
                <a:sym typeface="Quattrocento Sans"/>
              </a:rPr>
              <a:t>Awesome T-Shirt</a:t>
            </a:r>
          </a:p>
        </p:txBody>
      </p:sp>
      <p:sp>
        <p:nvSpPr>
          <p:cNvPr id="736" name="Shape 736"/>
          <p:cNvSpPr txBox="1"/>
          <p:nvPr/>
        </p:nvSpPr>
        <p:spPr>
          <a:xfrm flipH="1">
            <a:off x="674374" y="2942424"/>
            <a:ext cx="1512000" cy="259200"/>
          </a:xfrm>
          <a:prstGeom prst="rect">
            <a:avLst/>
          </a:prstGeom>
          <a:noFill/>
          <a:ln>
            <a:noFill/>
          </a:ln>
        </p:spPr>
        <p:txBody>
          <a:bodyPr anchorCtr="0" anchor="t" bIns="91425" lIns="91425" rIns="91425" tIns="91425">
            <a:noAutofit/>
          </a:bodyPr>
          <a:lstStyle/>
          <a:p>
            <a:pPr lvl="0" rtl="0">
              <a:spcBef>
                <a:spcPts val="0"/>
              </a:spcBef>
              <a:buNone/>
            </a:pPr>
            <a:r>
              <a:rPr lang="en" sz="600"/>
              <a:t>Description:</a:t>
            </a:r>
          </a:p>
          <a:p>
            <a:pPr lvl="0">
              <a:spcBef>
                <a:spcPts val="0"/>
              </a:spcBef>
              <a:buNone/>
            </a:pPr>
            <a:r>
              <a:rPr lang="en" sz="600"/>
              <a:t>asdas.das aslk;ask dkals;dlaks dkasl;dlka skld;lksda sld;ksd als </a:t>
            </a:r>
          </a:p>
        </p:txBody>
      </p:sp>
      <p:sp>
        <p:nvSpPr>
          <p:cNvPr id="737" name="Shape 737"/>
          <p:cNvSpPr txBox="1"/>
          <p:nvPr/>
        </p:nvSpPr>
        <p:spPr>
          <a:xfrm>
            <a:off x="1879062" y="3760866"/>
            <a:ext cx="1819200" cy="189599"/>
          </a:xfrm>
          <a:prstGeom prst="rect">
            <a:avLst/>
          </a:prstGeom>
          <a:noFill/>
          <a:ln>
            <a:noFill/>
          </a:ln>
        </p:spPr>
        <p:txBody>
          <a:bodyPr anchorCtr="0" anchor="t" bIns="91425" lIns="91425" rIns="91425" tIns="91425">
            <a:noAutofit/>
          </a:bodyPr>
          <a:lstStyle/>
          <a:p>
            <a:pPr lvl="0" rtl="0" algn="ctr">
              <a:spcBef>
                <a:spcPts val="0"/>
              </a:spcBef>
              <a:buNone/>
            </a:pPr>
            <a:r>
              <a:rPr b="1" lang="en" sz="1100">
                <a:latin typeface="Quattrocento Sans"/>
                <a:ea typeface="Quattrocento Sans"/>
                <a:cs typeface="Quattrocento Sans"/>
                <a:sym typeface="Quattrocento Sans"/>
              </a:rPr>
              <a:t>Existing Reviews:</a:t>
            </a:r>
          </a:p>
        </p:txBody>
      </p:sp>
      <p:sp>
        <p:nvSpPr>
          <p:cNvPr id="738" name="Shape 738"/>
          <p:cNvSpPr txBox="1"/>
          <p:nvPr/>
        </p:nvSpPr>
        <p:spPr>
          <a:xfrm flipH="1">
            <a:off x="2232275" y="3933025"/>
            <a:ext cx="1173299" cy="259200"/>
          </a:xfrm>
          <a:prstGeom prst="rect">
            <a:avLst/>
          </a:prstGeom>
          <a:noFill/>
          <a:ln>
            <a:noFill/>
          </a:ln>
        </p:spPr>
        <p:txBody>
          <a:bodyPr anchorCtr="0" anchor="t" bIns="91425" lIns="91425" rIns="91425" tIns="91425">
            <a:noAutofit/>
          </a:bodyPr>
          <a:lstStyle/>
          <a:p>
            <a:pPr lvl="0" rtl="0">
              <a:spcBef>
                <a:spcPts val="0"/>
              </a:spcBef>
              <a:buNone/>
            </a:pPr>
            <a:r>
              <a:rPr lang="en" sz="600"/>
              <a:t>asdas.das aslk;ask dkals; dlaks dkasl ;dlka skld;lksda</a:t>
            </a:r>
          </a:p>
        </p:txBody>
      </p:sp>
      <p:sp>
        <p:nvSpPr>
          <p:cNvPr id="739" name="Shape 739"/>
          <p:cNvSpPr txBox="1"/>
          <p:nvPr/>
        </p:nvSpPr>
        <p:spPr>
          <a:xfrm flipH="1">
            <a:off x="2222058" y="4182058"/>
            <a:ext cx="1173299" cy="259200"/>
          </a:xfrm>
          <a:prstGeom prst="rect">
            <a:avLst/>
          </a:prstGeom>
          <a:noFill/>
          <a:ln>
            <a:noFill/>
          </a:ln>
        </p:spPr>
        <p:txBody>
          <a:bodyPr anchorCtr="0" anchor="t" bIns="91425" lIns="91425" rIns="91425" tIns="91425">
            <a:noAutofit/>
          </a:bodyPr>
          <a:lstStyle/>
          <a:p>
            <a:pPr lvl="0" rtl="0">
              <a:spcBef>
                <a:spcPts val="0"/>
              </a:spcBef>
              <a:buNone/>
            </a:pPr>
            <a:r>
              <a:rPr lang="en" sz="600"/>
              <a:t>asdas.das aslk;ask dkals; dlaks dkasl ;dlka skld;lksda</a:t>
            </a:r>
          </a:p>
        </p:txBody>
      </p:sp>
      <p:sp>
        <p:nvSpPr>
          <p:cNvPr id="740" name="Shape 740"/>
          <p:cNvSpPr/>
          <p:nvPr/>
        </p:nvSpPr>
        <p:spPr>
          <a:xfrm flipH="1">
            <a:off x="319472" y="2361674"/>
            <a:ext cx="3405481" cy="265120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Quattrocento Sans"/>
              <a:ea typeface="Quattrocento Sans"/>
              <a:cs typeface="Quattrocento Sans"/>
              <a:sym typeface="Quattrocento Sans"/>
            </a:endParaRPr>
          </a:p>
        </p:txBody>
      </p:sp>
      <p:sp>
        <p:nvSpPr>
          <p:cNvPr id="741" name="Shape 741"/>
          <p:cNvSpPr/>
          <p:nvPr/>
        </p:nvSpPr>
        <p:spPr>
          <a:xfrm flipH="1">
            <a:off x="462146" y="2502463"/>
            <a:ext cx="3120299" cy="1992600"/>
          </a:xfrm>
          <a:prstGeom prst="rect">
            <a:avLst/>
          </a:prstGeom>
          <a:solidFill>
            <a:srgbClr val="F3F3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1000">
              <a:solidFill>
                <a:srgbClr val="999999"/>
              </a:solidFill>
              <a:latin typeface="Quattrocento Sans"/>
              <a:ea typeface="Quattrocento Sans"/>
              <a:cs typeface="Quattrocento Sans"/>
              <a:sym typeface="Quattrocento Sans"/>
            </a:endParaRPr>
          </a:p>
        </p:txBody>
      </p:sp>
      <p:sp>
        <p:nvSpPr>
          <p:cNvPr id="742" name="Shape 742"/>
          <p:cNvSpPr/>
          <p:nvPr/>
        </p:nvSpPr>
        <p:spPr>
          <a:xfrm flipH="1">
            <a:off x="1968912" y="3869958"/>
            <a:ext cx="1173299" cy="478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3" name="Shape 743"/>
          <p:cNvSpPr/>
          <p:nvPr/>
        </p:nvSpPr>
        <p:spPr>
          <a:xfrm flipH="1">
            <a:off x="2583012" y="3684554"/>
            <a:ext cx="559199" cy="12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4" name="Shape 744"/>
          <p:cNvSpPr/>
          <p:nvPr/>
        </p:nvSpPr>
        <p:spPr>
          <a:xfrm flipH="1">
            <a:off x="1969256" y="3684554"/>
            <a:ext cx="559199" cy="12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5" name="Shape 745"/>
          <p:cNvSpPr txBox="1"/>
          <p:nvPr/>
        </p:nvSpPr>
        <p:spPr>
          <a:xfrm flipH="1">
            <a:off x="1645954" y="3379866"/>
            <a:ext cx="1819200" cy="189599"/>
          </a:xfrm>
          <a:prstGeom prst="rect">
            <a:avLst/>
          </a:prstGeom>
          <a:noFill/>
          <a:ln>
            <a:noFill/>
          </a:ln>
        </p:spPr>
        <p:txBody>
          <a:bodyPr anchorCtr="0" anchor="t" bIns="91425" lIns="91425" rIns="91425" tIns="91425">
            <a:noAutofit/>
          </a:bodyPr>
          <a:lstStyle/>
          <a:p>
            <a:pPr lvl="0" rtl="0" algn="ctr">
              <a:spcBef>
                <a:spcPts val="0"/>
              </a:spcBef>
              <a:buNone/>
            </a:pPr>
            <a:r>
              <a:rPr b="1" lang="en" sz="1100">
                <a:latin typeface="Quattrocento Sans"/>
                <a:ea typeface="Quattrocento Sans"/>
                <a:cs typeface="Quattrocento Sans"/>
                <a:sym typeface="Quattrocento Sans"/>
              </a:rPr>
              <a:t>Review it here:</a:t>
            </a:r>
          </a:p>
        </p:txBody>
      </p:sp>
      <p:sp>
        <p:nvSpPr>
          <p:cNvPr id="746" name="Shape 746"/>
          <p:cNvSpPr/>
          <p:nvPr/>
        </p:nvSpPr>
        <p:spPr>
          <a:xfrm flipH="1">
            <a:off x="515045" y="2562218"/>
            <a:ext cx="3014399" cy="189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http://localhost:3000/products/1</a:t>
            </a:r>
          </a:p>
        </p:txBody>
      </p:sp>
      <p:sp>
        <p:nvSpPr>
          <p:cNvPr id="747" name="Shape 747"/>
          <p:cNvSpPr/>
          <p:nvPr/>
        </p:nvSpPr>
        <p:spPr>
          <a:xfrm>
            <a:off x="748818" y="2886675"/>
            <a:ext cx="993000" cy="919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nvGrpSpPr>
          <p:cNvPr id="748" name="Shape 748"/>
          <p:cNvGrpSpPr/>
          <p:nvPr/>
        </p:nvGrpSpPr>
        <p:grpSpPr>
          <a:xfrm>
            <a:off x="1012527" y="2981498"/>
            <a:ext cx="323325" cy="728068"/>
            <a:chOff x="3384375" y="2267500"/>
            <a:chExt cx="203375" cy="507825"/>
          </a:xfrm>
        </p:grpSpPr>
        <p:sp>
          <p:nvSpPr>
            <p:cNvPr id="749" name="Shape 749"/>
            <p:cNvSpPr/>
            <p:nvPr/>
          </p:nvSpPr>
          <p:spPr>
            <a:xfrm>
              <a:off x="3384375" y="2373425"/>
              <a:ext cx="203375" cy="401900"/>
            </a:xfrm>
            <a:custGeom>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50" name="Shape 750"/>
            <p:cNvSpPr/>
            <p:nvPr/>
          </p:nvSpPr>
          <p:spPr>
            <a:xfrm>
              <a:off x="3443425" y="2267500"/>
              <a:ext cx="85275" cy="93775"/>
            </a:xfrm>
            <a:custGeom>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51" name="Shape 751"/>
          <p:cNvSpPr txBox="1"/>
          <p:nvPr/>
        </p:nvSpPr>
        <p:spPr>
          <a:xfrm flipH="1">
            <a:off x="1569754" y="2760050"/>
            <a:ext cx="1819200" cy="189599"/>
          </a:xfrm>
          <a:prstGeom prst="rect">
            <a:avLst/>
          </a:prstGeom>
          <a:noFill/>
          <a:ln>
            <a:noFill/>
          </a:ln>
        </p:spPr>
        <p:txBody>
          <a:bodyPr anchorCtr="0" anchor="t" bIns="91425" lIns="91425" rIns="91425" tIns="91425">
            <a:noAutofit/>
          </a:bodyPr>
          <a:lstStyle/>
          <a:p>
            <a:pPr lvl="0" rtl="0" algn="ctr">
              <a:spcBef>
                <a:spcPts val="0"/>
              </a:spcBef>
              <a:buNone/>
            </a:pPr>
            <a:r>
              <a:rPr b="1" lang="en" sz="1100">
                <a:latin typeface="Quattrocento Sans"/>
                <a:ea typeface="Quattrocento Sans"/>
                <a:cs typeface="Quattrocento Sans"/>
                <a:sym typeface="Quattrocento Sans"/>
              </a:rPr>
              <a:t>Awesome T-Shirt</a:t>
            </a:r>
          </a:p>
        </p:txBody>
      </p:sp>
      <p:sp>
        <p:nvSpPr>
          <p:cNvPr id="752" name="Shape 752"/>
          <p:cNvSpPr txBox="1"/>
          <p:nvPr/>
        </p:nvSpPr>
        <p:spPr>
          <a:xfrm>
            <a:off x="1862441" y="2942424"/>
            <a:ext cx="1512000" cy="259200"/>
          </a:xfrm>
          <a:prstGeom prst="rect">
            <a:avLst/>
          </a:prstGeom>
          <a:noFill/>
          <a:ln>
            <a:noFill/>
          </a:ln>
        </p:spPr>
        <p:txBody>
          <a:bodyPr anchorCtr="0" anchor="t" bIns="91425" lIns="91425" rIns="91425" tIns="91425">
            <a:noAutofit/>
          </a:bodyPr>
          <a:lstStyle/>
          <a:p>
            <a:pPr lvl="0" rtl="0">
              <a:spcBef>
                <a:spcPts val="0"/>
              </a:spcBef>
              <a:buNone/>
            </a:pPr>
            <a:r>
              <a:rPr lang="en" sz="600"/>
              <a:t>Description:</a:t>
            </a:r>
          </a:p>
          <a:p>
            <a:pPr lvl="0" rtl="0">
              <a:spcBef>
                <a:spcPts val="0"/>
              </a:spcBef>
              <a:buNone/>
            </a:pPr>
            <a:r>
              <a:rPr lang="en" sz="600"/>
              <a:t>asdas.das aslk;ask dkals;dlaks dkasl;dlka skld;lksda sld;ksd als </a:t>
            </a:r>
          </a:p>
        </p:txBody>
      </p:sp>
      <p:sp>
        <p:nvSpPr>
          <p:cNvPr id="753" name="Shape 753"/>
          <p:cNvSpPr txBox="1"/>
          <p:nvPr/>
        </p:nvSpPr>
        <p:spPr>
          <a:xfrm flipH="1">
            <a:off x="350554" y="3760866"/>
            <a:ext cx="1819200" cy="189599"/>
          </a:xfrm>
          <a:prstGeom prst="rect">
            <a:avLst/>
          </a:prstGeom>
          <a:noFill/>
          <a:ln>
            <a:noFill/>
          </a:ln>
        </p:spPr>
        <p:txBody>
          <a:bodyPr anchorCtr="0" anchor="t" bIns="91425" lIns="91425" rIns="91425" tIns="91425">
            <a:noAutofit/>
          </a:bodyPr>
          <a:lstStyle/>
          <a:p>
            <a:pPr lvl="0" rtl="0" algn="ctr">
              <a:spcBef>
                <a:spcPts val="0"/>
              </a:spcBef>
              <a:buNone/>
            </a:pPr>
            <a:r>
              <a:rPr b="1" lang="en" sz="1100">
                <a:latin typeface="Quattrocento Sans"/>
                <a:ea typeface="Quattrocento Sans"/>
                <a:cs typeface="Quattrocento Sans"/>
                <a:sym typeface="Quattrocento Sans"/>
              </a:rPr>
              <a:t>Existing Reviews:</a:t>
            </a:r>
          </a:p>
        </p:txBody>
      </p:sp>
      <p:sp>
        <p:nvSpPr>
          <p:cNvPr id="754" name="Shape 754"/>
          <p:cNvSpPr txBox="1"/>
          <p:nvPr/>
        </p:nvSpPr>
        <p:spPr>
          <a:xfrm>
            <a:off x="643241" y="3933025"/>
            <a:ext cx="1173299" cy="259200"/>
          </a:xfrm>
          <a:prstGeom prst="rect">
            <a:avLst/>
          </a:prstGeom>
          <a:noFill/>
          <a:ln>
            <a:noFill/>
          </a:ln>
        </p:spPr>
        <p:txBody>
          <a:bodyPr anchorCtr="0" anchor="t" bIns="91425" lIns="91425" rIns="91425" tIns="91425">
            <a:noAutofit/>
          </a:bodyPr>
          <a:lstStyle/>
          <a:p>
            <a:pPr lvl="0" rtl="0">
              <a:spcBef>
                <a:spcPts val="0"/>
              </a:spcBef>
              <a:buNone/>
            </a:pPr>
            <a:r>
              <a:rPr lang="en" sz="600"/>
              <a:t>asdas.das aslk;ask dkals; dlaks dkasl ;dlka skld;lksda</a:t>
            </a:r>
          </a:p>
        </p:txBody>
      </p:sp>
      <p:sp>
        <p:nvSpPr>
          <p:cNvPr id="755" name="Shape 755"/>
          <p:cNvSpPr txBox="1"/>
          <p:nvPr/>
        </p:nvSpPr>
        <p:spPr>
          <a:xfrm>
            <a:off x="653458" y="4182058"/>
            <a:ext cx="1173299" cy="259200"/>
          </a:xfrm>
          <a:prstGeom prst="rect">
            <a:avLst/>
          </a:prstGeom>
          <a:noFill/>
          <a:ln>
            <a:noFill/>
          </a:ln>
        </p:spPr>
        <p:txBody>
          <a:bodyPr anchorCtr="0" anchor="t" bIns="91425" lIns="91425" rIns="91425" tIns="91425">
            <a:noAutofit/>
          </a:bodyPr>
          <a:lstStyle/>
          <a:p>
            <a:pPr lvl="0" rtl="0">
              <a:spcBef>
                <a:spcPts val="0"/>
              </a:spcBef>
              <a:buNone/>
            </a:pPr>
            <a:r>
              <a:rPr lang="en" sz="600"/>
              <a:t>asdas.das aslk;ask dkals; dlaks dkasl ;dlka skld;lksda</a:t>
            </a:r>
          </a:p>
        </p:txBody>
      </p:sp>
      <p:sp>
        <p:nvSpPr>
          <p:cNvPr id="756" name="Shape 756"/>
          <p:cNvSpPr txBox="1"/>
          <p:nvPr/>
        </p:nvSpPr>
        <p:spPr>
          <a:xfrm>
            <a:off x="5473250" y="4264775"/>
            <a:ext cx="2965800" cy="4785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No “new” action is required!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t>Creating </a:t>
            </a:r>
            <a:r>
              <a:rPr lang="en">
                <a:solidFill>
                  <a:schemeClr val="lt1"/>
                </a:solidFill>
                <a:highlight>
                  <a:srgbClr val="ED197B"/>
                </a:highlight>
              </a:rPr>
              <a:t>Nested Routes</a:t>
            </a:r>
          </a:p>
        </p:txBody>
      </p:sp>
      <p:sp>
        <p:nvSpPr>
          <p:cNvPr id="111" name="Shape 111"/>
          <p:cNvSpPr txBox="1"/>
          <p:nvPr>
            <p:ph idx="1" type="body"/>
          </p:nvPr>
        </p:nvSpPr>
        <p:spPr>
          <a:xfrm>
            <a:off x="4995150" y="1311675"/>
            <a:ext cx="3348299" cy="3112200"/>
          </a:xfrm>
          <a:prstGeom prst="rect">
            <a:avLst/>
          </a:prstGeom>
        </p:spPr>
        <p:txBody>
          <a:bodyPr anchorCtr="0" anchor="t" bIns="91425" lIns="91425" rIns="91425" tIns="91425">
            <a:noAutofit/>
          </a:bodyPr>
          <a:lstStyle/>
          <a:p>
            <a:pPr lvl="0" rtl="0">
              <a:spcBef>
                <a:spcPts val="0"/>
              </a:spcBef>
              <a:buNone/>
            </a:pPr>
            <a:r>
              <a:rPr lang="en" sz="1400">
                <a:solidFill>
                  <a:srgbClr val="999999"/>
                </a:solidFill>
                <a:latin typeface="Courier New"/>
                <a:ea typeface="Courier New"/>
                <a:cs typeface="Courier New"/>
                <a:sym typeface="Courier New"/>
              </a:rPr>
              <a:t>reviews_controller.rb</a:t>
            </a:r>
          </a:p>
          <a:p>
            <a:pPr lvl="0" rtl="0">
              <a:spcBef>
                <a:spcPts val="0"/>
              </a:spcBef>
              <a:buNone/>
            </a:pPr>
            <a:r>
              <a:rPr lang="en" sz="1400">
                <a:latin typeface="Courier New"/>
                <a:ea typeface="Courier New"/>
                <a:cs typeface="Courier New"/>
                <a:sym typeface="Courier New"/>
              </a:rPr>
              <a:t>def new</a:t>
            </a:r>
          </a:p>
          <a:p>
            <a:pPr lvl="0" rtl="0">
              <a:spcBef>
                <a:spcPts val="0"/>
              </a:spcBef>
              <a:buNone/>
            </a:pPr>
            <a:r>
              <a:rPr lang="en" sz="1400">
                <a:latin typeface="Courier New"/>
                <a:ea typeface="Courier New"/>
                <a:cs typeface="Courier New"/>
                <a:sym typeface="Courier New"/>
              </a:rPr>
              <a:t>  @review = Review.new</a:t>
            </a:r>
          </a:p>
          <a:p>
            <a:pPr lvl="0" rtl="0">
              <a:spcBef>
                <a:spcPts val="0"/>
              </a:spcBef>
              <a:buNone/>
            </a:pPr>
            <a:r>
              <a:rPr lang="en" sz="1400">
                <a:latin typeface="Courier New"/>
                <a:ea typeface="Courier New"/>
                <a:cs typeface="Courier New"/>
                <a:sym typeface="Courier New"/>
              </a:rPr>
              <a:t>  @product = ???halp???</a:t>
            </a:r>
          </a:p>
          <a:p>
            <a:pPr lvl="0" rtl="0">
              <a:spcBef>
                <a:spcPts val="0"/>
              </a:spcBef>
              <a:buNone/>
            </a:pPr>
            <a:r>
              <a:rPr lang="en" sz="1400">
                <a:latin typeface="Courier New"/>
                <a:ea typeface="Courier New"/>
                <a:cs typeface="Courier New"/>
                <a:sym typeface="Courier New"/>
              </a:rPr>
              <a:t>end</a:t>
            </a:r>
          </a:p>
          <a:p>
            <a:pPr lvl="0" rtl="0">
              <a:spcBef>
                <a:spcPts val="0"/>
              </a:spcBef>
              <a:buNone/>
            </a:pPr>
            <a:r>
              <a:t/>
            </a:r>
            <a:endParaRPr sz="1400">
              <a:latin typeface="Courier New"/>
              <a:ea typeface="Courier New"/>
              <a:cs typeface="Courier New"/>
              <a:sym typeface="Courier New"/>
            </a:endParaRPr>
          </a:p>
        </p:txBody>
      </p:sp>
      <p:grpSp>
        <p:nvGrpSpPr>
          <p:cNvPr id="112" name="Shape 112"/>
          <p:cNvGrpSpPr/>
          <p:nvPr/>
        </p:nvGrpSpPr>
        <p:grpSpPr>
          <a:xfrm>
            <a:off x="916458" y="1019750"/>
            <a:ext cx="214624" cy="214624"/>
            <a:chOff x="2594050" y="1631825"/>
            <a:chExt cx="439625" cy="439625"/>
          </a:xfrm>
        </p:grpSpPr>
        <p:sp>
          <p:nvSpPr>
            <p:cNvPr id="113" name="Shape 11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17" name="Shape 117"/>
          <p:cNvSpPr/>
          <p:nvPr/>
        </p:nvSpPr>
        <p:spPr>
          <a:xfrm>
            <a:off x="609575" y="1510857"/>
            <a:ext cx="3855147" cy="3001275"/>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Quattrocento Sans"/>
              <a:ea typeface="Quattrocento Sans"/>
              <a:cs typeface="Quattrocento Sans"/>
              <a:sym typeface="Quattrocento Sans"/>
            </a:endParaRPr>
          </a:p>
        </p:txBody>
      </p:sp>
      <p:sp>
        <p:nvSpPr>
          <p:cNvPr id="118" name="Shape 118"/>
          <p:cNvSpPr/>
          <p:nvPr/>
        </p:nvSpPr>
        <p:spPr>
          <a:xfrm>
            <a:off x="770900" y="1670238"/>
            <a:ext cx="3532500" cy="2255700"/>
          </a:xfrm>
          <a:prstGeom prst="rect">
            <a:avLst/>
          </a:prstGeom>
          <a:solidFill>
            <a:srgbClr val="F3F3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1000">
              <a:solidFill>
                <a:srgbClr val="999999"/>
              </a:solidFill>
              <a:latin typeface="Quattrocento Sans"/>
              <a:ea typeface="Quattrocento Sans"/>
              <a:cs typeface="Quattrocento Sans"/>
              <a:sym typeface="Quattrocento Sans"/>
            </a:endParaRPr>
          </a:p>
        </p:txBody>
      </p:sp>
      <p:sp>
        <p:nvSpPr>
          <p:cNvPr id="119" name="Shape 119"/>
          <p:cNvSpPr/>
          <p:nvPr/>
        </p:nvSpPr>
        <p:spPr>
          <a:xfrm>
            <a:off x="1873100" y="2740737"/>
            <a:ext cx="1328099" cy="54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1873100" y="2530850"/>
            <a:ext cx="633299" cy="1430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a:off x="2567900" y="2530850"/>
            <a:ext cx="633299" cy="1430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 name="Shape 122"/>
          <p:cNvSpPr txBox="1"/>
          <p:nvPr/>
        </p:nvSpPr>
        <p:spPr>
          <a:xfrm>
            <a:off x="1607450" y="3272850"/>
            <a:ext cx="1859399" cy="214500"/>
          </a:xfrm>
          <a:prstGeom prst="rect">
            <a:avLst/>
          </a:prstGeom>
          <a:noFill/>
          <a:ln>
            <a:noFill/>
          </a:ln>
        </p:spPr>
        <p:txBody>
          <a:bodyPr anchorCtr="0" anchor="t" bIns="91425" lIns="91425" rIns="91425" tIns="91425">
            <a:noAutofit/>
          </a:bodyPr>
          <a:lstStyle/>
          <a:p>
            <a:pPr lvl="0" rtl="0">
              <a:spcBef>
                <a:spcPts val="0"/>
              </a:spcBef>
              <a:buNone/>
            </a:pPr>
            <a:r>
              <a:rPr b="1" lang="en" sz="1100">
                <a:solidFill>
                  <a:schemeClr val="accent1"/>
                </a:solidFill>
                <a:latin typeface="Quattrocento Sans"/>
                <a:ea typeface="Quattrocento Sans"/>
                <a:cs typeface="Quattrocento Sans"/>
                <a:sym typeface="Quattrocento Sans"/>
              </a:rPr>
              <a:t>&lt; Back to product</a:t>
            </a:r>
          </a:p>
        </p:txBody>
      </p:sp>
      <p:sp>
        <p:nvSpPr>
          <p:cNvPr id="123" name="Shape 123"/>
          <p:cNvSpPr/>
          <p:nvPr/>
        </p:nvSpPr>
        <p:spPr>
          <a:xfrm>
            <a:off x="830900" y="1737883"/>
            <a:ext cx="3412500" cy="21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http://localhost:3000/reviews/new</a:t>
            </a:r>
          </a:p>
        </p:txBody>
      </p:sp>
      <p:sp>
        <p:nvSpPr>
          <p:cNvPr id="124" name="Shape 124"/>
          <p:cNvSpPr txBox="1"/>
          <p:nvPr/>
        </p:nvSpPr>
        <p:spPr>
          <a:xfrm>
            <a:off x="1328745" y="2175562"/>
            <a:ext cx="2416799" cy="189599"/>
          </a:xfrm>
          <a:prstGeom prst="rect">
            <a:avLst/>
          </a:prstGeom>
          <a:noFill/>
          <a:ln>
            <a:noFill/>
          </a:ln>
        </p:spPr>
        <p:txBody>
          <a:bodyPr anchorCtr="0" anchor="t" bIns="91425" lIns="91425" rIns="91425" tIns="91425">
            <a:noAutofit/>
          </a:bodyPr>
          <a:lstStyle/>
          <a:p>
            <a:pPr lvl="0" rtl="0" algn="ctr">
              <a:spcBef>
                <a:spcPts val="0"/>
              </a:spcBef>
              <a:buNone/>
            </a:pPr>
            <a:r>
              <a:rPr b="1" lang="en" sz="1100">
                <a:latin typeface="Quattrocento Sans"/>
                <a:ea typeface="Quattrocento Sans"/>
                <a:cs typeface="Quattrocento Sans"/>
                <a:sym typeface="Quattrocento Sans"/>
              </a:rPr>
              <a:t>Review “Awesome T-Shirt” here:</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0" name="Shape 760"/>
        <p:cNvGrpSpPr/>
        <p:nvPr/>
      </p:nvGrpSpPr>
      <p:grpSpPr>
        <a:xfrm>
          <a:off x="0" y="0"/>
          <a:ext cx="0" cy="0"/>
          <a:chOff x="0" y="0"/>
          <a:chExt cx="0" cy="0"/>
        </a:xfrm>
      </p:grpSpPr>
      <p:grpSp>
        <p:nvGrpSpPr>
          <p:cNvPr id="761" name="Shape 761"/>
          <p:cNvGrpSpPr/>
          <p:nvPr/>
        </p:nvGrpSpPr>
        <p:grpSpPr>
          <a:xfrm>
            <a:off x="916458" y="1019750"/>
            <a:ext cx="214624" cy="214624"/>
            <a:chOff x="2594050" y="1631825"/>
            <a:chExt cx="439625" cy="439625"/>
          </a:xfrm>
        </p:grpSpPr>
        <p:sp>
          <p:nvSpPr>
            <p:cNvPr id="762" name="Shape 76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3" name="Shape 76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4" name="Shape 76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5" name="Shape 765"/>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66" name="Shape 766"/>
          <p:cNvSpPr txBox="1"/>
          <p:nvPr/>
        </p:nvSpPr>
        <p:spPr>
          <a:xfrm>
            <a:off x="4520400" y="1805100"/>
            <a:ext cx="4623600" cy="3074700"/>
          </a:xfrm>
          <a:prstGeom prst="rect">
            <a:avLst/>
          </a:prstGeom>
          <a:noFill/>
          <a:ln>
            <a:noFill/>
          </a:ln>
        </p:spPr>
        <p:txBody>
          <a:bodyPr anchorCtr="0" anchor="t" bIns="91425" lIns="91425" rIns="91425" tIns="91425">
            <a:noAutofit/>
          </a:bodyPr>
          <a:lstStyle/>
          <a:p>
            <a:pPr lvl="0" rtl="0">
              <a:lnSpc>
                <a:spcPct val="145000"/>
              </a:lnSpc>
              <a:spcBef>
                <a:spcPts val="0"/>
              </a:spcBef>
              <a:buClr>
                <a:schemeClr val="dk1"/>
              </a:buClr>
              <a:buSzPct val="110000"/>
              <a:buFont typeface="Arial"/>
              <a:buNone/>
            </a:pPr>
            <a:r>
              <a:rPr lang="en" sz="1000">
                <a:solidFill>
                  <a:srgbClr val="969896"/>
                </a:solidFill>
                <a:highlight>
                  <a:srgbClr val="F7F7F7"/>
                </a:highlight>
                <a:latin typeface="Verdana"/>
                <a:ea typeface="Verdana"/>
                <a:cs typeface="Verdana"/>
                <a:sym typeface="Verdana"/>
              </a:rPr>
              <a:t># products/show.html.erb</a:t>
            </a:r>
            <a:br>
              <a:rPr lang="en" sz="1000">
                <a:solidFill>
                  <a:srgbClr val="333333"/>
                </a:solidFill>
                <a:highlight>
                  <a:srgbClr val="F7F7F7"/>
                </a:highlight>
                <a:latin typeface="Verdana"/>
                <a:ea typeface="Verdana"/>
                <a:cs typeface="Verdana"/>
                <a:sym typeface="Verdana"/>
              </a:rPr>
            </a:br>
            <a:r>
              <a:rPr lang="en" sz="1000">
                <a:solidFill>
                  <a:srgbClr val="A71D5D"/>
                </a:solidFill>
                <a:highlight>
                  <a:srgbClr val="F7F7F7"/>
                </a:highlight>
                <a:latin typeface="Verdana"/>
                <a:ea typeface="Verdana"/>
                <a:cs typeface="Verdana"/>
                <a:sym typeface="Verdana"/>
              </a:rPr>
              <a:t>&lt;</a:t>
            </a:r>
            <a:r>
              <a:rPr lang="en" sz="1000">
                <a:solidFill>
                  <a:srgbClr val="333333"/>
                </a:solidFill>
                <a:highlight>
                  <a:srgbClr val="F7F7F7"/>
                </a:highlight>
                <a:latin typeface="Verdana"/>
                <a:ea typeface="Verdana"/>
                <a:cs typeface="Verdana"/>
                <a:sym typeface="Verdana"/>
              </a:rPr>
              <a:t>h1</a:t>
            </a:r>
            <a:r>
              <a:rPr lang="en" sz="1000">
                <a:solidFill>
                  <a:srgbClr val="A71D5D"/>
                </a:solidFill>
                <a:highlight>
                  <a:srgbClr val="F7F7F7"/>
                </a:highlight>
                <a:latin typeface="Verdana"/>
                <a:ea typeface="Verdana"/>
                <a:cs typeface="Verdana"/>
                <a:sym typeface="Verdana"/>
              </a:rPr>
              <a:t>&gt;</a:t>
            </a:r>
            <a:r>
              <a:rPr lang="en" sz="1000">
                <a:solidFill>
                  <a:srgbClr val="0086B3"/>
                </a:solidFill>
                <a:highlight>
                  <a:srgbClr val="F7F7F7"/>
                </a:highlight>
                <a:latin typeface="Verdana"/>
                <a:ea typeface="Verdana"/>
                <a:cs typeface="Verdana"/>
                <a:sym typeface="Verdana"/>
              </a:rPr>
              <a:t>New</a:t>
            </a:r>
            <a:r>
              <a:rPr lang="en" sz="1000">
                <a:solidFill>
                  <a:srgbClr val="333333"/>
                </a:solidFill>
                <a:highlight>
                  <a:srgbClr val="F7F7F7"/>
                </a:highlight>
                <a:latin typeface="Verdana"/>
                <a:ea typeface="Verdana"/>
                <a:cs typeface="Verdana"/>
                <a:sym typeface="Verdana"/>
              </a:rPr>
              <a:t> </a:t>
            </a:r>
            <a:r>
              <a:rPr lang="en" sz="1000">
                <a:solidFill>
                  <a:srgbClr val="0086B3"/>
                </a:solidFill>
                <a:highlight>
                  <a:srgbClr val="F7F7F7"/>
                </a:highlight>
                <a:latin typeface="Verdana"/>
                <a:ea typeface="Verdana"/>
                <a:cs typeface="Verdana"/>
                <a:sym typeface="Verdana"/>
              </a:rPr>
              <a:t>Review</a:t>
            </a:r>
            <a:r>
              <a:rPr lang="en" sz="1000">
                <a:solidFill>
                  <a:srgbClr val="333333"/>
                </a:solidFill>
                <a:highlight>
                  <a:srgbClr val="F7F7F7"/>
                </a:highlight>
                <a:latin typeface="Verdana"/>
                <a:ea typeface="Verdana"/>
                <a:cs typeface="Verdana"/>
                <a:sym typeface="Verdana"/>
              </a:rPr>
              <a:t> </a:t>
            </a:r>
            <a:r>
              <a:rPr lang="en" sz="1000">
                <a:solidFill>
                  <a:srgbClr val="A71D5D"/>
                </a:solidFill>
                <a:highlight>
                  <a:srgbClr val="F7F7F7"/>
                </a:highlight>
                <a:latin typeface="Verdana"/>
                <a:ea typeface="Verdana"/>
                <a:cs typeface="Verdana"/>
                <a:sym typeface="Verdana"/>
              </a:rPr>
              <a:t>for</a:t>
            </a:r>
            <a:r>
              <a:rPr lang="en" sz="1000">
                <a:solidFill>
                  <a:srgbClr val="333333"/>
                </a:solidFill>
                <a:highlight>
                  <a:srgbClr val="F7F7F7"/>
                </a:highlight>
                <a:latin typeface="Verdana"/>
                <a:ea typeface="Verdana"/>
                <a:cs typeface="Verdana"/>
                <a:sym typeface="Verdana"/>
              </a:rPr>
              <a:t> </a:t>
            </a:r>
            <a:r>
              <a:rPr lang="en" sz="1000">
                <a:solidFill>
                  <a:srgbClr val="A71D5D"/>
                </a:solidFill>
                <a:highlight>
                  <a:srgbClr val="F7F7F7"/>
                </a:highlight>
                <a:latin typeface="Verdana"/>
                <a:ea typeface="Verdana"/>
                <a:cs typeface="Verdana"/>
                <a:sym typeface="Verdana"/>
              </a:rPr>
              <a:t>&lt;%=</a:t>
            </a:r>
            <a:r>
              <a:rPr lang="en" sz="1000">
                <a:solidFill>
                  <a:srgbClr val="333333"/>
                </a:solidFill>
                <a:highlight>
                  <a:srgbClr val="F7F7F7"/>
                </a:highlight>
                <a:latin typeface="Verdana"/>
                <a:ea typeface="Verdana"/>
                <a:cs typeface="Verdana"/>
                <a:sym typeface="Verdana"/>
              </a:rPr>
              <a:t> @product.name </a:t>
            </a:r>
            <a:r>
              <a:rPr lang="en" sz="1000">
                <a:solidFill>
                  <a:srgbClr val="183691"/>
                </a:solidFill>
                <a:highlight>
                  <a:srgbClr val="F7F7F7"/>
                </a:highlight>
                <a:latin typeface="Verdana"/>
                <a:ea typeface="Verdana"/>
                <a:cs typeface="Verdana"/>
                <a:sym typeface="Verdana"/>
              </a:rPr>
              <a:t>%&gt;&lt;/h1&gt;</a:t>
            </a:r>
            <a:br>
              <a:rPr lang="en" sz="1000">
                <a:solidFill>
                  <a:srgbClr val="333333"/>
                </a:solidFill>
                <a:highlight>
                  <a:srgbClr val="F7F7F7"/>
                </a:highlight>
                <a:latin typeface="Verdana"/>
                <a:ea typeface="Verdana"/>
                <a:cs typeface="Verdana"/>
                <a:sym typeface="Verdana"/>
              </a:rPr>
            </a:br>
            <a:br>
              <a:rPr lang="en" sz="1000">
                <a:solidFill>
                  <a:srgbClr val="333333"/>
                </a:solidFill>
                <a:highlight>
                  <a:srgbClr val="F7F7F7"/>
                </a:highlight>
                <a:latin typeface="Verdana"/>
                <a:ea typeface="Verdana"/>
                <a:cs typeface="Verdana"/>
                <a:sym typeface="Verdana"/>
              </a:rPr>
            </a:br>
            <a:r>
              <a:rPr lang="en" sz="1000">
                <a:solidFill>
                  <a:srgbClr val="A71D5D"/>
                </a:solidFill>
                <a:highlight>
                  <a:srgbClr val="F7F7F7"/>
                </a:highlight>
                <a:latin typeface="Verdana"/>
                <a:ea typeface="Verdana"/>
                <a:cs typeface="Verdana"/>
                <a:sym typeface="Verdana"/>
              </a:rPr>
              <a:t>&lt;%=</a:t>
            </a:r>
            <a:r>
              <a:rPr lang="en" sz="1000">
                <a:solidFill>
                  <a:srgbClr val="333333"/>
                </a:solidFill>
                <a:highlight>
                  <a:srgbClr val="F7F7F7"/>
                </a:highlight>
                <a:latin typeface="Verdana"/>
                <a:ea typeface="Verdana"/>
                <a:cs typeface="Verdana"/>
                <a:sym typeface="Verdana"/>
              </a:rPr>
              <a:t> form_for [@product, @review] </a:t>
            </a:r>
            <a:r>
              <a:rPr lang="en" sz="1000">
                <a:solidFill>
                  <a:srgbClr val="A71D5D"/>
                </a:solidFill>
                <a:highlight>
                  <a:srgbClr val="F7F7F7"/>
                </a:highlight>
                <a:latin typeface="Verdana"/>
                <a:ea typeface="Verdana"/>
                <a:cs typeface="Verdana"/>
                <a:sym typeface="Verdana"/>
              </a:rPr>
              <a:t>do </a:t>
            </a:r>
            <a:r>
              <a:rPr lang="en" sz="1000">
                <a:solidFill>
                  <a:srgbClr val="333333"/>
                </a:solidFill>
                <a:highlight>
                  <a:srgbClr val="F7F7F7"/>
                </a:highlight>
                <a:latin typeface="Verdana"/>
                <a:ea typeface="Verdana"/>
                <a:cs typeface="Verdana"/>
                <a:sym typeface="Verdana"/>
              </a:rPr>
              <a:t>|f| </a:t>
            </a:r>
            <a:r>
              <a:rPr lang="en" sz="1000">
                <a:solidFill>
                  <a:srgbClr val="183691"/>
                </a:solidFill>
                <a:highlight>
                  <a:srgbClr val="F7F7F7"/>
                </a:highlight>
                <a:latin typeface="Verdana"/>
                <a:ea typeface="Verdana"/>
                <a:cs typeface="Verdana"/>
                <a:sym typeface="Verdana"/>
              </a:rPr>
              <a:t>%&gt;</a:t>
            </a:r>
            <a:br>
              <a:rPr lang="en" sz="1000">
                <a:solidFill>
                  <a:srgbClr val="333333"/>
                </a:solidFill>
                <a:highlight>
                  <a:srgbClr val="F7F7F7"/>
                </a:highlight>
                <a:latin typeface="Verdana"/>
                <a:ea typeface="Verdana"/>
                <a:cs typeface="Verdana"/>
                <a:sym typeface="Verdana"/>
              </a:rPr>
            </a:br>
            <a:r>
              <a:rPr lang="en" sz="1000">
                <a:solidFill>
                  <a:srgbClr val="183691"/>
                </a:solidFill>
                <a:highlight>
                  <a:srgbClr val="F7F7F7"/>
                </a:highlight>
                <a:latin typeface="Verdana"/>
                <a:ea typeface="Verdana"/>
                <a:cs typeface="Verdana"/>
                <a:sym typeface="Verdana"/>
              </a:rPr>
              <a:t>  &lt;%= f.label :body %&gt;</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a:t>
            </a:r>
            <a:r>
              <a:rPr lang="en" sz="1000">
                <a:solidFill>
                  <a:srgbClr val="A71D5D"/>
                </a:solidFill>
                <a:highlight>
                  <a:srgbClr val="F7F7F7"/>
                </a:highlight>
                <a:latin typeface="Verdana"/>
                <a:ea typeface="Verdana"/>
                <a:cs typeface="Verdana"/>
                <a:sym typeface="Verdana"/>
              </a:rPr>
              <a:t>&lt;%=</a:t>
            </a:r>
            <a:r>
              <a:rPr lang="en" sz="1000">
                <a:solidFill>
                  <a:srgbClr val="333333"/>
                </a:solidFill>
                <a:highlight>
                  <a:srgbClr val="F7F7F7"/>
                </a:highlight>
                <a:latin typeface="Verdana"/>
                <a:ea typeface="Verdana"/>
                <a:cs typeface="Verdana"/>
                <a:sym typeface="Verdana"/>
              </a:rPr>
              <a:t> f.text_field </a:t>
            </a:r>
            <a:r>
              <a:rPr lang="en" sz="1000">
                <a:solidFill>
                  <a:srgbClr val="0086B3"/>
                </a:solidFill>
                <a:highlight>
                  <a:srgbClr val="F7F7F7"/>
                </a:highlight>
                <a:latin typeface="Verdana"/>
                <a:ea typeface="Verdana"/>
                <a:cs typeface="Verdana"/>
                <a:sym typeface="Verdana"/>
              </a:rPr>
              <a:t>:body</a:t>
            </a:r>
            <a:r>
              <a:rPr lang="en" sz="1000">
                <a:solidFill>
                  <a:srgbClr val="333333"/>
                </a:solidFill>
                <a:highlight>
                  <a:srgbClr val="F7F7F7"/>
                </a:highlight>
                <a:latin typeface="Verdana"/>
                <a:ea typeface="Verdana"/>
                <a:cs typeface="Verdana"/>
                <a:sym typeface="Verdana"/>
              </a:rPr>
              <a:t> </a:t>
            </a:r>
            <a:r>
              <a:rPr lang="en" sz="1000">
                <a:solidFill>
                  <a:srgbClr val="183691"/>
                </a:solidFill>
                <a:highlight>
                  <a:srgbClr val="F7F7F7"/>
                </a:highlight>
                <a:latin typeface="Verdana"/>
                <a:ea typeface="Verdana"/>
                <a:cs typeface="Verdana"/>
                <a:sym typeface="Verdana"/>
              </a:rPr>
              <a:t>%&gt;</a:t>
            </a:r>
            <a:br>
              <a:rPr lang="en" sz="1000">
                <a:solidFill>
                  <a:srgbClr val="333333"/>
                </a:solidFill>
                <a:highlight>
                  <a:srgbClr val="F7F7F7"/>
                </a:highlight>
                <a:latin typeface="Verdana"/>
                <a:ea typeface="Verdana"/>
                <a:cs typeface="Verdana"/>
                <a:sym typeface="Verdana"/>
              </a:rPr>
            </a:br>
            <a:br>
              <a:rPr lang="en" sz="1000">
                <a:solidFill>
                  <a:srgbClr val="333333"/>
                </a:solidFill>
                <a:highlight>
                  <a:srgbClr val="F7F7F7"/>
                </a:highlight>
                <a:latin typeface="Verdana"/>
                <a:ea typeface="Verdana"/>
                <a:cs typeface="Verdana"/>
                <a:sym typeface="Verdana"/>
              </a:rPr>
            </a:br>
            <a:r>
              <a:rPr lang="en" sz="1000">
                <a:solidFill>
                  <a:srgbClr val="183691"/>
                </a:solidFill>
                <a:highlight>
                  <a:srgbClr val="F7F7F7"/>
                </a:highlight>
                <a:latin typeface="Verdana"/>
                <a:ea typeface="Verdana"/>
                <a:cs typeface="Verdana"/>
                <a:sym typeface="Verdana"/>
              </a:rPr>
              <a:t>  &lt;%= f.submit %&gt;</a:t>
            </a:r>
            <a:br>
              <a:rPr lang="en" sz="1000">
                <a:solidFill>
                  <a:srgbClr val="333333"/>
                </a:solidFill>
                <a:highlight>
                  <a:srgbClr val="F7F7F7"/>
                </a:highlight>
                <a:latin typeface="Verdana"/>
                <a:ea typeface="Verdana"/>
                <a:cs typeface="Verdana"/>
                <a:sym typeface="Verdana"/>
              </a:rPr>
            </a:br>
            <a:r>
              <a:rPr lang="en" sz="1000">
                <a:solidFill>
                  <a:srgbClr val="A71D5D"/>
                </a:solidFill>
                <a:highlight>
                  <a:srgbClr val="F7F7F7"/>
                </a:highlight>
                <a:latin typeface="Verdana"/>
                <a:ea typeface="Verdana"/>
                <a:cs typeface="Verdana"/>
                <a:sym typeface="Verdana"/>
              </a:rPr>
              <a:t>&lt;%</a:t>
            </a:r>
            <a:r>
              <a:rPr lang="en" sz="1000">
                <a:solidFill>
                  <a:srgbClr val="333333"/>
                </a:solidFill>
                <a:highlight>
                  <a:srgbClr val="F7F7F7"/>
                </a:highlight>
                <a:latin typeface="Verdana"/>
                <a:ea typeface="Verdana"/>
                <a:cs typeface="Verdana"/>
                <a:sym typeface="Verdana"/>
              </a:rPr>
              <a:t> </a:t>
            </a:r>
            <a:r>
              <a:rPr lang="en" sz="1000">
                <a:solidFill>
                  <a:srgbClr val="A71D5D"/>
                </a:solidFill>
                <a:highlight>
                  <a:srgbClr val="F7F7F7"/>
                </a:highlight>
                <a:latin typeface="Verdana"/>
                <a:ea typeface="Verdana"/>
                <a:cs typeface="Verdana"/>
                <a:sym typeface="Verdana"/>
              </a:rPr>
              <a:t>end</a:t>
            </a:r>
            <a:r>
              <a:rPr lang="en" sz="1000">
                <a:solidFill>
                  <a:srgbClr val="333333"/>
                </a:solidFill>
                <a:highlight>
                  <a:srgbClr val="F7F7F7"/>
                </a:highlight>
                <a:latin typeface="Verdana"/>
                <a:ea typeface="Verdana"/>
                <a:cs typeface="Verdana"/>
                <a:sym typeface="Verdana"/>
              </a:rPr>
              <a:t> </a:t>
            </a:r>
            <a:r>
              <a:rPr lang="en" sz="1000">
                <a:solidFill>
                  <a:srgbClr val="183691"/>
                </a:solidFill>
                <a:highlight>
                  <a:srgbClr val="F7F7F7"/>
                </a:highlight>
                <a:latin typeface="Verdana"/>
                <a:ea typeface="Verdana"/>
                <a:cs typeface="Verdana"/>
                <a:sym typeface="Verdana"/>
              </a:rPr>
              <a:t>%&gt;</a:t>
            </a:r>
            <a:br>
              <a:rPr lang="en" sz="1000">
                <a:solidFill>
                  <a:srgbClr val="333333"/>
                </a:solidFill>
                <a:highlight>
                  <a:srgbClr val="F7F7F7"/>
                </a:highlight>
                <a:latin typeface="Verdana"/>
                <a:ea typeface="Verdana"/>
                <a:cs typeface="Verdana"/>
                <a:sym typeface="Verdana"/>
              </a:rPr>
            </a:br>
            <a:r>
              <a:rPr lang="en" sz="1000">
                <a:solidFill>
                  <a:srgbClr val="183691"/>
                </a:solidFill>
                <a:highlight>
                  <a:srgbClr val="F7F7F7"/>
                </a:highlight>
                <a:latin typeface="Verdana"/>
                <a:ea typeface="Verdana"/>
                <a:cs typeface="Verdana"/>
                <a:sym typeface="Verdana"/>
              </a:rPr>
              <a:t># submission will hit Review#create</a:t>
            </a:r>
          </a:p>
          <a:p>
            <a:pPr lvl="0" rtl="0">
              <a:spcBef>
                <a:spcPts val="0"/>
              </a:spcBef>
              <a:buNone/>
            </a:pPr>
            <a:r>
              <a:t/>
            </a:r>
            <a:endParaRPr>
              <a:latin typeface="Courier New"/>
              <a:ea typeface="Courier New"/>
              <a:cs typeface="Courier New"/>
              <a:sym typeface="Courier New"/>
            </a:endParaRPr>
          </a:p>
        </p:txBody>
      </p:sp>
      <p:sp>
        <p:nvSpPr>
          <p:cNvPr id="767" name="Shape 767"/>
          <p:cNvSpPr txBox="1"/>
          <p:nvPr/>
        </p:nvSpPr>
        <p:spPr>
          <a:xfrm>
            <a:off x="0" y="1805100"/>
            <a:ext cx="4623600" cy="3074700"/>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class ProductController &lt; </a:t>
            </a:r>
            <a:r>
              <a:rPr lang="en">
                <a:solidFill>
                  <a:schemeClr val="dk1"/>
                </a:solidFill>
                <a:latin typeface="Courier New"/>
                <a:ea typeface="Courier New"/>
                <a:cs typeface="Courier New"/>
                <a:sym typeface="Courier New"/>
              </a:rPr>
              <a:t>AppContr</a:t>
            </a:r>
          </a:p>
          <a:p>
            <a:pPr lvl="0" rtl="0">
              <a:spcBef>
                <a:spcPts val="0"/>
              </a:spcBef>
              <a:buNone/>
            </a:pPr>
            <a:r>
              <a:t/>
            </a:r>
            <a:endParaRPr>
              <a:latin typeface="Courier New"/>
              <a:ea typeface="Courier New"/>
              <a:cs typeface="Courier New"/>
              <a:sym typeface="Courier New"/>
            </a:endParaRPr>
          </a:p>
          <a:p>
            <a:pPr lvl="0" rtl="0">
              <a:spcBef>
                <a:spcPts val="0"/>
              </a:spcBef>
              <a:buNone/>
            </a:pPr>
            <a:r>
              <a:rPr lang="en">
                <a:latin typeface="Courier New"/>
                <a:ea typeface="Courier New"/>
                <a:cs typeface="Courier New"/>
                <a:sym typeface="Courier New"/>
              </a:rPr>
              <a:t>  def show</a:t>
            </a:r>
          </a:p>
          <a:p>
            <a:pPr lvl="0">
              <a:spcBef>
                <a:spcPts val="0"/>
              </a:spcBef>
              <a:buNone/>
            </a:pPr>
            <a:r>
              <a:rPr lang="en">
                <a:latin typeface="Courier New"/>
                <a:ea typeface="Courier New"/>
                <a:cs typeface="Courier New"/>
                <a:sym typeface="Courier New"/>
              </a:rPr>
              <a:t>    @product = Product.find(params[:id])</a:t>
            </a:r>
          </a:p>
          <a:p>
            <a:pPr lvl="0" rtl="0">
              <a:spcBef>
                <a:spcPts val="0"/>
              </a:spcBef>
              <a:buNone/>
            </a:pPr>
            <a:r>
              <a:rPr lang="en">
                <a:latin typeface="Courier New"/>
                <a:ea typeface="Courier New"/>
                <a:cs typeface="Courier New"/>
                <a:sym typeface="Courier New"/>
              </a:rPr>
              <a:t>    @review = Review.new</a:t>
            </a:r>
          </a:p>
          <a:p>
            <a:pPr lvl="0" rtl="0">
              <a:spcBef>
                <a:spcPts val="0"/>
              </a:spcBef>
              <a:buNone/>
            </a:pPr>
            <a:r>
              <a:rPr lang="en">
                <a:latin typeface="Courier New"/>
                <a:ea typeface="Courier New"/>
                <a:cs typeface="Courier New"/>
                <a:sym typeface="Courier New"/>
              </a:rPr>
              <a:t>  end</a:t>
            </a:r>
          </a:p>
          <a:p>
            <a:pPr lvl="0" rtl="0">
              <a:spcBef>
                <a:spcPts val="0"/>
              </a:spcBef>
              <a:buNone/>
            </a:pPr>
            <a:r>
              <a:t/>
            </a:r>
            <a:endParaRPr>
              <a:latin typeface="Courier New"/>
              <a:ea typeface="Courier New"/>
              <a:cs typeface="Courier New"/>
              <a:sym typeface="Courier New"/>
            </a:endParaRPr>
          </a:p>
          <a:p>
            <a:pPr lvl="0" rtl="0">
              <a:spcBef>
                <a:spcPts val="0"/>
              </a:spcBef>
              <a:buNone/>
            </a:pPr>
            <a:r>
              <a:rPr lang="en">
                <a:latin typeface="Courier New"/>
                <a:ea typeface="Courier New"/>
                <a:cs typeface="Courier New"/>
                <a:sym typeface="Courier New"/>
              </a:rPr>
              <a:t> end</a:t>
            </a:r>
          </a:p>
        </p:txBody>
      </p:sp>
      <p:sp>
        <p:nvSpPr>
          <p:cNvPr id="768" name="Shape 768"/>
          <p:cNvSpPr txBox="1"/>
          <p:nvPr>
            <p:ph type="title"/>
          </p:nvPr>
        </p:nvSpPr>
        <p:spPr>
          <a:xfrm>
            <a:off x="1381250" y="922675"/>
            <a:ext cx="4473000" cy="435600"/>
          </a:xfrm>
          <a:prstGeom prst="rect">
            <a:avLst/>
          </a:prstGeom>
        </p:spPr>
        <p:txBody>
          <a:bodyPr anchorCtr="0" anchor="ctr" bIns="91425" lIns="91425" rIns="91425" tIns="91425">
            <a:noAutofit/>
          </a:bodyPr>
          <a:lstStyle/>
          <a:p>
            <a:pPr lvl="0" rtl="0">
              <a:spcBef>
                <a:spcPts val="0"/>
              </a:spcBef>
              <a:buNone/>
            </a:pPr>
            <a:r>
              <a:rPr lang="en"/>
              <a:t>Choosing </a:t>
            </a:r>
            <a:r>
              <a:rPr lang="en">
                <a:solidFill>
                  <a:schemeClr val="lt1"/>
                </a:solidFill>
                <a:highlight>
                  <a:srgbClr val="ED197B"/>
                </a:highlight>
              </a:rPr>
              <a:t>not</a:t>
            </a:r>
            <a:r>
              <a:rPr lang="en">
                <a:solidFill>
                  <a:schemeClr val="dk1"/>
                </a:solidFill>
              </a:rPr>
              <a:t> to make a new route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t>Creating </a:t>
            </a:r>
            <a:r>
              <a:rPr lang="en">
                <a:solidFill>
                  <a:schemeClr val="lt1"/>
                </a:solidFill>
                <a:highlight>
                  <a:srgbClr val="ED197B"/>
                </a:highlight>
              </a:rPr>
              <a:t>Nested Routes</a:t>
            </a:r>
          </a:p>
        </p:txBody>
      </p:sp>
      <p:sp>
        <p:nvSpPr>
          <p:cNvPr id="130" name="Shape 130"/>
          <p:cNvSpPr txBox="1"/>
          <p:nvPr>
            <p:ph idx="1" type="body"/>
          </p:nvPr>
        </p:nvSpPr>
        <p:spPr>
          <a:xfrm>
            <a:off x="4995150" y="1311675"/>
            <a:ext cx="3348299" cy="31122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solidFill>
                  <a:srgbClr val="999999"/>
                </a:solidFill>
                <a:latin typeface="Courier New"/>
                <a:ea typeface="Courier New"/>
                <a:cs typeface="Courier New"/>
                <a:sym typeface="Courier New"/>
              </a:rPr>
              <a:t>reviews_controller.rb</a:t>
            </a:r>
          </a:p>
          <a:p>
            <a:pPr lvl="0" rtl="0">
              <a:spcBef>
                <a:spcPts val="0"/>
              </a:spcBef>
              <a:buNone/>
            </a:pPr>
            <a:r>
              <a:rPr lang="en" sz="1400">
                <a:latin typeface="Courier New"/>
                <a:ea typeface="Courier New"/>
                <a:cs typeface="Courier New"/>
                <a:sym typeface="Courier New"/>
              </a:rPr>
              <a:t>def new</a:t>
            </a:r>
          </a:p>
          <a:p>
            <a:pPr lvl="0" rtl="0">
              <a:spcBef>
                <a:spcPts val="0"/>
              </a:spcBef>
              <a:buNone/>
            </a:pPr>
            <a:r>
              <a:rPr lang="en" sz="1400">
                <a:latin typeface="Courier New"/>
                <a:ea typeface="Courier New"/>
                <a:cs typeface="Courier New"/>
                <a:sym typeface="Courier New"/>
              </a:rPr>
              <a:t>  @review = Review.new</a:t>
            </a:r>
          </a:p>
          <a:p>
            <a:pPr lvl="0" rtl="0">
              <a:spcBef>
                <a:spcPts val="0"/>
              </a:spcBef>
              <a:buNone/>
            </a:pPr>
            <a:r>
              <a:rPr lang="en" sz="1400">
                <a:latin typeface="Courier New"/>
                <a:ea typeface="Courier New"/>
                <a:cs typeface="Courier New"/>
                <a:sym typeface="Courier New"/>
              </a:rPr>
              <a:t>  @product = ???halp???</a:t>
            </a:r>
          </a:p>
          <a:p>
            <a:pPr lvl="0" rtl="0">
              <a:spcBef>
                <a:spcPts val="0"/>
              </a:spcBef>
              <a:buNone/>
            </a:pPr>
            <a:r>
              <a:rPr lang="en" sz="1400">
                <a:latin typeface="Courier New"/>
                <a:ea typeface="Courier New"/>
                <a:cs typeface="Courier New"/>
                <a:sym typeface="Courier New"/>
              </a:rPr>
              <a:t>end</a:t>
            </a:r>
          </a:p>
          <a:p>
            <a:pPr lvl="0" rtl="0">
              <a:spcBef>
                <a:spcPts val="0"/>
              </a:spcBef>
              <a:buNone/>
            </a:pPr>
            <a:r>
              <a:t/>
            </a:r>
            <a:endParaRPr sz="1400">
              <a:latin typeface="Courier New"/>
              <a:ea typeface="Courier New"/>
              <a:cs typeface="Courier New"/>
              <a:sym typeface="Courier New"/>
            </a:endParaRPr>
          </a:p>
        </p:txBody>
      </p:sp>
      <p:grpSp>
        <p:nvGrpSpPr>
          <p:cNvPr id="131" name="Shape 131"/>
          <p:cNvGrpSpPr/>
          <p:nvPr/>
        </p:nvGrpSpPr>
        <p:grpSpPr>
          <a:xfrm>
            <a:off x="916458" y="1019750"/>
            <a:ext cx="214624" cy="214624"/>
            <a:chOff x="2594050" y="1631825"/>
            <a:chExt cx="439625" cy="439625"/>
          </a:xfrm>
        </p:grpSpPr>
        <p:sp>
          <p:nvSpPr>
            <p:cNvPr id="132" name="Shape 13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36" name="Shape 136"/>
          <p:cNvSpPr/>
          <p:nvPr/>
        </p:nvSpPr>
        <p:spPr>
          <a:xfrm>
            <a:off x="609575" y="1510857"/>
            <a:ext cx="3855147" cy="3001275"/>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Quattrocento Sans"/>
              <a:ea typeface="Quattrocento Sans"/>
              <a:cs typeface="Quattrocento Sans"/>
              <a:sym typeface="Quattrocento Sans"/>
            </a:endParaRPr>
          </a:p>
        </p:txBody>
      </p:sp>
      <p:sp>
        <p:nvSpPr>
          <p:cNvPr id="137" name="Shape 137"/>
          <p:cNvSpPr/>
          <p:nvPr/>
        </p:nvSpPr>
        <p:spPr>
          <a:xfrm>
            <a:off x="770900" y="1670238"/>
            <a:ext cx="3532500" cy="2255700"/>
          </a:xfrm>
          <a:prstGeom prst="rect">
            <a:avLst/>
          </a:prstGeom>
          <a:solidFill>
            <a:srgbClr val="F3F3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1000">
              <a:solidFill>
                <a:srgbClr val="999999"/>
              </a:solidFill>
              <a:latin typeface="Quattrocento Sans"/>
              <a:ea typeface="Quattrocento Sans"/>
              <a:cs typeface="Quattrocento Sans"/>
              <a:sym typeface="Quattrocento Sans"/>
            </a:endParaRPr>
          </a:p>
        </p:txBody>
      </p:sp>
      <p:sp>
        <p:nvSpPr>
          <p:cNvPr id="138" name="Shape 138"/>
          <p:cNvSpPr/>
          <p:nvPr/>
        </p:nvSpPr>
        <p:spPr>
          <a:xfrm>
            <a:off x="1873100" y="2740737"/>
            <a:ext cx="1328099" cy="54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1873100" y="2530850"/>
            <a:ext cx="633299" cy="1430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2567900" y="2530850"/>
            <a:ext cx="633299" cy="1430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txBox="1"/>
          <p:nvPr/>
        </p:nvSpPr>
        <p:spPr>
          <a:xfrm>
            <a:off x="1607450" y="3272850"/>
            <a:ext cx="1859399" cy="214500"/>
          </a:xfrm>
          <a:prstGeom prst="rect">
            <a:avLst/>
          </a:prstGeom>
          <a:noFill/>
          <a:ln>
            <a:noFill/>
          </a:ln>
        </p:spPr>
        <p:txBody>
          <a:bodyPr anchorCtr="0" anchor="t" bIns="91425" lIns="91425" rIns="91425" tIns="91425">
            <a:noAutofit/>
          </a:bodyPr>
          <a:lstStyle/>
          <a:p>
            <a:pPr lvl="0" rtl="0">
              <a:spcBef>
                <a:spcPts val="0"/>
              </a:spcBef>
              <a:buNone/>
            </a:pPr>
            <a:r>
              <a:rPr b="1" lang="en" sz="1100">
                <a:solidFill>
                  <a:schemeClr val="accent1"/>
                </a:solidFill>
                <a:latin typeface="Quattrocento Sans"/>
                <a:ea typeface="Quattrocento Sans"/>
                <a:cs typeface="Quattrocento Sans"/>
                <a:sym typeface="Quattrocento Sans"/>
              </a:rPr>
              <a:t>&lt; Back to product</a:t>
            </a:r>
          </a:p>
        </p:txBody>
      </p:sp>
      <p:sp>
        <p:nvSpPr>
          <p:cNvPr id="142" name="Shape 142"/>
          <p:cNvSpPr/>
          <p:nvPr/>
        </p:nvSpPr>
        <p:spPr>
          <a:xfrm>
            <a:off x="830900" y="1737883"/>
            <a:ext cx="3412500" cy="21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http://localhost:3000/reviews/new</a:t>
            </a:r>
          </a:p>
        </p:txBody>
      </p:sp>
      <p:sp>
        <p:nvSpPr>
          <p:cNvPr id="143" name="Shape 143"/>
          <p:cNvSpPr txBox="1"/>
          <p:nvPr/>
        </p:nvSpPr>
        <p:spPr>
          <a:xfrm rot="-997432">
            <a:off x="2251170" y="1561173"/>
            <a:ext cx="1266745" cy="214505"/>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ED197B"/>
                </a:highlight>
                <a:latin typeface="Quattrocento Sans"/>
                <a:ea typeface="Quattrocento Sans"/>
                <a:cs typeface="Quattrocento Sans"/>
                <a:sym typeface="Quattrocento Sans"/>
              </a:rPr>
              <a:t>no dice.</a:t>
            </a:r>
          </a:p>
        </p:txBody>
      </p:sp>
      <p:sp>
        <p:nvSpPr>
          <p:cNvPr id="144" name="Shape 144"/>
          <p:cNvSpPr txBox="1"/>
          <p:nvPr/>
        </p:nvSpPr>
        <p:spPr>
          <a:xfrm rot="-422755">
            <a:off x="2164332" y="3174197"/>
            <a:ext cx="1266867" cy="214629"/>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ED197B"/>
                </a:highlight>
                <a:latin typeface="Quattrocento Sans"/>
                <a:ea typeface="Quattrocento Sans"/>
                <a:cs typeface="Quattrocento Sans"/>
                <a:sym typeface="Quattrocento Sans"/>
              </a:rPr>
              <a:t>??? :((((</a:t>
            </a:r>
          </a:p>
        </p:txBody>
      </p:sp>
      <p:sp>
        <p:nvSpPr>
          <p:cNvPr id="145" name="Shape 145"/>
          <p:cNvSpPr txBox="1"/>
          <p:nvPr/>
        </p:nvSpPr>
        <p:spPr>
          <a:xfrm>
            <a:off x="1328745" y="2175562"/>
            <a:ext cx="2416799" cy="189599"/>
          </a:xfrm>
          <a:prstGeom prst="rect">
            <a:avLst/>
          </a:prstGeom>
          <a:noFill/>
          <a:ln>
            <a:noFill/>
          </a:ln>
        </p:spPr>
        <p:txBody>
          <a:bodyPr anchorCtr="0" anchor="t" bIns="91425" lIns="91425" rIns="91425" tIns="91425">
            <a:noAutofit/>
          </a:bodyPr>
          <a:lstStyle/>
          <a:p>
            <a:pPr lvl="0" rtl="0" algn="ctr">
              <a:spcBef>
                <a:spcPts val="0"/>
              </a:spcBef>
              <a:buNone/>
            </a:pPr>
            <a:r>
              <a:rPr b="1" lang="en" sz="1100">
                <a:latin typeface="Quattrocento Sans"/>
                <a:ea typeface="Quattrocento Sans"/>
                <a:cs typeface="Quattrocento Sans"/>
                <a:sym typeface="Quattrocento Sans"/>
              </a:rPr>
              <a:t>Review “Awesome T-Shirt” here:</a:t>
            </a:r>
          </a:p>
        </p:txBody>
      </p:sp>
      <p:sp>
        <p:nvSpPr>
          <p:cNvPr id="146" name="Shape 146"/>
          <p:cNvSpPr txBox="1"/>
          <p:nvPr/>
        </p:nvSpPr>
        <p:spPr>
          <a:xfrm rot="957507">
            <a:off x="2347439" y="2259805"/>
            <a:ext cx="1266821" cy="214612"/>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ED197B"/>
                </a:highlight>
                <a:latin typeface="Quattrocento Sans"/>
                <a:ea typeface="Quattrocento Sans"/>
                <a:cs typeface="Quattrocento Sans"/>
                <a:sym typeface="Quattrocento Sans"/>
              </a:rPr>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t>Creating </a:t>
            </a:r>
            <a:r>
              <a:rPr lang="en">
                <a:solidFill>
                  <a:schemeClr val="lt1"/>
                </a:solidFill>
                <a:highlight>
                  <a:srgbClr val="ED197B"/>
                </a:highlight>
              </a:rPr>
              <a:t>Nested Routes</a:t>
            </a:r>
          </a:p>
        </p:txBody>
      </p:sp>
      <p:sp>
        <p:nvSpPr>
          <p:cNvPr id="152" name="Shape 152"/>
          <p:cNvSpPr txBox="1"/>
          <p:nvPr>
            <p:ph idx="1" type="body"/>
          </p:nvPr>
        </p:nvSpPr>
        <p:spPr>
          <a:xfrm>
            <a:off x="4995150" y="1311675"/>
            <a:ext cx="4301399" cy="31122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solidFill>
                  <a:srgbClr val="999999"/>
                </a:solidFill>
                <a:latin typeface="Courier New"/>
                <a:ea typeface="Courier New"/>
                <a:cs typeface="Courier New"/>
                <a:sym typeface="Courier New"/>
              </a:rPr>
              <a:t>reviews_controller.rb</a:t>
            </a:r>
          </a:p>
          <a:p>
            <a:pPr lvl="0" rtl="0">
              <a:spcBef>
                <a:spcPts val="0"/>
              </a:spcBef>
              <a:buNone/>
            </a:pPr>
            <a:r>
              <a:rPr lang="en" sz="1400">
                <a:latin typeface="Courier New"/>
                <a:ea typeface="Courier New"/>
                <a:cs typeface="Courier New"/>
                <a:sym typeface="Courier New"/>
              </a:rPr>
              <a:t>def new</a:t>
            </a:r>
          </a:p>
          <a:p>
            <a:pPr lvl="0" rtl="0">
              <a:spcBef>
                <a:spcPts val="0"/>
              </a:spcBef>
              <a:buNone/>
            </a:pPr>
            <a:r>
              <a:rPr lang="en" sz="1400">
                <a:latin typeface="Courier New"/>
                <a:ea typeface="Courier New"/>
                <a:cs typeface="Courier New"/>
                <a:sym typeface="Courier New"/>
              </a:rPr>
              <a:t>  @review = Review.new</a:t>
            </a:r>
          </a:p>
          <a:p>
            <a:pPr lvl="0" rtl="0">
              <a:spcBef>
                <a:spcPts val="0"/>
              </a:spcBef>
              <a:buNone/>
            </a:pPr>
            <a:r>
              <a:rPr lang="en" sz="1400">
                <a:latin typeface="Courier New"/>
                <a:ea typeface="Courier New"/>
                <a:cs typeface="Courier New"/>
                <a:sym typeface="Courier New"/>
              </a:rPr>
              <a:t>  @product = Product.find(</a:t>
            </a:r>
          </a:p>
          <a:p>
            <a:pPr lvl="0" rtl="0">
              <a:spcBef>
                <a:spcPts val="0"/>
              </a:spcBef>
              <a:buNone/>
            </a:pPr>
            <a:r>
              <a:rPr lang="en" sz="1400">
                <a:latin typeface="Courier New"/>
                <a:ea typeface="Courier New"/>
                <a:cs typeface="Courier New"/>
                <a:sym typeface="Courier New"/>
              </a:rPr>
              <a:t>    params[:product_id])</a:t>
            </a:r>
          </a:p>
          <a:p>
            <a:pPr lvl="0" rtl="0">
              <a:spcBef>
                <a:spcPts val="0"/>
              </a:spcBef>
              <a:buNone/>
            </a:pPr>
            <a:r>
              <a:rPr lang="en" sz="1400">
                <a:latin typeface="Courier New"/>
                <a:ea typeface="Courier New"/>
                <a:cs typeface="Courier New"/>
                <a:sym typeface="Courier New"/>
              </a:rPr>
              <a:t>end</a:t>
            </a:r>
          </a:p>
          <a:p>
            <a:pPr lvl="0" rtl="0">
              <a:spcBef>
                <a:spcPts val="0"/>
              </a:spcBef>
              <a:buNone/>
            </a:pPr>
            <a:r>
              <a:t/>
            </a:r>
            <a:endParaRPr sz="1400">
              <a:latin typeface="Courier New"/>
              <a:ea typeface="Courier New"/>
              <a:cs typeface="Courier New"/>
              <a:sym typeface="Courier New"/>
            </a:endParaRPr>
          </a:p>
        </p:txBody>
      </p:sp>
      <p:grpSp>
        <p:nvGrpSpPr>
          <p:cNvPr id="153" name="Shape 153"/>
          <p:cNvGrpSpPr/>
          <p:nvPr/>
        </p:nvGrpSpPr>
        <p:grpSpPr>
          <a:xfrm>
            <a:off x="916458" y="1019750"/>
            <a:ext cx="214624" cy="214624"/>
            <a:chOff x="2594050" y="1631825"/>
            <a:chExt cx="439625" cy="439625"/>
          </a:xfrm>
        </p:grpSpPr>
        <p:sp>
          <p:nvSpPr>
            <p:cNvPr id="154" name="Shape 15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58" name="Shape 158"/>
          <p:cNvSpPr/>
          <p:nvPr/>
        </p:nvSpPr>
        <p:spPr>
          <a:xfrm>
            <a:off x="609575" y="1510857"/>
            <a:ext cx="3855147" cy="3001275"/>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Quattrocento Sans"/>
              <a:ea typeface="Quattrocento Sans"/>
              <a:cs typeface="Quattrocento Sans"/>
              <a:sym typeface="Quattrocento Sans"/>
            </a:endParaRPr>
          </a:p>
        </p:txBody>
      </p:sp>
      <p:sp>
        <p:nvSpPr>
          <p:cNvPr id="159" name="Shape 159"/>
          <p:cNvSpPr/>
          <p:nvPr/>
        </p:nvSpPr>
        <p:spPr>
          <a:xfrm>
            <a:off x="770900" y="1670238"/>
            <a:ext cx="3532500" cy="2255700"/>
          </a:xfrm>
          <a:prstGeom prst="rect">
            <a:avLst/>
          </a:prstGeom>
          <a:solidFill>
            <a:srgbClr val="F3F3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1000">
              <a:solidFill>
                <a:srgbClr val="999999"/>
              </a:solidFill>
              <a:latin typeface="Quattrocento Sans"/>
              <a:ea typeface="Quattrocento Sans"/>
              <a:cs typeface="Quattrocento Sans"/>
              <a:sym typeface="Quattrocento Sans"/>
            </a:endParaRPr>
          </a:p>
        </p:txBody>
      </p:sp>
      <p:sp>
        <p:nvSpPr>
          <p:cNvPr id="160" name="Shape 160"/>
          <p:cNvSpPr/>
          <p:nvPr/>
        </p:nvSpPr>
        <p:spPr>
          <a:xfrm>
            <a:off x="1873100" y="2740737"/>
            <a:ext cx="1328099" cy="54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1873100" y="2530850"/>
            <a:ext cx="633299" cy="1430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2567900" y="2530850"/>
            <a:ext cx="633299" cy="1430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txBox="1"/>
          <p:nvPr/>
        </p:nvSpPr>
        <p:spPr>
          <a:xfrm>
            <a:off x="1607450" y="3272850"/>
            <a:ext cx="1859399" cy="214500"/>
          </a:xfrm>
          <a:prstGeom prst="rect">
            <a:avLst/>
          </a:prstGeom>
          <a:noFill/>
          <a:ln>
            <a:noFill/>
          </a:ln>
        </p:spPr>
        <p:txBody>
          <a:bodyPr anchorCtr="0" anchor="t" bIns="91425" lIns="91425" rIns="91425" tIns="91425">
            <a:noAutofit/>
          </a:bodyPr>
          <a:lstStyle/>
          <a:p>
            <a:pPr lvl="0" rtl="0">
              <a:spcBef>
                <a:spcPts val="0"/>
              </a:spcBef>
              <a:buNone/>
            </a:pPr>
            <a:r>
              <a:rPr b="1" lang="en" sz="1100">
                <a:solidFill>
                  <a:schemeClr val="accent1"/>
                </a:solidFill>
                <a:latin typeface="Quattrocento Sans"/>
                <a:ea typeface="Quattrocento Sans"/>
                <a:cs typeface="Quattrocento Sans"/>
                <a:sym typeface="Quattrocento Sans"/>
              </a:rPr>
              <a:t>&lt; Back to product</a:t>
            </a:r>
          </a:p>
        </p:txBody>
      </p:sp>
      <p:sp>
        <p:nvSpPr>
          <p:cNvPr id="164" name="Shape 164"/>
          <p:cNvSpPr/>
          <p:nvPr/>
        </p:nvSpPr>
        <p:spPr>
          <a:xfrm>
            <a:off x="830900" y="1737883"/>
            <a:ext cx="3412500" cy="21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http://localhost:3000/products/1/reviews/new</a:t>
            </a:r>
          </a:p>
        </p:txBody>
      </p:sp>
      <p:sp>
        <p:nvSpPr>
          <p:cNvPr id="165" name="Shape 165"/>
          <p:cNvSpPr txBox="1"/>
          <p:nvPr/>
        </p:nvSpPr>
        <p:spPr>
          <a:xfrm>
            <a:off x="1328745" y="2175562"/>
            <a:ext cx="2416799" cy="189599"/>
          </a:xfrm>
          <a:prstGeom prst="rect">
            <a:avLst/>
          </a:prstGeom>
          <a:noFill/>
          <a:ln>
            <a:noFill/>
          </a:ln>
        </p:spPr>
        <p:txBody>
          <a:bodyPr anchorCtr="0" anchor="t" bIns="91425" lIns="91425" rIns="91425" tIns="91425">
            <a:noAutofit/>
          </a:bodyPr>
          <a:lstStyle/>
          <a:p>
            <a:pPr lvl="0" rtl="0" algn="ctr">
              <a:spcBef>
                <a:spcPts val="0"/>
              </a:spcBef>
              <a:buNone/>
            </a:pPr>
            <a:r>
              <a:rPr b="1" lang="en" sz="1100">
                <a:latin typeface="Quattrocento Sans"/>
                <a:ea typeface="Quattrocento Sans"/>
                <a:cs typeface="Quattrocento Sans"/>
                <a:sym typeface="Quattrocento Sans"/>
              </a:rPr>
              <a:t>Review “Awesome T-Shirt” here: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t>Creating </a:t>
            </a:r>
            <a:r>
              <a:rPr lang="en">
                <a:solidFill>
                  <a:schemeClr val="lt1"/>
                </a:solidFill>
                <a:highlight>
                  <a:srgbClr val="ED197B"/>
                </a:highlight>
              </a:rPr>
              <a:t>Nested Routes</a:t>
            </a:r>
          </a:p>
        </p:txBody>
      </p:sp>
      <p:sp>
        <p:nvSpPr>
          <p:cNvPr id="171" name="Shape 171"/>
          <p:cNvSpPr txBox="1"/>
          <p:nvPr>
            <p:ph idx="1" type="body"/>
          </p:nvPr>
        </p:nvSpPr>
        <p:spPr>
          <a:xfrm>
            <a:off x="4995000" y="1616475"/>
            <a:ext cx="4301399" cy="31122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def new</a:t>
            </a:r>
          </a:p>
          <a:p>
            <a:pPr lvl="0" rtl="0">
              <a:spcBef>
                <a:spcPts val="0"/>
              </a:spcBef>
              <a:buNone/>
            </a:pPr>
            <a:r>
              <a:rPr lang="en" sz="1400">
                <a:latin typeface="Courier New"/>
                <a:ea typeface="Courier New"/>
                <a:cs typeface="Courier New"/>
                <a:sym typeface="Courier New"/>
              </a:rPr>
              <a:t>  @review = Review.new</a:t>
            </a:r>
          </a:p>
          <a:p>
            <a:pPr lvl="0" rtl="0">
              <a:spcBef>
                <a:spcPts val="0"/>
              </a:spcBef>
              <a:buNone/>
            </a:pPr>
            <a:r>
              <a:rPr lang="en" sz="1400">
                <a:latin typeface="Courier New"/>
                <a:ea typeface="Courier New"/>
                <a:cs typeface="Courier New"/>
                <a:sym typeface="Courier New"/>
              </a:rPr>
              <a:t>  @product = Product.find(</a:t>
            </a:r>
          </a:p>
          <a:p>
            <a:pPr lvl="0" rtl="0">
              <a:spcBef>
                <a:spcPts val="0"/>
              </a:spcBef>
              <a:buNone/>
            </a:pPr>
            <a:r>
              <a:rPr lang="en" sz="1400">
                <a:latin typeface="Courier New"/>
                <a:ea typeface="Courier New"/>
                <a:cs typeface="Courier New"/>
                <a:sym typeface="Courier New"/>
              </a:rPr>
              <a:t>    params[:product_id])</a:t>
            </a:r>
          </a:p>
          <a:p>
            <a:pPr lvl="0" rtl="0">
              <a:spcBef>
                <a:spcPts val="0"/>
              </a:spcBef>
              <a:buNone/>
            </a:pPr>
            <a:r>
              <a:rPr lang="en" sz="1400">
                <a:latin typeface="Courier New"/>
                <a:ea typeface="Courier New"/>
                <a:cs typeface="Courier New"/>
                <a:sym typeface="Courier New"/>
              </a:rPr>
              <a:t>end</a:t>
            </a:r>
          </a:p>
          <a:p>
            <a:pPr lvl="0" rtl="0">
              <a:spcBef>
                <a:spcPts val="0"/>
              </a:spcBef>
              <a:buNone/>
            </a:pPr>
            <a:r>
              <a:t/>
            </a:r>
            <a:endParaRPr sz="1400">
              <a:latin typeface="Courier New"/>
              <a:ea typeface="Courier New"/>
              <a:cs typeface="Courier New"/>
              <a:sym typeface="Courier New"/>
            </a:endParaRPr>
          </a:p>
        </p:txBody>
      </p:sp>
      <p:grpSp>
        <p:nvGrpSpPr>
          <p:cNvPr id="172" name="Shape 172"/>
          <p:cNvGrpSpPr/>
          <p:nvPr/>
        </p:nvGrpSpPr>
        <p:grpSpPr>
          <a:xfrm>
            <a:off x="916458" y="1019750"/>
            <a:ext cx="214624" cy="214624"/>
            <a:chOff x="2594050" y="1631825"/>
            <a:chExt cx="439625" cy="439625"/>
          </a:xfrm>
        </p:grpSpPr>
        <p:sp>
          <p:nvSpPr>
            <p:cNvPr id="173" name="Shape 17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77" name="Shape 177"/>
          <p:cNvSpPr txBox="1"/>
          <p:nvPr>
            <p:ph idx="1" type="body"/>
          </p:nvPr>
        </p:nvSpPr>
        <p:spPr>
          <a:xfrm>
            <a:off x="438050" y="1616475"/>
            <a:ext cx="4301399" cy="31122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Rails.application.routes.draw do</a:t>
            </a:r>
          </a:p>
          <a:p>
            <a:pPr lvl="0" rtl="0">
              <a:spcBef>
                <a:spcPts val="0"/>
              </a:spcBef>
              <a:buNone/>
            </a:pPr>
            <a:r>
              <a:rPr lang="en" sz="1400">
                <a:latin typeface="Courier New"/>
                <a:ea typeface="Courier New"/>
                <a:cs typeface="Courier New"/>
                <a:sym typeface="Courier New"/>
              </a:rPr>
              <a:t>  resources :products, only: [...] do</a:t>
            </a:r>
          </a:p>
          <a:p>
            <a:pPr lvl="0" rtl="0">
              <a:spcBef>
                <a:spcPts val="0"/>
              </a:spcBef>
              <a:buNone/>
            </a:pPr>
            <a:r>
              <a:rPr lang="en" sz="1400">
                <a:latin typeface="Courier New"/>
                <a:ea typeface="Courier New"/>
                <a:cs typeface="Courier New"/>
                <a:sym typeface="Courier New"/>
              </a:rPr>
              <a:t>    resources :reviews, only: [:new]</a:t>
            </a:r>
          </a:p>
          <a:p>
            <a:pPr lvl="0" rtl="0">
              <a:spcBef>
                <a:spcPts val="0"/>
              </a:spcBef>
              <a:buNone/>
            </a:pPr>
            <a:r>
              <a:rPr lang="en" sz="1400">
                <a:latin typeface="Courier New"/>
                <a:ea typeface="Courier New"/>
                <a:cs typeface="Courier New"/>
                <a:sym typeface="Courier New"/>
              </a:rPr>
              <a:t>  end</a:t>
            </a:r>
          </a:p>
          <a:p>
            <a:pPr lvl="0" rtl="0">
              <a:spcBef>
                <a:spcPts val="0"/>
              </a:spcBef>
              <a:buNone/>
            </a:pPr>
            <a:r>
              <a:rPr lang="en" sz="1400">
                <a:latin typeface="Courier New"/>
                <a:ea typeface="Courier New"/>
                <a:cs typeface="Courier New"/>
                <a:sym typeface="Courier New"/>
              </a:rPr>
              <a:t>end</a:t>
            </a:r>
          </a:p>
          <a:p>
            <a:pPr lvl="0" rtl="0">
              <a:spcBef>
                <a:spcPts val="0"/>
              </a:spcBef>
              <a:buNone/>
            </a:pPr>
            <a:r>
              <a:t/>
            </a:r>
            <a:endParaRPr sz="1400">
              <a:latin typeface="Courier New"/>
              <a:ea typeface="Courier New"/>
              <a:cs typeface="Courier New"/>
              <a:sym typeface="Courier New"/>
            </a:endParaRPr>
          </a:p>
        </p:txBody>
      </p:sp>
      <p:sp>
        <p:nvSpPr>
          <p:cNvPr id="178" name="Shape 178"/>
          <p:cNvSpPr txBox="1"/>
          <p:nvPr/>
        </p:nvSpPr>
        <p:spPr>
          <a:xfrm>
            <a:off x="444833" y="1409908"/>
            <a:ext cx="1859399" cy="214500"/>
          </a:xfrm>
          <a:prstGeom prst="rect">
            <a:avLst/>
          </a:prstGeom>
          <a:noFill/>
          <a:ln>
            <a:noFill/>
          </a:ln>
        </p:spPr>
        <p:txBody>
          <a:bodyPr anchorCtr="0" anchor="t" bIns="91425" lIns="91425" rIns="91425" tIns="91425">
            <a:noAutofit/>
          </a:bodyPr>
          <a:lstStyle/>
          <a:p>
            <a:pPr lvl="0">
              <a:spcBef>
                <a:spcPts val="0"/>
              </a:spcBef>
              <a:buNone/>
            </a:pPr>
            <a:r>
              <a:rPr lang="en">
                <a:solidFill>
                  <a:srgbClr val="999999"/>
                </a:solidFill>
                <a:latin typeface="Courier New"/>
                <a:ea typeface="Courier New"/>
                <a:cs typeface="Courier New"/>
                <a:sym typeface="Courier New"/>
              </a:rPr>
              <a:t>routes.rb</a:t>
            </a:r>
          </a:p>
        </p:txBody>
      </p:sp>
      <p:sp>
        <p:nvSpPr>
          <p:cNvPr id="179" name="Shape 179"/>
          <p:cNvSpPr txBox="1"/>
          <p:nvPr/>
        </p:nvSpPr>
        <p:spPr>
          <a:xfrm>
            <a:off x="5001744" y="1409900"/>
            <a:ext cx="2748000" cy="214500"/>
          </a:xfrm>
          <a:prstGeom prst="rect">
            <a:avLst/>
          </a:prstGeom>
          <a:noFill/>
          <a:ln>
            <a:noFill/>
          </a:ln>
        </p:spPr>
        <p:txBody>
          <a:bodyPr anchorCtr="0" anchor="t" bIns="91425" lIns="91425" rIns="91425" tIns="91425">
            <a:noAutofit/>
          </a:bodyPr>
          <a:lstStyle/>
          <a:p>
            <a:pPr lvl="0" rtl="0">
              <a:spcBef>
                <a:spcPts val="0"/>
              </a:spcBef>
              <a:buNone/>
            </a:pPr>
            <a:r>
              <a:rPr lang="en">
                <a:solidFill>
                  <a:srgbClr val="999999"/>
                </a:solidFill>
                <a:latin typeface="Courier New"/>
                <a:ea typeface="Courier New"/>
                <a:cs typeface="Courier New"/>
                <a:sym typeface="Courier New"/>
              </a:rPr>
              <a:t>reviews_controller.rb</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1381250" y="922668"/>
            <a:ext cx="3878399" cy="435599"/>
          </a:xfrm>
          <a:prstGeom prst="rect">
            <a:avLst/>
          </a:prstGeom>
        </p:spPr>
        <p:txBody>
          <a:bodyPr anchorCtr="0" anchor="ctr" bIns="91425" lIns="91425" rIns="91425" tIns="91425">
            <a:noAutofit/>
          </a:bodyPr>
          <a:lstStyle/>
          <a:p>
            <a:pPr lvl="0" rtl="0">
              <a:spcBef>
                <a:spcPts val="0"/>
              </a:spcBef>
              <a:buNone/>
            </a:pPr>
            <a:r>
              <a:rPr lang="en"/>
              <a:t>Creating </a:t>
            </a:r>
            <a:r>
              <a:rPr lang="en">
                <a:solidFill>
                  <a:schemeClr val="lt1"/>
                </a:solidFill>
                <a:highlight>
                  <a:srgbClr val="ED197B"/>
                </a:highlight>
              </a:rPr>
              <a:t>Nested Routes</a:t>
            </a:r>
          </a:p>
        </p:txBody>
      </p:sp>
      <p:sp>
        <p:nvSpPr>
          <p:cNvPr id="185" name="Shape 185"/>
          <p:cNvSpPr txBox="1"/>
          <p:nvPr>
            <p:ph idx="1" type="body"/>
          </p:nvPr>
        </p:nvSpPr>
        <p:spPr>
          <a:xfrm>
            <a:off x="4995000" y="1616475"/>
            <a:ext cx="4301399" cy="16326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def new</a:t>
            </a:r>
          </a:p>
          <a:p>
            <a:pPr lvl="0" rtl="0">
              <a:spcBef>
                <a:spcPts val="0"/>
              </a:spcBef>
              <a:buNone/>
            </a:pPr>
            <a:r>
              <a:rPr lang="en" sz="1400">
                <a:latin typeface="Courier New"/>
                <a:ea typeface="Courier New"/>
                <a:cs typeface="Courier New"/>
                <a:sym typeface="Courier New"/>
              </a:rPr>
              <a:t>  @review = Review.new</a:t>
            </a:r>
          </a:p>
          <a:p>
            <a:pPr lvl="0" rtl="0">
              <a:spcBef>
                <a:spcPts val="0"/>
              </a:spcBef>
              <a:buNone/>
            </a:pPr>
            <a:r>
              <a:rPr lang="en" sz="1400">
                <a:latin typeface="Courier New"/>
                <a:ea typeface="Courier New"/>
                <a:cs typeface="Courier New"/>
                <a:sym typeface="Courier New"/>
              </a:rPr>
              <a:t>  @product = Product.find(</a:t>
            </a:r>
          </a:p>
          <a:p>
            <a:pPr lvl="0" rtl="0">
              <a:spcBef>
                <a:spcPts val="0"/>
              </a:spcBef>
              <a:buNone/>
            </a:pPr>
            <a:r>
              <a:rPr lang="en" sz="1400">
                <a:latin typeface="Courier New"/>
                <a:ea typeface="Courier New"/>
                <a:cs typeface="Courier New"/>
                <a:sym typeface="Courier New"/>
              </a:rPr>
              <a:t>    params[:product_id])</a:t>
            </a:r>
          </a:p>
          <a:p>
            <a:pPr lvl="0" rtl="0">
              <a:spcBef>
                <a:spcPts val="0"/>
              </a:spcBef>
              <a:buNone/>
            </a:pPr>
            <a:r>
              <a:rPr lang="en" sz="1400">
                <a:latin typeface="Courier New"/>
                <a:ea typeface="Courier New"/>
                <a:cs typeface="Courier New"/>
                <a:sym typeface="Courier New"/>
              </a:rPr>
              <a:t>end</a:t>
            </a:r>
          </a:p>
          <a:p>
            <a:pPr lvl="0" rtl="0">
              <a:spcBef>
                <a:spcPts val="0"/>
              </a:spcBef>
              <a:buNone/>
            </a:pPr>
            <a:r>
              <a:t/>
            </a:r>
            <a:endParaRPr sz="1400">
              <a:latin typeface="Courier New"/>
              <a:ea typeface="Courier New"/>
              <a:cs typeface="Courier New"/>
              <a:sym typeface="Courier New"/>
            </a:endParaRPr>
          </a:p>
        </p:txBody>
      </p:sp>
      <p:grpSp>
        <p:nvGrpSpPr>
          <p:cNvPr id="186" name="Shape 186"/>
          <p:cNvGrpSpPr/>
          <p:nvPr/>
        </p:nvGrpSpPr>
        <p:grpSpPr>
          <a:xfrm>
            <a:off x="916458" y="1019750"/>
            <a:ext cx="214624" cy="214624"/>
            <a:chOff x="2594050" y="1631825"/>
            <a:chExt cx="439625" cy="439625"/>
          </a:xfrm>
        </p:grpSpPr>
        <p:sp>
          <p:nvSpPr>
            <p:cNvPr id="187" name="Shape 18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91" name="Shape 191"/>
          <p:cNvSpPr txBox="1"/>
          <p:nvPr>
            <p:ph idx="1" type="body"/>
          </p:nvPr>
        </p:nvSpPr>
        <p:spPr>
          <a:xfrm>
            <a:off x="438050" y="1616475"/>
            <a:ext cx="4301399" cy="17040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Rails.application.routes.draw do</a:t>
            </a:r>
          </a:p>
          <a:p>
            <a:pPr lvl="0" rtl="0">
              <a:spcBef>
                <a:spcPts val="0"/>
              </a:spcBef>
              <a:buNone/>
            </a:pPr>
            <a:r>
              <a:rPr lang="en" sz="1400">
                <a:latin typeface="Courier New"/>
                <a:ea typeface="Courier New"/>
                <a:cs typeface="Courier New"/>
                <a:sym typeface="Courier New"/>
              </a:rPr>
              <a:t>  resources :products, only: [...] do</a:t>
            </a:r>
          </a:p>
          <a:p>
            <a:pPr lvl="0" rtl="0">
              <a:spcBef>
                <a:spcPts val="0"/>
              </a:spcBef>
              <a:buNone/>
            </a:pPr>
            <a:r>
              <a:rPr lang="en" sz="1400">
                <a:latin typeface="Courier New"/>
                <a:ea typeface="Courier New"/>
                <a:cs typeface="Courier New"/>
                <a:sym typeface="Courier New"/>
              </a:rPr>
              <a:t>    resources :reviews, only: [:new]</a:t>
            </a:r>
          </a:p>
          <a:p>
            <a:pPr lvl="0" rtl="0">
              <a:spcBef>
                <a:spcPts val="0"/>
              </a:spcBef>
              <a:buNone/>
            </a:pPr>
            <a:r>
              <a:rPr lang="en" sz="1400">
                <a:latin typeface="Courier New"/>
                <a:ea typeface="Courier New"/>
                <a:cs typeface="Courier New"/>
                <a:sym typeface="Courier New"/>
              </a:rPr>
              <a:t>  end</a:t>
            </a:r>
          </a:p>
          <a:p>
            <a:pPr lvl="0" rtl="0">
              <a:spcBef>
                <a:spcPts val="0"/>
              </a:spcBef>
              <a:buNone/>
            </a:pPr>
            <a:r>
              <a:rPr lang="en" sz="1400">
                <a:latin typeface="Courier New"/>
                <a:ea typeface="Courier New"/>
                <a:cs typeface="Courier New"/>
                <a:sym typeface="Courier New"/>
              </a:rPr>
              <a:t>end</a:t>
            </a:r>
          </a:p>
          <a:p>
            <a:pPr lvl="0" rtl="0">
              <a:spcBef>
                <a:spcPts val="0"/>
              </a:spcBef>
              <a:buNone/>
            </a:pPr>
            <a:r>
              <a:t/>
            </a:r>
            <a:endParaRPr sz="1400">
              <a:latin typeface="Courier New"/>
              <a:ea typeface="Courier New"/>
              <a:cs typeface="Courier New"/>
              <a:sym typeface="Courier New"/>
            </a:endParaRPr>
          </a:p>
        </p:txBody>
      </p:sp>
      <p:sp>
        <p:nvSpPr>
          <p:cNvPr id="192" name="Shape 192"/>
          <p:cNvSpPr txBox="1"/>
          <p:nvPr>
            <p:ph idx="1" type="body"/>
          </p:nvPr>
        </p:nvSpPr>
        <p:spPr>
          <a:xfrm>
            <a:off x="143100" y="3782475"/>
            <a:ext cx="8857800" cy="1632600"/>
          </a:xfrm>
          <a:prstGeom prst="rect">
            <a:avLst/>
          </a:prstGeom>
        </p:spPr>
        <p:txBody>
          <a:bodyPr anchorCtr="0" anchor="t" bIns="91425" lIns="91425" rIns="91425" tIns="91425">
            <a:noAutofit/>
          </a:bodyPr>
          <a:lstStyle/>
          <a:p>
            <a:pPr lvl="0" rtl="0">
              <a:spcBef>
                <a:spcPts val="0"/>
              </a:spcBef>
              <a:buNone/>
            </a:pPr>
            <a:r>
              <a:rPr lang="en" sz="1300">
                <a:latin typeface="Courier New"/>
                <a:ea typeface="Courier New"/>
                <a:cs typeface="Courier New"/>
                <a:sym typeface="Courier New"/>
              </a:rPr>
              <a:t>            Prefix Verb URI Pattern                                 Controller#Action</a:t>
            </a:r>
          </a:p>
          <a:p>
            <a:pPr lvl="0" rtl="0">
              <a:spcBef>
                <a:spcPts val="0"/>
              </a:spcBef>
              <a:buNone/>
            </a:pPr>
            <a:r>
              <a:rPr lang="en" sz="1300">
                <a:latin typeface="Courier New"/>
                <a:ea typeface="Courier New"/>
                <a:cs typeface="Courier New"/>
                <a:sym typeface="Courier New"/>
              </a:rPr>
              <a:t>new_product_review GET  /products/:product_id/reviews/new(.:format) reviews#new</a:t>
            </a:r>
          </a:p>
          <a:p>
            <a:pPr lvl="0" rtl="0">
              <a:spcBef>
                <a:spcPts val="0"/>
              </a:spcBef>
              <a:buNone/>
            </a:pPr>
            <a:r>
              <a:t/>
            </a:r>
            <a:endParaRPr sz="1200">
              <a:latin typeface="Courier New"/>
              <a:ea typeface="Courier New"/>
              <a:cs typeface="Courier New"/>
              <a:sym typeface="Courier New"/>
            </a:endParaRPr>
          </a:p>
        </p:txBody>
      </p:sp>
      <p:sp>
        <p:nvSpPr>
          <p:cNvPr id="193" name="Shape 193"/>
          <p:cNvSpPr txBox="1"/>
          <p:nvPr/>
        </p:nvSpPr>
        <p:spPr>
          <a:xfrm>
            <a:off x="444833" y="1409908"/>
            <a:ext cx="1859399" cy="2145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rgbClr val="999999"/>
                </a:solidFill>
                <a:latin typeface="Courier New"/>
                <a:ea typeface="Courier New"/>
                <a:cs typeface="Courier New"/>
                <a:sym typeface="Courier New"/>
              </a:rPr>
              <a:t>routes.rb</a:t>
            </a:r>
          </a:p>
          <a:p>
            <a:pPr lvl="0" rtl="0">
              <a:spcBef>
                <a:spcPts val="0"/>
              </a:spcBef>
              <a:buNone/>
            </a:pPr>
            <a:r>
              <a:t/>
            </a:r>
            <a:endParaRPr>
              <a:solidFill>
                <a:schemeClr val="lt1"/>
              </a:solidFill>
              <a:highlight>
                <a:srgbClr val="37BECC"/>
              </a:highlight>
              <a:latin typeface="Courier New"/>
              <a:ea typeface="Courier New"/>
              <a:cs typeface="Courier New"/>
              <a:sym typeface="Courier New"/>
            </a:endParaRPr>
          </a:p>
        </p:txBody>
      </p:sp>
      <p:sp>
        <p:nvSpPr>
          <p:cNvPr id="194" name="Shape 194"/>
          <p:cNvSpPr txBox="1"/>
          <p:nvPr/>
        </p:nvSpPr>
        <p:spPr>
          <a:xfrm>
            <a:off x="5001744" y="1409900"/>
            <a:ext cx="2748000" cy="2145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rgbClr val="999999"/>
                </a:solidFill>
                <a:latin typeface="Courier New"/>
                <a:ea typeface="Courier New"/>
                <a:cs typeface="Courier New"/>
                <a:sym typeface="Courier New"/>
              </a:rPr>
              <a:t>reviews_controller.rb</a:t>
            </a:r>
          </a:p>
          <a:p>
            <a:pPr lvl="0" rtl="0">
              <a:spcBef>
                <a:spcPts val="0"/>
              </a:spcBef>
              <a:buNone/>
            </a:pPr>
            <a:r>
              <a:t/>
            </a:r>
            <a:endParaRPr>
              <a:solidFill>
                <a:schemeClr val="lt1"/>
              </a:solidFill>
              <a:highlight>
                <a:srgbClr val="37BECC"/>
              </a:highlight>
              <a:latin typeface="Courier New"/>
              <a:ea typeface="Courier New"/>
              <a:cs typeface="Courier New"/>
              <a:sym typeface="Courier New"/>
            </a:endParaRPr>
          </a:p>
        </p:txBody>
      </p:sp>
      <p:sp>
        <p:nvSpPr>
          <p:cNvPr id="195" name="Shape 195"/>
          <p:cNvSpPr txBox="1"/>
          <p:nvPr/>
        </p:nvSpPr>
        <p:spPr>
          <a:xfrm>
            <a:off x="3197995" y="3502475"/>
            <a:ext cx="2748000" cy="214500"/>
          </a:xfrm>
          <a:prstGeom prst="rect">
            <a:avLst/>
          </a:prstGeom>
          <a:noFill/>
          <a:ln>
            <a:noFill/>
          </a:ln>
        </p:spPr>
        <p:txBody>
          <a:bodyPr anchorCtr="0" anchor="t" bIns="91425" lIns="91425" rIns="91425" tIns="91425">
            <a:noAutofit/>
          </a:bodyPr>
          <a:lstStyle/>
          <a:p>
            <a:pPr lvl="0" rtl="0" algn="ctr">
              <a:spcBef>
                <a:spcPts val="0"/>
              </a:spcBef>
              <a:buClr>
                <a:schemeClr val="dk1"/>
              </a:buClr>
              <a:buFont typeface="Arial"/>
              <a:buNone/>
            </a:pPr>
            <a:r>
              <a:rPr lang="en">
                <a:solidFill>
                  <a:srgbClr val="999999"/>
                </a:solidFill>
                <a:latin typeface="Courier New"/>
                <a:ea typeface="Courier New"/>
                <a:cs typeface="Courier New"/>
                <a:sym typeface="Courier New"/>
              </a:rPr>
              <a:t>rake routes</a:t>
            </a:r>
          </a:p>
          <a:p>
            <a:pPr lvl="0" rtl="0" algn="ctr">
              <a:spcBef>
                <a:spcPts val="0"/>
              </a:spcBef>
              <a:buNone/>
            </a:pPr>
            <a:r>
              <a:t/>
            </a:r>
            <a:endParaRPr>
              <a:solidFill>
                <a:schemeClr val="lt1"/>
              </a:solidFill>
              <a:highlight>
                <a:srgbClr val="37BECC"/>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