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embeddedFontLst>
    <p:embeddedFont>
      <p:font typeface="Lora"/>
      <p:regular r:id="rId35"/>
      <p:bold r:id="rId36"/>
      <p:italic r:id="rId37"/>
      <p:boldItalic r:id="rId38"/>
    </p:embeddedFont>
    <p:embeddedFont>
      <p:font typeface="Quattrocento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attrocentoSans-bold.fntdata"/><Relationship Id="rId20" Type="http://schemas.openxmlformats.org/officeDocument/2006/relationships/slide" Target="slides/slide16.xml"/><Relationship Id="rId42" Type="http://schemas.openxmlformats.org/officeDocument/2006/relationships/font" Target="fonts/QuattrocentoSans-boldItalic.fntdata"/><Relationship Id="rId41" Type="http://schemas.openxmlformats.org/officeDocument/2006/relationships/font" Target="fonts/QuattrocentoSans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Lora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Lora-italic.fntdata"/><Relationship Id="rId14" Type="http://schemas.openxmlformats.org/officeDocument/2006/relationships/slide" Target="slides/slide10.xml"/><Relationship Id="rId36" Type="http://schemas.openxmlformats.org/officeDocument/2006/relationships/font" Target="fonts/Lora-bold.fntdata"/><Relationship Id="rId17" Type="http://schemas.openxmlformats.org/officeDocument/2006/relationships/slide" Target="slides/slide13.xml"/><Relationship Id="rId39" Type="http://schemas.openxmlformats.org/officeDocument/2006/relationships/font" Target="fonts/QuattrocentoSans-regular.fntdata"/><Relationship Id="rId16" Type="http://schemas.openxmlformats.org/officeDocument/2006/relationships/slide" Target="slides/slide12.xml"/><Relationship Id="rId38" Type="http://schemas.openxmlformats.org/officeDocument/2006/relationships/font" Target="fonts/Lora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It's always great to have an idea of where you're going. But maintainable apps are not built monolithically - they're built one small piece at a time.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Or sometimes you want to integrate authentication from Facebook, Twitter, Yelp, MySpace, and Github. Start with just one. Probably Github because it's easier.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Draw a box for each table you plan on having in your database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Inside each box, write the name of the database table, and list each column name you plan on having in the table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Draw lines between the tables that are connected to each other. (I.e, the character table and a table that has a column for character_id are connected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Draw a box for each table you plan on having in your database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Inside each box, write the name of the database table, and list each column name you plan on having in the table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Draw lines between the tables that are connected to each other. (I.e, the character table and a table that has a column for character_id are connected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 stories don't go into implementation details - **that's what acceptance criteria are for**. This is a list of implementation details that you consider necessary for a feature to be considered complete. Usually, each user story has a set of acceptance criteria to further describe it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Complexity kills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Complexity kills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Complexity kills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Complexity kills.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Shape 5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Shape 5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Shape 5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Shape 6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These two weeks are about building an app that you can add to your portfolio to showcase the technical skills you've learned! </a:t>
            </a:r>
            <a:br>
              <a:rPr lang="en"/>
            </a:br>
            <a:br>
              <a:rPr lang="en"/>
            </a:br>
            <a:r>
              <a:rPr lang="en"/>
              <a:t>If you built Google or Facebook in 2 weeks, are potential employers more likely to say: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A) "That's lame, the world does not need another Google"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B) "Whoa, this student learned all this stuff and built Google from scratch in 2 weeks!"</a:t>
            </a:r>
            <a:br>
              <a:rPr lang="en"/>
            </a:br>
            <a:br>
              <a:rPr lang="en"/>
            </a:br>
            <a:r>
              <a:rPr lang="en"/>
              <a:t>Along the same lines, you don't need real users for your app and you're not pitching Shark Tank. You're showcasing your skills in a short amount of time, so focus is key.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It's always great to have an idea of where you're going. But maintainable apps are not built monolithically - they're built one small piece at a time.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letely 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idx="1" type="subTitle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  <a:highlight>
                  <a:srgbClr val="ED197B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14" name="Shape 14"/>
          <p:cNvCxnSpPr/>
          <p:nvPr/>
        </p:nvCxnSpPr>
        <p:spPr>
          <a:xfrm>
            <a:off x="-6025" y="2571761"/>
            <a:ext cx="19844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6999" cy="5669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0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hape 19"/>
          <p:cNvCxnSpPr/>
          <p:nvPr/>
        </p:nvCxnSpPr>
        <p:spPr>
          <a:xfrm>
            <a:off x="4584075" y="3676500"/>
            <a:ext cx="0" cy="1480499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" name="Shape 20"/>
          <p:cNvSpPr txBox="1"/>
          <p:nvPr>
            <p:ph idx="1" type="body"/>
          </p:nvPr>
        </p:nvSpPr>
        <p:spPr>
          <a:xfrm>
            <a:off x="2105050" y="2238000"/>
            <a:ext cx="4933800" cy="819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lvl="8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1" name="Shape 21"/>
          <p:cNvSpPr/>
          <p:nvPr/>
        </p:nvSpPr>
        <p:spPr>
          <a:xfrm>
            <a:off x="428850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4288500" y="3393000"/>
            <a:ext cx="566999" cy="5669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3593400" y="3412651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6" name="Shape 26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rgbClr val="ED197B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ED197B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ED197B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29" name="Shape 29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  <p:cxnSp>
        <p:nvCxnSpPr>
          <p:cNvPr id="34" name="Shape 3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5" name="Shape 35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6" name="Shape 36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1381250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3834911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3" type="body"/>
          </p:nvPr>
        </p:nvSpPr>
        <p:spPr>
          <a:xfrm>
            <a:off x="6288573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42" name="Shape 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3" name="Shape 43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47" name="Shape 4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8" name="Shape 48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9" name="Shape 49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1990450" y="4037375"/>
            <a:ext cx="5162999" cy="519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360"/>
              </a:spcBef>
              <a:buSzPct val="1000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2" name="Shape 52"/>
          <p:cNvCxnSpPr/>
          <p:nvPr/>
        </p:nvCxnSpPr>
        <p:spPr>
          <a:xfrm>
            <a:off x="-6025" y="4666128"/>
            <a:ext cx="91619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3" name="Shape 53"/>
          <p:cNvSpPr/>
          <p:nvPr/>
        </p:nvSpPr>
        <p:spPr>
          <a:xfrm>
            <a:off x="4457400" y="4551496"/>
            <a:ext cx="229199" cy="2291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-6025" y="4513728"/>
            <a:ext cx="91619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6" name="Shape 56"/>
          <p:cNvSpPr/>
          <p:nvPr/>
        </p:nvSpPr>
        <p:spPr>
          <a:xfrm>
            <a:off x="4293700" y="4235405"/>
            <a:ext cx="556499" cy="5564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ED197B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ED197B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ED197B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support.google.com/docs/answer/179740?hl=en" TargetMode="External"/><Relationship Id="rId4" Type="http://schemas.openxmlformats.org/officeDocument/2006/relationships/hyperlink" Target="https://www.draw.io/" TargetMode="External"/><Relationship Id="rId5" Type="http://schemas.openxmlformats.org/officeDocument/2006/relationships/hyperlink" Target="https://www.lucidchart.com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Planning an</a:t>
            </a:r>
            <a:r>
              <a:rPr lang="en"/>
              <a:t> </a:t>
            </a:r>
            <a:r>
              <a:rPr lang="en">
                <a:solidFill>
                  <a:schemeClr val="lt1"/>
                </a:solidFill>
                <a:highlight>
                  <a:srgbClr val="ED197B"/>
                </a:highlight>
              </a:rPr>
              <a:t>App</a:t>
            </a:r>
          </a:p>
        </p:txBody>
      </p:sp>
      <p:grpSp>
        <p:nvGrpSpPr>
          <p:cNvPr id="63" name="Shape 63"/>
          <p:cNvGrpSpPr/>
          <p:nvPr/>
        </p:nvGrpSpPr>
        <p:grpSpPr>
          <a:xfrm>
            <a:off x="1299164" y="3511423"/>
            <a:ext cx="215966" cy="342398"/>
            <a:chOff x="6718575" y="2318625"/>
            <a:chExt cx="256950" cy="407375"/>
          </a:xfrm>
        </p:grpSpPr>
        <p:sp>
          <p:nvSpPr>
            <p:cNvPr id="64" name="Shape 6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1381250" y="922675"/>
            <a:ext cx="5144400" cy="4356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Features: "dream list" vs. "do it now list"</a:t>
            </a:r>
          </a:p>
        </p:txBody>
      </p:sp>
      <p:grpSp>
        <p:nvGrpSpPr>
          <p:cNvPr id="160" name="Shape 160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61" name="Shape 161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Shape 165"/>
          <p:cNvSpPr txBox="1"/>
          <p:nvPr>
            <p:ph idx="4294967295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highlight>
                  <a:srgbClr val="ED197B"/>
                </a:highlight>
              </a:rPr>
              <a:t>Dream List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Facebook, Twitter, Yelp, MySpace, Napster, and GitHub integrations</a:t>
            </a:r>
          </a:p>
        </p:txBody>
      </p:sp>
      <p:sp>
        <p:nvSpPr>
          <p:cNvPr id="166" name="Shape 166"/>
          <p:cNvSpPr txBox="1"/>
          <p:nvPr>
            <p:ph idx="4294967295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>
                <a:solidFill>
                  <a:srgbClr val="FFFFFF"/>
                </a:solidFill>
                <a:highlight>
                  <a:srgbClr val="ED197B"/>
                </a:highlight>
              </a:rPr>
              <a:t>Do It Now List</a:t>
            </a:r>
          </a:p>
          <a:p>
            <a:pPr lvl="0">
              <a:spcBef>
                <a:spcPts val="0"/>
              </a:spcBef>
              <a:buNone/>
            </a:pPr>
            <a:r>
              <a:rPr lang="en" strike="sngStrike">
                <a:solidFill>
                  <a:schemeClr val="dk1"/>
                </a:solidFill>
              </a:rPr>
              <a:t>Facebook, Twitter, Yelp, MySpace, Napster, and </a:t>
            </a:r>
            <a:r>
              <a:rPr lang="en">
                <a:solidFill>
                  <a:schemeClr val="dk1"/>
                </a:solidFill>
              </a:rPr>
              <a:t>GitHub integration</a:t>
            </a:r>
            <a:r>
              <a:rPr lang="en" strike="sngStrike">
                <a:solidFill>
                  <a:schemeClr val="dk1"/>
                </a:solidFill>
              </a:rPr>
              <a:t>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trike="sngStrike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...Because it's </a:t>
            </a:r>
            <a:r>
              <a:rPr b="1" lang="en">
                <a:solidFill>
                  <a:schemeClr val="dk1"/>
                </a:solidFill>
              </a:rPr>
              <a:t>easiest</a:t>
            </a:r>
            <a:r>
              <a:rPr lang="en">
                <a:solidFill>
                  <a:schemeClr val="dk1"/>
                </a:solidFill>
              </a:rPr>
              <a:t> to integrate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Breakable Toy #2 Assignment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en" sz="2000"/>
              <a:t>Core ER Diagram</a:t>
            </a:r>
          </a:p>
          <a:p>
            <a:pPr indent="-355600" lvl="0" marL="457200" rtl="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en" sz="2000"/>
              <a:t>"Ideal" ER Diagram</a:t>
            </a:r>
          </a:p>
          <a:p>
            <a:pPr indent="-355600" lvl="0" marL="457200" rtl="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en" sz="2000"/>
              <a:t>Initial User Stories and Acceptance Criteria</a:t>
            </a:r>
          </a:p>
          <a:p>
            <a:pPr indent="-355600" lvl="0" marL="457200" rtl="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en" sz="2000"/>
              <a:t>Brief Description ("Elevator Pitch")</a:t>
            </a:r>
          </a:p>
        </p:txBody>
      </p:sp>
      <p:grpSp>
        <p:nvGrpSpPr>
          <p:cNvPr id="173" name="Shape 17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74" name="Shape 174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381250" y="922675"/>
            <a:ext cx="5422200" cy="4356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ER Diagrams...will make or break your app</a:t>
            </a:r>
          </a:p>
        </p:txBody>
      </p:sp>
      <p:grpSp>
        <p:nvGrpSpPr>
          <p:cNvPr id="183" name="Shape 18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84" name="Shape 184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249" y="1396549"/>
            <a:ext cx="5921049" cy="331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1381250" y="922675"/>
            <a:ext cx="5422200" cy="4356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ER Diagrams...will make or break your app</a:t>
            </a:r>
          </a:p>
        </p:txBody>
      </p:sp>
      <p:grpSp>
        <p:nvGrpSpPr>
          <p:cNvPr id="194" name="Shape 19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95" name="Shape 195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250" y="1394050"/>
            <a:ext cx="4280337" cy="331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ER Diagrams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/>
              <a:t>Possible tools:</a:t>
            </a:r>
          </a:p>
          <a:p>
            <a:pPr indent="-355600" lvl="0" marL="457200" rtl="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Google Drawings</a:t>
            </a:r>
          </a:p>
          <a:p>
            <a:pPr indent="-355600" lvl="0" marL="457200" rtl="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Draw.io</a:t>
            </a:r>
            <a:r>
              <a:rPr lang="en" sz="2000"/>
              <a:t> (free and... ok)</a:t>
            </a:r>
          </a:p>
          <a:p>
            <a:pPr indent="-355600" lvl="0" marL="457200" rtl="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Lucidchart</a:t>
            </a:r>
            <a:r>
              <a:rPr lang="en" sz="2000"/>
              <a:t> (nicer but not free, 30-day free trial)</a:t>
            </a:r>
          </a:p>
          <a:p>
            <a:pPr indent="-355600" lvl="0" marL="457200" rtl="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en" sz="2000"/>
              <a:t>Whiteboard and Photo, or Pen and Paper (my preferred methods)</a:t>
            </a:r>
          </a:p>
        </p:txBody>
      </p:sp>
      <p:grpSp>
        <p:nvGrpSpPr>
          <p:cNvPr id="206" name="Shape 206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07" name="Shape 207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1381250" y="922675"/>
            <a:ext cx="4810200" cy="4356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 Stories and Acceptance Criteria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As a... &lt;some kind of user of your site&gt;</a:t>
            </a:r>
          </a:p>
          <a:p>
            <a:pPr lvl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I want to... &lt;do something with your site&gt;</a:t>
            </a:r>
          </a:p>
          <a:p>
            <a:pPr lvl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So that... &lt;some user goal is achieved&gt;</a:t>
            </a:r>
          </a:p>
          <a:p>
            <a:pPr lvl="0" rtl="0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 sz="2000"/>
          </a:p>
        </p:txBody>
      </p:sp>
      <p:grpSp>
        <p:nvGrpSpPr>
          <p:cNvPr id="217" name="Shape 217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18" name="Shape 218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1381250" y="922675"/>
            <a:ext cx="4810200" cy="4356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 Stories and Acceptance Criteria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1381250" y="15166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400"/>
              <a:t>As a user</a:t>
            </a:r>
          </a:p>
          <a:p>
            <a:pPr lvl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400"/>
              <a:t>I want to submit links to my favorite songs</a:t>
            </a:r>
          </a:p>
          <a:p>
            <a:pPr lvl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400"/>
              <a:t>So that I'm able to share my awesome music finds with my friends.</a:t>
            </a:r>
          </a:p>
          <a:p>
            <a:pPr lvl="0" rtl="0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400"/>
              <a:t>As a user</a:t>
            </a:r>
          </a:p>
          <a:p>
            <a:pPr lvl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400"/>
              <a:t>I want to see a list of favorite songs submitted by my friends</a:t>
            </a:r>
          </a:p>
          <a:p>
            <a:pPr lvl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400"/>
              <a:t>So that I'm able to discover new good music that's been vetted by my friends.</a:t>
            </a:r>
          </a:p>
          <a:p>
            <a:pPr lvl="0" rtl="0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400"/>
              <a:t>As an admin</a:t>
            </a:r>
          </a:p>
          <a:p>
            <a:pPr lvl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400"/>
              <a:t>I want to delete a song off of the list of favorite songs</a:t>
            </a:r>
          </a:p>
          <a:p>
            <a:pPr lvl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400"/>
              <a:t>So that I'm able remove inappropriate content.</a:t>
            </a:r>
          </a:p>
          <a:p>
            <a:pPr lvl="0" rtl="0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 sz="1400"/>
          </a:p>
        </p:txBody>
      </p:sp>
      <p:grpSp>
        <p:nvGrpSpPr>
          <p:cNvPr id="228" name="Shape 228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29" name="Shape 229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1381250" y="922675"/>
            <a:ext cx="4810200" cy="4356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 Stories and Acceptance Criteria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1381250" y="15166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As a user</a:t>
            </a:r>
          </a:p>
          <a:p>
            <a:pPr lvl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I want to submit links to my favorite songs</a:t>
            </a:r>
          </a:p>
          <a:p>
            <a:pPr lvl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So that I'm able to share my awesome music finds with my friends.</a:t>
            </a:r>
          </a:p>
          <a:p>
            <a:pPr lvl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[ ] I can visit "/songs/new" and view a form to submit a new song</a:t>
            </a:r>
          </a:p>
          <a:p>
            <a:pPr lvl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[ ] I must fill out "Title", "URL", and "Rating" to submit a new song</a:t>
            </a:r>
          </a:p>
          <a:p>
            <a:pPr lvl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[ ] I can optionally fill out "Description" when submitting a new song</a:t>
            </a:r>
          </a:p>
          <a:p>
            <a:pPr lvl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[ ] "Rating" must be a number between 1 and 5</a:t>
            </a:r>
          </a:p>
          <a:p>
            <a:pPr lvl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[ ] If any required fields aren't properly filled out when I try to submit the form, I get a descriptive error message and remain on the page.</a:t>
            </a:r>
          </a:p>
          <a:p>
            <a:pPr lvl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400"/>
              <a:t>[ ] If I submit a successfully filled-out form, I get redirected to "/songs" and can see my new song on the list.</a:t>
            </a:r>
          </a:p>
        </p:txBody>
      </p:sp>
      <p:grpSp>
        <p:nvGrpSpPr>
          <p:cNvPr id="239" name="Shape 239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1381250" y="922675"/>
            <a:ext cx="4810200" cy="4356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[OPTIONAL] Wireframing</a:t>
            </a:r>
          </a:p>
        </p:txBody>
      </p:sp>
      <p:grpSp>
        <p:nvGrpSpPr>
          <p:cNvPr id="249" name="Shape 249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50" name="Shape 250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700" y="1439000"/>
            <a:ext cx="4179362" cy="348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1381250" y="922675"/>
            <a:ext cx="4810200" cy="4356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Write ONE Feature Test</a:t>
            </a:r>
          </a:p>
        </p:txBody>
      </p:sp>
      <p:grpSp>
        <p:nvGrpSpPr>
          <p:cNvPr id="260" name="Shape 260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61" name="Shape 261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350" y="1532175"/>
            <a:ext cx="5805525" cy="3173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Concept</a:t>
            </a:r>
          </a:p>
        </p:txBody>
      </p:sp>
      <p:sp>
        <p:nvSpPr>
          <p:cNvPr id="77" name="Shape 77"/>
          <p:cNvSpPr txBox="1"/>
          <p:nvPr>
            <p:ph idx="1" type="subTitle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You probably already have one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TDD Off Into The Sunset!</a:t>
            </a: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en" sz="2000"/>
              <a:t>"Oh, my tests say I don't have that table set up yet. That makes sense, since I don't."</a:t>
            </a:r>
          </a:p>
          <a:p>
            <a:pPr indent="-355600" lvl="0" marL="457200" rtl="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en" sz="2000"/>
              <a:t>"Let's write some unit tests to test-drive my creation of that model."</a:t>
            </a:r>
          </a:p>
          <a:p>
            <a:pPr indent="-355600" lvl="0" marL="457200" rtl="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en" sz="2000"/>
              <a:t>*...tdd model via unit tests...*</a:t>
            </a:r>
          </a:p>
          <a:p>
            <a:pPr indent="-355600" lvl="0" marL="457200" rtl="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en" sz="2000"/>
              <a:t>"Yay, now I have my model, let's see what the next error is in my feature test"</a:t>
            </a:r>
          </a:p>
          <a:p>
            <a:pPr indent="-355600" lvl="0" marL="457200" rtl="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b="1" lang="en" sz="2000"/>
              <a:t>Pick a new user story, and do it again!</a:t>
            </a:r>
          </a:p>
        </p:txBody>
      </p:sp>
      <p:grpSp>
        <p:nvGrpSpPr>
          <p:cNvPr id="272" name="Shape 272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73" name="Shape 273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3" name="Shape 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Tips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</a:p>
        </p:txBody>
      </p:sp>
      <p:sp>
        <p:nvSpPr>
          <p:cNvPr id="290" name="Shape 290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Please learn from my mistakes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1381250" y="922675"/>
            <a:ext cx="4617000" cy="4356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Start small, and take small steps!</a:t>
            </a:r>
          </a:p>
        </p:txBody>
      </p:sp>
      <p:grpSp>
        <p:nvGrpSpPr>
          <p:cNvPr id="296" name="Shape 296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97" name="Shape 297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Shape 301"/>
          <p:cNvSpPr/>
          <p:nvPr/>
        </p:nvSpPr>
        <p:spPr>
          <a:xfrm>
            <a:off x="1482625" y="1633125"/>
            <a:ext cx="2822100" cy="2822100"/>
          </a:xfrm>
          <a:prstGeom prst="rect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7BECC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1381250" y="922675"/>
            <a:ext cx="4617000" cy="4356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Start small, and take small steps!</a:t>
            </a:r>
          </a:p>
        </p:txBody>
      </p:sp>
      <p:grpSp>
        <p:nvGrpSpPr>
          <p:cNvPr id="307" name="Shape 307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308" name="Shape 308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12" name="Shape 312"/>
          <p:cNvSpPr/>
          <p:nvPr/>
        </p:nvSpPr>
        <p:spPr>
          <a:xfrm>
            <a:off x="1482625" y="1633125"/>
            <a:ext cx="2822100" cy="2822100"/>
          </a:xfrm>
          <a:prstGeom prst="rect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7BECC"/>
              </a:solidFill>
            </a:endParaRPr>
          </a:p>
        </p:txBody>
      </p:sp>
      <p:pic>
        <p:nvPicPr>
          <p:cNvPr id="313" name="Shape 3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7550" y="1614275"/>
            <a:ext cx="2840950" cy="284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1381250" y="922675"/>
            <a:ext cx="4617000" cy="4356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Start small, and take small steps!</a:t>
            </a:r>
          </a:p>
        </p:txBody>
      </p:sp>
      <p:grpSp>
        <p:nvGrpSpPr>
          <p:cNvPr id="319" name="Shape 319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320" name="Shape 320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" name="Shape 324"/>
          <p:cNvGrpSpPr/>
          <p:nvPr/>
        </p:nvGrpSpPr>
        <p:grpSpPr>
          <a:xfrm>
            <a:off x="1457212" y="1633125"/>
            <a:ext cx="214500" cy="2822100"/>
            <a:chOff x="5036750" y="2001900"/>
            <a:chExt cx="214500" cy="2822100"/>
          </a:xfrm>
        </p:grpSpPr>
        <p:sp>
          <p:nvSpPr>
            <p:cNvPr id="325" name="Shape 325"/>
            <p:cNvSpPr/>
            <p:nvPr/>
          </p:nvSpPr>
          <p:spPr>
            <a:xfrm>
              <a:off x="5036750" y="2001900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326" name="Shape 326"/>
            <p:cNvSpPr/>
            <p:nvPr/>
          </p:nvSpPr>
          <p:spPr>
            <a:xfrm>
              <a:off x="5036750" y="2291633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5036750" y="2581366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5036750" y="2871100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5036750" y="3160833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330" name="Shape 330"/>
            <p:cNvSpPr/>
            <p:nvPr/>
          </p:nvSpPr>
          <p:spPr>
            <a:xfrm>
              <a:off x="5036750" y="3450566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5036750" y="3740300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332" name="Shape 332"/>
            <p:cNvSpPr/>
            <p:nvPr/>
          </p:nvSpPr>
          <p:spPr>
            <a:xfrm>
              <a:off x="5036750" y="4030033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5036750" y="4319766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334" name="Shape 334"/>
            <p:cNvSpPr/>
            <p:nvPr/>
          </p:nvSpPr>
          <p:spPr>
            <a:xfrm>
              <a:off x="5036750" y="4609500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</p:grpSp>
      <p:grpSp>
        <p:nvGrpSpPr>
          <p:cNvPr id="335" name="Shape 335"/>
          <p:cNvGrpSpPr/>
          <p:nvPr/>
        </p:nvGrpSpPr>
        <p:grpSpPr>
          <a:xfrm>
            <a:off x="1746945" y="1633125"/>
            <a:ext cx="214500" cy="2822100"/>
            <a:chOff x="5036750" y="2001900"/>
            <a:chExt cx="214500" cy="2822100"/>
          </a:xfrm>
        </p:grpSpPr>
        <p:sp>
          <p:nvSpPr>
            <p:cNvPr id="336" name="Shape 336"/>
            <p:cNvSpPr/>
            <p:nvPr/>
          </p:nvSpPr>
          <p:spPr>
            <a:xfrm>
              <a:off x="5036750" y="2001900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5036750" y="2291633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5036750" y="2581366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5036750" y="2871100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5036750" y="3160833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5036750" y="3450566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5036750" y="3740300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5036750" y="4030033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5036750" y="4319766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5036750" y="4609500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</p:grpSp>
      <p:grpSp>
        <p:nvGrpSpPr>
          <p:cNvPr id="346" name="Shape 346"/>
          <p:cNvGrpSpPr/>
          <p:nvPr/>
        </p:nvGrpSpPr>
        <p:grpSpPr>
          <a:xfrm>
            <a:off x="2036679" y="1633125"/>
            <a:ext cx="214500" cy="2822100"/>
            <a:chOff x="5036750" y="2001900"/>
            <a:chExt cx="214500" cy="2822100"/>
          </a:xfrm>
        </p:grpSpPr>
        <p:sp>
          <p:nvSpPr>
            <p:cNvPr id="347" name="Shape 347"/>
            <p:cNvSpPr/>
            <p:nvPr/>
          </p:nvSpPr>
          <p:spPr>
            <a:xfrm>
              <a:off x="5036750" y="2001900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>
              <a:off x="5036750" y="2291633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5036750" y="2581366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5036750" y="2871100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5036750" y="3160833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5036750" y="3450566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5036750" y="3740300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5036750" y="4030033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5036750" y="4319766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5036750" y="4609500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</p:grpSp>
      <p:grpSp>
        <p:nvGrpSpPr>
          <p:cNvPr id="357" name="Shape 357"/>
          <p:cNvGrpSpPr/>
          <p:nvPr/>
        </p:nvGrpSpPr>
        <p:grpSpPr>
          <a:xfrm>
            <a:off x="2326412" y="1633125"/>
            <a:ext cx="214500" cy="2822100"/>
            <a:chOff x="5036750" y="2001900"/>
            <a:chExt cx="214500" cy="2822100"/>
          </a:xfrm>
        </p:grpSpPr>
        <p:sp>
          <p:nvSpPr>
            <p:cNvPr id="358" name="Shape 358"/>
            <p:cNvSpPr/>
            <p:nvPr/>
          </p:nvSpPr>
          <p:spPr>
            <a:xfrm>
              <a:off x="5036750" y="2001900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5036750" y="2291633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>
              <a:off x="5036750" y="2581366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>
              <a:off x="5036750" y="2871100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362" name="Shape 362"/>
            <p:cNvSpPr/>
            <p:nvPr/>
          </p:nvSpPr>
          <p:spPr>
            <a:xfrm>
              <a:off x="5036750" y="3160833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>
              <a:off x="5036750" y="3450566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>
              <a:off x="5036750" y="3740300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5036750" y="4030033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5036750" y="4319766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5036750" y="4609500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</p:grpSp>
      <p:grpSp>
        <p:nvGrpSpPr>
          <p:cNvPr id="368" name="Shape 368"/>
          <p:cNvGrpSpPr/>
          <p:nvPr/>
        </p:nvGrpSpPr>
        <p:grpSpPr>
          <a:xfrm>
            <a:off x="2616145" y="1633125"/>
            <a:ext cx="214500" cy="2822100"/>
            <a:chOff x="5036750" y="2001900"/>
            <a:chExt cx="214500" cy="2822100"/>
          </a:xfrm>
        </p:grpSpPr>
        <p:sp>
          <p:nvSpPr>
            <p:cNvPr id="369" name="Shape 369"/>
            <p:cNvSpPr/>
            <p:nvPr/>
          </p:nvSpPr>
          <p:spPr>
            <a:xfrm>
              <a:off x="5036750" y="2001900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5036750" y="2291633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5036750" y="2581366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5036750" y="2871100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5036750" y="3160833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5036750" y="3450566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5036750" y="3740300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5036750" y="4030033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5036750" y="4319766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5036750" y="4609500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</p:grpSp>
      <p:grpSp>
        <p:nvGrpSpPr>
          <p:cNvPr id="379" name="Shape 379"/>
          <p:cNvGrpSpPr/>
          <p:nvPr/>
        </p:nvGrpSpPr>
        <p:grpSpPr>
          <a:xfrm>
            <a:off x="2905879" y="1633125"/>
            <a:ext cx="214500" cy="2822100"/>
            <a:chOff x="5036750" y="2001900"/>
            <a:chExt cx="214500" cy="2822100"/>
          </a:xfrm>
        </p:grpSpPr>
        <p:sp>
          <p:nvSpPr>
            <p:cNvPr id="380" name="Shape 380"/>
            <p:cNvSpPr/>
            <p:nvPr/>
          </p:nvSpPr>
          <p:spPr>
            <a:xfrm>
              <a:off x="5036750" y="2001900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>
              <a:off x="5036750" y="2291633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382" name="Shape 382"/>
            <p:cNvSpPr/>
            <p:nvPr/>
          </p:nvSpPr>
          <p:spPr>
            <a:xfrm>
              <a:off x="5036750" y="2581366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5036750" y="2871100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5036750" y="3160833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5036750" y="3450566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5036750" y="3740300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387" name="Shape 387"/>
            <p:cNvSpPr/>
            <p:nvPr/>
          </p:nvSpPr>
          <p:spPr>
            <a:xfrm>
              <a:off x="5036750" y="4030033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388" name="Shape 388"/>
            <p:cNvSpPr/>
            <p:nvPr/>
          </p:nvSpPr>
          <p:spPr>
            <a:xfrm>
              <a:off x="5036750" y="4319766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389" name="Shape 389"/>
            <p:cNvSpPr/>
            <p:nvPr/>
          </p:nvSpPr>
          <p:spPr>
            <a:xfrm>
              <a:off x="5036750" y="4609500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</p:grpSp>
      <p:grpSp>
        <p:nvGrpSpPr>
          <p:cNvPr id="390" name="Shape 390"/>
          <p:cNvGrpSpPr/>
          <p:nvPr/>
        </p:nvGrpSpPr>
        <p:grpSpPr>
          <a:xfrm>
            <a:off x="3195612" y="1633125"/>
            <a:ext cx="214500" cy="2822100"/>
            <a:chOff x="5036750" y="2001900"/>
            <a:chExt cx="214500" cy="2822100"/>
          </a:xfrm>
        </p:grpSpPr>
        <p:sp>
          <p:nvSpPr>
            <p:cNvPr id="391" name="Shape 391"/>
            <p:cNvSpPr/>
            <p:nvPr/>
          </p:nvSpPr>
          <p:spPr>
            <a:xfrm>
              <a:off x="5036750" y="2001900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5036750" y="2291633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>
              <a:off x="5036750" y="2581366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>
              <a:off x="5036750" y="2871100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5036750" y="3160833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5036750" y="3450566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5036750" y="3740300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5036750" y="4030033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5036750" y="4319766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>
              <a:off x="5036750" y="4609500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</p:grpSp>
      <p:grpSp>
        <p:nvGrpSpPr>
          <p:cNvPr id="401" name="Shape 401"/>
          <p:cNvGrpSpPr/>
          <p:nvPr/>
        </p:nvGrpSpPr>
        <p:grpSpPr>
          <a:xfrm>
            <a:off x="3485345" y="1633125"/>
            <a:ext cx="214500" cy="2822100"/>
            <a:chOff x="5036750" y="2001900"/>
            <a:chExt cx="214500" cy="2822100"/>
          </a:xfrm>
        </p:grpSpPr>
        <p:sp>
          <p:nvSpPr>
            <p:cNvPr id="402" name="Shape 402"/>
            <p:cNvSpPr/>
            <p:nvPr/>
          </p:nvSpPr>
          <p:spPr>
            <a:xfrm>
              <a:off x="5036750" y="2001900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5036750" y="2291633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5036750" y="2581366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5036750" y="2871100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5036750" y="3160833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5036750" y="3450566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5036750" y="3740300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5036750" y="4030033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5036750" y="4319766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5036750" y="4609500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</p:grpSp>
      <p:grpSp>
        <p:nvGrpSpPr>
          <p:cNvPr id="412" name="Shape 412"/>
          <p:cNvGrpSpPr/>
          <p:nvPr/>
        </p:nvGrpSpPr>
        <p:grpSpPr>
          <a:xfrm>
            <a:off x="3775079" y="1633125"/>
            <a:ext cx="214500" cy="2822100"/>
            <a:chOff x="5036750" y="2001900"/>
            <a:chExt cx="214500" cy="2822100"/>
          </a:xfrm>
        </p:grpSpPr>
        <p:sp>
          <p:nvSpPr>
            <p:cNvPr id="413" name="Shape 413"/>
            <p:cNvSpPr/>
            <p:nvPr/>
          </p:nvSpPr>
          <p:spPr>
            <a:xfrm>
              <a:off x="5036750" y="2001900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414" name="Shape 414"/>
            <p:cNvSpPr/>
            <p:nvPr/>
          </p:nvSpPr>
          <p:spPr>
            <a:xfrm>
              <a:off x="5036750" y="2291633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415" name="Shape 415"/>
            <p:cNvSpPr/>
            <p:nvPr/>
          </p:nvSpPr>
          <p:spPr>
            <a:xfrm>
              <a:off x="5036750" y="2581366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5036750" y="2871100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5036750" y="3160833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5036750" y="3450566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5036750" y="3740300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5036750" y="4030033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5036750" y="4319766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5036750" y="4609500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</p:grpSp>
      <p:grpSp>
        <p:nvGrpSpPr>
          <p:cNvPr id="423" name="Shape 423"/>
          <p:cNvGrpSpPr/>
          <p:nvPr/>
        </p:nvGrpSpPr>
        <p:grpSpPr>
          <a:xfrm>
            <a:off x="4064812" y="1633125"/>
            <a:ext cx="214500" cy="2822100"/>
            <a:chOff x="3980162" y="1633125"/>
            <a:chExt cx="214500" cy="2822100"/>
          </a:xfrm>
        </p:grpSpPr>
        <p:sp>
          <p:nvSpPr>
            <p:cNvPr id="424" name="Shape 424"/>
            <p:cNvSpPr/>
            <p:nvPr/>
          </p:nvSpPr>
          <p:spPr>
            <a:xfrm>
              <a:off x="3980162" y="1633125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3980162" y="1922858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3980162" y="2212591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3980162" y="2502325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3980162" y="2792058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>
              <a:off x="3980162" y="3081791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>
              <a:off x="3980162" y="3371525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3980162" y="3661258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3980162" y="3950991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>
              <a:off x="3980162" y="4240725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</p:grpSp>
      <p:pic>
        <p:nvPicPr>
          <p:cNvPr id="434" name="Shape 4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3499" y="1567274"/>
            <a:ext cx="2896500" cy="289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type="title"/>
          </p:nvPr>
        </p:nvSpPr>
        <p:spPr>
          <a:xfrm>
            <a:off x="1381250" y="922675"/>
            <a:ext cx="4617000" cy="4356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Start small, and take small steps!</a:t>
            </a:r>
          </a:p>
        </p:txBody>
      </p:sp>
      <p:grpSp>
        <p:nvGrpSpPr>
          <p:cNvPr id="440" name="Shape 440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441" name="Shape 441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Shape 445"/>
          <p:cNvGrpSpPr/>
          <p:nvPr/>
        </p:nvGrpSpPr>
        <p:grpSpPr>
          <a:xfrm>
            <a:off x="1457212" y="1633125"/>
            <a:ext cx="214500" cy="2822100"/>
            <a:chOff x="5036750" y="2001900"/>
            <a:chExt cx="214500" cy="2822100"/>
          </a:xfrm>
        </p:grpSpPr>
        <p:sp>
          <p:nvSpPr>
            <p:cNvPr id="446" name="Shape 446"/>
            <p:cNvSpPr/>
            <p:nvPr/>
          </p:nvSpPr>
          <p:spPr>
            <a:xfrm>
              <a:off x="5036750" y="2001900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5036750" y="2291633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448" name="Shape 448"/>
            <p:cNvSpPr/>
            <p:nvPr/>
          </p:nvSpPr>
          <p:spPr>
            <a:xfrm>
              <a:off x="5036750" y="2581366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449" name="Shape 449"/>
            <p:cNvSpPr/>
            <p:nvPr/>
          </p:nvSpPr>
          <p:spPr>
            <a:xfrm>
              <a:off x="5036750" y="2871100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450" name="Shape 450"/>
            <p:cNvSpPr/>
            <p:nvPr/>
          </p:nvSpPr>
          <p:spPr>
            <a:xfrm>
              <a:off x="5036750" y="3160833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>
              <a:off x="5036750" y="3450566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>
              <a:off x="5036750" y="3740300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5036750" y="4030033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>
              <a:off x="5036750" y="4319766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5036750" y="4609500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</p:grpSp>
      <p:grpSp>
        <p:nvGrpSpPr>
          <p:cNvPr id="456" name="Shape 456"/>
          <p:cNvGrpSpPr/>
          <p:nvPr/>
        </p:nvGrpSpPr>
        <p:grpSpPr>
          <a:xfrm>
            <a:off x="1746945" y="1633125"/>
            <a:ext cx="214500" cy="2822100"/>
            <a:chOff x="5036750" y="2001900"/>
            <a:chExt cx="214500" cy="2822100"/>
          </a:xfrm>
        </p:grpSpPr>
        <p:sp>
          <p:nvSpPr>
            <p:cNvPr id="457" name="Shape 457"/>
            <p:cNvSpPr/>
            <p:nvPr/>
          </p:nvSpPr>
          <p:spPr>
            <a:xfrm>
              <a:off x="5036750" y="2001900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458" name="Shape 458"/>
            <p:cNvSpPr/>
            <p:nvPr/>
          </p:nvSpPr>
          <p:spPr>
            <a:xfrm>
              <a:off x="5036750" y="2291633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459" name="Shape 459"/>
            <p:cNvSpPr/>
            <p:nvPr/>
          </p:nvSpPr>
          <p:spPr>
            <a:xfrm>
              <a:off x="5036750" y="2581366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460" name="Shape 460"/>
            <p:cNvSpPr/>
            <p:nvPr/>
          </p:nvSpPr>
          <p:spPr>
            <a:xfrm>
              <a:off x="5036750" y="2871100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461" name="Shape 461"/>
            <p:cNvSpPr/>
            <p:nvPr/>
          </p:nvSpPr>
          <p:spPr>
            <a:xfrm>
              <a:off x="5036750" y="3160833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462" name="Shape 462"/>
            <p:cNvSpPr/>
            <p:nvPr/>
          </p:nvSpPr>
          <p:spPr>
            <a:xfrm>
              <a:off x="5036750" y="3450566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>
              <a:off x="5036750" y="3740300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>
              <a:off x="5036750" y="4030033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465" name="Shape 465"/>
            <p:cNvSpPr/>
            <p:nvPr/>
          </p:nvSpPr>
          <p:spPr>
            <a:xfrm>
              <a:off x="5036750" y="4319766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5036750" y="4609500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</p:grpSp>
      <p:grpSp>
        <p:nvGrpSpPr>
          <p:cNvPr id="467" name="Shape 467"/>
          <p:cNvGrpSpPr/>
          <p:nvPr/>
        </p:nvGrpSpPr>
        <p:grpSpPr>
          <a:xfrm>
            <a:off x="2036679" y="1633125"/>
            <a:ext cx="214500" cy="2822100"/>
            <a:chOff x="5036750" y="2001900"/>
            <a:chExt cx="214500" cy="2822100"/>
          </a:xfrm>
        </p:grpSpPr>
        <p:sp>
          <p:nvSpPr>
            <p:cNvPr id="468" name="Shape 468"/>
            <p:cNvSpPr/>
            <p:nvPr/>
          </p:nvSpPr>
          <p:spPr>
            <a:xfrm>
              <a:off x="5036750" y="2001900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469" name="Shape 469"/>
            <p:cNvSpPr/>
            <p:nvPr/>
          </p:nvSpPr>
          <p:spPr>
            <a:xfrm>
              <a:off x="5036750" y="2291633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5036750" y="2581366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471" name="Shape 471"/>
            <p:cNvSpPr/>
            <p:nvPr/>
          </p:nvSpPr>
          <p:spPr>
            <a:xfrm>
              <a:off x="5036750" y="2871100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472" name="Shape 472"/>
            <p:cNvSpPr/>
            <p:nvPr/>
          </p:nvSpPr>
          <p:spPr>
            <a:xfrm>
              <a:off x="5036750" y="3160833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473" name="Shape 473"/>
            <p:cNvSpPr/>
            <p:nvPr/>
          </p:nvSpPr>
          <p:spPr>
            <a:xfrm>
              <a:off x="5036750" y="3450566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474" name="Shape 474"/>
            <p:cNvSpPr/>
            <p:nvPr/>
          </p:nvSpPr>
          <p:spPr>
            <a:xfrm>
              <a:off x="5036750" y="3740300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5036750" y="4030033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476" name="Shape 476"/>
            <p:cNvSpPr/>
            <p:nvPr/>
          </p:nvSpPr>
          <p:spPr>
            <a:xfrm>
              <a:off x="5036750" y="4319766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477" name="Shape 477"/>
            <p:cNvSpPr/>
            <p:nvPr/>
          </p:nvSpPr>
          <p:spPr>
            <a:xfrm>
              <a:off x="5036750" y="4609500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</p:grpSp>
      <p:grpSp>
        <p:nvGrpSpPr>
          <p:cNvPr id="478" name="Shape 478"/>
          <p:cNvGrpSpPr/>
          <p:nvPr/>
        </p:nvGrpSpPr>
        <p:grpSpPr>
          <a:xfrm>
            <a:off x="2326412" y="1633125"/>
            <a:ext cx="214500" cy="2822100"/>
            <a:chOff x="5036750" y="2001900"/>
            <a:chExt cx="214500" cy="2822100"/>
          </a:xfrm>
        </p:grpSpPr>
        <p:sp>
          <p:nvSpPr>
            <p:cNvPr id="479" name="Shape 479"/>
            <p:cNvSpPr/>
            <p:nvPr/>
          </p:nvSpPr>
          <p:spPr>
            <a:xfrm>
              <a:off x="5036750" y="2001900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480" name="Shape 480"/>
            <p:cNvSpPr/>
            <p:nvPr/>
          </p:nvSpPr>
          <p:spPr>
            <a:xfrm>
              <a:off x="5036750" y="2291633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481" name="Shape 481"/>
            <p:cNvSpPr/>
            <p:nvPr/>
          </p:nvSpPr>
          <p:spPr>
            <a:xfrm>
              <a:off x="5036750" y="2581366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482" name="Shape 482"/>
            <p:cNvSpPr/>
            <p:nvPr/>
          </p:nvSpPr>
          <p:spPr>
            <a:xfrm>
              <a:off x="5036750" y="2871100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483" name="Shape 483"/>
            <p:cNvSpPr/>
            <p:nvPr/>
          </p:nvSpPr>
          <p:spPr>
            <a:xfrm>
              <a:off x="5036750" y="3160833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484" name="Shape 484"/>
            <p:cNvSpPr/>
            <p:nvPr/>
          </p:nvSpPr>
          <p:spPr>
            <a:xfrm>
              <a:off x="5036750" y="3450566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485" name="Shape 485"/>
            <p:cNvSpPr/>
            <p:nvPr/>
          </p:nvSpPr>
          <p:spPr>
            <a:xfrm>
              <a:off x="5036750" y="3740300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486" name="Shape 486"/>
            <p:cNvSpPr/>
            <p:nvPr/>
          </p:nvSpPr>
          <p:spPr>
            <a:xfrm>
              <a:off x="5036750" y="4030033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>
              <a:off x="5036750" y="4319766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488" name="Shape 488"/>
            <p:cNvSpPr/>
            <p:nvPr/>
          </p:nvSpPr>
          <p:spPr>
            <a:xfrm>
              <a:off x="5036750" y="4609500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</p:grpSp>
      <p:grpSp>
        <p:nvGrpSpPr>
          <p:cNvPr id="489" name="Shape 489"/>
          <p:cNvGrpSpPr/>
          <p:nvPr/>
        </p:nvGrpSpPr>
        <p:grpSpPr>
          <a:xfrm>
            <a:off x="2616145" y="1633125"/>
            <a:ext cx="214500" cy="2822100"/>
            <a:chOff x="5036750" y="2001900"/>
            <a:chExt cx="214500" cy="2822100"/>
          </a:xfrm>
        </p:grpSpPr>
        <p:sp>
          <p:nvSpPr>
            <p:cNvPr id="490" name="Shape 490"/>
            <p:cNvSpPr/>
            <p:nvPr/>
          </p:nvSpPr>
          <p:spPr>
            <a:xfrm>
              <a:off x="5036750" y="2001900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491" name="Shape 491"/>
            <p:cNvSpPr/>
            <p:nvPr/>
          </p:nvSpPr>
          <p:spPr>
            <a:xfrm>
              <a:off x="5036750" y="2291633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492" name="Shape 492"/>
            <p:cNvSpPr/>
            <p:nvPr/>
          </p:nvSpPr>
          <p:spPr>
            <a:xfrm>
              <a:off x="5036750" y="2581366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493" name="Shape 493"/>
            <p:cNvSpPr/>
            <p:nvPr/>
          </p:nvSpPr>
          <p:spPr>
            <a:xfrm>
              <a:off x="5036750" y="2871100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494" name="Shape 494"/>
            <p:cNvSpPr/>
            <p:nvPr/>
          </p:nvSpPr>
          <p:spPr>
            <a:xfrm>
              <a:off x="5036750" y="3160833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495" name="Shape 495"/>
            <p:cNvSpPr/>
            <p:nvPr/>
          </p:nvSpPr>
          <p:spPr>
            <a:xfrm>
              <a:off x="5036750" y="3450566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5036750" y="3740300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>
              <a:off x="5036750" y="4030033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5036750" y="4319766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499" name="Shape 499"/>
            <p:cNvSpPr/>
            <p:nvPr/>
          </p:nvSpPr>
          <p:spPr>
            <a:xfrm>
              <a:off x="5036750" y="4609500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</p:grpSp>
      <p:grpSp>
        <p:nvGrpSpPr>
          <p:cNvPr id="500" name="Shape 500"/>
          <p:cNvGrpSpPr/>
          <p:nvPr/>
        </p:nvGrpSpPr>
        <p:grpSpPr>
          <a:xfrm>
            <a:off x="2905879" y="1633125"/>
            <a:ext cx="214500" cy="2822100"/>
            <a:chOff x="5036750" y="2001900"/>
            <a:chExt cx="214500" cy="2822100"/>
          </a:xfrm>
        </p:grpSpPr>
        <p:sp>
          <p:nvSpPr>
            <p:cNvPr id="501" name="Shape 501"/>
            <p:cNvSpPr/>
            <p:nvPr/>
          </p:nvSpPr>
          <p:spPr>
            <a:xfrm>
              <a:off x="5036750" y="2001900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502" name="Shape 502"/>
            <p:cNvSpPr/>
            <p:nvPr/>
          </p:nvSpPr>
          <p:spPr>
            <a:xfrm>
              <a:off x="5036750" y="2291633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503" name="Shape 503"/>
            <p:cNvSpPr/>
            <p:nvPr/>
          </p:nvSpPr>
          <p:spPr>
            <a:xfrm>
              <a:off x="5036750" y="2581366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5036750" y="2871100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505" name="Shape 505"/>
            <p:cNvSpPr/>
            <p:nvPr/>
          </p:nvSpPr>
          <p:spPr>
            <a:xfrm>
              <a:off x="5036750" y="3160833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506" name="Shape 506"/>
            <p:cNvSpPr/>
            <p:nvPr/>
          </p:nvSpPr>
          <p:spPr>
            <a:xfrm>
              <a:off x="5036750" y="3450566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5036750" y="3740300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508" name="Shape 508"/>
            <p:cNvSpPr/>
            <p:nvPr/>
          </p:nvSpPr>
          <p:spPr>
            <a:xfrm>
              <a:off x="5036750" y="4030033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509" name="Shape 509"/>
            <p:cNvSpPr/>
            <p:nvPr/>
          </p:nvSpPr>
          <p:spPr>
            <a:xfrm>
              <a:off x="5036750" y="4319766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510" name="Shape 510"/>
            <p:cNvSpPr/>
            <p:nvPr/>
          </p:nvSpPr>
          <p:spPr>
            <a:xfrm>
              <a:off x="5036750" y="4609500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</p:grpSp>
      <p:grpSp>
        <p:nvGrpSpPr>
          <p:cNvPr id="511" name="Shape 511"/>
          <p:cNvGrpSpPr/>
          <p:nvPr/>
        </p:nvGrpSpPr>
        <p:grpSpPr>
          <a:xfrm>
            <a:off x="3195612" y="1633125"/>
            <a:ext cx="214500" cy="2822100"/>
            <a:chOff x="5036750" y="2001900"/>
            <a:chExt cx="214500" cy="2822100"/>
          </a:xfrm>
        </p:grpSpPr>
        <p:sp>
          <p:nvSpPr>
            <p:cNvPr id="512" name="Shape 512"/>
            <p:cNvSpPr/>
            <p:nvPr/>
          </p:nvSpPr>
          <p:spPr>
            <a:xfrm>
              <a:off x="5036750" y="2001900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513" name="Shape 513"/>
            <p:cNvSpPr/>
            <p:nvPr/>
          </p:nvSpPr>
          <p:spPr>
            <a:xfrm>
              <a:off x="5036750" y="2291633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514" name="Shape 514"/>
            <p:cNvSpPr/>
            <p:nvPr/>
          </p:nvSpPr>
          <p:spPr>
            <a:xfrm>
              <a:off x="5036750" y="2581366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515" name="Shape 515"/>
            <p:cNvSpPr/>
            <p:nvPr/>
          </p:nvSpPr>
          <p:spPr>
            <a:xfrm>
              <a:off x="5036750" y="2871100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516" name="Shape 516"/>
            <p:cNvSpPr/>
            <p:nvPr/>
          </p:nvSpPr>
          <p:spPr>
            <a:xfrm>
              <a:off x="5036750" y="3160833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>
              <a:off x="5036750" y="3450566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5036750" y="3740300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>
              <a:off x="5036750" y="4030033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520" name="Shape 520"/>
            <p:cNvSpPr/>
            <p:nvPr/>
          </p:nvSpPr>
          <p:spPr>
            <a:xfrm>
              <a:off x="5036750" y="4319766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521" name="Shape 521"/>
            <p:cNvSpPr/>
            <p:nvPr/>
          </p:nvSpPr>
          <p:spPr>
            <a:xfrm>
              <a:off x="5036750" y="4609500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</p:grpSp>
      <p:grpSp>
        <p:nvGrpSpPr>
          <p:cNvPr id="522" name="Shape 522"/>
          <p:cNvGrpSpPr/>
          <p:nvPr/>
        </p:nvGrpSpPr>
        <p:grpSpPr>
          <a:xfrm>
            <a:off x="3485345" y="1633125"/>
            <a:ext cx="214500" cy="2822100"/>
            <a:chOff x="5036750" y="2001900"/>
            <a:chExt cx="214500" cy="2822100"/>
          </a:xfrm>
        </p:grpSpPr>
        <p:sp>
          <p:nvSpPr>
            <p:cNvPr id="523" name="Shape 523"/>
            <p:cNvSpPr/>
            <p:nvPr/>
          </p:nvSpPr>
          <p:spPr>
            <a:xfrm>
              <a:off x="5036750" y="2001900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524" name="Shape 524"/>
            <p:cNvSpPr/>
            <p:nvPr/>
          </p:nvSpPr>
          <p:spPr>
            <a:xfrm>
              <a:off x="5036750" y="2291633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5036750" y="2581366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526" name="Shape 526"/>
            <p:cNvSpPr/>
            <p:nvPr/>
          </p:nvSpPr>
          <p:spPr>
            <a:xfrm>
              <a:off x="5036750" y="2871100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527" name="Shape 527"/>
            <p:cNvSpPr/>
            <p:nvPr/>
          </p:nvSpPr>
          <p:spPr>
            <a:xfrm>
              <a:off x="5036750" y="3160833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528" name="Shape 528"/>
            <p:cNvSpPr/>
            <p:nvPr/>
          </p:nvSpPr>
          <p:spPr>
            <a:xfrm>
              <a:off x="5036750" y="3450566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529" name="Shape 529"/>
            <p:cNvSpPr/>
            <p:nvPr/>
          </p:nvSpPr>
          <p:spPr>
            <a:xfrm>
              <a:off x="5036750" y="3740300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530" name="Shape 530"/>
            <p:cNvSpPr/>
            <p:nvPr/>
          </p:nvSpPr>
          <p:spPr>
            <a:xfrm>
              <a:off x="5036750" y="4030033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531" name="Shape 531"/>
            <p:cNvSpPr/>
            <p:nvPr/>
          </p:nvSpPr>
          <p:spPr>
            <a:xfrm>
              <a:off x="5036750" y="4319766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532" name="Shape 532"/>
            <p:cNvSpPr/>
            <p:nvPr/>
          </p:nvSpPr>
          <p:spPr>
            <a:xfrm>
              <a:off x="5036750" y="4609500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</p:grpSp>
      <p:grpSp>
        <p:nvGrpSpPr>
          <p:cNvPr id="533" name="Shape 533"/>
          <p:cNvGrpSpPr/>
          <p:nvPr/>
        </p:nvGrpSpPr>
        <p:grpSpPr>
          <a:xfrm>
            <a:off x="3775079" y="1633125"/>
            <a:ext cx="214500" cy="2822100"/>
            <a:chOff x="5036750" y="2001900"/>
            <a:chExt cx="214500" cy="2822100"/>
          </a:xfrm>
        </p:grpSpPr>
        <p:sp>
          <p:nvSpPr>
            <p:cNvPr id="534" name="Shape 534"/>
            <p:cNvSpPr/>
            <p:nvPr/>
          </p:nvSpPr>
          <p:spPr>
            <a:xfrm>
              <a:off x="5036750" y="2001900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535" name="Shape 535"/>
            <p:cNvSpPr/>
            <p:nvPr/>
          </p:nvSpPr>
          <p:spPr>
            <a:xfrm>
              <a:off x="5036750" y="2291633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536" name="Shape 536"/>
            <p:cNvSpPr/>
            <p:nvPr/>
          </p:nvSpPr>
          <p:spPr>
            <a:xfrm>
              <a:off x="5036750" y="2581366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5036750" y="2871100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5036750" y="3160833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539" name="Shape 539"/>
            <p:cNvSpPr/>
            <p:nvPr/>
          </p:nvSpPr>
          <p:spPr>
            <a:xfrm>
              <a:off x="5036750" y="3450566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540" name="Shape 540"/>
            <p:cNvSpPr/>
            <p:nvPr/>
          </p:nvSpPr>
          <p:spPr>
            <a:xfrm>
              <a:off x="5036750" y="3740300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541" name="Shape 541"/>
            <p:cNvSpPr/>
            <p:nvPr/>
          </p:nvSpPr>
          <p:spPr>
            <a:xfrm>
              <a:off x="5036750" y="4030033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>
              <a:off x="5036750" y="4319766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>
              <a:off x="5036750" y="4609500"/>
              <a:ext cx="214500" cy="214500"/>
            </a:xfrm>
            <a:prstGeom prst="rect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37BECC"/>
                </a:solidFill>
              </a:endParaRPr>
            </a:p>
          </p:txBody>
        </p:sp>
      </p:grpSp>
      <p:sp>
        <p:nvSpPr>
          <p:cNvPr id="544" name="Shape 544"/>
          <p:cNvSpPr/>
          <p:nvPr/>
        </p:nvSpPr>
        <p:spPr>
          <a:xfrm>
            <a:off x="5080812" y="1633125"/>
            <a:ext cx="214500" cy="214500"/>
          </a:xfrm>
          <a:prstGeom prst="rect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7BECC"/>
              </a:solidFill>
            </a:endParaRPr>
          </a:p>
        </p:txBody>
      </p:sp>
      <p:sp>
        <p:nvSpPr>
          <p:cNvPr id="545" name="Shape 545"/>
          <p:cNvSpPr/>
          <p:nvPr/>
        </p:nvSpPr>
        <p:spPr>
          <a:xfrm>
            <a:off x="4866312" y="1922858"/>
            <a:ext cx="214500" cy="214500"/>
          </a:xfrm>
          <a:prstGeom prst="rect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7BECC"/>
              </a:solidFill>
            </a:endParaRPr>
          </a:p>
        </p:txBody>
      </p:sp>
      <p:sp>
        <p:nvSpPr>
          <p:cNvPr id="546" name="Shape 546"/>
          <p:cNvSpPr/>
          <p:nvPr/>
        </p:nvSpPr>
        <p:spPr>
          <a:xfrm>
            <a:off x="4712062" y="2212591"/>
            <a:ext cx="214500" cy="214500"/>
          </a:xfrm>
          <a:prstGeom prst="rect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7BECC"/>
              </a:solidFill>
            </a:endParaRPr>
          </a:p>
        </p:txBody>
      </p:sp>
      <p:sp>
        <p:nvSpPr>
          <p:cNvPr id="547" name="Shape 547"/>
          <p:cNvSpPr/>
          <p:nvPr/>
        </p:nvSpPr>
        <p:spPr>
          <a:xfrm>
            <a:off x="4464737" y="2502325"/>
            <a:ext cx="214500" cy="214500"/>
          </a:xfrm>
          <a:prstGeom prst="rect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7BECC"/>
              </a:solidFill>
            </a:endParaRPr>
          </a:p>
        </p:txBody>
      </p:sp>
      <p:sp>
        <p:nvSpPr>
          <p:cNvPr id="548" name="Shape 548"/>
          <p:cNvSpPr/>
          <p:nvPr/>
        </p:nvSpPr>
        <p:spPr>
          <a:xfrm>
            <a:off x="4064812" y="2792058"/>
            <a:ext cx="214500" cy="214500"/>
          </a:xfrm>
          <a:prstGeom prst="rect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7BECC"/>
              </a:solidFill>
            </a:endParaRPr>
          </a:p>
        </p:txBody>
      </p:sp>
      <p:sp>
        <p:nvSpPr>
          <p:cNvPr id="549" name="Shape 549"/>
          <p:cNvSpPr/>
          <p:nvPr/>
        </p:nvSpPr>
        <p:spPr>
          <a:xfrm>
            <a:off x="4064812" y="3081791"/>
            <a:ext cx="214500" cy="214500"/>
          </a:xfrm>
          <a:prstGeom prst="rect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7BECC"/>
              </a:solidFill>
            </a:endParaRPr>
          </a:p>
        </p:txBody>
      </p:sp>
      <p:sp>
        <p:nvSpPr>
          <p:cNvPr id="550" name="Shape 550"/>
          <p:cNvSpPr/>
          <p:nvPr/>
        </p:nvSpPr>
        <p:spPr>
          <a:xfrm>
            <a:off x="4064812" y="3371525"/>
            <a:ext cx="214500" cy="214500"/>
          </a:xfrm>
          <a:prstGeom prst="rect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7BECC"/>
              </a:solidFill>
            </a:endParaRPr>
          </a:p>
        </p:txBody>
      </p:sp>
      <p:sp>
        <p:nvSpPr>
          <p:cNvPr id="551" name="Shape 551"/>
          <p:cNvSpPr/>
          <p:nvPr/>
        </p:nvSpPr>
        <p:spPr>
          <a:xfrm>
            <a:off x="4064812" y="3661258"/>
            <a:ext cx="214500" cy="214500"/>
          </a:xfrm>
          <a:prstGeom prst="rect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7BECC"/>
              </a:solidFill>
            </a:endParaRPr>
          </a:p>
        </p:txBody>
      </p:sp>
      <p:sp>
        <p:nvSpPr>
          <p:cNvPr id="552" name="Shape 552"/>
          <p:cNvSpPr/>
          <p:nvPr/>
        </p:nvSpPr>
        <p:spPr>
          <a:xfrm>
            <a:off x="4064812" y="3950991"/>
            <a:ext cx="214500" cy="214500"/>
          </a:xfrm>
          <a:prstGeom prst="rect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7BECC"/>
              </a:solidFill>
            </a:endParaRPr>
          </a:p>
        </p:txBody>
      </p:sp>
      <p:sp>
        <p:nvSpPr>
          <p:cNvPr id="553" name="Shape 553"/>
          <p:cNvSpPr/>
          <p:nvPr/>
        </p:nvSpPr>
        <p:spPr>
          <a:xfrm>
            <a:off x="4064812" y="4240725"/>
            <a:ext cx="214500" cy="214500"/>
          </a:xfrm>
          <a:prstGeom prst="rect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7BECC"/>
              </a:solidFill>
            </a:endParaRPr>
          </a:p>
        </p:txBody>
      </p:sp>
      <p:pic>
        <p:nvPicPr>
          <p:cNvPr id="554" name="Shape 5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3499" y="1567274"/>
            <a:ext cx="2896500" cy="289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/>
          <p:nvPr>
            <p:ph idx="4294967295" type="ctrTitle"/>
          </p:nvPr>
        </p:nvSpPr>
        <p:spPr>
          <a:xfrm>
            <a:off x="1491250" y="2878750"/>
            <a:ext cx="61614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chemeClr val="lt1"/>
                </a:solidFill>
                <a:highlight>
                  <a:srgbClr val="ED197B"/>
                </a:highlight>
              </a:rPr>
              <a:t>Some app &gt; No app</a:t>
            </a:r>
          </a:p>
        </p:txBody>
      </p:sp>
      <p:sp>
        <p:nvSpPr>
          <p:cNvPr id="560" name="Shape 560"/>
          <p:cNvSpPr txBox="1"/>
          <p:nvPr>
            <p:ph idx="4294967295" type="subTitle"/>
          </p:nvPr>
        </p:nvSpPr>
        <p:spPr>
          <a:xfrm>
            <a:off x="1951575" y="3792554"/>
            <a:ext cx="52410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A working Grocery List is better than half-built Facebook</a:t>
            </a:r>
          </a:p>
        </p:txBody>
      </p:sp>
      <p:cxnSp>
        <p:nvCxnSpPr>
          <p:cNvPr id="561" name="Shape 561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62" name="Shape 562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63" name="Shape 563"/>
          <p:cNvGrpSpPr/>
          <p:nvPr/>
        </p:nvGrpSpPr>
        <p:grpSpPr>
          <a:xfrm>
            <a:off x="4184367" y="854982"/>
            <a:ext cx="1035173" cy="1035154"/>
            <a:chOff x="6643075" y="3664250"/>
            <a:chExt cx="407950" cy="407975"/>
          </a:xfrm>
        </p:grpSpPr>
        <p:sp>
          <p:nvSpPr>
            <p:cNvPr id="564" name="Shape 564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6" name="Shape 566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567" name="Shape 567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1" name="Shape 571"/>
          <p:cNvSpPr/>
          <p:nvPr/>
        </p:nvSpPr>
        <p:spPr>
          <a:xfrm>
            <a:off x="3936799" y="1094078"/>
            <a:ext cx="161807" cy="154499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2" name="Shape 572"/>
          <p:cNvSpPr/>
          <p:nvPr/>
        </p:nvSpPr>
        <p:spPr>
          <a:xfrm rot="2697385">
            <a:off x="5003062" y="1885038"/>
            <a:ext cx="245621" cy="234528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3" name="Shape 573"/>
          <p:cNvSpPr/>
          <p:nvPr/>
        </p:nvSpPr>
        <p:spPr>
          <a:xfrm>
            <a:off x="5197375" y="1751150"/>
            <a:ext cx="98383" cy="93975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4" name="Shape 574"/>
          <p:cNvSpPr/>
          <p:nvPr/>
        </p:nvSpPr>
        <p:spPr>
          <a:xfrm rot="1280154">
            <a:off x="3824696" y="1560092"/>
            <a:ext cx="98367" cy="93971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Making the most of your time</a:t>
            </a:r>
          </a:p>
        </p:txBody>
      </p:sp>
      <p:sp>
        <p:nvSpPr>
          <p:cNvPr id="580" name="Shape 580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en" sz="2000"/>
              <a:t>Prioritize your features - and focus on one at a time</a:t>
            </a:r>
          </a:p>
          <a:p>
            <a:pPr indent="-355600" lvl="0" marL="457200" rtl="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en" sz="2000"/>
              <a:t>Use the tools available to you - don't reinvent the wheel</a:t>
            </a:r>
          </a:p>
          <a:p>
            <a:pPr indent="-355600" lvl="0" marL="457200" rtl="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en" sz="2000"/>
              <a:t>Quality over quantity (cohesive UX vs. "landfill of features")</a:t>
            </a:r>
          </a:p>
          <a:p>
            <a:pPr indent="-355600" lvl="0" marL="457200" rtl="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en" sz="2000"/>
              <a:t>Don't forget to style!</a:t>
            </a:r>
          </a:p>
        </p:txBody>
      </p:sp>
      <p:grpSp>
        <p:nvGrpSpPr>
          <p:cNvPr id="581" name="Shape 581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582" name="Shape 582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/>
          <p:nvPr>
            <p:ph idx="4294967295" type="ctrTitle"/>
          </p:nvPr>
        </p:nvSpPr>
        <p:spPr>
          <a:xfrm>
            <a:off x="1095550" y="2878750"/>
            <a:ext cx="69528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chemeClr val="lt1"/>
                </a:solidFill>
                <a:highlight>
                  <a:srgbClr val="ED197B"/>
                </a:highlight>
              </a:rPr>
              <a:t>Deploy early and often</a:t>
            </a:r>
          </a:p>
        </p:txBody>
      </p:sp>
      <p:sp>
        <p:nvSpPr>
          <p:cNvPr id="591" name="Shape 591"/>
          <p:cNvSpPr txBox="1"/>
          <p:nvPr>
            <p:ph idx="4294967295" type="subTitle"/>
          </p:nvPr>
        </p:nvSpPr>
        <p:spPr>
          <a:xfrm>
            <a:off x="1951450" y="3875354"/>
            <a:ext cx="52410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Things break in production. Don't wait till the last minute!</a:t>
            </a:r>
          </a:p>
        </p:txBody>
      </p:sp>
      <p:cxnSp>
        <p:nvCxnSpPr>
          <p:cNvPr id="592" name="Shape 592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93" name="Shape 593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94" name="Shape 594"/>
          <p:cNvGrpSpPr/>
          <p:nvPr/>
        </p:nvGrpSpPr>
        <p:grpSpPr>
          <a:xfrm>
            <a:off x="4184367" y="854982"/>
            <a:ext cx="1035173" cy="1035154"/>
            <a:chOff x="6643075" y="3664250"/>
            <a:chExt cx="407950" cy="407975"/>
          </a:xfrm>
        </p:grpSpPr>
        <p:sp>
          <p:nvSpPr>
            <p:cNvPr id="595" name="Shape 595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7" name="Shape 597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598" name="Shape 598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2" name="Shape 602"/>
          <p:cNvSpPr/>
          <p:nvPr/>
        </p:nvSpPr>
        <p:spPr>
          <a:xfrm>
            <a:off x="3936799" y="1094078"/>
            <a:ext cx="161807" cy="154499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3" name="Shape 603"/>
          <p:cNvSpPr/>
          <p:nvPr/>
        </p:nvSpPr>
        <p:spPr>
          <a:xfrm rot="2697385">
            <a:off x="5003062" y="1885038"/>
            <a:ext cx="245621" cy="234528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4" name="Shape 604"/>
          <p:cNvSpPr/>
          <p:nvPr/>
        </p:nvSpPr>
        <p:spPr>
          <a:xfrm>
            <a:off x="5197375" y="1751150"/>
            <a:ext cx="98383" cy="93975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5" name="Shape 605"/>
          <p:cNvSpPr/>
          <p:nvPr/>
        </p:nvSpPr>
        <p:spPr>
          <a:xfrm rot="1280154">
            <a:off x="3824696" y="1560092"/>
            <a:ext cx="98367" cy="93971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1381250" y="922675"/>
            <a:ext cx="4974600" cy="4356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makes a good breakable toy idea?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Personal interest or passion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"Layers" - so you can start small and build up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Showcases your skills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86" name="Shape 86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 txBox="1"/>
          <p:nvPr>
            <p:ph idx="4294967295" type="subTitle"/>
          </p:nvPr>
        </p:nvSpPr>
        <p:spPr>
          <a:xfrm>
            <a:off x="2371500" y="2093775"/>
            <a:ext cx="5021399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Any </a:t>
            </a:r>
            <a:r>
              <a:rPr b="1" i="1" lang="en" sz="3600">
                <a:solidFill>
                  <a:schemeClr val="lt1"/>
                </a:solidFill>
                <a:highlight>
                  <a:srgbClr val="ED197B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You can find me at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>
                <a:solidFill>
                  <a:schemeClr val="dk1"/>
                </a:solidFill>
              </a:rPr>
              <a:t>@justinhuynh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cxnSp>
        <p:nvCxnSpPr>
          <p:cNvPr id="611" name="Shape 611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12" name="Shape 612"/>
          <p:cNvSpPr txBox="1"/>
          <p:nvPr>
            <p:ph idx="4294967295" type="ctrTitle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Thanks!</a:t>
            </a:r>
          </a:p>
        </p:txBody>
      </p:sp>
      <p:cxnSp>
        <p:nvCxnSpPr>
          <p:cNvPr id="613" name="Shape 613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14" name="Shape 614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15" name="Shape 615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616" name="Shape 616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1381250" y="922675"/>
            <a:ext cx="4414800" cy="4356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Common Answers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It's OK if your idea exists!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Don't try to "sell" your app!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6" name="Shape 96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7" name="Shape 97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Shape 101"/>
          <p:cNvSpPr txBox="1"/>
          <p:nvPr/>
        </p:nvSpPr>
        <p:spPr>
          <a:xfrm>
            <a:off x="916450" y="3638375"/>
            <a:ext cx="7625100" cy="9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600"/>
              </a:spcBef>
              <a:buNone/>
            </a:pPr>
            <a:r>
              <a:rPr lang="en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purpose of your Breakable Toy is to demonstrate the skills you've learned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Questions to think about</a:t>
            </a:r>
          </a:p>
        </p:txBody>
      </p:sp>
      <p:grpSp>
        <p:nvGrpSpPr>
          <p:cNvPr id="107" name="Shape 107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08" name="Shape 108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Shape 112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en" sz="2000"/>
              <a:t>What's a cool single feature widget I wish existed?</a:t>
            </a:r>
          </a:p>
          <a:p>
            <a:pPr indent="-355600" lvl="0" marL="457200" rtl="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en" sz="2000"/>
              <a:t>What's a question I'd like to answer with API data?</a:t>
            </a:r>
          </a:p>
          <a:p>
            <a:pPr indent="-355600" lvl="0" marL="457200" rtl="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en" sz="2000"/>
              <a:t>What's a fun game I'd like to recreate online? (Careful with this, many games are suuuper complex to model, data-wise!)</a:t>
            </a:r>
          </a:p>
          <a:p>
            <a:pPr indent="-355600" lvl="0" marL="457200" rtl="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en" sz="2000"/>
              <a:t>What is a problem somebody in my life has that could be solved with simple software?</a:t>
            </a:r>
          </a:p>
          <a:p>
            <a:pPr lvl="0" rtl="0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Core Requirements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en" sz="2000"/>
              <a:t>Database-backed Rails app</a:t>
            </a:r>
          </a:p>
          <a:p>
            <a:pPr indent="-355600" lvl="0" marL="457200" rtl="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en" sz="2000"/>
              <a:t>Multiple models with CRUD for each</a:t>
            </a:r>
          </a:p>
          <a:p>
            <a:pPr indent="-355600" lvl="0" marL="457200" rtl="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en" sz="2000"/>
              <a:t>At least one component in React</a:t>
            </a:r>
          </a:p>
          <a:p>
            <a:pPr indent="-355600" lvl="0" marL="457200" rtl="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en" sz="2000"/>
              <a:t>Ideas for "fancy" features (e.g., external APIs, data visualization, cool JS or React features?)</a:t>
            </a:r>
          </a:p>
        </p:txBody>
      </p:sp>
      <p:grpSp>
        <p:nvGrpSpPr>
          <p:cNvPr id="119" name="Shape 119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20" name="Shape 120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Workflow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</a:p>
        </p:txBody>
      </p:sp>
      <p:sp>
        <p:nvSpPr>
          <p:cNvPr id="130" name="Shape 130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How Rome was *actually* built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Core Requirements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en" sz="2000"/>
              <a:t>Idea</a:t>
            </a:r>
          </a:p>
          <a:p>
            <a:pPr indent="-355600" lvl="0" marL="457200" rtl="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en" sz="2000"/>
              <a:t>Prioritized Feature Concepts ("the List")</a:t>
            </a:r>
          </a:p>
          <a:p>
            <a:pPr indent="-355600" lvl="0" marL="457200" rtl="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en" sz="2000"/>
              <a:t>Core ER Diagram / Models</a:t>
            </a:r>
          </a:p>
          <a:p>
            <a:pPr indent="-355600" lvl="0" marL="457200" rtl="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en" sz="2000"/>
              <a:t>User Stories and Acceptance Criteria</a:t>
            </a:r>
          </a:p>
          <a:p>
            <a:pPr indent="-355600" lvl="0" marL="457200" rtl="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en" sz="2000"/>
              <a:t>TDD off into the sunset!</a:t>
            </a:r>
          </a:p>
        </p:txBody>
      </p:sp>
      <p:grpSp>
        <p:nvGrpSpPr>
          <p:cNvPr id="137" name="Shape 137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38" name="Shape 138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381250" y="922675"/>
            <a:ext cx="5144400" cy="4356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Features: "dream list" vs. "do it now list"</a:t>
            </a:r>
          </a:p>
        </p:txBody>
      </p:sp>
      <p:grpSp>
        <p:nvGrpSpPr>
          <p:cNvPr id="147" name="Shape 147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48" name="Shape 148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Shape 152"/>
          <p:cNvSpPr txBox="1"/>
          <p:nvPr>
            <p:ph idx="4294967295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highlight>
                  <a:srgbClr val="ED197B"/>
                </a:highlight>
              </a:rPr>
              <a:t>Dream List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All those cool ideas and features that I've been dreaming about if I had infinite time...</a:t>
            </a:r>
          </a:p>
        </p:txBody>
      </p:sp>
      <p:sp>
        <p:nvSpPr>
          <p:cNvPr id="153" name="Shape 153"/>
          <p:cNvSpPr txBox="1"/>
          <p:nvPr>
            <p:ph idx="4294967295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>
                <a:solidFill>
                  <a:srgbClr val="FFFFFF"/>
                </a:solidFill>
                <a:highlight>
                  <a:srgbClr val="ED197B"/>
                </a:highlight>
              </a:rPr>
              <a:t>Do It Now List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Simplest, most core features that involve </a:t>
            </a:r>
            <a:r>
              <a:rPr b="1" lang="en"/>
              <a:t>1 or 2 models</a:t>
            </a:r>
            <a:r>
              <a:rPr lang="en"/>
              <a:t> so you can get started!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916450" y="3888200"/>
            <a:ext cx="7625100" cy="9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600"/>
              </a:spcBef>
              <a:buNone/>
            </a:pPr>
            <a:r>
              <a:rPr lang="en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Manage complexity by starting small, and taking small steps!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