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72">
          <p15:clr>
            <a:srgbClr val="9AA0A6"/>
          </p15:clr>
        </p15:guide>
        <p15:guide id="2" pos="360">
          <p15:clr>
            <a:srgbClr val="9AA0A6"/>
          </p15:clr>
        </p15:guide>
        <p15:guide id="3" orient="horz" pos="504">
          <p15:clr>
            <a:srgbClr val="9AA0A6"/>
          </p15:clr>
        </p15:guide>
        <p15:guide id="4" pos="2823">
          <p15:clr>
            <a:srgbClr val="9AA0A6"/>
          </p15:clr>
        </p15:guide>
        <p15:guide id="5" orient="horz" pos="14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72"/>
        <p:guide pos="360"/>
        <p:guide pos="504" orient="horz"/>
        <p:guide pos="2823"/>
        <p:guide pos="14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c48d18f9_0_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89c48d18f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f63a9a084_0_1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3f63a9a08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f63a9a0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f63a9a0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f63a9a08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f63a9a08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f63a9a08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f63a9a08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f63a9a08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f63a9a08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f63a9a08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f63a9a08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f63a9a0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f63a9a0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f63a9a0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f63a9a0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f63a9a08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f63a9a08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f63a9a08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f63a9a08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21758b4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21758b4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f63a9a08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f63a9a08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76c9e5089_2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76c9e5089_2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f63a9a084_0_18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3f63a9a08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ce6bd6db2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1ce6bd6db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f63a9a084_0_20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3f63a9a08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76c9e5089_2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76c9e5089_2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d0ec92319_0_6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1d0ec9231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d0ec92319_0_5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1d0ec92319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76c9e5089_2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76c9e5089_2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fdc9e782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5fdc9e78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63a9a084_0_1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3f63a9a08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0ec92319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0ec92319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25d7aa0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25d7aa0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25d7aa0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25d7aa0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21758b4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21758b4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 logo">
  <p:cSld name="Gray Half">
    <p:bg>
      <p:bgPr>
        <a:solidFill>
          <a:schemeClr val="dk1"/>
        </a:solidFill>
      </p:bgPr>
    </p:bg>
    <p:spTree>
      <p:nvGrpSpPr>
        <p:cNvPr id="54" name="Shape 54"/>
        <p:cNvGrpSpPr/>
        <p:nvPr/>
      </p:nvGrpSpPr>
      <p:grpSpPr>
        <a:xfrm>
          <a:off x="0" y="0"/>
          <a:ext cx="0" cy="0"/>
          <a:chOff x="0" y="0"/>
          <a:chExt cx="0" cy="0"/>
        </a:xfrm>
      </p:grpSpPr>
      <p:pic>
        <p:nvPicPr>
          <p:cNvPr id="55" name="Google Shape;55;p15"/>
          <p:cNvPicPr preferRelativeResize="0"/>
          <p:nvPr/>
        </p:nvPicPr>
        <p:blipFill>
          <a:blip r:embed="rId2">
            <a:alphaModFix/>
          </a:blip>
          <a:stretch>
            <a:fillRect/>
          </a:stretch>
        </p:blipFill>
        <p:spPr>
          <a:xfrm>
            <a:off x="308825" y="4480700"/>
            <a:ext cx="1675599" cy="47889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 logo 1">
  <p:cSld name="Gray Half_2">
    <p:bg>
      <p:bgPr>
        <a:solidFill>
          <a:schemeClr val="lt1"/>
        </a:solidFill>
      </p:bgPr>
    </p:bg>
    <p:spTree>
      <p:nvGrpSpPr>
        <p:cNvPr id="56" name="Shape 56"/>
        <p:cNvGrpSpPr/>
        <p:nvPr/>
      </p:nvGrpSpPr>
      <p:grpSpPr>
        <a:xfrm>
          <a:off x="0" y="0"/>
          <a:ext cx="0" cy="0"/>
          <a:chOff x="0" y="0"/>
          <a:chExt cx="0" cy="0"/>
        </a:xfrm>
      </p:grpSpPr>
      <p:pic>
        <p:nvPicPr>
          <p:cNvPr id="57" name="Google Shape;57;p16"/>
          <p:cNvPicPr preferRelativeResize="0"/>
          <p:nvPr/>
        </p:nvPicPr>
        <p:blipFill>
          <a:blip r:embed="rId2">
            <a:alphaModFix/>
          </a:blip>
          <a:stretch>
            <a:fillRect/>
          </a:stretch>
        </p:blipFill>
        <p:spPr>
          <a:xfrm>
            <a:off x="308825" y="4480700"/>
            <a:ext cx="1675599" cy="4788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 logo 1 1">
  <p:cSld name="Gray Half_2_1">
    <p:bg>
      <p:bgPr>
        <a:solidFill>
          <a:schemeClr val="dk2"/>
        </a:solidFill>
      </p:bgPr>
    </p:bg>
    <p:spTree>
      <p:nvGrpSpPr>
        <p:cNvPr id="58" name="Shape 58"/>
        <p:cNvGrpSpPr/>
        <p:nvPr/>
      </p:nvGrpSpPr>
      <p:grpSpPr>
        <a:xfrm>
          <a:off x="0" y="0"/>
          <a:ext cx="0" cy="0"/>
          <a:chOff x="0" y="0"/>
          <a:chExt cx="0" cy="0"/>
        </a:xfrm>
      </p:grpSpPr>
      <p:pic>
        <p:nvPicPr>
          <p:cNvPr id="59" name="Google Shape;59;p17"/>
          <p:cNvPicPr preferRelativeResize="0"/>
          <p:nvPr/>
        </p:nvPicPr>
        <p:blipFill>
          <a:blip r:embed="rId2">
            <a:alphaModFix/>
          </a:blip>
          <a:stretch>
            <a:fillRect/>
          </a:stretch>
        </p:blipFill>
        <p:spPr>
          <a:xfrm>
            <a:off x="308825" y="4480700"/>
            <a:ext cx="1675599" cy="4788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p:cSld name="Gray Half_1">
    <p:bg>
      <p:bgPr>
        <a:solidFill>
          <a:schemeClr val="dk1"/>
        </a:solidFill>
      </p:bgPr>
    </p:bg>
    <p:spTree>
      <p:nvGrpSpPr>
        <p:cNvPr id="60" name="Shape 60"/>
        <p:cNvGrpSpPr/>
        <p:nvPr/>
      </p:nvGrpSpPr>
      <p:grpSpPr>
        <a:xfrm>
          <a:off x="0" y="0"/>
          <a:ext cx="0" cy="0"/>
          <a:chOff x="0" y="0"/>
          <a:chExt cx="0" cy="0"/>
        </a:xfrm>
      </p:grpSpPr>
      <p:sp>
        <p:nvSpPr>
          <p:cNvPr id="61" name="Google Shape;61;p18"/>
          <p:cNvSpPr/>
          <p:nvPr/>
        </p:nvSpPr>
        <p:spPr>
          <a:xfrm>
            <a:off x="-3500" y="0"/>
            <a:ext cx="5345100" cy="5143500"/>
          </a:xfrm>
          <a:prstGeom prst="rect">
            <a:avLst/>
          </a:pr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 name="Google Shape;62;p18"/>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63" name="Google Shape;63;p18"/>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1">
  <p:cSld name="Gray Half_1_3">
    <p:bg>
      <p:bgPr>
        <a:solidFill>
          <a:schemeClr val="lt2"/>
        </a:solidFill>
      </p:bgPr>
    </p:bg>
    <p:spTree>
      <p:nvGrpSpPr>
        <p:cNvPr id="64" name="Shape 64"/>
        <p:cNvGrpSpPr/>
        <p:nvPr/>
      </p:nvGrpSpPr>
      <p:grpSpPr>
        <a:xfrm>
          <a:off x="0" y="0"/>
          <a:ext cx="0" cy="0"/>
          <a:chOff x="0" y="0"/>
          <a:chExt cx="0" cy="0"/>
        </a:xfrm>
      </p:grpSpPr>
      <p:sp>
        <p:nvSpPr>
          <p:cNvPr id="65" name="Google Shape;65;p19"/>
          <p:cNvSpPr/>
          <p:nvPr/>
        </p:nvSpPr>
        <p:spPr>
          <a:xfrm>
            <a:off x="-3500" y="0"/>
            <a:ext cx="5345100" cy="5143500"/>
          </a:xfrm>
          <a:prstGeom prst="rect">
            <a:avLst/>
          </a:pr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 name="Google Shape;66;p19"/>
          <p:cNvSpPr/>
          <p:nvPr/>
        </p:nvSpPr>
        <p:spPr>
          <a:xfrm>
            <a:off x="0" y="4828588"/>
            <a:ext cx="9144000" cy="3150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67" name="Google Shape;67;p19"/>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3">
  <p:cSld name="Gray Half_1_2">
    <p:bg>
      <p:bgPr>
        <a:solidFill>
          <a:srgbClr val="F4F4F4"/>
        </a:solidFill>
      </p:bgPr>
    </p:bg>
    <p:spTree>
      <p:nvGrpSpPr>
        <p:cNvPr id="68" name="Shape 68"/>
        <p:cNvGrpSpPr/>
        <p:nvPr/>
      </p:nvGrpSpPr>
      <p:grpSpPr>
        <a:xfrm>
          <a:off x="0" y="0"/>
          <a:ext cx="0" cy="0"/>
          <a:chOff x="0" y="0"/>
          <a:chExt cx="0" cy="0"/>
        </a:xfrm>
      </p:grpSpPr>
      <p:sp>
        <p:nvSpPr>
          <p:cNvPr id="69" name="Google Shape;69;p20"/>
          <p:cNvSpPr/>
          <p:nvPr/>
        </p:nvSpPr>
        <p:spPr>
          <a:xfrm>
            <a:off x="7152563" y="0"/>
            <a:ext cx="1991400" cy="51435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 name="Google Shape;70;p20"/>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71" name="Google Shape;71;p20"/>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3 1">
  <p:cSld name="Gray Half_1_2_1">
    <p:bg>
      <p:bgPr>
        <a:solidFill>
          <a:schemeClr val="lt2"/>
        </a:solidFill>
      </p:bgPr>
    </p:bg>
    <p:spTree>
      <p:nvGrpSpPr>
        <p:cNvPr id="72" name="Shape 72"/>
        <p:cNvGrpSpPr/>
        <p:nvPr/>
      </p:nvGrpSpPr>
      <p:grpSpPr>
        <a:xfrm>
          <a:off x="0" y="0"/>
          <a:ext cx="0" cy="0"/>
          <a:chOff x="0" y="0"/>
          <a:chExt cx="0" cy="0"/>
        </a:xfrm>
      </p:grpSpPr>
      <p:sp>
        <p:nvSpPr>
          <p:cNvPr id="73" name="Google Shape;73;p21"/>
          <p:cNvSpPr/>
          <p:nvPr/>
        </p:nvSpPr>
        <p:spPr>
          <a:xfrm>
            <a:off x="7152563" y="0"/>
            <a:ext cx="1991400" cy="51435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4" name="Google Shape;74;p21"/>
          <p:cNvSpPr/>
          <p:nvPr/>
        </p:nvSpPr>
        <p:spPr>
          <a:xfrm>
            <a:off x="0" y="4828588"/>
            <a:ext cx="9144000" cy="3150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75" name="Google Shape;75;p21"/>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2">
  <p:cSld name="Gray Half_1_1">
    <p:bg>
      <p:bgPr>
        <a:solidFill>
          <a:srgbClr val="F4F4F4"/>
        </a:solidFill>
      </p:bgPr>
    </p:bg>
    <p:spTree>
      <p:nvGrpSpPr>
        <p:cNvPr id="76" name="Shape 76"/>
        <p:cNvGrpSpPr/>
        <p:nvPr/>
      </p:nvGrpSpPr>
      <p:grpSpPr>
        <a:xfrm>
          <a:off x="0" y="0"/>
          <a:ext cx="0" cy="0"/>
          <a:chOff x="0" y="0"/>
          <a:chExt cx="0" cy="0"/>
        </a:xfrm>
      </p:grpSpPr>
      <p:pic>
        <p:nvPicPr>
          <p:cNvPr id="77" name="Google Shape;77;p22"/>
          <p:cNvPicPr preferRelativeResize="0"/>
          <p:nvPr/>
        </p:nvPicPr>
        <p:blipFill>
          <a:blip r:embed="rId2">
            <a:alphaModFix/>
          </a:blip>
          <a:stretch>
            <a:fillRect/>
          </a:stretch>
        </p:blipFill>
        <p:spPr>
          <a:xfrm>
            <a:off x="7461425" y="4774575"/>
            <a:ext cx="1457377" cy="416561"/>
          </a:xfrm>
          <a:prstGeom prst="rect">
            <a:avLst/>
          </a:prstGeom>
          <a:noFill/>
          <a:ln>
            <a:noFill/>
          </a:ln>
        </p:spPr>
      </p:pic>
      <p:sp>
        <p:nvSpPr>
          <p:cNvPr id="78" name="Google Shape;78;p22"/>
          <p:cNvSpPr/>
          <p:nvPr/>
        </p:nvSpPr>
        <p:spPr>
          <a:xfrm>
            <a:off x="3695700" y="88"/>
            <a:ext cx="5448300" cy="5143500"/>
          </a:xfrm>
          <a:prstGeom prst="rect">
            <a:avLst/>
          </a:prstGeom>
          <a:solidFill>
            <a:srgbClr val="162D3D"/>
          </a:solidFill>
          <a:ln>
            <a:noFill/>
          </a:ln>
        </p:spPr>
        <p:txBody>
          <a:bodyPr anchorCtr="0" anchor="t" bIns="45725" lIns="45725" spcFirstLastPara="1" rIns="45725" wrap="square" tIns="45725">
            <a:noAutofit/>
          </a:bodyPr>
          <a:lstStyle/>
          <a:p>
            <a:pPr indent="0" lvl="0" marL="0" rtl="0" algn="l">
              <a:lnSpc>
                <a:spcPct val="102000"/>
              </a:lnSpc>
              <a:spcBef>
                <a:spcPts val="0"/>
              </a:spcBef>
              <a:spcAft>
                <a:spcPts val="0"/>
              </a:spcAft>
              <a:buNone/>
            </a:pPr>
            <a:r>
              <a:t/>
            </a:r>
            <a:endParaRPr sz="1200">
              <a:solidFill>
                <a:srgbClr val="FFFFFF"/>
              </a:solidFill>
              <a:latin typeface="Wix Madefor Display"/>
              <a:ea typeface="Wix Madefor Display"/>
              <a:cs typeface="Wix Madefor Display"/>
              <a:sym typeface="Wix Madefor Display"/>
            </a:endParaRPr>
          </a:p>
        </p:txBody>
      </p:sp>
      <p:sp>
        <p:nvSpPr>
          <p:cNvPr id="79" name="Google Shape;79;p22"/>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80" name="Google Shape;80;p22"/>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Half 3">
  <p:cSld name="Gray Half_1_1_1">
    <p:bg>
      <p:bgPr>
        <a:solidFill>
          <a:srgbClr val="F4F4F4"/>
        </a:solidFill>
      </p:bgPr>
    </p:bg>
    <p:spTree>
      <p:nvGrpSpPr>
        <p:cNvPr id="81" name="Shape 81"/>
        <p:cNvGrpSpPr/>
        <p:nvPr/>
      </p:nvGrpSpPr>
      <p:grpSpPr>
        <a:xfrm>
          <a:off x="0" y="0"/>
          <a:ext cx="0" cy="0"/>
          <a:chOff x="0" y="0"/>
          <a:chExt cx="0" cy="0"/>
        </a:xfrm>
      </p:grpSpPr>
      <p:sp>
        <p:nvSpPr>
          <p:cNvPr id="82" name="Google Shape;82;p23"/>
          <p:cNvSpPr/>
          <p:nvPr/>
        </p:nvSpPr>
        <p:spPr>
          <a:xfrm>
            <a:off x="0" y="-12"/>
            <a:ext cx="3695700" cy="5143500"/>
          </a:xfrm>
          <a:prstGeom prst="rect">
            <a:avLst/>
          </a:prstGeom>
          <a:solidFill>
            <a:srgbClr val="162D3D"/>
          </a:solidFill>
          <a:ln>
            <a:noFill/>
          </a:ln>
        </p:spPr>
        <p:txBody>
          <a:bodyPr anchorCtr="0" anchor="t" bIns="45725" lIns="45725" spcFirstLastPara="1" rIns="45725" wrap="square" tIns="45725">
            <a:noAutofit/>
          </a:bodyPr>
          <a:lstStyle/>
          <a:p>
            <a:pPr indent="0" lvl="0" marL="0" rtl="0" algn="l">
              <a:lnSpc>
                <a:spcPct val="102000"/>
              </a:lnSpc>
              <a:spcBef>
                <a:spcPts val="0"/>
              </a:spcBef>
              <a:spcAft>
                <a:spcPts val="0"/>
              </a:spcAft>
              <a:buNone/>
            </a:pPr>
            <a:r>
              <a:t/>
            </a:r>
            <a:endParaRPr sz="1200">
              <a:solidFill>
                <a:srgbClr val="FFFFFF"/>
              </a:solidFill>
              <a:latin typeface="Wix Madefor Display"/>
              <a:ea typeface="Wix Madefor Display"/>
              <a:cs typeface="Wix Madefor Display"/>
              <a:sym typeface="Wix Madefor Display"/>
            </a:endParaRPr>
          </a:p>
        </p:txBody>
      </p:sp>
      <p:sp>
        <p:nvSpPr>
          <p:cNvPr id="83" name="Google Shape;83;p23"/>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84" name="Google Shape;84;p23"/>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all">
  <p:cSld name="Purple all">
    <p:bg>
      <p:bgPr>
        <a:solidFill>
          <a:srgbClr val="733CA6"/>
        </a:solidFill>
      </p:bgPr>
    </p:bg>
    <p:spTree>
      <p:nvGrpSpPr>
        <p:cNvPr id="85" name="Shape 85"/>
        <p:cNvGrpSpPr/>
        <p:nvPr/>
      </p:nvGrpSpPr>
      <p:grpSpPr>
        <a:xfrm>
          <a:off x="0" y="0"/>
          <a:ext cx="0" cy="0"/>
          <a:chOff x="0" y="0"/>
          <a:chExt cx="0" cy="0"/>
        </a:xfrm>
      </p:grpSpPr>
      <p:sp>
        <p:nvSpPr>
          <p:cNvPr id="86" name="Google Shape;86;p24"/>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87" name="Google Shape;87;p24"/>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Purple all 1">
  <p:cSld name="Purple all_2">
    <p:bg>
      <p:bgPr>
        <a:solidFill>
          <a:srgbClr val="D6C0F7"/>
        </a:solidFill>
      </p:bgPr>
    </p:bg>
    <p:spTree>
      <p:nvGrpSpPr>
        <p:cNvPr id="88" name="Shape 88"/>
        <p:cNvGrpSpPr/>
        <p:nvPr/>
      </p:nvGrpSpPr>
      <p:grpSpPr>
        <a:xfrm>
          <a:off x="0" y="0"/>
          <a:ext cx="0" cy="0"/>
          <a:chOff x="0" y="0"/>
          <a:chExt cx="0" cy="0"/>
        </a:xfrm>
      </p:grpSpPr>
      <p:sp>
        <p:nvSpPr>
          <p:cNvPr id="89" name="Google Shape;89;p25"/>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90" name="Google Shape;90;p25"/>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all ">
  <p:cSld name="Purple all_1">
    <p:bg>
      <p:bgPr>
        <a:solidFill>
          <a:srgbClr val="20303C"/>
        </a:solidFill>
      </p:bgPr>
    </p:bg>
    <p:spTree>
      <p:nvGrpSpPr>
        <p:cNvPr id="91" name="Shape 91"/>
        <p:cNvGrpSpPr/>
        <p:nvPr/>
      </p:nvGrpSpPr>
      <p:grpSpPr>
        <a:xfrm>
          <a:off x="0" y="0"/>
          <a:ext cx="0" cy="0"/>
          <a:chOff x="0" y="0"/>
          <a:chExt cx="0" cy="0"/>
        </a:xfrm>
      </p:grpSpPr>
      <p:sp>
        <p:nvSpPr>
          <p:cNvPr id="92" name="Google Shape;92;p26"/>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93" name="Google Shape;93;p26"/>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all">
  <p:cSld name="Custom Layout 4">
    <p:bg>
      <p:bgPr>
        <a:solidFill>
          <a:srgbClr val="F4F4F4"/>
        </a:solidFill>
      </p:bgPr>
    </p:bg>
    <p:spTree>
      <p:nvGrpSpPr>
        <p:cNvPr id="94" name="Shape 94"/>
        <p:cNvGrpSpPr/>
        <p:nvPr/>
      </p:nvGrpSpPr>
      <p:grpSpPr>
        <a:xfrm>
          <a:off x="0" y="0"/>
          <a:ext cx="0" cy="0"/>
          <a:chOff x="0" y="0"/>
          <a:chExt cx="0" cy="0"/>
        </a:xfrm>
      </p:grpSpPr>
      <p:sp>
        <p:nvSpPr>
          <p:cNvPr id="95" name="Google Shape;95;p27"/>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96" name="Google Shape;96;p27"/>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all 1">
  <p:cSld name="Custom Layout 4_2">
    <p:bg>
      <p:bgPr>
        <a:solidFill>
          <a:schemeClr val="lt2"/>
        </a:solidFill>
      </p:bgPr>
    </p:bg>
    <p:spTree>
      <p:nvGrpSpPr>
        <p:cNvPr id="97" name="Shape 97"/>
        <p:cNvGrpSpPr/>
        <p:nvPr/>
      </p:nvGrpSpPr>
      <p:grpSpPr>
        <a:xfrm>
          <a:off x="0" y="0"/>
          <a:ext cx="0" cy="0"/>
          <a:chOff x="0" y="0"/>
          <a:chExt cx="0" cy="0"/>
        </a:xfrm>
      </p:grpSpPr>
      <p:sp>
        <p:nvSpPr>
          <p:cNvPr id="98" name="Google Shape;98;p28"/>
          <p:cNvSpPr/>
          <p:nvPr/>
        </p:nvSpPr>
        <p:spPr>
          <a:xfrm>
            <a:off x="0" y="4828588"/>
            <a:ext cx="9144000" cy="3150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99" name="Google Shape;99;p28"/>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all">
  <p:cSld name="Custom Layout 4_1">
    <p:bg>
      <p:bgPr>
        <a:solidFill>
          <a:schemeClr val="dk2"/>
        </a:solidFill>
      </p:bgPr>
    </p:bg>
    <p:spTree>
      <p:nvGrpSpPr>
        <p:cNvPr id="100" name="Shape 100"/>
        <p:cNvGrpSpPr/>
        <p:nvPr/>
      </p:nvGrpSpPr>
      <p:grpSpPr>
        <a:xfrm>
          <a:off x="0" y="0"/>
          <a:ext cx="0" cy="0"/>
          <a:chOff x="0" y="0"/>
          <a:chExt cx="0" cy="0"/>
        </a:xfrm>
      </p:grpSpPr>
      <p:sp>
        <p:nvSpPr>
          <p:cNvPr id="101" name="Google Shape;101;p29"/>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02" name="Google Shape;102;p29"/>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gray-white">
  <p:cSld name="BLANK_5_1_2">
    <p:spTree>
      <p:nvGrpSpPr>
        <p:cNvPr id="103" name="Shape 103"/>
        <p:cNvGrpSpPr/>
        <p:nvPr/>
      </p:nvGrpSpPr>
      <p:grpSpPr>
        <a:xfrm>
          <a:off x="0" y="0"/>
          <a:ext cx="0" cy="0"/>
          <a:chOff x="0" y="0"/>
          <a:chExt cx="0" cy="0"/>
        </a:xfrm>
      </p:grpSpPr>
      <p:sp>
        <p:nvSpPr>
          <p:cNvPr id="104" name="Google Shape;104;p30"/>
          <p:cNvSpPr/>
          <p:nvPr/>
        </p:nvSpPr>
        <p:spPr>
          <a:xfrm>
            <a:off x="7550" y="-7550"/>
            <a:ext cx="9144000" cy="1858200"/>
          </a:xfrm>
          <a:prstGeom prst="rect">
            <a:avLst/>
          </a:pr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 name="Google Shape;105;p30"/>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06" name="Google Shape;106;p30"/>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gray-white 2">
  <p:cSld name="BLANK_5_1_2_1">
    <p:spTree>
      <p:nvGrpSpPr>
        <p:cNvPr id="107" name="Shape 107"/>
        <p:cNvGrpSpPr/>
        <p:nvPr/>
      </p:nvGrpSpPr>
      <p:grpSpPr>
        <a:xfrm>
          <a:off x="0" y="0"/>
          <a:ext cx="0" cy="0"/>
          <a:chOff x="0" y="0"/>
          <a:chExt cx="0" cy="0"/>
        </a:xfrm>
      </p:grpSpPr>
      <p:sp>
        <p:nvSpPr>
          <p:cNvPr id="108" name="Google Shape;108;p31"/>
          <p:cNvSpPr/>
          <p:nvPr/>
        </p:nvSpPr>
        <p:spPr>
          <a:xfrm>
            <a:off x="3798900" y="0"/>
            <a:ext cx="5345100" cy="5143500"/>
          </a:xfrm>
          <a:prstGeom prst="rect">
            <a:avLst/>
          </a:pr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 name="Google Shape;109;p31"/>
          <p:cNvSpPr/>
          <p:nvPr/>
        </p:nvSpPr>
        <p:spPr>
          <a:xfrm>
            <a:off x="0" y="4828588"/>
            <a:ext cx="9144000" cy="31485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10" name="Google Shape;110;p31"/>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gray-white 2 1">
  <p:cSld name="BLANK_5_1_2_1_1">
    <p:spTree>
      <p:nvGrpSpPr>
        <p:cNvPr id="111" name="Shape 111"/>
        <p:cNvGrpSpPr/>
        <p:nvPr/>
      </p:nvGrpSpPr>
      <p:grpSpPr>
        <a:xfrm>
          <a:off x="0" y="0"/>
          <a:ext cx="0" cy="0"/>
          <a:chOff x="0" y="0"/>
          <a:chExt cx="0" cy="0"/>
        </a:xfrm>
      </p:grpSpPr>
      <p:sp>
        <p:nvSpPr>
          <p:cNvPr id="112" name="Google Shape;112;p32"/>
          <p:cNvSpPr/>
          <p:nvPr/>
        </p:nvSpPr>
        <p:spPr>
          <a:xfrm>
            <a:off x="0" y="0"/>
            <a:ext cx="9144000" cy="5143500"/>
          </a:xfrm>
          <a:prstGeom prst="rect">
            <a:avLst/>
          </a:prstGeom>
          <a:solidFill>
            <a:srgbClr val="F4F4F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 name="Google Shape;113;p32"/>
          <p:cNvSpPr/>
          <p:nvPr/>
        </p:nvSpPr>
        <p:spPr>
          <a:xfrm>
            <a:off x="0" y="4828588"/>
            <a:ext cx="9144000" cy="3150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14" name="Google Shape;114;p32"/>
          <p:cNvPicPr preferRelativeResize="0"/>
          <p:nvPr/>
        </p:nvPicPr>
        <p:blipFill>
          <a:blip r:embed="rId2">
            <a:alphaModFix/>
          </a:blip>
          <a:stretch>
            <a:fillRect/>
          </a:stretch>
        </p:blipFill>
        <p:spPr>
          <a:xfrm>
            <a:off x="7461425" y="4774575"/>
            <a:ext cx="1457377" cy="4165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3600"/>
              <a:buFont typeface="Arial"/>
              <a:buNone/>
              <a:defRPr b="1" sz="3600">
                <a:solidFill>
                  <a:schemeClr val="dk1"/>
                </a:solidFill>
              </a:defRPr>
            </a:lvl2pPr>
            <a:lvl3pPr lvl="2">
              <a:spcBef>
                <a:spcPts val="0"/>
              </a:spcBef>
              <a:spcAft>
                <a:spcPts val="0"/>
              </a:spcAft>
              <a:buClr>
                <a:schemeClr val="dk1"/>
              </a:buClr>
              <a:buSzPts val="3600"/>
              <a:buFont typeface="Arial"/>
              <a:buNone/>
              <a:defRPr b="1" sz="3600">
                <a:solidFill>
                  <a:schemeClr val="dk1"/>
                </a:solidFill>
              </a:defRPr>
            </a:lvl3pPr>
            <a:lvl4pPr lvl="3">
              <a:spcBef>
                <a:spcPts val="0"/>
              </a:spcBef>
              <a:spcAft>
                <a:spcPts val="0"/>
              </a:spcAft>
              <a:buClr>
                <a:schemeClr val="dk1"/>
              </a:buClr>
              <a:buSzPts val="3600"/>
              <a:buFont typeface="Arial"/>
              <a:buNone/>
              <a:defRPr b="1" sz="3600">
                <a:solidFill>
                  <a:schemeClr val="dk1"/>
                </a:solidFill>
              </a:defRPr>
            </a:lvl4pPr>
            <a:lvl5pPr lvl="4">
              <a:spcBef>
                <a:spcPts val="0"/>
              </a:spcBef>
              <a:spcAft>
                <a:spcPts val="0"/>
              </a:spcAft>
              <a:buClr>
                <a:schemeClr val="dk1"/>
              </a:buClr>
              <a:buSzPts val="3600"/>
              <a:buFont typeface="Arial"/>
              <a:buNone/>
              <a:defRPr b="1" sz="3600">
                <a:solidFill>
                  <a:schemeClr val="dk1"/>
                </a:solidFill>
              </a:defRPr>
            </a:lvl5pPr>
            <a:lvl6pPr lvl="5">
              <a:spcBef>
                <a:spcPts val="0"/>
              </a:spcBef>
              <a:spcAft>
                <a:spcPts val="0"/>
              </a:spcAft>
              <a:buClr>
                <a:schemeClr val="dk1"/>
              </a:buClr>
              <a:buSzPts val="3600"/>
              <a:buFont typeface="Arial"/>
              <a:buNone/>
              <a:defRPr b="1" sz="3600">
                <a:solidFill>
                  <a:schemeClr val="dk1"/>
                </a:solidFill>
              </a:defRPr>
            </a:lvl6pPr>
            <a:lvl7pPr lvl="6">
              <a:spcBef>
                <a:spcPts val="0"/>
              </a:spcBef>
              <a:spcAft>
                <a:spcPts val="0"/>
              </a:spcAft>
              <a:buClr>
                <a:schemeClr val="dk1"/>
              </a:buClr>
              <a:buSzPts val="3600"/>
              <a:buFont typeface="Arial"/>
              <a:buNone/>
              <a:defRPr b="1" sz="3600">
                <a:solidFill>
                  <a:schemeClr val="dk1"/>
                </a:solidFill>
              </a:defRPr>
            </a:lvl7pPr>
            <a:lvl8pPr lvl="7">
              <a:spcBef>
                <a:spcPts val="0"/>
              </a:spcBef>
              <a:spcAft>
                <a:spcPts val="0"/>
              </a:spcAft>
              <a:buClr>
                <a:schemeClr val="dk1"/>
              </a:buClr>
              <a:buSzPts val="3600"/>
              <a:buFont typeface="Arial"/>
              <a:buNone/>
              <a:defRPr b="1" sz="3600">
                <a:solidFill>
                  <a:schemeClr val="dk1"/>
                </a:solidFill>
              </a:defRPr>
            </a:lvl8pPr>
            <a:lvl9pPr lvl="8">
              <a:spcBef>
                <a:spcPts val="0"/>
              </a:spcBef>
              <a:spcAft>
                <a:spcPts val="0"/>
              </a:spcAft>
              <a:buClr>
                <a:schemeClr val="dk1"/>
              </a:buClr>
              <a:buSzPts val="3600"/>
              <a:buFont typeface="Arial"/>
              <a:buNone/>
              <a:defRPr b="1" sz="3600">
                <a:solidFill>
                  <a:schemeClr val="dk1"/>
                </a:solidFill>
              </a:defRPr>
            </a:lvl9pPr>
          </a:lstStyle>
          <a:p/>
        </p:txBody>
      </p:sp>
      <p:sp>
        <p:nvSpPr>
          <p:cNvPr id="52" name="Google Shape;52;p13"/>
          <p:cNvSpPr txBox="1"/>
          <p:nvPr>
            <p:ph idx="12" type="sldNum"/>
          </p:nvPr>
        </p:nvSpPr>
        <p:spPr>
          <a:xfrm>
            <a:off x="8381216" y="4633025"/>
            <a:ext cx="548699"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s://www.linkedin.com/in/jonathan-toledano-de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geeksforgeeks.org/what-is-data-structure-types-classifications-and-applic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geeksforgeeks.org/lifo-last-in-first-out-approach-in-programming/"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geeksforgeeks.org/introduction-to-tree-data-structure-and-algorithm-tutorials/" TargetMode="External"/><Relationship Id="rId4" Type="http://schemas.openxmlformats.org/officeDocument/2006/relationships/hyperlink" Target="https://www.geeksforgeeks.org/introduction-to-tree-data-structure-and-algorithm-tutorials/" TargetMode="Externa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hyperlink" Target="https://www.geeksforgeeks.org/learn-data-structures-with-javascript-dsa-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hyperlink" Target="https://www.cs.usfca.edu/~galles/visualization/StackArray.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hyperlink" Target="https://www.bigocheatshee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33"/>
          <p:cNvPicPr preferRelativeResize="0"/>
          <p:nvPr/>
        </p:nvPicPr>
        <p:blipFill>
          <a:blip r:embed="rId3">
            <a:alphaModFix/>
          </a:blip>
          <a:stretch>
            <a:fillRect/>
          </a:stretch>
        </p:blipFill>
        <p:spPr>
          <a:xfrm>
            <a:off x="0" y="40600"/>
            <a:ext cx="9144003" cy="5102925"/>
          </a:xfrm>
          <a:prstGeom prst="rect">
            <a:avLst/>
          </a:prstGeom>
          <a:noFill/>
          <a:ln>
            <a:noFill/>
          </a:ln>
        </p:spPr>
      </p:pic>
      <p:sp>
        <p:nvSpPr>
          <p:cNvPr id="120" name="Google Shape;120;p33"/>
          <p:cNvSpPr txBox="1"/>
          <p:nvPr/>
        </p:nvSpPr>
        <p:spPr>
          <a:xfrm>
            <a:off x="356825" y="3133100"/>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3"/>
          <p:cNvSpPr txBox="1"/>
          <p:nvPr/>
        </p:nvSpPr>
        <p:spPr>
          <a:xfrm>
            <a:off x="469375" y="4117950"/>
            <a:ext cx="5283300" cy="33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a:solidFill>
                  <a:srgbClr val="EB574F"/>
                </a:solidFill>
                <a:latin typeface="Wix Madefor Text"/>
                <a:ea typeface="Wix Madefor Text"/>
                <a:cs typeface="Wix Madefor Text"/>
                <a:sym typeface="Wix Madefor Text"/>
              </a:rPr>
              <a:t>j</a:t>
            </a:r>
            <a:r>
              <a:rPr i="1" lang="en" sz="1000">
                <a:solidFill>
                  <a:srgbClr val="EB574F"/>
                </a:solidFill>
                <a:latin typeface="Wix Madefor Text"/>
                <a:ea typeface="Wix Madefor Text"/>
                <a:cs typeface="Wix Madefor Text"/>
                <a:sym typeface="Wix Madefor Text"/>
              </a:rPr>
              <a:t>onathanto</a:t>
            </a:r>
            <a:r>
              <a:rPr i="1" lang="en" sz="1000">
                <a:solidFill>
                  <a:srgbClr val="EB574F"/>
                </a:solidFill>
                <a:latin typeface="Wix Madefor Text"/>
                <a:ea typeface="Wix Madefor Text"/>
                <a:cs typeface="Wix Madefor Text"/>
                <a:sym typeface="Wix Madefor Text"/>
              </a:rPr>
              <a:t>@wix.com   </a:t>
            </a:r>
            <a:r>
              <a:rPr i="1" lang="en" sz="1000" u="sng">
                <a:solidFill>
                  <a:schemeClr val="hlink"/>
                </a:solidFill>
                <a:latin typeface="Wix Madefor Text"/>
                <a:ea typeface="Wix Madefor Text"/>
                <a:cs typeface="Wix Madefor Text"/>
                <a:sym typeface="Wix Madefor Text"/>
                <a:hlinkClick r:id="rId4"/>
              </a:rPr>
              <a:t>linkedin/Jonathan</a:t>
            </a:r>
            <a:endParaRPr i="1" sz="1000">
              <a:solidFill>
                <a:srgbClr val="EB574F"/>
              </a:solidFill>
              <a:latin typeface="Wix Madefor Text"/>
              <a:ea typeface="Wix Madefor Text"/>
              <a:cs typeface="Wix Madefor Text"/>
              <a:sym typeface="Wix Madefor Text"/>
            </a:endParaRPr>
          </a:p>
        </p:txBody>
      </p:sp>
      <p:sp>
        <p:nvSpPr>
          <p:cNvPr id="122" name="Google Shape;122;p33"/>
          <p:cNvSpPr txBox="1"/>
          <p:nvPr/>
        </p:nvSpPr>
        <p:spPr>
          <a:xfrm>
            <a:off x="66375" y="843075"/>
            <a:ext cx="4896600" cy="26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4800">
                <a:solidFill>
                  <a:schemeClr val="lt2"/>
                </a:solidFill>
                <a:latin typeface="Wix Madefor Display"/>
                <a:ea typeface="Wix Madefor Display"/>
                <a:cs typeface="Wix Madefor Display"/>
                <a:sym typeface="Wix Madefor Display"/>
              </a:rPr>
              <a:t>Introduction to </a:t>
            </a:r>
            <a:r>
              <a:rPr b="1" lang="en" sz="4800">
                <a:solidFill>
                  <a:schemeClr val="lt2"/>
                </a:solidFill>
                <a:latin typeface="Wix Madefor Display"/>
                <a:ea typeface="Wix Madefor Display"/>
                <a:cs typeface="Wix Madefor Display"/>
                <a:sym typeface="Wix Madefor Display"/>
              </a:rPr>
              <a:t>Data Structures &amp; Algorithms</a:t>
            </a:r>
            <a:endParaRPr b="1" sz="4800">
              <a:solidFill>
                <a:schemeClr val="lt2"/>
              </a:solidFill>
              <a:latin typeface="Wix Madefor Display"/>
              <a:ea typeface="Wix Madefor Display"/>
              <a:cs typeface="Wix Madefor Display"/>
              <a:sym typeface="Wix Madefor Display"/>
            </a:endParaRPr>
          </a:p>
        </p:txBody>
      </p:sp>
      <p:sp>
        <p:nvSpPr>
          <p:cNvPr id="123" name="Google Shape;123;p33"/>
          <p:cNvSpPr txBox="1"/>
          <p:nvPr/>
        </p:nvSpPr>
        <p:spPr>
          <a:xfrm>
            <a:off x="469375" y="3732688"/>
            <a:ext cx="34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Wix Madefor Text"/>
                <a:ea typeface="Wix Madefor Text"/>
                <a:cs typeface="Wix Madefor Text"/>
                <a:sym typeface="Wix Madefor Text"/>
              </a:rPr>
              <a:t>Jonathan Toledano</a:t>
            </a:r>
            <a:endParaRPr i="1" sz="1000">
              <a:solidFill>
                <a:schemeClr val="lt2"/>
              </a:solidFill>
              <a:latin typeface="Wix Madefor Text"/>
              <a:ea typeface="Wix Madefor Text"/>
              <a:cs typeface="Wix Madefor Text"/>
              <a:sym typeface="Wix Madefor Text"/>
            </a:endParaRPr>
          </a:p>
        </p:txBody>
      </p:sp>
      <p:sp>
        <p:nvSpPr>
          <p:cNvPr id="124" name="Google Shape;124;p33"/>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a:t>
            </a:r>
            <a:r>
              <a:rPr lang="en" sz="1000">
                <a:solidFill>
                  <a:schemeClr val="lt2"/>
                </a:solidFill>
                <a:latin typeface="Wix Madefor Text"/>
                <a:ea typeface="Wix Madefor Text"/>
                <a:cs typeface="Wix Madefor Text"/>
                <a:sym typeface="Wix Madefor Text"/>
              </a:rPr>
              <a:t>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1" name="Shape 201"/>
        <p:cNvGrpSpPr/>
        <p:nvPr/>
      </p:nvGrpSpPr>
      <p:grpSpPr>
        <a:xfrm>
          <a:off x="0" y="0"/>
          <a:ext cx="0" cy="0"/>
          <a:chOff x="0" y="0"/>
          <a:chExt cx="0" cy="0"/>
        </a:xfrm>
      </p:grpSpPr>
      <p:sp>
        <p:nvSpPr>
          <p:cNvPr id="202" name="Google Shape;202;p42"/>
          <p:cNvSpPr txBox="1"/>
          <p:nvPr/>
        </p:nvSpPr>
        <p:spPr>
          <a:xfrm>
            <a:off x="4921135" y="108065"/>
            <a:ext cx="184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2"/>
          <p:cNvSpPr txBox="1"/>
          <p:nvPr/>
        </p:nvSpPr>
        <p:spPr>
          <a:xfrm>
            <a:off x="448050" y="636088"/>
            <a:ext cx="2982000" cy="6156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2800">
                <a:solidFill>
                  <a:schemeClr val="lt2"/>
                </a:solidFill>
                <a:latin typeface="Wix Madefor Display"/>
                <a:ea typeface="Wix Madefor Display"/>
                <a:cs typeface="Wix Madefor Display"/>
                <a:sym typeface="Wix Madefor Display"/>
              </a:rPr>
              <a:t>We are here</a:t>
            </a:r>
            <a:endParaRPr b="1" sz="2800">
              <a:solidFill>
                <a:schemeClr val="lt2"/>
              </a:solidFill>
              <a:latin typeface="Wix Madefor Display"/>
              <a:ea typeface="Wix Madefor Display"/>
              <a:cs typeface="Wix Madefor Display"/>
              <a:sym typeface="Wix Madefor Display"/>
            </a:endParaRPr>
          </a:p>
        </p:txBody>
      </p:sp>
      <p:sp>
        <p:nvSpPr>
          <p:cNvPr id="204" name="Google Shape;204;p42"/>
          <p:cNvSpPr/>
          <p:nvPr/>
        </p:nvSpPr>
        <p:spPr>
          <a:xfrm>
            <a:off x="4480925" y="8300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205" name="Google Shape;205;p42"/>
          <p:cNvSpPr txBox="1"/>
          <p:nvPr/>
        </p:nvSpPr>
        <p:spPr>
          <a:xfrm>
            <a:off x="4805375" y="8000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Complexities</a:t>
            </a:r>
            <a:endParaRPr sz="1200">
              <a:solidFill>
                <a:srgbClr val="162D3D"/>
              </a:solidFill>
              <a:latin typeface="Wix Madefor Text"/>
              <a:ea typeface="Wix Madefor Text"/>
              <a:cs typeface="Wix Madefor Text"/>
              <a:sym typeface="Wix Madefor Text"/>
            </a:endParaRPr>
          </a:p>
        </p:txBody>
      </p:sp>
      <p:sp>
        <p:nvSpPr>
          <p:cNvPr id="206" name="Google Shape;206;p42"/>
          <p:cNvSpPr/>
          <p:nvPr/>
        </p:nvSpPr>
        <p:spPr>
          <a:xfrm>
            <a:off x="4480925" y="13312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207" name="Google Shape;207;p42"/>
          <p:cNvSpPr txBox="1"/>
          <p:nvPr/>
        </p:nvSpPr>
        <p:spPr>
          <a:xfrm>
            <a:off x="4805375" y="13012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Data structures</a:t>
            </a:r>
            <a:endParaRPr sz="1200">
              <a:solidFill>
                <a:srgbClr val="162D3D"/>
              </a:solidFill>
              <a:latin typeface="Wix Madefor Text"/>
              <a:ea typeface="Wix Madefor Text"/>
              <a:cs typeface="Wix Madefor Text"/>
              <a:sym typeface="Wix Madefor Text"/>
            </a:endParaRPr>
          </a:p>
        </p:txBody>
      </p:sp>
      <p:sp>
        <p:nvSpPr>
          <p:cNvPr id="208" name="Google Shape;208;p42"/>
          <p:cNvSpPr/>
          <p:nvPr/>
        </p:nvSpPr>
        <p:spPr>
          <a:xfrm>
            <a:off x="4480925" y="18324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209" name="Google Shape;209;p42"/>
          <p:cNvSpPr txBox="1"/>
          <p:nvPr/>
        </p:nvSpPr>
        <p:spPr>
          <a:xfrm>
            <a:off x="4805375" y="1802488"/>
            <a:ext cx="2016900" cy="5577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Implement a Stack with complexity in mind</a:t>
            </a:r>
            <a:endParaRPr sz="1200">
              <a:solidFill>
                <a:srgbClr val="162D3D"/>
              </a:solidFill>
              <a:latin typeface="Wix Madefor Text"/>
              <a:ea typeface="Wix Madefor Text"/>
              <a:cs typeface="Wix Madefor Text"/>
              <a:sym typeface="Wix Madefor Text"/>
            </a:endParaRPr>
          </a:p>
        </p:txBody>
      </p:sp>
      <p:sp>
        <p:nvSpPr>
          <p:cNvPr id="210" name="Google Shape;210;p42"/>
          <p:cNvSpPr/>
          <p:nvPr/>
        </p:nvSpPr>
        <p:spPr>
          <a:xfrm>
            <a:off x="3214800" y="1410275"/>
            <a:ext cx="1220700" cy="181800"/>
          </a:xfrm>
          <a:prstGeom prst="stripedRightArrow">
            <a:avLst>
              <a:gd fmla="val 50000" name="adj1"/>
              <a:gd fmla="val 50000" name="adj2"/>
            </a:avLst>
          </a:prstGeom>
          <a:solidFill>
            <a:srgbClr val="D6C0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2"/>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 |  </a:t>
            </a:r>
            <a:r>
              <a:rPr lang="en" sz="800">
                <a:solidFill>
                  <a:srgbClr val="20303C"/>
                </a:solidFill>
                <a:latin typeface="Wix Madefor Display"/>
                <a:ea typeface="Wix Madefor Display"/>
                <a:cs typeface="Wix Madefor Display"/>
                <a:sym typeface="Wix Madefor Display"/>
              </a:rPr>
              <a:t>May  2023</a:t>
            </a:r>
            <a:endParaRPr sz="800">
              <a:solidFill>
                <a:srgbClr val="20303C"/>
              </a:solidFill>
              <a:latin typeface="Wix Madefor Display"/>
              <a:ea typeface="Wix Madefor Display"/>
              <a:cs typeface="Wix Madefor Display"/>
              <a:sym typeface="Wix Madefo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What is Data Structure? </a:t>
            </a:r>
            <a:endParaRPr b="1" sz="5500">
              <a:solidFill>
                <a:schemeClr val="lt2"/>
              </a:solidFill>
              <a:latin typeface="Wix Madefor Text"/>
              <a:ea typeface="Wix Madefor Text"/>
              <a:cs typeface="Wix Madefor Text"/>
              <a:sym typeface="Wix Madefor Text"/>
            </a:endParaRPr>
          </a:p>
        </p:txBody>
      </p:sp>
      <p:sp>
        <p:nvSpPr>
          <p:cNvPr id="217" name="Google Shape;217;p43"/>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18" name="Google Shape;218;p43"/>
          <p:cNvSpPr txBox="1"/>
          <p:nvPr/>
        </p:nvSpPr>
        <p:spPr>
          <a:xfrm>
            <a:off x="812150" y="1387400"/>
            <a:ext cx="690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Is a storage that is used to store and organize data. It is a way of arranging data on a computer so that it can be accessed and updated efficiently.</a:t>
            </a:r>
            <a:endParaRPr>
              <a:solidFill>
                <a:schemeClr val="lt2"/>
              </a:solidFill>
            </a:endParaRPr>
          </a:p>
        </p:txBody>
      </p:sp>
      <p:sp>
        <p:nvSpPr>
          <p:cNvPr id="219" name="Google Shape;219;p43"/>
          <p:cNvSpPr txBox="1"/>
          <p:nvPr/>
        </p:nvSpPr>
        <p:spPr>
          <a:xfrm>
            <a:off x="762000" y="2133600"/>
            <a:ext cx="6686700" cy="200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2"/>
                </a:solidFill>
              </a:rPr>
              <a:t>Various types of data structures have their own characteristics, features, applications, advantages, and disadvantages. </a:t>
            </a:r>
            <a:endParaRPr>
              <a:solidFill>
                <a:schemeClr val="lt2"/>
              </a:solidFill>
            </a:endParaRPr>
          </a:p>
          <a:p>
            <a:pPr indent="0" lvl="0" marL="0" rtl="0" algn="l">
              <a:lnSpc>
                <a:spcPct val="115000"/>
              </a:lnSpc>
              <a:spcBef>
                <a:spcPts val="800"/>
              </a:spcBef>
              <a:spcAft>
                <a:spcPts val="0"/>
              </a:spcAft>
              <a:buNone/>
            </a:pPr>
            <a:r>
              <a:rPr lang="en">
                <a:solidFill>
                  <a:schemeClr val="lt2"/>
                </a:solidFill>
              </a:rPr>
              <a:t>So how do you identify a data structure that is suitable for a particular task? </a:t>
            </a:r>
            <a:endParaRPr>
              <a:solidFill>
                <a:schemeClr val="lt2"/>
              </a:solidFill>
            </a:endParaRPr>
          </a:p>
          <a:p>
            <a:pPr indent="0" lvl="0" marL="0" rtl="0" algn="l">
              <a:lnSpc>
                <a:spcPct val="115000"/>
              </a:lnSpc>
              <a:spcBef>
                <a:spcPts val="800"/>
              </a:spcBef>
              <a:spcAft>
                <a:spcPts val="0"/>
              </a:spcAft>
              <a:buNone/>
            </a:pPr>
            <a:r>
              <a:rPr lang="en">
                <a:solidFill>
                  <a:schemeClr val="lt2"/>
                </a:solidFill>
              </a:rPr>
              <a:t>What is meant by the term ‘Data Structure’? </a:t>
            </a:r>
            <a:endParaRPr>
              <a:solidFill>
                <a:schemeClr val="lt2"/>
              </a:solidFill>
            </a:endParaRPr>
          </a:p>
          <a:p>
            <a:pPr indent="0" lvl="0" marL="0" rtl="0" algn="l">
              <a:lnSpc>
                <a:spcPct val="115000"/>
              </a:lnSpc>
              <a:spcBef>
                <a:spcPts val="800"/>
              </a:spcBef>
              <a:spcAft>
                <a:spcPts val="0"/>
              </a:spcAft>
              <a:buNone/>
            </a:pPr>
            <a:r>
              <a:rPr lang="en">
                <a:solidFill>
                  <a:schemeClr val="lt2"/>
                </a:solidFill>
              </a:rPr>
              <a:t>How many types of data structures are there and what are they used for?</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t/>
            </a:r>
            <a:endParaRPr sz="1100"/>
          </a:p>
        </p:txBody>
      </p:sp>
      <p:sp>
        <p:nvSpPr>
          <p:cNvPr id="220" name="Google Shape;220;p43"/>
          <p:cNvSpPr txBox="1"/>
          <p:nvPr/>
        </p:nvSpPr>
        <p:spPr>
          <a:xfrm>
            <a:off x="581400" y="4708500"/>
            <a:ext cx="7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Explore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Arrays</a:t>
            </a:r>
            <a:endParaRPr b="1" sz="5500">
              <a:solidFill>
                <a:schemeClr val="lt2"/>
              </a:solidFill>
              <a:latin typeface="Wix Madefor Text"/>
              <a:ea typeface="Wix Madefor Text"/>
              <a:cs typeface="Wix Madefor Text"/>
              <a:sym typeface="Wix Madefor Text"/>
            </a:endParaRPr>
          </a:p>
        </p:txBody>
      </p:sp>
      <p:sp>
        <p:nvSpPr>
          <p:cNvPr id="226" name="Google Shape;226;p44"/>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27" name="Google Shape;227;p44"/>
          <p:cNvSpPr txBox="1"/>
          <p:nvPr/>
        </p:nvSpPr>
        <p:spPr>
          <a:xfrm>
            <a:off x="743025" y="1451175"/>
            <a:ext cx="736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An array is a collection of items of the same variable type stored that are stored at contiguous memory locations. It’s one of the most popular and simple data structures and is often used to implement other data structures. Each item in an array is indexed starting with 0.</a:t>
            </a:r>
            <a:endParaRPr/>
          </a:p>
        </p:txBody>
      </p:sp>
      <p:pic>
        <p:nvPicPr>
          <p:cNvPr id="228" name="Google Shape;228;p44"/>
          <p:cNvPicPr preferRelativeResize="0"/>
          <p:nvPr/>
        </p:nvPicPr>
        <p:blipFill>
          <a:blip r:embed="rId3">
            <a:alphaModFix/>
          </a:blip>
          <a:stretch>
            <a:fillRect/>
          </a:stretch>
        </p:blipFill>
        <p:spPr>
          <a:xfrm>
            <a:off x="152400" y="2529750"/>
            <a:ext cx="8839200" cy="243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Arrays</a:t>
            </a:r>
            <a:endParaRPr b="1" sz="5500">
              <a:solidFill>
                <a:schemeClr val="lt2"/>
              </a:solidFill>
              <a:latin typeface="Wix Madefor Text"/>
              <a:ea typeface="Wix Madefor Text"/>
              <a:cs typeface="Wix Madefor Text"/>
              <a:sym typeface="Wix Madefor Text"/>
            </a:endParaRPr>
          </a:p>
        </p:txBody>
      </p:sp>
      <p:sp>
        <p:nvSpPr>
          <p:cNvPr id="234" name="Google Shape;234;p45"/>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35" name="Google Shape;235;p45"/>
          <p:cNvSpPr txBox="1"/>
          <p:nvPr/>
        </p:nvSpPr>
        <p:spPr>
          <a:xfrm>
            <a:off x="750625" y="1592250"/>
            <a:ext cx="7369800" cy="189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lt2"/>
                </a:solidFill>
              </a:rPr>
              <a:t>Types of Array operations:</a:t>
            </a:r>
            <a:endParaRPr>
              <a:solidFill>
                <a:schemeClr val="lt2"/>
              </a:solidFill>
            </a:endParaRPr>
          </a:p>
          <a:p>
            <a:pPr indent="0" lvl="0" marL="0" marR="0" rtl="0" algn="l">
              <a:lnSpc>
                <a:spcPct val="100000"/>
              </a:lnSpc>
              <a:spcBef>
                <a:spcPts val="0"/>
              </a:spcBef>
              <a:spcAft>
                <a:spcPts val="0"/>
              </a:spcAft>
              <a:buNone/>
            </a:pPr>
            <a:r>
              <a:t/>
            </a:r>
            <a:endParaRPr>
              <a:solidFill>
                <a:schemeClr val="lt2"/>
              </a:solidFill>
            </a:endParaRPr>
          </a:p>
          <a:p>
            <a:pPr indent="0" lvl="0" marL="0" marR="0" rtl="0" algn="l">
              <a:lnSpc>
                <a:spcPct val="100000"/>
              </a:lnSpc>
              <a:spcBef>
                <a:spcPts val="0"/>
              </a:spcBef>
              <a:spcAft>
                <a:spcPts val="0"/>
              </a:spcAft>
              <a:buNone/>
            </a:pPr>
            <a:r>
              <a:rPr lang="en">
                <a:solidFill>
                  <a:schemeClr val="lt2"/>
                </a:solidFill>
              </a:rPr>
              <a:t>Traversal: Traverse through the elements of an array.</a:t>
            </a:r>
            <a:endParaRPr>
              <a:solidFill>
                <a:schemeClr val="lt2"/>
              </a:solidFill>
            </a:endParaRPr>
          </a:p>
          <a:p>
            <a:pPr indent="0" lvl="0" marL="0" marR="0" rtl="0" algn="l">
              <a:lnSpc>
                <a:spcPct val="100000"/>
              </a:lnSpc>
              <a:spcBef>
                <a:spcPts val="0"/>
              </a:spcBef>
              <a:spcAft>
                <a:spcPts val="0"/>
              </a:spcAft>
              <a:buNone/>
            </a:pPr>
            <a:r>
              <a:rPr lang="en">
                <a:solidFill>
                  <a:schemeClr val="lt2"/>
                </a:solidFill>
              </a:rPr>
              <a:t>Insertion: Inserting a new element in an array.</a:t>
            </a:r>
            <a:endParaRPr>
              <a:solidFill>
                <a:schemeClr val="lt2"/>
              </a:solidFill>
            </a:endParaRPr>
          </a:p>
          <a:p>
            <a:pPr indent="0" lvl="0" marL="0" marR="0" rtl="0" algn="l">
              <a:lnSpc>
                <a:spcPct val="100000"/>
              </a:lnSpc>
              <a:spcBef>
                <a:spcPts val="0"/>
              </a:spcBef>
              <a:spcAft>
                <a:spcPts val="0"/>
              </a:spcAft>
              <a:buNone/>
            </a:pPr>
            <a:r>
              <a:rPr lang="en">
                <a:solidFill>
                  <a:schemeClr val="lt2"/>
                </a:solidFill>
              </a:rPr>
              <a:t>Deletion: Deleting element from the array.</a:t>
            </a:r>
            <a:endParaRPr>
              <a:solidFill>
                <a:schemeClr val="lt2"/>
              </a:solidFill>
            </a:endParaRPr>
          </a:p>
          <a:p>
            <a:pPr indent="0" lvl="0" marL="0" marR="0" rtl="0" algn="l">
              <a:lnSpc>
                <a:spcPct val="100000"/>
              </a:lnSpc>
              <a:spcBef>
                <a:spcPts val="0"/>
              </a:spcBef>
              <a:spcAft>
                <a:spcPts val="0"/>
              </a:spcAft>
              <a:buNone/>
            </a:pPr>
            <a:r>
              <a:rPr lang="en">
                <a:solidFill>
                  <a:schemeClr val="lt2"/>
                </a:solidFill>
              </a:rPr>
              <a:t>Searching:  Search for an element in the array.</a:t>
            </a:r>
            <a:endParaRPr>
              <a:solidFill>
                <a:schemeClr val="lt2"/>
              </a:solidFill>
            </a:endParaRPr>
          </a:p>
          <a:p>
            <a:pPr indent="0" lvl="0" marL="0" marR="0" rtl="0" algn="l">
              <a:lnSpc>
                <a:spcPct val="100000"/>
              </a:lnSpc>
              <a:spcBef>
                <a:spcPts val="0"/>
              </a:spcBef>
              <a:spcAft>
                <a:spcPts val="0"/>
              </a:spcAft>
              <a:buNone/>
            </a:pPr>
            <a:r>
              <a:rPr lang="en">
                <a:solidFill>
                  <a:schemeClr val="lt2"/>
                </a:solidFill>
              </a:rPr>
              <a:t>Sorting: Maintaining the order of elements in the array.</a:t>
            </a:r>
            <a:endParaRPr>
              <a:solidFill>
                <a:schemeClr val="lt2"/>
              </a:solidFill>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p:txBody>
      </p:sp>
      <p:sp>
        <p:nvSpPr>
          <p:cNvPr id="236" name="Google Shape;236;p45"/>
          <p:cNvSpPr txBox="1"/>
          <p:nvPr/>
        </p:nvSpPr>
        <p:spPr>
          <a:xfrm>
            <a:off x="849200" y="3601500"/>
            <a:ext cx="71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Each </a:t>
            </a:r>
            <a:r>
              <a:rPr lang="en">
                <a:solidFill>
                  <a:schemeClr val="lt2"/>
                </a:solidFill>
              </a:rPr>
              <a:t>data structure has this </a:t>
            </a:r>
            <a:r>
              <a:rPr lang="en">
                <a:solidFill>
                  <a:schemeClr val="lt2"/>
                </a:solidFill>
              </a:rPr>
              <a:t>operations with different efficiency (time and storage)</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Linked List</a:t>
            </a:r>
            <a:endParaRPr b="1" sz="5500">
              <a:solidFill>
                <a:schemeClr val="lt2"/>
              </a:solidFill>
              <a:latin typeface="Wix Madefor Text"/>
              <a:ea typeface="Wix Madefor Text"/>
              <a:cs typeface="Wix Madefor Text"/>
              <a:sym typeface="Wix Madefor Text"/>
            </a:endParaRPr>
          </a:p>
        </p:txBody>
      </p:sp>
      <p:sp>
        <p:nvSpPr>
          <p:cNvPr id="242" name="Google Shape;242;p46"/>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43" name="Google Shape;243;p46"/>
          <p:cNvSpPr txBox="1"/>
          <p:nvPr/>
        </p:nvSpPr>
        <p:spPr>
          <a:xfrm>
            <a:off x="750625" y="1592250"/>
            <a:ext cx="7369800" cy="146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 linked list is a linear data structure, Unlike arrays, linked list elements are not stored at a contiguous location. it is basically chains of nodes, each node contains information such as data and a pointer to the next node in the chain. In the linked list there is a head pointer, which points to the first element of the linked list, and if the list is empty then it simply points to null or nothing.</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p:txBody>
      </p:sp>
      <p:pic>
        <p:nvPicPr>
          <p:cNvPr id="244" name="Google Shape;244;p46"/>
          <p:cNvPicPr preferRelativeResize="0"/>
          <p:nvPr/>
        </p:nvPicPr>
        <p:blipFill>
          <a:blip r:embed="rId3">
            <a:alphaModFix/>
          </a:blip>
          <a:stretch>
            <a:fillRect/>
          </a:stretch>
        </p:blipFill>
        <p:spPr>
          <a:xfrm>
            <a:off x="607325" y="3115850"/>
            <a:ext cx="7172402" cy="178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Stack</a:t>
            </a:r>
            <a:endParaRPr b="1" sz="5500">
              <a:solidFill>
                <a:schemeClr val="lt2"/>
              </a:solidFill>
              <a:latin typeface="Wix Madefor Text"/>
              <a:ea typeface="Wix Madefor Text"/>
              <a:cs typeface="Wix Madefor Text"/>
              <a:sym typeface="Wix Madefor Text"/>
            </a:endParaRPr>
          </a:p>
        </p:txBody>
      </p:sp>
      <p:sp>
        <p:nvSpPr>
          <p:cNvPr id="250" name="Google Shape;250;p47"/>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51" name="Google Shape;251;p47"/>
          <p:cNvSpPr txBox="1"/>
          <p:nvPr/>
        </p:nvSpPr>
        <p:spPr>
          <a:xfrm>
            <a:off x="750625" y="1592250"/>
            <a:ext cx="736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Stack is a linear data structure in which insertion and deletion are done at one end this end is generally called the top. It works on the principle of Last In First Out (LIFO) or First in Last out (FILO). LIFO means the last element inserted inside the stack is removed first. </a:t>
            </a:r>
            <a:r>
              <a:rPr lang="en">
                <a:solidFill>
                  <a:schemeClr val="lt2"/>
                </a:solidFill>
                <a:uFill>
                  <a:noFill/>
                </a:uFill>
                <a:hlinkClick r:id="rId3">
                  <a:extLst>
                    <a:ext uri="{A12FA001-AC4F-418D-AE19-62706E023703}">
                      <ahyp:hlinkClr val="tx"/>
                    </a:ext>
                  </a:extLst>
                </a:hlinkClick>
              </a:rPr>
              <a:t>FILO</a:t>
            </a:r>
            <a:r>
              <a:rPr lang="en">
                <a:solidFill>
                  <a:schemeClr val="lt2"/>
                </a:solidFill>
              </a:rPr>
              <a:t> means, the last inserted element is available first and is the first one to be deleted. </a:t>
            </a:r>
            <a:endParaRPr sz="1300">
              <a:solidFill>
                <a:srgbClr val="273239"/>
              </a:solidFill>
              <a:highlight>
                <a:srgbClr val="FFFFFF"/>
              </a:highlight>
              <a:latin typeface="Nunito"/>
              <a:ea typeface="Nunito"/>
              <a:cs typeface="Nunito"/>
              <a:sym typeface="Nunito"/>
            </a:endParaRPr>
          </a:p>
        </p:txBody>
      </p:sp>
      <p:pic>
        <p:nvPicPr>
          <p:cNvPr id="252" name="Google Shape;252;p47"/>
          <p:cNvPicPr preferRelativeResize="0"/>
          <p:nvPr/>
        </p:nvPicPr>
        <p:blipFill>
          <a:blip r:embed="rId4">
            <a:alphaModFix/>
          </a:blip>
          <a:stretch>
            <a:fillRect/>
          </a:stretch>
        </p:blipFill>
        <p:spPr>
          <a:xfrm>
            <a:off x="1979675" y="2723100"/>
            <a:ext cx="4208218" cy="219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Queue</a:t>
            </a:r>
            <a:endParaRPr b="1" sz="5500">
              <a:solidFill>
                <a:schemeClr val="lt2"/>
              </a:solidFill>
              <a:latin typeface="Wix Madefor Text"/>
              <a:ea typeface="Wix Madefor Text"/>
              <a:cs typeface="Wix Madefor Text"/>
              <a:sym typeface="Wix Madefor Text"/>
            </a:endParaRPr>
          </a:p>
        </p:txBody>
      </p:sp>
      <p:sp>
        <p:nvSpPr>
          <p:cNvPr id="258" name="Google Shape;258;p48"/>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59" name="Google Shape;259;p48"/>
          <p:cNvSpPr txBox="1"/>
          <p:nvPr/>
        </p:nvSpPr>
        <p:spPr>
          <a:xfrm>
            <a:off x="750625" y="1419300"/>
            <a:ext cx="736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 Queue is a linear structure that follows a particular order in which the operations are performed. The order is First In First Out (FIFO). It is similar to the ticket queue outside a cinema hall, where the first person entering the queue is the first person who gets the ticket.</a:t>
            </a:r>
            <a:endParaRPr sz="1300">
              <a:solidFill>
                <a:srgbClr val="273239"/>
              </a:solidFill>
              <a:highlight>
                <a:srgbClr val="FFFFFF"/>
              </a:highlight>
              <a:latin typeface="Nunito"/>
              <a:ea typeface="Nunito"/>
              <a:cs typeface="Nunito"/>
              <a:sym typeface="Nunito"/>
            </a:endParaRPr>
          </a:p>
        </p:txBody>
      </p:sp>
      <p:pic>
        <p:nvPicPr>
          <p:cNvPr id="260" name="Google Shape;260;p48"/>
          <p:cNvPicPr preferRelativeResize="0"/>
          <p:nvPr/>
        </p:nvPicPr>
        <p:blipFill>
          <a:blip r:embed="rId3">
            <a:alphaModFix/>
          </a:blip>
          <a:stretch>
            <a:fillRect/>
          </a:stretch>
        </p:blipFill>
        <p:spPr>
          <a:xfrm>
            <a:off x="1229213" y="2466000"/>
            <a:ext cx="6685578" cy="23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Tree</a:t>
            </a:r>
            <a:endParaRPr b="1" sz="5500">
              <a:solidFill>
                <a:schemeClr val="lt2"/>
              </a:solidFill>
              <a:latin typeface="Wix Madefor Text"/>
              <a:ea typeface="Wix Madefor Text"/>
              <a:cs typeface="Wix Madefor Text"/>
              <a:sym typeface="Wix Madefor Text"/>
            </a:endParaRPr>
          </a:p>
        </p:txBody>
      </p:sp>
      <p:sp>
        <p:nvSpPr>
          <p:cNvPr id="266" name="Google Shape;266;p49"/>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67" name="Google Shape;267;p49"/>
          <p:cNvSpPr txBox="1"/>
          <p:nvPr/>
        </p:nvSpPr>
        <p:spPr>
          <a:xfrm>
            <a:off x="750625" y="1592250"/>
            <a:ext cx="736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 </a:t>
            </a:r>
            <a:r>
              <a:rPr b="1" lang="en" u="sng">
                <a:solidFill>
                  <a:schemeClr val="lt2"/>
                </a:solidFill>
                <a:hlinkClick r:id="rId3">
                  <a:extLst>
                    <a:ext uri="{A12FA001-AC4F-418D-AE19-62706E023703}">
                      <ahyp:hlinkClr val="tx"/>
                    </a:ext>
                  </a:extLst>
                </a:hlinkClick>
              </a:rPr>
              <a:t>tree</a:t>
            </a:r>
            <a:r>
              <a:rPr lang="en">
                <a:solidFill>
                  <a:schemeClr val="lt2"/>
                </a:solidFill>
                <a:uFill>
                  <a:noFill/>
                </a:uFill>
                <a:hlinkClick r:id="rId4">
                  <a:extLst>
                    <a:ext uri="{A12FA001-AC4F-418D-AE19-62706E023703}">
                      <ahyp:hlinkClr val="tx"/>
                    </a:ext>
                  </a:extLst>
                </a:hlinkClick>
              </a:rPr>
              <a:t> </a:t>
            </a:r>
            <a:r>
              <a:rPr lang="en">
                <a:solidFill>
                  <a:schemeClr val="lt2"/>
                </a:solidFill>
              </a:rPr>
              <a:t>is non-linear and has a hierarchical data structure consisting of a collection of nodes such that each node of the tree stores a value and a list of references to other nodes (the “children”).</a:t>
            </a:r>
            <a:endParaRPr sz="1300">
              <a:solidFill>
                <a:srgbClr val="273239"/>
              </a:solidFill>
              <a:highlight>
                <a:srgbClr val="FFFFFF"/>
              </a:highlight>
              <a:latin typeface="Nunito"/>
              <a:ea typeface="Nunito"/>
              <a:cs typeface="Nunito"/>
              <a:sym typeface="Nunito"/>
            </a:endParaRPr>
          </a:p>
        </p:txBody>
      </p:sp>
      <p:pic>
        <p:nvPicPr>
          <p:cNvPr id="268" name="Google Shape;268;p49"/>
          <p:cNvPicPr preferRelativeResize="0"/>
          <p:nvPr/>
        </p:nvPicPr>
        <p:blipFill>
          <a:blip r:embed="rId5">
            <a:alphaModFix/>
          </a:blip>
          <a:stretch>
            <a:fillRect/>
          </a:stretch>
        </p:blipFill>
        <p:spPr>
          <a:xfrm>
            <a:off x="2745475" y="2302975"/>
            <a:ext cx="3240667" cy="241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Map</a:t>
            </a:r>
            <a:endParaRPr b="1" sz="5500">
              <a:solidFill>
                <a:schemeClr val="lt2"/>
              </a:solidFill>
              <a:latin typeface="Wix Madefor Text"/>
              <a:ea typeface="Wix Madefor Text"/>
              <a:cs typeface="Wix Madefor Text"/>
              <a:sym typeface="Wix Madefor Text"/>
            </a:endParaRPr>
          </a:p>
        </p:txBody>
      </p:sp>
      <p:sp>
        <p:nvSpPr>
          <p:cNvPr id="274" name="Google Shape;274;p50"/>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75" name="Google Shape;275;p50"/>
          <p:cNvSpPr txBox="1"/>
          <p:nvPr/>
        </p:nvSpPr>
        <p:spPr>
          <a:xfrm>
            <a:off x="750625" y="1592250"/>
            <a:ext cx="736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Map is a collection of elements where each element is stored as a Key, value pair. Map objects can hold both objects and primitive values as either key or value. When we iterate over the map object it returns the key, and value pair in the same order as inserted.</a:t>
            </a:r>
            <a:endParaRPr sz="1300">
              <a:solidFill>
                <a:srgbClr val="273239"/>
              </a:solidFill>
              <a:highlight>
                <a:srgbClr val="FFFFFF"/>
              </a:highlight>
              <a:latin typeface="Nunito"/>
              <a:ea typeface="Nunito"/>
              <a:cs typeface="Nunito"/>
              <a:sym typeface="Nunito"/>
            </a:endParaRPr>
          </a:p>
        </p:txBody>
      </p:sp>
      <p:sp>
        <p:nvSpPr>
          <p:cNvPr id="276" name="Google Shape;276;p50"/>
          <p:cNvSpPr txBox="1"/>
          <p:nvPr/>
        </p:nvSpPr>
        <p:spPr>
          <a:xfrm>
            <a:off x="856775" y="2596500"/>
            <a:ext cx="3844200" cy="18471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    </a:t>
            </a:r>
            <a:r>
              <a:rPr b="1" lang="en" sz="1100">
                <a:solidFill>
                  <a:srgbClr val="006699"/>
                </a:solidFill>
                <a:highlight>
                  <a:srgbClr val="FFFFFF"/>
                </a:highlight>
                <a:latin typeface="Courier New"/>
                <a:ea typeface="Courier New"/>
                <a:cs typeface="Courier New"/>
                <a:sym typeface="Courier New"/>
              </a:rPr>
              <a:t>var</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map1 = </a:t>
            </a:r>
            <a:r>
              <a:rPr b="1" lang="en" sz="1100">
                <a:solidFill>
                  <a:srgbClr val="006699"/>
                </a:solidFill>
                <a:highlight>
                  <a:srgbClr val="FFFFFF"/>
                </a:highlight>
                <a:latin typeface="Courier New"/>
                <a:ea typeface="Courier New"/>
                <a:cs typeface="Courier New"/>
                <a:sym typeface="Courier New"/>
              </a:rPr>
              <a:t>new</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Map([</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[1, 2],</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[2, 3],</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[4, 5]</a:t>
            </a:r>
            <a:endParaRPr sz="1100">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277" name="Google Shape;277;p50"/>
          <p:cNvSpPr txBox="1"/>
          <p:nvPr/>
        </p:nvSpPr>
        <p:spPr>
          <a:xfrm>
            <a:off x="5178475" y="2596500"/>
            <a:ext cx="3844200" cy="20502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Output:</a:t>
            </a:r>
            <a:endParaRPr sz="1100">
              <a:solidFill>
                <a:srgbClr val="188038"/>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sz="1100">
              <a:solidFill>
                <a:srgbClr val="188038"/>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Map1</a:t>
            </a:r>
            <a:endParaRPr sz="1100">
              <a:solidFill>
                <a:srgbClr val="188038"/>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100">
                <a:solidFill>
                  <a:srgbClr val="188038"/>
                </a:solidFill>
                <a:highlight>
                  <a:srgbClr val="FFFFFF"/>
                </a:highlight>
                <a:latin typeface="Courier New"/>
                <a:ea typeface="Courier New"/>
                <a:cs typeface="Courier New"/>
                <a:sym typeface="Courier New"/>
              </a:rPr>
              <a:t>Map(3) { 1 =&gt; 2, 2 =&gt; 3, 4 =&gt; 5 }</a:t>
            </a:r>
            <a:endParaRPr sz="1100">
              <a:solidFill>
                <a:srgbClr val="188038"/>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sz="1100">
              <a:solidFill>
                <a:srgbClr val="188038"/>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sz="1100">
              <a:solidFill>
                <a:srgbClr val="18803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Set</a:t>
            </a:r>
            <a:endParaRPr b="1" sz="5500">
              <a:solidFill>
                <a:schemeClr val="lt2"/>
              </a:solidFill>
              <a:latin typeface="Wix Madefor Text"/>
              <a:ea typeface="Wix Madefor Text"/>
              <a:cs typeface="Wix Madefor Text"/>
              <a:sym typeface="Wix Madefor Text"/>
            </a:endParaRPr>
          </a:p>
        </p:txBody>
      </p:sp>
      <p:sp>
        <p:nvSpPr>
          <p:cNvPr id="283" name="Google Shape;283;p51"/>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84" name="Google Shape;284;p51"/>
          <p:cNvSpPr txBox="1"/>
          <p:nvPr/>
        </p:nvSpPr>
        <p:spPr>
          <a:xfrm>
            <a:off x="750625" y="1592250"/>
            <a:ext cx="73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 set is a collection of items that are unique i.e no element can be repeated. </a:t>
            </a:r>
            <a:endParaRPr>
              <a:solidFill>
                <a:schemeClr val="lt2"/>
              </a:solidFill>
            </a:endParaRPr>
          </a:p>
        </p:txBody>
      </p:sp>
      <p:sp>
        <p:nvSpPr>
          <p:cNvPr id="285" name="Google Shape;285;p51"/>
          <p:cNvSpPr txBox="1"/>
          <p:nvPr/>
        </p:nvSpPr>
        <p:spPr>
          <a:xfrm>
            <a:off x="856775" y="2596500"/>
            <a:ext cx="5785200" cy="1157400"/>
          </a:xfrm>
          <a:prstGeom prst="rect">
            <a:avLst/>
          </a:prstGeom>
          <a:noFill/>
          <a:ln>
            <a:noFill/>
          </a:ln>
        </p:spPr>
        <p:txBody>
          <a:bodyPr anchorCtr="0" anchor="t" bIns="91425" lIns="91425" spcFirstLastPara="1" rIns="91425" wrap="square" tIns="91425">
            <a:spAutoFit/>
          </a:bodyPr>
          <a:lstStyle/>
          <a:p>
            <a:pPr indent="0" lvl="0" marL="0" marR="139700" rtl="0" algn="l">
              <a:lnSpc>
                <a:spcPct val="120000"/>
              </a:lnSpc>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var</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set3 = </a:t>
            </a:r>
            <a:r>
              <a:rPr b="1" lang="en" sz="1100">
                <a:solidFill>
                  <a:srgbClr val="006699"/>
                </a:solidFill>
                <a:highlight>
                  <a:srgbClr val="FFFFFF"/>
                </a:highlight>
                <a:latin typeface="Courier New"/>
                <a:ea typeface="Courier New"/>
                <a:cs typeface="Courier New"/>
                <a:sym typeface="Courier New"/>
              </a:rPr>
              <a:t>new</a:t>
            </a:r>
            <a:r>
              <a:rPr lang="en" sz="1100">
                <a:solidFill>
                  <a:srgbClr val="273239"/>
                </a:solidFill>
                <a:highlight>
                  <a:srgbClr val="FFFFFF"/>
                </a:highlight>
                <a:latin typeface="Courier New"/>
                <a:ea typeface="Courier New"/>
                <a:cs typeface="Courier New"/>
                <a:sym typeface="Courier New"/>
              </a:rPr>
              <a:t> </a:t>
            </a:r>
            <a:r>
              <a:rPr lang="en" sz="1100">
                <a:highlight>
                  <a:srgbClr val="FFFFFF"/>
                </a:highlight>
                <a:latin typeface="Courier New"/>
                <a:ea typeface="Courier New"/>
                <a:cs typeface="Courier New"/>
                <a:sym typeface="Courier New"/>
              </a:rPr>
              <a:t>Set([10, 20, 30, 30, 40, 40]);</a:t>
            </a:r>
            <a:endParaRPr sz="11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Output:</a:t>
            </a:r>
            <a:endParaRPr b="1" sz="1100">
              <a:solidFill>
                <a:srgbClr val="0066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100">
                <a:solidFill>
                  <a:srgbClr val="006699"/>
                </a:solidFill>
                <a:highlight>
                  <a:srgbClr val="FFFFFF"/>
                </a:highlight>
                <a:latin typeface="Courier New"/>
                <a:ea typeface="Courier New"/>
                <a:cs typeface="Courier New"/>
                <a:sym typeface="Courier New"/>
              </a:rPr>
              <a:t>Set(4) { '10', '20', '30', '40' }</a:t>
            </a:r>
            <a:endParaRPr b="1" sz="1100">
              <a:solidFill>
                <a:srgbClr val="0066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4"/>
          <p:cNvSpPr txBox="1"/>
          <p:nvPr/>
        </p:nvSpPr>
        <p:spPr>
          <a:xfrm>
            <a:off x="571500" y="495900"/>
            <a:ext cx="660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Which one is better?</a:t>
            </a:r>
            <a:endParaRPr b="1" sz="5500">
              <a:solidFill>
                <a:schemeClr val="lt2"/>
              </a:solidFill>
              <a:latin typeface="Wix Madefor Text"/>
              <a:ea typeface="Wix Madefor Text"/>
              <a:cs typeface="Wix Madefor Text"/>
              <a:sym typeface="Wix Madefor Text"/>
            </a:endParaRPr>
          </a:p>
        </p:txBody>
      </p:sp>
      <p:sp>
        <p:nvSpPr>
          <p:cNvPr id="130" name="Google Shape;130;p34"/>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pic>
        <p:nvPicPr>
          <p:cNvPr id="131" name="Google Shape;131;p34"/>
          <p:cNvPicPr preferRelativeResize="0"/>
          <p:nvPr/>
        </p:nvPicPr>
        <p:blipFill>
          <a:blip r:embed="rId3">
            <a:alphaModFix/>
          </a:blip>
          <a:stretch>
            <a:fillRect/>
          </a:stretch>
        </p:blipFill>
        <p:spPr>
          <a:xfrm>
            <a:off x="164975" y="1419300"/>
            <a:ext cx="4050375" cy="2878450"/>
          </a:xfrm>
          <a:prstGeom prst="rect">
            <a:avLst/>
          </a:prstGeom>
          <a:noFill/>
          <a:ln>
            <a:noFill/>
          </a:ln>
        </p:spPr>
      </p:pic>
      <p:pic>
        <p:nvPicPr>
          <p:cNvPr id="132" name="Google Shape;132;p34"/>
          <p:cNvPicPr preferRelativeResize="0"/>
          <p:nvPr/>
        </p:nvPicPr>
        <p:blipFill>
          <a:blip r:embed="rId4">
            <a:alphaModFix/>
          </a:blip>
          <a:stretch>
            <a:fillRect/>
          </a:stretch>
        </p:blipFill>
        <p:spPr>
          <a:xfrm>
            <a:off x="4609363" y="1436325"/>
            <a:ext cx="4050374" cy="284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nvSpPr>
        <p:spPr>
          <a:xfrm>
            <a:off x="571500" y="495900"/>
            <a:ext cx="749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Graph</a:t>
            </a:r>
            <a:endParaRPr b="1" sz="5500">
              <a:solidFill>
                <a:schemeClr val="lt2"/>
              </a:solidFill>
              <a:latin typeface="Wix Madefor Text"/>
              <a:ea typeface="Wix Madefor Text"/>
              <a:cs typeface="Wix Madefor Text"/>
              <a:sym typeface="Wix Madefor Text"/>
            </a:endParaRPr>
          </a:p>
        </p:txBody>
      </p:sp>
      <p:sp>
        <p:nvSpPr>
          <p:cNvPr id="291" name="Google Shape;291;p52"/>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292" name="Google Shape;292;p52"/>
          <p:cNvSpPr txBox="1"/>
          <p:nvPr/>
        </p:nvSpPr>
        <p:spPr>
          <a:xfrm>
            <a:off x="750625" y="1592250"/>
            <a:ext cx="736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A Graph is a non-linear data structure consisting of nodes and edges. The nodes are sometimes also referred to as vertices and the edges are lines or arcs that connect any two nodes in the graph. More formally a Graph can be defined as, A Graph consisting of a finite set of vertices(or nodes) and a set of edges that connect a pair of nodes.</a:t>
            </a:r>
            <a:endParaRPr>
              <a:solidFill>
                <a:schemeClr val="lt2"/>
              </a:solidFill>
            </a:endParaRPr>
          </a:p>
          <a:p>
            <a:pPr indent="0" lvl="0" marL="0" rtl="0" algn="l">
              <a:spcBef>
                <a:spcPts val="0"/>
              </a:spcBef>
              <a:spcAft>
                <a:spcPts val="0"/>
              </a:spcAft>
              <a:buNone/>
            </a:pPr>
            <a:r>
              <a:t/>
            </a:r>
            <a:endParaRPr>
              <a:solidFill>
                <a:schemeClr val="lt2"/>
              </a:solidFill>
            </a:endParaRPr>
          </a:p>
        </p:txBody>
      </p:sp>
      <p:pic>
        <p:nvPicPr>
          <p:cNvPr id="293" name="Google Shape;293;p52"/>
          <p:cNvPicPr preferRelativeResize="0"/>
          <p:nvPr/>
        </p:nvPicPr>
        <p:blipFill>
          <a:blip r:embed="rId3">
            <a:alphaModFix/>
          </a:blip>
          <a:stretch>
            <a:fillRect/>
          </a:stretch>
        </p:blipFill>
        <p:spPr>
          <a:xfrm>
            <a:off x="2555175" y="2711050"/>
            <a:ext cx="3089400" cy="234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53"/>
          <p:cNvSpPr txBox="1"/>
          <p:nvPr/>
        </p:nvSpPr>
        <p:spPr>
          <a:xfrm>
            <a:off x="230750" y="360475"/>
            <a:ext cx="7889700" cy="36219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5500">
                <a:solidFill>
                  <a:schemeClr val="lt2"/>
                </a:solidFill>
                <a:latin typeface="Wix Madefor Display"/>
                <a:ea typeface="Wix Madefor Display"/>
                <a:cs typeface="Wix Madefor Display"/>
                <a:sym typeface="Wix Madefor Display"/>
              </a:rPr>
              <a:t>Each one of them has a </a:t>
            </a:r>
            <a:r>
              <a:rPr b="1" lang="en" sz="5500">
                <a:solidFill>
                  <a:schemeClr val="lt2"/>
                </a:solidFill>
                <a:latin typeface="Wix Madefor Display"/>
                <a:ea typeface="Wix Madefor Display"/>
                <a:cs typeface="Wix Madefor Display"/>
                <a:sym typeface="Wix Madefor Display"/>
              </a:rPr>
              <a:t>purpose and will be better for different problems</a:t>
            </a:r>
            <a:endParaRPr b="1" sz="5500">
              <a:solidFill>
                <a:schemeClr val="lt2"/>
              </a:solidFill>
              <a:latin typeface="Wix Madefor Display"/>
              <a:ea typeface="Wix Madefor Display"/>
              <a:cs typeface="Wix Madefor Display"/>
              <a:sym typeface="Wix Madefor Display"/>
            </a:endParaRPr>
          </a:p>
        </p:txBody>
      </p:sp>
      <p:sp>
        <p:nvSpPr>
          <p:cNvPr id="299" name="Google Shape;299;p53"/>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Presentation Name |  </a:t>
            </a:r>
            <a:r>
              <a:rPr lang="en" sz="800">
                <a:solidFill>
                  <a:srgbClr val="20303C"/>
                </a:solidFill>
                <a:latin typeface="Wix Madefor Display"/>
                <a:ea typeface="Wix Madefor Display"/>
                <a:cs typeface="Wix Madefor Display"/>
                <a:sym typeface="Wix Madefor Display"/>
              </a:rPr>
              <a:t>June  2022</a:t>
            </a:r>
            <a:endParaRPr sz="800">
              <a:solidFill>
                <a:srgbClr val="20303C"/>
              </a:solidFill>
              <a:latin typeface="Wix Madefor Display"/>
              <a:ea typeface="Wix Madefor Display"/>
              <a:cs typeface="Wix Madefor Display"/>
              <a:sym typeface="Wix Madefor Display"/>
            </a:endParaRPr>
          </a:p>
        </p:txBody>
      </p:sp>
      <p:sp>
        <p:nvSpPr>
          <p:cNvPr id="300" name="Google Shape;300;p53"/>
          <p:cNvSpPr txBox="1"/>
          <p:nvPr/>
        </p:nvSpPr>
        <p:spPr>
          <a:xfrm>
            <a:off x="3072000" y="39047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Explore more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04" name="Shape 304"/>
        <p:cNvGrpSpPr/>
        <p:nvPr/>
      </p:nvGrpSpPr>
      <p:grpSpPr>
        <a:xfrm>
          <a:off x="0" y="0"/>
          <a:ext cx="0" cy="0"/>
          <a:chOff x="0" y="0"/>
          <a:chExt cx="0" cy="0"/>
        </a:xfrm>
      </p:grpSpPr>
      <p:sp>
        <p:nvSpPr>
          <p:cNvPr id="305" name="Google Shape;305;p54"/>
          <p:cNvSpPr txBox="1"/>
          <p:nvPr/>
        </p:nvSpPr>
        <p:spPr>
          <a:xfrm>
            <a:off x="4921135" y="108065"/>
            <a:ext cx="184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txBox="1"/>
          <p:nvPr/>
        </p:nvSpPr>
        <p:spPr>
          <a:xfrm>
            <a:off x="448050" y="636088"/>
            <a:ext cx="2982000" cy="6156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2800">
                <a:solidFill>
                  <a:schemeClr val="lt2"/>
                </a:solidFill>
                <a:latin typeface="Wix Madefor Display"/>
                <a:ea typeface="Wix Madefor Display"/>
                <a:cs typeface="Wix Madefor Display"/>
                <a:sym typeface="Wix Madefor Display"/>
              </a:rPr>
              <a:t>We are here</a:t>
            </a:r>
            <a:endParaRPr b="1" sz="2800">
              <a:solidFill>
                <a:schemeClr val="lt2"/>
              </a:solidFill>
              <a:latin typeface="Wix Madefor Display"/>
              <a:ea typeface="Wix Madefor Display"/>
              <a:cs typeface="Wix Madefor Display"/>
              <a:sym typeface="Wix Madefor Display"/>
            </a:endParaRPr>
          </a:p>
        </p:txBody>
      </p:sp>
      <p:sp>
        <p:nvSpPr>
          <p:cNvPr id="307" name="Google Shape;307;p54"/>
          <p:cNvSpPr/>
          <p:nvPr/>
        </p:nvSpPr>
        <p:spPr>
          <a:xfrm>
            <a:off x="4480925" y="8300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08" name="Google Shape;308;p54"/>
          <p:cNvSpPr txBox="1"/>
          <p:nvPr/>
        </p:nvSpPr>
        <p:spPr>
          <a:xfrm>
            <a:off x="4805375" y="8000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Complexities</a:t>
            </a:r>
            <a:endParaRPr sz="1200">
              <a:solidFill>
                <a:srgbClr val="162D3D"/>
              </a:solidFill>
              <a:latin typeface="Wix Madefor Text"/>
              <a:ea typeface="Wix Madefor Text"/>
              <a:cs typeface="Wix Madefor Text"/>
              <a:sym typeface="Wix Madefor Text"/>
            </a:endParaRPr>
          </a:p>
        </p:txBody>
      </p:sp>
      <p:sp>
        <p:nvSpPr>
          <p:cNvPr id="309" name="Google Shape;309;p54"/>
          <p:cNvSpPr/>
          <p:nvPr/>
        </p:nvSpPr>
        <p:spPr>
          <a:xfrm>
            <a:off x="4480925" y="13312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10" name="Google Shape;310;p54"/>
          <p:cNvSpPr txBox="1"/>
          <p:nvPr/>
        </p:nvSpPr>
        <p:spPr>
          <a:xfrm>
            <a:off x="4805375" y="13012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Data structures</a:t>
            </a:r>
            <a:endParaRPr sz="1200">
              <a:solidFill>
                <a:srgbClr val="162D3D"/>
              </a:solidFill>
              <a:latin typeface="Wix Madefor Text"/>
              <a:ea typeface="Wix Madefor Text"/>
              <a:cs typeface="Wix Madefor Text"/>
              <a:sym typeface="Wix Madefor Text"/>
            </a:endParaRPr>
          </a:p>
        </p:txBody>
      </p:sp>
      <p:sp>
        <p:nvSpPr>
          <p:cNvPr id="311" name="Google Shape;311;p54"/>
          <p:cNvSpPr/>
          <p:nvPr/>
        </p:nvSpPr>
        <p:spPr>
          <a:xfrm>
            <a:off x="4480925" y="18324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12" name="Google Shape;312;p54"/>
          <p:cNvSpPr txBox="1"/>
          <p:nvPr/>
        </p:nvSpPr>
        <p:spPr>
          <a:xfrm>
            <a:off x="4805375" y="1802488"/>
            <a:ext cx="2016900" cy="5577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Implement a Stack with complexity in mind</a:t>
            </a:r>
            <a:endParaRPr sz="1200">
              <a:solidFill>
                <a:srgbClr val="162D3D"/>
              </a:solidFill>
              <a:latin typeface="Wix Madefor Text"/>
              <a:ea typeface="Wix Madefor Text"/>
              <a:cs typeface="Wix Madefor Text"/>
              <a:sym typeface="Wix Madefor Text"/>
            </a:endParaRPr>
          </a:p>
        </p:txBody>
      </p:sp>
      <p:sp>
        <p:nvSpPr>
          <p:cNvPr id="313" name="Google Shape;313;p54"/>
          <p:cNvSpPr/>
          <p:nvPr/>
        </p:nvSpPr>
        <p:spPr>
          <a:xfrm>
            <a:off x="3214800" y="1867475"/>
            <a:ext cx="1220700" cy="181800"/>
          </a:xfrm>
          <a:prstGeom prst="stripedRightArrow">
            <a:avLst>
              <a:gd fmla="val 50000" name="adj1"/>
              <a:gd fmla="val 50000" name="adj2"/>
            </a:avLst>
          </a:prstGeom>
          <a:solidFill>
            <a:srgbClr val="D6C0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4"/>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 |  </a:t>
            </a:r>
            <a:r>
              <a:rPr lang="en" sz="800">
                <a:solidFill>
                  <a:srgbClr val="20303C"/>
                </a:solidFill>
                <a:latin typeface="Wix Madefor Display"/>
                <a:ea typeface="Wix Madefor Display"/>
                <a:cs typeface="Wix Madefor Display"/>
                <a:sym typeface="Wix Madefor Display"/>
              </a:rPr>
              <a:t>May  2023</a:t>
            </a:r>
            <a:endParaRPr sz="800">
              <a:solidFill>
                <a:srgbClr val="20303C"/>
              </a:solidFill>
              <a:latin typeface="Wix Madefor Display"/>
              <a:ea typeface="Wix Madefor Display"/>
              <a:cs typeface="Wix Madefor Display"/>
              <a:sym typeface="Wix Madefo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8" name="Shape 318"/>
        <p:cNvGrpSpPr/>
        <p:nvPr/>
      </p:nvGrpSpPr>
      <p:grpSpPr>
        <a:xfrm>
          <a:off x="0" y="0"/>
          <a:ext cx="0" cy="0"/>
          <a:chOff x="0" y="0"/>
          <a:chExt cx="0" cy="0"/>
        </a:xfrm>
      </p:grpSpPr>
      <p:pic>
        <p:nvPicPr>
          <p:cNvPr id="319" name="Google Shape;319;p55"/>
          <p:cNvPicPr preferRelativeResize="0"/>
          <p:nvPr/>
        </p:nvPicPr>
        <p:blipFill rotWithShape="1">
          <a:blip r:embed="rId3">
            <a:alphaModFix/>
          </a:blip>
          <a:srcRect b="0" l="0" r="0" t="0"/>
          <a:stretch/>
        </p:blipFill>
        <p:spPr>
          <a:xfrm>
            <a:off x="0" y="-850"/>
            <a:ext cx="9144847" cy="5143977"/>
          </a:xfrm>
          <a:prstGeom prst="rect">
            <a:avLst/>
          </a:prstGeom>
          <a:noFill/>
          <a:ln>
            <a:noFill/>
          </a:ln>
        </p:spPr>
      </p:pic>
      <p:sp>
        <p:nvSpPr>
          <p:cNvPr id="320" name="Google Shape;320;p55"/>
          <p:cNvSpPr txBox="1"/>
          <p:nvPr/>
        </p:nvSpPr>
        <p:spPr>
          <a:xfrm>
            <a:off x="356825" y="3133100"/>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5"/>
          <p:cNvSpPr txBox="1"/>
          <p:nvPr/>
        </p:nvSpPr>
        <p:spPr>
          <a:xfrm>
            <a:off x="416300" y="548800"/>
            <a:ext cx="5505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Implement a Stack with complexity in mind</a:t>
            </a:r>
            <a:endParaRPr b="1" sz="4800">
              <a:solidFill>
                <a:schemeClr val="lt2"/>
              </a:solidFill>
              <a:latin typeface="Wix Madefor Display"/>
              <a:ea typeface="Wix Madefor Display"/>
              <a:cs typeface="Wix Madefor Display"/>
              <a:sym typeface="Wix Madefor Display"/>
            </a:endParaRPr>
          </a:p>
          <a:p>
            <a:pPr indent="0" lvl="0" marL="0" rtl="0" algn="l">
              <a:spcBef>
                <a:spcPts val="0"/>
              </a:spcBef>
              <a:spcAft>
                <a:spcPts val="0"/>
              </a:spcAft>
              <a:buClr>
                <a:srgbClr val="000000"/>
              </a:buClr>
              <a:buSzPts val="1100"/>
              <a:buFont typeface="Arial"/>
              <a:buNone/>
            </a:pPr>
            <a:r>
              <a:t/>
            </a:r>
            <a:endParaRPr b="1" sz="4800">
              <a:solidFill>
                <a:schemeClr val="lt2"/>
              </a:solidFill>
              <a:latin typeface="Wix Madefor Display"/>
              <a:ea typeface="Wix Madefor Display"/>
              <a:cs typeface="Wix Madefor Display"/>
              <a:sym typeface="Wix Madefor Display"/>
            </a:endParaRPr>
          </a:p>
        </p:txBody>
      </p:sp>
      <p:pic>
        <p:nvPicPr>
          <p:cNvPr id="322" name="Google Shape;322;p55"/>
          <p:cNvPicPr preferRelativeResize="0"/>
          <p:nvPr/>
        </p:nvPicPr>
        <p:blipFill>
          <a:blip r:embed="rId4">
            <a:alphaModFix/>
          </a:blip>
          <a:stretch>
            <a:fillRect/>
          </a:stretch>
        </p:blipFill>
        <p:spPr>
          <a:xfrm>
            <a:off x="308825" y="4480700"/>
            <a:ext cx="1675599" cy="478899"/>
          </a:xfrm>
          <a:prstGeom prst="rect">
            <a:avLst/>
          </a:prstGeom>
          <a:noFill/>
          <a:ln>
            <a:noFill/>
          </a:ln>
        </p:spPr>
      </p:pic>
      <p:sp>
        <p:nvSpPr>
          <p:cNvPr id="323" name="Google Shape;323;p55"/>
          <p:cNvSpPr txBox="1"/>
          <p:nvPr/>
        </p:nvSpPr>
        <p:spPr>
          <a:xfrm>
            <a:off x="416300" y="3333225"/>
            <a:ext cx="5283300" cy="1377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a:solidFill>
                  <a:srgbClr val="EB574F"/>
                </a:solidFill>
                <a:latin typeface="Wix Madefor Text"/>
                <a:ea typeface="Wix Madefor Text"/>
                <a:cs typeface="Wix Madefor Text"/>
                <a:sym typeface="Wix Madefor Text"/>
              </a:rPr>
              <a:t>                                                                                             </a:t>
            </a:r>
            <a:r>
              <a:rPr i="1" lang="en" sz="1500" u="sng">
                <a:solidFill>
                  <a:schemeClr val="hlink"/>
                </a:solidFill>
                <a:latin typeface="Wix Madefor Text"/>
                <a:ea typeface="Wix Madefor Text"/>
                <a:cs typeface="Wix Madefor Text"/>
                <a:sym typeface="Wix Madefor Text"/>
                <a:hlinkClick r:id="rId5"/>
              </a:rPr>
              <a:t>Visualize it</a:t>
            </a:r>
            <a:endParaRPr i="1" sz="1500">
              <a:solidFill>
                <a:srgbClr val="EB574F"/>
              </a:solidFill>
              <a:latin typeface="Wix Madefor Text"/>
              <a:ea typeface="Wix Madefor Text"/>
              <a:cs typeface="Wix Madefor Text"/>
              <a:sym typeface="Wix Madefor Text"/>
            </a:endParaRPr>
          </a:p>
          <a:p>
            <a:pPr indent="0" lvl="0" marL="0" rtl="0" algn="l">
              <a:lnSpc>
                <a:spcPct val="150000"/>
              </a:lnSpc>
              <a:spcBef>
                <a:spcPts val="0"/>
              </a:spcBef>
              <a:spcAft>
                <a:spcPts val="0"/>
              </a:spcAft>
              <a:buNone/>
            </a:pPr>
            <a:r>
              <a:rPr i="1" lang="en" sz="1000">
                <a:solidFill>
                  <a:srgbClr val="EB574F"/>
                </a:solidFill>
                <a:latin typeface="Wix Madefor Text"/>
                <a:ea typeface="Wix Madefor Text"/>
                <a:cs typeface="Wix Madefor Text"/>
                <a:sym typeface="Wix Madefor Text"/>
              </a:rPr>
              <a:t>push	</a:t>
            </a:r>
            <a:r>
              <a:rPr i="1" lang="en" sz="1000">
                <a:solidFill>
                  <a:srgbClr val="EB574F"/>
                </a:solidFill>
                <a:latin typeface="Wix Madefor Text"/>
                <a:ea typeface="Wix Madefor Text"/>
                <a:cs typeface="Wix Madefor Text"/>
                <a:sym typeface="Wix Madefor Text"/>
              </a:rPr>
              <a:t>isEmpty    pop   peek</a:t>
            </a:r>
            <a:endParaRPr i="1" sz="1000">
              <a:solidFill>
                <a:srgbClr val="EB574F"/>
              </a:solidFill>
              <a:latin typeface="Wix Madefor Text"/>
              <a:ea typeface="Wix Madefor Text"/>
              <a:cs typeface="Wix Madefor Text"/>
              <a:sym typeface="Wix Madefor Text"/>
            </a:endParaRPr>
          </a:p>
          <a:p>
            <a:pPr indent="0" lvl="0" marL="0" rtl="0" algn="l">
              <a:lnSpc>
                <a:spcPct val="150000"/>
              </a:lnSpc>
              <a:spcBef>
                <a:spcPts val="0"/>
              </a:spcBef>
              <a:spcAft>
                <a:spcPts val="0"/>
              </a:spcAft>
              <a:buNone/>
            </a:pPr>
            <a:r>
              <a:rPr i="1" lang="en" sz="1000">
                <a:solidFill>
                  <a:srgbClr val="EB574F"/>
                </a:solidFill>
                <a:latin typeface="Wix Madefor Text"/>
                <a:ea typeface="Wix Madefor Text"/>
                <a:cs typeface="Wix Madefor Text"/>
                <a:sym typeface="Wix Madefor Text"/>
              </a:rPr>
              <a:t>clear	print	search</a:t>
            </a:r>
            <a:endParaRPr i="1" sz="1000">
              <a:solidFill>
                <a:srgbClr val="EB574F"/>
              </a:solidFill>
              <a:latin typeface="Wix Madefor Text"/>
              <a:ea typeface="Wix Madefor Text"/>
              <a:cs typeface="Wix Madefor Text"/>
              <a:sym typeface="Wix Madefor Text"/>
            </a:endParaRPr>
          </a:p>
          <a:p>
            <a:pPr indent="0" lvl="0" marL="0" rtl="0" algn="l">
              <a:lnSpc>
                <a:spcPct val="150000"/>
              </a:lnSpc>
              <a:spcBef>
                <a:spcPts val="0"/>
              </a:spcBef>
              <a:spcAft>
                <a:spcPts val="0"/>
              </a:spcAft>
              <a:buNone/>
            </a:pPr>
            <a:r>
              <a:rPr i="1" lang="en" sz="1000">
                <a:solidFill>
                  <a:srgbClr val="EB574F"/>
                </a:solidFill>
                <a:latin typeface="Wix Madefor Text"/>
                <a:ea typeface="Wix Madefor Text"/>
                <a:cs typeface="Wix Madefor Text"/>
                <a:sym typeface="Wix Madefor Text"/>
              </a:rPr>
              <a:t>findMax</a:t>
            </a:r>
            <a:endParaRPr i="1" sz="1000">
              <a:solidFill>
                <a:srgbClr val="EB574F"/>
              </a:solidFill>
              <a:latin typeface="Wix Madefor Text"/>
              <a:ea typeface="Wix Madefor Text"/>
              <a:cs typeface="Wix Madefor Text"/>
              <a:sym typeface="Wix Madefor Text"/>
            </a:endParaRPr>
          </a:p>
          <a:p>
            <a:pPr indent="0" lvl="0" marL="0" rtl="0" algn="l">
              <a:lnSpc>
                <a:spcPct val="150000"/>
              </a:lnSpc>
              <a:spcBef>
                <a:spcPts val="0"/>
              </a:spcBef>
              <a:spcAft>
                <a:spcPts val="0"/>
              </a:spcAft>
              <a:buNone/>
            </a:pPr>
            <a:r>
              <a:t/>
            </a:r>
            <a:endParaRPr i="1" sz="1000">
              <a:solidFill>
                <a:srgbClr val="EB574F"/>
              </a:solidFill>
              <a:latin typeface="Wix Madefor Text"/>
              <a:ea typeface="Wix Madefor Text"/>
              <a:cs typeface="Wix Madefor Text"/>
              <a:sym typeface="Wix Madefor Text"/>
            </a:endParaRPr>
          </a:p>
        </p:txBody>
      </p:sp>
      <p:sp>
        <p:nvSpPr>
          <p:cNvPr id="324" name="Google Shape;324;p55"/>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June 2022</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28" name="Shape 328"/>
        <p:cNvGrpSpPr/>
        <p:nvPr/>
      </p:nvGrpSpPr>
      <p:grpSpPr>
        <a:xfrm>
          <a:off x="0" y="0"/>
          <a:ext cx="0" cy="0"/>
          <a:chOff x="0" y="0"/>
          <a:chExt cx="0" cy="0"/>
        </a:xfrm>
      </p:grpSpPr>
      <p:sp>
        <p:nvSpPr>
          <p:cNvPr id="329" name="Google Shape;329;p56"/>
          <p:cNvSpPr txBox="1"/>
          <p:nvPr/>
        </p:nvSpPr>
        <p:spPr>
          <a:xfrm>
            <a:off x="4921135" y="108065"/>
            <a:ext cx="184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6"/>
          <p:cNvSpPr txBox="1"/>
          <p:nvPr/>
        </p:nvSpPr>
        <p:spPr>
          <a:xfrm>
            <a:off x="448050" y="636088"/>
            <a:ext cx="2982000" cy="10554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2800">
                <a:solidFill>
                  <a:schemeClr val="lt2"/>
                </a:solidFill>
                <a:latin typeface="Wix Madefor Display"/>
                <a:ea typeface="Wix Madefor Display"/>
                <a:cs typeface="Wix Madefor Display"/>
                <a:sym typeface="Wix Madefor Display"/>
              </a:rPr>
              <a:t>So what we know now?</a:t>
            </a:r>
            <a:endParaRPr b="1" sz="2800">
              <a:solidFill>
                <a:schemeClr val="lt2"/>
              </a:solidFill>
              <a:latin typeface="Wix Madefor Display"/>
              <a:ea typeface="Wix Madefor Display"/>
              <a:cs typeface="Wix Madefor Display"/>
              <a:sym typeface="Wix Madefor Display"/>
            </a:endParaRPr>
          </a:p>
        </p:txBody>
      </p:sp>
      <p:sp>
        <p:nvSpPr>
          <p:cNvPr id="331" name="Google Shape;331;p56"/>
          <p:cNvSpPr/>
          <p:nvPr/>
        </p:nvSpPr>
        <p:spPr>
          <a:xfrm>
            <a:off x="4480925" y="8300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32" name="Google Shape;332;p56"/>
          <p:cNvSpPr txBox="1"/>
          <p:nvPr/>
        </p:nvSpPr>
        <p:spPr>
          <a:xfrm>
            <a:off x="4805375" y="8000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How to measure our code</a:t>
            </a:r>
            <a:endParaRPr sz="1200">
              <a:solidFill>
                <a:srgbClr val="162D3D"/>
              </a:solidFill>
              <a:latin typeface="Wix Madefor Text"/>
              <a:ea typeface="Wix Madefor Text"/>
              <a:cs typeface="Wix Madefor Text"/>
              <a:sym typeface="Wix Madefor Text"/>
            </a:endParaRPr>
          </a:p>
        </p:txBody>
      </p:sp>
      <p:sp>
        <p:nvSpPr>
          <p:cNvPr id="333" name="Google Shape;333;p56"/>
          <p:cNvSpPr/>
          <p:nvPr/>
        </p:nvSpPr>
        <p:spPr>
          <a:xfrm>
            <a:off x="4480925" y="13312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34" name="Google Shape;334;p56"/>
          <p:cNvSpPr/>
          <p:nvPr/>
        </p:nvSpPr>
        <p:spPr>
          <a:xfrm>
            <a:off x="4480925" y="18324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335" name="Google Shape;335;p56"/>
          <p:cNvSpPr txBox="1"/>
          <p:nvPr/>
        </p:nvSpPr>
        <p:spPr>
          <a:xfrm>
            <a:off x="4805375" y="1726288"/>
            <a:ext cx="2016900" cy="7461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How to implement a stack with some cool feat</a:t>
            </a:r>
            <a:r>
              <a:rPr lang="en" sz="1200">
                <a:solidFill>
                  <a:srgbClr val="162D3D"/>
                </a:solidFill>
                <a:latin typeface="Wix Madefor Text"/>
                <a:ea typeface="Wix Madefor Text"/>
                <a:cs typeface="Wix Madefor Text"/>
                <a:sym typeface="Wix Madefor Text"/>
              </a:rPr>
              <a:t>ures</a:t>
            </a:r>
            <a:endParaRPr sz="1200">
              <a:solidFill>
                <a:srgbClr val="162D3D"/>
              </a:solidFill>
              <a:latin typeface="Wix Madefor Text"/>
              <a:ea typeface="Wix Madefor Text"/>
              <a:cs typeface="Wix Madefor Text"/>
              <a:sym typeface="Wix Madefor Text"/>
            </a:endParaRPr>
          </a:p>
        </p:txBody>
      </p:sp>
      <p:sp>
        <p:nvSpPr>
          <p:cNvPr id="336" name="Google Shape;336;p56"/>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 |  </a:t>
            </a:r>
            <a:r>
              <a:rPr lang="en" sz="800">
                <a:solidFill>
                  <a:srgbClr val="20303C"/>
                </a:solidFill>
                <a:latin typeface="Wix Madefor Display"/>
                <a:ea typeface="Wix Madefor Display"/>
                <a:cs typeface="Wix Madefor Display"/>
                <a:sym typeface="Wix Madefor Display"/>
              </a:rPr>
              <a:t>May  2023</a:t>
            </a:r>
            <a:endParaRPr sz="800">
              <a:solidFill>
                <a:srgbClr val="20303C"/>
              </a:solidFill>
              <a:latin typeface="Wix Madefor Display"/>
              <a:ea typeface="Wix Madefor Display"/>
              <a:cs typeface="Wix Madefor Display"/>
              <a:sym typeface="Wix Madefor Display"/>
            </a:endParaRPr>
          </a:p>
        </p:txBody>
      </p:sp>
      <p:sp>
        <p:nvSpPr>
          <p:cNvPr id="337" name="Google Shape;337;p56"/>
          <p:cNvSpPr txBox="1"/>
          <p:nvPr/>
        </p:nvSpPr>
        <p:spPr>
          <a:xfrm>
            <a:off x="4805375" y="1225088"/>
            <a:ext cx="2016900" cy="5577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Different kinds of Data structures</a:t>
            </a:r>
            <a:endParaRPr sz="1200">
              <a:solidFill>
                <a:srgbClr val="162D3D"/>
              </a:solidFill>
              <a:latin typeface="Wix Madefor Text"/>
              <a:ea typeface="Wix Madefor Text"/>
              <a:cs typeface="Wix Madefor Text"/>
              <a:sym typeface="Wix Madefor Tex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41" name="Shape 341"/>
        <p:cNvGrpSpPr/>
        <p:nvPr/>
      </p:nvGrpSpPr>
      <p:grpSpPr>
        <a:xfrm>
          <a:off x="0" y="0"/>
          <a:ext cx="0" cy="0"/>
          <a:chOff x="0" y="0"/>
          <a:chExt cx="0" cy="0"/>
        </a:xfrm>
      </p:grpSpPr>
      <p:sp>
        <p:nvSpPr>
          <p:cNvPr id="342" name="Google Shape;342;p57"/>
          <p:cNvSpPr txBox="1"/>
          <p:nvPr/>
        </p:nvSpPr>
        <p:spPr>
          <a:xfrm>
            <a:off x="427450" y="1423513"/>
            <a:ext cx="5649300" cy="27582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5500">
                <a:solidFill>
                  <a:schemeClr val="lt2"/>
                </a:solidFill>
                <a:latin typeface="Wix Madefor Display"/>
                <a:ea typeface="Wix Madefor Display"/>
                <a:cs typeface="Wix Madefor Display"/>
                <a:sym typeface="Wix Madefor Display"/>
              </a:rPr>
              <a:t>Know DS be better programmer!</a:t>
            </a:r>
            <a:endParaRPr b="1" sz="5500">
              <a:solidFill>
                <a:schemeClr val="lt2"/>
              </a:solidFill>
              <a:latin typeface="Wix Madefor Display"/>
              <a:ea typeface="Wix Madefor Display"/>
              <a:cs typeface="Wix Madefor Display"/>
              <a:sym typeface="Wix Madefor Display"/>
            </a:endParaRPr>
          </a:p>
        </p:txBody>
      </p:sp>
      <p:sp>
        <p:nvSpPr>
          <p:cNvPr id="343" name="Google Shape;343;p57"/>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Presentation Name |  </a:t>
            </a:r>
            <a:r>
              <a:rPr lang="en" sz="800">
                <a:solidFill>
                  <a:srgbClr val="20303C"/>
                </a:solidFill>
                <a:latin typeface="Wix Madefor Display"/>
                <a:ea typeface="Wix Madefor Display"/>
                <a:cs typeface="Wix Madefor Display"/>
                <a:sym typeface="Wix Madefor Display"/>
              </a:rPr>
              <a:t>June  2022</a:t>
            </a:r>
            <a:endParaRPr sz="800">
              <a:solidFill>
                <a:srgbClr val="20303C"/>
              </a:solidFill>
              <a:latin typeface="Wix Madefor Display"/>
              <a:ea typeface="Wix Madefor Display"/>
              <a:cs typeface="Wix Madefor Display"/>
              <a:sym typeface="Wix Madefo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pic>
        <p:nvPicPr>
          <p:cNvPr id="348" name="Google Shape;348;p58"/>
          <p:cNvPicPr preferRelativeResize="0"/>
          <p:nvPr/>
        </p:nvPicPr>
        <p:blipFill rotWithShape="1">
          <a:blip r:embed="rId3">
            <a:alphaModFix/>
          </a:blip>
          <a:srcRect b="0" l="0" r="0" t="0"/>
          <a:stretch/>
        </p:blipFill>
        <p:spPr>
          <a:xfrm>
            <a:off x="0" y="-850"/>
            <a:ext cx="9144847" cy="5143977"/>
          </a:xfrm>
          <a:prstGeom prst="rect">
            <a:avLst/>
          </a:prstGeom>
          <a:noFill/>
          <a:ln>
            <a:noFill/>
          </a:ln>
        </p:spPr>
      </p:pic>
      <p:sp>
        <p:nvSpPr>
          <p:cNvPr id="349" name="Google Shape;349;p58"/>
          <p:cNvSpPr txBox="1"/>
          <p:nvPr/>
        </p:nvSpPr>
        <p:spPr>
          <a:xfrm>
            <a:off x="356825" y="3133100"/>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8"/>
          <p:cNvSpPr txBox="1"/>
          <p:nvPr/>
        </p:nvSpPr>
        <p:spPr>
          <a:xfrm>
            <a:off x="469375" y="2045000"/>
            <a:ext cx="489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b="1" lang="en" sz="4800">
                <a:solidFill>
                  <a:schemeClr val="lt2"/>
                </a:solidFill>
                <a:latin typeface="Wix Madefor Display"/>
                <a:ea typeface="Wix Madefor Display"/>
                <a:cs typeface="Wix Madefor Display"/>
                <a:sym typeface="Wix Madefor Display"/>
              </a:rPr>
              <a:t>Q&amp;A</a:t>
            </a:r>
            <a:endParaRPr b="1" sz="5500">
              <a:solidFill>
                <a:schemeClr val="lt2"/>
              </a:solidFill>
              <a:latin typeface="Wix Madefor Text"/>
              <a:ea typeface="Wix Madefor Text"/>
              <a:cs typeface="Wix Madefor Text"/>
              <a:sym typeface="Wix Madefor Text"/>
            </a:endParaRPr>
          </a:p>
        </p:txBody>
      </p:sp>
      <p:pic>
        <p:nvPicPr>
          <p:cNvPr id="351" name="Google Shape;351;p58"/>
          <p:cNvPicPr preferRelativeResize="0"/>
          <p:nvPr/>
        </p:nvPicPr>
        <p:blipFill>
          <a:blip r:embed="rId4">
            <a:alphaModFix/>
          </a:blip>
          <a:stretch>
            <a:fillRect/>
          </a:stretch>
        </p:blipFill>
        <p:spPr>
          <a:xfrm>
            <a:off x="308825" y="4480700"/>
            <a:ext cx="1675599" cy="478899"/>
          </a:xfrm>
          <a:prstGeom prst="rect">
            <a:avLst/>
          </a:prstGeom>
          <a:noFill/>
          <a:ln>
            <a:noFill/>
          </a:ln>
        </p:spPr>
      </p:pic>
      <p:sp>
        <p:nvSpPr>
          <p:cNvPr id="352" name="Google Shape;352;p58"/>
          <p:cNvSpPr txBox="1"/>
          <p:nvPr/>
        </p:nvSpPr>
        <p:spPr>
          <a:xfrm>
            <a:off x="469375" y="30468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Wix Madefor Text"/>
                <a:ea typeface="Wix Madefor Text"/>
                <a:cs typeface="Wix Madefor Text"/>
                <a:sym typeface="Wix Madefor Text"/>
              </a:rPr>
              <a:t>Any questions?   </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6" name="Shape 356"/>
        <p:cNvGrpSpPr/>
        <p:nvPr/>
      </p:nvGrpSpPr>
      <p:grpSpPr>
        <a:xfrm>
          <a:off x="0" y="0"/>
          <a:ext cx="0" cy="0"/>
          <a:chOff x="0" y="0"/>
          <a:chExt cx="0" cy="0"/>
        </a:xfrm>
      </p:grpSpPr>
      <p:pic>
        <p:nvPicPr>
          <p:cNvPr id="357" name="Google Shape;357;p59"/>
          <p:cNvPicPr preferRelativeResize="0"/>
          <p:nvPr/>
        </p:nvPicPr>
        <p:blipFill>
          <a:blip r:embed="rId3">
            <a:alphaModFix/>
          </a:blip>
          <a:stretch>
            <a:fillRect/>
          </a:stretch>
        </p:blipFill>
        <p:spPr>
          <a:xfrm>
            <a:off x="0" y="-850"/>
            <a:ext cx="9144847" cy="5143977"/>
          </a:xfrm>
          <a:prstGeom prst="rect">
            <a:avLst/>
          </a:prstGeom>
          <a:noFill/>
          <a:ln>
            <a:noFill/>
          </a:ln>
        </p:spPr>
      </p:pic>
      <p:sp>
        <p:nvSpPr>
          <p:cNvPr id="358" name="Google Shape;358;p59"/>
          <p:cNvSpPr txBox="1"/>
          <p:nvPr/>
        </p:nvSpPr>
        <p:spPr>
          <a:xfrm>
            <a:off x="356825" y="3133100"/>
            <a:ext cx="50130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59"/>
          <p:cNvPicPr preferRelativeResize="0"/>
          <p:nvPr/>
        </p:nvPicPr>
        <p:blipFill>
          <a:blip r:embed="rId4">
            <a:alphaModFix/>
          </a:blip>
          <a:stretch>
            <a:fillRect/>
          </a:stretch>
        </p:blipFill>
        <p:spPr>
          <a:xfrm>
            <a:off x="308825" y="4480700"/>
            <a:ext cx="1675599" cy="478899"/>
          </a:xfrm>
          <a:prstGeom prst="rect">
            <a:avLst/>
          </a:prstGeom>
          <a:noFill/>
          <a:ln>
            <a:noFill/>
          </a:ln>
        </p:spPr>
      </p:pic>
      <p:sp>
        <p:nvSpPr>
          <p:cNvPr id="360" name="Google Shape;360;p59"/>
          <p:cNvSpPr txBox="1"/>
          <p:nvPr/>
        </p:nvSpPr>
        <p:spPr>
          <a:xfrm>
            <a:off x="469375" y="2014688"/>
            <a:ext cx="489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Thank You!</a:t>
            </a:r>
            <a:endParaRPr b="1" sz="4800">
              <a:solidFill>
                <a:schemeClr val="lt2"/>
              </a:solidFill>
              <a:latin typeface="Wix Madefor Display"/>
              <a:ea typeface="Wix Madefor Display"/>
              <a:cs typeface="Wix Madefor Display"/>
              <a:sym typeface="Wix Madefor Display"/>
            </a:endParaRPr>
          </a:p>
        </p:txBody>
      </p:sp>
      <p:sp>
        <p:nvSpPr>
          <p:cNvPr id="361" name="Google Shape;361;p59"/>
          <p:cNvSpPr txBox="1"/>
          <p:nvPr/>
        </p:nvSpPr>
        <p:spPr>
          <a:xfrm>
            <a:off x="469375" y="30468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dk2"/>
                </a:solidFill>
                <a:latin typeface="Wix Madefor Text"/>
                <a:ea typeface="Wix Madefor Text"/>
                <a:cs typeface="Wix Madefor Text"/>
                <a:sym typeface="Wix Madefor Text"/>
              </a:rPr>
              <a:t>Any questions?   </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35"/>
          <p:cNvSpPr txBox="1"/>
          <p:nvPr/>
        </p:nvSpPr>
        <p:spPr>
          <a:xfrm>
            <a:off x="446625" y="1710863"/>
            <a:ext cx="5649300" cy="10314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5500">
                <a:solidFill>
                  <a:srgbClr val="162D3D"/>
                </a:solidFill>
                <a:latin typeface="Wix Madefor Display"/>
                <a:ea typeface="Wix Madefor Display"/>
                <a:cs typeface="Wix Madefor Display"/>
                <a:sym typeface="Wix Madefor Display"/>
              </a:rPr>
              <a:t>About me</a:t>
            </a:r>
            <a:endParaRPr b="1" sz="5500">
              <a:solidFill>
                <a:srgbClr val="162D3D"/>
              </a:solidFill>
              <a:latin typeface="Wix Madefor Display"/>
              <a:ea typeface="Wix Madefor Display"/>
              <a:cs typeface="Wix Madefor Display"/>
              <a:sym typeface="Wix Madefor Display"/>
            </a:endParaRPr>
          </a:p>
        </p:txBody>
      </p:sp>
      <p:sp>
        <p:nvSpPr>
          <p:cNvPr id="138" name="Google Shape;138;p35"/>
          <p:cNvSpPr txBox="1"/>
          <p:nvPr/>
        </p:nvSpPr>
        <p:spPr>
          <a:xfrm>
            <a:off x="461725" y="1347088"/>
            <a:ext cx="3987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200">
                <a:solidFill>
                  <a:srgbClr val="162D3D"/>
                </a:solidFill>
                <a:latin typeface="Wix Madefor Text"/>
                <a:ea typeface="Wix Madefor Text"/>
                <a:cs typeface="Wix Madefor Text"/>
                <a:sym typeface="Wix Madefor Text"/>
              </a:rPr>
              <a:t>Before we start...</a:t>
            </a:r>
            <a:endParaRPr b="1" i="1" sz="1200">
              <a:solidFill>
                <a:srgbClr val="162D3D"/>
              </a:solidFill>
              <a:latin typeface="Wix Madefor Text"/>
              <a:ea typeface="Wix Madefor Text"/>
              <a:cs typeface="Wix Madefor Text"/>
              <a:sym typeface="Wix Madefor Text"/>
            </a:endParaRPr>
          </a:p>
        </p:txBody>
      </p:sp>
      <p:pic>
        <p:nvPicPr>
          <p:cNvPr id="139" name="Google Shape;139;p35"/>
          <p:cNvPicPr preferRelativeResize="0"/>
          <p:nvPr/>
        </p:nvPicPr>
        <p:blipFill rotWithShape="1">
          <a:blip r:embed="rId3">
            <a:alphaModFix/>
          </a:blip>
          <a:srcRect b="0" l="0" r="0" t="0"/>
          <a:stretch/>
        </p:blipFill>
        <p:spPr>
          <a:xfrm>
            <a:off x="4690128" y="114075"/>
            <a:ext cx="4521774" cy="4521774"/>
          </a:xfrm>
          <a:prstGeom prst="rect">
            <a:avLst/>
          </a:prstGeom>
          <a:noFill/>
          <a:ln>
            <a:noFill/>
          </a:ln>
        </p:spPr>
      </p:pic>
      <p:sp>
        <p:nvSpPr>
          <p:cNvPr id="140" name="Google Shape;140;p35"/>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a:t>
            </a:r>
            <a:r>
              <a:rPr b="1" lang="en" sz="800">
                <a:solidFill>
                  <a:srgbClr val="20303C"/>
                </a:solidFill>
                <a:latin typeface="Wix Madefor Display"/>
                <a:ea typeface="Wix Madefor Display"/>
                <a:cs typeface="Wix Madefor Display"/>
                <a:sym typeface="Wix Madefor Display"/>
              </a:rPr>
              <a:t> |  </a:t>
            </a:r>
            <a:r>
              <a:rPr lang="en" sz="800">
                <a:solidFill>
                  <a:srgbClr val="20303C"/>
                </a:solidFill>
                <a:latin typeface="Wix Madefor Display"/>
                <a:ea typeface="Wix Madefor Display"/>
                <a:cs typeface="Wix Madefor Display"/>
                <a:sym typeface="Wix Madefor Display"/>
              </a:rPr>
              <a:t>May</a:t>
            </a:r>
            <a:r>
              <a:rPr lang="en" sz="800">
                <a:solidFill>
                  <a:srgbClr val="20303C"/>
                </a:solidFill>
                <a:latin typeface="Wix Madefor Display"/>
                <a:ea typeface="Wix Madefor Display"/>
                <a:cs typeface="Wix Madefor Display"/>
                <a:sym typeface="Wix Madefor Display"/>
              </a:rPr>
              <a:t>  2023</a:t>
            </a:r>
            <a:endParaRPr sz="800">
              <a:solidFill>
                <a:srgbClr val="20303C"/>
              </a:solidFill>
              <a:latin typeface="Wix Madefor Display"/>
              <a:ea typeface="Wix Madefor Display"/>
              <a:cs typeface="Wix Madefor Display"/>
              <a:sym typeface="Wix Madefo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2D3D"/>
        </a:solidFill>
      </p:bgPr>
    </p:bg>
    <p:spTree>
      <p:nvGrpSpPr>
        <p:cNvPr id="144" name="Shape 144"/>
        <p:cNvGrpSpPr/>
        <p:nvPr/>
      </p:nvGrpSpPr>
      <p:grpSpPr>
        <a:xfrm>
          <a:off x="0" y="0"/>
          <a:ext cx="0" cy="0"/>
          <a:chOff x="0" y="0"/>
          <a:chExt cx="0" cy="0"/>
        </a:xfrm>
      </p:grpSpPr>
      <p:sp>
        <p:nvSpPr>
          <p:cNvPr id="145" name="Google Shape;145;p36"/>
          <p:cNvSpPr txBox="1"/>
          <p:nvPr/>
        </p:nvSpPr>
        <p:spPr>
          <a:xfrm>
            <a:off x="465750" y="645488"/>
            <a:ext cx="3368400" cy="6156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2800">
                <a:solidFill>
                  <a:srgbClr val="162D3D"/>
                </a:solidFill>
                <a:latin typeface="Wix Madefor Display"/>
                <a:ea typeface="Wix Madefor Display"/>
                <a:cs typeface="Wix Madefor Display"/>
                <a:sym typeface="Wix Madefor Display"/>
              </a:rPr>
              <a:t>Hi, I’m Jonathan</a:t>
            </a:r>
            <a:endParaRPr b="1" sz="2800">
              <a:solidFill>
                <a:srgbClr val="162D3D"/>
              </a:solidFill>
              <a:latin typeface="Wix Madefor Display"/>
              <a:ea typeface="Wix Madefor Display"/>
              <a:cs typeface="Wix Madefor Display"/>
              <a:sym typeface="Wix Madefor Display"/>
            </a:endParaRPr>
          </a:p>
        </p:txBody>
      </p:sp>
      <p:sp>
        <p:nvSpPr>
          <p:cNvPr id="146" name="Google Shape;146;p36"/>
          <p:cNvSpPr/>
          <p:nvPr/>
        </p:nvSpPr>
        <p:spPr>
          <a:xfrm>
            <a:off x="581700" y="152536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a:t>
            </a:r>
            <a:endParaRPr sz="1200">
              <a:solidFill>
                <a:srgbClr val="162D3D"/>
              </a:solidFill>
            </a:endParaRPr>
          </a:p>
        </p:txBody>
      </p:sp>
      <p:sp>
        <p:nvSpPr>
          <p:cNvPr id="147" name="Google Shape;147;p36"/>
          <p:cNvSpPr txBox="1"/>
          <p:nvPr/>
        </p:nvSpPr>
        <p:spPr>
          <a:xfrm>
            <a:off x="906150" y="1495438"/>
            <a:ext cx="4407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Front-end developer @Wix for the past 1.5 years</a:t>
            </a:r>
            <a:endParaRPr sz="1200">
              <a:solidFill>
                <a:srgbClr val="162D3D"/>
              </a:solidFill>
              <a:latin typeface="Wix Madefor Text"/>
              <a:ea typeface="Wix Madefor Text"/>
              <a:cs typeface="Wix Madefor Text"/>
              <a:sym typeface="Wix Madefor Text"/>
            </a:endParaRPr>
          </a:p>
        </p:txBody>
      </p:sp>
      <p:sp>
        <p:nvSpPr>
          <p:cNvPr id="148" name="Google Shape;148;p36"/>
          <p:cNvSpPr/>
          <p:nvPr/>
        </p:nvSpPr>
        <p:spPr>
          <a:xfrm>
            <a:off x="581700" y="20330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a:t>
            </a:r>
            <a:endParaRPr sz="1200">
              <a:solidFill>
                <a:srgbClr val="162D3D"/>
              </a:solidFill>
            </a:endParaRPr>
          </a:p>
        </p:txBody>
      </p:sp>
      <p:sp>
        <p:nvSpPr>
          <p:cNvPr id="149" name="Google Shape;149;p36"/>
          <p:cNvSpPr txBox="1"/>
          <p:nvPr/>
        </p:nvSpPr>
        <p:spPr>
          <a:xfrm>
            <a:off x="906150" y="2003088"/>
            <a:ext cx="4407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I love cigars</a:t>
            </a:r>
            <a:endParaRPr sz="1200">
              <a:solidFill>
                <a:srgbClr val="162D3D"/>
              </a:solidFill>
              <a:latin typeface="Wix Madefor Text"/>
              <a:ea typeface="Wix Madefor Text"/>
              <a:cs typeface="Wix Madefor Text"/>
              <a:sym typeface="Wix Madefor Text"/>
            </a:endParaRPr>
          </a:p>
        </p:txBody>
      </p:sp>
      <p:sp>
        <p:nvSpPr>
          <p:cNvPr id="150" name="Google Shape;150;p36"/>
          <p:cNvSpPr/>
          <p:nvPr/>
        </p:nvSpPr>
        <p:spPr>
          <a:xfrm>
            <a:off x="581700" y="2550238"/>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a:t>
            </a:r>
            <a:endParaRPr sz="1200">
              <a:solidFill>
                <a:srgbClr val="162D3D"/>
              </a:solidFill>
            </a:endParaRPr>
          </a:p>
        </p:txBody>
      </p:sp>
      <p:sp>
        <p:nvSpPr>
          <p:cNvPr id="151" name="Google Shape;151;p36"/>
          <p:cNvSpPr txBox="1"/>
          <p:nvPr/>
        </p:nvSpPr>
        <p:spPr>
          <a:xfrm>
            <a:off x="906150" y="2520313"/>
            <a:ext cx="4407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62D3D"/>
                </a:solidFill>
                <a:latin typeface="Wix Madefor Text"/>
                <a:ea typeface="Wix Madefor Text"/>
                <a:cs typeface="Wix Madefor Text"/>
                <a:sym typeface="Wix Madefor Text"/>
              </a:rPr>
              <a:t>I love code</a:t>
            </a:r>
            <a:endParaRPr sz="1200">
              <a:solidFill>
                <a:srgbClr val="162D3D"/>
              </a:solidFill>
              <a:latin typeface="Wix Madefor Text"/>
              <a:ea typeface="Wix Madefor Text"/>
              <a:cs typeface="Wix Madefor Text"/>
              <a:sym typeface="Wix Madefor Text"/>
            </a:endParaRPr>
          </a:p>
        </p:txBody>
      </p:sp>
      <p:sp>
        <p:nvSpPr>
          <p:cNvPr id="152" name="Google Shape;152;p36"/>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 |  </a:t>
            </a:r>
            <a:r>
              <a:rPr lang="en" sz="800">
                <a:solidFill>
                  <a:srgbClr val="20303C"/>
                </a:solidFill>
                <a:latin typeface="Wix Madefor Display"/>
                <a:ea typeface="Wix Madefor Display"/>
                <a:cs typeface="Wix Madefor Display"/>
                <a:sym typeface="Wix Madefor Display"/>
              </a:rPr>
              <a:t>May  2023</a:t>
            </a:r>
            <a:endParaRPr sz="800">
              <a:solidFill>
                <a:srgbClr val="20303C"/>
              </a:solidFill>
              <a:latin typeface="Wix Madefor Display"/>
              <a:ea typeface="Wix Madefor Display"/>
              <a:cs typeface="Wix Madefor Display"/>
              <a:sym typeface="Wix Madefor Display"/>
            </a:endParaRPr>
          </a:p>
        </p:txBody>
      </p:sp>
      <p:pic>
        <p:nvPicPr>
          <p:cNvPr id="153" name="Google Shape;153;p36"/>
          <p:cNvPicPr preferRelativeResize="0"/>
          <p:nvPr/>
        </p:nvPicPr>
        <p:blipFill>
          <a:blip r:embed="rId3">
            <a:alphaModFix/>
          </a:blip>
          <a:stretch>
            <a:fillRect/>
          </a:stretch>
        </p:blipFill>
        <p:spPr>
          <a:xfrm>
            <a:off x="5655400" y="918200"/>
            <a:ext cx="2962275"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57" name="Shape 157"/>
        <p:cNvGrpSpPr/>
        <p:nvPr/>
      </p:nvGrpSpPr>
      <p:grpSpPr>
        <a:xfrm>
          <a:off x="0" y="0"/>
          <a:ext cx="0" cy="0"/>
          <a:chOff x="0" y="0"/>
          <a:chExt cx="0" cy="0"/>
        </a:xfrm>
      </p:grpSpPr>
      <p:sp>
        <p:nvSpPr>
          <p:cNvPr id="158" name="Google Shape;158;p37"/>
          <p:cNvSpPr txBox="1"/>
          <p:nvPr/>
        </p:nvSpPr>
        <p:spPr>
          <a:xfrm>
            <a:off x="4921135" y="108065"/>
            <a:ext cx="184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7"/>
          <p:cNvSpPr txBox="1"/>
          <p:nvPr/>
        </p:nvSpPr>
        <p:spPr>
          <a:xfrm>
            <a:off x="448050" y="636088"/>
            <a:ext cx="2982000" cy="6156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b="1" lang="en" sz="2800">
                <a:solidFill>
                  <a:schemeClr val="lt2"/>
                </a:solidFill>
                <a:latin typeface="Wix Madefor Display"/>
                <a:ea typeface="Wix Madefor Display"/>
                <a:cs typeface="Wix Madefor Display"/>
                <a:sym typeface="Wix Madefor Display"/>
              </a:rPr>
              <a:t>Agenda</a:t>
            </a:r>
            <a:endParaRPr b="1" sz="2800">
              <a:solidFill>
                <a:schemeClr val="lt2"/>
              </a:solidFill>
              <a:latin typeface="Wix Madefor Display"/>
              <a:ea typeface="Wix Madefor Display"/>
              <a:cs typeface="Wix Madefor Display"/>
              <a:sym typeface="Wix Madefor Display"/>
            </a:endParaRPr>
          </a:p>
        </p:txBody>
      </p:sp>
      <p:sp>
        <p:nvSpPr>
          <p:cNvPr id="160" name="Google Shape;160;p37"/>
          <p:cNvSpPr/>
          <p:nvPr/>
        </p:nvSpPr>
        <p:spPr>
          <a:xfrm>
            <a:off x="4480925" y="8300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161" name="Google Shape;161;p37"/>
          <p:cNvSpPr txBox="1"/>
          <p:nvPr/>
        </p:nvSpPr>
        <p:spPr>
          <a:xfrm>
            <a:off x="4805375" y="8000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Complexities</a:t>
            </a:r>
            <a:endParaRPr sz="1200">
              <a:solidFill>
                <a:srgbClr val="162D3D"/>
              </a:solidFill>
              <a:latin typeface="Wix Madefor Text"/>
              <a:ea typeface="Wix Madefor Text"/>
              <a:cs typeface="Wix Madefor Text"/>
              <a:sym typeface="Wix Madefor Text"/>
            </a:endParaRPr>
          </a:p>
        </p:txBody>
      </p:sp>
      <p:sp>
        <p:nvSpPr>
          <p:cNvPr id="162" name="Google Shape;162;p37"/>
          <p:cNvSpPr/>
          <p:nvPr/>
        </p:nvSpPr>
        <p:spPr>
          <a:xfrm>
            <a:off x="4480925" y="13312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163" name="Google Shape;163;p37"/>
          <p:cNvSpPr txBox="1"/>
          <p:nvPr/>
        </p:nvSpPr>
        <p:spPr>
          <a:xfrm>
            <a:off x="4805375" y="1301288"/>
            <a:ext cx="2016900" cy="3693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Data structures</a:t>
            </a:r>
            <a:endParaRPr sz="1200">
              <a:solidFill>
                <a:srgbClr val="162D3D"/>
              </a:solidFill>
              <a:latin typeface="Wix Madefor Text"/>
              <a:ea typeface="Wix Madefor Text"/>
              <a:cs typeface="Wix Madefor Text"/>
              <a:sym typeface="Wix Madefor Text"/>
            </a:endParaRPr>
          </a:p>
        </p:txBody>
      </p:sp>
      <p:sp>
        <p:nvSpPr>
          <p:cNvPr id="164" name="Google Shape;164;p37"/>
          <p:cNvSpPr/>
          <p:nvPr/>
        </p:nvSpPr>
        <p:spPr>
          <a:xfrm>
            <a:off x="4480925" y="1832413"/>
            <a:ext cx="309600" cy="309600"/>
          </a:xfrm>
          <a:prstGeom prst="ellipse">
            <a:avLst/>
          </a:prstGeom>
          <a:solidFill>
            <a:srgbClr val="D6C0F7"/>
          </a:solid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200">
                <a:solidFill>
                  <a:srgbClr val="162D3D"/>
                </a:solidFill>
                <a:latin typeface="Wix Madefor Text"/>
                <a:ea typeface="Wix Madefor Text"/>
                <a:cs typeface="Wix Madefor Text"/>
                <a:sym typeface="Wix Madefor Text"/>
              </a:rPr>
              <a:t>→</a:t>
            </a:r>
            <a:endParaRPr b="1" sz="1200">
              <a:solidFill>
                <a:srgbClr val="162D3D"/>
              </a:solidFill>
            </a:endParaRPr>
          </a:p>
        </p:txBody>
      </p:sp>
      <p:sp>
        <p:nvSpPr>
          <p:cNvPr id="165" name="Google Shape;165;p37"/>
          <p:cNvSpPr txBox="1"/>
          <p:nvPr/>
        </p:nvSpPr>
        <p:spPr>
          <a:xfrm>
            <a:off x="4805375" y="1802488"/>
            <a:ext cx="2016900" cy="557700"/>
          </a:xfrm>
          <a:prstGeom prst="rect">
            <a:avLst/>
          </a:prstGeom>
          <a:noFill/>
          <a:ln>
            <a:noFill/>
          </a:ln>
        </p:spPr>
        <p:txBody>
          <a:bodyPr anchorCtr="0" anchor="t" bIns="91425" lIns="91425" spcFirstLastPara="1" rIns="91425" wrap="square" tIns="91425">
            <a:spAutoFit/>
          </a:bodyPr>
          <a:lstStyle/>
          <a:p>
            <a:pPr indent="0" lvl="0" marL="0" rtl="0" algn="l">
              <a:lnSpc>
                <a:spcPct val="102000"/>
              </a:lnSpc>
              <a:spcBef>
                <a:spcPts val="0"/>
              </a:spcBef>
              <a:spcAft>
                <a:spcPts val="0"/>
              </a:spcAft>
              <a:buNone/>
            </a:pPr>
            <a:r>
              <a:rPr lang="en" sz="1200">
                <a:solidFill>
                  <a:srgbClr val="162D3D"/>
                </a:solidFill>
                <a:latin typeface="Wix Madefor Text"/>
                <a:ea typeface="Wix Madefor Text"/>
                <a:cs typeface="Wix Madefor Text"/>
                <a:sym typeface="Wix Madefor Text"/>
              </a:rPr>
              <a:t>Implement a Stack with complexity in mind</a:t>
            </a:r>
            <a:endParaRPr sz="1200">
              <a:solidFill>
                <a:srgbClr val="162D3D"/>
              </a:solidFill>
              <a:latin typeface="Wix Madefor Text"/>
              <a:ea typeface="Wix Madefor Text"/>
              <a:cs typeface="Wix Madefor Text"/>
              <a:sym typeface="Wix Madefor Text"/>
            </a:endParaRPr>
          </a:p>
        </p:txBody>
      </p:sp>
      <p:sp>
        <p:nvSpPr>
          <p:cNvPr id="166" name="Google Shape;166;p37"/>
          <p:cNvSpPr txBox="1"/>
          <p:nvPr/>
        </p:nvSpPr>
        <p:spPr>
          <a:xfrm>
            <a:off x="491600" y="4832113"/>
            <a:ext cx="39870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rgbClr val="20303C"/>
                </a:solidFill>
                <a:latin typeface="Wix Madefor Display"/>
                <a:ea typeface="Wix Madefor Display"/>
                <a:cs typeface="Wix Madefor Display"/>
                <a:sym typeface="Wix Madefor Display"/>
              </a:rPr>
              <a:t>Introduction to Data Structures &amp; Algorithms |  </a:t>
            </a:r>
            <a:r>
              <a:rPr lang="en" sz="800">
                <a:solidFill>
                  <a:srgbClr val="20303C"/>
                </a:solidFill>
                <a:latin typeface="Wix Madefor Display"/>
                <a:ea typeface="Wix Madefor Display"/>
                <a:cs typeface="Wix Madefor Display"/>
                <a:sym typeface="Wix Madefor Display"/>
              </a:rPr>
              <a:t>May  2023</a:t>
            </a:r>
            <a:endParaRPr sz="800">
              <a:solidFill>
                <a:srgbClr val="20303C"/>
              </a:solidFill>
              <a:latin typeface="Wix Madefor Display"/>
              <a:ea typeface="Wix Madefor Display"/>
              <a:cs typeface="Wix Madefor Display"/>
              <a:sym typeface="Wix Madefo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nvSpPr>
        <p:spPr>
          <a:xfrm>
            <a:off x="571500" y="495900"/>
            <a:ext cx="660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Complexities</a:t>
            </a:r>
            <a:endParaRPr b="1" sz="5500">
              <a:solidFill>
                <a:schemeClr val="lt2"/>
              </a:solidFill>
              <a:latin typeface="Wix Madefor Text"/>
              <a:ea typeface="Wix Madefor Text"/>
              <a:cs typeface="Wix Madefor Text"/>
              <a:sym typeface="Wix Madefor Text"/>
            </a:endParaRPr>
          </a:p>
        </p:txBody>
      </p:sp>
      <p:sp>
        <p:nvSpPr>
          <p:cNvPr id="172" name="Google Shape;172;p38"/>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a:t>
            </a:r>
            <a:r>
              <a:rPr lang="en" sz="1000">
                <a:solidFill>
                  <a:schemeClr val="lt2"/>
                </a:solidFill>
                <a:latin typeface="Wix Madefor Text"/>
                <a:ea typeface="Wix Madefor Text"/>
                <a:cs typeface="Wix Madefor Text"/>
                <a:sym typeface="Wix Madefor Text"/>
              </a:rPr>
              <a:t>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173" name="Google Shape;173;p38"/>
          <p:cNvSpPr txBox="1"/>
          <p:nvPr/>
        </p:nvSpPr>
        <p:spPr>
          <a:xfrm>
            <a:off x="812150" y="1387400"/>
            <a:ext cx="690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Time Complexity: Time complexity is used to measure the amount of time required to execute the code.</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Space Complexity: Space complexity means the amount of space required to execute successfully the functionalities of the code. </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Both of the above complexities are measured with respect to the </a:t>
            </a:r>
            <a:r>
              <a:rPr b="1" lang="en" u="sng">
                <a:solidFill>
                  <a:schemeClr val="lt2"/>
                </a:solidFill>
              </a:rPr>
              <a:t>input parameters</a:t>
            </a:r>
            <a:r>
              <a:rPr lang="en">
                <a:solidFill>
                  <a:schemeClr val="lt2"/>
                </a:solidFill>
              </a:rPr>
              <a: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But here arises a problem. The time required for executing a code depends on several factors, such as: </a:t>
            </a:r>
            <a:endParaRPr>
              <a:solidFill>
                <a:schemeClr val="lt2"/>
              </a:solidFill>
            </a:endParaRPr>
          </a:p>
          <a:p>
            <a:pPr indent="0" lvl="0" marL="0" rtl="0" algn="l">
              <a:spcBef>
                <a:spcPts val="0"/>
              </a:spcBef>
              <a:spcAft>
                <a:spcPts val="0"/>
              </a:spcAft>
              <a:buNone/>
            </a:pPr>
            <a:r>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number of operations performed in the program,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speed of the device, and also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speed of data transfer is being executed on an online platform.</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nvSpPr>
        <p:spPr>
          <a:xfrm>
            <a:off x="571500" y="191100"/>
            <a:ext cx="660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Big O Notation</a:t>
            </a:r>
            <a:endParaRPr b="1" sz="5500">
              <a:solidFill>
                <a:schemeClr val="lt2"/>
              </a:solidFill>
              <a:latin typeface="Wix Madefor Text"/>
              <a:ea typeface="Wix Madefor Text"/>
              <a:cs typeface="Wix Madefor Text"/>
              <a:sym typeface="Wix Madefor Text"/>
            </a:endParaRPr>
          </a:p>
        </p:txBody>
      </p:sp>
      <p:sp>
        <p:nvSpPr>
          <p:cNvPr id="179" name="Google Shape;179;p39"/>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sp>
        <p:nvSpPr>
          <p:cNvPr id="180" name="Google Shape;180;p39"/>
          <p:cNvSpPr txBox="1"/>
          <p:nvPr/>
        </p:nvSpPr>
        <p:spPr>
          <a:xfrm>
            <a:off x="812150" y="854000"/>
            <a:ext cx="690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Used to classify algorithms according to how their run time or space requirements grow as the input size grows, represents an algorithm's worst-case complexity.</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What are </a:t>
            </a:r>
            <a:r>
              <a:rPr lang="en">
                <a:solidFill>
                  <a:schemeClr val="lt2"/>
                </a:solidFill>
              </a:rPr>
              <a:t>worst-case/best-case/average-case?</a:t>
            </a:r>
            <a:endParaRPr>
              <a:solidFill>
                <a:schemeClr val="lt2"/>
              </a:solidFill>
            </a:endParaRPr>
          </a:p>
        </p:txBody>
      </p:sp>
      <p:sp>
        <p:nvSpPr>
          <p:cNvPr id="181" name="Google Shape;181;p39"/>
          <p:cNvSpPr txBox="1"/>
          <p:nvPr/>
        </p:nvSpPr>
        <p:spPr>
          <a:xfrm>
            <a:off x="985675" y="2557000"/>
            <a:ext cx="7422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Best Case: O(1), This will take place if the element to be searched is on the first index of the given list. So, the number of comparisons, in this case, is 1.</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Average Case: O(n), This will take place if the element to be searched is on the middle index of the given list.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Worst Case: O(n), This will take place if:</a:t>
            </a:r>
            <a:endParaRPr>
              <a:solidFill>
                <a:schemeClr val="lt2"/>
              </a:solidFill>
            </a:endParaRPr>
          </a:p>
          <a:p>
            <a:pPr indent="0" lvl="0" marL="0" rtl="0" algn="l">
              <a:spcBef>
                <a:spcPts val="0"/>
              </a:spcBef>
              <a:spcAft>
                <a:spcPts val="0"/>
              </a:spcAft>
              <a:buNone/>
            </a:pPr>
            <a:r>
              <a:rPr lang="en">
                <a:solidFill>
                  <a:schemeClr val="lt2"/>
                </a:solidFill>
              </a:rPr>
              <a:t>The element to be searched is on the last index</a:t>
            </a:r>
            <a:endParaRPr>
              <a:solidFill>
                <a:schemeClr val="lt2"/>
              </a:solidFill>
            </a:endParaRPr>
          </a:p>
          <a:p>
            <a:pPr indent="0" lvl="0" marL="0" rtl="0" algn="l">
              <a:spcBef>
                <a:spcPts val="0"/>
              </a:spcBef>
              <a:spcAft>
                <a:spcPts val="0"/>
              </a:spcAft>
              <a:buNone/>
            </a:pPr>
            <a:r>
              <a:rPr lang="en">
                <a:solidFill>
                  <a:schemeClr val="lt2"/>
                </a:solidFill>
              </a:rPr>
              <a:t>The element to be searched is not present on the list</a:t>
            </a:r>
            <a:endParaRPr>
              <a:solidFill>
                <a:schemeClr val="lt2"/>
              </a:solidFill>
            </a:endParaRPr>
          </a:p>
        </p:txBody>
      </p:sp>
      <p:pic>
        <p:nvPicPr>
          <p:cNvPr id="182" name="Google Shape;182;p39"/>
          <p:cNvPicPr preferRelativeResize="0"/>
          <p:nvPr/>
        </p:nvPicPr>
        <p:blipFill>
          <a:blip r:embed="rId3">
            <a:alphaModFix/>
          </a:blip>
          <a:stretch>
            <a:fillRect/>
          </a:stretch>
        </p:blipFill>
        <p:spPr>
          <a:xfrm>
            <a:off x="1516325" y="1902399"/>
            <a:ext cx="5209213" cy="71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pic>
        <p:nvPicPr>
          <p:cNvPr id="188" name="Google Shape;188;p40"/>
          <p:cNvPicPr preferRelativeResize="0"/>
          <p:nvPr/>
        </p:nvPicPr>
        <p:blipFill>
          <a:blip r:embed="rId3">
            <a:alphaModFix/>
          </a:blip>
          <a:stretch>
            <a:fillRect/>
          </a:stretch>
        </p:blipFill>
        <p:spPr>
          <a:xfrm>
            <a:off x="101875" y="468825"/>
            <a:ext cx="8879962" cy="3821174"/>
          </a:xfrm>
          <a:prstGeom prst="rect">
            <a:avLst/>
          </a:prstGeom>
          <a:noFill/>
          <a:ln>
            <a:noFill/>
          </a:ln>
        </p:spPr>
      </p:pic>
      <p:sp>
        <p:nvSpPr>
          <p:cNvPr id="189" name="Google Shape;189;p40"/>
          <p:cNvSpPr txBox="1"/>
          <p:nvPr/>
        </p:nvSpPr>
        <p:spPr>
          <a:xfrm>
            <a:off x="2831650" y="4466550"/>
            <a:ext cx="284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https://www.bigocheatsheet.com/</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nvSpPr>
        <p:spPr>
          <a:xfrm>
            <a:off x="571500" y="495900"/>
            <a:ext cx="660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2"/>
                </a:solidFill>
                <a:latin typeface="Wix Madefor Display"/>
                <a:ea typeface="Wix Madefor Display"/>
                <a:cs typeface="Wix Madefor Display"/>
                <a:sym typeface="Wix Madefor Display"/>
              </a:rPr>
              <a:t>Which one is better?</a:t>
            </a:r>
            <a:endParaRPr b="1" sz="5500">
              <a:solidFill>
                <a:schemeClr val="lt2"/>
              </a:solidFill>
              <a:latin typeface="Wix Madefor Text"/>
              <a:ea typeface="Wix Madefor Text"/>
              <a:cs typeface="Wix Madefor Text"/>
              <a:sym typeface="Wix Madefor Text"/>
            </a:endParaRPr>
          </a:p>
        </p:txBody>
      </p:sp>
      <p:sp>
        <p:nvSpPr>
          <p:cNvPr id="195" name="Google Shape;195;p41"/>
          <p:cNvSpPr txBox="1"/>
          <p:nvPr/>
        </p:nvSpPr>
        <p:spPr>
          <a:xfrm>
            <a:off x="469375" y="157188"/>
            <a:ext cx="344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Wix Madefor Text"/>
                <a:ea typeface="Wix Madefor Text"/>
                <a:cs typeface="Wix Madefor Text"/>
                <a:sym typeface="Wix Madefor Text"/>
              </a:rPr>
              <a:t>May 2023</a:t>
            </a:r>
            <a:r>
              <a:rPr i="1" lang="en" sz="1000">
                <a:solidFill>
                  <a:schemeClr val="lt2"/>
                </a:solidFill>
                <a:latin typeface="Wix Madefor Text"/>
                <a:ea typeface="Wix Madefor Text"/>
                <a:cs typeface="Wix Madefor Text"/>
                <a:sym typeface="Wix Madefor Text"/>
              </a:rPr>
              <a:t>         </a:t>
            </a:r>
            <a:endParaRPr i="1" sz="1000">
              <a:solidFill>
                <a:schemeClr val="lt2"/>
              </a:solidFill>
              <a:latin typeface="Wix Madefor Text"/>
              <a:ea typeface="Wix Madefor Text"/>
              <a:cs typeface="Wix Madefor Text"/>
              <a:sym typeface="Wix Madefor Text"/>
            </a:endParaRPr>
          </a:p>
        </p:txBody>
      </p:sp>
      <p:pic>
        <p:nvPicPr>
          <p:cNvPr id="196" name="Google Shape;196;p41"/>
          <p:cNvPicPr preferRelativeResize="0"/>
          <p:nvPr/>
        </p:nvPicPr>
        <p:blipFill>
          <a:blip r:embed="rId3">
            <a:alphaModFix/>
          </a:blip>
          <a:stretch>
            <a:fillRect/>
          </a:stretch>
        </p:blipFill>
        <p:spPr>
          <a:xfrm>
            <a:off x="164975" y="1419300"/>
            <a:ext cx="4050375" cy="2878450"/>
          </a:xfrm>
          <a:prstGeom prst="rect">
            <a:avLst/>
          </a:prstGeom>
          <a:noFill/>
          <a:ln>
            <a:noFill/>
          </a:ln>
        </p:spPr>
      </p:pic>
      <p:pic>
        <p:nvPicPr>
          <p:cNvPr id="197" name="Google Shape;197;p41"/>
          <p:cNvPicPr preferRelativeResize="0"/>
          <p:nvPr/>
        </p:nvPicPr>
        <p:blipFill>
          <a:blip r:embed="rId4">
            <a:alphaModFix/>
          </a:blip>
          <a:stretch>
            <a:fillRect/>
          </a:stretch>
        </p:blipFill>
        <p:spPr>
          <a:xfrm>
            <a:off x="4609363" y="1436325"/>
            <a:ext cx="4050374" cy="284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20303C"/>
      </a:dk1>
      <a:lt1>
        <a:srgbClr val="733CA6"/>
      </a:lt1>
      <a:dk2>
        <a:srgbClr val="FF514D"/>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